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6" r:id="rId4"/>
    <p:sldId id="265" r:id="rId5"/>
    <p:sldId id="267" r:id="rId6"/>
    <p:sldId id="258" r:id="rId7"/>
    <p:sldId id="259" r:id="rId8"/>
    <p:sldId id="261" r:id="rId9"/>
    <p:sldId id="269" r:id="rId10"/>
    <p:sldId id="260" r:id="rId11"/>
    <p:sldId id="268" r:id="rId12"/>
    <p:sldId id="270" r:id="rId13"/>
    <p:sldId id="273" r:id="rId14"/>
    <p:sldId id="271" r:id="rId15"/>
    <p:sldId id="274" r:id="rId16"/>
    <p:sldId id="272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57" d="100"/>
          <a:sy n="57" d="100"/>
        </p:scale>
        <p:origin x="-1584" y="-104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4"/>
    </mc:Choice>
    <mc:Fallback>
      <c:style val="1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880650335375"/>
          <c:y val="0.0438888888888889"/>
          <c:w val="0.869911903373189"/>
          <c:h val="0.818145888013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All Students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Sheet1!$B$1:$F$1</c:f>
              <c:strCache>
                <c:ptCount val="5"/>
                <c:pt idx="0">
                  <c:v>Year 1</c:v>
                </c:pt>
                <c:pt idx="1">
                  <c:v>Year 2</c:v>
                </c:pt>
                <c:pt idx="2">
                  <c:v>Year 3</c:v>
                </c:pt>
                <c:pt idx="3">
                  <c:v>Year 4</c:v>
                </c:pt>
                <c:pt idx="4">
                  <c:v>Year 5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18.4</c:v>
                </c:pt>
                <c:pt idx="1">
                  <c:v>8.7</c:v>
                </c:pt>
                <c:pt idx="2">
                  <c:v>8.9</c:v>
                </c:pt>
                <c:pt idx="3">
                  <c:v>3.4</c:v>
                </c:pt>
                <c:pt idx="4">
                  <c:v>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6099560"/>
        <c:axId val="-2125500616"/>
      </c:barChart>
      <c:catAx>
        <c:axId val="-2126099560"/>
        <c:scaling>
          <c:orientation val="minMax"/>
        </c:scaling>
        <c:delete val="0"/>
        <c:axPos val="b"/>
        <c:majorTickMark val="out"/>
        <c:minorTickMark val="none"/>
        <c:tickLblPos val="nextTo"/>
        <c:crossAx val="-2125500616"/>
        <c:crosses val="autoZero"/>
        <c:auto val="1"/>
        <c:lblAlgn val="ctr"/>
        <c:lblOffset val="100"/>
        <c:noMultiLvlLbl val="0"/>
      </c:catAx>
      <c:valAx>
        <c:axId val="-2125500616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/>
                  <a:t>% of Students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26099560"/>
        <c:crosses val="autoZero"/>
        <c:crossBetween val="between"/>
        <c:majorUnit val="5.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4"/>
    </mc:Choice>
    <mc:Fallback>
      <c:style val="1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102240692136"/>
          <c:y val="0.0438888888888889"/>
          <c:w val="0.861119981530086"/>
          <c:h val="0.7596780402449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American_x000d_Indian</c:v>
                </c:pt>
                <c:pt idx="1">
                  <c:v>Asian</c:v>
                </c:pt>
                <c:pt idx="2">
                  <c:v>Black</c:v>
                </c:pt>
                <c:pt idx="3">
                  <c:v>Latina/o</c:v>
                </c:pt>
                <c:pt idx="4">
                  <c:v>White</c:v>
                </c:pt>
                <c:pt idx="5">
                  <c:v>Multiracial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67.4</c:v>
                </c:pt>
                <c:pt idx="1">
                  <c:v>90.1</c:v>
                </c:pt>
                <c:pt idx="2">
                  <c:v>76.5</c:v>
                </c:pt>
                <c:pt idx="3">
                  <c:v>78.3</c:v>
                </c:pt>
                <c:pt idx="4" formatCode="0.0">
                  <c:v>82.0</c:v>
                </c:pt>
                <c:pt idx="5">
                  <c:v>79.7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7258904"/>
        <c:axId val="-2127261896"/>
      </c:barChart>
      <c:catAx>
        <c:axId val="-2127258904"/>
        <c:scaling>
          <c:orientation val="minMax"/>
        </c:scaling>
        <c:delete val="0"/>
        <c:axPos val="b"/>
        <c:majorTickMark val="out"/>
        <c:minorTickMark val="none"/>
        <c:tickLblPos val="nextTo"/>
        <c:crossAx val="-2127261896"/>
        <c:crosses val="autoZero"/>
        <c:auto val="1"/>
        <c:lblAlgn val="ctr"/>
        <c:lblOffset val="100"/>
        <c:noMultiLvlLbl val="0"/>
      </c:catAx>
      <c:valAx>
        <c:axId val="-2127261896"/>
        <c:scaling>
          <c:orientation val="minMax"/>
          <c:min val="50.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 of Students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27258904"/>
        <c:crosses val="autoZero"/>
        <c:crossBetween val="between"/>
        <c:majorUnit val="10.0"/>
      </c:valAx>
    </c:plotArea>
    <c:plotVisOnly val="1"/>
    <c:dispBlanksAs val="gap"/>
    <c:showDLblsOverMax val="0"/>
  </c:chart>
  <c:txPr>
    <a:bodyPr/>
    <a:lstStyle/>
    <a:p>
      <a:pPr>
        <a:defRPr sz="1800" b="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744216000778"/>
          <c:y val="0.0438888888888889"/>
          <c:w val="0.863280475357247"/>
          <c:h val="0.75814588801399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0"/>
                  <c:y val="0.04444444444444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0.00154320987654315"/>
                  <c:y val="0.0166666666666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layout>
                <c:manualLayout>
                  <c:x val="0.0138888888888889"/>
                  <c:y val="0.02777777777777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layout>
                <c:manualLayout>
                  <c:x val="0.00925925925925914"/>
                  <c:y val="0.03888888888888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layout>
                <c:manualLayout>
                  <c:x val="0.0"/>
                  <c:y val="-0.0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Less than _x000d_$10k</c:v>
                </c:pt>
                <c:pt idx="1">
                  <c:v> </c:v>
                </c:pt>
                <c:pt idx="2">
                  <c:v> </c:v>
                </c:pt>
                <c:pt idx="3">
                  <c:v> </c:v>
                </c:pt>
                <c:pt idx="6">
                  <c:v>$40k to _x000d_$49,999</c:v>
                </c:pt>
                <c:pt idx="13">
                  <c:v>$250k _x000d_or more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72.9</c:v>
                </c:pt>
                <c:pt idx="1">
                  <c:v>75.3</c:v>
                </c:pt>
                <c:pt idx="2">
                  <c:v>76.1</c:v>
                </c:pt>
                <c:pt idx="3">
                  <c:v>77.4</c:v>
                </c:pt>
                <c:pt idx="4">
                  <c:v>78.4</c:v>
                </c:pt>
                <c:pt idx="5">
                  <c:v>78.6</c:v>
                </c:pt>
                <c:pt idx="6">
                  <c:v>79.2</c:v>
                </c:pt>
                <c:pt idx="7">
                  <c:v>80.9</c:v>
                </c:pt>
                <c:pt idx="8">
                  <c:v>81.4</c:v>
                </c:pt>
                <c:pt idx="9">
                  <c:v>83.3</c:v>
                </c:pt>
                <c:pt idx="10">
                  <c:v>85.3</c:v>
                </c:pt>
                <c:pt idx="11">
                  <c:v>85.3</c:v>
                </c:pt>
                <c:pt idx="12">
                  <c:v>85.6</c:v>
                </c:pt>
                <c:pt idx="13">
                  <c:v>86.4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5911288"/>
        <c:axId val="-2125915912"/>
      </c:lineChart>
      <c:catAx>
        <c:axId val="-21259112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-212591591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-2125915912"/>
        <c:scaling>
          <c:orientation val="minMax"/>
          <c:max val="100.0"/>
          <c:min val="50.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 of Students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25911288"/>
        <c:crosses val="autoZero"/>
        <c:crossBetween val="between"/>
        <c:majorUnit val="10.0"/>
      </c:valAx>
    </c:plotArea>
    <c:plotVisOnly val="1"/>
    <c:dispBlanksAs val="gap"/>
    <c:showDLblsOverMax val="0"/>
  </c:chart>
  <c:txPr>
    <a:bodyPr/>
    <a:lstStyle/>
    <a:p>
      <a:pPr>
        <a:defRPr sz="1800" b="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4"/>
    </mc:Choice>
    <mc:Fallback>
      <c:style val="1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484956741518"/>
          <c:y val="0.0438888888888889"/>
          <c:w val="0.872539734616506"/>
          <c:h val="0.758145888013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Lowest 10%</c:v>
                </c:pt>
                <c:pt idx="1">
                  <c:v>Below Average</c:v>
                </c:pt>
                <c:pt idx="2">
                  <c:v>Average</c:v>
                </c:pt>
                <c:pt idx="3">
                  <c:v>Above Average</c:v>
                </c:pt>
                <c:pt idx="4">
                  <c:v>Highest 10%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72.2</c:v>
                </c:pt>
                <c:pt idx="1">
                  <c:v>76.8</c:v>
                </c:pt>
                <c:pt idx="2">
                  <c:v>80.7</c:v>
                </c:pt>
                <c:pt idx="3">
                  <c:v>83.4</c:v>
                </c:pt>
                <c:pt idx="4">
                  <c:v>83.4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6112552"/>
        <c:axId val="-2126109560"/>
      </c:barChart>
      <c:catAx>
        <c:axId val="-212611255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26109560"/>
        <c:crosses val="autoZero"/>
        <c:auto val="1"/>
        <c:lblAlgn val="ctr"/>
        <c:lblOffset val="100"/>
        <c:noMultiLvlLbl val="0"/>
      </c:catAx>
      <c:valAx>
        <c:axId val="-2126109560"/>
        <c:scaling>
          <c:orientation val="minMax"/>
          <c:max val="100.0"/>
          <c:min val="50.0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 of Students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26112552"/>
        <c:crosses val="autoZero"/>
        <c:crossBetween val="between"/>
        <c:majorUnit val="10.0"/>
      </c:valAx>
    </c:plotArea>
    <c:plotVisOnly val="1"/>
    <c:dispBlanksAs val="gap"/>
    <c:showDLblsOverMax val="0"/>
  </c:chart>
  <c:txPr>
    <a:bodyPr/>
    <a:lstStyle/>
    <a:p>
      <a:pPr>
        <a:defRPr sz="1800" b="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4"/>
    </mc:Choice>
    <mc:Fallback>
      <c:style val="1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472611062506"/>
          <c:y val="0.03"/>
          <c:w val="0.893527388937494"/>
          <c:h val="0.75814588801399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Major</c:v>
                </c:pt>
                <c:pt idx="1">
                  <c:v>Some</c:v>
                </c:pt>
                <c:pt idx="2">
                  <c:v>None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74.7</c:v>
                </c:pt>
                <c:pt idx="1">
                  <c:v>82.3</c:v>
                </c:pt>
                <c:pt idx="2">
                  <c:v>83.4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25965384"/>
        <c:axId val="-2125962408"/>
      </c:lineChart>
      <c:catAx>
        <c:axId val="-2125965384"/>
        <c:scaling>
          <c:orientation val="minMax"/>
        </c:scaling>
        <c:delete val="0"/>
        <c:axPos val="b"/>
        <c:majorTickMark val="out"/>
        <c:minorTickMark val="none"/>
        <c:tickLblPos val="nextTo"/>
        <c:crossAx val="-2125962408"/>
        <c:crosses val="autoZero"/>
        <c:auto val="1"/>
        <c:lblAlgn val="ctr"/>
        <c:lblOffset val="100"/>
        <c:noMultiLvlLbl val="0"/>
      </c:catAx>
      <c:valAx>
        <c:axId val="-2125962408"/>
        <c:scaling>
          <c:orientation val="minMax"/>
          <c:max val="100.0"/>
          <c:min val="50.0"/>
        </c:scaling>
        <c:delete val="0"/>
        <c:axPos val="l"/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/>
                  <a:t>% of Students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25965384"/>
        <c:crosses val="autoZero"/>
        <c:crossBetween val="between"/>
        <c:majorUnit val="10.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4"/>
    </mc:Choice>
    <mc:Fallback>
      <c:style val="1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744216000778"/>
          <c:y val="0.0438888888888889"/>
          <c:w val="0.863280475357247"/>
          <c:h val="0.8181458880139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Low Group</c:v>
                </c:pt>
                <c:pt idx="1">
                  <c:v>Medium Group</c:v>
                </c:pt>
                <c:pt idx="2">
                  <c:v>High Group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72.2</c:v>
                </c:pt>
                <c:pt idx="1">
                  <c:v>76.8</c:v>
                </c:pt>
                <c:pt idx="2">
                  <c:v>87.5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1075480"/>
        <c:axId val="2131086840"/>
      </c:barChart>
      <c:catAx>
        <c:axId val="2131075480"/>
        <c:scaling>
          <c:orientation val="minMax"/>
        </c:scaling>
        <c:delete val="0"/>
        <c:axPos val="b"/>
        <c:majorTickMark val="out"/>
        <c:minorTickMark val="none"/>
        <c:tickLblPos val="nextTo"/>
        <c:crossAx val="2131086840"/>
        <c:crosses val="autoZero"/>
        <c:auto val="1"/>
        <c:lblAlgn val="ctr"/>
        <c:lblOffset val="100"/>
        <c:noMultiLvlLbl val="0"/>
      </c:catAx>
      <c:valAx>
        <c:axId val="2131086840"/>
        <c:scaling>
          <c:orientation val="minMax"/>
          <c:max val="100.0"/>
          <c:min val="50.0"/>
        </c:scaling>
        <c:delete val="0"/>
        <c:axPos val="l"/>
        <c:title>
          <c:tx>
            <c:rich>
              <a:bodyPr/>
              <a:lstStyle/>
              <a:p>
                <a:pPr>
                  <a:defRPr b="0"/>
                </a:pPr>
                <a:r>
                  <a:rPr lang="en-US" b="0"/>
                  <a:t>% of Students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31075480"/>
        <c:crosses val="autoZero"/>
        <c:crossBetween val="between"/>
        <c:majorUnit val="10.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6B1B032-E64F-0C44-A03F-0ECFC751D789}" type="datetimeFigureOut">
              <a:rPr lang="en-US" smtClean="0"/>
              <a:pPr/>
              <a:t>7/15/14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1AF2B4D-6B12-4EDF-87BB-2B55CECB6611}" type="slidenum">
              <a:rPr smtClean="0"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1B032-E64F-0C44-A03F-0ECFC751D789}" type="datetimeFigureOut">
              <a:rPr lang="en-US" smtClean="0"/>
              <a:pPr/>
              <a:t>7/15/14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8453E-30A7-B341-9237-AAED411C4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1B032-E64F-0C44-A03F-0ECFC751D789}" type="datetimeFigureOut">
              <a:rPr lang="en-US" smtClean="0"/>
              <a:pPr/>
              <a:t>7/15/14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8453E-30A7-B341-9237-AAED411C4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6B1B032-E64F-0C44-A03F-0ECFC751D789}" type="datetimeFigureOut">
              <a:rPr lang="en-US" smtClean="0"/>
              <a:pPr/>
              <a:t>7/15/14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8453E-30A7-B341-9237-AAED411C4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6B1B032-E64F-0C44-A03F-0ECFC751D789}" type="datetimeFigureOut">
              <a:rPr lang="en-US" smtClean="0"/>
              <a:pPr/>
              <a:t>7/15/14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648453E-30A7-B341-9237-AAED411C452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6B1B032-E64F-0C44-A03F-0ECFC751D789}" type="datetimeFigureOut">
              <a:rPr lang="en-US" smtClean="0"/>
              <a:pPr/>
              <a:t>7/15/14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648453E-30A7-B341-9237-AAED411C4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6B1B032-E64F-0C44-A03F-0ECFC751D789}" type="datetimeFigureOut">
              <a:rPr lang="en-US" smtClean="0"/>
              <a:pPr/>
              <a:t>7/15/14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648453E-30A7-B341-9237-AAED411C4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B1B032-E64F-0C44-A03F-0ECFC751D789}" type="datetimeFigureOut">
              <a:rPr lang="en-US" smtClean="0"/>
              <a:pPr/>
              <a:t>7/15/14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8453E-30A7-B341-9237-AAED411C4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6B1B032-E64F-0C44-A03F-0ECFC751D789}" type="datetimeFigureOut">
              <a:rPr lang="en-US" smtClean="0"/>
              <a:pPr/>
              <a:t>7/15/14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648453E-30A7-B341-9237-AAED411C4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6B1B032-E64F-0C44-A03F-0ECFC751D789}" type="datetimeFigureOut">
              <a:rPr lang="en-US" smtClean="0"/>
              <a:pPr/>
              <a:t>7/15/14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648453E-30A7-B341-9237-AAED411C4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6B1B032-E64F-0C44-A03F-0ECFC751D789}" type="datetimeFigureOut">
              <a:rPr lang="en-US" smtClean="0"/>
              <a:pPr/>
              <a:t>7/15/14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648453E-30A7-B341-9237-AAED411C4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6B1B032-E64F-0C44-A03F-0ECFC751D789}" type="datetimeFigureOut">
              <a:rPr lang="en-US" smtClean="0"/>
              <a:pPr/>
              <a:t>7/15/14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648453E-30A7-B341-9237-AAED411C45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890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‘Calculating’ Return: Using Student Input Data to Calculate First-Year Retention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581400"/>
            <a:ext cx="8062912" cy="17526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Kevin Eagan</a:t>
            </a:r>
          </a:p>
          <a:p>
            <a:r>
              <a:rPr lang="en-US" sz="2400" b="1" dirty="0" smtClean="0"/>
              <a:t>Adriana Ruiz Alvarado</a:t>
            </a:r>
          </a:p>
          <a:p>
            <a:r>
              <a:rPr lang="en-US" sz="2400" b="1" dirty="0" smtClean="0"/>
              <a:t>Higher Education Research Institute</a:t>
            </a:r>
          </a:p>
          <a:p>
            <a:r>
              <a:rPr lang="en-US" sz="2400" b="1" dirty="0" smtClean="0"/>
              <a:t>University of California, Los Angeles</a:t>
            </a:r>
            <a:endParaRPr lang="en-US" sz="2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First-Year Retention Rates, </a:t>
            </a:r>
            <a:br>
              <a:rPr lang="en-US" dirty="0" smtClean="0"/>
            </a:br>
            <a:r>
              <a:rPr lang="en-US" dirty="0" smtClean="0"/>
              <a:t>by Race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itle 1"/>
          <p:cNvSpPr txBox="1">
            <a:spLocks/>
          </p:cNvSpPr>
          <p:nvPr/>
        </p:nvSpPr>
        <p:spPr>
          <a:xfrm>
            <a:off x="609600" y="4198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First-Year Retention Rates, </a:t>
            </a:r>
          </a:p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by Income</a:t>
            </a:r>
            <a:endParaRPr kumimoji="0" lang="en-US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Results: Pre-College Experiences and Academic Achievement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INCREASED ODDS</a:t>
            </a:r>
          </a:p>
          <a:p>
            <a:r>
              <a:rPr lang="en-US" dirty="0" smtClean="0"/>
              <a:t>Felt Overwhelmed</a:t>
            </a:r>
          </a:p>
          <a:p>
            <a:r>
              <a:rPr lang="en-US" dirty="0" smtClean="0"/>
              <a:t>Volunteer work</a:t>
            </a:r>
          </a:p>
          <a:p>
            <a:r>
              <a:rPr lang="en-US" dirty="0" smtClean="0"/>
              <a:t>Hrs/wk: Student Clubs</a:t>
            </a:r>
          </a:p>
          <a:p>
            <a:r>
              <a:rPr lang="en-US" dirty="0" smtClean="0"/>
              <a:t>Hrs/wk: Homework</a:t>
            </a:r>
          </a:p>
          <a:p>
            <a:r>
              <a:rPr lang="en-US" dirty="0" smtClean="0"/>
              <a:t>SAT Score</a:t>
            </a:r>
          </a:p>
          <a:p>
            <a:r>
              <a:rPr lang="en-US" dirty="0" smtClean="0"/>
              <a:t>Emotional Health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DECREASED ODDS</a:t>
            </a:r>
          </a:p>
          <a:p>
            <a:r>
              <a:rPr lang="en-US" dirty="0" smtClean="0"/>
              <a:t>Felt Depressed</a:t>
            </a:r>
          </a:p>
          <a:p>
            <a:r>
              <a:rPr lang="en-US" dirty="0" smtClean="0"/>
              <a:t>Social Self-Concept	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 Rates, by Emotional Health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Results: Financial Considerations and College Choice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419600" cy="48307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INCREASED ODDS</a:t>
            </a:r>
          </a:p>
          <a:p>
            <a:r>
              <a:rPr lang="en-US" dirty="0" smtClean="0"/>
              <a:t>Aid: Family Resources</a:t>
            </a:r>
          </a:p>
          <a:p>
            <a:r>
              <a:rPr lang="en-US" dirty="0" smtClean="0"/>
              <a:t>Aid: Grants/Scholarships</a:t>
            </a:r>
          </a:p>
          <a:p>
            <a:r>
              <a:rPr lang="en-US" dirty="0" smtClean="0"/>
              <a:t>First Choice College</a:t>
            </a:r>
          </a:p>
          <a:p>
            <a:r>
              <a:rPr lang="en-US" dirty="0" smtClean="0"/>
              <a:t>Reason for Choosing: Cost</a:t>
            </a:r>
          </a:p>
          <a:p>
            <a:r>
              <a:rPr lang="en-US" dirty="0" smtClean="0"/>
              <a:t>College Reputation</a:t>
            </a:r>
          </a:p>
          <a:p>
            <a:r>
              <a:rPr lang="en-US" dirty="0" smtClean="0"/>
              <a:t>Reason for College: To Gain a General Education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722437"/>
            <a:ext cx="4038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DECREASED ODDS</a:t>
            </a:r>
          </a:p>
          <a:p>
            <a:r>
              <a:rPr lang="en-US" dirty="0" smtClean="0"/>
              <a:t>Aid: Loans</a:t>
            </a:r>
          </a:p>
          <a:p>
            <a:r>
              <a:rPr lang="en-US" dirty="0" smtClean="0"/>
              <a:t>Aid: My Own Resources</a:t>
            </a:r>
          </a:p>
          <a:p>
            <a:r>
              <a:rPr lang="en-US" dirty="0" smtClean="0"/>
              <a:t>Financial Concerns: Major 	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 Rates, by Financial Concerns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357602"/>
              </p:ext>
            </p:extLst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Results: Expectations and Intended Major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419600" cy="4830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INCREASED ODDS</a:t>
            </a:r>
          </a:p>
          <a:p>
            <a:r>
              <a:rPr lang="en-US" dirty="0" smtClean="0"/>
              <a:t>Expectation: Change Major</a:t>
            </a:r>
          </a:p>
          <a:p>
            <a:r>
              <a:rPr lang="en-US" dirty="0" smtClean="0"/>
              <a:t>Likelihood of College Involvement</a:t>
            </a:r>
          </a:p>
          <a:p>
            <a:r>
              <a:rPr lang="en-US" dirty="0" smtClean="0"/>
              <a:t>Major: Education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722437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DECREASED ODDS</a:t>
            </a:r>
          </a:p>
          <a:p>
            <a:r>
              <a:rPr lang="en-US" dirty="0" smtClean="0"/>
              <a:t>Expectation: Transfer</a:t>
            </a:r>
          </a:p>
          <a:p>
            <a:r>
              <a:rPr lang="en-US" dirty="0" smtClean="0"/>
              <a:t>Major: STEM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Retention Rates, by Likelihood </a:t>
            </a:r>
            <a:r>
              <a:rPr lang="en-US" smtClean="0"/>
              <a:t>of Involvement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Increasing degree attainment rates is a national priority</a:t>
            </a:r>
          </a:p>
          <a:p>
            <a:r>
              <a:rPr lang="en-US" dirty="0" smtClean="0"/>
              <a:t>Living communities, first year seminars, and supplemental instruction are among institutional efforts that have received a lot of attention as best practices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0"/>
          <p:cNvSpPr>
            <a:spLocks noGrp="1"/>
          </p:cNvSpPr>
          <p:nvPr>
            <p:ph idx="1"/>
          </p:nvPr>
        </p:nvSpPr>
        <p:spPr>
          <a:xfrm>
            <a:off x="609600" y="381000"/>
            <a:ext cx="8229600" cy="1600200"/>
          </a:xfrm>
        </p:spPr>
        <p:txBody>
          <a:bodyPr>
            <a:normAutofit/>
          </a:bodyPr>
          <a:lstStyle/>
          <a:p>
            <a:r>
              <a:rPr lang="en-US" sz="2900" dirty="0" smtClean="0"/>
              <a:t>Despite concerted efforts, attrition remains highest during first-year of college</a:t>
            </a: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/>
        </p:nvGraphicFramePr>
        <p:xfrm>
          <a:off x="457200" y="2057400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strategies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best tailor campus-facilitated efforts, it is necessary to better understand inputs of incoming class</a:t>
            </a:r>
          </a:p>
          <a:p>
            <a:pPr lvl="1"/>
            <a:r>
              <a:rPr lang="en-US" dirty="0" smtClean="0"/>
              <a:t>Who are we serving and what are their chances of being retained?</a:t>
            </a:r>
          </a:p>
          <a:p>
            <a:pPr lvl="1"/>
            <a:r>
              <a:rPr lang="en-US" dirty="0" smtClean="0"/>
              <a:t>Would increasing certain efforts help the type of students we serve?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examine how pre-college student and institutional characteristics are related to first-year retention</a:t>
            </a:r>
          </a:p>
          <a:p>
            <a:r>
              <a:rPr lang="en-US" dirty="0" smtClean="0"/>
              <a:t>To provide institutions with a first-year retention calculator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Background: </a:t>
            </a:r>
            <a:r>
              <a:rPr lang="en-US" dirty="0" err="1" smtClean="0"/>
              <a:t>HERI’s</a:t>
            </a:r>
            <a:r>
              <a:rPr lang="en-US" dirty="0" smtClean="0"/>
              <a:t> Graduation Calculator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in 2011</a:t>
            </a:r>
          </a:p>
          <a:p>
            <a:r>
              <a:rPr lang="en-US" dirty="0" smtClean="0"/>
              <a:t>Allows institutions to compare </a:t>
            </a:r>
            <a:r>
              <a:rPr lang="en-US" i="1" dirty="0" smtClean="0"/>
              <a:t>expected </a:t>
            </a:r>
            <a:r>
              <a:rPr lang="en-US" dirty="0" smtClean="0"/>
              <a:t>rates to </a:t>
            </a:r>
            <a:r>
              <a:rPr lang="en-US" i="1" dirty="0" smtClean="0"/>
              <a:t>actual</a:t>
            </a:r>
            <a:r>
              <a:rPr lang="en-US" dirty="0" smtClean="0"/>
              <a:t> rates</a:t>
            </a:r>
          </a:p>
          <a:p>
            <a:r>
              <a:rPr lang="en-US" dirty="0" smtClean="0"/>
              <a:t>Basic calculator uses race, sex, high school GPA, and SAT scores</a:t>
            </a:r>
          </a:p>
          <a:p>
            <a:r>
              <a:rPr lang="en-US" dirty="0" smtClean="0"/>
              <a:t>Larger calculator uses 169 variables</a:t>
            </a:r>
          </a:p>
          <a:p>
            <a:pPr lvl="1"/>
            <a:r>
              <a:rPr lang="en-US" dirty="0" smtClean="0"/>
              <a:t>Improved correct classification of cases by about 5%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and Sample</a:t>
            </a:r>
          </a:p>
          <a:p>
            <a:pPr lvl="1"/>
            <a:r>
              <a:rPr lang="en-US" dirty="0" smtClean="0"/>
              <a:t>2004 CIRP Freshman Survey</a:t>
            </a:r>
          </a:p>
          <a:p>
            <a:pPr lvl="1"/>
            <a:r>
              <a:rPr lang="en-US" dirty="0" smtClean="0"/>
              <a:t>2005 National Student Clearinghouse</a:t>
            </a:r>
          </a:p>
          <a:p>
            <a:pPr lvl="1"/>
            <a:r>
              <a:rPr lang="en-US" dirty="0" smtClean="0"/>
              <a:t>210,056 students at 356 four-year colleges and universities</a:t>
            </a:r>
          </a:p>
          <a:p>
            <a:pPr lvl="2"/>
            <a:r>
              <a:rPr lang="en-US" dirty="0" smtClean="0"/>
              <a:t>Weighted by institution type and sex to represent the 1.4 million first-time, full-time students entering 4-year institutions in 2004</a:t>
            </a:r>
          </a:p>
          <a:p>
            <a:r>
              <a:rPr lang="en-US" dirty="0" smtClean="0"/>
              <a:t>Analysis</a:t>
            </a:r>
          </a:p>
          <a:p>
            <a:pPr lvl="1"/>
            <a:r>
              <a:rPr lang="en-US" dirty="0" smtClean="0"/>
              <a:t>HGLM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Dependent variable (NSC)</a:t>
            </a:r>
          </a:p>
          <a:p>
            <a:pPr lvl="1"/>
            <a:r>
              <a:rPr lang="en-US" dirty="0" smtClean="0"/>
              <a:t>Re-enrollment at same institution in Fall 2005</a:t>
            </a:r>
          </a:p>
          <a:p>
            <a:r>
              <a:rPr lang="en-US" dirty="0" smtClean="0"/>
              <a:t>Independent variables (TFS)</a:t>
            </a:r>
          </a:p>
          <a:p>
            <a:pPr lvl="1"/>
            <a:r>
              <a:rPr lang="en-US" dirty="0" smtClean="0"/>
              <a:t>Demographic</a:t>
            </a:r>
          </a:p>
          <a:p>
            <a:pPr lvl="1"/>
            <a:r>
              <a:rPr lang="en-US" dirty="0" smtClean="0"/>
              <a:t>Pre-college experiences and academic achievement</a:t>
            </a:r>
          </a:p>
          <a:p>
            <a:pPr lvl="1"/>
            <a:r>
              <a:rPr lang="en-US" dirty="0" smtClean="0"/>
              <a:t>Financial considerations and college choice</a:t>
            </a:r>
          </a:p>
          <a:p>
            <a:pPr lvl="1"/>
            <a:r>
              <a:rPr lang="en-US" dirty="0" smtClean="0"/>
              <a:t>Expectations and intended major</a:t>
            </a:r>
          </a:p>
          <a:p>
            <a:pPr lvl="1"/>
            <a:r>
              <a:rPr lang="en-US" dirty="0" smtClean="0"/>
              <a:t>Institutional characteristics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Demographics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INCREASED ODDS</a:t>
            </a:r>
          </a:p>
          <a:p>
            <a:r>
              <a:rPr lang="en-US" dirty="0" smtClean="0"/>
              <a:t>Asian American</a:t>
            </a:r>
          </a:p>
          <a:p>
            <a:r>
              <a:rPr lang="en-US" dirty="0" smtClean="0"/>
              <a:t>Black</a:t>
            </a:r>
          </a:p>
          <a:p>
            <a:r>
              <a:rPr lang="en-US" dirty="0" smtClean="0"/>
              <a:t>Higher Income	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DECREASED ODDS</a:t>
            </a:r>
          </a:p>
          <a:p>
            <a:r>
              <a:rPr lang="en-US" dirty="0" smtClean="0"/>
              <a:t>American Indian</a:t>
            </a:r>
          </a:p>
          <a:p>
            <a:r>
              <a:rPr lang="en-US" dirty="0" smtClean="0"/>
              <a:t>Multiracial	</a:t>
            </a:r>
          </a:p>
          <a:p>
            <a:r>
              <a:rPr lang="en-US" dirty="0" smtClean="0"/>
              <a:t>Native English Speaker</a:t>
            </a:r>
          </a:p>
          <a:p>
            <a:r>
              <a:rPr lang="en-US" dirty="0" smtClean="0"/>
              <a:t>First Generation	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Expo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Verve.thmx</Template>
  <TotalTime>2321</TotalTime>
  <Words>470</Words>
  <Application>Microsoft Macintosh PowerPoint</Application>
  <PresentationFormat>On-screen Show (4:3)</PresentationFormat>
  <Paragraphs>97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Verve</vt:lpstr>
      <vt:lpstr>‘Calculating’ Return: Using Student Input Data to Calculate First-Year Retention</vt:lpstr>
      <vt:lpstr>Introduction</vt:lpstr>
      <vt:lpstr>PowerPoint Presentation</vt:lpstr>
      <vt:lpstr>Developing strategies</vt:lpstr>
      <vt:lpstr>Purpose</vt:lpstr>
      <vt:lpstr>Background: HERI’s Graduation Calculator</vt:lpstr>
      <vt:lpstr>Methods</vt:lpstr>
      <vt:lpstr>Variables</vt:lpstr>
      <vt:lpstr>Results: Demographics</vt:lpstr>
      <vt:lpstr>First-Year Retention Rates,  by Race</vt:lpstr>
      <vt:lpstr>PowerPoint Presentation</vt:lpstr>
      <vt:lpstr>Results: Pre-College Experiences and Academic Achievement</vt:lpstr>
      <vt:lpstr>Retention Rates, by Emotional Health</vt:lpstr>
      <vt:lpstr>Results: Financial Considerations and College Choice</vt:lpstr>
      <vt:lpstr>Retention Rates, by Financial Concerns</vt:lpstr>
      <vt:lpstr>Results: Expectations and Intended Major</vt:lpstr>
      <vt:lpstr>Retention Rates, by Likelihood of Involvement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‘Calculating’ Return: Using Student Input Data to Calculate First-Year Retention</dc:title>
  <dc:creator>Adriana Ruiz</dc:creator>
  <cp:lastModifiedBy>Kevin Eagan</cp:lastModifiedBy>
  <cp:revision>57</cp:revision>
  <dcterms:created xsi:type="dcterms:W3CDTF">2014-05-28T03:07:34Z</dcterms:created>
  <dcterms:modified xsi:type="dcterms:W3CDTF">2014-07-15T15:30:59Z</dcterms:modified>
</cp:coreProperties>
</file>