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
  </p:notesMasterIdLst>
  <p:sldIdLst>
    <p:sldId id="256" r:id="rId2"/>
    <p:sldId id="260" r:id="rId3"/>
    <p:sldId id="261" r:id="rId4"/>
    <p:sldId id="281" r:id="rId5"/>
    <p:sldId id="262" r:id="rId6"/>
    <p:sldId id="263" r:id="rId7"/>
    <p:sldId id="264" r:id="rId8"/>
    <p:sldId id="320" r:id="rId9"/>
    <p:sldId id="321" r:id="rId10"/>
    <p:sldId id="279" r:id="rId1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1pPr>
    <a:lvl2pPr marL="4572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2pPr>
    <a:lvl3pPr marL="9144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3pPr>
    <a:lvl4pPr marL="13716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4pPr>
    <a:lvl5pPr marL="18288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5pPr>
    <a:lvl6pPr marL="22860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6pPr>
    <a:lvl7pPr marL="27432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7pPr>
    <a:lvl8pPr marL="32004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8pPr>
    <a:lvl9pPr marL="36576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6" autoAdjust="0"/>
    <p:restoredTop sz="70968" autoAdjust="0"/>
  </p:normalViewPr>
  <p:slideViewPr>
    <p:cSldViewPr>
      <p:cViewPr varScale="1">
        <p:scale>
          <a:sx n="80" d="100"/>
          <a:sy n="80" d="100"/>
        </p:scale>
        <p:origin x="-1878" y="-78"/>
      </p:cViewPr>
      <p:guideLst>
        <p:guide orient="horz" pos="2160"/>
        <p:guide pos="2880"/>
      </p:guideLst>
    </p:cSldViewPr>
  </p:slideViewPr>
  <p:outlineViewPr>
    <p:cViewPr>
      <p:scale>
        <a:sx n="33" d="100"/>
        <a:sy n="33" d="100"/>
      </p:scale>
      <p:origin x="0" y="491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AD995EC3-5716-4123-8A34-BFB6C168C767}" type="datetimeFigureOut">
              <a:rPr lang="en-US"/>
              <a:pPr>
                <a:defRPr/>
              </a:pPr>
              <a:t>5/30/2013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5D0EAE45-24F0-4F82-9929-738E9DC5499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123" charset="-128"/>
        <a:cs typeface="ＭＳ Ｐゴシック" pitchFamily="-123"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Follow-up classroom survey had approximately 1,800 respondents</a:t>
            </a:r>
            <a:r>
              <a:rPr lang="en-US" baseline="0" dirty="0" smtClean="0"/>
              <a:t> with three </a:t>
            </a:r>
            <a:r>
              <a:rPr lang="en-US" baseline="0" dirty="0" err="1" smtClean="0"/>
              <a:t>timepoints</a:t>
            </a:r>
            <a:r>
              <a:rPr lang="en-US" baseline="0" dirty="0" smtClean="0"/>
              <a:t> of data.</a:t>
            </a:r>
            <a:endParaRPr lang="en-US"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ＭＳ Ｐゴシック" pitchFamily="-123" charset="-128"/>
                <a:cs typeface="ＭＳ Ｐゴシック" pitchFamily="-123" charset="-128"/>
              </a:rPr>
              <a:t>In</a:t>
            </a:r>
            <a:r>
              <a:rPr lang="en-US" sz="1200" kern="1200" baseline="0" dirty="0" smtClean="0">
                <a:solidFill>
                  <a:schemeClr val="tx1"/>
                </a:solidFill>
                <a:latin typeface="+mn-lt"/>
                <a:ea typeface="ＭＳ Ｐゴシック" pitchFamily="-123" charset="-128"/>
                <a:cs typeface="ＭＳ Ｐゴシック" pitchFamily="-123" charset="-128"/>
              </a:rPr>
              <a:t> the Pioneers study, we explored </a:t>
            </a:r>
            <a:r>
              <a:rPr lang="en-US" sz="1200" kern="1200" dirty="0" smtClean="0">
                <a:solidFill>
                  <a:schemeClr val="tx1"/>
                </a:solidFill>
                <a:latin typeface="+mn-lt"/>
                <a:ea typeface="ＭＳ Ｐゴシック" pitchFamily="-123" charset="-128"/>
                <a:cs typeface="ＭＳ Ｐゴシック" pitchFamily="-123" charset="-128"/>
              </a:rPr>
              <a:t>how key, nationally recognized institutional change agents successfully navigated their way through a STEM career, and how they have changed institutional structures in STEM fields for underrepresented groups. </a:t>
            </a:r>
          </a:p>
          <a:p>
            <a:endParaRPr lang="en-US" sz="1200" kern="1200" dirty="0" smtClean="0">
              <a:solidFill>
                <a:schemeClr val="tx1"/>
              </a:solidFill>
              <a:latin typeface="+mn-lt"/>
              <a:ea typeface="ＭＳ Ｐゴシック" pitchFamily="-123" charset="-128"/>
              <a:cs typeface="ＭＳ Ｐゴシック" pitchFamily="-123" charset="-128"/>
            </a:endParaRPr>
          </a:p>
          <a:p>
            <a:r>
              <a:rPr lang="en-US" sz="1200" kern="1200" dirty="0" smtClean="0">
                <a:solidFill>
                  <a:schemeClr val="tx1"/>
                </a:solidFill>
                <a:latin typeface="+mn-lt"/>
                <a:ea typeface="ＭＳ Ｐゴシック" pitchFamily="-123" charset="-128"/>
                <a:cs typeface="ＭＳ Ｐゴシック" pitchFamily="-123" charset="-128"/>
              </a:rPr>
              <a:t>We’ll</a:t>
            </a:r>
            <a:r>
              <a:rPr lang="en-US" sz="1200" kern="1200" baseline="0" dirty="0" smtClean="0">
                <a:solidFill>
                  <a:schemeClr val="tx1"/>
                </a:solidFill>
                <a:latin typeface="+mn-lt"/>
                <a:ea typeface="ＭＳ Ｐゴシック" pitchFamily="-123" charset="-128"/>
                <a:cs typeface="ＭＳ Ｐゴシック" pitchFamily="-123" charset="-128"/>
              </a:rPr>
              <a:t> just highlight two particularly rich themes.  We identified</a:t>
            </a:r>
            <a:r>
              <a:rPr lang="en-US" sz="1200" kern="1200" dirty="0" smtClean="0">
                <a:solidFill>
                  <a:schemeClr val="tx1"/>
                </a:solidFill>
                <a:latin typeface="+mn-lt"/>
                <a:ea typeface="ＭＳ Ｐゴシック" pitchFamily="-123" charset="-128"/>
                <a:cs typeface="ＭＳ Ｐゴシック" pitchFamily="-123" charset="-128"/>
              </a:rPr>
              <a:t> six levels of agency</a:t>
            </a:r>
            <a:r>
              <a:rPr lang="en-US" sz="1200" kern="1200" baseline="0" dirty="0" smtClean="0">
                <a:solidFill>
                  <a:schemeClr val="tx1"/>
                </a:solidFill>
                <a:latin typeface="+mn-lt"/>
                <a:ea typeface="ＭＳ Ｐゴシック" pitchFamily="-123" charset="-128"/>
                <a:cs typeface="ＭＳ Ｐゴシック" pitchFamily="-123" charset="-128"/>
              </a:rPr>
              <a:t> throughout these individuals collective experiences</a:t>
            </a:r>
            <a:r>
              <a:rPr lang="en-US" sz="1200" kern="1200" dirty="0" smtClean="0">
                <a:solidFill>
                  <a:schemeClr val="tx1"/>
                </a:solidFill>
                <a:latin typeface="+mn-lt"/>
                <a:ea typeface="ＭＳ Ｐゴシック" pitchFamily="-123" charset="-128"/>
                <a:cs typeface="ＭＳ Ｐゴシック" pitchFamily="-123" charset="-128"/>
              </a:rPr>
              <a:t>, broadly</a:t>
            </a:r>
            <a:r>
              <a:rPr lang="en-US" sz="1200" kern="1200" baseline="0" dirty="0" smtClean="0">
                <a:solidFill>
                  <a:schemeClr val="tx1"/>
                </a:solidFill>
                <a:latin typeface="+mn-lt"/>
                <a:ea typeface="ＭＳ Ｐゴシック" pitchFamily="-123" charset="-128"/>
                <a:cs typeface="ＭＳ Ｐゴシック" pitchFamily="-123" charset="-128"/>
              </a:rPr>
              <a:t> </a:t>
            </a:r>
            <a:r>
              <a:rPr lang="en-US" sz="1200" kern="1200" dirty="0" smtClean="0">
                <a:solidFill>
                  <a:schemeClr val="tx1"/>
                </a:solidFill>
                <a:latin typeface="+mn-lt"/>
                <a:ea typeface="ＭＳ Ｐゴシック" pitchFamily="-123" charset="-128"/>
                <a:cs typeface="ＭＳ Ｐゴシック" pitchFamily="-123" charset="-128"/>
              </a:rPr>
              <a:t>including how older generations of institutional agents played an important role in the development of participants’ careers in college/graduate school (</a:t>
            </a:r>
            <a:r>
              <a:rPr lang="en-US" sz="1200" i="1" kern="1200" dirty="0" smtClean="0">
                <a:solidFill>
                  <a:schemeClr val="tx1"/>
                </a:solidFill>
                <a:latin typeface="+mn-lt"/>
                <a:ea typeface="ＭＳ Ｐゴシック" pitchFamily="-123" charset="-128"/>
                <a:cs typeface="ＭＳ Ｐゴシック" pitchFamily="-123" charset="-128"/>
              </a:rPr>
              <a:t>past agents</a:t>
            </a:r>
            <a:r>
              <a:rPr lang="en-US" sz="1200" kern="1200" dirty="0" smtClean="0">
                <a:solidFill>
                  <a:schemeClr val="tx1"/>
                </a:solidFill>
                <a:latin typeface="+mn-lt"/>
                <a:ea typeface="ＭＳ Ｐゴシック" pitchFamily="-123" charset="-128"/>
                <a:cs typeface="ＭＳ Ｐゴシック" pitchFamily="-123" charset="-128"/>
              </a:rPr>
              <a:t>), how participants functioned as institutional agents in their teaching/research career (</a:t>
            </a:r>
            <a:r>
              <a:rPr lang="en-US" sz="1200" i="1" kern="1200" dirty="0" smtClean="0">
                <a:solidFill>
                  <a:schemeClr val="tx1"/>
                </a:solidFill>
                <a:latin typeface="+mn-lt"/>
                <a:ea typeface="ＭＳ Ｐゴシック" pitchFamily="-123" charset="-128"/>
                <a:cs typeface="ＭＳ Ｐゴシック" pitchFamily="-123" charset="-128"/>
              </a:rPr>
              <a:t>agency</a:t>
            </a:r>
            <a:r>
              <a:rPr lang="en-US" sz="1200" kern="1200" dirty="0" smtClean="0">
                <a:solidFill>
                  <a:schemeClr val="tx1"/>
                </a:solidFill>
                <a:latin typeface="+mn-lt"/>
                <a:ea typeface="ＭＳ Ｐゴシック" pitchFamily="-123" charset="-128"/>
                <a:cs typeface="ＭＳ Ｐゴシック" pitchFamily="-123" charset="-128"/>
              </a:rPr>
              <a:t>), and how participants influence others to become institutional agents (</a:t>
            </a:r>
            <a:r>
              <a:rPr lang="en-US" sz="1200" i="1" kern="1200" dirty="0" smtClean="0">
                <a:solidFill>
                  <a:schemeClr val="tx1"/>
                </a:solidFill>
                <a:latin typeface="+mn-lt"/>
                <a:ea typeface="ＭＳ Ｐゴシック" pitchFamily="-123" charset="-128"/>
                <a:cs typeface="ＭＳ Ｐゴシック" pitchFamily="-123" charset="-128"/>
              </a:rPr>
              <a:t>influencing others to become agents</a:t>
            </a:r>
            <a:r>
              <a:rPr lang="en-US" sz="1200" kern="1200" dirty="0" smtClean="0">
                <a:solidFill>
                  <a:schemeClr val="tx1"/>
                </a:solidFill>
                <a:latin typeface="+mn-lt"/>
                <a:ea typeface="ＭＳ Ｐゴシック" pitchFamily="-123" charset="-128"/>
                <a:cs typeface="ＭＳ Ｐゴシック" pitchFamily="-123" charset="-128"/>
              </a:rPr>
              <a:t>). </a:t>
            </a:r>
            <a:endParaRPr lang="en-US" sz="1200" kern="1200" dirty="0" smtClean="0">
              <a:solidFill>
                <a:schemeClr val="tx1"/>
              </a:solidFill>
              <a:latin typeface="+mn-lt"/>
              <a:ea typeface="ＭＳ Ｐゴシック" pitchFamily="-123" charset="-128"/>
            </a:endParaRPr>
          </a:p>
          <a:p>
            <a:endParaRPr lang="en-US" dirty="0" smtClean="0"/>
          </a:p>
          <a:p>
            <a:r>
              <a:rPr lang="en-US" sz="1200" kern="1200" dirty="0" smtClean="0">
                <a:solidFill>
                  <a:schemeClr val="tx1"/>
                </a:solidFill>
                <a:latin typeface="+mn-lt"/>
                <a:ea typeface="ＭＳ Ｐゴシック" pitchFamily="-123" charset="-128"/>
                <a:cs typeface="ＭＳ Ｐゴシック" pitchFamily="-123" charset="-128"/>
              </a:rPr>
              <a:t>Additionally, the methods of institutional change described by these “pioneers” have implications for how we can</a:t>
            </a:r>
            <a:r>
              <a:rPr lang="en-US" sz="1200" kern="1200" baseline="0" dirty="0" smtClean="0">
                <a:solidFill>
                  <a:schemeClr val="tx1"/>
                </a:solidFill>
                <a:latin typeface="+mn-lt"/>
                <a:ea typeface="ＭＳ Ｐゴシック" pitchFamily="-123" charset="-128"/>
                <a:cs typeface="ＭＳ Ｐゴシック" pitchFamily="-123" charset="-128"/>
              </a:rPr>
              <a:t> continue to promote these efforts beyond the individual, in order to cultivate </a:t>
            </a:r>
            <a:r>
              <a:rPr lang="en-US" sz="1200" kern="1200" dirty="0" smtClean="0">
                <a:solidFill>
                  <a:schemeClr val="tx1"/>
                </a:solidFill>
                <a:latin typeface="+mn-lt"/>
                <a:ea typeface="ＭＳ Ｐゴシック" pitchFamily="-123" charset="-128"/>
                <a:cs typeface="ＭＳ Ｐゴシック" pitchFamily="-123" charset="-128"/>
              </a:rPr>
              <a:t>inclusive environments and foster success in STEM fields.</a:t>
            </a:r>
            <a:endParaRPr lang="en-US"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57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F69DD8-8F57-4F5E-BCB7-9CAC3DB40FF0}" type="slidenum">
              <a:rPr lang="en-US">
                <a:ea typeface="ＭＳ Ｐゴシック" pitchFamily="-123" charset="-128"/>
                <a:cs typeface="ＭＳ Ｐゴシック" pitchFamily="-123" charset="-128"/>
              </a:rPr>
              <a:pPr fontAlgn="base">
                <a:spcBef>
                  <a:spcPct val="0"/>
                </a:spcBef>
                <a:spcAft>
                  <a:spcPct val="0"/>
                </a:spcAft>
                <a:defRPr/>
              </a:pPr>
              <a:t>10</a:t>
            </a:fld>
            <a:endParaRPr lang="en-US">
              <a:ea typeface="ＭＳ Ｐゴシック" pitchFamily="-123" charset="-128"/>
              <a:cs typeface="ＭＳ Ｐゴシック" pitchFamily="-123"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FAF20F87-933B-477F-A2F1-CE66ADB5B8B6}" type="datetimeFigureOut">
              <a:rPr lang="en-US"/>
              <a:pPr>
                <a:defRPr/>
              </a:pPr>
              <a:t>5/30/2013</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99425529-8FBA-4B75-A373-233340670BA9}"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5E4E853-3619-402F-90C9-8EA6EBA2ED83}" type="datetimeFigureOut">
              <a:rPr lang="en-US"/>
              <a:pPr>
                <a:defRPr/>
              </a:pPr>
              <a:t>5/30/2013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BA9E8B7-274B-4D9F-B442-5338A39D385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730B632-0CDF-4F0A-96E0-D4B55527F67E}" type="datetimeFigureOut">
              <a:rPr lang="en-US"/>
              <a:pPr>
                <a:defRPr/>
              </a:pPr>
              <a:t>5/30/2013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7BE8FF-A779-4379-BF0A-95F0C9DC5272}"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B298778D-7D10-4DE5-91A3-208E827218E0}" type="datetimeFigureOut">
              <a:rPr lang="en-US"/>
              <a:pPr>
                <a:defRPr/>
              </a:pPr>
              <a:t>5/30/2013</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85FC81DD-9497-4C5E-81A9-B827121A8A9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DCD03A86-192F-4A85-82E2-087B0A94CF54}" type="datetimeFigureOut">
              <a:rPr lang="en-US"/>
              <a:pPr>
                <a:defRPr/>
              </a:pPr>
              <a:t>5/30/2013</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E4FE128A-B52E-473A-93AF-744A4B16742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8779F2D-5072-46D8-8FB0-C3F9113049C9}" type="datetimeFigureOut">
              <a:rPr lang="en-US"/>
              <a:pPr>
                <a:defRPr/>
              </a:pPr>
              <a:t>5/30/2013</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E89F0723-E354-4BC3-932D-73B774587C2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ADD12349-C090-4D28-8169-7F9C7FDFC5C3}" type="datetimeFigureOut">
              <a:rPr lang="en-US"/>
              <a:pPr>
                <a:defRPr/>
              </a:pPr>
              <a:t>5/30/2013</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AA886A1B-62C6-4238-9505-FF6DE21B8E6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DCAF630E-602B-4A22-A12E-ADC819DEA637}" type="datetimeFigureOut">
              <a:rPr lang="en-US"/>
              <a:pPr>
                <a:defRPr/>
              </a:pPr>
              <a:t>5/30/2013</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86B2C21F-9B99-4C87-AEDD-B35787B78F1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1A5D3E39-159F-425D-B940-FECEBC1957B0}" type="datetimeFigureOut">
              <a:rPr lang="en-US"/>
              <a:pPr>
                <a:defRPr/>
              </a:pPr>
              <a:t>5/30/2013</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9CA4F35B-B0DA-4038-B8AB-A219DD9B010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5A099EB-0DF2-4338-8FB6-31E01E3DCAEE}" type="datetimeFigureOut">
              <a:rPr lang="en-US"/>
              <a:pPr>
                <a:defRPr/>
              </a:pPr>
              <a:t>5/30/2013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8DA510D-5CBF-4515-A48A-F8616C9FFD9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B004547-7D2C-4EC9-B8A1-A364074062D7}" type="datetimeFigureOut">
              <a:rPr lang="en-US"/>
              <a:pPr>
                <a:defRPr/>
              </a:pPr>
              <a:t>5/30/2013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657CCB6E-F14E-40D8-AD97-4789C0C9F62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E5C43EB5-6142-4048-AA56-1B03FF10ACB5}" type="datetimeFigureOut">
              <a:rPr lang="en-US"/>
              <a:pPr>
                <a:defRPr/>
              </a:pPr>
              <a:t>5/30/2013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14CB4C08-70C9-4686-84DC-B523D2348F22}"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grpSp>
    </p:spTree>
  </p:cSld>
  <p:clrMap bg1="lt1" tx1="dk1" bg2="lt2" tx2="dk2" accent1="accent1" accent2="accent2" accent3="accent3" accent4="accent4" accent5="accent5" accent6="accent6" hlink="hlink" folHlink="folHlink"/>
  <p:sldLayoutIdLst>
    <p:sldLayoutId id="2147483727" r:id="rId1"/>
    <p:sldLayoutId id="2147483724" r:id="rId2"/>
    <p:sldLayoutId id="2147483728" r:id="rId3"/>
    <p:sldLayoutId id="2147483723" r:id="rId4"/>
    <p:sldLayoutId id="2147483722" r:id="rId5"/>
    <p:sldLayoutId id="2147483721" r:id="rId6"/>
    <p:sldLayoutId id="2147483720" r:id="rId7"/>
    <p:sldLayoutId id="2147483719" r:id="rId8"/>
    <p:sldLayoutId id="2147483729" r:id="rId9"/>
    <p:sldLayoutId id="2147483718" r:id="rId10"/>
    <p:sldLayoutId id="2147483717" r:id="rId11"/>
  </p:sldLayoutIdLst>
  <p:txStyles>
    <p:titleStyle>
      <a:lvl1pPr algn="l" rtl="0" eaLnBrk="0" fontAlgn="base" hangingPunct="0">
        <a:spcBef>
          <a:spcPct val="0"/>
        </a:spcBef>
        <a:spcAft>
          <a:spcPct val="0"/>
        </a:spcAft>
        <a:defRPr sz="5000" kern="1200">
          <a:solidFill>
            <a:schemeClr val="tx2"/>
          </a:solidFill>
          <a:latin typeface="+mj-lt"/>
          <a:ea typeface="ＭＳ Ｐゴシック" pitchFamily="-123" charset="-128"/>
          <a:cs typeface="ＭＳ Ｐゴシック" pitchFamily="-123" charset="-128"/>
        </a:defRPr>
      </a:lvl1pPr>
      <a:lvl2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2pPr>
      <a:lvl3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3pPr>
      <a:lvl4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4pPr>
      <a:lvl5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5pPr>
      <a:lvl6pPr marL="4572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6pPr>
      <a:lvl7pPr marL="9144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7pPr>
      <a:lvl8pPr marL="13716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8pPr>
      <a:lvl9pPr marL="18288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9pPr>
    </p:titleStyle>
    <p:bodyStyle>
      <a:lvl1pPr marL="273050" indent="-273050" algn="l" rtl="0" eaLnBrk="0" fontAlgn="base" hangingPunct="0">
        <a:spcBef>
          <a:spcPct val="20000"/>
        </a:spcBef>
        <a:spcAft>
          <a:spcPct val="0"/>
        </a:spcAft>
        <a:buClr>
          <a:srgbClr val="0BD0D9"/>
        </a:buClr>
        <a:buSzPct val="95000"/>
        <a:buFont typeface="Wingdings 2" pitchFamily="-123" charset="2"/>
        <a:buChar char=""/>
        <a:defRPr sz="2600" kern="1200">
          <a:solidFill>
            <a:schemeClr val="tx1"/>
          </a:solidFill>
          <a:latin typeface="+mn-lt"/>
          <a:ea typeface="ＭＳ Ｐゴシック" pitchFamily="-123" charset="-128"/>
          <a:cs typeface="ＭＳ Ｐゴシック" pitchFamily="-123" charset="-128"/>
        </a:defRPr>
      </a:lvl1pPr>
      <a:lvl2pPr marL="639763" indent="-246063" algn="l" rtl="0" eaLnBrk="0" fontAlgn="base" hangingPunct="0">
        <a:spcBef>
          <a:spcPct val="20000"/>
        </a:spcBef>
        <a:spcAft>
          <a:spcPct val="0"/>
        </a:spcAft>
        <a:buClr>
          <a:schemeClr val="accent1"/>
        </a:buClr>
        <a:buSzPct val="85000"/>
        <a:buFont typeface="Wingdings 2" pitchFamily="-123" charset="2"/>
        <a:buChar char=""/>
        <a:defRPr sz="2400" kern="1200">
          <a:solidFill>
            <a:schemeClr val="tx1"/>
          </a:solidFill>
          <a:latin typeface="+mn-lt"/>
          <a:ea typeface="ＭＳ Ｐゴシック" pitchFamily="-123" charset="-128"/>
          <a:cs typeface="+mn-cs"/>
        </a:defRPr>
      </a:lvl2pPr>
      <a:lvl3pPr marL="914400" indent="-246063" algn="l" rtl="0" eaLnBrk="0" fontAlgn="base" hangingPunct="0">
        <a:spcBef>
          <a:spcPct val="20000"/>
        </a:spcBef>
        <a:spcAft>
          <a:spcPct val="0"/>
        </a:spcAft>
        <a:buClr>
          <a:schemeClr val="accent2"/>
        </a:buClr>
        <a:buSzPct val="70000"/>
        <a:buFont typeface="Wingdings 2" pitchFamily="-123" charset="2"/>
        <a:buChar char=""/>
        <a:defRPr sz="2100" kern="1200">
          <a:solidFill>
            <a:schemeClr val="tx1"/>
          </a:solidFill>
          <a:latin typeface="+mn-lt"/>
          <a:ea typeface="ＭＳ Ｐゴシック" pitchFamily="-123" charset="-128"/>
          <a:cs typeface="+mn-cs"/>
        </a:defRPr>
      </a:lvl3pPr>
      <a:lvl4pPr marL="1187450" indent="-209550" algn="l" rtl="0" eaLnBrk="0" fontAlgn="base" hangingPunct="0">
        <a:spcBef>
          <a:spcPct val="20000"/>
        </a:spcBef>
        <a:spcAft>
          <a:spcPct val="0"/>
        </a:spcAft>
        <a:buClr>
          <a:srgbClr val="0BD0D9"/>
        </a:buClr>
        <a:buSzPct val="65000"/>
        <a:buFont typeface="Wingdings 2" pitchFamily="-123" charset="2"/>
        <a:buChar char=""/>
        <a:defRPr sz="2000" kern="1200">
          <a:solidFill>
            <a:schemeClr val="tx1"/>
          </a:solidFill>
          <a:latin typeface="+mn-lt"/>
          <a:ea typeface="ＭＳ Ｐゴシック" pitchFamily="-123" charset="-128"/>
          <a:cs typeface="+mn-cs"/>
        </a:defRPr>
      </a:lvl4pPr>
      <a:lvl5pPr marL="1462088" indent="-209550" algn="l" rtl="0" eaLnBrk="0" fontAlgn="base" hangingPunct="0">
        <a:spcBef>
          <a:spcPct val="20000"/>
        </a:spcBef>
        <a:spcAft>
          <a:spcPct val="0"/>
        </a:spcAft>
        <a:buClr>
          <a:srgbClr val="10CF9B"/>
        </a:buClr>
        <a:buSzPct val="65000"/>
        <a:buFont typeface="Wingdings 2" pitchFamily="-123" charset="2"/>
        <a:buChar char=""/>
        <a:defRPr sz="2000" kern="1200">
          <a:solidFill>
            <a:schemeClr val="tx1"/>
          </a:solidFill>
          <a:latin typeface="+mn-lt"/>
          <a:ea typeface="ＭＳ Ｐゴシック" pitchFamily="-123" charset="-128"/>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914400"/>
            <a:ext cx="8610600" cy="2362200"/>
          </a:xfrm>
        </p:spPr>
        <p:txBody>
          <a:bodyPr>
            <a:normAutofit fontScale="90000"/>
          </a:bodyPr>
          <a:lstStyle/>
          <a:p>
            <a:pPr algn="ctr" eaLnBrk="1" fontAlgn="auto" hangingPunct="1">
              <a:spcAft>
                <a:spcPts val="0"/>
              </a:spcAft>
              <a:defRPr/>
            </a:pPr>
            <a:r>
              <a:rPr lang="en-US" dirty="0" smtClean="0"/>
              <a:t>Post-College Pathways: A Longitudinal Study of Biomedical and Behavioral Science Aspirants</a:t>
            </a:r>
            <a:endParaRPr lang="en-US" dirty="0"/>
          </a:p>
        </p:txBody>
      </p:sp>
      <p:sp>
        <p:nvSpPr>
          <p:cNvPr id="18434" name="Subtitle 2"/>
          <p:cNvSpPr>
            <a:spLocks noGrp="1"/>
          </p:cNvSpPr>
          <p:nvPr>
            <p:ph type="subTitle" idx="1"/>
          </p:nvPr>
        </p:nvSpPr>
        <p:spPr>
          <a:xfrm>
            <a:off x="381000" y="3276600"/>
            <a:ext cx="8610600" cy="1143000"/>
          </a:xfrm>
        </p:spPr>
        <p:txBody>
          <a:bodyPr/>
          <a:lstStyle/>
          <a:p>
            <a:pPr marR="0" algn="ctr" eaLnBrk="1" hangingPunct="1"/>
            <a:r>
              <a:rPr lang="en-US" sz="1800" dirty="0" smtClean="0"/>
              <a:t>Sylvia </a:t>
            </a:r>
            <a:r>
              <a:rPr lang="en-US" sz="1800" dirty="0" err="1" smtClean="0"/>
              <a:t>Hurtado</a:t>
            </a:r>
            <a:r>
              <a:rPr lang="en-US" sz="1800" dirty="0" smtClean="0"/>
              <a:t> and Mitchell Chang </a:t>
            </a:r>
          </a:p>
          <a:p>
            <a:pPr marR="0" algn="ctr" eaLnBrk="1" hangingPunct="1"/>
            <a:r>
              <a:rPr lang="en-US" sz="1800" dirty="0" smtClean="0"/>
              <a:t>NIH Interventions Meeting</a:t>
            </a:r>
          </a:p>
          <a:p>
            <a:pPr marR="0" algn="ctr" eaLnBrk="1" hangingPunct="1"/>
            <a:r>
              <a:rPr lang="en-US" sz="1800" dirty="0" smtClean="0"/>
              <a:t>Burlingame, CA</a:t>
            </a:r>
          </a:p>
        </p:txBody>
      </p:sp>
      <p:pic>
        <p:nvPicPr>
          <p:cNvPr id="18435" name="Picture 3" descr="black and white scientists with t tubes - chem.JPG"/>
          <p:cNvPicPr>
            <a:picLocks noChangeAspect="1"/>
          </p:cNvPicPr>
          <p:nvPr/>
        </p:nvPicPr>
        <p:blipFill>
          <a:blip r:embed="rId2" cstate="print"/>
          <a:srcRect/>
          <a:stretch>
            <a:fillRect/>
          </a:stretch>
        </p:blipFill>
        <p:spPr bwMode="auto">
          <a:xfrm>
            <a:off x="0" y="4525963"/>
            <a:ext cx="3886200" cy="2332037"/>
          </a:xfrm>
          <a:prstGeom prst="rect">
            <a:avLst/>
          </a:prstGeom>
          <a:noFill/>
          <a:ln w="9525">
            <a:noFill/>
            <a:miter lim="800000"/>
            <a:headEnd/>
            <a:tailEnd/>
          </a:ln>
        </p:spPr>
      </p:pic>
      <p:pic>
        <p:nvPicPr>
          <p:cNvPr id="18436" name="Picture 4" descr="black man at board - math.JPG"/>
          <p:cNvPicPr>
            <a:picLocks noChangeAspect="1"/>
          </p:cNvPicPr>
          <p:nvPr/>
        </p:nvPicPr>
        <p:blipFill>
          <a:blip r:embed="rId3" cstate="print"/>
          <a:srcRect/>
          <a:stretch>
            <a:fillRect/>
          </a:stretch>
        </p:blipFill>
        <p:spPr bwMode="auto">
          <a:xfrm>
            <a:off x="3886200" y="4524375"/>
            <a:ext cx="1905000" cy="2333625"/>
          </a:xfrm>
          <a:prstGeom prst="rect">
            <a:avLst/>
          </a:prstGeom>
          <a:noFill/>
          <a:ln w="9525">
            <a:noFill/>
            <a:miter lim="800000"/>
            <a:headEnd/>
            <a:tailEnd/>
          </a:ln>
        </p:spPr>
      </p:pic>
      <p:pic>
        <p:nvPicPr>
          <p:cNvPr id="18437" name="Picture 5" descr="woman looking into microscope - bio or chem.JPG"/>
          <p:cNvPicPr>
            <a:picLocks noChangeAspect="1"/>
          </p:cNvPicPr>
          <p:nvPr/>
        </p:nvPicPr>
        <p:blipFill>
          <a:blip r:embed="rId4" cstate="print"/>
          <a:srcRect/>
          <a:stretch>
            <a:fillRect/>
          </a:stretch>
        </p:blipFill>
        <p:spPr bwMode="auto">
          <a:xfrm>
            <a:off x="5791200" y="4495800"/>
            <a:ext cx="33528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dirty="0" smtClean="0"/>
              <a:t>Key Activities for Year 8</a:t>
            </a:r>
          </a:p>
        </p:txBody>
      </p:sp>
      <p:sp>
        <p:nvSpPr>
          <p:cNvPr id="19458" name="Content Placeholder 2"/>
          <p:cNvSpPr>
            <a:spLocks noGrp="1"/>
          </p:cNvSpPr>
          <p:nvPr>
            <p:ph idx="1"/>
          </p:nvPr>
        </p:nvSpPr>
        <p:spPr/>
        <p:txBody>
          <a:bodyPr/>
          <a:lstStyle/>
          <a:p>
            <a:pPr eaLnBrk="1" hangingPunct="1"/>
            <a:r>
              <a:rPr lang="en-US" dirty="0" smtClean="0"/>
              <a:t>Completed data collection of the Post-Baccalaureate Survey</a:t>
            </a:r>
          </a:p>
          <a:p>
            <a:pPr lvl="1" eaLnBrk="1" hangingPunct="1"/>
            <a:r>
              <a:rPr lang="en-US" dirty="0" smtClean="0"/>
              <a:t>Administered to entering cohort of 2004 seven years after college entry</a:t>
            </a:r>
          </a:p>
          <a:p>
            <a:pPr lvl="1" eaLnBrk="1" hangingPunct="1"/>
            <a:r>
              <a:rPr lang="en-US" dirty="0" smtClean="0"/>
              <a:t>~13,500 respondents</a:t>
            </a:r>
          </a:p>
          <a:p>
            <a:pPr eaLnBrk="1" hangingPunct="1"/>
            <a:r>
              <a:rPr lang="en-US" dirty="0" smtClean="0"/>
              <a:t>Interviewed STEM “pioneers”</a:t>
            </a:r>
          </a:p>
          <a:p>
            <a:pPr lvl="1" eaLnBrk="1" hangingPunct="1"/>
            <a:r>
              <a:rPr lang="en-US" dirty="0" smtClean="0"/>
              <a:t>URM and female scientists with national recognition</a:t>
            </a:r>
          </a:p>
          <a:p>
            <a:pPr lvl="1" eaLnBrk="1" hangingPunct="1"/>
            <a:r>
              <a:rPr lang="en-US" dirty="0" smtClean="0"/>
              <a:t>Long-term commitment to diversifying the sciences</a:t>
            </a:r>
          </a:p>
          <a:p>
            <a:pPr eaLnBrk="1" hangingPunct="1"/>
            <a:r>
              <a:rPr lang="en-US" dirty="0" smtClean="0"/>
              <a:t>Administered follow-up survey to students and faculty in introductory STEM courses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83568" y="704088"/>
            <a:ext cx="8003232" cy="636680"/>
          </a:xfrm>
        </p:spPr>
        <p:txBody>
          <a:bodyPr/>
          <a:lstStyle/>
          <a:p>
            <a:r>
              <a:rPr lang="en-US" dirty="0" smtClean="0"/>
              <a:t>Data Collection</a:t>
            </a:r>
            <a:endParaRPr lang="en-US" dirty="0"/>
          </a:p>
        </p:txBody>
      </p:sp>
      <p:sp>
        <p:nvSpPr>
          <p:cNvPr id="20482" name="Content Placeholder 2"/>
          <p:cNvSpPr>
            <a:spLocks noGrp="1"/>
          </p:cNvSpPr>
          <p:nvPr>
            <p:ph sz="half" idx="1"/>
          </p:nvPr>
        </p:nvSpPr>
        <p:spPr>
          <a:xfrm>
            <a:off x="0" y="1340768"/>
            <a:ext cx="4495800" cy="5014157"/>
          </a:xfrm>
        </p:spPr>
        <p:txBody>
          <a:bodyPr/>
          <a:lstStyle/>
          <a:p>
            <a:pPr algn="ctr">
              <a:buFontTx/>
              <a:buNone/>
              <a:defRPr/>
            </a:pPr>
            <a:r>
              <a:rPr lang="en-US" sz="2800" dirty="0" smtClean="0"/>
              <a:t>Surveys</a:t>
            </a:r>
          </a:p>
          <a:p>
            <a:pPr>
              <a:defRPr/>
            </a:pPr>
            <a:r>
              <a:rPr lang="en-US" sz="2000" dirty="0" smtClean="0"/>
              <a:t>2004 Freshman Survey</a:t>
            </a:r>
          </a:p>
          <a:p>
            <a:pPr lvl="1">
              <a:defRPr/>
            </a:pPr>
            <a:r>
              <a:rPr lang="en-US" sz="1800" dirty="0" smtClean="0"/>
              <a:t>420,000 students, 720 institutions</a:t>
            </a:r>
          </a:p>
          <a:p>
            <a:pPr>
              <a:defRPr/>
            </a:pPr>
            <a:r>
              <a:rPr lang="en-US" sz="2000" dirty="0" smtClean="0"/>
              <a:t>2005 Your First College Year Survey</a:t>
            </a:r>
          </a:p>
          <a:p>
            <a:pPr lvl="1">
              <a:defRPr/>
            </a:pPr>
            <a:r>
              <a:rPr lang="en-US" sz="1800" dirty="0" smtClean="0"/>
              <a:t>5,100 longitudinal student respondents, 160 institutions</a:t>
            </a:r>
          </a:p>
          <a:p>
            <a:pPr>
              <a:defRPr/>
            </a:pPr>
            <a:r>
              <a:rPr lang="en-US" sz="2000" dirty="0" smtClean="0"/>
              <a:t>2008 College Senior Survey</a:t>
            </a:r>
          </a:p>
          <a:p>
            <a:pPr lvl="1">
              <a:defRPr/>
            </a:pPr>
            <a:r>
              <a:rPr lang="en-US" sz="1800" dirty="0" smtClean="0"/>
              <a:t>6,224 longitudinal (TFS) student respondents, 240 institutions</a:t>
            </a:r>
          </a:p>
          <a:p>
            <a:pPr>
              <a:defRPr/>
            </a:pPr>
            <a:r>
              <a:rPr lang="en-US" sz="2000" dirty="0" smtClean="0"/>
              <a:t>2008 and 2011 Faculty Survey</a:t>
            </a:r>
          </a:p>
          <a:p>
            <a:pPr lvl="1">
              <a:defRPr/>
            </a:pPr>
            <a:r>
              <a:rPr lang="en-US" sz="1800" dirty="0" smtClean="0"/>
              <a:t>More than 10,000 STEM faculty</a:t>
            </a:r>
          </a:p>
          <a:p>
            <a:pPr>
              <a:defRPr/>
            </a:pPr>
            <a:r>
              <a:rPr lang="en-US" sz="2000" dirty="0" smtClean="0"/>
              <a:t>2010 Classroom Survey</a:t>
            </a:r>
          </a:p>
          <a:p>
            <a:pPr lvl="1">
              <a:defRPr/>
            </a:pPr>
            <a:r>
              <a:rPr lang="en-US" sz="1800" dirty="0" smtClean="0"/>
              <a:t>3,205 students, 76 classrooms</a:t>
            </a:r>
          </a:p>
          <a:p>
            <a:pPr>
              <a:defRPr/>
            </a:pPr>
            <a:r>
              <a:rPr lang="en-US" sz="2000" dirty="0" smtClean="0"/>
              <a:t>2011 Post-Baccalaureate Survey</a:t>
            </a:r>
          </a:p>
          <a:p>
            <a:pPr lvl="1">
              <a:defRPr/>
            </a:pPr>
            <a:r>
              <a:rPr lang="en-US" sz="1800" dirty="0" smtClean="0"/>
              <a:t>13,500 longitudinal (TFS) student respondents, 500 institutions</a:t>
            </a:r>
          </a:p>
        </p:txBody>
      </p:sp>
      <p:sp>
        <p:nvSpPr>
          <p:cNvPr id="4" name="Content Placeholder 3"/>
          <p:cNvSpPr>
            <a:spLocks noGrp="1"/>
          </p:cNvSpPr>
          <p:nvPr>
            <p:ph sz="half" idx="2"/>
          </p:nvPr>
        </p:nvSpPr>
        <p:spPr>
          <a:xfrm>
            <a:off x="4499992" y="1340768"/>
            <a:ext cx="4464496" cy="5014157"/>
          </a:xfrm>
        </p:spPr>
        <p:txBody>
          <a:bodyPr/>
          <a:lstStyle/>
          <a:p>
            <a:pPr algn="ctr">
              <a:buNone/>
            </a:pPr>
            <a:r>
              <a:rPr lang="en-US" dirty="0" smtClean="0"/>
              <a:t>Qualitative Data</a:t>
            </a:r>
          </a:p>
          <a:p>
            <a:r>
              <a:rPr lang="en-US" sz="2000" dirty="0" smtClean="0"/>
              <a:t>2007 focus groups with undergraduate research participants and interviews with program directors</a:t>
            </a:r>
          </a:p>
          <a:p>
            <a:pPr lvl="1"/>
            <a:r>
              <a:rPr lang="en-US" sz="1800" dirty="0" smtClean="0"/>
              <a:t>71 students, 12 directors</a:t>
            </a:r>
          </a:p>
          <a:p>
            <a:r>
              <a:rPr lang="en-US" sz="2000" dirty="0" smtClean="0"/>
              <a:t>2010 Focus Groups with graduate students in STEM</a:t>
            </a:r>
          </a:p>
          <a:p>
            <a:pPr lvl="1"/>
            <a:r>
              <a:rPr lang="en-US" sz="1800" dirty="0" smtClean="0"/>
              <a:t>150 students, 6 institutions</a:t>
            </a:r>
          </a:p>
          <a:p>
            <a:r>
              <a:rPr lang="en-US" sz="2000" dirty="0" smtClean="0"/>
              <a:t>2011 focus groups with students in introductory STEM courses; interviews with faculty</a:t>
            </a:r>
          </a:p>
          <a:p>
            <a:pPr lvl="1"/>
            <a:r>
              <a:rPr lang="en-US" sz="1800" dirty="0" smtClean="0"/>
              <a:t>241 students, 26 faculty, 8 institutions</a:t>
            </a:r>
          </a:p>
          <a:p>
            <a:r>
              <a:rPr lang="en-US" sz="2000" dirty="0" smtClean="0"/>
              <a:t>2012 interviews with STEM pioneers</a:t>
            </a:r>
          </a:p>
          <a:p>
            <a:pPr lvl="1"/>
            <a:r>
              <a:rPr lang="en-US" sz="1800" dirty="0" smtClean="0"/>
              <a:t>33 pioneers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sz="3200" dirty="0" smtClean="0"/>
              <a:t>Priming the Pump or the Sieve: Institutional Contexts and URM STEM Degree Attainments</a:t>
            </a:r>
          </a:p>
        </p:txBody>
      </p:sp>
      <p:sp>
        <p:nvSpPr>
          <p:cNvPr id="3" name="Content Placeholder 2"/>
          <p:cNvSpPr>
            <a:spLocks noGrp="1"/>
          </p:cNvSpPr>
          <p:nvPr>
            <p:ph idx="1"/>
          </p:nvPr>
        </p:nvSpPr>
        <p:spPr>
          <a:xfrm>
            <a:off x="457200" y="1935163"/>
            <a:ext cx="8229600" cy="4662189"/>
          </a:xfrm>
        </p:spPr>
        <p:txBody>
          <a:bodyPr>
            <a:normAutofit fontScale="85000" lnSpcReduction="20000"/>
          </a:bodyPr>
          <a:lstStyle/>
          <a:p>
            <a:pPr marL="274320" indent="-274320" eaLnBrk="1" fontAlgn="auto" hangingPunct="1">
              <a:spcAft>
                <a:spcPts val="0"/>
              </a:spcAft>
              <a:buClr>
                <a:schemeClr val="accent3"/>
              </a:buClr>
              <a:buFont typeface="Wingdings 2"/>
              <a:buChar char=""/>
              <a:defRPr/>
            </a:pPr>
            <a:r>
              <a:rPr lang="en-US" dirty="0" smtClean="0">
                <a:ea typeface="+mn-ea"/>
                <a:cs typeface="+mn-cs"/>
              </a:rPr>
              <a:t>Data from several sources: </a:t>
            </a:r>
          </a:p>
          <a:p>
            <a:pPr marL="641033" lvl="1" indent="-274320" eaLnBrk="1" fontAlgn="auto" hangingPunct="1">
              <a:spcAft>
                <a:spcPts val="0"/>
              </a:spcAft>
              <a:buClr>
                <a:schemeClr val="accent3"/>
              </a:buClr>
              <a:buFont typeface="Wingdings 2"/>
              <a:buChar char=""/>
              <a:defRPr/>
            </a:pPr>
            <a:r>
              <a:rPr lang="en-US" dirty="0" smtClean="0">
                <a:ea typeface="+mn-ea"/>
                <a:cs typeface="+mn-cs"/>
              </a:rPr>
              <a:t>Freshman Survey, IPEDS, National Student Clearinghouse, Faculty Survey, Best Practices in STEM survey</a:t>
            </a:r>
          </a:p>
          <a:p>
            <a:pPr marL="641033" lvl="1" indent="-274320" eaLnBrk="1" fontAlgn="auto" hangingPunct="1">
              <a:spcAft>
                <a:spcPts val="0"/>
              </a:spcAft>
              <a:buClr>
                <a:schemeClr val="accent3"/>
              </a:buClr>
              <a:buNone/>
              <a:defRPr/>
            </a:pPr>
            <a:endParaRPr lang="en-US" dirty="0" smtClean="0">
              <a:ea typeface="+mn-ea"/>
            </a:endParaRPr>
          </a:p>
          <a:p>
            <a:pPr marL="274320" indent="-274320" eaLnBrk="1" fontAlgn="auto" hangingPunct="1">
              <a:spcAft>
                <a:spcPts val="0"/>
              </a:spcAft>
              <a:buClr>
                <a:schemeClr val="accent3"/>
              </a:buClr>
              <a:buFont typeface="Wingdings 2"/>
              <a:buChar char=""/>
              <a:defRPr/>
            </a:pPr>
            <a:r>
              <a:rPr lang="en-US" dirty="0" smtClean="0"/>
              <a:t>Predictors of URM STEM completion (vs. completion in a non-STEM field)</a:t>
            </a:r>
          </a:p>
          <a:p>
            <a:pPr marL="641033" lvl="1" indent="-274320" eaLnBrk="1" fontAlgn="auto" hangingPunct="1">
              <a:spcAft>
                <a:spcPts val="0"/>
              </a:spcAft>
              <a:buClr>
                <a:schemeClr val="accent3"/>
              </a:buClr>
              <a:buFont typeface="Wingdings 2"/>
              <a:buChar char=""/>
              <a:defRPr/>
            </a:pPr>
            <a:r>
              <a:rPr lang="en-US" dirty="0" smtClean="0"/>
              <a:t>Concentration of MD undergraduates (-)</a:t>
            </a:r>
          </a:p>
          <a:p>
            <a:pPr marL="641033" lvl="1" indent="-274320" eaLnBrk="1" fontAlgn="auto" hangingPunct="1">
              <a:spcAft>
                <a:spcPts val="0"/>
              </a:spcAft>
              <a:buClr>
                <a:schemeClr val="accent3"/>
              </a:buClr>
              <a:buFont typeface="Wingdings 2"/>
              <a:buChar char=""/>
              <a:defRPr/>
            </a:pPr>
            <a:r>
              <a:rPr lang="en-US" dirty="0" smtClean="0"/>
              <a:t>HS GPA (+), enhanced on campuses where faculty use student-centered pedagogy</a:t>
            </a:r>
          </a:p>
          <a:p>
            <a:pPr marL="641033" lvl="1" indent="-274320" eaLnBrk="1" fontAlgn="auto" hangingPunct="1">
              <a:spcAft>
                <a:spcPts val="0"/>
              </a:spcAft>
              <a:buClr>
                <a:schemeClr val="accent3"/>
              </a:buClr>
              <a:buFont typeface="Wingdings 2"/>
              <a:buChar char=""/>
              <a:defRPr/>
            </a:pPr>
            <a:r>
              <a:rPr lang="en-US" dirty="0" smtClean="0"/>
              <a:t>MD aspiration (+); effect reduced at more selective institutions</a:t>
            </a:r>
          </a:p>
          <a:p>
            <a:pPr marL="641033" lvl="1" indent="-274320" eaLnBrk="1" fontAlgn="auto" hangingPunct="1">
              <a:spcAft>
                <a:spcPts val="0"/>
              </a:spcAft>
              <a:buClr>
                <a:schemeClr val="accent3"/>
              </a:buClr>
              <a:buFont typeface="Wingdings 2"/>
              <a:buChar char=""/>
              <a:defRPr/>
            </a:pPr>
            <a:endParaRPr lang="en-US" dirty="0" smtClean="0"/>
          </a:p>
          <a:p>
            <a:pPr marL="274320" indent="-274320" eaLnBrk="1" fontAlgn="auto" hangingPunct="1">
              <a:spcAft>
                <a:spcPts val="0"/>
              </a:spcAft>
              <a:buClr>
                <a:schemeClr val="accent3"/>
              </a:buClr>
              <a:buFont typeface="Wingdings 2"/>
              <a:buChar char=""/>
              <a:defRPr/>
            </a:pPr>
            <a:r>
              <a:rPr lang="en-US" dirty="0" smtClean="0"/>
              <a:t>Predictors of URM STEM completion (vs. no completion)</a:t>
            </a:r>
          </a:p>
          <a:p>
            <a:pPr marL="641033" lvl="1" indent="-274320" eaLnBrk="1" fontAlgn="auto" hangingPunct="1">
              <a:spcAft>
                <a:spcPts val="0"/>
              </a:spcAft>
              <a:buClr>
                <a:schemeClr val="accent3"/>
              </a:buClr>
              <a:buFont typeface="Wingdings 2"/>
              <a:buChar char=""/>
              <a:defRPr/>
            </a:pPr>
            <a:r>
              <a:rPr lang="en-US" dirty="0" smtClean="0"/>
              <a:t>% of faculty involving undergraduates in research (+)</a:t>
            </a:r>
          </a:p>
          <a:p>
            <a:pPr marL="641033" lvl="1" indent="-274320" eaLnBrk="1" fontAlgn="auto" hangingPunct="1">
              <a:spcAft>
                <a:spcPts val="0"/>
              </a:spcAft>
              <a:buClr>
                <a:schemeClr val="accent3"/>
              </a:buClr>
              <a:buFont typeface="Wingdings 2"/>
              <a:buChar char=""/>
              <a:defRPr/>
            </a:pPr>
            <a:r>
              <a:rPr lang="en-US" dirty="0" smtClean="0"/>
              <a:t>Prior preparation (+)</a:t>
            </a:r>
          </a:p>
          <a:p>
            <a:pPr marL="274320" indent="-274320" eaLnBrk="1" fontAlgn="auto" hangingPunct="1">
              <a:spcAft>
                <a:spcPts val="0"/>
              </a:spcAft>
              <a:buClr>
                <a:schemeClr val="accent3"/>
              </a:buClr>
              <a:buFont typeface="Wingdings 2"/>
              <a:buChar char=""/>
              <a:defRPr/>
            </a:pPr>
            <a:endParaRPr lang="en-US" dirty="0" smtClean="0">
              <a:ea typeface="+mn-ea"/>
              <a:cs typeface="+mn-cs"/>
            </a:endParaRPr>
          </a:p>
          <a:p>
            <a:pPr marL="274320" indent="-274320" eaLnBrk="1" fontAlgn="auto" hangingPunct="1">
              <a:spcAft>
                <a:spcPts val="0"/>
              </a:spcAft>
              <a:buClr>
                <a:schemeClr val="accent3"/>
              </a:buClr>
              <a:buFont typeface="Wingdings 2"/>
              <a:buChar char=""/>
              <a:defRPr/>
            </a:pPr>
            <a:endParaRPr lang="en-US" dirty="0" smtClean="0">
              <a:ea typeface="+mn-ea"/>
              <a:cs typeface="+mn-cs"/>
            </a:endParaRPr>
          </a:p>
          <a:p>
            <a:pPr marL="274320" indent="-274320" eaLnBrk="1" fontAlgn="auto" hangingPunct="1">
              <a:spcAft>
                <a:spcPts val="0"/>
              </a:spcAft>
              <a:buClr>
                <a:schemeClr val="accent3"/>
              </a:buClr>
              <a:buFont typeface="Wingdings 2"/>
              <a:buChar char=""/>
              <a:defRPr/>
            </a:pPr>
            <a:endParaRPr lang="en-US" dirty="0" smtClean="0">
              <a:ea typeface="+mn-ea"/>
              <a:cs typeface="+mn-cs"/>
            </a:endParaRPr>
          </a:p>
          <a:p>
            <a:pPr marL="274320" indent="-274320" eaLnBrk="1" fontAlgn="auto" hangingPunct="1">
              <a:spcAft>
                <a:spcPts val="0"/>
              </a:spcAft>
              <a:buClr>
                <a:schemeClr val="accent3"/>
              </a:buClr>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sz="3600" dirty="0" smtClean="0"/>
              <a:t>Faculty Accessibility Cues: Opening the Doors for Classroom Interaction</a:t>
            </a:r>
          </a:p>
        </p:txBody>
      </p:sp>
      <p:sp>
        <p:nvSpPr>
          <p:cNvPr id="23554" name="Content Placeholder 2"/>
          <p:cNvSpPr>
            <a:spLocks noGrp="1"/>
          </p:cNvSpPr>
          <p:nvPr>
            <p:ph idx="1"/>
          </p:nvPr>
        </p:nvSpPr>
        <p:spPr>
          <a:xfrm>
            <a:off x="457200" y="1772817"/>
            <a:ext cx="8229600" cy="4551784"/>
          </a:xfrm>
        </p:spPr>
        <p:txBody>
          <a:bodyPr/>
          <a:lstStyle/>
          <a:p>
            <a:pPr eaLnBrk="1" hangingPunct="1"/>
            <a:r>
              <a:rPr lang="en-US" sz="2000" dirty="0" smtClean="0"/>
              <a:t>Mixed methods study using introductory STEM classroom survey data, student focus groups, and faculty interviews </a:t>
            </a:r>
          </a:p>
          <a:p>
            <a:pPr eaLnBrk="1" hangingPunct="1"/>
            <a:endParaRPr lang="en-US" sz="1600" dirty="0" smtClean="0"/>
          </a:p>
          <a:p>
            <a:pPr eaLnBrk="1" hangingPunct="1"/>
            <a:r>
              <a:rPr lang="en-US" sz="2000" dirty="0" smtClean="0"/>
              <a:t>Students sensed a stronger ethic of care from faculty when:</a:t>
            </a:r>
          </a:p>
          <a:p>
            <a:pPr lvl="1" eaLnBrk="1" hangingPunct="1"/>
            <a:r>
              <a:rPr lang="en-US" sz="1800" dirty="0" smtClean="0"/>
              <a:t>They felt comfortable asking questions</a:t>
            </a:r>
          </a:p>
          <a:p>
            <a:pPr lvl="1" eaLnBrk="1" hangingPunct="1"/>
            <a:r>
              <a:rPr lang="en-US" sz="1800" dirty="0" smtClean="0"/>
              <a:t>They believed the course emphasized applying concepts to new situations</a:t>
            </a:r>
          </a:p>
          <a:p>
            <a:pPr lvl="1" eaLnBrk="1" hangingPunct="1"/>
            <a:r>
              <a:rPr lang="en-US" sz="1800" dirty="0" smtClean="0"/>
              <a:t>They received feedback throughout the course</a:t>
            </a:r>
          </a:p>
          <a:p>
            <a:pPr eaLnBrk="1" hangingPunct="1"/>
            <a:r>
              <a:rPr lang="en-US" sz="2000" dirty="0" smtClean="0"/>
              <a:t>Students sensed a lack of care when:</a:t>
            </a:r>
          </a:p>
          <a:p>
            <a:pPr lvl="1" eaLnBrk="1" hangingPunct="1"/>
            <a:r>
              <a:rPr lang="en-US" sz="1800" dirty="0" smtClean="0"/>
              <a:t>They felt overwhelmed by or bored with the course</a:t>
            </a:r>
          </a:p>
          <a:p>
            <a:pPr lvl="1" eaLnBrk="1" hangingPunct="1"/>
            <a:r>
              <a:rPr lang="en-US" sz="1800" dirty="0" smtClean="0"/>
              <a:t>Faculty believed unqualified students enrolled in the course</a:t>
            </a:r>
          </a:p>
          <a:p>
            <a:pPr lvl="1" eaLnBrk="1" hangingPunct="1"/>
            <a:endParaRPr lang="en-US" sz="1600" dirty="0" smtClean="0"/>
          </a:p>
          <a:p>
            <a:pPr eaLnBrk="1" hangingPunct="1"/>
            <a:r>
              <a:rPr lang="en-US" sz="2000" dirty="0" smtClean="0"/>
              <a:t>Incorporation of active learning strategies, holding regular office hours/review sessions, and providing regular feedback to students demonstrates care and encourages engagement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428596" y="714356"/>
            <a:ext cx="8229600" cy="653210"/>
          </a:xfrm>
        </p:spPr>
        <p:txBody>
          <a:bodyPr/>
          <a:lstStyle/>
          <a:p>
            <a:pPr eaLnBrk="1" hangingPunct="1"/>
            <a:r>
              <a:rPr lang="en-US" sz="4000" dirty="0" smtClean="0"/>
              <a:t>Preliminary Findings from “Pioneers”</a:t>
            </a:r>
          </a:p>
        </p:txBody>
      </p:sp>
      <p:sp>
        <p:nvSpPr>
          <p:cNvPr id="24578" name="Content Placeholder 2"/>
          <p:cNvSpPr>
            <a:spLocks noGrp="1"/>
          </p:cNvSpPr>
          <p:nvPr>
            <p:ph sz="half" idx="1"/>
          </p:nvPr>
        </p:nvSpPr>
        <p:spPr>
          <a:xfrm>
            <a:off x="0" y="1357298"/>
            <a:ext cx="4714876" cy="5715040"/>
          </a:xfrm>
        </p:spPr>
        <p:txBody>
          <a:bodyPr/>
          <a:lstStyle/>
          <a:p>
            <a:pPr lvl="0">
              <a:buNone/>
            </a:pPr>
            <a:r>
              <a:rPr lang="en-US" sz="2000" dirty="0" smtClean="0"/>
              <a:t>Agency</a:t>
            </a:r>
          </a:p>
          <a:p>
            <a:pPr>
              <a:spcBef>
                <a:spcPts val="0"/>
              </a:spcBef>
            </a:pPr>
            <a:r>
              <a:rPr lang="en-US" sz="1800" dirty="0" smtClean="0"/>
              <a:t>Level 1: being mentored</a:t>
            </a:r>
          </a:p>
          <a:p>
            <a:pPr>
              <a:spcBef>
                <a:spcPts val="0"/>
              </a:spcBef>
            </a:pPr>
            <a:r>
              <a:rPr lang="en-US" sz="1800" dirty="0" smtClean="0"/>
              <a:t>Level 2: self empowerment/self advocacy</a:t>
            </a:r>
          </a:p>
          <a:p>
            <a:pPr>
              <a:spcBef>
                <a:spcPts val="0"/>
              </a:spcBef>
            </a:pPr>
            <a:r>
              <a:rPr lang="en-US" sz="1800" dirty="0" smtClean="0"/>
              <a:t>Level 3: mentoring others</a:t>
            </a:r>
          </a:p>
          <a:p>
            <a:pPr>
              <a:spcBef>
                <a:spcPts val="0"/>
              </a:spcBef>
            </a:pPr>
            <a:r>
              <a:rPr lang="en-US" sz="1800" dirty="0" smtClean="0"/>
              <a:t>Level 4: developing programs within institutions</a:t>
            </a:r>
          </a:p>
          <a:p>
            <a:pPr>
              <a:spcBef>
                <a:spcPts val="0"/>
              </a:spcBef>
            </a:pPr>
            <a:r>
              <a:rPr lang="en-US" sz="1800" dirty="0" smtClean="0"/>
              <a:t>Level 5: developing programs outside of institutional setting</a:t>
            </a:r>
          </a:p>
          <a:p>
            <a:pPr>
              <a:spcBef>
                <a:spcPts val="0"/>
              </a:spcBef>
            </a:pPr>
            <a:r>
              <a:rPr lang="en-US" sz="1800" dirty="0" smtClean="0"/>
              <a:t>Level 6: sitting on national committees/national offices</a:t>
            </a:r>
          </a:p>
          <a:p>
            <a:endParaRPr lang="en-US" sz="1800" dirty="0" smtClean="0"/>
          </a:p>
          <a:p>
            <a:pPr>
              <a:buNone/>
            </a:pPr>
            <a:r>
              <a:rPr lang="en-US" sz="1400" i="1" dirty="0" smtClean="0"/>
              <a:t>     </a:t>
            </a:r>
            <a:r>
              <a:rPr lang="en-US" sz="1700" i="1" dirty="0" smtClean="0"/>
              <a:t>“The important thing to realize is that you have at every point, times when you need help.  Someone has to appear at that critical moment when you are doubting yourself or getting ready to turn away because you don’t think you can do it or you are confused —at some point, you need someone.”</a:t>
            </a:r>
          </a:p>
          <a:p>
            <a:pPr>
              <a:buNone/>
            </a:pPr>
            <a:endParaRPr lang="en-US" sz="2000" dirty="0" smtClean="0"/>
          </a:p>
          <a:p>
            <a:endParaRPr lang="en-US" sz="2800" dirty="0" smtClean="0"/>
          </a:p>
          <a:p>
            <a:endParaRPr lang="en-US" sz="2800" dirty="0" smtClean="0"/>
          </a:p>
          <a:p>
            <a:pPr lvl="1"/>
            <a:endParaRPr lang="en-US" sz="2000" dirty="0" smtClean="0"/>
          </a:p>
          <a:p>
            <a:pPr eaLnBrk="1" hangingPunct="1"/>
            <a:endParaRPr lang="en-US" dirty="0" smtClean="0"/>
          </a:p>
        </p:txBody>
      </p:sp>
      <p:sp>
        <p:nvSpPr>
          <p:cNvPr id="4" name="Content Placeholder 3"/>
          <p:cNvSpPr>
            <a:spLocks noGrp="1"/>
          </p:cNvSpPr>
          <p:nvPr>
            <p:ph sz="half" idx="2"/>
          </p:nvPr>
        </p:nvSpPr>
        <p:spPr>
          <a:xfrm>
            <a:off x="4643438" y="1340768"/>
            <a:ext cx="4281518" cy="5517232"/>
          </a:xfrm>
        </p:spPr>
        <p:txBody>
          <a:bodyPr/>
          <a:lstStyle/>
          <a:p>
            <a:pPr lvl="0">
              <a:buNone/>
            </a:pPr>
            <a:r>
              <a:rPr lang="en-US" sz="2000" dirty="0" smtClean="0"/>
              <a:t>Institutionalization efforts</a:t>
            </a:r>
          </a:p>
          <a:p>
            <a:pPr>
              <a:spcBef>
                <a:spcPts val="0"/>
              </a:spcBef>
            </a:pPr>
            <a:r>
              <a:rPr lang="en-US" sz="1700" dirty="0" smtClean="0"/>
              <a:t>Endowments</a:t>
            </a:r>
          </a:p>
          <a:p>
            <a:pPr>
              <a:spcBef>
                <a:spcPts val="0"/>
              </a:spcBef>
            </a:pPr>
            <a:r>
              <a:rPr lang="en-US" sz="1700" dirty="0" smtClean="0"/>
              <a:t>Training successors</a:t>
            </a:r>
          </a:p>
          <a:p>
            <a:pPr>
              <a:spcBef>
                <a:spcPts val="0"/>
              </a:spcBef>
            </a:pPr>
            <a:r>
              <a:rPr lang="en-US" sz="1700" dirty="0" smtClean="0"/>
              <a:t>Changing mission statements</a:t>
            </a:r>
          </a:p>
          <a:p>
            <a:pPr>
              <a:spcBef>
                <a:spcPts val="0"/>
              </a:spcBef>
            </a:pPr>
            <a:r>
              <a:rPr lang="en-US" sz="1700" dirty="0" smtClean="0"/>
              <a:t>Publicizing efforts</a:t>
            </a:r>
          </a:p>
          <a:p>
            <a:pPr>
              <a:spcBef>
                <a:spcPts val="0"/>
              </a:spcBef>
            </a:pPr>
            <a:r>
              <a:rPr lang="en-US" sz="1700" dirty="0" smtClean="0"/>
              <a:t>Grants or awards or incentives</a:t>
            </a:r>
          </a:p>
          <a:p>
            <a:pPr>
              <a:spcBef>
                <a:spcPts val="0"/>
              </a:spcBef>
            </a:pPr>
            <a:r>
              <a:rPr lang="en-US" sz="1700" dirty="0" smtClean="0"/>
              <a:t>Long term strategic plans</a:t>
            </a:r>
          </a:p>
          <a:p>
            <a:pPr lvl="1">
              <a:buNone/>
            </a:pPr>
            <a:endParaRPr lang="en-US" sz="2000" dirty="0" smtClean="0"/>
          </a:p>
          <a:p>
            <a:pPr>
              <a:buNone/>
            </a:pPr>
            <a:r>
              <a:rPr lang="en-US" sz="1700" i="1" dirty="0" smtClean="0"/>
              <a:t>  </a:t>
            </a:r>
          </a:p>
          <a:p>
            <a:pPr>
              <a:buNone/>
            </a:pPr>
            <a:endParaRPr lang="en-US" sz="1700" i="1" dirty="0" smtClean="0"/>
          </a:p>
          <a:p>
            <a:pPr>
              <a:buNone/>
            </a:pPr>
            <a:endParaRPr lang="en-US" sz="1700" i="1" dirty="0" smtClean="0"/>
          </a:p>
          <a:p>
            <a:pPr>
              <a:buNone/>
            </a:pPr>
            <a:r>
              <a:rPr lang="en-US" sz="1700" i="1" dirty="0" smtClean="0"/>
              <a:t>   “One of the things that I think about a lot is whether those efforts can be duplicated somewhere else or if they can continue to exist when that person who leads them is no longer there, because there are lots of people that are very special people that do great things but it’s very unclear any regular mortal can do it.”</a:t>
            </a:r>
          </a:p>
          <a:p>
            <a:endParaRPr lang="en-US" sz="1600" dirty="0" smtClean="0"/>
          </a:p>
          <a:p>
            <a:endParaRPr lang="en-US"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dirty="0" smtClean="0"/>
              <a:t>Plans for the Final Year</a:t>
            </a:r>
          </a:p>
        </p:txBody>
      </p:sp>
      <p:sp>
        <p:nvSpPr>
          <p:cNvPr id="3" name="Content Placeholder 2"/>
          <p:cNvSpPr>
            <a:spLocks noGrp="1"/>
          </p:cNvSpPr>
          <p:nvPr>
            <p:ph idx="1"/>
          </p:nvPr>
        </p:nvSpPr>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dirty="0" smtClean="0">
                <a:ea typeface="+mn-ea"/>
                <a:cs typeface="+mn-cs"/>
              </a:rPr>
              <a:t>Analyze, Analyze, Analyze!</a:t>
            </a:r>
          </a:p>
          <a:p>
            <a:pPr marL="641033" lvl="1" indent="-274320" eaLnBrk="1" fontAlgn="auto" hangingPunct="1">
              <a:spcAft>
                <a:spcPts val="0"/>
              </a:spcAft>
              <a:buClr>
                <a:schemeClr val="accent3"/>
              </a:buClr>
              <a:buFont typeface="Wingdings 2"/>
              <a:buChar char=""/>
              <a:defRPr/>
            </a:pPr>
            <a:r>
              <a:rPr lang="en-US" dirty="0" smtClean="0">
                <a:ea typeface="+mn-ea"/>
              </a:rPr>
              <a:t>Delve into post-baccalaureate survey data</a:t>
            </a:r>
          </a:p>
          <a:p>
            <a:pPr marL="641033" lvl="1" indent="-274320" eaLnBrk="1" fontAlgn="auto" hangingPunct="1">
              <a:spcAft>
                <a:spcPts val="0"/>
              </a:spcAft>
              <a:buClr>
                <a:schemeClr val="accent3"/>
              </a:buClr>
              <a:buFont typeface="Wingdings 2"/>
              <a:buChar char=""/>
              <a:defRPr/>
            </a:pPr>
            <a:r>
              <a:rPr lang="en-US" dirty="0" smtClean="0">
                <a:ea typeface="+mn-ea"/>
                <a:cs typeface="+mn-cs"/>
              </a:rPr>
              <a:t>Examine long-term effects of introductory STEM courses with final follow-up survey from spring 2012</a:t>
            </a:r>
          </a:p>
          <a:p>
            <a:pPr marL="274320" indent="-274320" eaLnBrk="1" fontAlgn="auto" hangingPunct="1">
              <a:spcAft>
                <a:spcPts val="0"/>
              </a:spcAft>
              <a:buClr>
                <a:schemeClr val="accent3"/>
              </a:buClr>
              <a:buFont typeface="Wingdings 2"/>
              <a:buChar char=""/>
              <a:defRPr/>
            </a:pPr>
            <a:r>
              <a:rPr lang="en-US" dirty="0" smtClean="0">
                <a:ea typeface="+mn-ea"/>
                <a:cs typeface="+mn-cs"/>
              </a:rPr>
              <a:t>Disaggregate, particularly with regard to completion</a:t>
            </a:r>
          </a:p>
          <a:p>
            <a:pPr marL="641033" lvl="1" indent="-274320" eaLnBrk="1" fontAlgn="auto" hangingPunct="1">
              <a:spcAft>
                <a:spcPts val="0"/>
              </a:spcAft>
              <a:buClr>
                <a:schemeClr val="accent3"/>
              </a:buClr>
              <a:buFont typeface="Wingdings 2"/>
              <a:buChar char=""/>
              <a:defRPr/>
            </a:pPr>
            <a:r>
              <a:rPr lang="en-US" dirty="0" smtClean="0">
                <a:ea typeface="+mn-ea"/>
              </a:rPr>
              <a:t>By Race</a:t>
            </a:r>
          </a:p>
          <a:p>
            <a:pPr marL="641033" lvl="1" indent="-274320" eaLnBrk="1" fontAlgn="auto" hangingPunct="1">
              <a:spcAft>
                <a:spcPts val="0"/>
              </a:spcAft>
              <a:buClr>
                <a:schemeClr val="accent3"/>
              </a:buClr>
              <a:buFont typeface="Wingdings 2"/>
              <a:buChar char=""/>
              <a:defRPr/>
            </a:pPr>
            <a:r>
              <a:rPr lang="en-US" dirty="0" smtClean="0">
                <a:ea typeface="+mn-ea"/>
              </a:rPr>
              <a:t>By Field</a:t>
            </a:r>
          </a:p>
          <a:p>
            <a:pPr marL="274320" indent="-274320" eaLnBrk="1" fontAlgn="auto" hangingPunct="1">
              <a:spcAft>
                <a:spcPts val="0"/>
              </a:spcAft>
              <a:buClr>
                <a:schemeClr val="accent3"/>
              </a:buClr>
              <a:buFont typeface="Wingdings 2"/>
              <a:buChar char=""/>
              <a:defRPr/>
            </a:pPr>
            <a:r>
              <a:rPr lang="en-US" dirty="0" smtClean="0">
                <a:ea typeface="+mn-ea"/>
              </a:rPr>
              <a:t>Complete book</a:t>
            </a:r>
          </a:p>
          <a:p>
            <a:pPr marL="641033" lvl="1" indent="-274320" eaLnBrk="1" fontAlgn="auto" hangingPunct="1">
              <a:spcAft>
                <a:spcPts val="0"/>
              </a:spcAft>
              <a:buClr>
                <a:schemeClr val="accent3"/>
              </a:buClr>
              <a:buFont typeface="Wingdings 2"/>
              <a:buChar char=""/>
              <a:defRPr/>
            </a:pPr>
            <a:r>
              <a:rPr lang="en-US" dirty="0" smtClean="0">
                <a:ea typeface="+mn-ea"/>
              </a:rPr>
              <a:t>Will summarize findings of the last eight years</a:t>
            </a:r>
          </a:p>
          <a:p>
            <a:pPr marL="641033" lvl="1" indent="-274320" eaLnBrk="1" fontAlgn="auto" hangingPunct="1">
              <a:spcAft>
                <a:spcPts val="0"/>
              </a:spcAft>
              <a:buClr>
                <a:schemeClr val="accent3"/>
              </a:buClr>
              <a:buFont typeface="Wingdings 2"/>
              <a:buChar char=""/>
              <a:defRPr/>
            </a:pPr>
            <a:r>
              <a:rPr lang="en-US" dirty="0" smtClean="0">
                <a:ea typeface="+mn-ea"/>
              </a:rPr>
              <a:t>Will focus on talent development, structures of opportunity, and how race matters in STEM</a:t>
            </a:r>
          </a:p>
          <a:p>
            <a:pPr marL="274320" indent="-274320" eaLnBrk="1" fontAlgn="auto" hangingPunct="1">
              <a:spcAft>
                <a:spcPts val="0"/>
              </a:spcAft>
              <a:buClr>
                <a:schemeClr val="accent3"/>
              </a:buClr>
              <a:buFont typeface="Wingdings 2"/>
              <a:buChar char=""/>
              <a:defRPr/>
            </a:pPr>
            <a:endParaRPr lang="en-US" dirty="0" smtClean="0">
              <a:ea typeface="+mn-ea"/>
            </a:endParaRPr>
          </a:p>
          <a:p>
            <a:pPr marL="274320" indent="-274320" eaLnBrk="1" fontAlgn="auto" hangingPunct="1">
              <a:spcAft>
                <a:spcPts val="0"/>
              </a:spcAft>
              <a:buClr>
                <a:schemeClr val="accent3"/>
              </a:buClr>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US" sz="4800" dirty="0" smtClean="0"/>
              <a:t>Challenges and Lessons Learned</a:t>
            </a:r>
          </a:p>
        </p:txBody>
      </p:sp>
      <p:sp>
        <p:nvSpPr>
          <p:cNvPr id="33794" name="Content Placeholder 2"/>
          <p:cNvSpPr>
            <a:spLocks noGrp="1"/>
          </p:cNvSpPr>
          <p:nvPr>
            <p:ph idx="1"/>
          </p:nvPr>
        </p:nvSpPr>
        <p:spPr/>
        <p:txBody>
          <a:bodyPr/>
          <a:lstStyle/>
          <a:p>
            <a:pPr eaLnBrk="1" hangingPunct="1"/>
            <a:r>
              <a:rPr lang="en-US" dirty="0" smtClean="0"/>
              <a:t>Challenges</a:t>
            </a:r>
          </a:p>
          <a:p>
            <a:pPr lvl="1" eaLnBrk="1" hangingPunct="1"/>
            <a:r>
              <a:rPr lang="en-US" dirty="0" smtClean="0"/>
              <a:t>Response rates</a:t>
            </a:r>
          </a:p>
          <a:p>
            <a:pPr lvl="1" eaLnBrk="1" hangingPunct="1"/>
            <a:r>
              <a:rPr lang="en-US" dirty="0" smtClean="0"/>
              <a:t>Incredible amount of data</a:t>
            </a:r>
          </a:p>
          <a:p>
            <a:pPr eaLnBrk="1" hangingPunct="1"/>
            <a:r>
              <a:rPr lang="en-US" dirty="0" smtClean="0"/>
              <a:t>Lessons learned</a:t>
            </a:r>
          </a:p>
          <a:p>
            <a:pPr lvl="1" eaLnBrk="1" hangingPunct="1"/>
            <a:r>
              <a:rPr lang="en-US" dirty="0" smtClean="0"/>
              <a:t>Incentives and early outreach helped in final year of data collection</a:t>
            </a:r>
          </a:p>
          <a:p>
            <a:pPr lvl="1" eaLnBrk="1" hangingPunct="1"/>
            <a:r>
              <a:rPr lang="en-US" dirty="0" smtClean="0"/>
              <a:t>Hire a strong team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635918"/>
          </a:xfrm>
        </p:spPr>
        <p:txBody>
          <a:bodyPr/>
          <a:lstStyle/>
          <a:p>
            <a:r>
              <a:rPr lang="en-US" sz="3800" dirty="0" smtClean="0"/>
              <a:t>Journal Publications AY 2011-2012</a:t>
            </a:r>
            <a:endParaRPr lang="en-US" sz="3800" dirty="0"/>
          </a:p>
        </p:txBody>
      </p:sp>
      <p:sp>
        <p:nvSpPr>
          <p:cNvPr id="3" name="Content Placeholder 2"/>
          <p:cNvSpPr>
            <a:spLocks noGrp="1"/>
          </p:cNvSpPr>
          <p:nvPr>
            <p:ph idx="1"/>
          </p:nvPr>
        </p:nvSpPr>
        <p:spPr>
          <a:xfrm>
            <a:off x="457200" y="1340769"/>
            <a:ext cx="8229600" cy="4983832"/>
          </a:xfrm>
        </p:spPr>
        <p:txBody>
          <a:bodyPr/>
          <a:lstStyle/>
          <a:p>
            <a:r>
              <a:rPr lang="en-US" sz="1800" dirty="0" err="1" smtClean="0"/>
              <a:t>Gasiewski</a:t>
            </a:r>
            <a:r>
              <a:rPr lang="en-US" sz="1800" dirty="0" smtClean="0"/>
              <a:t>, J.A., Eagan, K., Garcia, G., </a:t>
            </a:r>
            <a:r>
              <a:rPr lang="en-US" sz="1800" dirty="0" err="1" smtClean="0"/>
              <a:t>Hurtado</a:t>
            </a:r>
            <a:r>
              <a:rPr lang="en-US" sz="1800" dirty="0" smtClean="0"/>
              <a:t>, S., &amp;Chang, M.J. (2012). From </a:t>
            </a:r>
            <a:r>
              <a:rPr lang="en-US" sz="1800" dirty="0" err="1" smtClean="0"/>
              <a:t>gatekeeping</a:t>
            </a:r>
            <a:r>
              <a:rPr lang="en-US" sz="1800" dirty="0" smtClean="0"/>
              <a:t> to engagement: A </a:t>
            </a:r>
            <a:r>
              <a:rPr lang="en-US" sz="1800" dirty="0" err="1" smtClean="0"/>
              <a:t>multicontextual</a:t>
            </a:r>
            <a:r>
              <a:rPr lang="en-US" sz="1800" dirty="0" smtClean="0"/>
              <a:t>, mixed method study of student academic engagement in introductory STEM courses. </a:t>
            </a:r>
            <a:r>
              <a:rPr lang="en-US" sz="1800" i="1" dirty="0" smtClean="0"/>
              <a:t>Research in Higher Education</a:t>
            </a:r>
            <a:r>
              <a:rPr lang="en-US" sz="1800" dirty="0" smtClean="0"/>
              <a:t>, 53(2), 229-261.</a:t>
            </a:r>
          </a:p>
          <a:p>
            <a:endParaRPr lang="en-US" sz="1800" dirty="0" smtClean="0"/>
          </a:p>
          <a:p>
            <a:r>
              <a:rPr lang="en-US" sz="1800" dirty="0" smtClean="0"/>
              <a:t>Chang, M. J., Eagan, M. K., Lin, M. L, &amp; </a:t>
            </a:r>
            <a:r>
              <a:rPr lang="en-US" sz="1800" dirty="0" err="1" smtClean="0"/>
              <a:t>Hurtado</a:t>
            </a:r>
            <a:r>
              <a:rPr lang="en-US" sz="1800" dirty="0" smtClean="0"/>
              <a:t>, S. (2011). Considering the impact of racial stigmas and science identity: Persistence among biomedical and behavioral science aspirants. </a:t>
            </a:r>
            <a:r>
              <a:rPr lang="en-US" sz="1800" i="1" dirty="0" smtClean="0"/>
              <a:t>Journal of Higher Education, 82</a:t>
            </a:r>
            <a:r>
              <a:rPr lang="en-US" sz="1800" dirty="0" smtClean="0"/>
              <a:t>(5), 564-596.</a:t>
            </a:r>
          </a:p>
          <a:p>
            <a:endParaRPr lang="en-US" sz="1800" dirty="0" smtClean="0"/>
          </a:p>
          <a:p>
            <a:r>
              <a:rPr lang="en-US" sz="1800" dirty="0" smtClean="0"/>
              <a:t>Eagan, K., Chang, M.J., </a:t>
            </a:r>
            <a:r>
              <a:rPr lang="en-US" sz="1800" dirty="0" err="1" smtClean="0"/>
              <a:t>Hurtado</a:t>
            </a:r>
            <a:r>
              <a:rPr lang="en-US" sz="1800" dirty="0" smtClean="0"/>
              <a:t>, S., Garcia, G., Herrera, F., &amp; </a:t>
            </a:r>
            <a:r>
              <a:rPr lang="en-US" sz="1800" dirty="0" err="1" smtClean="0"/>
              <a:t>Garibay</a:t>
            </a:r>
            <a:r>
              <a:rPr lang="en-US" sz="1800" dirty="0" smtClean="0"/>
              <a:t>, J. (under review).  Making a difference in science education for underrepresented students: The impact of undergraduate research programs.  </a:t>
            </a:r>
            <a:r>
              <a:rPr lang="en-US" sz="1800" i="1" dirty="0" smtClean="0"/>
              <a:t>American Educational Research Journal.</a:t>
            </a:r>
            <a:endParaRPr lang="en-US" sz="1800" dirty="0" smtClean="0"/>
          </a:p>
          <a:p>
            <a:endParaRPr lang="en-US" sz="1800" dirty="0" smtClean="0"/>
          </a:p>
          <a:p>
            <a:r>
              <a:rPr lang="en-US" sz="1800" dirty="0" smtClean="0"/>
              <a:t>Chang, M.J, </a:t>
            </a:r>
            <a:r>
              <a:rPr lang="en-US" sz="1800" dirty="0" err="1" smtClean="0"/>
              <a:t>Hurtado</a:t>
            </a:r>
            <a:r>
              <a:rPr lang="en-US" sz="1800" dirty="0" smtClean="0"/>
              <a:t>, S., </a:t>
            </a:r>
            <a:r>
              <a:rPr lang="en-US" sz="1800" dirty="0" err="1" smtClean="0"/>
              <a:t>Sharkness</a:t>
            </a:r>
            <a:r>
              <a:rPr lang="en-US" sz="1800" dirty="0" smtClean="0"/>
              <a:t>, J., &amp; Newman, C.B. (under review). What matters in college for retaining racially underrepresented scientists and engineers</a:t>
            </a:r>
            <a:r>
              <a:rPr lang="en-US" sz="1800" i="1" dirty="0" smtClean="0"/>
              <a:t>. Journal of Research in Science Teaching</a:t>
            </a:r>
            <a:r>
              <a:rPr lang="en-US" sz="1800" dirty="0" smtClean="0"/>
              <a:t>.</a:t>
            </a:r>
          </a:p>
          <a:p>
            <a:endParaRPr lang="en-US" sz="1800" dirty="0" smtClean="0"/>
          </a:p>
          <a:p>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txBox="1">
            <a:spLocks/>
          </p:cNvSpPr>
          <p:nvPr/>
        </p:nvSpPr>
        <p:spPr>
          <a:xfrm>
            <a:off x="457200" y="274638"/>
            <a:ext cx="8229600" cy="792162"/>
          </a:xfrm>
          <a:prstGeom prst="rect">
            <a:avLst/>
          </a:prstGeom>
          <a:solidFill>
            <a:schemeClr val="bg2"/>
          </a:solidFill>
          <a:effectLst/>
        </p:spPr>
        <p:txBody>
          <a:bodyPr/>
          <a:lstStyle/>
          <a:p>
            <a:pPr algn="ctr" fontAlgn="auto">
              <a:spcAft>
                <a:spcPts val="0"/>
              </a:spcAft>
              <a:defRPr/>
            </a:pPr>
            <a:r>
              <a:rPr lang="en-US" sz="4400" dirty="0">
                <a:solidFill>
                  <a:schemeClr val="tx2"/>
                </a:solidFill>
                <a:latin typeface="+mj-lt"/>
                <a:ea typeface="+mj-ea"/>
                <a:cs typeface="+mj-cs"/>
              </a:rPr>
              <a:t>Contact Info</a:t>
            </a:r>
          </a:p>
        </p:txBody>
      </p:sp>
      <p:sp>
        <p:nvSpPr>
          <p:cNvPr id="105474" name="Rectangle 3"/>
          <p:cNvSpPr txBox="1">
            <a:spLocks noChangeArrowheads="1"/>
          </p:cNvSpPr>
          <p:nvPr/>
        </p:nvSpPr>
        <p:spPr bwMode="auto">
          <a:xfrm>
            <a:off x="228600" y="5715000"/>
            <a:ext cx="8686800" cy="990600"/>
          </a:xfrm>
          <a:prstGeom prst="rect">
            <a:avLst/>
          </a:prstGeom>
          <a:noFill/>
          <a:ln w="9525">
            <a:noFill/>
            <a:miter lim="800000"/>
            <a:headEnd/>
            <a:tailEnd/>
          </a:ln>
        </p:spPr>
        <p:txBody>
          <a:bodyPr>
            <a:prstTxWarp prst="textNoShape">
              <a:avLst/>
            </a:prstTxWarp>
          </a:bodyPr>
          <a:lstStyle/>
          <a:p>
            <a:r>
              <a:rPr lang="en-US" sz="1200">
                <a:latin typeface="Constantia" pitchFamily="-123" charset="0"/>
              </a:rPr>
              <a:t>This study was made possible by the support of the National Institute of General Medical Sciences, NIH Grant Numbers 1 R01 GMO71968-01 and R01 GMO71968-05, the National Science Foundation, NSF Grant Number 0757076, and the American Recovery and Reinvestment Act of 2009 through the National Institute of General Medical Sciences, NIH Grant 1RC1GM090776-01.  This independent research and the views expressed here do not indicate endorsement by the sponsors. </a:t>
            </a:r>
          </a:p>
        </p:txBody>
      </p:sp>
      <p:sp>
        <p:nvSpPr>
          <p:cNvPr id="105475" name="Rectangle 16"/>
          <p:cNvSpPr>
            <a:spLocks noChangeArrowheads="1"/>
          </p:cNvSpPr>
          <p:nvPr/>
        </p:nvSpPr>
        <p:spPr bwMode="auto">
          <a:xfrm>
            <a:off x="190500" y="4495800"/>
            <a:ext cx="7200900" cy="1133475"/>
          </a:xfrm>
          <a:prstGeom prst="rect">
            <a:avLst/>
          </a:prstGeom>
          <a:noFill/>
          <a:ln w="9525">
            <a:noFill/>
            <a:miter lim="800000"/>
            <a:headEnd/>
            <a:tailEnd/>
          </a:ln>
        </p:spPr>
        <p:txBody>
          <a:bodyPr>
            <a:prstTxWarp prst="textNoShape">
              <a:avLst/>
            </a:prstTxWarp>
          </a:bodyPr>
          <a:lstStyle/>
          <a:p>
            <a:pPr marL="342900" indent="-342900" algn="ctr">
              <a:spcBef>
                <a:spcPct val="20000"/>
              </a:spcBef>
              <a:buClr>
                <a:schemeClr val="tx2"/>
              </a:buClr>
              <a:buSzPct val="70000"/>
              <a:buFont typeface="Wingdings" pitchFamily="-123" charset="2"/>
              <a:buNone/>
            </a:pPr>
            <a:r>
              <a:rPr lang="en-US" sz="1800">
                <a:latin typeface="Constantia" pitchFamily="-123" charset="0"/>
              </a:rPr>
              <a:t>Papers and reports are available for download from project website: </a:t>
            </a:r>
          </a:p>
          <a:p>
            <a:pPr marL="342900" indent="-342900" algn="ctr">
              <a:spcBef>
                <a:spcPct val="20000"/>
              </a:spcBef>
              <a:buClr>
                <a:schemeClr val="tx2"/>
              </a:buClr>
              <a:buSzPct val="70000"/>
              <a:buFont typeface="Wingdings" pitchFamily="-123" charset="2"/>
              <a:buNone/>
            </a:pPr>
            <a:r>
              <a:rPr lang="en-US" sz="2000">
                <a:latin typeface="Constantia" pitchFamily="-123" charset="0"/>
              </a:rPr>
              <a:t>http://heri.ucla.edu/nih</a:t>
            </a:r>
            <a:endParaRPr lang="en-US" sz="1800">
              <a:latin typeface="Constantia" pitchFamily="-123" charset="0"/>
            </a:endParaRPr>
          </a:p>
          <a:p>
            <a:pPr marL="342900" indent="-342900" algn="ctr">
              <a:spcBef>
                <a:spcPct val="20000"/>
              </a:spcBef>
              <a:buClr>
                <a:schemeClr val="tx2"/>
              </a:buClr>
              <a:buSzPct val="70000"/>
              <a:buFont typeface="Wingdings" pitchFamily="-123" charset="2"/>
              <a:buNone/>
            </a:pPr>
            <a:r>
              <a:rPr lang="en-US" sz="1800">
                <a:latin typeface="Constantia" pitchFamily="-123" charset="0"/>
              </a:rPr>
              <a:t>Project e-mail: </a:t>
            </a:r>
            <a:r>
              <a:rPr lang="en-US" sz="1800">
                <a:solidFill>
                  <a:srgbClr val="003399"/>
                </a:solidFill>
                <a:latin typeface="Constantia" pitchFamily="-123" charset="0"/>
              </a:rPr>
              <a:t>herinih@ucla.edu</a:t>
            </a:r>
          </a:p>
        </p:txBody>
      </p:sp>
      <p:sp>
        <p:nvSpPr>
          <p:cNvPr id="105476" name="Rectangle 17"/>
          <p:cNvSpPr>
            <a:spLocks noChangeArrowheads="1"/>
          </p:cNvSpPr>
          <p:nvPr/>
        </p:nvSpPr>
        <p:spPr bwMode="auto">
          <a:xfrm>
            <a:off x="990600" y="1362075"/>
            <a:ext cx="2362200" cy="1076325"/>
          </a:xfrm>
          <a:prstGeom prst="rect">
            <a:avLst/>
          </a:prstGeom>
          <a:noFill/>
          <a:ln w="9525">
            <a:noFill/>
            <a:miter lim="800000"/>
            <a:headEnd/>
            <a:tailEnd/>
          </a:ln>
        </p:spPr>
        <p:txBody>
          <a:bodyPr tIns="91440">
            <a:prstTxWarp prst="textNoShape">
              <a:avLst/>
            </a:prstTxWarp>
          </a:bodyPr>
          <a:lstStyle/>
          <a:p>
            <a:pPr marL="342900" indent="-342900">
              <a:lnSpc>
                <a:spcPct val="80000"/>
              </a:lnSpc>
              <a:spcBef>
                <a:spcPct val="20000"/>
              </a:spcBef>
              <a:buClr>
                <a:schemeClr val="tx2"/>
              </a:buClr>
              <a:buSzPct val="70000"/>
              <a:buFont typeface="Wingdings" pitchFamily="-123" charset="2"/>
              <a:buNone/>
            </a:pPr>
            <a:r>
              <a:rPr lang="en-US" sz="2000">
                <a:solidFill>
                  <a:srgbClr val="21324D"/>
                </a:solidFill>
                <a:latin typeface="Constantia" pitchFamily="-123" charset="0"/>
              </a:rPr>
              <a:t>Faculty/Co-PIs:</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Sylvia Hurtado</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Mitchell Chang</a:t>
            </a:r>
          </a:p>
          <a:p>
            <a:pPr marL="342900" indent="-342900">
              <a:lnSpc>
                <a:spcPct val="80000"/>
              </a:lnSpc>
              <a:spcBef>
                <a:spcPct val="20000"/>
              </a:spcBef>
              <a:buClr>
                <a:schemeClr val="tx2"/>
              </a:buClr>
              <a:buSzPct val="70000"/>
              <a:buFont typeface="Wingdings" pitchFamily="-123" charset="2"/>
              <a:buNone/>
            </a:pPr>
            <a:endParaRPr lang="en-US" sz="2000" u="sng">
              <a:latin typeface="Constantia" pitchFamily="-123" charset="0"/>
            </a:endParaRPr>
          </a:p>
          <a:p>
            <a:pPr marL="342900" indent="-342900">
              <a:lnSpc>
                <a:spcPct val="80000"/>
              </a:lnSpc>
              <a:spcBef>
                <a:spcPct val="20000"/>
              </a:spcBef>
              <a:buClr>
                <a:schemeClr val="tx2"/>
              </a:buClr>
              <a:buSzPct val="70000"/>
              <a:buFont typeface="Wingdings" pitchFamily="-123" charset="2"/>
              <a:buNone/>
            </a:pPr>
            <a:endParaRPr lang="en-US" sz="2000" u="sng">
              <a:latin typeface="Constantia" pitchFamily="-123" charset="0"/>
            </a:endParaRPr>
          </a:p>
        </p:txBody>
      </p:sp>
      <p:sp>
        <p:nvSpPr>
          <p:cNvPr id="105477" name="Rectangle 18"/>
          <p:cNvSpPr>
            <a:spLocks noChangeArrowheads="1"/>
          </p:cNvSpPr>
          <p:nvPr/>
        </p:nvSpPr>
        <p:spPr bwMode="auto">
          <a:xfrm>
            <a:off x="1066800" y="3200400"/>
            <a:ext cx="2819400" cy="1143000"/>
          </a:xfrm>
          <a:prstGeom prst="rect">
            <a:avLst/>
          </a:prstGeom>
          <a:noFill/>
          <a:ln w="9525">
            <a:noFill/>
            <a:miter lim="800000"/>
            <a:headEnd/>
            <a:tailEnd/>
          </a:ln>
        </p:spPr>
        <p:txBody>
          <a:bodyPr>
            <a:prstTxWarp prst="textNoShape">
              <a:avLst/>
            </a:prstTxWarp>
          </a:bodyPr>
          <a:lstStyle/>
          <a:p>
            <a:pPr marL="342900" indent="-342900">
              <a:lnSpc>
                <a:spcPct val="80000"/>
              </a:lnSpc>
              <a:spcBef>
                <a:spcPct val="20000"/>
              </a:spcBef>
              <a:buClr>
                <a:schemeClr val="tx2"/>
              </a:buClr>
              <a:buSzPct val="70000"/>
            </a:pPr>
            <a:r>
              <a:rPr lang="en-US" sz="2000">
                <a:latin typeface="Constantia" pitchFamily="-123" charset="0"/>
              </a:rPr>
              <a:t>Tanya Figueroa</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Gina Garcia</a:t>
            </a:r>
          </a:p>
          <a:p>
            <a:pPr marL="342900" indent="-342900">
              <a:lnSpc>
                <a:spcPct val="80000"/>
              </a:lnSpc>
              <a:spcBef>
                <a:spcPct val="20000"/>
              </a:spcBef>
              <a:buClr>
                <a:schemeClr val="tx2"/>
              </a:buClr>
              <a:buSzPct val="70000"/>
            </a:pPr>
            <a:r>
              <a:rPr lang="en-US" sz="2000">
                <a:latin typeface="Constantia" pitchFamily="-123" charset="0"/>
              </a:rPr>
              <a:t>Juan Garibay</a:t>
            </a:r>
          </a:p>
        </p:txBody>
      </p:sp>
      <p:sp>
        <p:nvSpPr>
          <p:cNvPr id="105478" name="Rectangle 19"/>
          <p:cNvSpPr>
            <a:spLocks noChangeArrowheads="1"/>
          </p:cNvSpPr>
          <p:nvPr/>
        </p:nvSpPr>
        <p:spPr bwMode="auto">
          <a:xfrm>
            <a:off x="3276600" y="1371600"/>
            <a:ext cx="2895600" cy="1016000"/>
          </a:xfrm>
          <a:prstGeom prst="rect">
            <a:avLst/>
          </a:prstGeom>
          <a:noFill/>
          <a:ln w="9525">
            <a:noFill/>
            <a:miter lim="800000"/>
            <a:headEnd/>
            <a:tailEnd/>
          </a:ln>
        </p:spPr>
        <p:txBody>
          <a:bodyPr>
            <a:prstTxWarp prst="textNoShape">
              <a:avLst/>
            </a:prstTxWarp>
            <a:spAutoFit/>
          </a:bodyPr>
          <a:lstStyle/>
          <a:p>
            <a:r>
              <a:rPr lang="en-US" sz="2000">
                <a:solidFill>
                  <a:srgbClr val="21324D"/>
                </a:solidFill>
                <a:latin typeface="Constantia" pitchFamily="-123" charset="0"/>
              </a:rPr>
              <a:t>Postdoctoral Scholars:</a:t>
            </a:r>
          </a:p>
          <a:p>
            <a:r>
              <a:rPr lang="en-US" sz="2000">
                <a:latin typeface="Constantia" pitchFamily="-123" charset="0"/>
              </a:rPr>
              <a:t>Kevin Eagan</a:t>
            </a:r>
          </a:p>
          <a:p>
            <a:r>
              <a:rPr lang="en-US" sz="2000">
                <a:latin typeface="Constantia" pitchFamily="-123" charset="0"/>
              </a:rPr>
              <a:t>Josephine Gasiewski</a:t>
            </a:r>
          </a:p>
        </p:txBody>
      </p:sp>
      <p:sp>
        <p:nvSpPr>
          <p:cNvPr id="105479" name="Rectangle 9"/>
          <p:cNvSpPr>
            <a:spLocks noChangeArrowheads="1"/>
          </p:cNvSpPr>
          <p:nvPr/>
        </p:nvSpPr>
        <p:spPr bwMode="auto">
          <a:xfrm>
            <a:off x="6553200" y="1362075"/>
            <a:ext cx="2438400" cy="708025"/>
          </a:xfrm>
          <a:prstGeom prst="rect">
            <a:avLst/>
          </a:prstGeom>
          <a:noFill/>
          <a:ln w="9525">
            <a:noFill/>
            <a:miter lim="800000"/>
            <a:headEnd/>
            <a:tailEnd/>
          </a:ln>
        </p:spPr>
        <p:txBody>
          <a:bodyPr>
            <a:prstTxWarp prst="textNoShape">
              <a:avLst/>
            </a:prstTxWarp>
            <a:spAutoFit/>
          </a:bodyPr>
          <a:lstStyle/>
          <a:p>
            <a:r>
              <a:rPr lang="en-US" sz="2000">
                <a:solidFill>
                  <a:srgbClr val="21324D"/>
                </a:solidFill>
                <a:latin typeface="Constantia" pitchFamily="-123" charset="0"/>
              </a:rPr>
              <a:t>Administrative Staff:</a:t>
            </a:r>
          </a:p>
          <a:p>
            <a:r>
              <a:rPr lang="en-US" sz="2000">
                <a:latin typeface="Constantia" pitchFamily="-123" charset="0"/>
              </a:rPr>
              <a:t>Dominique Harrison</a:t>
            </a:r>
          </a:p>
        </p:txBody>
      </p:sp>
      <p:sp>
        <p:nvSpPr>
          <p:cNvPr id="105480" name="Rectangle 10"/>
          <p:cNvSpPr>
            <a:spLocks noChangeArrowheads="1"/>
          </p:cNvSpPr>
          <p:nvPr/>
        </p:nvSpPr>
        <p:spPr bwMode="auto">
          <a:xfrm>
            <a:off x="990600" y="2743200"/>
            <a:ext cx="4572000" cy="344488"/>
          </a:xfrm>
          <a:prstGeom prst="rect">
            <a:avLst/>
          </a:prstGeom>
          <a:noFill/>
          <a:ln w="9525">
            <a:noFill/>
            <a:miter lim="800000"/>
            <a:headEnd/>
            <a:tailEnd/>
          </a:ln>
        </p:spPr>
        <p:txBody>
          <a:bodyPr>
            <a:prstTxWarp prst="textNoShape">
              <a:avLst/>
            </a:prstTxWarp>
            <a:spAutoFit/>
          </a:bodyPr>
          <a:lstStyle/>
          <a:p>
            <a:pPr marL="342900" indent="-342900">
              <a:lnSpc>
                <a:spcPct val="80000"/>
              </a:lnSpc>
              <a:spcBef>
                <a:spcPct val="20000"/>
              </a:spcBef>
              <a:buClr>
                <a:schemeClr val="tx2"/>
              </a:buClr>
              <a:buSzPct val="70000"/>
              <a:buFont typeface="Wingdings" pitchFamily="-123" charset="2"/>
              <a:buNone/>
            </a:pPr>
            <a:r>
              <a:rPr lang="en-US" sz="2000">
                <a:solidFill>
                  <a:srgbClr val="21324D"/>
                </a:solidFill>
                <a:latin typeface="Constantia" pitchFamily="-123" charset="0"/>
              </a:rPr>
              <a:t>Graduate Research Assistants:</a:t>
            </a:r>
            <a:endParaRPr lang="en-US" sz="2000">
              <a:latin typeface="Constantia" pitchFamily="-123" charset="0"/>
            </a:endParaRPr>
          </a:p>
        </p:txBody>
      </p:sp>
      <p:sp>
        <p:nvSpPr>
          <p:cNvPr id="105481" name="Rectangle 22"/>
          <p:cNvSpPr>
            <a:spLocks noChangeArrowheads="1"/>
          </p:cNvSpPr>
          <p:nvPr/>
        </p:nvSpPr>
        <p:spPr bwMode="auto">
          <a:xfrm>
            <a:off x="3429000" y="3200400"/>
            <a:ext cx="2109788" cy="652486"/>
          </a:xfrm>
          <a:prstGeom prst="rect">
            <a:avLst/>
          </a:prstGeom>
          <a:noFill/>
          <a:ln w="9525">
            <a:noFill/>
            <a:miter lim="800000"/>
            <a:headEnd/>
            <a:tailEnd/>
          </a:ln>
        </p:spPr>
        <p:txBody>
          <a:bodyPr>
            <a:prstTxWarp prst="textNoShape">
              <a:avLst/>
            </a:prstTxWarp>
            <a:spAutoFit/>
          </a:bodyPr>
          <a:lstStyle/>
          <a:p>
            <a:pPr marL="342900" indent="-342900">
              <a:lnSpc>
                <a:spcPct val="80000"/>
              </a:lnSpc>
              <a:spcBef>
                <a:spcPct val="20000"/>
              </a:spcBef>
              <a:buClr>
                <a:schemeClr val="tx2"/>
              </a:buClr>
              <a:buSzPct val="70000"/>
              <a:buFont typeface="Wingdings" pitchFamily="-123" charset="2"/>
              <a:buNone/>
            </a:pPr>
            <a:r>
              <a:rPr lang="en-US" sz="2000" dirty="0" err="1">
                <a:latin typeface="Constantia" pitchFamily="-123" charset="0"/>
              </a:rPr>
              <a:t>Felisha</a:t>
            </a:r>
            <a:r>
              <a:rPr lang="en-US" sz="2000" dirty="0">
                <a:latin typeface="Constantia" pitchFamily="-123" charset="0"/>
              </a:rPr>
              <a:t> Herrera</a:t>
            </a:r>
          </a:p>
          <a:p>
            <a:pPr marL="342900" indent="-342900">
              <a:lnSpc>
                <a:spcPct val="80000"/>
              </a:lnSpc>
              <a:spcBef>
                <a:spcPct val="20000"/>
              </a:spcBef>
              <a:buClr>
                <a:schemeClr val="tx2"/>
              </a:buClr>
              <a:buSzPct val="70000"/>
              <a:buFont typeface="Wingdings" pitchFamily="-123" charset="2"/>
              <a:buNone/>
            </a:pPr>
            <a:r>
              <a:rPr lang="en-US" sz="2000" dirty="0">
                <a:latin typeface="Constantia" pitchFamily="-123" charset="0"/>
              </a:rPr>
              <a:t>Bryce </a:t>
            </a:r>
            <a:r>
              <a:rPr lang="en-US" sz="2000" dirty="0" smtClean="0">
                <a:latin typeface="Constantia" pitchFamily="-123" charset="0"/>
              </a:rPr>
              <a:t>Hughes</a:t>
            </a:r>
            <a:endParaRPr lang="en-US" sz="2000" dirty="0">
              <a:latin typeface="Constantia" pitchFamily="-123" charset="0"/>
            </a:endParaRPr>
          </a:p>
        </p:txBody>
      </p:sp>
      <p:pic>
        <p:nvPicPr>
          <p:cNvPr id="105482" name="Picture 10"/>
          <p:cNvPicPr>
            <a:picLocks noChangeAspect="1" noChangeArrowheads="1"/>
          </p:cNvPicPr>
          <p:nvPr/>
        </p:nvPicPr>
        <p:blipFill>
          <a:blip r:embed="rId3" cstate="print"/>
          <a:srcRect/>
          <a:stretch>
            <a:fillRect/>
          </a:stretch>
        </p:blipFill>
        <p:spPr bwMode="auto">
          <a:xfrm>
            <a:off x="7315200" y="4648200"/>
            <a:ext cx="1025525" cy="1030288"/>
          </a:xfrm>
          <a:prstGeom prst="rect">
            <a:avLst/>
          </a:prstGeom>
          <a:noFill/>
          <a:ln w="9525">
            <a:noFill/>
            <a:round/>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522</TotalTime>
  <Words>1152</Words>
  <Application>Microsoft Office PowerPoint</Application>
  <PresentationFormat>On-screen Show (4:3)</PresentationFormat>
  <Paragraphs>139</Paragraphs>
  <Slides>10</Slides>
  <Notes>3</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Flow</vt:lpstr>
      <vt:lpstr>Post-College Pathways: A Longitudinal Study of Biomedical and Behavioral Science Aspirants</vt:lpstr>
      <vt:lpstr>Key Activities for Year 8</vt:lpstr>
      <vt:lpstr>Data Collection</vt:lpstr>
      <vt:lpstr>Priming the Pump or the Sieve: Institutional Contexts and URM STEM Degree Attainments</vt:lpstr>
      <vt:lpstr>Faculty Accessibility Cues: Opening the Doors for Classroom Interaction</vt:lpstr>
      <vt:lpstr>Preliminary Findings from “Pioneers”</vt:lpstr>
      <vt:lpstr>Plans for the Final Year</vt:lpstr>
      <vt:lpstr>Challenges and Lessons Learned</vt:lpstr>
      <vt:lpstr>Journal Publications AY 2011-2012</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nihnsf</dc:creator>
  <cp:lastModifiedBy>Silvio Vallejos</cp:lastModifiedBy>
  <cp:revision>20</cp:revision>
  <dcterms:created xsi:type="dcterms:W3CDTF">2012-04-12T18:39:36Z</dcterms:created>
  <dcterms:modified xsi:type="dcterms:W3CDTF">2013-05-30T18:14:31Z</dcterms:modified>
</cp:coreProperties>
</file>