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65" r:id="rId3"/>
    <p:sldId id="257" r:id="rId4"/>
    <p:sldId id="278" r:id="rId5"/>
    <p:sldId id="267" r:id="rId6"/>
    <p:sldId id="264" r:id="rId7"/>
    <p:sldId id="268" r:id="rId8"/>
    <p:sldId id="280" r:id="rId9"/>
    <p:sldId id="258" r:id="rId10"/>
    <p:sldId id="269" r:id="rId11"/>
    <p:sldId id="270" r:id="rId12"/>
    <p:sldId id="271" r:id="rId13"/>
    <p:sldId id="272" r:id="rId14"/>
    <p:sldId id="273" r:id="rId15"/>
    <p:sldId id="274" r:id="rId16"/>
    <p:sldId id="275" r:id="rId17"/>
    <p:sldId id="277" r:id="rId18"/>
    <p:sldId id="276"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046" autoAdjust="0"/>
  </p:normalViewPr>
  <p:slideViewPr>
    <p:cSldViewPr>
      <p:cViewPr>
        <p:scale>
          <a:sx n="77" d="100"/>
          <a:sy n="77" d="100"/>
        </p:scale>
        <p:origin x="-499"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44F7D4-A794-4FE7-9300-192915BEEAA5}" type="datetimeFigureOut">
              <a:rPr lang="en-US" smtClean="0"/>
              <a:pPr/>
              <a:t>5/30/2013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056386-3FFE-4D35-8AAA-2C7E18AFD563}" type="slidenum">
              <a:rPr lang="en-US" smtClean="0"/>
              <a:pPr/>
              <a:t>‹#›</a:t>
            </a:fld>
            <a:endParaRPr lang="en-US"/>
          </a:p>
        </p:txBody>
      </p:sp>
    </p:spTree>
    <p:extLst>
      <p:ext uri="{BB962C8B-B14F-4D97-AF65-F5344CB8AC3E}">
        <p14:creationId xmlns="" xmlns:p14="http://schemas.microsoft.com/office/powerpoint/2010/main" val="750014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Give us examples of institutional</a:t>
            </a:r>
            <a:r>
              <a:rPr lang="en-US" baseline="0" dirty="0" smtClean="0"/>
              <a:t> agents from your own campus. (markers and flipchart)</a:t>
            </a:r>
            <a:endParaRPr lang="en-US" dirty="0"/>
          </a:p>
        </p:txBody>
      </p:sp>
      <p:sp>
        <p:nvSpPr>
          <p:cNvPr id="4" name="Slide Number Placeholder 3"/>
          <p:cNvSpPr>
            <a:spLocks noGrp="1"/>
          </p:cNvSpPr>
          <p:nvPr>
            <p:ph type="sldNum" sz="quarter" idx="10"/>
          </p:nvPr>
        </p:nvSpPr>
        <p:spPr/>
        <p:txBody>
          <a:bodyPr/>
          <a:lstStyle/>
          <a:p>
            <a:fld id="{5C056386-3FFE-4D35-8AAA-2C7E18AFD563}"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our pioneers</a:t>
            </a:r>
            <a:r>
              <a:rPr lang="en-US" baseline="0" dirty="0" smtClean="0"/>
              <a:t> was the first female engineering Dean in the United States!</a:t>
            </a:r>
            <a:endParaRPr lang="en-US" dirty="0"/>
          </a:p>
        </p:txBody>
      </p:sp>
      <p:sp>
        <p:nvSpPr>
          <p:cNvPr id="4" name="Slide Number Placeholder 3"/>
          <p:cNvSpPr>
            <a:spLocks noGrp="1"/>
          </p:cNvSpPr>
          <p:nvPr>
            <p:ph type="sldNum" sz="quarter" idx="10"/>
          </p:nvPr>
        </p:nvSpPr>
        <p:spPr/>
        <p:txBody>
          <a:bodyPr/>
          <a:lstStyle/>
          <a:p>
            <a:fld id="{5C056386-3FFE-4D35-8AAA-2C7E18AFD563}"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One of our pioneers has given over 500 invited talks since 1979!</a:t>
            </a:r>
          </a:p>
        </p:txBody>
      </p:sp>
      <p:sp>
        <p:nvSpPr>
          <p:cNvPr id="4" name="Slide Number Placeholder 3"/>
          <p:cNvSpPr>
            <a:spLocks noGrp="1"/>
          </p:cNvSpPr>
          <p:nvPr>
            <p:ph type="sldNum" sz="quarter" idx="10"/>
          </p:nvPr>
        </p:nvSpPr>
        <p:spPr/>
        <p:txBody>
          <a:bodyPr/>
          <a:lstStyle/>
          <a:p>
            <a:fld id="{5C056386-3FFE-4D35-8AAA-2C7E18AFD563}"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pioneer has 25 honorary degrees!</a:t>
            </a:r>
          </a:p>
        </p:txBody>
      </p:sp>
      <p:sp>
        <p:nvSpPr>
          <p:cNvPr id="4" name="Slide Number Placeholder 3"/>
          <p:cNvSpPr>
            <a:spLocks noGrp="1"/>
          </p:cNvSpPr>
          <p:nvPr>
            <p:ph type="sldNum" sz="quarter" idx="10"/>
          </p:nvPr>
        </p:nvSpPr>
        <p:spPr/>
        <p:txBody>
          <a:bodyPr/>
          <a:lstStyle/>
          <a:p>
            <a:fld id="{5C056386-3FFE-4D35-8AAA-2C7E18AFD563}"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ＭＳ Ｐゴシック" pitchFamily="-123" charset="-128"/>
                <a:cs typeface="ＭＳ Ｐゴシック" pitchFamily="-123" charset="-128"/>
              </a:rPr>
              <a:t>In</a:t>
            </a:r>
            <a:r>
              <a:rPr lang="en-US" sz="1200" kern="1200" baseline="0" dirty="0" smtClean="0">
                <a:solidFill>
                  <a:schemeClr val="tx1"/>
                </a:solidFill>
                <a:latin typeface="+mn-lt"/>
                <a:ea typeface="ＭＳ Ｐゴシック" pitchFamily="-123" charset="-128"/>
                <a:cs typeface="ＭＳ Ｐゴシック" pitchFamily="-123" charset="-128"/>
              </a:rPr>
              <a:t> the Pioneers study, we explored </a:t>
            </a:r>
            <a:r>
              <a:rPr lang="en-US" sz="1200" kern="1200" dirty="0" smtClean="0">
                <a:solidFill>
                  <a:schemeClr val="tx1"/>
                </a:solidFill>
                <a:latin typeface="+mn-lt"/>
                <a:ea typeface="ＭＳ Ｐゴシック" pitchFamily="-123" charset="-128"/>
                <a:cs typeface="ＭＳ Ｐゴシック" pitchFamily="-123" charset="-128"/>
              </a:rPr>
              <a:t>how key, nationally recognized institutional change agents successfully navigated their way through a STEM career, and how they have changed institutional structures in STEM fields for underrepresented groups. </a:t>
            </a:r>
          </a:p>
          <a:p>
            <a:endParaRPr lang="en-US" sz="1200" kern="1200" dirty="0" smtClean="0">
              <a:solidFill>
                <a:schemeClr val="tx1"/>
              </a:solidFill>
              <a:latin typeface="+mn-lt"/>
              <a:ea typeface="ＭＳ Ｐゴシック" pitchFamily="-123" charset="-128"/>
              <a:cs typeface="ＭＳ Ｐゴシック" pitchFamily="-123" charset="-128"/>
            </a:endParaRPr>
          </a:p>
          <a:p>
            <a:r>
              <a:rPr lang="en-US" sz="1200" kern="1200" dirty="0" smtClean="0">
                <a:solidFill>
                  <a:schemeClr val="tx1"/>
                </a:solidFill>
                <a:latin typeface="+mn-lt"/>
                <a:ea typeface="ＭＳ Ｐゴシック" pitchFamily="-123" charset="-128"/>
                <a:cs typeface="ＭＳ Ｐゴシック" pitchFamily="-123" charset="-128"/>
              </a:rPr>
              <a:t>We’ll</a:t>
            </a:r>
            <a:r>
              <a:rPr lang="en-US" sz="1200" kern="1200" baseline="0" dirty="0" smtClean="0">
                <a:solidFill>
                  <a:schemeClr val="tx1"/>
                </a:solidFill>
                <a:latin typeface="+mn-lt"/>
                <a:ea typeface="ＭＳ Ｐゴシック" pitchFamily="-123" charset="-128"/>
                <a:cs typeface="ＭＳ Ｐゴシック" pitchFamily="-123" charset="-128"/>
              </a:rPr>
              <a:t> just highlight two particularly rich themes.  We identified</a:t>
            </a:r>
            <a:r>
              <a:rPr lang="en-US" sz="1200" kern="1200" dirty="0" smtClean="0">
                <a:solidFill>
                  <a:schemeClr val="tx1"/>
                </a:solidFill>
                <a:latin typeface="+mn-lt"/>
                <a:ea typeface="ＭＳ Ｐゴシック" pitchFamily="-123" charset="-128"/>
                <a:cs typeface="ＭＳ Ｐゴシック" pitchFamily="-123" charset="-128"/>
              </a:rPr>
              <a:t> six levels of agency</a:t>
            </a:r>
            <a:r>
              <a:rPr lang="en-US" sz="1200" kern="1200" baseline="0" dirty="0" smtClean="0">
                <a:solidFill>
                  <a:schemeClr val="tx1"/>
                </a:solidFill>
                <a:latin typeface="+mn-lt"/>
                <a:ea typeface="ＭＳ Ｐゴシック" pitchFamily="-123" charset="-128"/>
                <a:cs typeface="ＭＳ Ｐゴシック" pitchFamily="-123" charset="-128"/>
              </a:rPr>
              <a:t> throughout these individuals collective experiences</a:t>
            </a:r>
            <a:r>
              <a:rPr lang="en-US" sz="1200" kern="1200" dirty="0" smtClean="0">
                <a:solidFill>
                  <a:schemeClr val="tx1"/>
                </a:solidFill>
                <a:latin typeface="+mn-lt"/>
                <a:ea typeface="ＭＳ Ｐゴシック" pitchFamily="-123" charset="-128"/>
                <a:cs typeface="ＭＳ Ｐゴシック" pitchFamily="-123" charset="-128"/>
              </a:rPr>
              <a:t>, broadly</a:t>
            </a:r>
            <a:r>
              <a:rPr lang="en-US" sz="1200" kern="1200" baseline="0" dirty="0" smtClean="0">
                <a:solidFill>
                  <a:schemeClr val="tx1"/>
                </a:solidFill>
                <a:latin typeface="+mn-lt"/>
                <a:ea typeface="ＭＳ Ｐゴシック" pitchFamily="-123" charset="-128"/>
                <a:cs typeface="ＭＳ Ｐゴシック" pitchFamily="-123" charset="-128"/>
              </a:rPr>
              <a:t> </a:t>
            </a:r>
            <a:r>
              <a:rPr lang="en-US" sz="1200" kern="1200" dirty="0" smtClean="0">
                <a:solidFill>
                  <a:schemeClr val="tx1"/>
                </a:solidFill>
                <a:latin typeface="+mn-lt"/>
                <a:ea typeface="ＭＳ Ｐゴシック" pitchFamily="-123" charset="-128"/>
                <a:cs typeface="ＭＳ Ｐゴシック" pitchFamily="-123" charset="-128"/>
              </a:rPr>
              <a:t>including how older generations of institutional agents played an important role in the development of participants’ careers in college/graduate school (</a:t>
            </a:r>
            <a:r>
              <a:rPr lang="en-US" sz="1200" i="1" kern="1200" dirty="0" smtClean="0">
                <a:solidFill>
                  <a:schemeClr val="tx1"/>
                </a:solidFill>
                <a:latin typeface="+mn-lt"/>
                <a:ea typeface="ＭＳ Ｐゴシック" pitchFamily="-123" charset="-128"/>
                <a:cs typeface="ＭＳ Ｐゴシック" pitchFamily="-123" charset="-128"/>
              </a:rPr>
              <a:t>past agents</a:t>
            </a:r>
            <a:r>
              <a:rPr lang="en-US" sz="1200" kern="1200" dirty="0" smtClean="0">
                <a:solidFill>
                  <a:schemeClr val="tx1"/>
                </a:solidFill>
                <a:latin typeface="+mn-lt"/>
                <a:ea typeface="ＭＳ Ｐゴシック" pitchFamily="-123" charset="-128"/>
                <a:cs typeface="ＭＳ Ｐゴシック" pitchFamily="-123" charset="-128"/>
              </a:rPr>
              <a:t>), how participants functioned as institutional agents in their teaching/research career (</a:t>
            </a:r>
            <a:r>
              <a:rPr lang="en-US" sz="1200" i="1" kern="1200" dirty="0" smtClean="0">
                <a:solidFill>
                  <a:schemeClr val="tx1"/>
                </a:solidFill>
                <a:latin typeface="+mn-lt"/>
                <a:ea typeface="ＭＳ Ｐゴシック" pitchFamily="-123" charset="-128"/>
                <a:cs typeface="ＭＳ Ｐゴシック" pitchFamily="-123" charset="-128"/>
              </a:rPr>
              <a:t>agency</a:t>
            </a:r>
            <a:r>
              <a:rPr lang="en-US" sz="1200" kern="1200" dirty="0" smtClean="0">
                <a:solidFill>
                  <a:schemeClr val="tx1"/>
                </a:solidFill>
                <a:latin typeface="+mn-lt"/>
                <a:ea typeface="ＭＳ Ｐゴシック" pitchFamily="-123" charset="-128"/>
                <a:cs typeface="ＭＳ Ｐゴシック" pitchFamily="-123" charset="-128"/>
              </a:rPr>
              <a:t>), and how participants influence others to become institutional agents (</a:t>
            </a:r>
            <a:r>
              <a:rPr lang="en-US" sz="1200" i="1" kern="1200" dirty="0" smtClean="0">
                <a:solidFill>
                  <a:schemeClr val="tx1"/>
                </a:solidFill>
                <a:latin typeface="+mn-lt"/>
                <a:ea typeface="ＭＳ Ｐゴシック" pitchFamily="-123" charset="-128"/>
                <a:cs typeface="ＭＳ Ｐゴシック" pitchFamily="-123" charset="-128"/>
              </a:rPr>
              <a:t>influencing others to become agents</a:t>
            </a:r>
            <a:r>
              <a:rPr lang="en-US" sz="1200" kern="1200" dirty="0" smtClean="0">
                <a:solidFill>
                  <a:schemeClr val="tx1"/>
                </a:solidFill>
                <a:latin typeface="+mn-lt"/>
                <a:ea typeface="ＭＳ Ｐゴシック" pitchFamily="-123" charset="-128"/>
                <a:cs typeface="ＭＳ Ｐゴシック" pitchFamily="-123" charset="-128"/>
              </a:rPr>
              <a:t>). </a:t>
            </a:r>
            <a:endParaRPr lang="en-US" sz="1200" kern="1200" dirty="0" smtClean="0">
              <a:solidFill>
                <a:schemeClr val="tx1"/>
              </a:solidFill>
              <a:latin typeface="+mn-lt"/>
              <a:ea typeface="ＭＳ Ｐゴシック" pitchFamily="-123" charset="-128"/>
            </a:endParaRPr>
          </a:p>
          <a:p>
            <a:endParaRPr lang="en-US" dirty="0" smtClean="0"/>
          </a:p>
          <a:p>
            <a:r>
              <a:rPr lang="en-US" sz="1200" kern="1200" dirty="0" smtClean="0">
                <a:solidFill>
                  <a:schemeClr val="tx1"/>
                </a:solidFill>
                <a:latin typeface="+mn-lt"/>
                <a:ea typeface="ＭＳ Ｐゴシック" pitchFamily="-123" charset="-128"/>
                <a:cs typeface="ＭＳ Ｐゴシック" pitchFamily="-123" charset="-128"/>
              </a:rPr>
              <a:t>Additionally, the methods of institutional change described by these “pioneers” have implications for how we can</a:t>
            </a:r>
            <a:r>
              <a:rPr lang="en-US" sz="1200" kern="1200" baseline="0" dirty="0" smtClean="0">
                <a:solidFill>
                  <a:schemeClr val="tx1"/>
                </a:solidFill>
                <a:latin typeface="+mn-lt"/>
                <a:ea typeface="ＭＳ Ｐゴシック" pitchFamily="-123" charset="-128"/>
                <a:cs typeface="ＭＳ Ｐゴシック" pitchFamily="-123" charset="-128"/>
              </a:rPr>
              <a:t> continue to promote these efforts beyond the individual, in order to cultivate </a:t>
            </a:r>
            <a:r>
              <a:rPr lang="en-US" sz="1200" kern="1200" dirty="0" smtClean="0">
                <a:solidFill>
                  <a:schemeClr val="tx1"/>
                </a:solidFill>
                <a:latin typeface="+mn-lt"/>
                <a:ea typeface="ＭＳ Ｐゴシック" pitchFamily="-123" charset="-128"/>
                <a:cs typeface="ＭＳ Ｐゴシック" pitchFamily="-123" charset="-128"/>
              </a:rPr>
              <a:t>inclusive environments and foster success in STEM fields.</a:t>
            </a:r>
            <a:endParaRPr lang="en-US" dirty="0"/>
          </a:p>
        </p:txBody>
      </p:sp>
      <p:sp>
        <p:nvSpPr>
          <p:cNvPr id="4" name="Slide Number Placeholder 3"/>
          <p:cNvSpPr>
            <a:spLocks noGrp="1"/>
          </p:cNvSpPr>
          <p:nvPr>
            <p:ph type="sldNum" sz="quarter" idx="10"/>
          </p:nvPr>
        </p:nvSpPr>
        <p:spPr/>
        <p:txBody>
          <a:bodyPr/>
          <a:lstStyle/>
          <a:p>
            <a:pPr>
              <a:defRPr/>
            </a:pPr>
            <a:fld id="{5D0EAE45-24F0-4F82-9929-738E9DC54990}" type="slidenum">
              <a:rPr lang="en-US" smtClean="0"/>
              <a:pPr>
                <a:def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C056386-3FFE-4D35-8AAA-2C7E18AFD563}"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3232150"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en-US"/>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B7BFC5"/>
            </a:solidFill>
            <a:ln w="9525">
              <a:noFill/>
              <a:miter lim="800000"/>
              <a:headEnd/>
              <a:tailEnd/>
            </a:ln>
          </p:spPr>
          <p:txBody>
            <a:bodyPr/>
            <a:lstStyle/>
            <a:p>
              <a:pPr eaLnBrk="1" hangingPunct="1">
                <a:defRPr/>
              </a:pPr>
              <a:endParaRPr lang="en-US" sz="2400">
                <a:latin typeface="Times New Roman" pitchFamily="18" charset="0"/>
              </a:endParaRPr>
            </a:p>
          </p:txBody>
        </p:sp>
        <p:sp>
          <p:nvSpPr>
            <p:cNvPr id="7" name="AutoShape 5"/>
            <p:cNvSpPr>
              <a:spLocks noChangeArrowheads="1"/>
            </p:cNvSpPr>
            <p:nvPr userDrawn="1"/>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21324D"/>
            </a:solidFill>
            <a:ln w="9525">
              <a:noFill/>
              <a:miter lim="800000"/>
              <a:headEnd/>
              <a:tailEnd/>
            </a:ln>
          </p:spPr>
          <p:txBody>
            <a:bodyPr/>
            <a:lstStyle/>
            <a:p>
              <a:pPr eaLnBrk="1" hangingPunct="1">
                <a:defRPr/>
              </a:pPr>
              <a:endParaRPr lang="en-US" sz="1800"/>
            </a:p>
          </p:txBody>
        </p:sp>
      </p:grpSp>
      <p:grpSp>
        <p:nvGrpSpPr>
          <p:cNvPr id="3" name="Group 26"/>
          <p:cNvGrpSpPr>
            <a:grpSpLocks/>
          </p:cNvGrpSpPr>
          <p:nvPr/>
        </p:nvGrpSpPr>
        <p:grpSpPr bwMode="auto">
          <a:xfrm>
            <a:off x="4124325" y="2589213"/>
            <a:ext cx="1524000" cy="1601787"/>
            <a:chOff x="2598" y="1631"/>
            <a:chExt cx="960" cy="1009"/>
          </a:xfrm>
        </p:grpSpPr>
        <p:pic>
          <p:nvPicPr>
            <p:cNvPr id="9" name="Picture 79" descr="untitled"/>
            <p:cNvPicPr>
              <a:picLocks noChangeAspect="1" noChangeArrowheads="1"/>
            </p:cNvPicPr>
            <p:nvPr userDrawn="1"/>
          </p:nvPicPr>
          <p:blipFill>
            <a:blip r:embed="rId2" cstate="print"/>
            <a:srcRect t="36655" r="80545"/>
            <a:stretch>
              <a:fillRect/>
            </a:stretch>
          </p:blipFill>
          <p:spPr bwMode="auto">
            <a:xfrm>
              <a:off x="2598" y="1631"/>
              <a:ext cx="960" cy="578"/>
            </a:xfrm>
            <a:prstGeom prst="rect">
              <a:avLst/>
            </a:prstGeom>
            <a:noFill/>
            <a:ln w="9525">
              <a:noFill/>
              <a:miter lim="800000"/>
              <a:headEnd/>
              <a:tailEnd/>
            </a:ln>
          </p:spPr>
        </p:pic>
        <p:pic>
          <p:nvPicPr>
            <p:cNvPr id="10" name="Picture 79" descr="untitled"/>
            <p:cNvPicPr>
              <a:picLocks noChangeAspect="1" noChangeArrowheads="1"/>
            </p:cNvPicPr>
            <p:nvPr userDrawn="1"/>
          </p:nvPicPr>
          <p:blipFill>
            <a:blip r:embed="rId2" cstate="print"/>
            <a:srcRect r="80545" b="57950"/>
            <a:stretch>
              <a:fillRect/>
            </a:stretch>
          </p:blipFill>
          <p:spPr bwMode="auto">
            <a:xfrm>
              <a:off x="2598" y="2190"/>
              <a:ext cx="960" cy="432"/>
            </a:xfrm>
            <a:prstGeom prst="rect">
              <a:avLst/>
            </a:prstGeom>
            <a:noFill/>
            <a:ln w="9525">
              <a:noFill/>
              <a:miter lim="800000"/>
              <a:headEnd/>
              <a:tailEnd/>
            </a:ln>
          </p:spPr>
        </p:pic>
        <p:pic>
          <p:nvPicPr>
            <p:cNvPr id="11" name="Picture 25" descr="MCj02525730000[1]"/>
            <p:cNvPicPr>
              <a:picLocks noChangeAspect="1" noChangeArrowheads="1"/>
            </p:cNvPicPr>
            <p:nvPr userDrawn="1"/>
          </p:nvPicPr>
          <p:blipFill>
            <a:blip r:embed="rId3" cstate="print">
              <a:grayscl/>
            </a:blip>
            <a:srcRect/>
            <a:stretch>
              <a:fillRect/>
            </a:stretch>
          </p:blipFill>
          <p:spPr bwMode="auto">
            <a:xfrm>
              <a:off x="2598" y="1680"/>
              <a:ext cx="960" cy="960"/>
            </a:xfrm>
            <a:prstGeom prst="rect">
              <a:avLst/>
            </a:prstGeom>
            <a:noFill/>
            <a:ln w="9525">
              <a:noFill/>
              <a:miter lim="800000"/>
              <a:headEnd/>
              <a:tailEnd/>
            </a:ln>
          </p:spPr>
        </p:pic>
      </p:grpSp>
      <p:sp>
        <p:nvSpPr>
          <p:cNvPr id="71686" name="Rectangle 6"/>
          <p:cNvSpPr>
            <a:spLocks noGrp="1" noChangeArrowheads="1"/>
          </p:cNvSpPr>
          <p:nvPr>
            <p:ph type="ctrTitle"/>
          </p:nvPr>
        </p:nvSpPr>
        <p:spPr>
          <a:xfrm>
            <a:off x="1443038" y="985838"/>
            <a:ext cx="7239000" cy="1444625"/>
          </a:xfrm>
        </p:spPr>
        <p:txBody>
          <a:bodyPr/>
          <a:lstStyle>
            <a:lvl1pPr>
              <a:defRPr sz="3600" b="0"/>
            </a:lvl1pPr>
          </a:lstStyle>
          <a:p>
            <a:r>
              <a:rPr lang="en-US" smtClean="0"/>
              <a:t>Click to edit Master title style</a:t>
            </a:r>
            <a:endParaRPr lang="en-US"/>
          </a:p>
        </p:txBody>
      </p:sp>
      <p:sp>
        <p:nvSpPr>
          <p:cNvPr id="71687" name="Rectangle 7"/>
          <p:cNvSpPr>
            <a:spLocks noGrp="1" noChangeArrowheads="1"/>
          </p:cNvSpPr>
          <p:nvPr>
            <p:ph type="subTitle" idx="1"/>
          </p:nvPr>
        </p:nvSpPr>
        <p:spPr>
          <a:xfrm>
            <a:off x="1443038" y="4419600"/>
            <a:ext cx="7239000" cy="1752600"/>
          </a:xfrm>
        </p:spPr>
        <p:txBody>
          <a:bodyPr/>
          <a:lstStyle>
            <a:lvl1pPr marL="0" indent="0">
              <a:buFont typeface="Wingdings" pitchFamily="2" charset="2"/>
              <a:buNone/>
              <a:defRPr>
                <a:solidFill>
                  <a:srgbClr val="21324D"/>
                </a:solidFill>
              </a:defRPr>
            </a:lvl1pPr>
          </a:lstStyle>
          <a:p>
            <a:r>
              <a:rPr lang="en-US" smtClean="0"/>
              <a:t>Click to edit Master subtitle style</a:t>
            </a:r>
            <a:endParaRPr lang="en-US"/>
          </a:p>
        </p:txBody>
      </p:sp>
      <p:sp>
        <p:nvSpPr>
          <p:cNvPr id="12" name="Rectangle 8"/>
          <p:cNvSpPr>
            <a:spLocks noGrp="1" noChangeArrowheads="1"/>
          </p:cNvSpPr>
          <p:nvPr>
            <p:ph type="dt" sz="half" idx="10"/>
          </p:nvPr>
        </p:nvSpPr>
        <p:spPr/>
        <p:txBody>
          <a:bodyPr/>
          <a:lstStyle>
            <a:lvl1pPr>
              <a:defRPr smtClean="0"/>
            </a:lvl1pPr>
          </a:lstStyle>
          <a:p>
            <a:fld id="{06E5D7D0-43B1-4D5F-90BB-D63DAE792C83}" type="datetimeFigureOut">
              <a:rPr lang="en-US" smtClean="0"/>
              <a:pPr/>
              <a:t>5/30/2013</a:t>
            </a:fld>
            <a:endParaRPr lang="en-US"/>
          </a:p>
        </p:txBody>
      </p:sp>
      <p:sp>
        <p:nvSpPr>
          <p:cNvPr id="13" name="Rectangle 9"/>
          <p:cNvSpPr>
            <a:spLocks noGrp="1" noChangeArrowheads="1"/>
          </p:cNvSpPr>
          <p:nvPr>
            <p:ph type="ftr" sz="quarter" idx="11"/>
          </p:nvPr>
        </p:nvSpPr>
        <p:spPr/>
        <p:txBody>
          <a:bodyPr/>
          <a:lstStyle>
            <a:lvl1pPr>
              <a:defRPr smtClean="0"/>
            </a:lvl1pPr>
          </a:lstStyle>
          <a:p>
            <a:endParaRPr lang="en-US"/>
          </a:p>
        </p:txBody>
      </p:sp>
      <p:sp>
        <p:nvSpPr>
          <p:cNvPr id="14" name="Rectangle 10"/>
          <p:cNvSpPr>
            <a:spLocks noGrp="1" noChangeArrowheads="1"/>
          </p:cNvSpPr>
          <p:nvPr>
            <p:ph type="sldNum" sz="quarter" idx="12"/>
          </p:nvPr>
        </p:nvSpPr>
        <p:spPr/>
        <p:txBody>
          <a:bodyPr/>
          <a:lstStyle>
            <a:lvl1pPr>
              <a:defRPr smtClean="0"/>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447800"/>
            <a:ext cx="3579813"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2813" y="1447800"/>
            <a:ext cx="3581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8" name="Rectangle 9"/>
          <p:cNvSpPr>
            <a:spLocks noGrp="1" noChangeArrowheads="1"/>
          </p:cNvSpPr>
          <p:nvPr>
            <p:ph type="ftr" sz="quarter" idx="11"/>
          </p:nvPr>
        </p:nvSpPr>
        <p:spPr>
          <a:ln/>
        </p:spPr>
        <p:txBody>
          <a:bodyPr/>
          <a:lstStyle>
            <a:lvl1pPr>
              <a:defRPr/>
            </a:lvl1pPr>
          </a:lstStyle>
          <a:p>
            <a:endParaRPr lang="en-US"/>
          </a:p>
        </p:txBody>
      </p:sp>
      <p:sp>
        <p:nvSpPr>
          <p:cNvPr id="9"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4" name="Rectangle 9"/>
          <p:cNvSpPr>
            <a:spLocks noGrp="1" noChangeArrowheads="1"/>
          </p:cNvSpPr>
          <p:nvPr>
            <p:ph type="ftr" sz="quarter" idx="11"/>
          </p:nvPr>
        </p:nvSpPr>
        <p:spPr>
          <a:ln/>
        </p:spPr>
        <p:txBody>
          <a:bodyPr/>
          <a:lstStyle>
            <a:lvl1pPr>
              <a:defRPr/>
            </a:lvl1pPr>
          </a:lstStyle>
          <a:p>
            <a:endParaRPr lang="en-US"/>
          </a:p>
        </p:txBody>
      </p:sp>
      <p:sp>
        <p:nvSpPr>
          <p:cNvPr id="5"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3" name="Rectangle 9"/>
          <p:cNvSpPr>
            <a:spLocks noGrp="1" noChangeArrowheads="1"/>
          </p:cNvSpPr>
          <p:nvPr>
            <p:ph type="ftr" sz="quarter" idx="11"/>
          </p:nvPr>
        </p:nvSpPr>
        <p:spPr>
          <a:ln/>
        </p:spPr>
        <p:txBody>
          <a:bodyPr/>
          <a:lstStyle>
            <a:lvl1pPr>
              <a:defRPr/>
            </a:lvl1pPr>
          </a:lstStyle>
          <a:p>
            <a:endParaRPr lang="en-US"/>
          </a:p>
        </p:txBody>
      </p:sp>
      <p:sp>
        <p:nvSpPr>
          <p:cNvPr id="4"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301625"/>
            <a:ext cx="1827213" cy="5718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01625"/>
            <a:ext cx="5334000" cy="5718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fld id="{06E5D7D0-43B1-4D5F-90BB-D63DAE792C83}" type="datetimeFigureOut">
              <a:rPr lang="en-US" smtClean="0"/>
              <a:pPr/>
              <a:t>5/30/2013</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B7702D4-043A-4AF0-BDE8-0AD6164AC17C}" type="slidenum">
              <a:rPr lang="en-US" smtClean="0"/>
              <a:pPr/>
              <a:t>‹#›</a:t>
            </a:fld>
            <a:endParaRPr lang="en-US"/>
          </a:p>
        </p:txBody>
      </p:sp>
    </p:spTree>
  </p:cSld>
  <p:clrMapOvr>
    <a:masterClrMapping/>
  </p:clrMapOvr>
  <p:transition spd="med">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Rectangle 7"/>
          <p:cNvSpPr>
            <a:spLocks noGrp="1" noChangeArrowheads="1"/>
          </p:cNvSpPr>
          <p:nvPr>
            <p:ph type="body" idx="1"/>
          </p:nvPr>
        </p:nvSpPr>
        <p:spPr bwMode="auto">
          <a:xfrm>
            <a:off x="990600" y="1447800"/>
            <a:ext cx="7313613"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Verdana" pitchFamily="34" charset="0"/>
              </a:defRPr>
            </a:lvl1pPr>
          </a:lstStyle>
          <a:p>
            <a:fld id="{06E5D7D0-43B1-4D5F-90BB-D63DAE792C83}" type="datetimeFigureOut">
              <a:rPr lang="en-US" smtClean="0"/>
              <a:pPr/>
              <a:t>5/30/2013</a:t>
            </a:fld>
            <a:endParaRPr lang="en-US"/>
          </a:p>
        </p:txBody>
      </p:sp>
      <p:sp>
        <p:nvSpPr>
          <p:cNvPr id="7066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atin typeface="Verdana" pitchFamily="34" charset="0"/>
              </a:defRPr>
            </a:lvl1pPr>
          </a:lstStyle>
          <a:p>
            <a:endParaRPr lang="en-US"/>
          </a:p>
        </p:txBody>
      </p:sp>
      <p:sp>
        <p:nvSpPr>
          <p:cNvPr id="7066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Verdana" pitchFamily="34" charset="0"/>
              </a:defRPr>
            </a:lvl1pPr>
          </a:lstStyle>
          <a:p>
            <a:fld id="{BB7702D4-043A-4AF0-BDE8-0AD6164AC17C}" type="slidenum">
              <a:rPr lang="en-US" smtClean="0"/>
              <a:pPr/>
              <a:t>‹#›</a:t>
            </a:fld>
            <a:endParaRPr lang="en-US"/>
          </a:p>
        </p:txBody>
      </p:sp>
      <p:sp>
        <p:nvSpPr>
          <p:cNvPr id="70667" name="Rectangle 11"/>
          <p:cNvSpPr>
            <a:spLocks noChangeArrowheads="1"/>
          </p:cNvSpPr>
          <p:nvPr/>
        </p:nvSpPr>
        <p:spPr bwMode="auto">
          <a:xfrm>
            <a:off x="0" y="0"/>
            <a:ext cx="9144000" cy="1219200"/>
          </a:xfrm>
          <a:prstGeom prst="rect">
            <a:avLst/>
          </a:prstGeom>
          <a:solidFill>
            <a:srgbClr val="B7BFC5"/>
          </a:solidFill>
          <a:ln w="9525">
            <a:solidFill>
              <a:schemeClr val="tx1"/>
            </a:solidFill>
            <a:miter lim="800000"/>
            <a:headEnd/>
            <a:tailEnd/>
          </a:ln>
          <a:effectLst/>
        </p:spPr>
        <p:txBody>
          <a:bodyPr anchor="b"/>
          <a:lstStyle/>
          <a:p>
            <a:pPr eaLnBrk="1" hangingPunct="1">
              <a:defRPr/>
            </a:pPr>
            <a:endParaRPr lang="en-US" sz="3200" b="1">
              <a:solidFill>
                <a:srgbClr val="21324D"/>
              </a:solidFill>
            </a:endParaRPr>
          </a:p>
        </p:txBody>
      </p:sp>
      <p:sp>
        <p:nvSpPr>
          <p:cNvPr id="1031" name="Rectangle 13"/>
          <p:cNvSpPr>
            <a:spLocks noGrp="1" noChangeArrowheads="1"/>
          </p:cNvSpPr>
          <p:nvPr>
            <p:ph type="title"/>
          </p:nvPr>
        </p:nvSpPr>
        <p:spPr bwMode="auto">
          <a:xfrm>
            <a:off x="990600" y="301625"/>
            <a:ext cx="7313613" cy="8413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0671" name="AutoShape 15"/>
          <p:cNvSpPr>
            <a:spLocks noChangeArrowheads="1"/>
          </p:cNvSpPr>
          <p:nvPr/>
        </p:nvSpPr>
        <p:spPr bwMode="auto">
          <a:xfrm>
            <a:off x="-3238500" y="419100"/>
            <a:ext cx="4114800" cy="2855913"/>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B7BFC5"/>
          </a:solidFill>
          <a:ln w="9525">
            <a:solidFill>
              <a:schemeClr val="tx1"/>
            </a:solidFill>
            <a:miter lim="800000"/>
            <a:headEnd/>
            <a:tailEnd/>
          </a:ln>
        </p:spPr>
        <p:txBody>
          <a:bodyPr/>
          <a:lstStyle/>
          <a:p>
            <a:pPr eaLnBrk="1" hangingPunct="1">
              <a:defRPr/>
            </a:pPr>
            <a:endParaRPr lang="en-US" sz="2400">
              <a:latin typeface="Times New Roman" pitchFamily="18" charset="0"/>
            </a:endParaRPr>
          </a:p>
        </p:txBody>
      </p:sp>
      <p:sp>
        <p:nvSpPr>
          <p:cNvPr id="70672" name="AutoShape 16"/>
          <p:cNvSpPr>
            <a:spLocks noChangeArrowheads="1"/>
          </p:cNvSpPr>
          <p:nvPr/>
        </p:nvSpPr>
        <p:spPr bwMode="auto">
          <a:xfrm>
            <a:off x="-2425700" y="-266700"/>
            <a:ext cx="3094038" cy="2882900"/>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21324D"/>
          </a:solidFill>
          <a:ln w="9525">
            <a:noFill/>
            <a:miter lim="800000"/>
            <a:headEnd/>
            <a:tailEnd/>
          </a:ln>
        </p:spPr>
        <p:txBody>
          <a:bodyPr/>
          <a:lstStyle/>
          <a:p>
            <a:pPr eaLnBrk="1" hangingPunct="1">
              <a:defRPr/>
            </a:pPr>
            <a:endParaRPr lang="en-US" sz="1800"/>
          </a:p>
        </p:txBody>
      </p:sp>
      <p:pic>
        <p:nvPicPr>
          <p:cNvPr id="1034" name="Picture 79" descr="untitled"/>
          <p:cNvPicPr>
            <a:picLocks noChangeAspect="1" noChangeArrowheads="1"/>
          </p:cNvPicPr>
          <p:nvPr/>
        </p:nvPicPr>
        <p:blipFill>
          <a:blip r:embed="rId13" cstate="print"/>
          <a:srcRect r="80519"/>
          <a:stretch>
            <a:fillRect/>
          </a:stretch>
        </p:blipFill>
        <p:spPr bwMode="auto">
          <a:xfrm>
            <a:off x="8001000" y="5943600"/>
            <a:ext cx="762000" cy="763588"/>
          </a:xfrm>
          <a:prstGeom prst="rect">
            <a:avLst/>
          </a:prstGeom>
          <a:noFill/>
          <a:ln w="9525">
            <a:solidFill>
              <a:schemeClr val="bg2"/>
            </a:solidFill>
            <a:miter lim="800000"/>
            <a:headEnd/>
            <a:tailEnd/>
          </a:ln>
        </p:spPr>
      </p:pic>
      <p:grpSp>
        <p:nvGrpSpPr>
          <p:cNvPr id="2" name="Group 28"/>
          <p:cNvGrpSpPr>
            <a:grpSpLocks/>
          </p:cNvGrpSpPr>
          <p:nvPr/>
        </p:nvGrpSpPr>
        <p:grpSpPr bwMode="auto">
          <a:xfrm>
            <a:off x="8153400" y="228600"/>
            <a:ext cx="990600" cy="990600"/>
            <a:chOff x="5136" y="144"/>
            <a:chExt cx="624" cy="624"/>
          </a:xfrm>
        </p:grpSpPr>
        <p:sp>
          <p:nvSpPr>
            <p:cNvPr id="70676" name="AutoShape 20"/>
            <p:cNvSpPr>
              <a:spLocks noChangeAspect="1" noChangeArrowheads="1" noTextEdit="1"/>
            </p:cNvSpPr>
            <p:nvPr userDrawn="1"/>
          </p:nvSpPr>
          <p:spPr bwMode="auto">
            <a:xfrm>
              <a:off x="5136" y="144"/>
              <a:ext cx="624" cy="624"/>
            </a:xfrm>
            <a:prstGeom prst="rect">
              <a:avLst/>
            </a:prstGeom>
            <a:noFill/>
            <a:ln w="9525">
              <a:noFill/>
              <a:miter lim="800000"/>
              <a:headEnd/>
              <a:tailEnd/>
            </a:ln>
          </p:spPr>
          <p:txBody>
            <a:bodyPr/>
            <a:lstStyle/>
            <a:p>
              <a:pPr>
                <a:defRPr/>
              </a:pPr>
              <a:endParaRPr lang="en-US"/>
            </a:p>
          </p:txBody>
        </p:sp>
        <p:sp>
          <p:nvSpPr>
            <p:cNvPr id="70679" name="Rectangle 23"/>
            <p:cNvSpPr>
              <a:spLocks noChangeArrowheads="1"/>
            </p:cNvSpPr>
            <p:nvPr userDrawn="1"/>
          </p:nvSpPr>
          <p:spPr bwMode="auto">
            <a:xfrm>
              <a:off x="5144" y="735"/>
              <a:ext cx="616" cy="33"/>
            </a:xfrm>
            <a:prstGeom prst="rect">
              <a:avLst/>
            </a:prstGeom>
            <a:solidFill>
              <a:srgbClr val="000000"/>
            </a:solidFill>
            <a:ln w="9525">
              <a:noFill/>
              <a:miter lim="800000"/>
              <a:headEnd/>
              <a:tailEnd/>
            </a:ln>
          </p:spPr>
          <p:txBody>
            <a:bodyPr/>
            <a:lstStyle/>
            <a:p>
              <a:pPr>
                <a:defRPr/>
              </a:pPr>
              <a:endParaRPr lang="en-US"/>
            </a:p>
          </p:txBody>
        </p:sp>
        <p:sp>
          <p:nvSpPr>
            <p:cNvPr id="70680" name="Rectangle 24"/>
            <p:cNvSpPr>
              <a:spLocks noChangeArrowheads="1"/>
            </p:cNvSpPr>
            <p:nvPr userDrawn="1"/>
          </p:nvSpPr>
          <p:spPr bwMode="auto">
            <a:xfrm>
              <a:off x="5226" y="386"/>
              <a:ext cx="201" cy="367"/>
            </a:xfrm>
            <a:prstGeom prst="rect">
              <a:avLst/>
            </a:prstGeom>
            <a:solidFill>
              <a:srgbClr val="000000"/>
            </a:solidFill>
            <a:ln w="9525">
              <a:noFill/>
              <a:miter lim="800000"/>
              <a:headEnd/>
              <a:tailEnd/>
            </a:ln>
          </p:spPr>
          <p:txBody>
            <a:bodyPr/>
            <a:lstStyle/>
            <a:p>
              <a:pPr>
                <a:defRPr/>
              </a:pPr>
              <a:endParaRPr lang="en-US"/>
            </a:p>
          </p:txBody>
        </p:sp>
        <p:sp>
          <p:nvSpPr>
            <p:cNvPr id="70681" name="Freeform 25"/>
            <p:cNvSpPr>
              <a:spLocks/>
            </p:cNvSpPr>
            <p:nvPr userDrawn="1"/>
          </p:nvSpPr>
          <p:spPr bwMode="auto">
            <a:xfrm>
              <a:off x="5310" y="204"/>
              <a:ext cx="104" cy="183"/>
            </a:xfrm>
            <a:custGeom>
              <a:avLst/>
              <a:gdLst/>
              <a:ahLst/>
              <a:cxnLst>
                <a:cxn ang="0">
                  <a:pos x="286" y="103"/>
                </a:cxn>
                <a:cxn ang="0">
                  <a:pos x="276" y="95"/>
                </a:cxn>
                <a:cxn ang="0">
                  <a:pos x="312" y="34"/>
                </a:cxn>
                <a:cxn ang="0">
                  <a:pos x="268" y="0"/>
                </a:cxn>
                <a:cxn ang="0">
                  <a:pos x="232" y="62"/>
                </a:cxn>
                <a:cxn ang="0">
                  <a:pos x="219" y="53"/>
                </a:cxn>
                <a:cxn ang="0">
                  <a:pos x="136" y="201"/>
                </a:cxn>
                <a:cxn ang="0">
                  <a:pos x="118" y="189"/>
                </a:cxn>
                <a:cxn ang="0">
                  <a:pos x="85" y="250"/>
                </a:cxn>
                <a:cxn ang="0">
                  <a:pos x="111" y="269"/>
                </a:cxn>
                <a:cxn ang="0">
                  <a:pos x="84" y="317"/>
                </a:cxn>
                <a:cxn ang="0">
                  <a:pos x="127" y="350"/>
                </a:cxn>
                <a:cxn ang="0">
                  <a:pos x="156" y="301"/>
                </a:cxn>
                <a:cxn ang="0">
                  <a:pos x="185" y="320"/>
                </a:cxn>
                <a:cxn ang="0">
                  <a:pos x="194" y="331"/>
                </a:cxn>
                <a:cxn ang="0">
                  <a:pos x="202" y="341"/>
                </a:cxn>
                <a:cxn ang="0">
                  <a:pos x="208" y="352"/>
                </a:cxn>
                <a:cxn ang="0">
                  <a:pos x="211" y="362"/>
                </a:cxn>
                <a:cxn ang="0">
                  <a:pos x="214" y="387"/>
                </a:cxn>
                <a:cxn ang="0">
                  <a:pos x="211" y="429"/>
                </a:cxn>
                <a:cxn ang="0">
                  <a:pos x="207" y="484"/>
                </a:cxn>
                <a:cxn ang="0">
                  <a:pos x="200" y="543"/>
                </a:cxn>
                <a:cxn ang="0">
                  <a:pos x="0" y="543"/>
                </a:cxn>
                <a:cxn ang="0">
                  <a:pos x="0" y="597"/>
                </a:cxn>
                <a:cxn ang="0">
                  <a:pos x="194" y="597"/>
                </a:cxn>
                <a:cxn ang="0">
                  <a:pos x="193" y="610"/>
                </a:cxn>
                <a:cxn ang="0">
                  <a:pos x="191" y="623"/>
                </a:cxn>
                <a:cxn ang="0">
                  <a:pos x="190" y="634"/>
                </a:cxn>
                <a:cxn ang="0">
                  <a:pos x="188" y="646"/>
                </a:cxn>
                <a:cxn ang="0">
                  <a:pos x="69" y="646"/>
                </a:cxn>
                <a:cxn ang="0">
                  <a:pos x="69" y="728"/>
                </a:cxn>
                <a:cxn ang="0">
                  <a:pos x="249" y="728"/>
                </a:cxn>
                <a:cxn ang="0">
                  <a:pos x="285" y="731"/>
                </a:cxn>
                <a:cxn ang="0">
                  <a:pos x="285" y="731"/>
                </a:cxn>
                <a:cxn ang="0">
                  <a:pos x="285" y="730"/>
                </a:cxn>
                <a:cxn ang="0">
                  <a:pos x="285" y="729"/>
                </a:cxn>
                <a:cxn ang="0">
                  <a:pos x="285" y="726"/>
                </a:cxn>
                <a:cxn ang="0">
                  <a:pos x="285" y="646"/>
                </a:cxn>
                <a:cxn ang="0">
                  <a:pos x="284" y="646"/>
                </a:cxn>
                <a:cxn ang="0">
                  <a:pos x="281" y="556"/>
                </a:cxn>
                <a:cxn ang="0">
                  <a:pos x="278" y="459"/>
                </a:cxn>
                <a:cxn ang="0">
                  <a:pos x="275" y="376"/>
                </a:cxn>
                <a:cxn ang="0">
                  <a:pos x="269" y="324"/>
                </a:cxn>
                <a:cxn ang="0">
                  <a:pos x="265" y="311"/>
                </a:cxn>
                <a:cxn ang="0">
                  <a:pos x="261" y="300"/>
                </a:cxn>
                <a:cxn ang="0">
                  <a:pos x="255" y="291"/>
                </a:cxn>
                <a:cxn ang="0">
                  <a:pos x="249" y="282"/>
                </a:cxn>
                <a:cxn ang="0">
                  <a:pos x="241" y="275"/>
                </a:cxn>
                <a:cxn ang="0">
                  <a:pos x="233" y="269"/>
                </a:cxn>
                <a:cxn ang="0">
                  <a:pos x="226" y="263"/>
                </a:cxn>
                <a:cxn ang="0">
                  <a:pos x="218" y="259"/>
                </a:cxn>
                <a:cxn ang="0">
                  <a:pos x="199" y="245"/>
                </a:cxn>
                <a:cxn ang="0">
                  <a:pos x="203" y="247"/>
                </a:cxn>
                <a:cxn ang="0">
                  <a:pos x="286" y="103"/>
                </a:cxn>
              </a:cxnLst>
              <a:rect l="0" t="0" r="r" b="b"/>
              <a:pathLst>
                <a:path w="312" h="731">
                  <a:moveTo>
                    <a:pt x="286" y="103"/>
                  </a:moveTo>
                  <a:lnTo>
                    <a:pt x="276" y="95"/>
                  </a:lnTo>
                  <a:lnTo>
                    <a:pt x="312" y="34"/>
                  </a:lnTo>
                  <a:lnTo>
                    <a:pt x="268" y="0"/>
                  </a:lnTo>
                  <a:lnTo>
                    <a:pt x="232" y="62"/>
                  </a:lnTo>
                  <a:lnTo>
                    <a:pt x="219" y="53"/>
                  </a:lnTo>
                  <a:lnTo>
                    <a:pt x="136" y="201"/>
                  </a:lnTo>
                  <a:lnTo>
                    <a:pt x="118" y="189"/>
                  </a:lnTo>
                  <a:lnTo>
                    <a:pt x="85" y="250"/>
                  </a:lnTo>
                  <a:lnTo>
                    <a:pt x="111" y="269"/>
                  </a:lnTo>
                  <a:lnTo>
                    <a:pt x="84" y="317"/>
                  </a:lnTo>
                  <a:lnTo>
                    <a:pt x="127" y="350"/>
                  </a:lnTo>
                  <a:lnTo>
                    <a:pt x="156" y="301"/>
                  </a:lnTo>
                  <a:lnTo>
                    <a:pt x="185" y="320"/>
                  </a:lnTo>
                  <a:lnTo>
                    <a:pt x="194" y="331"/>
                  </a:lnTo>
                  <a:lnTo>
                    <a:pt x="202" y="341"/>
                  </a:lnTo>
                  <a:lnTo>
                    <a:pt x="208" y="352"/>
                  </a:lnTo>
                  <a:lnTo>
                    <a:pt x="211" y="362"/>
                  </a:lnTo>
                  <a:lnTo>
                    <a:pt x="214" y="387"/>
                  </a:lnTo>
                  <a:lnTo>
                    <a:pt x="211" y="429"/>
                  </a:lnTo>
                  <a:lnTo>
                    <a:pt x="207" y="484"/>
                  </a:lnTo>
                  <a:lnTo>
                    <a:pt x="200" y="543"/>
                  </a:lnTo>
                  <a:lnTo>
                    <a:pt x="0" y="543"/>
                  </a:lnTo>
                  <a:lnTo>
                    <a:pt x="0" y="597"/>
                  </a:lnTo>
                  <a:lnTo>
                    <a:pt x="194" y="597"/>
                  </a:lnTo>
                  <a:lnTo>
                    <a:pt x="193" y="610"/>
                  </a:lnTo>
                  <a:lnTo>
                    <a:pt x="191" y="623"/>
                  </a:lnTo>
                  <a:lnTo>
                    <a:pt x="190" y="634"/>
                  </a:lnTo>
                  <a:lnTo>
                    <a:pt x="188" y="646"/>
                  </a:lnTo>
                  <a:lnTo>
                    <a:pt x="69" y="646"/>
                  </a:lnTo>
                  <a:lnTo>
                    <a:pt x="69" y="728"/>
                  </a:lnTo>
                  <a:lnTo>
                    <a:pt x="249" y="728"/>
                  </a:lnTo>
                  <a:lnTo>
                    <a:pt x="285" y="731"/>
                  </a:lnTo>
                  <a:lnTo>
                    <a:pt x="285" y="731"/>
                  </a:lnTo>
                  <a:lnTo>
                    <a:pt x="285" y="730"/>
                  </a:lnTo>
                  <a:lnTo>
                    <a:pt x="285" y="729"/>
                  </a:lnTo>
                  <a:lnTo>
                    <a:pt x="285" y="726"/>
                  </a:lnTo>
                  <a:lnTo>
                    <a:pt x="285" y="646"/>
                  </a:lnTo>
                  <a:lnTo>
                    <a:pt x="284" y="646"/>
                  </a:lnTo>
                  <a:lnTo>
                    <a:pt x="281" y="556"/>
                  </a:lnTo>
                  <a:lnTo>
                    <a:pt x="278" y="459"/>
                  </a:lnTo>
                  <a:lnTo>
                    <a:pt x="275" y="376"/>
                  </a:lnTo>
                  <a:lnTo>
                    <a:pt x="269" y="324"/>
                  </a:lnTo>
                  <a:lnTo>
                    <a:pt x="265" y="311"/>
                  </a:lnTo>
                  <a:lnTo>
                    <a:pt x="261" y="300"/>
                  </a:lnTo>
                  <a:lnTo>
                    <a:pt x="255" y="291"/>
                  </a:lnTo>
                  <a:lnTo>
                    <a:pt x="249" y="282"/>
                  </a:lnTo>
                  <a:lnTo>
                    <a:pt x="241" y="275"/>
                  </a:lnTo>
                  <a:lnTo>
                    <a:pt x="233" y="269"/>
                  </a:lnTo>
                  <a:lnTo>
                    <a:pt x="226" y="263"/>
                  </a:lnTo>
                  <a:lnTo>
                    <a:pt x="218" y="259"/>
                  </a:lnTo>
                  <a:lnTo>
                    <a:pt x="199" y="245"/>
                  </a:lnTo>
                  <a:lnTo>
                    <a:pt x="203" y="247"/>
                  </a:lnTo>
                  <a:lnTo>
                    <a:pt x="286" y="103"/>
                  </a:lnTo>
                  <a:close/>
                </a:path>
              </a:pathLst>
            </a:custGeom>
            <a:solidFill>
              <a:srgbClr val="000000"/>
            </a:solidFill>
            <a:ln w="9525">
              <a:noFill/>
              <a:round/>
              <a:headEnd/>
              <a:tailEnd/>
            </a:ln>
          </p:spPr>
          <p:txBody>
            <a:bodyPr/>
            <a:lstStyle/>
            <a:p>
              <a:pPr>
                <a:defRPr/>
              </a:pPr>
              <a:endParaRPr lang="en-US"/>
            </a:p>
          </p:txBody>
        </p:sp>
        <p:sp>
          <p:nvSpPr>
            <p:cNvPr id="70682" name="Freeform 26"/>
            <p:cNvSpPr>
              <a:spLocks/>
            </p:cNvSpPr>
            <p:nvPr userDrawn="1"/>
          </p:nvSpPr>
          <p:spPr bwMode="auto">
            <a:xfrm>
              <a:off x="5320" y="146"/>
              <a:ext cx="363" cy="608"/>
            </a:xfrm>
            <a:custGeom>
              <a:avLst/>
              <a:gdLst/>
              <a:ahLst/>
              <a:cxnLst>
                <a:cxn ang="0">
                  <a:pos x="907" y="949"/>
                </a:cxn>
                <a:cxn ang="0">
                  <a:pos x="853" y="665"/>
                </a:cxn>
                <a:cxn ang="0">
                  <a:pos x="798" y="466"/>
                </a:cxn>
                <a:cxn ang="0">
                  <a:pos x="760" y="377"/>
                </a:cxn>
                <a:cxn ang="0">
                  <a:pos x="730" y="318"/>
                </a:cxn>
                <a:cxn ang="0">
                  <a:pos x="700" y="278"/>
                </a:cxn>
                <a:cxn ang="0">
                  <a:pos x="663" y="245"/>
                </a:cxn>
                <a:cxn ang="0">
                  <a:pos x="614" y="210"/>
                </a:cxn>
                <a:cxn ang="0">
                  <a:pos x="580" y="187"/>
                </a:cxn>
                <a:cxn ang="0">
                  <a:pos x="564" y="169"/>
                </a:cxn>
                <a:cxn ang="0">
                  <a:pos x="552" y="132"/>
                </a:cxn>
                <a:cxn ang="0">
                  <a:pos x="534" y="96"/>
                </a:cxn>
                <a:cxn ang="0">
                  <a:pos x="492" y="44"/>
                </a:cxn>
                <a:cxn ang="0">
                  <a:pos x="438" y="7"/>
                </a:cxn>
                <a:cxn ang="0">
                  <a:pos x="387" y="1"/>
                </a:cxn>
                <a:cxn ang="0">
                  <a:pos x="370" y="5"/>
                </a:cxn>
                <a:cxn ang="0">
                  <a:pos x="355" y="10"/>
                </a:cxn>
                <a:cxn ang="0">
                  <a:pos x="340" y="21"/>
                </a:cxn>
                <a:cxn ang="0">
                  <a:pos x="326" y="32"/>
                </a:cxn>
                <a:cxn ang="0">
                  <a:pos x="316" y="45"/>
                </a:cxn>
                <a:cxn ang="0">
                  <a:pos x="298" y="79"/>
                </a:cxn>
                <a:cxn ang="0">
                  <a:pos x="345" y="125"/>
                </a:cxn>
                <a:cxn ang="0">
                  <a:pos x="359" y="163"/>
                </a:cxn>
                <a:cxn ang="0">
                  <a:pos x="382" y="248"/>
                </a:cxn>
                <a:cxn ang="0">
                  <a:pos x="414" y="248"/>
                </a:cxn>
                <a:cxn ang="0">
                  <a:pos x="433" y="265"/>
                </a:cxn>
                <a:cxn ang="0">
                  <a:pos x="454" y="279"/>
                </a:cxn>
                <a:cxn ang="0">
                  <a:pos x="437" y="361"/>
                </a:cxn>
                <a:cxn ang="0">
                  <a:pos x="430" y="406"/>
                </a:cxn>
                <a:cxn ang="0">
                  <a:pos x="415" y="442"/>
                </a:cxn>
                <a:cxn ang="0">
                  <a:pos x="375" y="482"/>
                </a:cxn>
                <a:cxn ang="0">
                  <a:pos x="323" y="519"/>
                </a:cxn>
                <a:cxn ang="0">
                  <a:pos x="249" y="550"/>
                </a:cxn>
                <a:cxn ang="0">
                  <a:pos x="171" y="562"/>
                </a:cxn>
                <a:cxn ang="0">
                  <a:pos x="103" y="555"/>
                </a:cxn>
                <a:cxn ang="0">
                  <a:pos x="50" y="541"/>
                </a:cxn>
                <a:cxn ang="0">
                  <a:pos x="17" y="528"/>
                </a:cxn>
                <a:cxn ang="0">
                  <a:pos x="0" y="619"/>
                </a:cxn>
                <a:cxn ang="0">
                  <a:pos x="22" y="632"/>
                </a:cxn>
                <a:cxn ang="0">
                  <a:pos x="83" y="659"/>
                </a:cxn>
                <a:cxn ang="0">
                  <a:pos x="171" y="686"/>
                </a:cxn>
                <a:cxn ang="0">
                  <a:pos x="274" y="698"/>
                </a:cxn>
                <a:cxn ang="0">
                  <a:pos x="380" y="678"/>
                </a:cxn>
                <a:cxn ang="0">
                  <a:pos x="415" y="660"/>
                </a:cxn>
                <a:cxn ang="0">
                  <a:pos x="412" y="852"/>
                </a:cxn>
                <a:cxn ang="0">
                  <a:pos x="406" y="1437"/>
                </a:cxn>
                <a:cxn ang="0">
                  <a:pos x="425" y="2312"/>
                </a:cxn>
                <a:cxn ang="0">
                  <a:pos x="595" y="2421"/>
                </a:cxn>
                <a:cxn ang="0">
                  <a:pos x="609" y="2276"/>
                </a:cxn>
                <a:cxn ang="0">
                  <a:pos x="633" y="2014"/>
                </a:cxn>
                <a:cxn ang="0">
                  <a:pos x="659" y="1793"/>
                </a:cxn>
                <a:cxn ang="0">
                  <a:pos x="702" y="1722"/>
                </a:cxn>
                <a:cxn ang="0">
                  <a:pos x="756" y="1745"/>
                </a:cxn>
                <a:cxn ang="0">
                  <a:pos x="810" y="1824"/>
                </a:cxn>
                <a:cxn ang="0">
                  <a:pos x="852" y="1916"/>
                </a:cxn>
                <a:cxn ang="0">
                  <a:pos x="889" y="2055"/>
                </a:cxn>
                <a:cxn ang="0">
                  <a:pos x="941" y="2282"/>
                </a:cxn>
                <a:cxn ang="0">
                  <a:pos x="968" y="2409"/>
                </a:cxn>
                <a:cxn ang="0">
                  <a:pos x="1083" y="2373"/>
                </a:cxn>
                <a:cxn ang="0">
                  <a:pos x="1026" y="1866"/>
                </a:cxn>
                <a:cxn ang="0">
                  <a:pos x="955" y="1267"/>
                </a:cxn>
              </a:cxnLst>
              <a:rect l="0" t="0" r="r" b="b"/>
              <a:pathLst>
                <a:path w="1088" h="2433">
                  <a:moveTo>
                    <a:pt x="939" y="1149"/>
                  </a:moveTo>
                  <a:lnTo>
                    <a:pt x="923" y="1050"/>
                  </a:lnTo>
                  <a:lnTo>
                    <a:pt x="907" y="949"/>
                  </a:lnTo>
                  <a:lnTo>
                    <a:pt x="889" y="849"/>
                  </a:lnTo>
                  <a:lnTo>
                    <a:pt x="871" y="753"/>
                  </a:lnTo>
                  <a:lnTo>
                    <a:pt x="853" y="665"/>
                  </a:lnTo>
                  <a:lnTo>
                    <a:pt x="834" y="585"/>
                  </a:lnTo>
                  <a:lnTo>
                    <a:pt x="816" y="517"/>
                  </a:lnTo>
                  <a:lnTo>
                    <a:pt x="798" y="466"/>
                  </a:lnTo>
                  <a:lnTo>
                    <a:pt x="784" y="432"/>
                  </a:lnTo>
                  <a:lnTo>
                    <a:pt x="772" y="403"/>
                  </a:lnTo>
                  <a:lnTo>
                    <a:pt x="760" y="377"/>
                  </a:lnTo>
                  <a:lnTo>
                    <a:pt x="750" y="354"/>
                  </a:lnTo>
                  <a:lnTo>
                    <a:pt x="740" y="335"/>
                  </a:lnTo>
                  <a:lnTo>
                    <a:pt x="730" y="318"/>
                  </a:lnTo>
                  <a:lnTo>
                    <a:pt x="720" y="302"/>
                  </a:lnTo>
                  <a:lnTo>
                    <a:pt x="711" y="289"/>
                  </a:lnTo>
                  <a:lnTo>
                    <a:pt x="700" y="278"/>
                  </a:lnTo>
                  <a:lnTo>
                    <a:pt x="689" y="266"/>
                  </a:lnTo>
                  <a:lnTo>
                    <a:pt x="677" y="256"/>
                  </a:lnTo>
                  <a:lnTo>
                    <a:pt x="663" y="245"/>
                  </a:lnTo>
                  <a:lnTo>
                    <a:pt x="649" y="233"/>
                  </a:lnTo>
                  <a:lnTo>
                    <a:pt x="633" y="222"/>
                  </a:lnTo>
                  <a:lnTo>
                    <a:pt x="614" y="210"/>
                  </a:lnTo>
                  <a:lnTo>
                    <a:pt x="593" y="196"/>
                  </a:lnTo>
                  <a:lnTo>
                    <a:pt x="587" y="191"/>
                  </a:lnTo>
                  <a:lnTo>
                    <a:pt x="580" y="187"/>
                  </a:lnTo>
                  <a:lnTo>
                    <a:pt x="573" y="183"/>
                  </a:lnTo>
                  <a:lnTo>
                    <a:pt x="566" y="180"/>
                  </a:lnTo>
                  <a:lnTo>
                    <a:pt x="564" y="169"/>
                  </a:lnTo>
                  <a:lnTo>
                    <a:pt x="561" y="157"/>
                  </a:lnTo>
                  <a:lnTo>
                    <a:pt x="556" y="144"/>
                  </a:lnTo>
                  <a:lnTo>
                    <a:pt x="552" y="132"/>
                  </a:lnTo>
                  <a:lnTo>
                    <a:pt x="546" y="121"/>
                  </a:lnTo>
                  <a:lnTo>
                    <a:pt x="540" y="108"/>
                  </a:lnTo>
                  <a:lnTo>
                    <a:pt x="534" y="96"/>
                  </a:lnTo>
                  <a:lnTo>
                    <a:pt x="526" y="84"/>
                  </a:lnTo>
                  <a:lnTo>
                    <a:pt x="510" y="62"/>
                  </a:lnTo>
                  <a:lnTo>
                    <a:pt x="492" y="44"/>
                  </a:lnTo>
                  <a:lnTo>
                    <a:pt x="474" y="29"/>
                  </a:lnTo>
                  <a:lnTo>
                    <a:pt x="456" y="16"/>
                  </a:lnTo>
                  <a:lnTo>
                    <a:pt x="438" y="7"/>
                  </a:lnTo>
                  <a:lnTo>
                    <a:pt x="420" y="1"/>
                  </a:lnTo>
                  <a:lnTo>
                    <a:pt x="403" y="0"/>
                  </a:lnTo>
                  <a:lnTo>
                    <a:pt x="387" y="1"/>
                  </a:lnTo>
                  <a:lnTo>
                    <a:pt x="381" y="3"/>
                  </a:lnTo>
                  <a:lnTo>
                    <a:pt x="376" y="4"/>
                  </a:lnTo>
                  <a:lnTo>
                    <a:pt x="370" y="5"/>
                  </a:lnTo>
                  <a:lnTo>
                    <a:pt x="366" y="7"/>
                  </a:lnTo>
                  <a:lnTo>
                    <a:pt x="360" y="8"/>
                  </a:lnTo>
                  <a:lnTo>
                    <a:pt x="355" y="10"/>
                  </a:lnTo>
                  <a:lnTo>
                    <a:pt x="351" y="13"/>
                  </a:lnTo>
                  <a:lnTo>
                    <a:pt x="346" y="16"/>
                  </a:lnTo>
                  <a:lnTo>
                    <a:pt x="340" y="21"/>
                  </a:lnTo>
                  <a:lnTo>
                    <a:pt x="335" y="26"/>
                  </a:lnTo>
                  <a:lnTo>
                    <a:pt x="331" y="30"/>
                  </a:lnTo>
                  <a:lnTo>
                    <a:pt x="326" y="32"/>
                  </a:lnTo>
                  <a:lnTo>
                    <a:pt x="323" y="36"/>
                  </a:lnTo>
                  <a:lnTo>
                    <a:pt x="319" y="40"/>
                  </a:lnTo>
                  <a:lnTo>
                    <a:pt x="316" y="45"/>
                  </a:lnTo>
                  <a:lnTo>
                    <a:pt x="311" y="51"/>
                  </a:lnTo>
                  <a:lnTo>
                    <a:pt x="303" y="65"/>
                  </a:lnTo>
                  <a:lnTo>
                    <a:pt x="298" y="79"/>
                  </a:lnTo>
                  <a:lnTo>
                    <a:pt x="293" y="91"/>
                  </a:lnTo>
                  <a:lnTo>
                    <a:pt x="292" y="95"/>
                  </a:lnTo>
                  <a:lnTo>
                    <a:pt x="345" y="125"/>
                  </a:lnTo>
                  <a:lnTo>
                    <a:pt x="349" y="138"/>
                  </a:lnTo>
                  <a:lnTo>
                    <a:pt x="353" y="150"/>
                  </a:lnTo>
                  <a:lnTo>
                    <a:pt x="359" y="163"/>
                  </a:lnTo>
                  <a:lnTo>
                    <a:pt x="364" y="176"/>
                  </a:lnTo>
                  <a:lnTo>
                    <a:pt x="363" y="175"/>
                  </a:lnTo>
                  <a:lnTo>
                    <a:pt x="382" y="248"/>
                  </a:lnTo>
                  <a:lnTo>
                    <a:pt x="402" y="233"/>
                  </a:lnTo>
                  <a:lnTo>
                    <a:pt x="407" y="240"/>
                  </a:lnTo>
                  <a:lnTo>
                    <a:pt x="414" y="248"/>
                  </a:lnTo>
                  <a:lnTo>
                    <a:pt x="420" y="254"/>
                  </a:lnTo>
                  <a:lnTo>
                    <a:pt x="426" y="259"/>
                  </a:lnTo>
                  <a:lnTo>
                    <a:pt x="433" y="265"/>
                  </a:lnTo>
                  <a:lnTo>
                    <a:pt x="440" y="270"/>
                  </a:lnTo>
                  <a:lnTo>
                    <a:pt x="447" y="275"/>
                  </a:lnTo>
                  <a:lnTo>
                    <a:pt x="454" y="279"/>
                  </a:lnTo>
                  <a:lnTo>
                    <a:pt x="447" y="306"/>
                  </a:lnTo>
                  <a:lnTo>
                    <a:pt x="441" y="333"/>
                  </a:lnTo>
                  <a:lnTo>
                    <a:pt x="437" y="361"/>
                  </a:lnTo>
                  <a:lnTo>
                    <a:pt x="432" y="388"/>
                  </a:lnTo>
                  <a:lnTo>
                    <a:pt x="431" y="397"/>
                  </a:lnTo>
                  <a:lnTo>
                    <a:pt x="430" y="406"/>
                  </a:lnTo>
                  <a:lnTo>
                    <a:pt x="429" y="416"/>
                  </a:lnTo>
                  <a:lnTo>
                    <a:pt x="428" y="428"/>
                  </a:lnTo>
                  <a:lnTo>
                    <a:pt x="415" y="442"/>
                  </a:lnTo>
                  <a:lnTo>
                    <a:pt x="403" y="455"/>
                  </a:lnTo>
                  <a:lnTo>
                    <a:pt x="389" y="469"/>
                  </a:lnTo>
                  <a:lnTo>
                    <a:pt x="375" y="482"/>
                  </a:lnTo>
                  <a:lnTo>
                    <a:pt x="359" y="495"/>
                  </a:lnTo>
                  <a:lnTo>
                    <a:pt x="342" y="507"/>
                  </a:lnTo>
                  <a:lnTo>
                    <a:pt x="323" y="519"/>
                  </a:lnTo>
                  <a:lnTo>
                    <a:pt x="303" y="529"/>
                  </a:lnTo>
                  <a:lnTo>
                    <a:pt x="276" y="541"/>
                  </a:lnTo>
                  <a:lnTo>
                    <a:pt x="249" y="550"/>
                  </a:lnTo>
                  <a:lnTo>
                    <a:pt x="222" y="556"/>
                  </a:lnTo>
                  <a:lnTo>
                    <a:pt x="196" y="560"/>
                  </a:lnTo>
                  <a:lnTo>
                    <a:pt x="171" y="562"/>
                  </a:lnTo>
                  <a:lnTo>
                    <a:pt x="147" y="560"/>
                  </a:lnTo>
                  <a:lnTo>
                    <a:pt x="124" y="558"/>
                  </a:lnTo>
                  <a:lnTo>
                    <a:pt x="103" y="555"/>
                  </a:lnTo>
                  <a:lnTo>
                    <a:pt x="82" y="551"/>
                  </a:lnTo>
                  <a:lnTo>
                    <a:pt x="65" y="546"/>
                  </a:lnTo>
                  <a:lnTo>
                    <a:pt x="50" y="541"/>
                  </a:lnTo>
                  <a:lnTo>
                    <a:pt x="36" y="536"/>
                  </a:lnTo>
                  <a:lnTo>
                    <a:pt x="25" y="532"/>
                  </a:lnTo>
                  <a:lnTo>
                    <a:pt x="17" y="528"/>
                  </a:lnTo>
                  <a:lnTo>
                    <a:pt x="12" y="527"/>
                  </a:lnTo>
                  <a:lnTo>
                    <a:pt x="10" y="525"/>
                  </a:lnTo>
                  <a:lnTo>
                    <a:pt x="0" y="619"/>
                  </a:lnTo>
                  <a:lnTo>
                    <a:pt x="2" y="620"/>
                  </a:lnTo>
                  <a:lnTo>
                    <a:pt x="10" y="625"/>
                  </a:lnTo>
                  <a:lnTo>
                    <a:pt x="22" y="632"/>
                  </a:lnTo>
                  <a:lnTo>
                    <a:pt x="39" y="639"/>
                  </a:lnTo>
                  <a:lnTo>
                    <a:pt x="60" y="650"/>
                  </a:lnTo>
                  <a:lnTo>
                    <a:pt x="83" y="659"/>
                  </a:lnTo>
                  <a:lnTo>
                    <a:pt x="110" y="669"/>
                  </a:lnTo>
                  <a:lnTo>
                    <a:pt x="140" y="678"/>
                  </a:lnTo>
                  <a:lnTo>
                    <a:pt x="171" y="686"/>
                  </a:lnTo>
                  <a:lnTo>
                    <a:pt x="204" y="692"/>
                  </a:lnTo>
                  <a:lnTo>
                    <a:pt x="239" y="696"/>
                  </a:lnTo>
                  <a:lnTo>
                    <a:pt x="274" y="698"/>
                  </a:lnTo>
                  <a:lnTo>
                    <a:pt x="309" y="695"/>
                  </a:lnTo>
                  <a:lnTo>
                    <a:pt x="345" y="689"/>
                  </a:lnTo>
                  <a:lnTo>
                    <a:pt x="380" y="678"/>
                  </a:lnTo>
                  <a:lnTo>
                    <a:pt x="414" y="661"/>
                  </a:lnTo>
                  <a:lnTo>
                    <a:pt x="415" y="660"/>
                  </a:lnTo>
                  <a:lnTo>
                    <a:pt x="415" y="660"/>
                  </a:lnTo>
                  <a:lnTo>
                    <a:pt x="415" y="660"/>
                  </a:lnTo>
                  <a:lnTo>
                    <a:pt x="416" y="659"/>
                  </a:lnTo>
                  <a:lnTo>
                    <a:pt x="412" y="852"/>
                  </a:lnTo>
                  <a:lnTo>
                    <a:pt x="410" y="1058"/>
                  </a:lnTo>
                  <a:lnTo>
                    <a:pt x="407" y="1260"/>
                  </a:lnTo>
                  <a:lnTo>
                    <a:pt x="406" y="1437"/>
                  </a:lnTo>
                  <a:lnTo>
                    <a:pt x="408" y="1727"/>
                  </a:lnTo>
                  <a:lnTo>
                    <a:pt x="416" y="2050"/>
                  </a:lnTo>
                  <a:lnTo>
                    <a:pt x="425" y="2312"/>
                  </a:lnTo>
                  <a:lnTo>
                    <a:pt x="430" y="2421"/>
                  </a:lnTo>
                  <a:lnTo>
                    <a:pt x="593" y="2433"/>
                  </a:lnTo>
                  <a:lnTo>
                    <a:pt x="595" y="2421"/>
                  </a:lnTo>
                  <a:lnTo>
                    <a:pt x="598" y="2390"/>
                  </a:lnTo>
                  <a:lnTo>
                    <a:pt x="604" y="2340"/>
                  </a:lnTo>
                  <a:lnTo>
                    <a:pt x="609" y="2276"/>
                  </a:lnTo>
                  <a:lnTo>
                    <a:pt x="617" y="2198"/>
                  </a:lnTo>
                  <a:lnTo>
                    <a:pt x="625" y="2110"/>
                  </a:lnTo>
                  <a:lnTo>
                    <a:pt x="633" y="2014"/>
                  </a:lnTo>
                  <a:lnTo>
                    <a:pt x="641" y="1914"/>
                  </a:lnTo>
                  <a:lnTo>
                    <a:pt x="649" y="1845"/>
                  </a:lnTo>
                  <a:lnTo>
                    <a:pt x="659" y="1793"/>
                  </a:lnTo>
                  <a:lnTo>
                    <a:pt x="671" y="1757"/>
                  </a:lnTo>
                  <a:lnTo>
                    <a:pt x="686" y="1734"/>
                  </a:lnTo>
                  <a:lnTo>
                    <a:pt x="702" y="1722"/>
                  </a:lnTo>
                  <a:lnTo>
                    <a:pt x="720" y="1722"/>
                  </a:lnTo>
                  <a:lnTo>
                    <a:pt x="738" y="1730"/>
                  </a:lnTo>
                  <a:lnTo>
                    <a:pt x="756" y="1745"/>
                  </a:lnTo>
                  <a:lnTo>
                    <a:pt x="775" y="1767"/>
                  </a:lnTo>
                  <a:lnTo>
                    <a:pt x="793" y="1795"/>
                  </a:lnTo>
                  <a:lnTo>
                    <a:pt x="810" y="1824"/>
                  </a:lnTo>
                  <a:lnTo>
                    <a:pt x="826" y="1856"/>
                  </a:lnTo>
                  <a:lnTo>
                    <a:pt x="839" y="1887"/>
                  </a:lnTo>
                  <a:lnTo>
                    <a:pt x="852" y="1916"/>
                  </a:lnTo>
                  <a:lnTo>
                    <a:pt x="861" y="1944"/>
                  </a:lnTo>
                  <a:lnTo>
                    <a:pt x="868" y="1967"/>
                  </a:lnTo>
                  <a:lnTo>
                    <a:pt x="889" y="2055"/>
                  </a:lnTo>
                  <a:lnTo>
                    <a:pt x="909" y="2138"/>
                  </a:lnTo>
                  <a:lnTo>
                    <a:pt x="926" y="2215"/>
                  </a:lnTo>
                  <a:lnTo>
                    <a:pt x="941" y="2282"/>
                  </a:lnTo>
                  <a:lnTo>
                    <a:pt x="953" y="2338"/>
                  </a:lnTo>
                  <a:lnTo>
                    <a:pt x="962" y="2381"/>
                  </a:lnTo>
                  <a:lnTo>
                    <a:pt x="968" y="2409"/>
                  </a:lnTo>
                  <a:lnTo>
                    <a:pt x="970" y="2418"/>
                  </a:lnTo>
                  <a:lnTo>
                    <a:pt x="1088" y="2418"/>
                  </a:lnTo>
                  <a:lnTo>
                    <a:pt x="1083" y="2373"/>
                  </a:lnTo>
                  <a:lnTo>
                    <a:pt x="1068" y="2251"/>
                  </a:lnTo>
                  <a:lnTo>
                    <a:pt x="1049" y="2075"/>
                  </a:lnTo>
                  <a:lnTo>
                    <a:pt x="1026" y="1866"/>
                  </a:lnTo>
                  <a:lnTo>
                    <a:pt x="1001" y="1647"/>
                  </a:lnTo>
                  <a:lnTo>
                    <a:pt x="976" y="1441"/>
                  </a:lnTo>
                  <a:lnTo>
                    <a:pt x="955" y="1267"/>
                  </a:lnTo>
                  <a:lnTo>
                    <a:pt x="939" y="1149"/>
                  </a:lnTo>
                  <a:close/>
                </a:path>
              </a:pathLst>
            </a:custGeom>
            <a:solidFill>
              <a:srgbClr val="000000"/>
            </a:solidFill>
            <a:ln w="9525">
              <a:noFill/>
              <a:round/>
              <a:headEnd/>
              <a:tailEnd/>
            </a:ln>
          </p:spPr>
          <p:txBody>
            <a:bodyPr/>
            <a:lstStyle/>
            <a:p>
              <a:pPr>
                <a:defRPr/>
              </a:pPr>
              <a:endParaRPr lang="en-US"/>
            </a:p>
          </p:txBody>
        </p:sp>
        <p:sp>
          <p:nvSpPr>
            <p:cNvPr id="70683" name="Freeform 27"/>
            <p:cNvSpPr>
              <a:spLocks/>
            </p:cNvSpPr>
            <p:nvPr userDrawn="1"/>
          </p:nvSpPr>
          <p:spPr bwMode="auto">
            <a:xfrm>
              <a:off x="5448" y="203"/>
              <a:ext cx="185" cy="347"/>
            </a:xfrm>
            <a:custGeom>
              <a:avLst/>
              <a:gdLst/>
              <a:ahLst/>
              <a:cxnLst>
                <a:cxn ang="0">
                  <a:pos x="91" y="166"/>
                </a:cxn>
                <a:cxn ang="0">
                  <a:pos x="91" y="160"/>
                </a:cxn>
                <a:cxn ang="0">
                  <a:pos x="92" y="144"/>
                </a:cxn>
                <a:cxn ang="0">
                  <a:pos x="93" y="121"/>
                </a:cxn>
                <a:cxn ang="0">
                  <a:pos x="96" y="95"/>
                </a:cxn>
                <a:cxn ang="0">
                  <a:pos x="101" y="66"/>
                </a:cxn>
                <a:cxn ang="0">
                  <a:pos x="109" y="40"/>
                </a:cxn>
                <a:cxn ang="0">
                  <a:pos x="119" y="21"/>
                </a:cxn>
                <a:cxn ang="0">
                  <a:pos x="132" y="8"/>
                </a:cxn>
                <a:cxn ang="0">
                  <a:pos x="145" y="3"/>
                </a:cxn>
                <a:cxn ang="0">
                  <a:pos x="157" y="0"/>
                </a:cxn>
                <a:cxn ang="0">
                  <a:pos x="171" y="0"/>
                </a:cxn>
                <a:cxn ang="0">
                  <a:pos x="184" y="2"/>
                </a:cxn>
                <a:cxn ang="0">
                  <a:pos x="198" y="5"/>
                </a:cxn>
                <a:cxn ang="0">
                  <a:pos x="211" y="9"/>
                </a:cxn>
                <a:cxn ang="0">
                  <a:pos x="226" y="16"/>
                </a:cxn>
                <a:cxn ang="0">
                  <a:pos x="240" y="24"/>
                </a:cxn>
                <a:cxn ang="0">
                  <a:pos x="253" y="33"/>
                </a:cxn>
                <a:cxn ang="0">
                  <a:pos x="267" y="44"/>
                </a:cxn>
                <a:cxn ang="0">
                  <a:pos x="279" y="55"/>
                </a:cxn>
                <a:cxn ang="0">
                  <a:pos x="293" y="68"/>
                </a:cxn>
                <a:cxn ang="0">
                  <a:pos x="305" y="81"/>
                </a:cxn>
                <a:cxn ang="0">
                  <a:pos x="316" y="95"/>
                </a:cxn>
                <a:cxn ang="0">
                  <a:pos x="328" y="109"/>
                </a:cxn>
                <a:cxn ang="0">
                  <a:pos x="338" y="125"/>
                </a:cxn>
                <a:cxn ang="0">
                  <a:pos x="358" y="166"/>
                </a:cxn>
                <a:cxn ang="0">
                  <a:pos x="378" y="226"/>
                </a:cxn>
                <a:cxn ang="0">
                  <a:pos x="399" y="301"/>
                </a:cxn>
                <a:cxn ang="0">
                  <a:pos x="418" y="388"/>
                </a:cxn>
                <a:cxn ang="0">
                  <a:pos x="437" y="484"/>
                </a:cxn>
                <a:cxn ang="0">
                  <a:pos x="455" y="585"/>
                </a:cxn>
                <a:cxn ang="0">
                  <a:pos x="472" y="691"/>
                </a:cxn>
                <a:cxn ang="0">
                  <a:pos x="488" y="798"/>
                </a:cxn>
                <a:cxn ang="0">
                  <a:pos x="503" y="903"/>
                </a:cxn>
                <a:cxn ang="0">
                  <a:pos x="516" y="1003"/>
                </a:cxn>
                <a:cxn ang="0">
                  <a:pos x="529" y="1096"/>
                </a:cxn>
                <a:cxn ang="0">
                  <a:pos x="538" y="1178"/>
                </a:cxn>
                <a:cxn ang="0">
                  <a:pos x="545" y="1246"/>
                </a:cxn>
                <a:cxn ang="0">
                  <a:pos x="552" y="1298"/>
                </a:cxn>
                <a:cxn ang="0">
                  <a:pos x="556" y="1332"/>
                </a:cxn>
                <a:cxn ang="0">
                  <a:pos x="557" y="1344"/>
                </a:cxn>
                <a:cxn ang="0">
                  <a:pos x="91" y="1385"/>
                </a:cxn>
                <a:cxn ang="0">
                  <a:pos x="83" y="427"/>
                </a:cxn>
                <a:cxn ang="0">
                  <a:pos x="176" y="319"/>
                </a:cxn>
                <a:cxn ang="0">
                  <a:pos x="176" y="243"/>
                </a:cxn>
                <a:cxn ang="0">
                  <a:pos x="40" y="372"/>
                </a:cxn>
                <a:cxn ang="0">
                  <a:pos x="0" y="310"/>
                </a:cxn>
                <a:cxn ang="0">
                  <a:pos x="4" y="308"/>
                </a:cxn>
                <a:cxn ang="0">
                  <a:pos x="12" y="300"/>
                </a:cxn>
                <a:cxn ang="0">
                  <a:pos x="23" y="287"/>
                </a:cxn>
                <a:cxn ang="0">
                  <a:pos x="37" y="270"/>
                </a:cxn>
                <a:cxn ang="0">
                  <a:pos x="51" y="249"/>
                </a:cxn>
                <a:cxn ang="0">
                  <a:pos x="67" y="225"/>
                </a:cxn>
                <a:cxn ang="0">
                  <a:pos x="81" y="197"/>
                </a:cxn>
                <a:cxn ang="0">
                  <a:pos x="91" y="166"/>
                </a:cxn>
              </a:cxnLst>
              <a:rect l="0" t="0" r="r" b="b"/>
              <a:pathLst>
                <a:path w="557" h="1385">
                  <a:moveTo>
                    <a:pt x="91" y="166"/>
                  </a:moveTo>
                  <a:lnTo>
                    <a:pt x="91" y="160"/>
                  </a:lnTo>
                  <a:lnTo>
                    <a:pt x="92" y="144"/>
                  </a:lnTo>
                  <a:lnTo>
                    <a:pt x="93" y="121"/>
                  </a:lnTo>
                  <a:lnTo>
                    <a:pt x="96" y="95"/>
                  </a:lnTo>
                  <a:lnTo>
                    <a:pt x="101" y="66"/>
                  </a:lnTo>
                  <a:lnTo>
                    <a:pt x="109" y="40"/>
                  </a:lnTo>
                  <a:lnTo>
                    <a:pt x="119" y="21"/>
                  </a:lnTo>
                  <a:lnTo>
                    <a:pt x="132" y="8"/>
                  </a:lnTo>
                  <a:lnTo>
                    <a:pt x="145" y="3"/>
                  </a:lnTo>
                  <a:lnTo>
                    <a:pt x="157" y="0"/>
                  </a:lnTo>
                  <a:lnTo>
                    <a:pt x="171" y="0"/>
                  </a:lnTo>
                  <a:lnTo>
                    <a:pt x="184" y="2"/>
                  </a:lnTo>
                  <a:lnTo>
                    <a:pt x="198" y="5"/>
                  </a:lnTo>
                  <a:lnTo>
                    <a:pt x="211" y="9"/>
                  </a:lnTo>
                  <a:lnTo>
                    <a:pt x="226" y="16"/>
                  </a:lnTo>
                  <a:lnTo>
                    <a:pt x="240" y="24"/>
                  </a:lnTo>
                  <a:lnTo>
                    <a:pt x="253" y="33"/>
                  </a:lnTo>
                  <a:lnTo>
                    <a:pt x="267" y="44"/>
                  </a:lnTo>
                  <a:lnTo>
                    <a:pt x="279" y="55"/>
                  </a:lnTo>
                  <a:lnTo>
                    <a:pt x="293" y="68"/>
                  </a:lnTo>
                  <a:lnTo>
                    <a:pt x="305" y="81"/>
                  </a:lnTo>
                  <a:lnTo>
                    <a:pt x="316" y="95"/>
                  </a:lnTo>
                  <a:lnTo>
                    <a:pt x="328" y="109"/>
                  </a:lnTo>
                  <a:lnTo>
                    <a:pt x="338" y="125"/>
                  </a:lnTo>
                  <a:lnTo>
                    <a:pt x="358" y="166"/>
                  </a:lnTo>
                  <a:lnTo>
                    <a:pt x="378" y="226"/>
                  </a:lnTo>
                  <a:lnTo>
                    <a:pt x="399" y="301"/>
                  </a:lnTo>
                  <a:lnTo>
                    <a:pt x="418" y="388"/>
                  </a:lnTo>
                  <a:lnTo>
                    <a:pt x="437" y="484"/>
                  </a:lnTo>
                  <a:lnTo>
                    <a:pt x="455" y="585"/>
                  </a:lnTo>
                  <a:lnTo>
                    <a:pt x="472" y="691"/>
                  </a:lnTo>
                  <a:lnTo>
                    <a:pt x="488" y="798"/>
                  </a:lnTo>
                  <a:lnTo>
                    <a:pt x="503" y="903"/>
                  </a:lnTo>
                  <a:lnTo>
                    <a:pt x="516" y="1003"/>
                  </a:lnTo>
                  <a:lnTo>
                    <a:pt x="529" y="1096"/>
                  </a:lnTo>
                  <a:lnTo>
                    <a:pt x="538" y="1178"/>
                  </a:lnTo>
                  <a:lnTo>
                    <a:pt x="545" y="1246"/>
                  </a:lnTo>
                  <a:lnTo>
                    <a:pt x="552" y="1298"/>
                  </a:lnTo>
                  <a:lnTo>
                    <a:pt x="556" y="1332"/>
                  </a:lnTo>
                  <a:lnTo>
                    <a:pt x="557" y="1344"/>
                  </a:lnTo>
                  <a:lnTo>
                    <a:pt x="91" y="1385"/>
                  </a:lnTo>
                  <a:lnTo>
                    <a:pt x="83" y="427"/>
                  </a:lnTo>
                  <a:lnTo>
                    <a:pt x="176" y="319"/>
                  </a:lnTo>
                  <a:lnTo>
                    <a:pt x="176" y="243"/>
                  </a:lnTo>
                  <a:lnTo>
                    <a:pt x="40" y="372"/>
                  </a:lnTo>
                  <a:lnTo>
                    <a:pt x="0" y="310"/>
                  </a:lnTo>
                  <a:lnTo>
                    <a:pt x="4" y="308"/>
                  </a:lnTo>
                  <a:lnTo>
                    <a:pt x="12" y="300"/>
                  </a:lnTo>
                  <a:lnTo>
                    <a:pt x="23" y="287"/>
                  </a:lnTo>
                  <a:lnTo>
                    <a:pt x="37" y="270"/>
                  </a:lnTo>
                  <a:lnTo>
                    <a:pt x="51" y="249"/>
                  </a:lnTo>
                  <a:lnTo>
                    <a:pt x="67" y="225"/>
                  </a:lnTo>
                  <a:lnTo>
                    <a:pt x="81" y="197"/>
                  </a:lnTo>
                  <a:lnTo>
                    <a:pt x="91" y="166"/>
                  </a:lnTo>
                  <a:close/>
                </a:path>
              </a:pathLst>
            </a:custGeom>
            <a:solidFill>
              <a:srgbClr val="FFFFFF"/>
            </a:solidFill>
            <a:ln w="9525">
              <a:noFill/>
              <a:round/>
              <a:headEnd/>
              <a:tailEnd/>
            </a:ln>
          </p:spPr>
          <p:txBody>
            <a:bodyPr/>
            <a:lstStyle/>
            <a:p>
              <a:pPr>
                <a:defRPr/>
              </a:pPr>
              <a:endParaRPr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rgbClr val="21324D"/>
          </a:solidFill>
          <a:latin typeface="+mj-lt"/>
          <a:ea typeface="+mj-ea"/>
          <a:cs typeface="+mj-cs"/>
        </a:defRPr>
      </a:lvl1pPr>
      <a:lvl2pPr algn="l" rtl="0" eaLnBrk="1" fontAlgn="base" hangingPunct="1">
        <a:spcBef>
          <a:spcPct val="0"/>
        </a:spcBef>
        <a:spcAft>
          <a:spcPct val="0"/>
        </a:spcAft>
        <a:defRPr sz="3200" b="1">
          <a:solidFill>
            <a:srgbClr val="21324D"/>
          </a:solidFill>
          <a:latin typeface="Arial" charset="0"/>
        </a:defRPr>
      </a:lvl2pPr>
      <a:lvl3pPr algn="l" rtl="0" eaLnBrk="1" fontAlgn="base" hangingPunct="1">
        <a:spcBef>
          <a:spcPct val="0"/>
        </a:spcBef>
        <a:spcAft>
          <a:spcPct val="0"/>
        </a:spcAft>
        <a:defRPr sz="3200" b="1">
          <a:solidFill>
            <a:srgbClr val="21324D"/>
          </a:solidFill>
          <a:latin typeface="Arial" charset="0"/>
        </a:defRPr>
      </a:lvl3pPr>
      <a:lvl4pPr algn="l" rtl="0" eaLnBrk="1" fontAlgn="base" hangingPunct="1">
        <a:spcBef>
          <a:spcPct val="0"/>
        </a:spcBef>
        <a:spcAft>
          <a:spcPct val="0"/>
        </a:spcAft>
        <a:defRPr sz="3200" b="1">
          <a:solidFill>
            <a:srgbClr val="21324D"/>
          </a:solidFill>
          <a:latin typeface="Arial" charset="0"/>
        </a:defRPr>
      </a:lvl4pPr>
      <a:lvl5pPr algn="l" rtl="0" eaLnBrk="1" fontAlgn="base" hangingPunct="1">
        <a:spcBef>
          <a:spcPct val="0"/>
        </a:spcBef>
        <a:spcAft>
          <a:spcPct val="0"/>
        </a:spcAft>
        <a:defRPr sz="3200" b="1">
          <a:solidFill>
            <a:srgbClr val="21324D"/>
          </a:solidFill>
          <a:latin typeface="Arial" charset="0"/>
        </a:defRPr>
      </a:lvl5pPr>
      <a:lvl6pPr marL="457200" algn="l" rtl="0" eaLnBrk="1" fontAlgn="base" hangingPunct="1">
        <a:spcBef>
          <a:spcPct val="0"/>
        </a:spcBef>
        <a:spcAft>
          <a:spcPct val="0"/>
        </a:spcAft>
        <a:defRPr sz="3200" b="1">
          <a:solidFill>
            <a:srgbClr val="21324D"/>
          </a:solidFill>
          <a:latin typeface="Arial" charset="0"/>
        </a:defRPr>
      </a:lvl6pPr>
      <a:lvl7pPr marL="914400" algn="l" rtl="0" eaLnBrk="1" fontAlgn="base" hangingPunct="1">
        <a:spcBef>
          <a:spcPct val="0"/>
        </a:spcBef>
        <a:spcAft>
          <a:spcPct val="0"/>
        </a:spcAft>
        <a:defRPr sz="3200" b="1">
          <a:solidFill>
            <a:srgbClr val="21324D"/>
          </a:solidFill>
          <a:latin typeface="Arial" charset="0"/>
        </a:defRPr>
      </a:lvl7pPr>
      <a:lvl8pPr marL="1371600" algn="l" rtl="0" eaLnBrk="1" fontAlgn="base" hangingPunct="1">
        <a:spcBef>
          <a:spcPct val="0"/>
        </a:spcBef>
        <a:spcAft>
          <a:spcPct val="0"/>
        </a:spcAft>
        <a:defRPr sz="3200" b="1">
          <a:solidFill>
            <a:srgbClr val="21324D"/>
          </a:solidFill>
          <a:latin typeface="Arial" charset="0"/>
        </a:defRPr>
      </a:lvl8pPr>
      <a:lvl9pPr marL="1828800" algn="l" rtl="0" eaLnBrk="1" fontAlgn="base" hangingPunct="1">
        <a:spcBef>
          <a:spcPct val="0"/>
        </a:spcBef>
        <a:spcAft>
          <a:spcPct val="0"/>
        </a:spcAft>
        <a:defRPr sz="3200" b="1">
          <a:solidFill>
            <a:srgbClr val="21324D"/>
          </a:solidFill>
          <a:latin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1143000" indent="-228600" algn="l" rtl="0" eaLnBrk="1" fontAlgn="base" hangingPunct="1">
        <a:spcBef>
          <a:spcPct val="20000"/>
        </a:spcBef>
        <a:spcAft>
          <a:spcPct val="0"/>
        </a:spcAft>
        <a:buClr>
          <a:schemeClr val="tx2"/>
        </a:buClr>
        <a:buSzPct val="65000"/>
        <a:buFont typeface="Wingdings" pitchFamily="2" charset="2"/>
        <a:buChar char="¡"/>
        <a:defRPr sz="20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pitchFamily="2" charset="2"/>
        <a:buChar char="l"/>
        <a:defRPr>
          <a:solidFill>
            <a:schemeClr val="tx1"/>
          </a:solidFill>
          <a:latin typeface="+mn-lt"/>
        </a:defRPr>
      </a:lvl4pPr>
      <a:lvl5pPr marL="2057400" indent="-228600" algn="l" rtl="0" eaLnBrk="1" fontAlgn="base" hangingPunct="1">
        <a:spcBef>
          <a:spcPct val="20000"/>
        </a:spcBef>
        <a:spcAft>
          <a:spcPct val="0"/>
        </a:spcAft>
        <a:buClr>
          <a:schemeClr val="tx2"/>
        </a:buClr>
        <a:buSzPct val="60000"/>
        <a:buFont typeface="Wingdings" pitchFamily="2" charset="2"/>
        <a:buChar char="¡"/>
        <a:defRPr sz="1600">
          <a:solidFill>
            <a:schemeClr val="tx1"/>
          </a:solidFill>
          <a:latin typeface="+mn-lt"/>
        </a:defRPr>
      </a:lvl5pPr>
      <a:lvl6pPr marL="2514600" indent="-228600" algn="l" rtl="0" eaLnBrk="1" fontAlgn="base" hangingPunct="1">
        <a:spcBef>
          <a:spcPct val="20000"/>
        </a:spcBef>
        <a:spcAft>
          <a:spcPct val="0"/>
        </a:spcAft>
        <a:buClr>
          <a:schemeClr val="tx2"/>
        </a:buClr>
        <a:buSzPct val="60000"/>
        <a:buFont typeface="Wingdings" pitchFamily="2" charset="2"/>
        <a:buChar char="¡"/>
        <a:defRPr sz="1600">
          <a:solidFill>
            <a:schemeClr val="tx1"/>
          </a:solidFill>
          <a:latin typeface="+mn-lt"/>
        </a:defRPr>
      </a:lvl6pPr>
      <a:lvl7pPr marL="2971800" indent="-228600" algn="l" rtl="0" eaLnBrk="1" fontAlgn="base" hangingPunct="1">
        <a:spcBef>
          <a:spcPct val="20000"/>
        </a:spcBef>
        <a:spcAft>
          <a:spcPct val="0"/>
        </a:spcAft>
        <a:buClr>
          <a:schemeClr val="tx2"/>
        </a:buClr>
        <a:buSzPct val="60000"/>
        <a:buFont typeface="Wingdings" pitchFamily="2" charset="2"/>
        <a:buChar char="¡"/>
        <a:defRPr sz="1600">
          <a:solidFill>
            <a:schemeClr val="tx1"/>
          </a:solidFill>
          <a:latin typeface="+mn-lt"/>
        </a:defRPr>
      </a:lvl7pPr>
      <a:lvl8pPr marL="3429000" indent="-228600" algn="l" rtl="0" eaLnBrk="1" fontAlgn="base" hangingPunct="1">
        <a:spcBef>
          <a:spcPct val="20000"/>
        </a:spcBef>
        <a:spcAft>
          <a:spcPct val="0"/>
        </a:spcAft>
        <a:buClr>
          <a:schemeClr val="tx2"/>
        </a:buClr>
        <a:buSzPct val="60000"/>
        <a:buFont typeface="Wingdings" pitchFamily="2" charset="2"/>
        <a:buChar char="¡"/>
        <a:defRPr sz="1600">
          <a:solidFill>
            <a:schemeClr val="tx1"/>
          </a:solidFill>
          <a:latin typeface="+mn-lt"/>
        </a:defRPr>
      </a:lvl8pPr>
      <a:lvl9pPr marL="3886200" indent="-228600" algn="l" rtl="0" eaLnBrk="1" fontAlgn="base" hangingPunct="1">
        <a:spcBef>
          <a:spcPct val="20000"/>
        </a:spcBef>
        <a:spcAft>
          <a:spcPct val="0"/>
        </a:spcAft>
        <a:buClr>
          <a:schemeClr val="tx2"/>
        </a:buClr>
        <a:buSzPct val="60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524000"/>
            <a:ext cx="7772400" cy="762000"/>
          </a:xfrm>
        </p:spPr>
        <p:txBody>
          <a:bodyPr>
            <a:noAutofit/>
          </a:bodyPr>
          <a:lstStyle/>
          <a:p>
            <a:pPr algn="ctr"/>
            <a:r>
              <a:rPr lang="en-US" sz="2800" dirty="0" smtClean="0"/>
              <a:t>Have they got the fever? Is it part of the fabric?</a:t>
            </a:r>
            <a:br>
              <a:rPr lang="en-US" sz="2800" dirty="0" smtClean="0"/>
            </a:br>
            <a:r>
              <a:rPr lang="en-US" sz="2800" dirty="0" smtClean="0"/>
              <a:t>Institutional transformation in STEM from “Pioneers’” perspectives</a:t>
            </a:r>
            <a:endParaRPr lang="en-US" sz="2800" dirty="0"/>
          </a:p>
        </p:txBody>
      </p:sp>
      <p:sp>
        <p:nvSpPr>
          <p:cNvPr id="3" name="Subtitle 2"/>
          <p:cNvSpPr>
            <a:spLocks noGrp="1"/>
          </p:cNvSpPr>
          <p:nvPr>
            <p:ph type="subTitle" idx="1"/>
          </p:nvPr>
        </p:nvSpPr>
        <p:spPr>
          <a:xfrm>
            <a:off x="1981200" y="4267200"/>
            <a:ext cx="5943600" cy="2438400"/>
          </a:xfrm>
        </p:spPr>
        <p:txBody>
          <a:bodyPr>
            <a:normAutofit fontScale="55000" lnSpcReduction="20000"/>
          </a:bodyPr>
          <a:lstStyle/>
          <a:p>
            <a:pPr algn="ctr"/>
            <a:r>
              <a:rPr lang="en-US" dirty="0" smtClean="0"/>
              <a:t>Sylvia </a:t>
            </a:r>
            <a:r>
              <a:rPr lang="en-US" dirty="0" err="1" smtClean="0"/>
              <a:t>Hurtado</a:t>
            </a:r>
            <a:endParaRPr lang="en-US" dirty="0" smtClean="0"/>
          </a:p>
          <a:p>
            <a:pPr algn="ctr"/>
            <a:r>
              <a:rPr lang="en-US" dirty="0" smtClean="0"/>
              <a:t>Gina Garcia</a:t>
            </a:r>
          </a:p>
          <a:p>
            <a:pPr algn="ctr"/>
            <a:r>
              <a:rPr lang="en-US" dirty="0" smtClean="0"/>
              <a:t>Josephine </a:t>
            </a:r>
            <a:r>
              <a:rPr lang="en-US" dirty="0" err="1" smtClean="0"/>
              <a:t>Gasiewski</a:t>
            </a:r>
            <a:endParaRPr lang="en-US" dirty="0" smtClean="0"/>
          </a:p>
          <a:p>
            <a:pPr algn="ctr"/>
            <a:r>
              <a:rPr lang="en-US" dirty="0" smtClean="0"/>
              <a:t>Bryce Hughes</a:t>
            </a:r>
          </a:p>
          <a:p>
            <a:pPr algn="ctr"/>
            <a:r>
              <a:rPr lang="en-US" dirty="0" smtClean="0"/>
              <a:t>UCLA</a:t>
            </a:r>
          </a:p>
          <a:p>
            <a:pPr algn="ctr"/>
            <a:endParaRPr lang="en-US" dirty="0"/>
          </a:p>
          <a:p>
            <a:pPr algn="ctr"/>
            <a:r>
              <a:rPr lang="en-US" dirty="0" smtClean="0"/>
              <a:t>National Conference on Race and Ethnicity</a:t>
            </a:r>
          </a:p>
          <a:p>
            <a:pPr algn="ctr"/>
            <a:r>
              <a:rPr lang="en-US" dirty="0" smtClean="0"/>
              <a:t>New Orleans, LA</a:t>
            </a:r>
          </a:p>
          <a:p>
            <a:pPr algn="ctr"/>
            <a:r>
              <a:rPr lang="en-US" dirty="0" smtClean="0"/>
              <a:t>May 2013</a:t>
            </a:r>
            <a:endParaRPr lang="en-US" dirty="0"/>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a:t>
            </a:r>
            <a:endParaRPr lang="en-US" dirty="0"/>
          </a:p>
        </p:txBody>
      </p:sp>
      <p:sp>
        <p:nvSpPr>
          <p:cNvPr id="3" name="Content Placeholder 2"/>
          <p:cNvSpPr>
            <a:spLocks noGrp="1"/>
          </p:cNvSpPr>
          <p:nvPr>
            <p:ph idx="1"/>
          </p:nvPr>
        </p:nvSpPr>
        <p:spPr/>
        <p:txBody>
          <a:bodyPr/>
          <a:lstStyle/>
          <a:p>
            <a:r>
              <a:rPr lang="en-US" dirty="0" smtClean="0"/>
              <a:t>What are examples of programs that successfully support students of color in STEM?</a:t>
            </a:r>
          </a:p>
          <a:p>
            <a:pPr lvl="1"/>
            <a:r>
              <a:rPr lang="en-US" dirty="0" smtClean="0"/>
              <a:t>MARC</a:t>
            </a:r>
          </a:p>
          <a:p>
            <a:pPr lvl="1"/>
            <a:r>
              <a:rPr lang="en-US" dirty="0" smtClean="0"/>
              <a:t>MBRS</a:t>
            </a:r>
          </a:p>
          <a:p>
            <a:pPr lvl="1"/>
            <a:r>
              <a:rPr lang="en-US" dirty="0" smtClean="0"/>
              <a:t>RISE</a:t>
            </a:r>
          </a:p>
          <a:p>
            <a:pPr lvl="1"/>
            <a:r>
              <a:rPr lang="en-US" dirty="0" err="1" smtClean="0"/>
              <a:t>TRiO</a:t>
            </a:r>
            <a:endParaRPr lang="en-US" dirty="0" smtClean="0"/>
          </a:p>
          <a:p>
            <a:pPr lvl="1"/>
            <a:r>
              <a:rPr lang="en-US" dirty="0" smtClean="0"/>
              <a:t>EOP</a:t>
            </a:r>
          </a:p>
          <a:p>
            <a:r>
              <a:rPr lang="en-US" dirty="0" smtClean="0"/>
              <a:t>What are characteristics of these programs that make them long-lasting?</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 “pioneer”?</a:t>
            </a:r>
            <a:endParaRPr lang="en-US" dirty="0"/>
          </a:p>
        </p:txBody>
      </p:sp>
      <p:sp>
        <p:nvSpPr>
          <p:cNvPr id="6" name="Content Placeholder 5"/>
          <p:cNvSpPr>
            <a:spLocks noGrp="1"/>
          </p:cNvSpPr>
          <p:nvPr>
            <p:ph idx="1"/>
          </p:nvPr>
        </p:nvSpPr>
        <p:spPr/>
        <p:txBody>
          <a:bodyPr/>
          <a:lstStyle/>
          <a:p>
            <a:r>
              <a:rPr lang="en-US" dirty="0" smtClean="0"/>
              <a:t>Institutional Agents (Stanton-Salazar, 2011)</a:t>
            </a:r>
          </a:p>
          <a:p>
            <a:pPr lvl="1"/>
            <a:r>
              <a:rPr lang="en-US" dirty="0" smtClean="0"/>
              <a:t>Occupy one or more high-status position(s) within an organization</a:t>
            </a:r>
          </a:p>
          <a:p>
            <a:pPr lvl="1"/>
            <a:r>
              <a:rPr lang="en-US" dirty="0" smtClean="0"/>
              <a:t>Accustomed to managing resources and exercising power</a:t>
            </a:r>
          </a:p>
          <a:p>
            <a:pPr lvl="1"/>
            <a:r>
              <a:rPr lang="en-US" dirty="0" smtClean="0"/>
              <a:t>Act to transmit or negotiate resources on behalf of another</a:t>
            </a:r>
          </a:p>
          <a:p>
            <a:pPr lvl="1"/>
            <a:r>
              <a:rPr lang="en-US" dirty="0" smtClean="0"/>
              <a:t>Provide direct and integrative support, develop programs and systems, and link networks for others</a:t>
            </a:r>
          </a:p>
          <a:p>
            <a:endParaRPr lang="en-US" dirty="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 “pioneer”?</a:t>
            </a:r>
            <a:endParaRPr lang="en-US" dirty="0"/>
          </a:p>
        </p:txBody>
      </p:sp>
      <p:sp>
        <p:nvSpPr>
          <p:cNvPr id="3" name="Content Placeholder 2"/>
          <p:cNvSpPr>
            <a:spLocks noGrp="1"/>
          </p:cNvSpPr>
          <p:nvPr>
            <p:ph idx="1"/>
          </p:nvPr>
        </p:nvSpPr>
        <p:spPr/>
        <p:txBody>
          <a:bodyPr/>
          <a:lstStyle/>
          <a:p>
            <a:r>
              <a:rPr lang="en-US" dirty="0" smtClean="0"/>
              <a:t>Tempered Radicals (</a:t>
            </a:r>
            <a:r>
              <a:rPr lang="en-US" dirty="0" err="1" smtClean="0"/>
              <a:t>Kezar</a:t>
            </a:r>
            <a:r>
              <a:rPr lang="en-US" dirty="0" smtClean="0"/>
              <a:t> &amp; Lester, 2011; </a:t>
            </a:r>
            <a:r>
              <a:rPr lang="en-US" dirty="0" err="1" smtClean="0"/>
              <a:t>Meyerson</a:t>
            </a:r>
            <a:r>
              <a:rPr lang="en-US" dirty="0" smtClean="0"/>
              <a:t> &amp; Scully, 1995)</a:t>
            </a:r>
          </a:p>
          <a:p>
            <a:pPr lvl="1"/>
            <a:r>
              <a:rPr lang="en-US" dirty="0" smtClean="0"/>
              <a:t>Resisting quietly and staying true to one’s self</a:t>
            </a:r>
          </a:p>
          <a:p>
            <a:pPr lvl="1"/>
            <a:r>
              <a:rPr lang="en-US" dirty="0" smtClean="0"/>
              <a:t>Turning personal threats into opportunities</a:t>
            </a:r>
          </a:p>
          <a:p>
            <a:pPr lvl="1"/>
            <a:r>
              <a:rPr lang="en-US" dirty="0" smtClean="0"/>
              <a:t>Broadening the impact through negotiation</a:t>
            </a:r>
          </a:p>
          <a:p>
            <a:pPr lvl="1"/>
            <a:r>
              <a:rPr lang="en-US" dirty="0" smtClean="0"/>
              <a:t>Leveraging small wins</a:t>
            </a:r>
          </a:p>
          <a:p>
            <a:pPr lvl="1"/>
            <a:r>
              <a:rPr lang="en-US" dirty="0" smtClean="0"/>
              <a:t>Organizing collective action</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b="1" dirty="0" smtClean="0"/>
              <a:t>Our “pioneers”</a:t>
            </a:r>
            <a:endParaRPr lang="en-US" dirty="0"/>
          </a:p>
        </p:txBody>
      </p:sp>
      <p:sp>
        <p:nvSpPr>
          <p:cNvPr id="3" name="Content Placeholder 2"/>
          <p:cNvSpPr>
            <a:spLocks noGrp="1"/>
          </p:cNvSpPr>
          <p:nvPr>
            <p:ph idx="1"/>
          </p:nvPr>
        </p:nvSpPr>
        <p:spPr>
          <a:xfrm>
            <a:off x="990600" y="1371600"/>
            <a:ext cx="7924800" cy="5334000"/>
          </a:xfrm>
        </p:spPr>
        <p:txBody>
          <a:bodyPr>
            <a:normAutofit lnSpcReduction="10000"/>
          </a:bodyPr>
          <a:lstStyle/>
          <a:p>
            <a:pPr marL="274320" indent="-274320" eaLnBrk="1" fontAlgn="auto" hangingPunct="1">
              <a:spcAft>
                <a:spcPts val="0"/>
              </a:spcAft>
              <a:buFont typeface="Wingdings 2"/>
              <a:buNone/>
              <a:defRPr/>
            </a:pPr>
            <a:r>
              <a:rPr lang="en-US" sz="2400" b="1" dirty="0" smtClean="0"/>
              <a:t>Purposeful sampling, sampling criteria: </a:t>
            </a:r>
          </a:p>
          <a:p>
            <a:pPr marL="640080" lvl="1" indent="-274320" fontAlgn="auto">
              <a:spcAft>
                <a:spcPts val="0"/>
              </a:spcAft>
              <a:buClr>
                <a:schemeClr val="tx1"/>
              </a:buClr>
              <a:defRPr/>
            </a:pPr>
            <a:r>
              <a:rPr lang="en-US" sz="2400" dirty="0" smtClean="0"/>
              <a:t>longevity and success in STEM </a:t>
            </a:r>
          </a:p>
          <a:p>
            <a:pPr marL="640080" lvl="1" indent="-274320" fontAlgn="auto">
              <a:spcAft>
                <a:spcPts val="0"/>
              </a:spcAft>
              <a:buClr>
                <a:schemeClr val="tx1"/>
              </a:buClr>
              <a:defRPr/>
            </a:pPr>
            <a:r>
              <a:rPr lang="en-US" sz="2400" dirty="0" smtClean="0"/>
              <a:t>national recognition</a:t>
            </a:r>
          </a:p>
          <a:p>
            <a:pPr marL="640080" lvl="1" indent="-274320" fontAlgn="auto">
              <a:spcAft>
                <a:spcPts val="0"/>
              </a:spcAft>
              <a:buClr>
                <a:schemeClr val="tx1"/>
              </a:buClr>
              <a:defRPr/>
            </a:pPr>
            <a:r>
              <a:rPr lang="en-US" sz="2400" dirty="0" smtClean="0"/>
              <a:t>historical underrepresentation in their field</a:t>
            </a:r>
          </a:p>
          <a:p>
            <a:pPr marL="640080" lvl="1" indent="-274320" fontAlgn="auto">
              <a:spcAft>
                <a:spcPts val="0"/>
              </a:spcAft>
              <a:buClr>
                <a:schemeClr val="tx1"/>
              </a:buClr>
              <a:defRPr/>
            </a:pPr>
            <a:r>
              <a:rPr lang="en-US" sz="2400" dirty="0" smtClean="0"/>
              <a:t>evidence of a long-term commitment to diversifying STEM</a:t>
            </a:r>
          </a:p>
          <a:p>
            <a:pPr marL="640080" lvl="1" indent="-274320" eaLnBrk="1" fontAlgn="auto" hangingPunct="1">
              <a:spcAft>
                <a:spcPts val="0"/>
              </a:spcAft>
              <a:buClr>
                <a:schemeClr val="tx1"/>
              </a:buClr>
              <a:buFont typeface="Arial" pitchFamily="34" charset="0"/>
              <a:buChar char="•"/>
              <a:defRPr/>
            </a:pPr>
            <a:endParaRPr lang="en-US" sz="2400" dirty="0" smtClean="0"/>
          </a:p>
          <a:p>
            <a:pPr marL="7938" lvl="1" indent="-7938" eaLnBrk="1" fontAlgn="auto" hangingPunct="1">
              <a:spcAft>
                <a:spcPts val="0"/>
              </a:spcAft>
              <a:buClr>
                <a:schemeClr val="tx1"/>
              </a:buClr>
              <a:buFont typeface="Wingdings 2"/>
              <a:buNone/>
              <a:defRPr/>
            </a:pPr>
            <a:r>
              <a:rPr lang="en-US" sz="2200" b="1" dirty="0" smtClean="0"/>
              <a:t>Identified through:</a:t>
            </a:r>
          </a:p>
          <a:p>
            <a:pPr marL="631825" lvl="1" indent="-349250" fontAlgn="auto">
              <a:spcAft>
                <a:spcPts val="0"/>
              </a:spcAft>
              <a:buClr>
                <a:schemeClr val="tx1"/>
              </a:buClr>
              <a:defRPr/>
            </a:pPr>
            <a:r>
              <a:rPr lang="en-US" sz="2200" dirty="0" smtClean="0"/>
              <a:t>professional organizations</a:t>
            </a:r>
          </a:p>
          <a:p>
            <a:pPr marL="631825" lvl="1" indent="-349250" fontAlgn="auto">
              <a:spcAft>
                <a:spcPts val="0"/>
              </a:spcAft>
              <a:buClr>
                <a:schemeClr val="tx1"/>
              </a:buClr>
              <a:defRPr/>
            </a:pPr>
            <a:r>
              <a:rPr lang="en-US" sz="2200" dirty="0" smtClean="0"/>
              <a:t>lists of awardees  receiving national recognition for their diversity efforts</a:t>
            </a:r>
          </a:p>
          <a:p>
            <a:pPr marL="631825" lvl="1" indent="-349250" fontAlgn="auto">
              <a:spcAft>
                <a:spcPts val="0"/>
              </a:spcAft>
              <a:buClr>
                <a:schemeClr val="tx1"/>
              </a:buClr>
              <a:defRPr/>
            </a:pPr>
            <a:r>
              <a:rPr lang="en-US" sz="2200" dirty="0" smtClean="0"/>
              <a:t>National Institutes of Health funded programs focused on improving minority access to research careers</a:t>
            </a:r>
          </a:p>
          <a:p>
            <a:pPr marL="631825" lvl="1" indent="-349250" fontAlgn="auto">
              <a:spcAft>
                <a:spcPts val="0"/>
              </a:spcAft>
              <a:buClr>
                <a:schemeClr val="tx1"/>
              </a:buClr>
              <a:defRPr/>
            </a:pPr>
            <a:r>
              <a:rPr lang="en-US" sz="2200" dirty="0" smtClean="0"/>
              <a:t>snowball sampling</a:t>
            </a:r>
          </a:p>
          <a:p>
            <a:pPr marL="640080" lvl="1" indent="-274320" eaLnBrk="1" fontAlgn="auto" hangingPunct="1">
              <a:spcAft>
                <a:spcPts val="0"/>
              </a:spcAft>
              <a:buClr>
                <a:schemeClr val="tx1"/>
              </a:buClr>
              <a:buFont typeface="Wingdings 2"/>
              <a:buNone/>
              <a:defRPr/>
            </a:pPr>
            <a:endParaRPr lang="en-US" dirty="0" smtClean="0"/>
          </a:p>
        </p:txBody>
      </p:sp>
      <p:pic>
        <p:nvPicPr>
          <p:cNvPr id="1026" name="Picture 2" descr="C:\Documents and Settings\bhughes\Local Settings\Temporary Internet Files\Content.IE5\QZ8E0MDL\MC900199250[1].wmf"/>
          <p:cNvPicPr>
            <a:picLocks noChangeAspect="1" noChangeArrowheads="1"/>
          </p:cNvPicPr>
          <p:nvPr/>
        </p:nvPicPr>
        <p:blipFill>
          <a:blip r:embed="rId3" cstate="print"/>
          <a:srcRect/>
          <a:stretch>
            <a:fillRect/>
          </a:stretch>
        </p:blipFill>
        <p:spPr bwMode="auto">
          <a:xfrm>
            <a:off x="7848600" y="1295400"/>
            <a:ext cx="924300" cy="1364055"/>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Narratives</a:t>
            </a:r>
            <a:endParaRPr lang="en-US" dirty="0"/>
          </a:p>
        </p:txBody>
      </p:sp>
      <p:sp>
        <p:nvSpPr>
          <p:cNvPr id="3" name="Content Placeholder 2"/>
          <p:cNvSpPr>
            <a:spLocks noGrp="1"/>
          </p:cNvSpPr>
          <p:nvPr>
            <p:ph idx="1"/>
          </p:nvPr>
        </p:nvSpPr>
        <p:spPr/>
        <p:txBody>
          <a:bodyPr/>
          <a:lstStyle/>
          <a:p>
            <a:r>
              <a:rPr lang="en-US" dirty="0" smtClean="0"/>
              <a:t>Dr. Andrews</a:t>
            </a:r>
          </a:p>
          <a:p>
            <a:pPr lvl="1"/>
            <a:r>
              <a:rPr lang="en-US" dirty="0" smtClean="0"/>
              <a:t>Female, African American, administrator</a:t>
            </a:r>
          </a:p>
          <a:p>
            <a:r>
              <a:rPr lang="en-US" dirty="0" smtClean="0"/>
              <a:t>Dr. Barrera</a:t>
            </a:r>
          </a:p>
          <a:p>
            <a:pPr lvl="1"/>
            <a:r>
              <a:rPr lang="en-US" dirty="0" smtClean="0"/>
              <a:t>Male, Latino, chemistry professor</a:t>
            </a:r>
          </a:p>
          <a:p>
            <a:r>
              <a:rPr lang="en-US" dirty="0" smtClean="0"/>
              <a:t>Dr. Cooper</a:t>
            </a:r>
          </a:p>
          <a:p>
            <a:pPr lvl="1"/>
            <a:r>
              <a:rPr lang="en-US" dirty="0" smtClean="0"/>
              <a:t>Male, Native American, administrator</a:t>
            </a:r>
            <a:endParaRPr lang="en-US" dirty="0"/>
          </a:p>
        </p:txBody>
      </p:sp>
      <p:pic>
        <p:nvPicPr>
          <p:cNvPr id="2050" name="Picture 2" descr="C:\Documents and Settings\bhughes\Local Settings\Temporary Internet Files\Content.IE5\YB3VWVMX\MC900351971[1].wmf"/>
          <p:cNvPicPr>
            <a:picLocks noChangeAspect="1" noChangeArrowheads="1"/>
          </p:cNvPicPr>
          <p:nvPr/>
        </p:nvPicPr>
        <p:blipFill>
          <a:blip r:embed="rId3" cstate="print"/>
          <a:srcRect/>
          <a:stretch>
            <a:fillRect/>
          </a:stretch>
        </p:blipFill>
        <p:spPr bwMode="auto">
          <a:xfrm>
            <a:off x="5943600" y="4648200"/>
            <a:ext cx="1680927" cy="178655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from="(-#ppt_w/2)" to="(#ppt_x)" calcmode="lin" valueType="num">
                                      <p:cBhvr>
                                        <p:cTn id="7" dur="600" fill="hold">
                                          <p:stCondLst>
                                            <p:cond delay="0"/>
                                          </p:stCondLst>
                                        </p:cTn>
                                        <p:tgtEl>
                                          <p:spTgt spid="2050"/>
                                        </p:tgtEl>
                                        <p:attrNameLst>
                                          <p:attrName>ppt_x</p:attrName>
                                        </p:attrNameLst>
                                      </p:cBhvr>
                                    </p:anim>
                                    <p:anim from="0" to="-1.0" calcmode="lin" valueType="num">
                                      <p:cBhvr>
                                        <p:cTn id="8" dur="200" decel="50000" autoRev="1" fill="hold">
                                          <p:stCondLst>
                                            <p:cond delay="600"/>
                                          </p:stCondLst>
                                        </p:cTn>
                                        <p:tgtEl>
                                          <p:spTgt spid="2050"/>
                                        </p:tgtEl>
                                        <p:attrNameLst>
                                          <p:attrName>xshear</p:attrName>
                                        </p:attrNameLst>
                                      </p:cBhvr>
                                    </p:anim>
                                    <p:animScale>
                                      <p:cBhvr>
                                        <p:cTn id="9" dur="200" decel="100000" autoRev="1" fill="hold">
                                          <p:stCondLst>
                                            <p:cond delay="600"/>
                                          </p:stCondLst>
                                        </p:cTn>
                                        <p:tgtEl>
                                          <p:spTgt spid="2050"/>
                                        </p:tgtEl>
                                      </p:cBhvr>
                                      <p:from x="100000" y="100000"/>
                                      <p:to x="80000" y="100000"/>
                                    </p:animScale>
                                    <p:anim by="(#ppt_h/3+#ppt_w*0.1)" calcmode="lin" valueType="num">
                                      <p:cBhvr additive="sum">
                                        <p:cTn id="10" dur="200" decel="100000" autoRev="1" fill="hold">
                                          <p:stCondLst>
                                            <p:cond delay="600"/>
                                          </p:stCondLst>
                                        </p:cTn>
                                        <p:tgtEl>
                                          <p:spTgt spid="2050"/>
                                        </p:tgtEl>
                                        <p:attrNameLst>
                                          <p:attrName>ppt_x</p:attrName>
                                        </p:attrNameLst>
                                      </p:cBhvr>
                                    </p:anim>
                                  </p:childTnLst>
                                </p:cTn>
                              </p:par>
                            </p:childTnLst>
                          </p:cTn>
                        </p:par>
                        <p:par>
                          <p:cTn id="11" fill="hold">
                            <p:stCondLst>
                              <p:cond delay="1000"/>
                            </p:stCondLst>
                            <p:childTnLst>
                              <p:par>
                                <p:cTn id="12" presetID="8" presetClass="emph" presetSubtype="0" fill="hold" nodeType="afterEffect">
                                  <p:stCondLst>
                                    <p:cond delay="0"/>
                                  </p:stCondLst>
                                  <p:childTnLst>
                                    <p:animRot by="21600000">
                                      <p:cBhvr>
                                        <p:cTn id="13" dur="2000" fill="hold"/>
                                        <p:tgtEl>
                                          <p:spTgt spid="2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b="1" smtClean="0"/>
              <a:t>Methodology</a:t>
            </a:r>
          </a:p>
        </p:txBody>
      </p:sp>
      <p:sp>
        <p:nvSpPr>
          <p:cNvPr id="3" name="Content Placeholder 2"/>
          <p:cNvSpPr>
            <a:spLocks noGrp="1"/>
          </p:cNvSpPr>
          <p:nvPr>
            <p:ph idx="1"/>
          </p:nvPr>
        </p:nvSpPr>
        <p:spPr>
          <a:xfrm>
            <a:off x="1066800" y="1447800"/>
            <a:ext cx="7772400" cy="5105400"/>
          </a:xfrm>
        </p:spPr>
        <p:txBody>
          <a:bodyPr>
            <a:normAutofit lnSpcReduction="10000"/>
          </a:bodyPr>
          <a:lstStyle/>
          <a:p>
            <a:pPr marL="274320" indent="-274320" eaLnBrk="1" fontAlgn="auto" hangingPunct="1">
              <a:spcBef>
                <a:spcPts val="0"/>
              </a:spcBef>
              <a:spcAft>
                <a:spcPts val="0"/>
              </a:spcAft>
              <a:buFont typeface="Wingdings 2"/>
              <a:buNone/>
              <a:defRPr/>
            </a:pPr>
            <a:r>
              <a:rPr lang="en-US" sz="2400" b="1" dirty="0" smtClean="0"/>
              <a:t>32 semi-structured, in-depth interviews: </a:t>
            </a:r>
          </a:p>
          <a:p>
            <a:pPr marL="640080" lvl="1" indent="-274320" fontAlgn="auto">
              <a:spcBef>
                <a:spcPts val="0"/>
              </a:spcBef>
              <a:spcAft>
                <a:spcPts val="0"/>
              </a:spcAft>
              <a:buClr>
                <a:schemeClr val="tx1"/>
              </a:buClr>
              <a:defRPr/>
            </a:pPr>
            <a:r>
              <a:rPr lang="en-US" sz="2400" dirty="0" smtClean="0"/>
              <a:t>9 biomedical/behavioral sciences, 12 physical sciences/engineering, &amp; 11 program administrators.  </a:t>
            </a:r>
          </a:p>
          <a:p>
            <a:pPr marL="640080" lvl="1" indent="-274320" fontAlgn="auto">
              <a:spcBef>
                <a:spcPts val="0"/>
              </a:spcBef>
              <a:spcAft>
                <a:spcPts val="0"/>
              </a:spcAft>
              <a:buClr>
                <a:schemeClr val="tx1"/>
              </a:buClr>
              <a:defRPr/>
            </a:pPr>
            <a:r>
              <a:rPr lang="en-US" sz="2400" dirty="0" smtClean="0"/>
              <a:t>50% women </a:t>
            </a:r>
          </a:p>
          <a:p>
            <a:pPr marL="640080" lvl="1" indent="-274320" fontAlgn="auto">
              <a:spcBef>
                <a:spcPts val="0"/>
              </a:spcBef>
              <a:spcAft>
                <a:spcPts val="0"/>
              </a:spcAft>
              <a:buClr>
                <a:schemeClr val="tx1"/>
              </a:buClr>
              <a:defRPr/>
            </a:pPr>
            <a:r>
              <a:rPr lang="en-US" sz="2400" dirty="0" smtClean="0"/>
              <a:t>9 Black, 14 Latina/o, 3 American Indian, 4 White, 1 Biracial, and 1 African</a:t>
            </a:r>
          </a:p>
          <a:p>
            <a:pPr marL="640080" lvl="1" indent="-274320" eaLnBrk="1" fontAlgn="auto" hangingPunct="1">
              <a:spcBef>
                <a:spcPts val="0"/>
              </a:spcBef>
              <a:spcAft>
                <a:spcPts val="0"/>
              </a:spcAft>
              <a:buClr>
                <a:schemeClr val="tx1"/>
              </a:buClr>
              <a:buFont typeface="Arial" pitchFamily="34" charset="0"/>
              <a:buChar char="•"/>
              <a:defRPr/>
            </a:pPr>
            <a:endParaRPr lang="en-US" sz="2400" dirty="0" smtClean="0"/>
          </a:p>
          <a:p>
            <a:pPr marL="7938" lvl="1" indent="-7938" eaLnBrk="1" fontAlgn="auto" hangingPunct="1">
              <a:spcBef>
                <a:spcPts val="0"/>
              </a:spcBef>
              <a:spcAft>
                <a:spcPts val="0"/>
              </a:spcAft>
              <a:buClr>
                <a:schemeClr val="tx1"/>
              </a:buClr>
              <a:buFont typeface="Wingdings 2"/>
              <a:buNone/>
              <a:defRPr/>
            </a:pPr>
            <a:r>
              <a:rPr lang="en-US" sz="2400" b="1" dirty="0" smtClean="0"/>
              <a:t>Coding:</a:t>
            </a:r>
          </a:p>
          <a:p>
            <a:pPr marL="639763" lvl="1" indent="-292100" fontAlgn="auto">
              <a:spcBef>
                <a:spcPts val="0"/>
              </a:spcBef>
              <a:spcAft>
                <a:spcPts val="0"/>
              </a:spcAft>
              <a:buClr>
                <a:schemeClr val="tx1"/>
              </a:buClr>
              <a:defRPr/>
            </a:pPr>
            <a:r>
              <a:rPr lang="en-US" sz="2400" dirty="0" smtClean="0"/>
              <a:t>open coding for emergent themes</a:t>
            </a:r>
          </a:p>
          <a:p>
            <a:pPr marL="639763" lvl="1" indent="-292100" fontAlgn="auto">
              <a:spcBef>
                <a:spcPts val="0"/>
              </a:spcBef>
              <a:spcAft>
                <a:spcPts val="0"/>
              </a:spcAft>
              <a:buClr>
                <a:schemeClr val="tx1"/>
              </a:buClr>
              <a:defRPr/>
            </a:pPr>
            <a:r>
              <a:rPr lang="en-US" sz="2400" dirty="0" smtClean="0"/>
              <a:t>axial coding</a:t>
            </a:r>
          </a:p>
          <a:p>
            <a:pPr marL="639763" lvl="1" indent="-292100" fontAlgn="auto">
              <a:spcBef>
                <a:spcPts val="0"/>
              </a:spcBef>
              <a:spcAft>
                <a:spcPts val="0"/>
              </a:spcAft>
              <a:buClr>
                <a:schemeClr val="tx1"/>
              </a:buClr>
              <a:defRPr/>
            </a:pPr>
            <a:r>
              <a:rPr lang="en-US" sz="2400" dirty="0" smtClean="0"/>
              <a:t>inter-coder reliability</a:t>
            </a:r>
          </a:p>
          <a:p>
            <a:pPr marL="639763" lvl="1" indent="-292100" fontAlgn="auto">
              <a:spcBef>
                <a:spcPts val="0"/>
              </a:spcBef>
              <a:spcAft>
                <a:spcPts val="0"/>
              </a:spcAft>
              <a:buClr>
                <a:schemeClr val="tx1"/>
              </a:buClr>
              <a:defRPr/>
            </a:pPr>
            <a:r>
              <a:rPr lang="en-US" sz="2400" dirty="0" smtClean="0"/>
              <a:t>development of coding architecture in NVivo9</a:t>
            </a:r>
          </a:p>
          <a:p>
            <a:pPr marL="639763" lvl="1" indent="-292100" fontAlgn="auto">
              <a:spcBef>
                <a:spcPts val="0"/>
              </a:spcBef>
              <a:spcAft>
                <a:spcPts val="0"/>
              </a:spcAft>
              <a:buClr>
                <a:schemeClr val="tx1"/>
              </a:buClr>
              <a:defRPr/>
            </a:pPr>
            <a:r>
              <a:rPr lang="en-US" sz="2400" dirty="0" smtClean="0"/>
              <a:t>coding to nodes</a:t>
            </a:r>
          </a:p>
          <a:p>
            <a:pPr marL="420624" indent="-384048" eaLnBrk="1" fontAlgn="auto" hangingPunct="1">
              <a:spcAft>
                <a:spcPts val="0"/>
              </a:spcAft>
              <a:buFont typeface="Wingdings 2"/>
              <a:buChar char=""/>
              <a:defRPr/>
            </a:pPr>
            <a:endParaRPr lang="en-US" sz="2400" dirty="0"/>
          </a:p>
        </p:txBody>
      </p:sp>
      <p:pic>
        <p:nvPicPr>
          <p:cNvPr id="3074" name="Picture 2" descr="C:\Documents and Settings\bhughes\Local Settings\Temporary Internet Files\Content.IE5\YB3VWVMX\MC900030677[1].wmf"/>
          <p:cNvPicPr>
            <a:picLocks noChangeAspect="1" noChangeArrowheads="1"/>
          </p:cNvPicPr>
          <p:nvPr/>
        </p:nvPicPr>
        <p:blipFill>
          <a:blip r:embed="rId3" cstate="print"/>
          <a:srcRect/>
          <a:stretch>
            <a:fillRect/>
          </a:stretch>
        </p:blipFill>
        <p:spPr bwMode="auto">
          <a:xfrm>
            <a:off x="6858000" y="3886200"/>
            <a:ext cx="1695918" cy="1057351"/>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anim calcmode="lin" valueType="num">
                                      <p:cBhvr>
                                        <p:cTn id="8" dur="2000" fill="hold"/>
                                        <p:tgtEl>
                                          <p:spTgt spid="3074"/>
                                        </p:tgtEl>
                                        <p:attrNameLst>
                                          <p:attrName>style.rotation</p:attrName>
                                        </p:attrNameLst>
                                      </p:cBhvr>
                                      <p:tavLst>
                                        <p:tav tm="0">
                                          <p:val>
                                            <p:fltVal val="720"/>
                                          </p:val>
                                        </p:tav>
                                        <p:tav tm="100000">
                                          <p:val>
                                            <p:fltVal val="0"/>
                                          </p:val>
                                        </p:tav>
                                      </p:tavLst>
                                    </p:anim>
                                    <p:anim calcmode="lin" valueType="num">
                                      <p:cBhvr>
                                        <p:cTn id="9" dur="2000" fill="hold"/>
                                        <p:tgtEl>
                                          <p:spTgt spid="3074"/>
                                        </p:tgtEl>
                                        <p:attrNameLst>
                                          <p:attrName>ppt_h</p:attrName>
                                        </p:attrNameLst>
                                      </p:cBhvr>
                                      <p:tavLst>
                                        <p:tav tm="0">
                                          <p:val>
                                            <p:fltVal val="0"/>
                                          </p:val>
                                        </p:tav>
                                        <p:tav tm="100000">
                                          <p:val>
                                            <p:strVal val="#ppt_h"/>
                                          </p:val>
                                        </p:tav>
                                      </p:tavLst>
                                    </p:anim>
                                    <p:anim calcmode="lin" valueType="num">
                                      <p:cBhvr>
                                        <p:cTn id="10" dur="2000" fill="hold"/>
                                        <p:tgtEl>
                                          <p:spTgt spid="3074"/>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6" presetClass="emph" presetSubtype="0" fill="hold" nodeType="afterEffect">
                                  <p:stCondLst>
                                    <p:cond delay="0"/>
                                  </p:stCondLst>
                                  <p:childTnLst>
                                    <p:animScale>
                                      <p:cBhvr>
                                        <p:cTn id="13" dur="2000" fill="hold"/>
                                        <p:tgtEl>
                                          <p:spTgt spid="30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Findings:  </a:t>
            </a:r>
            <a:r>
              <a:rPr lang="en-US" dirty="0" smtClean="0"/>
              <a:t>“Pioneers</a:t>
            </a:r>
            <a:r>
              <a:rPr lang="en-US" dirty="0" smtClean="0"/>
              <a:t>” as Institutional Agents</a:t>
            </a:r>
            <a:endParaRPr lang="en-US" dirty="0" smtClean="0"/>
          </a:p>
        </p:txBody>
      </p:sp>
      <p:sp>
        <p:nvSpPr>
          <p:cNvPr id="24578" name="Content Placeholder 2"/>
          <p:cNvSpPr>
            <a:spLocks noGrp="1"/>
          </p:cNvSpPr>
          <p:nvPr>
            <p:ph idx="1"/>
          </p:nvPr>
        </p:nvSpPr>
        <p:spPr>
          <a:xfrm>
            <a:off x="1066800" y="1295400"/>
            <a:ext cx="7924800" cy="4419600"/>
          </a:xfrm>
        </p:spPr>
        <p:txBody>
          <a:bodyPr/>
          <a:lstStyle/>
          <a:p>
            <a:pPr lvl="0">
              <a:buNone/>
            </a:pPr>
            <a:r>
              <a:rPr lang="en-US" sz="2000" dirty="0" smtClean="0"/>
              <a:t>Institutional Agency</a:t>
            </a:r>
            <a:endParaRPr lang="en-US" sz="2000" dirty="0" smtClean="0"/>
          </a:p>
          <a:p>
            <a:pPr>
              <a:spcBef>
                <a:spcPts val="0"/>
              </a:spcBef>
            </a:pPr>
            <a:r>
              <a:rPr lang="en-US" sz="1800" dirty="0" smtClean="0"/>
              <a:t>Level 1: </a:t>
            </a:r>
            <a:r>
              <a:rPr lang="en-US" sz="1800" dirty="0" smtClean="0"/>
              <a:t>Bei</a:t>
            </a:r>
            <a:r>
              <a:rPr lang="en-US" sz="1800" dirty="0" smtClean="0"/>
              <a:t>ng </a:t>
            </a:r>
            <a:r>
              <a:rPr lang="en-US" sz="1800" dirty="0" smtClean="0"/>
              <a:t>mentored</a:t>
            </a:r>
          </a:p>
          <a:p>
            <a:pPr>
              <a:spcBef>
                <a:spcPts val="0"/>
              </a:spcBef>
            </a:pPr>
            <a:r>
              <a:rPr lang="en-US" sz="1800" dirty="0" smtClean="0"/>
              <a:t>Level 2: </a:t>
            </a:r>
            <a:r>
              <a:rPr lang="en-US" sz="1800" dirty="0" smtClean="0"/>
              <a:t>Self empowerment/advocacy</a:t>
            </a:r>
            <a:endParaRPr lang="en-US" sz="1800" dirty="0" smtClean="0"/>
          </a:p>
          <a:p>
            <a:pPr>
              <a:spcBef>
                <a:spcPts val="0"/>
              </a:spcBef>
            </a:pPr>
            <a:r>
              <a:rPr lang="en-US" sz="1800" dirty="0" smtClean="0"/>
              <a:t>Level 3: </a:t>
            </a:r>
            <a:r>
              <a:rPr lang="en-US" sz="1800" dirty="0" smtClean="0"/>
              <a:t>Mentoring </a:t>
            </a:r>
            <a:r>
              <a:rPr lang="en-US" sz="1800" dirty="0" smtClean="0"/>
              <a:t>others</a:t>
            </a:r>
          </a:p>
          <a:p>
            <a:pPr>
              <a:spcBef>
                <a:spcPts val="0"/>
              </a:spcBef>
            </a:pPr>
            <a:r>
              <a:rPr lang="en-US" sz="1800" dirty="0" smtClean="0"/>
              <a:t>Level 4: </a:t>
            </a:r>
            <a:r>
              <a:rPr lang="en-US" sz="1800" dirty="0" smtClean="0"/>
              <a:t>Developing </a:t>
            </a:r>
            <a:r>
              <a:rPr lang="en-US" sz="1800" dirty="0" smtClean="0"/>
              <a:t>programs within institutions</a:t>
            </a:r>
          </a:p>
          <a:p>
            <a:pPr>
              <a:spcBef>
                <a:spcPts val="0"/>
              </a:spcBef>
            </a:pPr>
            <a:r>
              <a:rPr lang="en-US" sz="1800" dirty="0" smtClean="0"/>
              <a:t>Level 5: </a:t>
            </a:r>
            <a:r>
              <a:rPr lang="en-US" sz="1800" dirty="0" smtClean="0"/>
              <a:t>Developing </a:t>
            </a:r>
            <a:r>
              <a:rPr lang="en-US" sz="1800" dirty="0" smtClean="0"/>
              <a:t>programs outside of institutional setting</a:t>
            </a:r>
          </a:p>
          <a:p>
            <a:pPr>
              <a:spcBef>
                <a:spcPts val="0"/>
              </a:spcBef>
            </a:pPr>
            <a:r>
              <a:rPr lang="en-US" sz="1800" dirty="0" smtClean="0"/>
              <a:t>Level 6: </a:t>
            </a:r>
            <a:r>
              <a:rPr lang="en-US" sz="1800" dirty="0" smtClean="0"/>
              <a:t>Sitting </a:t>
            </a:r>
            <a:r>
              <a:rPr lang="en-US" sz="1800" dirty="0" smtClean="0"/>
              <a:t>on national committees/national offices</a:t>
            </a:r>
          </a:p>
          <a:p>
            <a:endParaRPr lang="en-US" sz="1800" dirty="0" smtClean="0"/>
          </a:p>
          <a:p>
            <a:pPr>
              <a:buNone/>
            </a:pPr>
            <a:r>
              <a:rPr lang="en-US" sz="1400" i="1" dirty="0" smtClean="0"/>
              <a:t>     </a:t>
            </a:r>
            <a:r>
              <a:rPr lang="en-US" sz="1700" i="1" dirty="0" smtClean="0"/>
              <a:t>“The important thing to realize is that you have at every point, times when you need help.  Someone has to appear at that critical moment when you are doubting yourself or getting ready to turn away because you don’t think you can do it or you are confused —at some point, you need someone.”</a:t>
            </a:r>
          </a:p>
          <a:p>
            <a:pPr>
              <a:buNone/>
            </a:pPr>
            <a:endParaRPr lang="en-US" sz="2000" dirty="0" smtClean="0"/>
          </a:p>
          <a:p>
            <a:endParaRPr lang="en-US" sz="2800" dirty="0" smtClean="0"/>
          </a:p>
          <a:p>
            <a:endParaRPr lang="en-US" sz="2800" dirty="0" smtClean="0"/>
          </a:p>
          <a:p>
            <a:pPr lvl="1"/>
            <a:endParaRPr lang="en-US" sz="2000" dirty="0" smtClean="0"/>
          </a:p>
          <a:p>
            <a:pPr eaLnBrk="1" hangingPunct="1"/>
            <a:endParaRPr lang="en-US" dirty="0" smtClean="0"/>
          </a:p>
        </p:txBody>
      </p:sp>
      <p:sp>
        <p:nvSpPr>
          <p:cNvPr id="4" name="Content Placeholder 3"/>
          <p:cNvSpPr>
            <a:spLocks noGrp="1"/>
          </p:cNvSpPr>
          <p:nvPr>
            <p:ph sz="half" idx="4294967295"/>
          </p:nvPr>
        </p:nvSpPr>
        <p:spPr>
          <a:xfrm>
            <a:off x="4862513" y="1341438"/>
            <a:ext cx="4281487" cy="5516562"/>
          </a:xfrm>
        </p:spPr>
        <p:txBody>
          <a:bodyPr/>
          <a:lstStyle/>
          <a:p>
            <a:pPr lvl="1">
              <a:buNone/>
            </a:pPr>
            <a:endParaRPr lang="en-US" sz="2000" dirty="0" smtClean="0"/>
          </a:p>
          <a:p>
            <a:pPr>
              <a:buNone/>
            </a:pPr>
            <a:r>
              <a:rPr lang="en-US" sz="1700" i="1" dirty="0" smtClean="0"/>
              <a:t>  </a:t>
            </a:r>
          </a:p>
          <a:p>
            <a:pPr>
              <a:buNone/>
            </a:pPr>
            <a:endParaRPr lang="en-US" sz="1700" i="1" dirty="0" smtClean="0"/>
          </a:p>
          <a:p>
            <a:pPr>
              <a:buNone/>
            </a:pPr>
            <a:endParaRPr lang="en-US" sz="1700" i="1" dirty="0" smtClean="0"/>
          </a:p>
          <a:p>
            <a:pPr>
              <a:buNone/>
            </a:pPr>
            <a:endParaRPr lang="en-US" sz="1600" dirty="0" smtClean="0"/>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Transformation</a:t>
            </a:r>
            <a:endParaRPr lang="en-US" dirty="0"/>
          </a:p>
        </p:txBody>
      </p:sp>
      <p:sp>
        <p:nvSpPr>
          <p:cNvPr id="3" name="Content Placeholder 2"/>
          <p:cNvSpPr>
            <a:spLocks noGrp="1"/>
          </p:cNvSpPr>
          <p:nvPr>
            <p:ph idx="1"/>
          </p:nvPr>
        </p:nvSpPr>
        <p:spPr/>
        <p:txBody>
          <a:bodyPr/>
          <a:lstStyle/>
          <a:p>
            <a:r>
              <a:rPr lang="en-US" dirty="0" err="1" smtClean="0"/>
              <a:t>Kezar</a:t>
            </a:r>
            <a:r>
              <a:rPr lang="en-US" dirty="0" smtClean="0"/>
              <a:t> and </a:t>
            </a:r>
            <a:r>
              <a:rPr lang="en-US" dirty="0" err="1" smtClean="0"/>
              <a:t>Eckel</a:t>
            </a:r>
            <a:r>
              <a:rPr lang="en-US" dirty="0" smtClean="0"/>
              <a:t>, 2002</a:t>
            </a:r>
          </a:p>
          <a:p>
            <a:pPr lvl="1"/>
            <a:r>
              <a:rPr lang="en-US" dirty="0" smtClean="0"/>
              <a:t>Supportive administration</a:t>
            </a:r>
          </a:p>
          <a:p>
            <a:pPr lvl="1"/>
            <a:r>
              <a:rPr lang="en-US" dirty="0" smtClean="0"/>
              <a:t>Cooperative leadership</a:t>
            </a:r>
          </a:p>
          <a:p>
            <a:pPr lvl="2"/>
            <a:r>
              <a:rPr lang="en-US" dirty="0" smtClean="0"/>
              <a:t>Faculty buy-in</a:t>
            </a:r>
          </a:p>
          <a:p>
            <a:pPr lvl="1"/>
            <a:r>
              <a:rPr lang="en-US" dirty="0" smtClean="0"/>
              <a:t>Robust design</a:t>
            </a:r>
          </a:p>
          <a:p>
            <a:pPr lvl="1"/>
            <a:r>
              <a:rPr lang="en-US" dirty="0" smtClean="0"/>
              <a:t>Staff development</a:t>
            </a:r>
          </a:p>
          <a:p>
            <a:pPr lvl="1"/>
            <a:r>
              <a:rPr lang="en-US" dirty="0" smtClean="0"/>
              <a:t>Visible action</a:t>
            </a: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Senior Administrative Support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Again, you have to remind the institution that these are institutional grants.  Whenever I write these grants, </a:t>
            </a:r>
            <a:r>
              <a:rPr lang="en-US" b="1" dirty="0" smtClean="0"/>
              <a:t>I’ll give a pretty early draft to the dean and to the department chairs of the affected department</a:t>
            </a:r>
            <a:r>
              <a:rPr lang="en-US" dirty="0" smtClean="0"/>
              <a:t>, say, “Okay, does this make sense?” And I don’t just want you to say, “Yes, it’s wonderful, but make changes.  How is this going to make sense for your department or your college?  </a:t>
            </a:r>
            <a:r>
              <a:rPr lang="en-US" b="1" dirty="0" smtClean="0"/>
              <a:t>How is this going help meet your strategic goals for the college or the department? </a:t>
            </a:r>
            <a:r>
              <a:rPr lang="en-US" dirty="0" smtClean="0"/>
              <a:t> How can we change these programs and also how can we change the department so that both of those things, both the department and these programs, are working towards meeting the goals that we have for the University?” (Dr. Barrera)</a:t>
            </a:r>
          </a:p>
        </p:txBody>
      </p:sp>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 Leadership</a:t>
            </a:r>
            <a:endParaRPr lang="en-US" dirty="0"/>
          </a:p>
        </p:txBody>
      </p:sp>
      <p:sp>
        <p:nvSpPr>
          <p:cNvPr id="3" name="Content Placeholder 2"/>
          <p:cNvSpPr>
            <a:spLocks noGrp="1"/>
          </p:cNvSpPr>
          <p:nvPr>
            <p:ph idx="1"/>
          </p:nvPr>
        </p:nvSpPr>
        <p:spPr/>
        <p:txBody>
          <a:bodyPr>
            <a:normAutofit fontScale="92500"/>
          </a:bodyPr>
          <a:lstStyle/>
          <a:p>
            <a:r>
              <a:rPr lang="en-US" dirty="0" smtClean="0"/>
              <a:t>Having other people to work with, like an assistant or a number two or somebody, </a:t>
            </a:r>
            <a:r>
              <a:rPr lang="en-US" b="1" dirty="0" smtClean="0"/>
              <a:t>you have to have more than one person to continue</a:t>
            </a:r>
            <a:r>
              <a:rPr lang="en-US" dirty="0" smtClean="0"/>
              <a:t>, and then having built-in people and built in money. (Dr. Andrews)</a:t>
            </a:r>
          </a:p>
          <a:p>
            <a:r>
              <a:rPr lang="en-US" dirty="0" smtClean="0"/>
              <a:t>The issue of </a:t>
            </a:r>
            <a:r>
              <a:rPr lang="en-US" b="1" dirty="0" smtClean="0"/>
              <a:t>how do you get to people who make decisions</a:t>
            </a:r>
            <a:r>
              <a:rPr lang="en-US" dirty="0" smtClean="0"/>
              <a:t>. How do you affect the decision making process? So many of us when we first start, we are outside of that process. Even worse than that, we don’t even understand it. (other participant)</a:t>
            </a:r>
            <a:endParaRPr lang="en-US" dirty="0"/>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Robust Design</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We’ve changed the mission statement of the organization to reflect our goals </a:t>
            </a:r>
            <a:r>
              <a:rPr lang="en-US" dirty="0" smtClean="0"/>
              <a:t>of giving high and equal—high levels of equal access to all students, of closing the achievement gap, of changing public policies.  That’s in our mission statement. (Dr. Cooper)</a:t>
            </a:r>
          </a:p>
          <a:p>
            <a:r>
              <a:rPr lang="en-US" dirty="0" smtClean="0"/>
              <a:t>While I've been there, </a:t>
            </a:r>
            <a:r>
              <a:rPr lang="en-US" b="1" dirty="0" smtClean="0"/>
              <a:t>we developed a vision for the next ten years, which is based on that strategic plan</a:t>
            </a:r>
            <a:r>
              <a:rPr lang="en-US" dirty="0" smtClean="0"/>
              <a:t>. What we've created in the strategic plan is a plan for reaching out to a larger fraction of that population that's already majoring in science, because we think we have things that are important to them. (other participant)</a:t>
            </a:r>
            <a:endParaRPr lang="en-US" dirty="0"/>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There's a staff of five, so </a:t>
            </a:r>
            <a:r>
              <a:rPr lang="en-US" b="1" dirty="0" smtClean="0"/>
              <a:t>if I leave there are four other people who have an idea of what went on and how to continue that</a:t>
            </a:r>
            <a:r>
              <a:rPr lang="en-US" dirty="0" smtClean="0"/>
              <a:t>. They would be able to tell the next person or incorporate-they might modify what you do, but that's helpful. (Dr. Andrews)</a:t>
            </a:r>
          </a:p>
          <a:p>
            <a:r>
              <a:rPr lang="en-US" dirty="0" smtClean="0"/>
              <a:t>Another one is working with colleagues, because who is going to take over these programs when I retire? </a:t>
            </a:r>
            <a:r>
              <a:rPr lang="en-US" b="1" dirty="0" smtClean="0"/>
              <a:t>Nobody lasts forever, and unless you’ve deliberately made a succession plan</a:t>
            </a:r>
            <a:r>
              <a:rPr lang="en-US" dirty="0" smtClean="0"/>
              <a:t>, of course it will go away. (Dr. Barrera)</a:t>
            </a:r>
            <a:endParaRPr lang="en-US" dirty="0"/>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Visible Action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Again, that, for example, the creation of the of the MORE Program, so that it was not my grant but that these institutional grants were of great value to the university, and </a:t>
            </a:r>
            <a:r>
              <a:rPr lang="en-US" b="1" dirty="0" smtClean="0"/>
              <a:t>reminding the institution that this is their responsibility</a:t>
            </a:r>
            <a:r>
              <a:rPr lang="en-US" dirty="0" smtClean="0"/>
              <a:t>… Institutionalization, yeah, reminding them they have a responsibility. </a:t>
            </a:r>
            <a:br>
              <a:rPr lang="en-US" dirty="0" smtClean="0"/>
            </a:br>
            <a:r>
              <a:rPr lang="en-US" dirty="0" smtClean="0"/>
              <a:t/>
            </a:r>
            <a:br>
              <a:rPr lang="en-US" dirty="0" smtClean="0"/>
            </a:br>
            <a:r>
              <a:rPr lang="en-US" dirty="0" smtClean="0"/>
              <a:t>I ask for as much money from them as I can, and I know that it's never very much, mostly because I want them to understand that they have a responsibility. That these are not my grants that I'm doing and when I retire it's okay if they go way, but these are opportunities that are absolutely necessary. </a:t>
            </a:r>
            <a:br>
              <a:rPr lang="en-US" dirty="0" smtClean="0"/>
            </a:br>
            <a:r>
              <a:rPr lang="en-US" dirty="0" smtClean="0"/>
              <a:t/>
            </a:r>
            <a:br>
              <a:rPr lang="en-US" dirty="0" smtClean="0"/>
            </a:br>
            <a:r>
              <a:rPr lang="en-US" dirty="0" smtClean="0"/>
              <a:t>For example, </a:t>
            </a:r>
            <a:r>
              <a:rPr lang="en-US" b="1" dirty="0" smtClean="0"/>
              <a:t>we moved out of the physical sciences building and they rehabbed a very nice area for our new office that we’re moving into on Friday</a:t>
            </a:r>
            <a:r>
              <a:rPr lang="en-US" dirty="0" smtClean="0"/>
              <a:t>. (Dr. Barrera)</a:t>
            </a:r>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Support / Endowments</a:t>
            </a:r>
            <a:endParaRPr lang="en-US" dirty="0"/>
          </a:p>
        </p:txBody>
      </p:sp>
      <p:sp>
        <p:nvSpPr>
          <p:cNvPr id="3" name="Content Placeholder 2"/>
          <p:cNvSpPr>
            <a:spLocks noGrp="1"/>
          </p:cNvSpPr>
          <p:nvPr>
            <p:ph idx="1"/>
          </p:nvPr>
        </p:nvSpPr>
        <p:spPr/>
        <p:txBody>
          <a:bodyPr>
            <a:normAutofit lnSpcReduction="10000"/>
          </a:bodyPr>
          <a:lstStyle/>
          <a:p>
            <a:r>
              <a:rPr lang="en-US" b="1" dirty="0" smtClean="0"/>
              <a:t>I’m a strong believer in endowments</a:t>
            </a:r>
            <a:r>
              <a:rPr lang="en-US" dirty="0" smtClean="0"/>
              <a:t>, because we always depend on funding, the good graces of grants and corporations and so on.  I’m a strong believer in—the future, to me, of these programs is that I think they should be endowed so that the laws change where this becomes illegal for the university to do it.  </a:t>
            </a:r>
            <a:r>
              <a:rPr lang="en-US" b="1" dirty="0" smtClean="0"/>
              <a:t>A private endowment, you can continue to take care of the folks who need the services</a:t>
            </a:r>
            <a:r>
              <a:rPr lang="en-US" dirty="0" smtClean="0"/>
              <a:t>. (Dr. Andrews)</a:t>
            </a:r>
            <a:endParaRPr lang="en-US" dirty="0"/>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Divergence from </a:t>
            </a:r>
            <a:r>
              <a:rPr lang="en-US" dirty="0" err="1" smtClean="0"/>
              <a:t>Kezar</a:t>
            </a:r>
            <a:r>
              <a:rPr lang="en-US" dirty="0" smtClean="0"/>
              <a:t> and </a:t>
            </a:r>
            <a:r>
              <a:rPr lang="en-US" dirty="0" err="1" smtClean="0"/>
              <a:t>Eckel</a:t>
            </a:r>
            <a:r>
              <a:rPr lang="en-US" dirty="0" smtClean="0"/>
              <a:t> (2002)</a:t>
            </a:r>
            <a:endParaRPr lang="en-US" dirty="0"/>
          </a:p>
        </p:txBody>
      </p:sp>
      <p:sp>
        <p:nvSpPr>
          <p:cNvPr id="3" name="Content Placeholder 2"/>
          <p:cNvSpPr>
            <a:spLocks noGrp="1"/>
          </p:cNvSpPr>
          <p:nvPr>
            <p:ph idx="1"/>
          </p:nvPr>
        </p:nvSpPr>
        <p:spPr/>
        <p:txBody>
          <a:bodyPr>
            <a:normAutofit/>
          </a:bodyPr>
          <a:lstStyle/>
          <a:p>
            <a:r>
              <a:rPr lang="en-US" dirty="0" smtClean="0"/>
              <a:t>Emphasis on endowments and financial support</a:t>
            </a:r>
          </a:p>
          <a:p>
            <a:r>
              <a:rPr lang="en-US" dirty="0" smtClean="0"/>
              <a:t>Institutionalized racism and sexism</a:t>
            </a:r>
          </a:p>
          <a:p>
            <a:pPr lvl="1"/>
            <a:r>
              <a:rPr lang="en-US" dirty="0" smtClean="0"/>
              <a:t>Like, </a:t>
            </a:r>
            <a:r>
              <a:rPr lang="en-US" b="1" dirty="0" smtClean="0"/>
              <a:t>they’re not intentionally designed to keep people out, but there’s an inherent something in there that does keep people out</a:t>
            </a:r>
            <a:r>
              <a:rPr lang="en-US" dirty="0" smtClean="0"/>
              <a:t>. It doesn’t say, no women, no black or brown people, no people who are pink or neon, it doesn’t say that, but when you see how it operates, it’s designed for all those things, that is the inherent outcome. (Dr. Andrews)</a:t>
            </a:r>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Divergence from </a:t>
            </a:r>
            <a:r>
              <a:rPr lang="en-US" dirty="0" err="1" smtClean="0"/>
              <a:t>Kezar</a:t>
            </a:r>
            <a:r>
              <a:rPr lang="en-US" dirty="0" smtClean="0"/>
              <a:t> and </a:t>
            </a:r>
            <a:r>
              <a:rPr lang="en-US" dirty="0" err="1" smtClean="0"/>
              <a:t>Eckel</a:t>
            </a:r>
            <a:r>
              <a:rPr lang="en-US" dirty="0" smtClean="0"/>
              <a:t> (2002)</a:t>
            </a:r>
            <a:endParaRPr lang="en-US" dirty="0"/>
          </a:p>
        </p:txBody>
      </p:sp>
      <p:sp>
        <p:nvSpPr>
          <p:cNvPr id="3" name="Content Placeholder 2"/>
          <p:cNvSpPr>
            <a:spLocks noGrp="1"/>
          </p:cNvSpPr>
          <p:nvPr>
            <p:ph idx="1"/>
          </p:nvPr>
        </p:nvSpPr>
        <p:spPr/>
        <p:txBody>
          <a:bodyPr>
            <a:normAutofit fontScale="92500"/>
          </a:bodyPr>
          <a:lstStyle/>
          <a:p>
            <a:r>
              <a:rPr lang="en-US" dirty="0" smtClean="0"/>
              <a:t>Subversive action</a:t>
            </a:r>
          </a:p>
          <a:p>
            <a:pPr lvl="1"/>
            <a:r>
              <a:rPr lang="en-US" dirty="0" smtClean="0"/>
              <a:t>Invisible Action Plan</a:t>
            </a:r>
          </a:p>
          <a:p>
            <a:pPr lvl="1"/>
            <a:r>
              <a:rPr lang="en-US" dirty="0" smtClean="0"/>
              <a:t>Utilizing networks of women and URMs</a:t>
            </a:r>
          </a:p>
          <a:p>
            <a:pPr lvl="1"/>
            <a:r>
              <a:rPr lang="en-US" dirty="0" smtClean="0"/>
              <a:t>If I could I would channel every damn student to a place like that…When you channel these kids to those kind of institutions, </a:t>
            </a:r>
            <a:r>
              <a:rPr lang="en-US" b="1" dirty="0" smtClean="0"/>
              <a:t>you </a:t>
            </a:r>
            <a:r>
              <a:rPr lang="en-US" b="1" dirty="0" err="1" smtClean="0"/>
              <a:t>gotta</a:t>
            </a:r>
            <a:r>
              <a:rPr lang="en-US" b="1" dirty="0" smtClean="0"/>
              <a:t> make sure that they’re picked up by the right people</a:t>
            </a:r>
            <a:r>
              <a:rPr lang="en-US" dirty="0" smtClean="0"/>
              <a:t>.  I would study all the faculty…I would make sure in my mind that those faculty were </a:t>
            </a:r>
            <a:r>
              <a:rPr lang="en-US" dirty="0" err="1" smtClean="0"/>
              <a:t>gonna</a:t>
            </a:r>
            <a:r>
              <a:rPr lang="en-US" dirty="0" smtClean="0"/>
              <a:t> be very supportive of this kid and not stick him in there to wash dishes.  Because those kids get—as soon as they get intimidated…they drop science. </a:t>
            </a:r>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a regular mortal do this work?</a:t>
            </a:r>
            <a:endParaRPr lang="en-US" dirty="0"/>
          </a:p>
        </p:txBody>
      </p:sp>
      <p:sp>
        <p:nvSpPr>
          <p:cNvPr id="3" name="Content Placeholder 2"/>
          <p:cNvSpPr>
            <a:spLocks noGrp="1"/>
          </p:cNvSpPr>
          <p:nvPr>
            <p:ph idx="1"/>
          </p:nvPr>
        </p:nvSpPr>
        <p:spPr/>
        <p:txBody>
          <a:bodyPr>
            <a:normAutofit lnSpcReduction="10000"/>
          </a:bodyPr>
          <a:lstStyle/>
          <a:p>
            <a:r>
              <a:rPr lang="en-US" dirty="0" smtClean="0"/>
              <a:t>The thing is that, I believe that </a:t>
            </a:r>
            <a:r>
              <a:rPr lang="en-US" b="1" dirty="0" smtClean="0"/>
              <a:t>there’s a lot of efforts of people that you would call pioneers</a:t>
            </a:r>
            <a:r>
              <a:rPr lang="en-US" dirty="0" smtClean="0"/>
              <a:t>, and one of the things that I think about a lot is whether those efforts can be duplicated somewhere else or not or if they can continue to exist when that person who leads them is no longer there, because </a:t>
            </a:r>
            <a:r>
              <a:rPr lang="en-US" b="1" dirty="0" smtClean="0"/>
              <a:t>there are lots of people that are very special people that do great things but it’s very unclear any regular mortal can do it</a:t>
            </a:r>
            <a:r>
              <a:rPr lang="en-US" dirty="0" smtClean="0"/>
              <a:t>. </a:t>
            </a: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and Future Research</a:t>
            </a:r>
            <a:endParaRPr lang="en-US" dirty="0"/>
          </a:p>
        </p:txBody>
      </p:sp>
      <p:sp>
        <p:nvSpPr>
          <p:cNvPr id="3" name="Content Placeholder 2"/>
          <p:cNvSpPr>
            <a:spLocks noGrp="1"/>
          </p:cNvSpPr>
          <p:nvPr>
            <p:ph idx="1"/>
          </p:nvPr>
        </p:nvSpPr>
        <p:spPr>
          <a:xfrm>
            <a:off x="838200" y="1219200"/>
            <a:ext cx="8075613" cy="4572000"/>
          </a:xfrm>
        </p:spPr>
        <p:txBody>
          <a:bodyPr/>
          <a:lstStyle/>
          <a:p>
            <a:pPr>
              <a:buNone/>
            </a:pPr>
            <a:endParaRPr lang="en-US" dirty="0" smtClean="0"/>
          </a:p>
          <a:p>
            <a:pPr>
              <a:buNone/>
            </a:pPr>
            <a:r>
              <a:rPr lang="en-US" dirty="0" smtClean="0"/>
              <a:t>Thinking about succession strategies before pioneers retire to sustain transformation activities</a:t>
            </a:r>
          </a:p>
          <a:p>
            <a:pPr>
              <a:buNone/>
            </a:pPr>
            <a:r>
              <a:rPr lang="en-US" dirty="0" smtClean="0"/>
              <a:t>How to extract the practical wisdom from Pioneers or other institutional agents</a:t>
            </a:r>
          </a:p>
          <a:p>
            <a:r>
              <a:rPr lang="en-US" dirty="0" smtClean="0"/>
              <a:t>Tacit knowledge interviewing technique(</a:t>
            </a:r>
            <a:r>
              <a:rPr lang="en-US" dirty="0" err="1" smtClean="0"/>
              <a:t>Peet</a:t>
            </a:r>
            <a:r>
              <a:rPr lang="en-US" dirty="0" smtClean="0"/>
              <a:t>, 2010)</a:t>
            </a:r>
          </a:p>
          <a:p>
            <a:pPr>
              <a:buNone/>
            </a:pPr>
            <a:r>
              <a:rPr lang="en-US" dirty="0" smtClean="0"/>
              <a:t>How to best capture stealth activity that goes on under the radar, change that occurs with an “invisible” force of networked individuals</a:t>
            </a:r>
          </a:p>
          <a:p>
            <a:pPr>
              <a:buNone/>
            </a:pPr>
            <a:endParaRPr lang="en-US" dirty="0" smtClean="0"/>
          </a:p>
          <a:p>
            <a:pPr>
              <a:buNone/>
            </a:pPr>
            <a:endParaRPr lang="en-US" dirty="0" smtClean="0"/>
          </a:p>
          <a:p>
            <a:endParaRPr lang="en-US" dirty="0"/>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HERI NIH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clip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rgbClr val="000000"/>
          </a:solidFill>
          <a:prstDash val="solid"/>
          <a:round/>
          <a:headEnd type="none" w="med" len="med"/>
          <a:tailEnd type="none" w="med" len="med"/>
        </a:ln>
        <a:effectLst/>
      </a:spPr>
      <a:bodyPr vert="horz" wrap="none" lIns="91440" tIns="45720" rIns="91440" bIns="45720" numCol="1" rtlCol="0"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HERI NIH presentation</Template>
  <TotalTime>330</TotalTime>
  <Words>1615</Words>
  <Application>Microsoft Office PowerPoint</Application>
  <PresentationFormat>On-screen Show (4:3)</PresentationFormat>
  <Paragraphs>134</Paragraphs>
  <Slides>19</Slides>
  <Notes>6</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HERI NIH presentation</vt:lpstr>
      <vt:lpstr>Have they got the fever? Is it part of the fabric? Institutional transformation in STEM from “Pioneers’” perspectives</vt:lpstr>
      <vt:lpstr>Warm up</vt:lpstr>
      <vt:lpstr>What’s a “pioneer”?</vt:lpstr>
      <vt:lpstr>What’s a “pioneer”?</vt:lpstr>
      <vt:lpstr>Our “pioneers”</vt:lpstr>
      <vt:lpstr>Narratives</vt:lpstr>
      <vt:lpstr>Methodology</vt:lpstr>
      <vt:lpstr>Findings:  “Pioneers” as Institutional Agents</vt:lpstr>
      <vt:lpstr>Institutional Transformation</vt:lpstr>
      <vt:lpstr>Senior Administrative Support</vt:lpstr>
      <vt:lpstr>Collaborative Leadership</vt:lpstr>
      <vt:lpstr>Robust Design</vt:lpstr>
      <vt:lpstr>Staff Development</vt:lpstr>
      <vt:lpstr>Visible Action</vt:lpstr>
      <vt:lpstr>Financial Support / Endowments</vt:lpstr>
      <vt:lpstr>Divergence from Kezar and Eckel (2002)</vt:lpstr>
      <vt:lpstr>Divergence from Kezar and Eckel (2002)</vt:lpstr>
      <vt:lpstr>Can a regular mortal do this work?</vt:lpstr>
      <vt:lpstr>Conclusion and Future Research</vt:lpstr>
    </vt:vector>
  </TitlesOfParts>
  <Company>gseis-ucla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they got the fever? Is it part of the fabric? Institutional transformation in STEM from “Pioneers’” perspectives</dc:title>
  <dc:creator>etu</dc:creator>
  <cp:lastModifiedBy>Sylvia Hurtado</cp:lastModifiedBy>
  <cp:revision>38</cp:revision>
  <dcterms:created xsi:type="dcterms:W3CDTF">2013-05-23T19:07:24Z</dcterms:created>
  <dcterms:modified xsi:type="dcterms:W3CDTF">2013-05-30T11:03:51Z</dcterms:modified>
</cp:coreProperties>
</file>