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9" r:id="rId4"/>
    <p:sldId id="258" r:id="rId5"/>
    <p:sldId id="262" r:id="rId6"/>
    <p:sldId id="263" r:id="rId7"/>
    <p:sldId id="264" r:id="rId8"/>
    <p:sldId id="276" r:id="rId9"/>
    <p:sldId id="265" r:id="rId10"/>
    <p:sldId id="273" r:id="rId11"/>
    <p:sldId id="266" r:id="rId12"/>
    <p:sldId id="274" r:id="rId13"/>
    <p:sldId id="275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tu" initials="e" lastIdx="1" clrIdx="0"/>
  <p:cmAuthor id="1" name="Tanya  Figueroa" initials="TF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570" autoAdjust="0"/>
  </p:normalViewPr>
  <p:slideViewPr>
    <p:cSldViewPr>
      <p:cViewPr varScale="1">
        <p:scale>
          <a:sx n="79" d="100"/>
          <a:sy n="79" d="100"/>
        </p:scale>
        <p:origin x="-19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03T13:54:07.643" idx="1">
    <p:pos x="2192" y="324"/>
    <p:text>We need an updated version of this that doesn't include Kevin as a Postdoc.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79D18-F356-3F43-8493-620938418563}" type="datetimeFigureOut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5FC63-F672-7540-8C30-6F08ACE006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TF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Barriers –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likely to question their academic ability due to negative stereotypes about URM students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Difficult for URM students to feel a sense of belonging within STEM programs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factors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make them more vulnerable to attrition in the face of personal burdens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Various extracurricular and co-curricular activities</a:t>
            </a:r>
            <a:r>
              <a:rPr lang="en-US" dirty="0" smtClean="0"/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associated with greater academic achievement, retention, and persistence.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co-curricular activities comprise what we refer to as the “STEM opportunity structure,” because they support and enhance students’ participation in a STEM major, serve as pathways into STEM-related careers, or motivate students to pursue graduate work.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TF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PURPOSE: Identify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individual and institutional factors that affect the likelihood that science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oriented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will have access to and/or become involved in key co-curricular experiences during their undergraduate career.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are all part of the STEM opportunity structure because they function as interventions, that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academic enrichment along with peer and/or faculty support. Most importantly prior research has determined how these practices on college campuses are linked with retention in STEM fields.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slide we provide a brief overview of the research regarding undergraduate research, supplemental instruction, major-related clubs and organizations, internships, and faculty mentoring.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</a:t>
            </a:r>
          </a:p>
          <a:p>
            <a:endParaRPr lang="en-US" dirty="0" smtClean="0"/>
          </a:p>
          <a:p>
            <a:r>
              <a:rPr lang="en-US" dirty="0" smtClean="0"/>
              <a:t>TFS: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collects demographic information and information about students’ precollege experiences, attitudes, values, goals, self-perceptions, and expectations for college.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CSS: collects information about the experiences students had while in college as well as their self-perceptions, values, attitudes, career aspirations, and post-graduation plans. 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Integrated Postsecondary Education Data System (IPEDS) and merged into the longitudinal data set.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</a:t>
            </a:r>
          </a:p>
          <a:p>
            <a:endParaRPr lang="en-US" dirty="0" smtClean="0"/>
          </a:p>
          <a:p>
            <a:r>
              <a:rPr lang="en-US" dirty="0" smtClean="0"/>
              <a:t>These are only results that were</a:t>
            </a:r>
            <a:r>
              <a:rPr lang="en-US" baseline="0" dirty="0" smtClean="0"/>
              <a:t> significant across three or more of the models. Please refer to our paper for the full tables for each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</a:t>
            </a:r>
          </a:p>
          <a:p>
            <a:endParaRPr lang="en-US" dirty="0" smtClean="0"/>
          </a:p>
          <a:p>
            <a:r>
              <a:rPr lang="en-US" dirty="0" smtClean="0"/>
              <a:t>Working full time significant</a:t>
            </a:r>
            <a:r>
              <a:rPr lang="en-US" baseline="0" dirty="0" smtClean="0"/>
              <a:t> in 3 models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Lower </a:t>
            </a:r>
            <a:r>
              <a:rPr lang="en-US" baseline="0" dirty="0" err="1" smtClean="0"/>
              <a:t>ses</a:t>
            </a:r>
            <a:r>
              <a:rPr lang="en-US" baseline="0" dirty="0" smtClean="0"/>
              <a:t> sig in 1 model</a:t>
            </a:r>
          </a:p>
          <a:p>
            <a:r>
              <a:rPr lang="en-US" baseline="0" dirty="0" smtClean="0"/>
              <a:t>Concern about financing school sig in one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BH</a:t>
            </a:r>
          </a:p>
          <a:p>
            <a:endParaRPr lang="en-US" dirty="0" smtClean="0"/>
          </a:p>
          <a:p>
            <a:r>
              <a:rPr lang="en-US" dirty="0" smtClean="0"/>
              <a:t>While</a:t>
            </a:r>
            <a:r>
              <a:rPr lang="en-US" baseline="0" dirty="0" smtClean="0"/>
              <a:t> we saw no broader patterns across the five models by race/ethnicity, Black students were more likely to participate in undergraduate research and multiracial students were less likely to receive faculty mentoring. However, participation in academic programs geared toward racial/ethnic minorities was a positive predictor in three of the models, indicating these programs as key entry points to the opportunity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BH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Private institutions and more selective institutions are better positioned to promote participation in internship programs 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selective public institutions alternatively increase the odds that students participate in undergraduate research programs.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BH</a:t>
            </a:r>
          </a:p>
          <a:p>
            <a:endParaRPr lang="en-US" dirty="0" smtClean="0"/>
          </a:p>
          <a:p>
            <a:r>
              <a:rPr lang="en-US" dirty="0" smtClean="0"/>
              <a:t>Participation in one aspect of the opportunity structure is associated with a greater likelihood of participation in other opportunities </a:t>
            </a:r>
          </a:p>
          <a:p>
            <a:endParaRPr lang="en-US" dirty="0" smtClean="0"/>
          </a:p>
          <a:p>
            <a:r>
              <a:rPr lang="en-US" dirty="0" smtClean="0"/>
              <a:t>Underscores the need for early student access to and participation in these experiences,</a:t>
            </a:r>
            <a:r>
              <a:rPr lang="en-US" baseline="0" dirty="0" smtClean="0"/>
              <a:t> and the need for expanded support for academic programs geared toward racial/ethnic minorities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Institutions have a responsibility to provide these interventions, ensure they are widely available due to how they benefit students,</a:t>
            </a:r>
            <a:r>
              <a:rPr lang="en-US" baseline="0" dirty="0" smtClean="0"/>
              <a:t> and to make sure students have access to the requisite information needed to be prepared for and participate in </a:t>
            </a:r>
            <a:r>
              <a:rPr lang="en-US" baseline="0" smtClean="0"/>
              <a:t>these interventions.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Institution’s responsibility to create campuses that “are ripe with opportunities for students to be engaged” and to actively and aggressively encourage students from vulnerable backgrounds to participate.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FC63-F672-7540-8C30-6F08ACE006B8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F902-CAC8-4E3C-9EB6-5B7EAD9FB456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BD4A-F1E8-4FDC-9BCD-96952B09EC52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9C13-6B2B-4A10-8170-5815D939A0FA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74AE-F674-4ED9-8F0F-C697B0FEF9A6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4284-C9B2-4DD9-95D5-240673EA6033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E3D74-ADA7-417A-B4D6-9B31D07D6B0E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14A1E-E3FA-456C-B81E-C2811BA32D32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631B-7B8C-4186-B3B1-507E677472F2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B75F-E8AB-47E2-9571-5F50115C9BC0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1C58-3D4D-4EFC-8335-C65FEA9390C4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D4C3-CD0B-4B54-8F6D-815B3439C1F1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27839D98-997F-4991-9FEB-445DC322CEEF}" type="datetime1">
              <a:rPr lang="en-US" smtClean="0"/>
              <a:pPr/>
              <a:t>4/24/2013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09F294E1-9705-46F3-A9D2-9B4D5BB42B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740898"/>
            <a:ext cx="7406640" cy="1697502"/>
          </a:xfrm>
        </p:spPr>
        <p:txBody>
          <a:bodyPr>
            <a:noAutofit/>
          </a:bodyPr>
          <a:lstStyle/>
          <a:p>
            <a:r>
              <a:rPr lang="en-US" sz="3200" dirty="0" smtClean="0"/>
              <a:t>Supporting Future Scientists: Predicting Minority Student Participation in the STEM Opportunity Structure	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895600"/>
            <a:ext cx="7406640" cy="1524000"/>
          </a:xfrm>
        </p:spPr>
        <p:txBody>
          <a:bodyPr/>
          <a:lstStyle/>
          <a:p>
            <a:pPr algn="ctr"/>
            <a:r>
              <a:rPr lang="en-US" dirty="0" smtClean="0"/>
              <a:t>Tanya Figueroa, Bryce Hughes, and Dr. Sylvia Hurtado, UCLA</a:t>
            </a:r>
          </a:p>
          <a:p>
            <a:pPr algn="ctr"/>
            <a:endParaRPr lang="en-US" sz="1200" dirty="0" smtClean="0"/>
          </a:p>
          <a:p>
            <a:pPr algn="ctr"/>
            <a:r>
              <a:rPr lang="en-US" sz="2000" dirty="0" smtClean="0"/>
              <a:t>NARST, Rio Grande, PR, April 2013</a:t>
            </a:r>
            <a:endParaRPr lang="en-US" sz="2000" dirty="0"/>
          </a:p>
        </p:txBody>
      </p:sp>
      <p:pic>
        <p:nvPicPr>
          <p:cNvPr id="4" name="Picture 3" descr="Four students doing sci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4495800"/>
            <a:ext cx="5359698" cy="2362200"/>
          </a:xfrm>
          <a:prstGeom prst="rect">
            <a:avLst/>
          </a:prstGeom>
        </p:spPr>
      </p:pic>
      <p:pic>
        <p:nvPicPr>
          <p:cNvPr id="5" name="Picture 4" descr="female black girl doing scie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4495800"/>
            <a:ext cx="2514600" cy="23622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URM students face multiple barriers in STEM</a:t>
            </a:r>
          </a:p>
          <a:p>
            <a:r>
              <a:rPr lang="en-US" dirty="0" smtClean="0"/>
              <a:t>And even the best prepared students are often pushed out of STEM</a:t>
            </a:r>
          </a:p>
          <a:p>
            <a:r>
              <a:rPr lang="en-US" dirty="0" smtClean="0"/>
              <a:t>Research has identified a number experiences that facilitate success in the face of these barriers – the “opportunity structure” in STEM programs</a:t>
            </a:r>
          </a:p>
          <a:p>
            <a:r>
              <a:rPr lang="en-US" dirty="0" smtClean="0"/>
              <a:t>Is there differential access and participation in these activities?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Purpose: To identify predictors that affect the likelihood for STEM aspirants to participate in the STEM opportunity structure:</a:t>
            </a:r>
          </a:p>
          <a:p>
            <a:pPr lvl="1"/>
            <a:r>
              <a:rPr lang="en-US" dirty="0" smtClean="0"/>
              <a:t>Undergraduate research programs</a:t>
            </a:r>
          </a:p>
          <a:p>
            <a:pPr lvl="1"/>
            <a:r>
              <a:rPr lang="en-US" dirty="0" smtClean="0"/>
              <a:t>Supplemental instruction</a:t>
            </a:r>
          </a:p>
          <a:p>
            <a:pPr lvl="1"/>
            <a:r>
              <a:rPr lang="en-US" dirty="0" smtClean="0"/>
              <a:t>Major-related clubs or organizations</a:t>
            </a:r>
          </a:p>
          <a:p>
            <a:pPr lvl="1"/>
            <a:r>
              <a:rPr lang="en-US" dirty="0" smtClean="0"/>
              <a:t>Internship programs</a:t>
            </a:r>
          </a:p>
          <a:p>
            <a:pPr lvl="1"/>
            <a:r>
              <a:rPr lang="en-US" dirty="0" smtClean="0"/>
              <a:t>Faculty mentorship and support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Research shows that the five co-curricular activities we investigate in this study benefit students as they:</a:t>
            </a:r>
          </a:p>
          <a:p>
            <a:pPr lvl="1"/>
            <a:r>
              <a:rPr lang="en-US" dirty="0" smtClean="0"/>
              <a:t>Socialize students into STEM</a:t>
            </a:r>
          </a:p>
          <a:p>
            <a:pPr lvl="1"/>
            <a:r>
              <a:rPr lang="en-US" dirty="0" smtClean="0"/>
              <a:t>Increase their confidence and skills</a:t>
            </a:r>
          </a:p>
          <a:p>
            <a:pPr lvl="1"/>
            <a:r>
              <a:rPr lang="en-US" dirty="0" smtClean="0"/>
              <a:t>Clarify educational and vocational goals</a:t>
            </a:r>
          </a:p>
          <a:p>
            <a:pPr lvl="1"/>
            <a:r>
              <a:rPr lang="en-US" dirty="0" smtClean="0"/>
              <a:t>Strengthen aspirations to enter a STEM career or graduate program</a:t>
            </a:r>
          </a:p>
          <a:p>
            <a:pPr lvl="1"/>
            <a:r>
              <a:rPr lang="en-US" dirty="0" smtClean="0"/>
              <a:t>Provide social support and professional development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Activities also associated with numerous academic outcomes including:</a:t>
            </a:r>
          </a:p>
          <a:p>
            <a:pPr lvl="1"/>
            <a:r>
              <a:rPr lang="en-US" dirty="0" smtClean="0"/>
              <a:t>Opportunity to overcome challenges posed by poor high school preparation</a:t>
            </a:r>
          </a:p>
          <a:p>
            <a:pPr lvl="1"/>
            <a:r>
              <a:rPr lang="en-US" dirty="0" smtClean="0"/>
              <a:t>Increased academic performance</a:t>
            </a:r>
          </a:p>
          <a:p>
            <a:pPr lvl="1"/>
            <a:r>
              <a:rPr lang="en-US" dirty="0" smtClean="0"/>
              <a:t>Strengthened commitment to STEM</a:t>
            </a:r>
          </a:p>
          <a:p>
            <a:pPr lvl="1"/>
            <a:r>
              <a:rPr lang="en-US" dirty="0" smtClean="0"/>
              <a:t>Improved retention and persistence in STEM</a:t>
            </a:r>
          </a:p>
          <a:p>
            <a:r>
              <a:rPr lang="en-US" dirty="0" smtClean="0"/>
              <a:t>Participants more likely to get a STEM-related job after graduation.</a:t>
            </a:r>
          </a:p>
          <a:p>
            <a:r>
              <a:rPr lang="en-US" dirty="0" smtClean="0"/>
              <a:t>However, these opportunities often end up being reserved for “rising stars”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source and sample:</a:t>
            </a:r>
          </a:p>
          <a:p>
            <a:pPr lvl="1"/>
            <a:r>
              <a:rPr lang="en-US" dirty="0" smtClean="0"/>
              <a:t>2004 CIRP Freshman Survey</a:t>
            </a:r>
          </a:p>
          <a:p>
            <a:pPr lvl="1"/>
            <a:r>
              <a:rPr lang="en-US" dirty="0" smtClean="0"/>
              <a:t>2008 CIRP College Senior Survey</a:t>
            </a:r>
          </a:p>
          <a:p>
            <a:pPr lvl="2"/>
            <a:r>
              <a:rPr lang="en-US" dirty="0" smtClean="0"/>
              <a:t>6224 students at 238 institutions</a:t>
            </a:r>
          </a:p>
          <a:p>
            <a:pPr lvl="2"/>
            <a:r>
              <a:rPr lang="en-US" dirty="0" smtClean="0"/>
              <a:t>Longitudinal response rate: 23%</a:t>
            </a:r>
          </a:p>
          <a:p>
            <a:pPr lvl="1"/>
            <a:r>
              <a:rPr lang="en-US" dirty="0" smtClean="0"/>
              <a:t>Institutional data from IPEDS</a:t>
            </a:r>
          </a:p>
          <a:p>
            <a:pPr lvl="1"/>
            <a:r>
              <a:rPr lang="en-US" dirty="0" smtClean="0"/>
              <a:t>Sample: STEM aspirants</a:t>
            </a:r>
          </a:p>
          <a:p>
            <a:pPr lvl="2"/>
            <a:r>
              <a:rPr lang="en-US" dirty="0" smtClean="0"/>
              <a:t>4046 students at 212 institutions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Hierarchical linear modeling (HLM) and hierarchical generalized linear modeling (HGLM)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Variables</a:t>
            </a:r>
          </a:p>
          <a:p>
            <a:pPr lvl="1"/>
            <a:r>
              <a:rPr lang="en-US" dirty="0" smtClean="0"/>
              <a:t>Dependent variables:</a:t>
            </a:r>
          </a:p>
          <a:p>
            <a:pPr lvl="2"/>
            <a:r>
              <a:rPr lang="en-US" dirty="0" smtClean="0"/>
              <a:t>Participation in internship programs</a:t>
            </a:r>
          </a:p>
          <a:p>
            <a:pPr lvl="2"/>
            <a:r>
              <a:rPr lang="en-US" dirty="0" smtClean="0"/>
              <a:t>Participation in undergraduate research programs</a:t>
            </a:r>
          </a:p>
          <a:p>
            <a:pPr lvl="2"/>
            <a:r>
              <a:rPr lang="en-US" dirty="0" smtClean="0"/>
              <a:t>Joined major-related clubs or organizations</a:t>
            </a:r>
          </a:p>
          <a:p>
            <a:pPr lvl="2"/>
            <a:r>
              <a:rPr lang="en-US" dirty="0" smtClean="0"/>
              <a:t>Frequency of instruction that supplemented coursework</a:t>
            </a:r>
          </a:p>
          <a:p>
            <a:pPr lvl="2"/>
            <a:r>
              <a:rPr lang="en-US" dirty="0" smtClean="0"/>
              <a:t>Faculty support and mentoring (construct)</a:t>
            </a:r>
          </a:p>
          <a:p>
            <a:pPr lvl="1"/>
            <a:r>
              <a:rPr lang="en-US" dirty="0" smtClean="0"/>
              <a:t>Independent variables:</a:t>
            </a:r>
          </a:p>
          <a:p>
            <a:pPr lvl="2"/>
            <a:r>
              <a:rPr lang="en-US" dirty="0" smtClean="0"/>
              <a:t>Background and demographic characteristics</a:t>
            </a:r>
          </a:p>
          <a:p>
            <a:pPr lvl="2"/>
            <a:r>
              <a:rPr lang="en-US" dirty="0" smtClean="0"/>
              <a:t>High school academic preparation</a:t>
            </a:r>
          </a:p>
          <a:p>
            <a:pPr lvl="2"/>
            <a:r>
              <a:rPr lang="en-US" dirty="0" smtClean="0"/>
              <a:t>Aspirations at college entry</a:t>
            </a:r>
          </a:p>
          <a:p>
            <a:pPr lvl="2"/>
            <a:r>
              <a:rPr lang="en-US" dirty="0" smtClean="0"/>
              <a:t>Experiences during college</a:t>
            </a:r>
          </a:p>
          <a:p>
            <a:pPr lvl="2"/>
            <a:r>
              <a:rPr lang="en-US" dirty="0" smtClean="0"/>
              <a:t>College academic performance</a:t>
            </a:r>
          </a:p>
          <a:p>
            <a:pPr lvl="2"/>
            <a:r>
              <a:rPr lang="en-US" dirty="0" smtClean="0"/>
              <a:t>College major</a:t>
            </a:r>
          </a:p>
          <a:p>
            <a:pPr lvl="2"/>
            <a:r>
              <a:rPr lang="en-US" dirty="0" smtClean="0"/>
              <a:t>Institutional characteristics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5346192" cy="792162"/>
          </a:xfrm>
        </p:spPr>
        <p:txBody>
          <a:bodyPr/>
          <a:lstStyle/>
          <a:p>
            <a:r>
              <a:rPr lang="en-US" dirty="0" smtClean="0"/>
              <a:t>Abbreviated Results</a:t>
            </a:r>
            <a:endParaRPr lang="en-US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04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533400"/>
                <a:gridCol w="990600"/>
                <a:gridCol w="914400"/>
                <a:gridCol w="609600"/>
                <a:gridCol w="1066800"/>
              </a:tblGrid>
              <a:tr h="533400">
                <a:tc>
                  <a:txBody>
                    <a:bodyPr/>
                    <a:lstStyle/>
                    <a:p>
                      <a:endParaRPr lang="en-US" sz="11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Supp Inst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Internships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Undergrad research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Clubs/Orgs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Faculty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Mentorship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SAT composite score (100)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Worked on independent study projects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Asked a professor for advice outside of class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Worked full-time while attending school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Enrolled in honors or advanced courses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Participated in a program to prepare for graduate school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Participated in an academic program for racial/ethnic minorities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Presented research at a conference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Faculty here are interested in students' academic problems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Overall College GPA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Engineering Major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Professional Health Major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Selectivity (100-point increments)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Results: Predictors of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57400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Fiscal issues </a:t>
            </a:r>
            <a:r>
              <a:rPr lang="en-US" dirty="0" smtClean="0">
                <a:latin typeface="Wingdings"/>
                <a:ea typeface="Wingdings"/>
                <a:cs typeface="Wingdings"/>
              </a:rPr>
              <a:t></a:t>
            </a:r>
            <a:endParaRPr lang="en-US" dirty="0" smtClean="0"/>
          </a:p>
          <a:p>
            <a:pPr lvl="1"/>
            <a:r>
              <a:rPr lang="en-US" dirty="0" smtClean="0"/>
              <a:t>Working full-time </a:t>
            </a:r>
          </a:p>
          <a:p>
            <a:pPr lvl="1"/>
            <a:r>
              <a:rPr lang="en-US" dirty="0" smtClean="0"/>
              <a:t>Lower SES backgrounds</a:t>
            </a:r>
          </a:p>
          <a:p>
            <a:pPr lvl="1"/>
            <a:r>
              <a:rPr lang="en-US" dirty="0" smtClean="0"/>
              <a:t>Greater concern about financing school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Higher degree aspirations </a:t>
            </a:r>
            <a:r>
              <a:rPr lang="en-US" dirty="0" smtClean="0">
                <a:latin typeface="Wingdings"/>
                <a:ea typeface="Wingdings"/>
                <a:cs typeface="Wingdings"/>
              </a:rPr>
              <a:t>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86000"/>
            <a:ext cx="7403592" cy="342900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Academic performance (mixed)</a:t>
            </a:r>
          </a:p>
          <a:p>
            <a:pPr lvl="1"/>
            <a:r>
              <a:rPr lang="en-US" dirty="0" smtClean="0"/>
              <a:t>Pre-college academic performance (SAT scores) </a:t>
            </a:r>
            <a:r>
              <a:rPr lang="en-US" b="1" i="1" dirty="0" smtClean="0"/>
              <a:t>did not</a:t>
            </a:r>
            <a:r>
              <a:rPr lang="en-US" b="1" dirty="0" smtClean="0"/>
              <a:t> </a:t>
            </a:r>
            <a:r>
              <a:rPr lang="en-US" dirty="0" smtClean="0"/>
              <a:t>consistently</a:t>
            </a:r>
            <a:r>
              <a:rPr lang="en-US" i="1" dirty="0" smtClean="0"/>
              <a:t> </a:t>
            </a:r>
            <a:r>
              <a:rPr lang="en-US" dirty="0" smtClean="0"/>
              <a:t>predict higher likelihood</a:t>
            </a:r>
          </a:p>
          <a:p>
            <a:pPr lvl="1"/>
            <a:r>
              <a:rPr lang="en-US" dirty="0" smtClean="0"/>
              <a:t>College academic performance (college GPA) </a:t>
            </a:r>
            <a:r>
              <a:rPr lang="en-US" b="1" i="1" dirty="0" smtClean="0"/>
              <a:t>did</a:t>
            </a:r>
            <a:r>
              <a:rPr lang="en-US" dirty="0" smtClean="0"/>
              <a:t> predict higher likelihood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 consistent differences by race/ethnicity</a:t>
            </a:r>
          </a:p>
          <a:p>
            <a:pPr lvl="1"/>
            <a:r>
              <a:rPr lang="en-US" dirty="0" smtClean="0"/>
              <a:t>Participating in academic programs geared toward racial/ethnic minorities improves likelihood</a:t>
            </a:r>
          </a:p>
          <a:p>
            <a:r>
              <a:rPr lang="en-US" b="1" dirty="0" smtClean="0"/>
              <a:t>Observed differences </a:t>
            </a:r>
            <a:r>
              <a:rPr lang="en-US" dirty="0" smtClean="0"/>
              <a:t>by major</a:t>
            </a:r>
          </a:p>
          <a:p>
            <a:r>
              <a:rPr lang="en-US" dirty="0" smtClean="0"/>
              <a:t>A handful of key college experiences</a:t>
            </a:r>
          </a:p>
          <a:p>
            <a:pPr lvl="1"/>
            <a:r>
              <a:rPr lang="en-US" dirty="0" smtClean="0"/>
              <a:t>Independent study projects </a:t>
            </a:r>
          </a:p>
          <a:p>
            <a:pPr lvl="1"/>
            <a:r>
              <a:rPr lang="en-US" dirty="0" smtClean="0"/>
              <a:t>Partaking in graduate school preparation programs</a:t>
            </a:r>
          </a:p>
          <a:p>
            <a:pPr lvl="1"/>
            <a:r>
              <a:rPr lang="en-US" dirty="0" smtClean="0"/>
              <a:t>Presenting research at a conference 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Institutional contexts matter!</a:t>
            </a:r>
          </a:p>
          <a:p>
            <a:pPr lvl="1"/>
            <a:r>
              <a:rPr lang="en-US" dirty="0" smtClean="0"/>
              <a:t>Private vs. public</a:t>
            </a:r>
          </a:p>
          <a:p>
            <a:pPr lvl="1"/>
            <a:r>
              <a:rPr lang="en-US" dirty="0" smtClean="0"/>
              <a:t>Institutional selectivity</a:t>
            </a:r>
          </a:p>
          <a:p>
            <a:r>
              <a:rPr lang="en-US" dirty="0" smtClean="0"/>
              <a:t>May be a reflection of institutional culture and the level of resources that shape which opportunities are available to students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 and benefits associated with participation accrue </a:t>
            </a:r>
          </a:p>
          <a:p>
            <a:r>
              <a:rPr lang="en-US" dirty="0" smtClean="0"/>
              <a:t>The need for early access</a:t>
            </a:r>
          </a:p>
          <a:p>
            <a:r>
              <a:rPr lang="en-US" dirty="0" smtClean="0"/>
              <a:t>The need for expanded support for academic programs targeted toward racial/ethnic minorities</a:t>
            </a:r>
          </a:p>
          <a:p>
            <a:r>
              <a:rPr lang="en-US" dirty="0" smtClean="0"/>
              <a:t>Institution’s responsibility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2514600"/>
            <a:ext cx="7498080" cy="1143000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Questions?</a:t>
            </a:r>
            <a:endParaRPr lang="en-US" sz="8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hape 184"/>
          <p:cNvSpPr/>
          <p:nvPr/>
        </p:nvSpPr>
        <p:spPr>
          <a:xfrm>
            <a:off x="1066404" y="1600200"/>
            <a:ext cx="8077596" cy="4760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294E1-9705-46F3-A9D2-9B4D5BB42B4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820</TotalTime>
  <Words>1220</Words>
  <Application>Microsoft Office PowerPoint</Application>
  <PresentationFormat>On-screen Show (4:3)</PresentationFormat>
  <Paragraphs>231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Supporting Future Scientists: Predicting Minority Student Participation in the STEM Opportunity Structure </vt:lpstr>
      <vt:lpstr>Introduction</vt:lpstr>
      <vt:lpstr>Purpose</vt:lpstr>
      <vt:lpstr>Literature</vt:lpstr>
      <vt:lpstr>Literature (cont)</vt:lpstr>
      <vt:lpstr>Methods</vt:lpstr>
      <vt:lpstr>Methods</vt:lpstr>
      <vt:lpstr>Abbreviated Results</vt:lpstr>
      <vt:lpstr>Results: Predictors of Participation</vt:lpstr>
      <vt:lpstr>Results (cont)</vt:lpstr>
      <vt:lpstr>Results (cont)</vt:lpstr>
      <vt:lpstr>Results (cont)</vt:lpstr>
      <vt:lpstr>Concluding Remarks</vt:lpstr>
      <vt:lpstr>Questions?</vt:lpstr>
      <vt:lpstr>Contact Information</vt:lpstr>
    </vt:vector>
  </TitlesOfParts>
  <Company>gseis-ucla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Future Scientists: </dc:title>
  <dc:creator>etu</dc:creator>
  <cp:lastModifiedBy>Silvio Vallejos</cp:lastModifiedBy>
  <cp:revision>48</cp:revision>
  <dcterms:created xsi:type="dcterms:W3CDTF">2013-04-07T02:48:27Z</dcterms:created>
  <dcterms:modified xsi:type="dcterms:W3CDTF">2013-04-24T21:00:15Z</dcterms:modified>
</cp:coreProperties>
</file>