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8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entury Schoolbook" panose="02040604050505020304" pitchFamily="18" charset="0"/>
      <p:regular r:id="rId28"/>
      <p:bold r:id="rId29"/>
      <p:italic r:id="rId30"/>
      <p:boldItalic r:id="rId31"/>
    </p:embeddedFont>
    <p:embeddedFont>
      <p:font typeface="Wingdings 2" panose="05020102010507070707" pitchFamily="18" charset="2"/>
      <p:regular r:id="rId32"/>
    </p:embeddedFont>
    <p:embeddedFont>
      <p:font typeface="Merriweather"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2AB08C8-2364-433B-BFD7-CD11631EDDF7}">
  <a:tblStyle styleId="{92AB08C8-2364-433B-BFD7-CD11631EDDF7}"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FDB5697-4D2D-45BA-80B9-AAA92B3123F5}"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8ECF4"/>
          </a:solidFill>
        </a:fill>
      </a:tcStyle>
    </a:wholeTbl>
    <a:band1H>
      <a:tcStyle>
        <a:tcBdr/>
        <a:fill>
          <a:solidFill>
            <a:srgbClr val="CFD7E7"/>
          </a:solidFill>
        </a:fill>
      </a:tcStyle>
    </a:band1H>
    <a:band1V>
      <a:tcStyle>
        <a:tcBdr/>
        <a:fill>
          <a:solidFill>
            <a:srgbClr val="CFD7E7"/>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sorterViewPr>
    <p:cViewPr>
      <p:scale>
        <a:sx n="100" d="100"/>
        <a:sy n="100" d="100"/>
      </p:scale>
      <p:origin x="0" y="1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200" b="0" i="0" u="none" strike="noStrike" cap="none" baseline="0">
                <a:solidFill>
                  <a:schemeClr val="dk1"/>
                </a:solidFill>
                <a:latin typeface="Calibri"/>
                <a:ea typeface="Calibri"/>
                <a:cs typeface="Calibri"/>
                <a:sym typeface="Calibri"/>
              </a:defRPr>
            </a:lvl2pPr>
            <a:lvl3pPr marL="914400" marR="0" indent="0" algn="l" rtl="0">
              <a:spcBef>
                <a:spcPts val="0"/>
              </a:spcBef>
              <a:defRPr sz="1200" b="0" i="0" u="none" strike="noStrike" cap="none" baseline="0">
                <a:solidFill>
                  <a:schemeClr val="dk1"/>
                </a:solidFill>
                <a:latin typeface="Calibri"/>
                <a:ea typeface="Calibri"/>
                <a:cs typeface="Calibri"/>
                <a:sym typeface="Calibri"/>
              </a:defRPr>
            </a:lvl3pPr>
            <a:lvl4pPr marL="1371600" marR="0" indent="0" algn="l" rtl="0">
              <a:spcBef>
                <a:spcPts val="0"/>
              </a:spcBef>
              <a:defRPr sz="1200" b="0" i="0" u="none" strike="noStrike" cap="none" baseline="0">
                <a:solidFill>
                  <a:schemeClr val="dk1"/>
                </a:solidFill>
                <a:latin typeface="Calibri"/>
                <a:ea typeface="Calibri"/>
                <a:cs typeface="Calibri"/>
                <a:sym typeface="Calibri"/>
              </a:defRPr>
            </a:lvl4pPr>
            <a:lvl5pPr marL="1828800" marR="0" indent="0" algn="l" rtl="0">
              <a:spcBef>
                <a:spcPts val="0"/>
              </a:spcBef>
              <a:defRPr sz="1200" b="0" i="0" u="none" strike="noStrike" cap="none" baseline="0">
                <a:solidFill>
                  <a:schemeClr val="dk1"/>
                </a:solidFill>
                <a:latin typeface="Calibri"/>
                <a:ea typeface="Calibri"/>
                <a:cs typeface="Calibri"/>
                <a:sym typeface="Calibri"/>
              </a:defRPr>
            </a:lvl5pPr>
            <a:lvl6pPr marL="2286000" marR="0" indent="0" algn="l" rtl="0">
              <a:spcBef>
                <a:spcPts val="0"/>
              </a:spcBef>
              <a:defRPr sz="1200" b="0" i="0" u="none" strike="noStrike" cap="none" baseline="0">
                <a:solidFill>
                  <a:schemeClr val="dk1"/>
                </a:solidFill>
                <a:latin typeface="Calibri"/>
                <a:ea typeface="Calibri"/>
                <a:cs typeface="Calibri"/>
                <a:sym typeface="Calibri"/>
              </a:defRPr>
            </a:lvl6pPr>
            <a:lvl7pPr marL="2743200" marR="0" indent="0" algn="l" rtl="0">
              <a:spcBef>
                <a:spcPts val="0"/>
              </a:spcBef>
              <a:defRPr sz="1200" b="0" i="0" u="none" strike="noStrike" cap="none" baseline="0">
                <a:solidFill>
                  <a:schemeClr val="dk1"/>
                </a:solidFill>
                <a:latin typeface="Calibri"/>
                <a:ea typeface="Calibri"/>
                <a:cs typeface="Calibri"/>
                <a:sym typeface="Calibri"/>
              </a:defRPr>
            </a:lvl7pPr>
            <a:lvl8pPr marL="3200400" marR="0" indent="0" algn="l" rtl="0">
              <a:spcBef>
                <a:spcPts val="0"/>
              </a:spcBef>
              <a:defRPr sz="1200" b="0" i="0" u="none" strike="noStrike" cap="none" baseline="0">
                <a:solidFill>
                  <a:schemeClr val="dk1"/>
                </a:solidFill>
                <a:latin typeface="Calibri"/>
                <a:ea typeface="Calibri"/>
                <a:cs typeface="Calibri"/>
                <a:sym typeface="Calibri"/>
              </a:defRPr>
            </a:lvl8pPr>
            <a:lvl9pPr marL="3657600" marR="0" indent="0" algn="l" rtl="0">
              <a:spcBef>
                <a:spcPts val="0"/>
              </a:spcBef>
              <a:defRPr sz="1200" b="0" i="0" u="none" strike="noStrike" cap="none" baseline="0">
                <a:solidFill>
                  <a:schemeClr val="dk1"/>
                </a:solidFill>
                <a:latin typeface="Calibri"/>
                <a:ea typeface="Calibri"/>
                <a:cs typeface="Calibri"/>
                <a:sym typeface="Calibri"/>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138761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88" name="Shape 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5" name="Shape 9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96" name="Shape 9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03" name="Shape 1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25000"/>
              <a:buFont typeface="Arial"/>
              <a:buNone/>
            </a:pPr>
            <a:r>
              <a:rPr lang="en-US" sz="1800"/>
              <a:t>Data Source: 2004 Freshman Survey, 2010-11 National Student Clearinghouse; HERI, UCLA </a:t>
            </a:r>
          </a:p>
          <a:p>
            <a:pPr>
              <a:spcBef>
                <a:spcPts val="0"/>
              </a:spcBef>
              <a:buNone/>
            </a:pPr>
            <a:endParaRPr/>
          </a:p>
        </p:txBody>
      </p:sp>
      <p:sp>
        <p:nvSpPr>
          <p:cNvPr id="126" name="Shape 126"/>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3" name="Shape 13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The issue of context is highlighted by the findings in terms of external push and pull factors, ability to finance college and campus climate of competition and racial hostility perceived by students. In terms of institutional context, the more selective institutions contribute to ALL students difficulty in managing academic success in the first year of college. It is interesting to note that students that rely on other freshman for academic advice end up with a lower sense of academic success than students who sought upper class advise or participation on peer groups formed around their major/career aspiration.  Perceptions of ability to manage time, communicate with professors, and working with advisors to select courses helped students feel like they successfully navigated the academic environment. Also strong was having a peer culture of science, seeing the relevance of coursework to everyday life, and changes in their ability to conduct research were positive factors for students.</a:t>
            </a:r>
          </a:p>
        </p:txBody>
      </p:sp>
      <p:sp>
        <p:nvSpPr>
          <p:cNvPr id="134" name="Shape 13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8</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1" name="Shape 14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Some of you may be familiar with this science identity model derived from research on undergraduate women of color. It is useful in emphasizing a couple of key points. First, science identity is not defined by the GPA, though it informs these constructs, the model provides a broader way of measuring performance, and understanding the value of recognition by others who see students’ potential in becoming a scientist.</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A second important point, is that one’s social identity with particular communities is ever present—meaning these other identities are not left behind but become integrated in becoming a science person. Third, college is a particularly important time for the formation of all types of identities and much has to do with the peers and environments (social contexts) in which students find themselves. We wanted to expand our understanding of social contexts for students in science.</a:t>
            </a:r>
          </a:p>
        </p:txBody>
      </p:sp>
      <p:sp>
        <p:nvSpPr>
          <p:cNvPr id="142" name="Shape 14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9</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10</a:t>
            </a:fld>
            <a:endParaRPr lang="en-US" sz="1200" b="0" i="0" u="none" strike="noStrike" cap="none" baseline="0">
              <a:solidFill>
                <a:schemeClr val="dk1"/>
              </a:solidFill>
              <a:latin typeface="Calibri"/>
              <a:ea typeface="Calibri"/>
              <a:cs typeface="Calibri"/>
              <a:sym typeface="Calibri"/>
            </a:endParaRPr>
          </a:p>
        </p:txBody>
      </p:sp>
      <p:sp>
        <p:nvSpPr>
          <p:cNvPr id="148" name="Shape 1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49" name="Shape 14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56" name="Shape 15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We have been studying interventions, particularly student participation in undergraduate research (NIGMS investment) so we spoke to students in these programs on five campuses and among the key findings that modified the theory is that context matters and shapes how students become scientists. We have to give students opportunities to experience the empowering, collaborative, forgiving of failure side of science, instead of simply the disempowering, competitive side focused on getting the right answers. Challenge and support takes students to their “learning edges.”</a:t>
            </a:r>
          </a:p>
        </p:txBody>
      </p:sp>
      <p:sp>
        <p:nvSpPr>
          <p:cNvPr id="157" name="Shape 15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11</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9" name="Shape 1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Anyone has the potential for talent development:</a:t>
            </a:r>
            <a:r>
              <a:rPr lang="en-US" sz="1200" b="1" i="0" u="none" strike="noStrike" cap="none" baseline="0">
                <a:solidFill>
                  <a:schemeClr val="dk1"/>
                </a:solidFill>
                <a:latin typeface="Calibri"/>
                <a:ea typeface="Calibri"/>
                <a:cs typeface="Calibri"/>
                <a:sym typeface="Calibri"/>
              </a:rPr>
              <a:t> </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Everyone has potential for anything.  There is quote of Joseph Campbell that “Inside each there is the all.” ...  In practice well that makes my job easy in some sense… </a:t>
            </a:r>
            <a:r>
              <a:rPr lang="en-US" sz="1200" b="1" i="0" u="none" strike="noStrike" cap="none" baseline="0">
                <a:solidFill>
                  <a:schemeClr val="dk1"/>
                </a:solidFill>
                <a:latin typeface="Calibri"/>
                <a:ea typeface="Calibri"/>
                <a:cs typeface="Calibri"/>
                <a:sym typeface="Calibri"/>
              </a:rPr>
              <a:t>I don’t believe that there any broken students..</a:t>
            </a:r>
            <a:r>
              <a:rPr lang="en-US" sz="1200" b="0" i="0" u="none" strike="noStrike" cap="none" baseline="0">
                <a:solidFill>
                  <a:schemeClr val="dk1"/>
                </a:solidFill>
                <a:latin typeface="Calibri"/>
                <a:ea typeface="Calibri"/>
                <a:cs typeface="Calibri"/>
                <a:sym typeface="Calibri"/>
              </a:rPr>
              <a:t>.  [So] to achieve within a math classroom.  </a:t>
            </a:r>
            <a:r>
              <a:rPr lang="en-US" sz="1200" b="1" i="0" u="none" strike="noStrike" cap="none" baseline="0">
                <a:solidFill>
                  <a:schemeClr val="dk1"/>
                </a:solidFill>
                <a:latin typeface="Calibri"/>
                <a:ea typeface="Calibri"/>
                <a:cs typeface="Calibri"/>
                <a:sym typeface="Calibri"/>
              </a:rPr>
              <a:t>I recognize that it occurs in different ways, that the student can experience gains in learning or routines or developments so that even though they don’t pass the class that they can still grow and they could have gotten smarter... </a:t>
            </a:r>
            <a:r>
              <a:rPr lang="en-US" sz="1200" b="0" i="0" u="none" strike="noStrike" cap="none" baseline="0">
                <a:solidFill>
                  <a:schemeClr val="dk1"/>
                </a:solidFill>
                <a:latin typeface="Calibri"/>
                <a:ea typeface="Calibri"/>
                <a:cs typeface="Calibri"/>
                <a:sym typeface="Calibri"/>
              </a:rPr>
              <a:t> – </a:t>
            </a:r>
            <a:r>
              <a:rPr lang="en-US" sz="1200" b="0" i="1" u="none" strike="noStrike" cap="none" baseline="0">
                <a:solidFill>
                  <a:schemeClr val="dk1"/>
                </a:solidFill>
                <a:latin typeface="Calibri"/>
                <a:ea typeface="Calibri"/>
                <a:cs typeface="Calibri"/>
                <a:sym typeface="Calibri"/>
              </a:rPr>
              <a:t>Dr. Jeremiah Hower, Instructor in Math and Statistical Science, FIU</a:t>
            </a:r>
          </a:p>
        </p:txBody>
      </p:sp>
      <p:sp>
        <p:nvSpPr>
          <p:cNvPr id="170" name="Shape 1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13</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6" name="Shape 17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baseline="0">
                <a:solidFill>
                  <a:schemeClr val="dk1"/>
                </a:solidFill>
                <a:latin typeface="Calibri"/>
                <a:ea typeface="Calibri"/>
                <a:cs typeface="Calibri"/>
                <a:sym typeface="Calibri"/>
              </a:rPr>
              <a:t>To create a culture of change, intentionality is a must. It is important that the university is intentionally focused on student’s success and making sure that students are progressing and graduating. Faculty must make a real conscious effort to say, “Are we teaching in the right way?  Do we have the right instructors or faculty teaching?”  </a:t>
            </a:r>
          </a:p>
        </p:txBody>
      </p:sp>
      <p:sp>
        <p:nvSpPr>
          <p:cNvPr id="177" name="Shape 17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14</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3" name="Shape 18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1" i="0" u="none" strike="noStrike" cap="none" baseline="0">
              <a:solidFill>
                <a:schemeClr val="dk1"/>
              </a:solidFill>
              <a:latin typeface="Calibri"/>
              <a:ea typeface="Calibri"/>
              <a:cs typeface="Calibri"/>
              <a:sym typeface="Calibri"/>
            </a:endParaRPr>
          </a:p>
          <a:p>
            <a:pPr marL="0" marR="0" lvl="0" indent="0" algn="l" rtl="0">
              <a:spcBef>
                <a:spcPts val="0"/>
              </a:spcBef>
              <a:buSzPct val="25000"/>
              <a:buNone/>
            </a:pPr>
            <a:r>
              <a:rPr lang="en-US" b="1"/>
              <a:t>*Adjusting to academic demands </a:t>
            </a:r>
            <a:r>
              <a:rPr lang="en-US"/>
              <a:t>- </a:t>
            </a:r>
            <a:r>
              <a:rPr lang="en-US" sz="1200" b="0" i="0" u="none" strike="noStrike" cap="none" baseline="0">
                <a:solidFill>
                  <a:schemeClr val="dk1"/>
                </a:solidFill>
                <a:latin typeface="Calibri"/>
                <a:ea typeface="Calibri"/>
                <a:cs typeface="Calibri"/>
                <a:sym typeface="Calibri"/>
              </a:rPr>
              <a:t>One of the biggest [obstacles students face] is just that pure volume of information [they need to learn.]... It’s that transition from high school to college and even students who’ve taken AP [classes], [college work] it’s just on a completely different scale and pace [of what they are used to.] And so I think that students being ready to handle that [is an issue],... the change in the quantity of information and the expectations.   ̶    </a:t>
            </a:r>
            <a:r>
              <a:rPr lang="en-US" sz="1200" b="0" i="1" u="none" strike="noStrike" cap="none" baseline="0">
                <a:solidFill>
                  <a:schemeClr val="dk1"/>
                </a:solidFill>
                <a:latin typeface="Calibri"/>
                <a:ea typeface="Calibri"/>
                <a:cs typeface="Calibri"/>
                <a:sym typeface="Calibri"/>
              </a:rPr>
              <a:t>Dr. Michael Heithaus, Biology Professor and Dean of College of Arts and Sciences , FIU</a:t>
            </a:r>
          </a:p>
          <a:p>
            <a:pPr marL="0" marR="0" lvl="0" indent="0" algn="l" rtl="0">
              <a:spcBef>
                <a:spcPts val="0"/>
              </a:spcBef>
              <a:buNone/>
            </a:pPr>
            <a:endParaRPr sz="1200" b="1" i="0" u="none" strike="noStrike" cap="none" baseline="0">
              <a:solidFill>
                <a:schemeClr val="dk1"/>
              </a:solidFill>
              <a:latin typeface="Calibri"/>
              <a:ea typeface="Calibri"/>
              <a:cs typeface="Calibri"/>
              <a:sym typeface="Calibri"/>
            </a:endParaRPr>
          </a:p>
          <a:p>
            <a:pPr marL="0" marR="0" lvl="0" indent="0" algn="l" rtl="0">
              <a:spcBef>
                <a:spcPts val="0"/>
              </a:spcBef>
              <a:buSzPct val="25000"/>
              <a:buNone/>
            </a:pPr>
            <a:r>
              <a:rPr lang="en-US" b="1"/>
              <a:t>**</a:t>
            </a:r>
            <a:r>
              <a:rPr lang="en-US" sz="1200" b="1" i="0" u="none" strike="noStrike" cap="none" baseline="0">
                <a:solidFill>
                  <a:schemeClr val="dk1"/>
                </a:solidFill>
                <a:latin typeface="Calibri"/>
                <a:ea typeface="Calibri"/>
                <a:cs typeface="Calibri"/>
                <a:sym typeface="Calibri"/>
              </a:rPr>
              <a:t>Culturally responsive interactions</a:t>
            </a:r>
            <a:r>
              <a:rPr lang="en-US" sz="1200" b="0" i="0" u="none" strike="noStrike" cap="none" baseline="0">
                <a:solidFill>
                  <a:schemeClr val="dk1"/>
                </a:solidFill>
                <a:latin typeface="Calibri"/>
                <a:ea typeface="Calibri"/>
                <a:cs typeface="Calibri"/>
                <a:sym typeface="Calibri"/>
              </a:rPr>
              <a:t/>
            </a:r>
            <a:br>
              <a:rPr lang="en-US" sz="1200" b="0" i="0" u="none" strike="noStrike" cap="none" baseline="0">
                <a:solidFill>
                  <a:schemeClr val="dk1"/>
                </a:solidFill>
                <a:latin typeface="Calibri"/>
                <a:ea typeface="Calibri"/>
                <a:cs typeface="Calibri"/>
                <a:sym typeface="Calibri"/>
              </a:rPr>
            </a:br>
            <a:r>
              <a:rPr lang="en-US" sz="1200" b="0" i="0" u="none" strike="noStrike" cap="none" baseline="0">
                <a:solidFill>
                  <a:schemeClr val="dk1"/>
                </a:solidFill>
                <a:latin typeface="Calibri"/>
                <a:ea typeface="Calibri"/>
                <a:cs typeface="Calibri"/>
                <a:sym typeface="Calibri"/>
              </a:rPr>
              <a:t>I would used myself as an example so that's the value of having minority faculty that can help interface with some of these questions. For me as a Navaho, we don't go near any archaeology.  That's very bad, because they’re ancestors, so we stay away from that.  Yet, my graduate degree required me to take archaeology courses and anthropology courses.  So, I had to figure out for myself and I did in consultation with my grandmother.  How do I figure out, how do I successfully achieve my degree and yet not break any of the rules that are laid out there.  So, I think I did that successfully and my professors knew and they never pushed me, and I was not required to go in and participate in a dig or anything like that.  There were other ways that could gain that knowledge, so I would do the same for a student and try to, let them know I value and I understand exactly what you're saying.  This goes for any student from any culture.  We do all feel that way.  It’s just that I have that personal example, so we just try and make them comfortable and then try and come up with what is the objective we're trying to get out here...  I know that some cultures are not allowed to view clouds in great detail..Well it’s really understanding water vapor in the atmosphere and condensations.  So, can we do that in another way? -  Dr. Nancy Johnson </a:t>
            </a:r>
            <a:r>
              <a:rPr lang="en-US" sz="1200" b="0" i="1" u="none" strike="noStrike" cap="none" baseline="0">
                <a:solidFill>
                  <a:schemeClr val="dk1"/>
                </a:solidFill>
                <a:latin typeface="Calibri"/>
                <a:ea typeface="Calibri"/>
                <a:cs typeface="Calibri"/>
                <a:sym typeface="Calibri"/>
              </a:rPr>
              <a:t>Elder, Associate Dean of Academic Affairs &amp; Professor in  School of Earth Sciences Environmental Sustainability, NAU</a:t>
            </a:r>
            <a:r>
              <a:rPr lang="en-US" sz="1200" b="0" i="0" u="none" strike="noStrike" cap="none" baseline="0">
                <a:solidFill>
                  <a:schemeClr val="dk1"/>
                </a:solidFill>
                <a:latin typeface="Calibri"/>
                <a:ea typeface="Calibri"/>
                <a:cs typeface="Calibri"/>
                <a:sym typeface="Calibri"/>
              </a:rPr>
              <a:t>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
            </a:r>
            <a:br>
              <a:rPr lang="en-US" sz="1200" b="0" i="0" u="none" strike="noStrike" cap="none" baseline="0">
                <a:solidFill>
                  <a:schemeClr val="dk1"/>
                </a:solidFill>
                <a:latin typeface="Calibri"/>
                <a:ea typeface="Calibri"/>
                <a:cs typeface="Calibri"/>
                <a:sym typeface="Calibri"/>
              </a:rPr>
            </a:br>
            <a:r>
              <a:rPr lang="en-US" sz="1200" b="1" i="0" u="none" strike="noStrike" cap="none" baseline="0">
                <a:solidFill>
                  <a:schemeClr val="dk1"/>
                </a:solidFill>
                <a:latin typeface="Calibri"/>
                <a:ea typeface="Calibri"/>
                <a:cs typeface="Calibri"/>
                <a:sym typeface="Calibri"/>
              </a:rPr>
              <a:t>***Some faculty are starting to collaborate across departments to make changes to the curriculum in foundational courses:</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We decided to take some of the problems that involve logs and stuff from general chemistry and put them into the algebra curriculum so that students will see that there and then when we show that to the students, we can refer back to it saying “Hey, remember you did this algebra”.  So, I’m guessing it’s because of things like that [that this campus is successful  in graduating high numbers of URM in the sciences]. – </a:t>
            </a:r>
            <a:r>
              <a:rPr lang="en-US" sz="1200" b="0" i="1" u="none" strike="noStrike" cap="none" baseline="0">
                <a:solidFill>
                  <a:schemeClr val="dk1"/>
                </a:solidFill>
                <a:latin typeface="Calibri"/>
                <a:ea typeface="Calibri"/>
                <a:cs typeface="Calibri"/>
                <a:sym typeface="Calibri"/>
              </a:rPr>
              <a:t>Dr. Uma Swamy, Senior Lecturer in General Chemistry at FIU </a:t>
            </a:r>
          </a:p>
        </p:txBody>
      </p:sp>
      <p:sp>
        <p:nvSpPr>
          <p:cNvPr id="184" name="Shape 18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15</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0" name="Shape 19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1" i="0" u="none" strike="noStrike" cap="none" baseline="0">
                <a:solidFill>
                  <a:schemeClr val="dk1"/>
                </a:solidFill>
                <a:latin typeface="Calibri"/>
                <a:ea typeface="Calibri"/>
                <a:cs typeface="Calibri"/>
                <a:sym typeface="Calibri"/>
              </a:rPr>
              <a:t>Interestingly, having a high touch acts as a natural feedback loop:</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I have in a class for example asked questions, “How are you doing?” “Do you think you are learning?” “Where are you struggling?” These sorts of things, I have sensed that students really appreciate it... [And I ask] the whole class [these] questions.  It is a writing assignment and they turned it in.  It creates this feedback loop… [At first] this wasn’t even in my radar that this would be useful, that this would be something that I should do but to my evolution [as a math teacher]  it is kind of becoming normative practice. – </a:t>
            </a:r>
            <a:r>
              <a:rPr lang="en-US" sz="1200" b="0" i="1" u="none" strike="noStrike" cap="none" baseline="0">
                <a:solidFill>
                  <a:schemeClr val="dk1"/>
                </a:solidFill>
                <a:latin typeface="Calibri"/>
                <a:ea typeface="Calibri"/>
                <a:cs typeface="Calibri"/>
                <a:sym typeface="Calibri"/>
              </a:rPr>
              <a:t>Dr. Jeremiah Hower, Instructor in Math and Statistical Science, FIU</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
            </a:r>
            <a:br>
              <a:rPr lang="en-US" sz="1200" b="0" i="0" u="none" strike="noStrike" cap="none" baseline="0">
                <a:solidFill>
                  <a:schemeClr val="dk1"/>
                </a:solidFill>
                <a:latin typeface="Calibri"/>
                <a:ea typeface="Calibri"/>
                <a:cs typeface="Calibri"/>
                <a:sym typeface="Calibri"/>
              </a:rPr>
            </a:br>
            <a:endParaRPr lang="en-US" sz="1200" b="0" i="0" u="none" strike="noStrike" cap="none" baseline="0">
              <a:solidFill>
                <a:schemeClr val="dk1"/>
              </a:solidFill>
              <a:latin typeface="Calibri"/>
              <a:ea typeface="Calibri"/>
              <a:cs typeface="Calibri"/>
              <a:sym typeface="Calibri"/>
            </a:endParaRPr>
          </a:p>
        </p:txBody>
      </p:sp>
      <p:sp>
        <p:nvSpPr>
          <p:cNvPr id="191" name="Shape 19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16</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Other faculty at other institutions also saw the benefits of moving away from GPA as the predominant indicator of talent. At another HSI in the west, a couple of faculty members wanted to create scholarships and  undergraduate research programs only for students who were in the GPA range of 2.3 to 3.0 GPA because there were noticing that higher GPA students were getting all of the awards (aka having disproportionate access to the opportunity structure.) These faculty thought resources could be better used if they were a little bit more spread out, to serve more students. They realize that just because a student doesn’t have a high GPA doesn’t mean she is not capable of doing really, really excellent research.  And it could be just that she thinks differently and so she doesn’t take tests as well. </a:t>
            </a:r>
          </a:p>
        </p:txBody>
      </p:sp>
      <p:sp>
        <p:nvSpPr>
          <p:cNvPr id="198" name="Shape 19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17</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US" b="1"/>
              <a:t>One of the findings from our work shows that students who participate in one aspect of the opportunity structure are also more likely to participate in other opportunities. </a:t>
            </a:r>
            <a:r>
              <a:rPr lang="en-US"/>
              <a:t>The fact that the advantages and benefits associated with the activities in the opportunity structure accrue (Hurtado, Eagan, Cabrera, Lin, Park, &amp; Lopez, 2008), underscores the need for early student access to and participation in these experiences. Further, although it is ultimately up to individual students to decide to become involved in those activities within the opportunity structure, it is the institution’s responsibility to first create campuses that “are ripe with opportunities for students to be engaged” (Wolf-Wendel et al., 2009, p. 425) and to actively and aggressively encourage students from vulnerable backgrounds to participate.</a:t>
            </a:r>
          </a:p>
          <a:p>
            <a:pPr>
              <a:spcBef>
                <a:spcPts val="0"/>
              </a:spcBef>
              <a:buNone/>
            </a:pPr>
            <a:endParaRPr/>
          </a:p>
        </p:txBody>
      </p:sp>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22" name="Shape 22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36" name="Shape 2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55" name="Shape 2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70" name="Shape 2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endParaRPr lang="en-US"/>
          </a:p>
        </p:txBody>
      </p:sp>
      <p:sp>
        <p:nvSpPr>
          <p:cNvPr id="9" name="Slide Number Placeholder 8"/>
          <p:cNvSpPr>
            <a:spLocks noGrp="1"/>
          </p:cNvSpPr>
          <p:nvPr>
            <p:ph type="sldNum" sz="quarter" idx="15"/>
          </p:nvPr>
        </p:nvSpPr>
        <p:spPr/>
        <p:txBody>
          <a:bodyPr rtlCol="0"/>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endParaRPr lang="en-US"/>
          </a:p>
        </p:txBody>
      </p:sp>
      <p:sp>
        <p:nvSpPr>
          <p:cNvPr id="7" name="Slide Number Placeholder 6"/>
          <p:cNvSpPr>
            <a:spLocks noGrp="1"/>
          </p:cNvSpPr>
          <p:nvPr>
            <p:ph type="sldNum" sz="quarter" idx="11"/>
          </p:nvPr>
        </p:nvSpPr>
        <p:spPr/>
        <p:txBody>
          <a:bodyPr rtlCol="0"/>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endParaRPr lang="en-US"/>
          </a:p>
        </p:txBody>
      </p:sp>
      <p:sp>
        <p:nvSpPr>
          <p:cNvPr id="22" name="Slide Number Placeholder 21"/>
          <p:cNvSpPr>
            <a:spLocks noGrp="1"/>
          </p:cNvSpPr>
          <p:nvPr>
            <p:ph type="sldNum" sz="quarter" idx="15"/>
          </p:nvPr>
        </p:nvSpPr>
        <p:spPr/>
        <p:txBody>
          <a:bodyPr rtlCol="0"/>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endParaRPr lang="en-US"/>
          </a:p>
        </p:txBody>
      </p:sp>
      <p:sp>
        <p:nvSpPr>
          <p:cNvPr id="18" name="Slide Number Placeholder 17"/>
          <p:cNvSpPr>
            <a:spLocks noGrp="1"/>
          </p:cNvSpPr>
          <p:nvPr>
            <p:ph type="sldNum" sz="quarter" idx="11"/>
          </p:nvPr>
        </p:nvSpPr>
        <p:spPr/>
        <p:txBody>
          <a:bodyPr rtlCol="0"/>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marL="0" marR="0" lvl="0" indent="0" algn="r" rtl="0">
              <a:spcBef>
                <a:spcPts val="0"/>
              </a:spcBef>
              <a:buSzPct val="25000"/>
              <a:buNone/>
            </a:pPr>
            <a:fld id="{00000000-1234-1234-1234-123412341234}" type="slidenum">
              <a:rPr lang="en-US" sz="1200" b="0" i="0" u="none" strike="noStrike" cap="none" baseline="0" smtClean="0">
                <a:solidFill>
                  <a:srgbClr val="888888"/>
                </a:solidFill>
                <a:latin typeface="Calibri"/>
                <a:ea typeface="Calibri"/>
                <a:cs typeface="Calibri"/>
                <a:sym typeface="Calibri"/>
              </a:rPr>
              <a:t>‹#›</a:t>
            </a:fld>
            <a:endParaRPr lang="en-US" sz="1200" b="0" i="0" u="none" strike="noStrike" cap="none" baseline="0">
              <a:solidFill>
                <a:srgbClr val="888888"/>
              </a:solidFill>
              <a:latin typeface="Calibri"/>
              <a:ea typeface="Calibri"/>
              <a:cs typeface="Calibri"/>
              <a:sym typeface="Calibri"/>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Shape 85"/>
          <p:cNvSpPr txBox="1">
            <a:spLocks noGrp="1"/>
          </p:cNvSpPr>
          <p:nvPr>
            <p:ph type="subTitle" idx="1"/>
          </p:nvPr>
        </p:nvSpPr>
        <p:spPr>
          <a:xfrm>
            <a:off x="2266950" y="4876800"/>
            <a:ext cx="6038850" cy="1040922"/>
          </a:xfrm>
          <a:prstGeom prst="rect">
            <a:avLst/>
          </a:prstGeom>
          <a:noFill/>
          <a:ln>
            <a:noFill/>
          </a:ln>
        </p:spPr>
        <p:txBody>
          <a:bodyPr lIns="91425" tIns="45700" rIns="91425" bIns="45700" anchor="t" anchorCtr="0">
            <a:noAutofit/>
          </a:bodyPr>
          <a:lstStyle/>
          <a:p>
            <a:pPr marL="0" marR="0" lvl="0" indent="0" algn="r" rtl="0">
              <a:spcBef>
                <a:spcPts val="0"/>
              </a:spcBef>
              <a:buClr>
                <a:srgbClr val="888888"/>
              </a:buClr>
              <a:buSzPct val="25000"/>
              <a:buFont typeface="Arial"/>
              <a:buNone/>
            </a:pPr>
            <a:r>
              <a:rPr lang="en-US" sz="2800" i="0" u="none" strike="noStrike" cap="none" baseline="0" dirty="0">
                <a:solidFill>
                  <a:schemeClr val="accent1">
                    <a:lumMod val="50000"/>
                  </a:schemeClr>
                </a:solidFill>
                <a:latin typeface="Calibri"/>
                <a:ea typeface="Calibri"/>
                <a:cs typeface="Calibri"/>
                <a:sym typeface="Calibri"/>
              </a:rPr>
              <a:t>Sylvia Hurtado, </a:t>
            </a:r>
            <a:r>
              <a:rPr lang="en-US" sz="2800" i="0" u="none" strike="noStrike" cap="none" baseline="0" dirty="0" smtClean="0">
                <a:solidFill>
                  <a:schemeClr val="accent1">
                    <a:lumMod val="50000"/>
                  </a:schemeClr>
                </a:solidFill>
                <a:latin typeface="Calibri"/>
                <a:ea typeface="Calibri"/>
                <a:cs typeface="Calibri"/>
                <a:sym typeface="Calibri"/>
              </a:rPr>
              <a:t>Professor </a:t>
            </a:r>
            <a:endParaRPr lang="en-US" sz="2800" i="0" u="none" strike="noStrike" cap="none" baseline="0" dirty="0">
              <a:solidFill>
                <a:schemeClr val="accent1">
                  <a:lumMod val="50000"/>
                </a:schemeClr>
              </a:solidFill>
              <a:latin typeface="Calibri"/>
              <a:ea typeface="Calibri"/>
              <a:cs typeface="Calibri"/>
              <a:sym typeface="Calibri"/>
            </a:endParaRPr>
          </a:p>
          <a:p>
            <a:pPr marL="0" marR="0" lvl="0" indent="0" algn="r" rtl="0">
              <a:spcBef>
                <a:spcPts val="640"/>
              </a:spcBef>
              <a:buClr>
                <a:srgbClr val="888888"/>
              </a:buClr>
              <a:buSzPct val="25000"/>
              <a:buFont typeface="Arial"/>
              <a:buNone/>
            </a:pPr>
            <a:r>
              <a:rPr lang="en-US" sz="2800" i="0" u="none" strike="noStrike" cap="none" baseline="0" dirty="0">
                <a:solidFill>
                  <a:schemeClr val="accent1">
                    <a:lumMod val="50000"/>
                  </a:schemeClr>
                </a:solidFill>
                <a:latin typeface="Calibri"/>
                <a:ea typeface="Calibri"/>
                <a:cs typeface="Calibri"/>
                <a:sym typeface="Calibri"/>
              </a:rPr>
              <a:t>UCLA </a:t>
            </a:r>
          </a:p>
        </p:txBody>
      </p:sp>
      <p:pic>
        <p:nvPicPr>
          <p:cNvPr id="1026" name="Picture 2" descr="http://www.norwinsd.org/cms/lib2/PA01001594/Centricity/Domain/35/stem%20gif.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52400"/>
            <a:ext cx="4082128" cy="23294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14550" y="2362200"/>
            <a:ext cx="6477000" cy="2416046"/>
          </a:xfrm>
          <a:prstGeom prst="rect">
            <a:avLst/>
          </a:prstGeom>
          <a:noFill/>
        </p:spPr>
        <p:txBody>
          <a:bodyPr wrap="square" rtlCol="0">
            <a:spAutoFit/>
          </a:bodyPr>
          <a:lstStyle/>
          <a:p>
            <a:pPr algn="r"/>
            <a:r>
              <a:rPr lang="en-US" sz="5400" b="1" dirty="0">
                <a:solidFill>
                  <a:schemeClr val="accent2">
                    <a:lumMod val="50000"/>
                  </a:schemeClr>
                </a:solidFill>
                <a:latin typeface="Calibri"/>
                <a:ea typeface="Calibri"/>
                <a:cs typeface="Calibri"/>
                <a:sym typeface="Calibri"/>
              </a:rPr>
              <a:t>STEM Undergraduate Education</a:t>
            </a:r>
            <a:r>
              <a:rPr lang="en-US" sz="5400" b="1" dirty="0" smtClean="0">
                <a:solidFill>
                  <a:schemeClr val="accent2">
                    <a:lumMod val="50000"/>
                  </a:schemeClr>
                </a:solidFill>
                <a:latin typeface="Calibri"/>
                <a:ea typeface="Calibri"/>
                <a:cs typeface="Calibri"/>
                <a:sym typeface="Calibri"/>
              </a:rPr>
              <a:t>: </a:t>
            </a:r>
            <a:r>
              <a:rPr lang="en-US" sz="4300" b="1" i="1" dirty="0" smtClean="0">
                <a:solidFill>
                  <a:schemeClr val="accent2">
                    <a:lumMod val="50000"/>
                  </a:schemeClr>
                </a:solidFill>
                <a:latin typeface="Calibri"/>
                <a:ea typeface="Calibri"/>
                <a:cs typeface="Calibri"/>
                <a:sym typeface="Calibri"/>
              </a:rPr>
              <a:t>Increasing Diversity &amp; Productivity</a:t>
            </a:r>
            <a:endParaRPr lang="en-US" sz="4300" b="1" i="1" dirty="0"/>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0" y="0"/>
            <a:ext cx="9144000" cy="10668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accent4">
                    <a:lumMod val="50000"/>
                  </a:schemeClr>
                </a:solidFill>
                <a:latin typeface="Calibri"/>
                <a:ea typeface="Calibri"/>
                <a:cs typeface="Calibri"/>
                <a:sym typeface="Calibri"/>
              </a:rPr>
              <a:t>National Consensus Reports</a:t>
            </a:r>
          </a:p>
        </p:txBody>
      </p:sp>
      <p:pic>
        <p:nvPicPr>
          <p:cNvPr id="91" name="Shape 91"/>
          <p:cNvPicPr preferRelativeResize="0">
            <a:picLocks noGrp="1"/>
          </p:cNvPicPr>
          <p:nvPr>
            <p:ph sz="quarter" idx="1"/>
          </p:nvPr>
        </p:nvPicPr>
        <p:blipFill rotWithShape="1">
          <a:blip r:embed="rId3">
            <a:alphaModFix/>
          </a:blip>
          <a:stretch/>
        </p:blipFill>
        <p:spPr>
          <a:xfrm>
            <a:off x="457200" y="1600200"/>
            <a:ext cx="2971800" cy="3657600"/>
          </a:xfrm>
          <a:prstGeom prst="rect">
            <a:avLst/>
          </a:prstGeom>
          <a:ln>
            <a:noFill/>
          </a:ln>
          <a:effectLst>
            <a:softEdge rad="112500"/>
          </a:effectLst>
        </p:spPr>
      </p:pic>
      <p:sp>
        <p:nvSpPr>
          <p:cNvPr id="92" name="Shape 92"/>
          <p:cNvSpPr/>
          <p:nvPr/>
        </p:nvSpPr>
        <p:spPr>
          <a:xfrm>
            <a:off x="4419600" y="1600200"/>
            <a:ext cx="3429000" cy="3581400"/>
          </a:xfrm>
          <a:prstGeom prst="rect">
            <a:avLst/>
          </a:prstGeom>
          <a:solidFill>
            <a:schemeClr val="accent3">
              <a:lumMod val="40000"/>
              <a:lumOff val="60000"/>
            </a:schemeClr>
          </a:solidFill>
          <a:ln w="254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2800" b="1" i="0" u="none" strike="noStrike" cap="none" baseline="0" dirty="0">
                <a:solidFill>
                  <a:schemeClr val="accent4">
                    <a:lumMod val="50000"/>
                  </a:schemeClr>
                </a:solidFill>
                <a:latin typeface="Calibri"/>
                <a:ea typeface="Calibri"/>
                <a:cs typeface="Calibri"/>
                <a:sym typeface="Calibri"/>
              </a:rPr>
              <a:t>Barriers and Opportunities to </a:t>
            </a:r>
            <a:endParaRPr lang="en-US" sz="2800" b="1" i="0" u="none" strike="noStrike" cap="none" baseline="0" dirty="0" smtClean="0">
              <a:solidFill>
                <a:schemeClr val="accent4">
                  <a:lumMod val="50000"/>
                </a:schemeClr>
              </a:solidFill>
              <a:latin typeface="Calibri"/>
              <a:ea typeface="Calibri"/>
              <a:cs typeface="Calibri"/>
              <a:sym typeface="Calibri"/>
            </a:endParaRPr>
          </a:p>
          <a:p>
            <a:pPr marL="0" marR="0" lvl="0" indent="0" algn="ctr" rtl="0">
              <a:spcBef>
                <a:spcPts val="0"/>
              </a:spcBef>
              <a:buSzPct val="25000"/>
              <a:buNone/>
            </a:pPr>
            <a:r>
              <a:rPr lang="en-US" sz="2800" b="1" i="0" u="none" strike="noStrike" cap="none" baseline="0" dirty="0" smtClean="0">
                <a:solidFill>
                  <a:schemeClr val="accent4">
                    <a:lumMod val="50000"/>
                  </a:schemeClr>
                </a:solidFill>
                <a:latin typeface="Calibri"/>
                <a:ea typeface="Calibri"/>
                <a:cs typeface="Calibri"/>
                <a:sym typeface="Calibri"/>
              </a:rPr>
              <a:t>2- </a:t>
            </a:r>
            <a:r>
              <a:rPr lang="en-US" sz="2800" b="1" i="0" u="none" strike="noStrike" cap="none" baseline="0" dirty="0">
                <a:solidFill>
                  <a:schemeClr val="accent4">
                    <a:lumMod val="50000"/>
                  </a:schemeClr>
                </a:solidFill>
                <a:latin typeface="Calibri"/>
                <a:ea typeface="Calibri"/>
                <a:cs typeface="Calibri"/>
                <a:sym typeface="Calibri"/>
              </a:rPr>
              <a:t>and 4-year Undergraduate STEM Degrees: A Pathway Framework</a:t>
            </a:r>
          </a:p>
          <a:p>
            <a:pPr marL="0" marR="0" lvl="0" indent="0" algn="ctr" rtl="0">
              <a:spcBef>
                <a:spcPts val="0"/>
              </a:spcBef>
              <a:buSzPct val="25000"/>
              <a:buNone/>
            </a:pPr>
            <a:r>
              <a:rPr lang="en-US" sz="1800" b="0" i="0" u="none" strike="noStrike" cap="none" baseline="0" dirty="0">
                <a:solidFill>
                  <a:schemeClr val="accent4">
                    <a:lumMod val="50000"/>
                  </a:schemeClr>
                </a:solidFill>
                <a:latin typeface="Calibri"/>
                <a:ea typeface="Calibri"/>
                <a:cs typeface="Calibri"/>
                <a:sym typeface="Calibri"/>
              </a:rPr>
              <a:t>(</a:t>
            </a:r>
            <a:r>
              <a:rPr lang="en-US" sz="1800" b="0" i="0" u="none" strike="noStrike" cap="none" baseline="0" dirty="0" smtClean="0">
                <a:solidFill>
                  <a:schemeClr val="accent4">
                    <a:lumMod val="50000"/>
                  </a:schemeClr>
                </a:solidFill>
                <a:latin typeface="Calibri"/>
                <a:ea typeface="Calibri"/>
                <a:cs typeface="Calibri"/>
                <a:sym typeface="Calibri"/>
              </a:rPr>
              <a:t>forthcoming report </a:t>
            </a:r>
            <a:r>
              <a:rPr lang="en-US" sz="1800" b="0" i="0" u="none" strike="noStrike" cap="none" baseline="0" dirty="0">
                <a:solidFill>
                  <a:schemeClr val="accent4">
                    <a:lumMod val="50000"/>
                  </a:schemeClr>
                </a:solidFill>
                <a:latin typeface="Calibri"/>
                <a:ea typeface="Calibri"/>
                <a:cs typeface="Calibri"/>
                <a:sym typeface="Calibri"/>
              </a:rPr>
              <a:t>in 2015)</a:t>
            </a:r>
          </a:p>
          <a:p>
            <a:pPr marL="0" marR="0" lvl="0" indent="0" algn="ctr" rtl="0">
              <a:spcBef>
                <a:spcPts val="0"/>
              </a:spcBef>
              <a:buNone/>
            </a:pPr>
            <a:endParaRPr sz="1800" b="0" i="0" u="none" strike="noStrike" cap="none" baseline="0" dirty="0">
              <a:solidFill>
                <a:schemeClr val="accent4">
                  <a:lumMod val="50000"/>
                </a:schemeClr>
              </a:solidFill>
              <a:latin typeface="Calibri"/>
              <a:ea typeface="Calibri"/>
              <a:cs typeface="Calibri"/>
              <a:sym typeface="Calibri"/>
            </a:endParaRPr>
          </a:p>
          <a:p>
            <a:pPr marL="0" marR="0" lvl="0" indent="0" algn="ctr" rtl="0">
              <a:spcBef>
                <a:spcPts val="0"/>
              </a:spcBef>
              <a:buSzPct val="25000"/>
              <a:buNone/>
            </a:pPr>
            <a:r>
              <a:rPr lang="en-US" sz="1800" b="0" i="0" u="none" strike="noStrike" cap="none" baseline="0" dirty="0">
                <a:solidFill>
                  <a:schemeClr val="accent4">
                    <a:lumMod val="50000"/>
                  </a:schemeClr>
                </a:solidFill>
                <a:latin typeface="Calibri"/>
                <a:ea typeface="Calibri"/>
                <a:cs typeface="Calibri"/>
                <a:sym typeface="Calibri"/>
              </a:rPr>
              <a:t>National Academy of Sciences</a:t>
            </a:r>
          </a:p>
          <a:p>
            <a:pPr marL="0" marR="0" lvl="0" indent="0" algn="ctr" rtl="0">
              <a:spcBef>
                <a:spcPts val="0"/>
              </a:spcBef>
              <a:buSzPct val="25000"/>
              <a:buNone/>
            </a:pPr>
            <a:r>
              <a:rPr lang="en-US" sz="1800" b="0" i="0" u="none" strike="noStrike" cap="none" baseline="0" dirty="0">
                <a:solidFill>
                  <a:schemeClr val="accent4">
                    <a:lumMod val="50000"/>
                  </a:schemeClr>
                </a:solidFill>
                <a:latin typeface="Calibri"/>
                <a:ea typeface="Calibri"/>
                <a:cs typeface="Calibri"/>
                <a:sym typeface="Calibri"/>
              </a:rPr>
              <a:t>National Academy of Engineering</a:t>
            </a: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0" y="1"/>
            <a:ext cx="9144000" cy="1066799"/>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accent4">
                    <a:lumMod val="50000"/>
                  </a:schemeClr>
                </a:solidFill>
                <a:latin typeface="Calibri"/>
                <a:ea typeface="Calibri"/>
                <a:cs typeface="Calibri"/>
                <a:sym typeface="Calibri"/>
              </a:rPr>
              <a:t>A National Imperative</a:t>
            </a:r>
          </a:p>
        </p:txBody>
      </p:sp>
      <p:sp>
        <p:nvSpPr>
          <p:cNvPr id="99" name="Shape 99"/>
          <p:cNvSpPr txBox="1">
            <a:spLocks noGrp="1"/>
          </p:cNvSpPr>
          <p:nvPr>
            <p:ph type="body" idx="4294967295"/>
          </p:nvPr>
        </p:nvSpPr>
        <p:spPr>
          <a:xfrm>
            <a:off x="457200" y="1143001"/>
            <a:ext cx="8077200" cy="1524000"/>
          </a:xfrm>
          <a:prstGeom prst="rect">
            <a:avLst/>
          </a:prstGeom>
          <a:noFill/>
          <a:ln>
            <a:noFill/>
          </a:ln>
        </p:spPr>
        <p:txBody>
          <a:bodyPr lIns="91425" tIns="45700" rIns="91425" bIns="45700" anchor="t" anchorCtr="0">
            <a:noAutofit/>
          </a:bodyPr>
          <a:lstStyle/>
          <a:p>
            <a:pPr marL="342900" marR="0" lvl="0" indent="-342900" algn="ctr" rtl="0">
              <a:lnSpc>
                <a:spcPct val="80000"/>
              </a:lnSpc>
              <a:spcBef>
                <a:spcPts val="0"/>
              </a:spcBef>
              <a:buClr>
                <a:schemeClr val="dk1"/>
              </a:buClr>
              <a:buSzPct val="25000"/>
              <a:buFont typeface="Arial"/>
              <a:buNone/>
            </a:pPr>
            <a:r>
              <a:rPr lang="en-US" sz="2590" b="0" i="0" u="none" strike="noStrike" cap="none" baseline="0" dirty="0">
                <a:solidFill>
                  <a:schemeClr val="accent4">
                    <a:lumMod val="50000"/>
                  </a:schemeClr>
                </a:solidFill>
                <a:latin typeface="Calibri"/>
                <a:ea typeface="Calibri"/>
                <a:cs typeface="Calibri"/>
                <a:sym typeface="Calibri"/>
              </a:rPr>
              <a:t>National Academies (2011) </a:t>
            </a:r>
            <a:r>
              <a:rPr lang="en-US" sz="2590" b="0" i="0" u="none" strike="noStrike" cap="none" baseline="0" dirty="0" smtClean="0">
                <a:solidFill>
                  <a:schemeClr val="accent4">
                    <a:lumMod val="50000"/>
                  </a:schemeClr>
                </a:solidFill>
                <a:latin typeface="Calibri"/>
                <a:ea typeface="Calibri"/>
                <a:cs typeface="Calibri"/>
                <a:sym typeface="Calibri"/>
              </a:rPr>
              <a:t>Report </a:t>
            </a:r>
            <a:r>
              <a:rPr lang="en-US" sz="2590" b="0" i="1" u="none" strike="noStrike" cap="none" baseline="0" dirty="0">
                <a:solidFill>
                  <a:schemeClr val="accent4">
                    <a:lumMod val="50000"/>
                  </a:schemeClr>
                </a:solidFill>
                <a:latin typeface="Calibri"/>
                <a:ea typeface="Calibri"/>
                <a:cs typeface="Calibri"/>
                <a:sym typeface="Calibri"/>
              </a:rPr>
              <a:t>Expanding Underrepresented Minority Participation: America’s Science and Technology Talent </a:t>
            </a:r>
            <a:r>
              <a:rPr lang="en-US" sz="2590" b="0" i="1" u="none" strike="noStrike" cap="none" baseline="0" dirty="0" smtClean="0">
                <a:solidFill>
                  <a:schemeClr val="accent4">
                    <a:lumMod val="50000"/>
                  </a:schemeClr>
                </a:solidFill>
                <a:latin typeface="Calibri"/>
                <a:ea typeface="Calibri"/>
                <a:cs typeface="Calibri"/>
                <a:sym typeface="Calibri"/>
              </a:rPr>
              <a:t>at the Crossroads</a:t>
            </a:r>
            <a:endParaRPr lang="en-US" sz="2590" b="0" i="1" u="none" strike="noStrike" cap="none" baseline="0" dirty="0">
              <a:solidFill>
                <a:schemeClr val="accent4">
                  <a:lumMod val="50000"/>
                </a:schemeClr>
              </a:solidFill>
              <a:latin typeface="Calibri"/>
              <a:ea typeface="Calibri"/>
              <a:cs typeface="Calibri"/>
              <a:sym typeface="Calibri"/>
            </a:endParaRPr>
          </a:p>
          <a:p>
            <a:pPr marL="342900" marR="0" lvl="0" indent="-342900" algn="ctr" rtl="0">
              <a:lnSpc>
                <a:spcPct val="80000"/>
              </a:lnSpc>
              <a:spcBef>
                <a:spcPts val="222"/>
              </a:spcBef>
              <a:buClr>
                <a:schemeClr val="dk1"/>
              </a:buClr>
              <a:buFont typeface="Arial"/>
              <a:buNone/>
            </a:pPr>
            <a:endParaRPr sz="1110" b="0" i="1" u="none" strike="noStrike" cap="none" baseline="0" dirty="0">
              <a:solidFill>
                <a:schemeClr val="accent4">
                  <a:lumMod val="50000"/>
                </a:schemeClr>
              </a:solidFill>
              <a:latin typeface="Calibri"/>
              <a:ea typeface="Calibri"/>
              <a:cs typeface="Calibri"/>
              <a:sym typeface="Calibri"/>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737" r="15385"/>
          <a:stretch/>
        </p:blipFill>
        <p:spPr bwMode="auto">
          <a:xfrm>
            <a:off x="4572000" y="3124200"/>
            <a:ext cx="4156014"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2362200"/>
            <a:ext cx="4648200" cy="3760004"/>
          </a:xfrm>
          <a:prstGeom prst="rect">
            <a:avLst/>
          </a:prstGeom>
          <a:noFill/>
        </p:spPr>
        <p:txBody>
          <a:bodyPr wrap="square" rtlCol="0">
            <a:spAutoFit/>
          </a:bodyPr>
          <a:lstStyle/>
          <a:p>
            <a:pPr marL="812165" lvl="1" indent="-342900">
              <a:lnSpc>
                <a:spcPct val="80000"/>
              </a:lnSpc>
              <a:spcBef>
                <a:spcPts val="518"/>
              </a:spcBef>
              <a:buClr>
                <a:schemeClr val="accent4">
                  <a:lumMod val="50000"/>
                </a:schemeClr>
              </a:buClr>
              <a:buSzPct val="100000"/>
              <a:buFont typeface="Wingdings" panose="05000000000000000000" pitchFamily="2" charset="2"/>
              <a:buChar char="§"/>
            </a:pPr>
            <a:r>
              <a:rPr lang="en-US" sz="1800" dirty="0">
                <a:solidFill>
                  <a:schemeClr val="accent4">
                    <a:lumMod val="50000"/>
                  </a:schemeClr>
                </a:solidFill>
                <a:latin typeface="Calibri"/>
                <a:ea typeface="Calibri"/>
                <a:cs typeface="Calibri"/>
                <a:sym typeface="Calibri"/>
              </a:rPr>
              <a:t>M</a:t>
            </a:r>
            <a:r>
              <a:rPr lang="en-US" sz="1800" dirty="0" smtClean="0">
                <a:solidFill>
                  <a:schemeClr val="accent4">
                    <a:lumMod val="50000"/>
                  </a:schemeClr>
                </a:solidFill>
                <a:latin typeface="Calibri"/>
                <a:ea typeface="Calibri"/>
                <a:cs typeface="Calibri"/>
                <a:sym typeface="Calibri"/>
              </a:rPr>
              <a:t>ost </a:t>
            </a:r>
            <a:r>
              <a:rPr lang="en-US" sz="1800" dirty="0">
                <a:solidFill>
                  <a:schemeClr val="accent4">
                    <a:lumMod val="50000"/>
                  </a:schemeClr>
                </a:solidFill>
                <a:latin typeface="Calibri"/>
                <a:ea typeface="Calibri"/>
                <a:cs typeface="Calibri"/>
                <a:sym typeface="Calibri"/>
              </a:rPr>
              <a:t>of the growth in the new jobs will require science and technology skills</a:t>
            </a:r>
          </a:p>
          <a:p>
            <a:pPr marL="812165" lvl="1" indent="-342900">
              <a:lnSpc>
                <a:spcPct val="80000"/>
              </a:lnSpc>
              <a:spcBef>
                <a:spcPts val="518"/>
              </a:spcBef>
              <a:buClr>
                <a:schemeClr val="accent4">
                  <a:lumMod val="50000"/>
                </a:schemeClr>
              </a:buClr>
              <a:buSzPct val="100000"/>
              <a:buFont typeface="Wingdings" panose="05000000000000000000" pitchFamily="2" charset="2"/>
              <a:buChar char="§"/>
            </a:pPr>
            <a:r>
              <a:rPr lang="en-US" sz="1800" dirty="0" smtClean="0">
                <a:solidFill>
                  <a:schemeClr val="accent4">
                    <a:lumMod val="50000"/>
                  </a:schemeClr>
                </a:solidFill>
                <a:latin typeface="Calibri"/>
                <a:ea typeface="Calibri"/>
                <a:cs typeface="Calibri"/>
                <a:sym typeface="Calibri"/>
              </a:rPr>
              <a:t>“</a:t>
            </a:r>
            <a:r>
              <a:rPr lang="en-US" sz="1800" dirty="0">
                <a:solidFill>
                  <a:schemeClr val="accent4">
                    <a:lumMod val="50000"/>
                  </a:schemeClr>
                </a:solidFill>
                <a:latin typeface="Calibri"/>
                <a:ea typeface="Calibri"/>
                <a:cs typeface="Calibri"/>
                <a:sym typeface="Calibri"/>
              </a:rPr>
              <a:t>Those groups that are most underrepresented in S&amp;E are also the fastest growing the general population” (National Academies, 2011, p. 3). </a:t>
            </a:r>
          </a:p>
          <a:p>
            <a:pPr marL="812165" lvl="1" indent="-342900">
              <a:lnSpc>
                <a:spcPct val="80000"/>
              </a:lnSpc>
              <a:spcBef>
                <a:spcPts val="518"/>
              </a:spcBef>
              <a:buClr>
                <a:schemeClr val="accent4">
                  <a:lumMod val="50000"/>
                </a:schemeClr>
              </a:buClr>
              <a:buSzPct val="100000"/>
              <a:buFont typeface="Wingdings" panose="05000000000000000000" pitchFamily="2" charset="2"/>
              <a:buChar char="§"/>
            </a:pPr>
            <a:r>
              <a:rPr lang="en-US" sz="1800" dirty="0">
                <a:solidFill>
                  <a:schemeClr val="accent4">
                    <a:lumMod val="50000"/>
                  </a:schemeClr>
                </a:solidFill>
                <a:latin typeface="Calibri"/>
                <a:ea typeface="Calibri"/>
                <a:cs typeface="Calibri"/>
                <a:sym typeface="Calibri"/>
              </a:rPr>
              <a:t>T</a:t>
            </a:r>
            <a:r>
              <a:rPr lang="en-US" sz="1800" dirty="0" smtClean="0">
                <a:solidFill>
                  <a:schemeClr val="accent4">
                    <a:lumMod val="50000"/>
                  </a:schemeClr>
                </a:solidFill>
                <a:latin typeface="Calibri"/>
                <a:ea typeface="Calibri"/>
                <a:cs typeface="Calibri"/>
                <a:sym typeface="Calibri"/>
              </a:rPr>
              <a:t>o </a:t>
            </a:r>
            <a:r>
              <a:rPr lang="en-US" sz="1800" dirty="0">
                <a:solidFill>
                  <a:schemeClr val="accent4">
                    <a:lumMod val="50000"/>
                  </a:schemeClr>
                </a:solidFill>
                <a:latin typeface="Calibri"/>
                <a:ea typeface="Calibri"/>
                <a:cs typeface="Calibri"/>
                <a:sym typeface="Calibri"/>
              </a:rPr>
              <a:t>achieve long-term parity in a diverse workforce, they recommend a near term, reasonable goal of improving institutional efforts to double the number of underrepresented minorities receiving undergraduate STEM degrees. </a:t>
            </a:r>
          </a:p>
          <a:p>
            <a:endParaRPr lang="en-US" dirty="0"/>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0" y="0"/>
            <a:ext cx="9144000" cy="990599"/>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000" b="1" i="0" u="none" strike="noStrike" cap="none" baseline="0" dirty="0">
                <a:solidFill>
                  <a:schemeClr val="accent4">
                    <a:lumMod val="50000"/>
                  </a:schemeClr>
                </a:solidFill>
                <a:latin typeface="Calibri"/>
                <a:ea typeface="Calibri"/>
                <a:cs typeface="Calibri"/>
                <a:sym typeface="Calibri"/>
              </a:rPr>
              <a:t>A National Imperative</a:t>
            </a:r>
          </a:p>
        </p:txBody>
      </p:sp>
      <p:sp>
        <p:nvSpPr>
          <p:cNvPr id="106" name="Shape 106"/>
          <p:cNvSpPr/>
          <p:nvPr/>
        </p:nvSpPr>
        <p:spPr>
          <a:xfrm>
            <a:off x="381000" y="1066800"/>
            <a:ext cx="8077200" cy="504753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400" b="0" i="0" u="none" strike="noStrike" cap="none" baseline="0" dirty="0">
                <a:solidFill>
                  <a:schemeClr val="accent4">
                    <a:lumMod val="50000"/>
                  </a:schemeClr>
                </a:solidFill>
                <a:latin typeface="Calibri"/>
                <a:ea typeface="Calibri"/>
                <a:cs typeface="Calibri"/>
                <a:sym typeface="Calibri"/>
              </a:rPr>
              <a:t>2012 President’s Council of Advisors on Science and Technology (PCAST) </a:t>
            </a:r>
            <a:r>
              <a:rPr lang="en-US" sz="2400" b="0" i="0" u="none" strike="noStrike" cap="none" baseline="0" dirty="0" smtClean="0">
                <a:solidFill>
                  <a:schemeClr val="accent4">
                    <a:lumMod val="50000"/>
                  </a:schemeClr>
                </a:solidFill>
                <a:latin typeface="Calibri"/>
                <a:ea typeface="Calibri"/>
                <a:cs typeface="Calibri"/>
                <a:sym typeface="Calibri"/>
              </a:rPr>
              <a:t>Report</a:t>
            </a:r>
            <a:r>
              <a:rPr lang="en-US" sz="2400" b="0" i="0" u="none" strike="noStrike" cap="none" baseline="0" dirty="0">
                <a:solidFill>
                  <a:schemeClr val="accent4">
                    <a:lumMod val="50000"/>
                  </a:schemeClr>
                </a:solidFill>
                <a:latin typeface="Calibri"/>
                <a:ea typeface="Calibri"/>
                <a:cs typeface="Calibri"/>
                <a:sym typeface="Calibri"/>
              </a:rPr>
              <a:t>, </a:t>
            </a:r>
            <a:r>
              <a:rPr lang="en-US" sz="2400" b="0" i="1" u="none" strike="noStrike" cap="none" baseline="0" dirty="0">
                <a:solidFill>
                  <a:schemeClr val="accent4">
                    <a:lumMod val="50000"/>
                  </a:schemeClr>
                </a:solidFill>
                <a:latin typeface="Calibri"/>
                <a:ea typeface="Calibri"/>
                <a:cs typeface="Calibri"/>
                <a:sym typeface="Calibri"/>
              </a:rPr>
              <a:t>Engage to Excel: Producing One Million Additional College Graduates With Degrees In Science, Technology, Engineering, And Mathematics</a:t>
            </a:r>
          </a:p>
          <a:p>
            <a:pPr marL="0" marR="0" lvl="0" indent="152400" algn="l" rtl="0">
              <a:spcBef>
                <a:spcPts val="0"/>
              </a:spcBef>
              <a:buClr>
                <a:schemeClr val="dk1"/>
              </a:buClr>
              <a:buFont typeface="Arial"/>
              <a:buNone/>
            </a:pPr>
            <a:endParaRPr sz="2400" b="0" i="0" u="none" strike="noStrike" cap="none" baseline="0" dirty="0">
              <a:solidFill>
                <a:schemeClr val="accent4">
                  <a:lumMod val="50000"/>
                </a:schemeClr>
              </a:solidFill>
              <a:latin typeface="Calibri"/>
              <a:ea typeface="Calibri"/>
              <a:cs typeface="Calibri"/>
              <a:sym typeface="Calibri"/>
            </a:endParaRPr>
          </a:p>
          <a:p>
            <a:pPr marL="660400" marR="0" lvl="1" indent="-342900" algn="l" rtl="0">
              <a:spcBef>
                <a:spcPts val="370"/>
              </a:spcBef>
              <a:buClr>
                <a:schemeClr val="accent4">
                  <a:lumMod val="50000"/>
                </a:schemeClr>
              </a:buClr>
              <a:buSzPct val="85000"/>
              <a:buFont typeface="Wingdings" panose="05000000000000000000" pitchFamily="2" charset="2"/>
              <a:buChar char="§"/>
            </a:pPr>
            <a:r>
              <a:rPr lang="en-US" sz="2000" b="0" i="0" u="none" strike="noStrike" cap="none" baseline="0" dirty="0">
                <a:solidFill>
                  <a:schemeClr val="accent4">
                    <a:lumMod val="50000"/>
                  </a:schemeClr>
                </a:solidFill>
                <a:latin typeface="Calibri"/>
                <a:ea typeface="Calibri"/>
                <a:cs typeface="Calibri"/>
                <a:sym typeface="Calibri"/>
              </a:rPr>
              <a:t>Increasing STEM degrees from 40% to 50% would, alone, generate three-quarters of the targeted 1 million additional STEM degrees over the next </a:t>
            </a:r>
            <a:r>
              <a:rPr lang="en-US" sz="2000" b="0" i="0" u="none" strike="noStrike" cap="none" baseline="0" dirty="0" smtClean="0">
                <a:solidFill>
                  <a:schemeClr val="accent4">
                    <a:lumMod val="50000"/>
                  </a:schemeClr>
                </a:solidFill>
                <a:latin typeface="Calibri"/>
                <a:ea typeface="Calibri"/>
                <a:cs typeface="Calibri"/>
                <a:sym typeface="Calibri"/>
              </a:rPr>
              <a:t>decade</a:t>
            </a:r>
            <a:endParaRPr lang="en-US" sz="2000" b="0" i="0" u="none" strike="noStrike" cap="none" baseline="0" dirty="0">
              <a:solidFill>
                <a:schemeClr val="accent4">
                  <a:lumMod val="50000"/>
                </a:schemeClr>
              </a:solidFill>
              <a:latin typeface="Calibri"/>
              <a:ea typeface="Calibri"/>
              <a:cs typeface="Calibri"/>
              <a:sym typeface="Calibri"/>
            </a:endParaRPr>
          </a:p>
          <a:p>
            <a:pPr marL="660400" marR="0" lvl="1" indent="-342900" algn="l" rtl="0">
              <a:spcBef>
                <a:spcPts val="370"/>
              </a:spcBef>
              <a:buClr>
                <a:schemeClr val="accent4">
                  <a:lumMod val="50000"/>
                </a:schemeClr>
              </a:buClr>
              <a:buSzPct val="85000"/>
              <a:buFont typeface="Wingdings" panose="05000000000000000000" pitchFamily="2" charset="2"/>
              <a:buChar char="§"/>
            </a:pPr>
            <a:r>
              <a:rPr lang="en-US" sz="2000" b="0" i="0" u="none" strike="noStrike" cap="none" baseline="0" dirty="0">
                <a:solidFill>
                  <a:schemeClr val="accent4">
                    <a:lumMod val="50000"/>
                  </a:schemeClr>
                </a:solidFill>
                <a:latin typeface="Calibri"/>
                <a:ea typeface="Calibri"/>
                <a:cs typeface="Calibri"/>
                <a:sym typeface="Calibri"/>
              </a:rPr>
              <a:t>Retaining more STEM majors is the lowest-cost, fastest policy option to providing the workforce that the nation </a:t>
            </a:r>
            <a:r>
              <a:rPr lang="en-US" sz="2000" b="0" i="0" u="none" strike="noStrike" cap="none" baseline="0" dirty="0" smtClean="0">
                <a:solidFill>
                  <a:schemeClr val="accent4">
                    <a:lumMod val="50000"/>
                  </a:schemeClr>
                </a:solidFill>
                <a:latin typeface="Calibri"/>
                <a:ea typeface="Calibri"/>
                <a:cs typeface="Calibri"/>
                <a:sym typeface="Calibri"/>
              </a:rPr>
              <a:t>needs</a:t>
            </a:r>
            <a:endParaRPr lang="en-US" sz="2000" b="0" i="0" u="none" strike="noStrike" cap="none" baseline="0" dirty="0">
              <a:solidFill>
                <a:schemeClr val="accent4">
                  <a:lumMod val="50000"/>
                </a:schemeClr>
              </a:solidFill>
              <a:latin typeface="Calibri"/>
              <a:ea typeface="Calibri"/>
              <a:cs typeface="Calibri"/>
              <a:sym typeface="Calibri"/>
            </a:endParaRPr>
          </a:p>
          <a:p>
            <a:pPr marL="660400" marR="0" lvl="1" indent="-342900" algn="l" rtl="0">
              <a:spcBef>
                <a:spcPts val="370"/>
              </a:spcBef>
              <a:buClr>
                <a:schemeClr val="accent4">
                  <a:lumMod val="50000"/>
                </a:schemeClr>
              </a:buClr>
              <a:buSzPct val="85000"/>
              <a:buFont typeface="Wingdings" panose="05000000000000000000" pitchFamily="2" charset="2"/>
              <a:buChar char="§"/>
            </a:pPr>
            <a:r>
              <a:rPr lang="en-US" sz="2000" b="0" i="0" u="none" strike="noStrike" cap="none" baseline="0" dirty="0">
                <a:solidFill>
                  <a:schemeClr val="accent4">
                    <a:lumMod val="50000"/>
                  </a:schemeClr>
                </a:solidFill>
                <a:latin typeface="Calibri"/>
                <a:ea typeface="Calibri"/>
                <a:cs typeface="Calibri"/>
                <a:sym typeface="Calibri"/>
              </a:rPr>
              <a:t>Changing productivity levels means changing practices and mindsets from priming the sieve to priming the pump, or talent </a:t>
            </a:r>
            <a:r>
              <a:rPr lang="en-US" sz="2000" b="0" i="0" u="none" strike="noStrike" cap="none" baseline="0" dirty="0" smtClean="0">
                <a:solidFill>
                  <a:schemeClr val="accent4">
                    <a:lumMod val="50000"/>
                  </a:schemeClr>
                </a:solidFill>
                <a:latin typeface="Calibri"/>
                <a:ea typeface="Calibri"/>
                <a:cs typeface="Calibri"/>
                <a:sym typeface="Calibri"/>
              </a:rPr>
              <a:t>development </a:t>
            </a:r>
            <a:endParaRPr lang="en-US" sz="2000" b="0" i="0" u="none" strike="noStrike" cap="none" baseline="0" dirty="0">
              <a:solidFill>
                <a:schemeClr val="accent4">
                  <a:lumMod val="50000"/>
                </a:schemeClr>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Shape 111"/>
          <p:cNvPicPr preferRelativeResize="0"/>
          <p:nvPr/>
        </p:nvPicPr>
        <p:blipFill>
          <a:blip r:embed="rId3">
            <a:alphaModFix/>
            <a:extLst>
              <a:ext uri="{BEBA8EAE-BF5A-486C-A8C5-ECC9F3942E4B}">
                <a14:imgProps xmlns:a14="http://schemas.microsoft.com/office/drawing/2010/main">
                  <a14:imgLayer r:embed="rId4">
                    <a14:imgEffect>
                      <a14:sharpenSoften amount="-4000"/>
                    </a14:imgEffect>
                  </a14:imgLayer>
                </a14:imgProps>
              </a:ext>
            </a:extLst>
          </a:blip>
          <a:stretch>
            <a:fillRect/>
          </a:stretch>
        </p:blipFill>
        <p:spPr>
          <a:xfrm>
            <a:off x="228600" y="304800"/>
            <a:ext cx="8534400" cy="59436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0" y="0"/>
            <a:ext cx="9144000" cy="116205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200" b="1" i="0" u="none" strike="noStrike" cap="none" baseline="0" dirty="0">
                <a:solidFill>
                  <a:schemeClr val="accent4">
                    <a:lumMod val="50000"/>
                  </a:schemeClr>
                </a:solidFill>
                <a:latin typeface="Calibri"/>
                <a:ea typeface="Calibri"/>
                <a:cs typeface="Calibri"/>
                <a:sym typeface="Calibri"/>
              </a:rPr>
              <a:t>Pre-College Preparation among STEM and </a:t>
            </a:r>
            <a:r>
              <a:rPr lang="en-US" sz="3200" b="1" i="0" u="none" strike="noStrike" cap="none" baseline="0" dirty="0" smtClean="0">
                <a:solidFill>
                  <a:schemeClr val="accent4">
                    <a:lumMod val="50000"/>
                  </a:schemeClr>
                </a:solidFill>
                <a:latin typeface="Calibri"/>
                <a:ea typeface="Calibri"/>
                <a:cs typeface="Calibri"/>
                <a:sym typeface="Calibri"/>
              </a:rPr>
              <a:t/>
            </a:r>
            <a:br>
              <a:rPr lang="en-US" sz="3200" b="1" i="0" u="none" strike="noStrike" cap="none" baseline="0" dirty="0" smtClean="0">
                <a:solidFill>
                  <a:schemeClr val="accent4">
                    <a:lumMod val="50000"/>
                  </a:schemeClr>
                </a:solidFill>
                <a:latin typeface="Calibri"/>
                <a:ea typeface="Calibri"/>
                <a:cs typeface="Calibri"/>
                <a:sym typeface="Calibri"/>
              </a:rPr>
            </a:br>
            <a:r>
              <a:rPr lang="en-US" sz="3200" b="1" i="0" u="none" strike="noStrike" cap="none" baseline="0" dirty="0" smtClean="0">
                <a:solidFill>
                  <a:schemeClr val="accent4">
                    <a:lumMod val="50000"/>
                  </a:schemeClr>
                </a:solidFill>
                <a:latin typeface="Calibri"/>
                <a:ea typeface="Calibri"/>
                <a:cs typeface="Calibri"/>
                <a:sym typeface="Calibri"/>
              </a:rPr>
              <a:t>non-STEM </a:t>
            </a:r>
            <a:r>
              <a:rPr lang="en-US" sz="3200" b="1" i="0" u="none" strike="noStrike" cap="none" baseline="0" dirty="0">
                <a:solidFill>
                  <a:schemeClr val="accent4">
                    <a:lumMod val="50000"/>
                  </a:schemeClr>
                </a:solidFill>
                <a:latin typeface="Calibri"/>
                <a:ea typeface="Calibri"/>
                <a:cs typeface="Calibri"/>
                <a:sym typeface="Calibri"/>
              </a:rPr>
              <a:t>Aspirants, Fall 2012</a:t>
            </a:r>
          </a:p>
        </p:txBody>
      </p:sp>
      <p:pic>
        <p:nvPicPr>
          <p:cNvPr id="117" name="Shape 117"/>
          <p:cNvPicPr preferRelativeResize="0"/>
          <p:nvPr/>
        </p:nvPicPr>
        <p:blipFill rotWithShape="1">
          <a:blip r:embed="rId3">
            <a:alphaModFix/>
          </a:blip>
          <a:srcRect/>
          <a:stretch/>
        </p:blipFill>
        <p:spPr>
          <a:xfrm>
            <a:off x="76200" y="1295399"/>
            <a:ext cx="8610600" cy="53339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Shape 122"/>
          <p:cNvPicPr preferRelativeResize="0"/>
          <p:nvPr/>
        </p:nvPicPr>
        <p:blipFill>
          <a:blip r:embed="rId3">
            <a:alphaModFix/>
          </a:blip>
          <a:stretch>
            <a:fillRect/>
          </a:stretch>
        </p:blipFill>
        <p:spPr>
          <a:xfrm>
            <a:off x="0" y="141968"/>
            <a:ext cx="9143999" cy="6574063"/>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0" y="0"/>
            <a:ext cx="9144000" cy="12954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2880" b="1" i="0" u="none" strike="noStrike" cap="none" baseline="0" dirty="0">
                <a:solidFill>
                  <a:schemeClr val="accent4">
                    <a:lumMod val="50000"/>
                  </a:schemeClr>
                </a:solidFill>
                <a:latin typeface="Calibri"/>
                <a:ea typeface="Calibri"/>
                <a:cs typeface="Calibri"/>
                <a:sym typeface="Calibri"/>
              </a:rPr>
              <a:t>Factors in Managing Academic Success in the 1st Year </a:t>
            </a:r>
            <a:br>
              <a:rPr lang="en-US" sz="2880" b="1" i="0" u="none" strike="noStrike" cap="none" baseline="0" dirty="0">
                <a:solidFill>
                  <a:schemeClr val="accent4">
                    <a:lumMod val="50000"/>
                  </a:schemeClr>
                </a:solidFill>
                <a:latin typeface="Calibri"/>
                <a:ea typeface="Calibri"/>
                <a:cs typeface="Calibri"/>
                <a:sym typeface="Calibri"/>
              </a:rPr>
            </a:br>
            <a:r>
              <a:rPr lang="en-US" sz="1440" b="1" i="0" u="none" strike="noStrike" cap="none" baseline="0" dirty="0">
                <a:solidFill>
                  <a:schemeClr val="accent4">
                    <a:lumMod val="50000"/>
                  </a:schemeClr>
                </a:solidFill>
                <a:latin typeface="Calibri"/>
                <a:ea typeface="Calibri"/>
                <a:cs typeface="Calibri"/>
                <a:sym typeface="Calibri"/>
              </a:rPr>
              <a:t>Source: Predicting Transition and Adjustment, </a:t>
            </a:r>
            <a:r>
              <a:rPr lang="en-US" sz="1440" b="1" i="1" u="none" strike="noStrike" cap="none" baseline="0" dirty="0">
                <a:solidFill>
                  <a:schemeClr val="accent4">
                    <a:lumMod val="50000"/>
                  </a:schemeClr>
                </a:solidFill>
                <a:latin typeface="Calibri"/>
                <a:ea typeface="Calibri"/>
                <a:cs typeface="Calibri"/>
                <a:sym typeface="Calibri"/>
              </a:rPr>
              <a:t>Research in Higher Education </a:t>
            </a:r>
            <a:r>
              <a:rPr lang="en-US" sz="1440" b="1" i="0" u="none" strike="noStrike" cap="none" baseline="0" dirty="0">
                <a:solidFill>
                  <a:schemeClr val="accent4">
                    <a:lumMod val="50000"/>
                  </a:schemeClr>
                </a:solidFill>
                <a:latin typeface="Calibri"/>
                <a:ea typeface="Calibri"/>
                <a:cs typeface="Calibri"/>
                <a:sym typeface="Calibri"/>
              </a:rPr>
              <a:t>(2007)</a:t>
            </a:r>
            <a:r>
              <a:rPr lang="en-US" sz="1800" b="1" i="0" u="none" strike="noStrike" cap="none" baseline="0" dirty="0">
                <a:solidFill>
                  <a:schemeClr val="accent4">
                    <a:lumMod val="50000"/>
                  </a:schemeClr>
                </a:solidFill>
                <a:latin typeface="Calibri"/>
                <a:ea typeface="Calibri"/>
                <a:cs typeface="Calibri"/>
                <a:sym typeface="Calibri"/>
              </a:rPr>
              <a:t/>
            </a:r>
            <a:br>
              <a:rPr lang="en-US" sz="1800" b="1" i="0" u="none" strike="noStrike" cap="none" baseline="0" dirty="0">
                <a:solidFill>
                  <a:schemeClr val="accent4">
                    <a:lumMod val="50000"/>
                  </a:schemeClr>
                </a:solidFill>
                <a:latin typeface="Calibri"/>
                <a:ea typeface="Calibri"/>
                <a:cs typeface="Calibri"/>
                <a:sym typeface="Calibri"/>
              </a:rPr>
            </a:br>
            <a:r>
              <a:rPr lang="en-US" sz="1800" b="1" i="0" u="none" strike="noStrike" cap="none" baseline="0" dirty="0">
                <a:solidFill>
                  <a:schemeClr val="accent4">
                    <a:lumMod val="50000"/>
                  </a:schemeClr>
                </a:solidFill>
                <a:latin typeface="Calibri"/>
                <a:ea typeface="Calibri"/>
                <a:cs typeface="Calibri"/>
                <a:sym typeface="Calibri"/>
              </a:rPr>
              <a:t>* Indicates effect is stronger for URM STEM students</a:t>
            </a:r>
          </a:p>
        </p:txBody>
      </p:sp>
      <p:sp>
        <p:nvSpPr>
          <p:cNvPr id="129" name="Shape 129"/>
          <p:cNvSpPr txBox="1">
            <a:spLocks noGrp="1"/>
          </p:cNvSpPr>
          <p:nvPr>
            <p:ph sz="quarter" idx="1"/>
          </p:nvPr>
        </p:nvSpPr>
        <p:spPr>
          <a:xfrm>
            <a:off x="609600" y="1447801"/>
            <a:ext cx="3749040" cy="5181600"/>
          </a:xfrm>
          <a:prstGeom prst="rect">
            <a:avLst/>
          </a:prstGeom>
          <a:noFill/>
          <a:ln w="57150">
            <a:solidFill>
              <a:schemeClr val="accent3">
                <a:lumMod val="40000"/>
                <a:lumOff val="60000"/>
              </a:schemeClr>
            </a:solidFill>
          </a:ln>
        </p:spPr>
        <p:txBody>
          <a:bodyPr lIns="91425" tIns="45700" rIns="91425" bIns="45700" anchor="t" anchorCtr="0">
            <a:noAutofit/>
          </a:bodyPr>
          <a:lstStyle/>
          <a:p>
            <a:pPr marL="342900" marR="0" lvl="0" indent="-342900" algn="ctr" rtl="0">
              <a:spcBef>
                <a:spcPts val="0"/>
              </a:spcBef>
              <a:buClr>
                <a:schemeClr val="dk1"/>
              </a:buClr>
              <a:buSzPct val="25000"/>
              <a:buFont typeface="Arial"/>
              <a:buNone/>
            </a:pPr>
            <a:r>
              <a:rPr lang="en-US" sz="2400" b="1" i="0" u="sng" strike="noStrike" cap="none" baseline="0" dirty="0" smtClean="0">
                <a:solidFill>
                  <a:schemeClr val="accent4">
                    <a:lumMod val="50000"/>
                  </a:schemeClr>
                </a:solidFill>
                <a:latin typeface="Calibri"/>
                <a:ea typeface="Calibri"/>
                <a:cs typeface="Calibri"/>
                <a:sym typeface="Calibri"/>
              </a:rPr>
              <a:t>NEGATIVE EFFECTS</a:t>
            </a:r>
            <a:endParaRPr lang="en-US" sz="2400" b="1" i="0" u="sng" strike="noStrike" cap="none" baseline="0" dirty="0">
              <a:solidFill>
                <a:schemeClr val="accent4">
                  <a:lumMod val="50000"/>
                </a:schemeClr>
              </a:solidFill>
              <a:latin typeface="Calibri"/>
              <a:ea typeface="Calibri"/>
              <a:cs typeface="Calibri"/>
              <a:sym typeface="Calibri"/>
            </a:endParaRP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Interfering family responsibilities</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Concern about financing college*</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Perceptions of a competitive environment *</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Perceptions of a hostile racial climate*</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Institutional selectivity</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Academic </a:t>
            </a:r>
            <a:r>
              <a:rPr lang="en-US" sz="2200" b="0" i="0" u="none" strike="noStrike" cap="none" baseline="0" dirty="0" smtClean="0">
                <a:solidFill>
                  <a:schemeClr val="accent4">
                    <a:lumMod val="50000"/>
                  </a:schemeClr>
                </a:solidFill>
                <a:latin typeface="Calibri"/>
                <a:ea typeface="Calibri"/>
                <a:cs typeface="Calibri"/>
                <a:sym typeface="Calibri"/>
              </a:rPr>
              <a:t>advice </a:t>
            </a:r>
            <a:r>
              <a:rPr lang="en-US" sz="2200" b="0" i="0" u="none" strike="noStrike" cap="none" baseline="0" dirty="0">
                <a:solidFill>
                  <a:schemeClr val="accent4">
                    <a:lumMod val="50000"/>
                  </a:schemeClr>
                </a:solidFill>
                <a:latin typeface="Calibri"/>
                <a:ea typeface="Calibri"/>
                <a:cs typeface="Calibri"/>
                <a:sym typeface="Calibri"/>
              </a:rPr>
              <a:t>from a freshman peer </a:t>
            </a:r>
            <a:r>
              <a:rPr lang="en-US" sz="2200" b="0" i="0" u="none" strike="noStrike" cap="none" baseline="0" dirty="0">
                <a:solidFill>
                  <a:schemeClr val="dk1"/>
                </a:solidFill>
                <a:latin typeface="Calibri"/>
                <a:ea typeface="Calibri"/>
                <a:cs typeface="Calibri"/>
                <a:sym typeface="Calibri"/>
              </a:rPr>
              <a:t>*</a:t>
            </a:r>
          </a:p>
          <a:p>
            <a:pPr marL="342900" marR="0" lvl="0" indent="-342900" algn="l" rtl="0">
              <a:spcBef>
                <a:spcPts val="400"/>
              </a:spcBef>
              <a:buClr>
                <a:schemeClr val="dk1"/>
              </a:buClr>
              <a:buFont typeface="Arial"/>
              <a:buNone/>
            </a:pPr>
            <a:endParaRPr sz="2000" b="0" i="0" u="none" strike="noStrike" cap="none" baseline="0" dirty="0">
              <a:solidFill>
                <a:schemeClr val="dk1"/>
              </a:solidFill>
              <a:latin typeface="Calibri"/>
              <a:ea typeface="Calibri"/>
              <a:cs typeface="Calibri"/>
              <a:sym typeface="Calibri"/>
            </a:endParaRPr>
          </a:p>
          <a:p>
            <a:pPr marL="342900" marR="0" lvl="0" indent="-342900" algn="l" rtl="0">
              <a:spcBef>
                <a:spcPts val="400"/>
              </a:spcBef>
              <a:buClr>
                <a:schemeClr val="dk1"/>
              </a:buClr>
              <a:buFont typeface="Arial"/>
              <a:buNone/>
            </a:pPr>
            <a:endParaRPr sz="2000" b="0" i="0" u="none" strike="noStrike" cap="none" baseline="0" dirty="0">
              <a:solidFill>
                <a:schemeClr val="dk1"/>
              </a:solidFill>
              <a:latin typeface="Calibri"/>
              <a:ea typeface="Calibri"/>
              <a:cs typeface="Calibri"/>
              <a:sym typeface="Calibri"/>
            </a:endParaRPr>
          </a:p>
        </p:txBody>
      </p:sp>
      <p:sp>
        <p:nvSpPr>
          <p:cNvPr id="130" name="Shape 130"/>
          <p:cNvSpPr txBox="1">
            <a:spLocks noGrp="1"/>
          </p:cNvSpPr>
          <p:nvPr>
            <p:ph sz="quarter" idx="2"/>
          </p:nvPr>
        </p:nvSpPr>
        <p:spPr>
          <a:xfrm>
            <a:off x="4572000" y="1447800"/>
            <a:ext cx="3581400" cy="5181600"/>
          </a:xfrm>
          <a:prstGeom prst="rect">
            <a:avLst/>
          </a:prstGeom>
          <a:noFill/>
          <a:ln w="57150">
            <a:solidFill>
              <a:schemeClr val="accent3">
                <a:lumMod val="40000"/>
                <a:lumOff val="60000"/>
              </a:schemeClr>
            </a:solidFill>
          </a:ln>
        </p:spPr>
        <p:txBody>
          <a:bodyPr lIns="91425" tIns="45700" rIns="91425" bIns="45700" anchor="t" anchorCtr="0">
            <a:noAutofit/>
          </a:bodyPr>
          <a:lstStyle/>
          <a:p>
            <a:pPr marL="342900" marR="0" lvl="0" indent="-342900" algn="ctr" rtl="0">
              <a:spcBef>
                <a:spcPts val="0"/>
              </a:spcBef>
              <a:buClr>
                <a:schemeClr val="dk1"/>
              </a:buClr>
              <a:buSzPct val="25000"/>
              <a:buFont typeface="Arial"/>
              <a:buNone/>
            </a:pPr>
            <a:r>
              <a:rPr lang="en-US" sz="2200" b="1" i="0" u="sng" strike="noStrike" cap="none" baseline="0" dirty="0" smtClean="0">
                <a:solidFill>
                  <a:schemeClr val="accent4">
                    <a:lumMod val="50000"/>
                  </a:schemeClr>
                </a:solidFill>
                <a:latin typeface="Calibri"/>
                <a:ea typeface="Calibri"/>
                <a:cs typeface="Calibri"/>
                <a:sym typeface="Calibri"/>
              </a:rPr>
              <a:t>POSITIVE EFFECTS</a:t>
            </a:r>
            <a:endParaRPr lang="en-US" sz="2200" b="1" i="0" u="sng" strike="noStrike" cap="none" baseline="0" dirty="0">
              <a:solidFill>
                <a:schemeClr val="accent4">
                  <a:lumMod val="50000"/>
                </a:schemeClr>
              </a:solidFill>
              <a:latin typeface="Calibri"/>
              <a:ea typeface="Calibri"/>
              <a:cs typeface="Calibri"/>
              <a:sym typeface="Calibri"/>
            </a:endParaRP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Self-rated ability to manage time</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Best guess they will communicate with faculty</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High proportion of degrees in science</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Worked with an academic advisor to select courses</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Academic </a:t>
            </a:r>
            <a:r>
              <a:rPr lang="en-US" sz="2200" b="0" i="0" u="none" strike="noStrike" cap="none" baseline="0" dirty="0" smtClean="0">
                <a:solidFill>
                  <a:schemeClr val="accent4">
                    <a:lumMod val="50000"/>
                  </a:schemeClr>
                </a:solidFill>
                <a:latin typeface="Calibri"/>
                <a:ea typeface="Calibri"/>
                <a:cs typeface="Calibri"/>
                <a:sym typeface="Calibri"/>
              </a:rPr>
              <a:t>advice </a:t>
            </a:r>
            <a:r>
              <a:rPr lang="en-US" sz="2200" b="0" i="0" u="none" strike="noStrike" cap="none" baseline="0" dirty="0">
                <a:solidFill>
                  <a:schemeClr val="accent4">
                    <a:lumMod val="50000"/>
                  </a:schemeClr>
                </a:solidFill>
                <a:latin typeface="Calibri"/>
                <a:ea typeface="Calibri"/>
                <a:cs typeface="Calibri"/>
                <a:sym typeface="Calibri"/>
              </a:rPr>
              <a:t>from a junior/senior and major/</a:t>
            </a:r>
            <a:r>
              <a:rPr lang="en-US" sz="2200" b="0" i="0" u="none" strike="noStrike" cap="none" baseline="0" dirty="0" err="1">
                <a:solidFill>
                  <a:schemeClr val="accent4">
                    <a:lumMod val="50000"/>
                  </a:schemeClr>
                </a:solidFill>
                <a:latin typeface="Calibri"/>
                <a:ea typeface="Calibri"/>
                <a:cs typeface="Calibri"/>
                <a:sym typeface="Calibri"/>
              </a:rPr>
              <a:t>preprof</a:t>
            </a:r>
            <a:r>
              <a:rPr lang="en-US" sz="2200" b="0" i="0" u="none" strike="noStrike" cap="none" baseline="0" dirty="0">
                <a:solidFill>
                  <a:schemeClr val="accent4">
                    <a:lumMod val="50000"/>
                  </a:schemeClr>
                </a:solidFill>
                <a:latin typeface="Calibri"/>
                <a:ea typeface="Calibri"/>
                <a:cs typeface="Calibri"/>
                <a:sym typeface="Calibri"/>
              </a:rPr>
              <a:t> clubs*</a:t>
            </a:r>
          </a:p>
          <a:p>
            <a:pPr>
              <a:spcBef>
                <a:spcPts val="480"/>
              </a:spcBef>
              <a:buClr>
                <a:schemeClr val="dk1"/>
              </a:buClr>
              <a:buSzPct val="25000"/>
            </a:pPr>
            <a:r>
              <a:rPr lang="en-US" sz="2200" b="0" i="0" u="none" strike="noStrike" cap="none" baseline="0" dirty="0">
                <a:solidFill>
                  <a:schemeClr val="accent4">
                    <a:lumMod val="50000"/>
                  </a:schemeClr>
                </a:solidFill>
                <a:latin typeface="Calibri"/>
                <a:ea typeface="Calibri"/>
                <a:cs typeface="Calibri"/>
                <a:sym typeface="Calibri"/>
              </a:rPr>
              <a:t>Change in ability to conduct research</a:t>
            </a: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grpSp>
        <p:nvGrpSpPr>
          <p:cNvPr id="136" name="Shape 136"/>
          <p:cNvGrpSpPr/>
          <p:nvPr/>
        </p:nvGrpSpPr>
        <p:grpSpPr>
          <a:xfrm>
            <a:off x="685800" y="228600"/>
            <a:ext cx="8229600" cy="6385313"/>
            <a:chOff x="284" y="446"/>
            <a:chExt cx="5681" cy="3613"/>
          </a:xfrm>
        </p:grpSpPr>
        <p:pic>
          <p:nvPicPr>
            <p:cNvPr id="137" name="Shape 137"/>
            <p:cNvPicPr preferRelativeResize="0"/>
            <p:nvPr/>
          </p:nvPicPr>
          <p:blipFill rotWithShape="1">
            <a:blip r:embed="rId3">
              <a:alphaModFix/>
            </a:blip>
            <a:srcRect/>
            <a:stretch/>
          </p:blipFill>
          <p:spPr>
            <a:xfrm>
              <a:off x="1103" y="446"/>
              <a:ext cx="3456" cy="3427"/>
            </a:xfrm>
            <a:prstGeom prst="rect">
              <a:avLst/>
            </a:prstGeom>
            <a:noFill/>
            <a:ln>
              <a:noFill/>
            </a:ln>
          </p:spPr>
        </p:pic>
        <p:sp>
          <p:nvSpPr>
            <p:cNvPr id="138" name="Shape 138"/>
            <p:cNvSpPr txBox="1"/>
            <p:nvPr/>
          </p:nvSpPr>
          <p:spPr>
            <a:xfrm>
              <a:off x="284" y="3863"/>
              <a:ext cx="5681" cy="1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dirty="0">
                  <a:solidFill>
                    <a:schemeClr val="dk1"/>
                  </a:solidFill>
                  <a:latin typeface="Calibri"/>
                  <a:ea typeface="Calibri"/>
                  <a:cs typeface="Calibri"/>
                  <a:sym typeface="Calibri"/>
                </a:rPr>
                <a:t>Source: </a:t>
              </a:r>
              <a:r>
                <a:rPr lang="en-US" sz="1800" b="0" i="0" u="none" strike="noStrike" cap="none" baseline="0" dirty="0" err="1">
                  <a:solidFill>
                    <a:schemeClr val="dk1"/>
                  </a:solidFill>
                  <a:latin typeface="Calibri"/>
                  <a:ea typeface="Calibri"/>
                  <a:cs typeface="Calibri"/>
                  <a:sym typeface="Calibri"/>
                </a:rPr>
                <a:t>Carlone</a:t>
              </a:r>
              <a:r>
                <a:rPr lang="en-US" sz="1800" b="0" i="0" u="none" strike="noStrike" cap="none" baseline="0" dirty="0">
                  <a:solidFill>
                    <a:schemeClr val="dk1"/>
                  </a:solidFill>
                  <a:latin typeface="Calibri"/>
                  <a:ea typeface="Calibri"/>
                  <a:cs typeface="Calibri"/>
                  <a:sym typeface="Calibri"/>
                </a:rPr>
                <a:t> &amp; Johnson. (2007). </a:t>
              </a:r>
              <a:r>
                <a:rPr lang="en-US" sz="1800" b="0" i="1" u="none" strike="noStrike" cap="none" baseline="0" dirty="0">
                  <a:solidFill>
                    <a:schemeClr val="dk1"/>
                  </a:solidFill>
                  <a:latin typeface="Calibri"/>
                  <a:ea typeface="Calibri"/>
                  <a:cs typeface="Calibri"/>
                  <a:sym typeface="Calibri"/>
                </a:rPr>
                <a:t>Journal of Research in Science Teaching, 44</a:t>
              </a:r>
              <a:r>
                <a:rPr lang="en-US" sz="1800" b="0" i="0" u="none" strike="noStrike" cap="none" baseline="0" dirty="0">
                  <a:solidFill>
                    <a:schemeClr val="dk1"/>
                  </a:solidFill>
                  <a:latin typeface="Calibri"/>
                  <a:ea typeface="Calibri"/>
                  <a:cs typeface="Calibri"/>
                  <a:sym typeface="Calibri"/>
                </a:rPr>
                <a:t> (8).</a:t>
              </a:r>
            </a:p>
          </p:txBody>
        </p:sp>
      </p:gr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0" y="0"/>
            <a:ext cx="9144000" cy="10668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1" i="0" u="none" strike="noStrike" cap="none" baseline="0" dirty="0">
                <a:solidFill>
                  <a:schemeClr val="accent4">
                    <a:lumMod val="50000"/>
                  </a:schemeClr>
                </a:solidFill>
                <a:latin typeface="Calibri"/>
                <a:ea typeface="Calibri"/>
                <a:cs typeface="Calibri"/>
                <a:sym typeface="Calibri"/>
              </a:rPr>
              <a:t>Findings: Becoming a Scientist </a:t>
            </a:r>
          </a:p>
        </p:txBody>
      </p:sp>
      <p:sp>
        <p:nvSpPr>
          <p:cNvPr id="145" name="Shape 145"/>
          <p:cNvSpPr txBox="1">
            <a:spLocks noGrp="1"/>
          </p:cNvSpPr>
          <p:nvPr>
            <p:ph sz="quarter" idx="1"/>
          </p:nvPr>
        </p:nvSpPr>
        <p:spPr>
          <a:xfrm>
            <a:off x="304800" y="1519237"/>
            <a:ext cx="7620000" cy="3052763"/>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100000"/>
              <a:buNone/>
            </a:pPr>
            <a:r>
              <a:rPr lang="en-US" b="1" i="1" u="none" strike="noStrike" cap="none" baseline="0" dirty="0">
                <a:solidFill>
                  <a:schemeClr val="dk1"/>
                </a:solidFill>
                <a:latin typeface="Calibri"/>
                <a:ea typeface="Calibri"/>
                <a:cs typeface="Calibri"/>
                <a:sym typeface="Calibri"/>
              </a:rPr>
              <a:t>Recognition </a:t>
            </a:r>
          </a:p>
          <a:p>
            <a:pPr marL="457200" marR="0" lvl="1" indent="0" algn="just" rtl="0">
              <a:spcBef>
                <a:spcPts val="480"/>
              </a:spcBef>
              <a:buClr>
                <a:schemeClr val="dk1"/>
              </a:buClr>
              <a:buSzPct val="100000"/>
              <a:buNone/>
            </a:pPr>
            <a:r>
              <a:rPr lang="en-US" sz="2000" b="0" i="0" u="none" strike="noStrike" cap="none" baseline="0" dirty="0">
                <a:solidFill>
                  <a:schemeClr val="dk1"/>
                </a:solidFill>
                <a:latin typeface="Calibri"/>
                <a:ea typeface="Calibri"/>
                <a:cs typeface="Calibri"/>
                <a:sym typeface="Calibri"/>
              </a:rPr>
              <a:t>I had a good experience with my PIs [principal investigators] just because they made me feel like…as an undergrad, you kind of feel like on the bottom of the food chain and they kind of believe in you and say, “Yes, you can do this. I’m giving you this project to do and I know you can do it.” </a:t>
            </a:r>
            <a:r>
              <a:rPr lang="en-US" sz="2000" b="0" i="1" u="none" strike="noStrike" cap="none" baseline="0" dirty="0">
                <a:solidFill>
                  <a:srgbClr val="FF0000"/>
                </a:solidFill>
                <a:latin typeface="Calibri"/>
                <a:ea typeface="Calibri"/>
                <a:cs typeface="Calibri"/>
                <a:sym typeface="Calibri"/>
              </a:rPr>
              <a:t>So it kind of builds your confidence and just them believing in you makes you feel like you can actually complete the project because you can.</a:t>
            </a:r>
            <a:r>
              <a:rPr lang="en-US" sz="2000" b="0" i="0" u="none" strike="noStrike" cap="none" baseline="0" dirty="0">
                <a:solidFill>
                  <a:srgbClr val="FF0000"/>
                </a:solidFill>
                <a:latin typeface="Calibri"/>
                <a:ea typeface="Calibri"/>
                <a:cs typeface="Calibri"/>
                <a:sym typeface="Calibri"/>
              </a:rPr>
              <a:t> </a:t>
            </a:r>
            <a:r>
              <a:rPr lang="en-US" sz="2000" b="0" i="0" u="none" strike="noStrike" cap="none" baseline="0" dirty="0">
                <a:solidFill>
                  <a:schemeClr val="dk1"/>
                </a:solidFill>
                <a:latin typeface="Calibri"/>
                <a:ea typeface="Calibri"/>
                <a:cs typeface="Calibri"/>
                <a:sym typeface="Calibri"/>
              </a:rPr>
              <a:t>(female)</a:t>
            </a:r>
          </a:p>
          <a:p>
            <a:pPr marL="742950" marR="0" lvl="1" indent="-133350" algn="l" rtl="0">
              <a:spcBef>
                <a:spcPts val="480"/>
              </a:spcBef>
              <a:buClr>
                <a:schemeClr val="dk1"/>
              </a:buClr>
              <a:buFont typeface="Arial"/>
              <a:buNone/>
            </a:pPr>
            <a:endParaRPr sz="2000" b="0" i="1" u="none" strike="noStrike" cap="none" baseline="0" dirty="0">
              <a:solidFill>
                <a:schemeClr val="dk1"/>
              </a:solidFill>
              <a:latin typeface="Calibri"/>
              <a:ea typeface="Calibri"/>
              <a:cs typeface="Calibri"/>
              <a:sym typeface="Calibri"/>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4364"/>
          <a:stretch/>
        </p:blipFill>
        <p:spPr bwMode="auto">
          <a:xfrm>
            <a:off x="-2" y="4467225"/>
            <a:ext cx="9186333"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0" y="0"/>
            <a:ext cx="9144000" cy="12192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200" b="1" i="0" u="none" strike="noStrike" cap="none" baseline="0" dirty="0">
                <a:solidFill>
                  <a:schemeClr val="accent4">
                    <a:lumMod val="50000"/>
                  </a:schemeClr>
                </a:solidFill>
                <a:latin typeface="Calibri"/>
                <a:ea typeface="Calibri"/>
                <a:cs typeface="Calibri"/>
                <a:sym typeface="Calibri"/>
              </a:rPr>
              <a:t>Expanding Theory With Findings: Context Matters</a:t>
            </a:r>
            <a:br>
              <a:rPr lang="en-US" sz="3200" b="1" i="0" u="none" strike="noStrike" cap="none" baseline="0" dirty="0">
                <a:solidFill>
                  <a:schemeClr val="accent4">
                    <a:lumMod val="50000"/>
                  </a:schemeClr>
                </a:solidFill>
                <a:latin typeface="Calibri"/>
                <a:ea typeface="Calibri"/>
                <a:cs typeface="Calibri"/>
                <a:sym typeface="Calibri"/>
              </a:rPr>
            </a:br>
            <a:r>
              <a:rPr lang="en-US" sz="1100" b="1" i="0" u="none" strike="noStrike" cap="none" baseline="0" dirty="0">
                <a:solidFill>
                  <a:schemeClr val="accent4">
                    <a:lumMod val="50000"/>
                  </a:schemeClr>
                </a:solidFill>
                <a:latin typeface="Calibri"/>
                <a:ea typeface="Calibri"/>
                <a:cs typeface="Calibri"/>
                <a:sym typeface="Calibri"/>
              </a:rPr>
              <a:t>Source:  Focus groups of students in programs reported in Diversifying Science, </a:t>
            </a:r>
            <a:r>
              <a:rPr lang="en-US" sz="1100" b="1" i="1" u="none" strike="noStrike" cap="none" baseline="0" dirty="0">
                <a:solidFill>
                  <a:schemeClr val="accent4">
                    <a:lumMod val="50000"/>
                  </a:schemeClr>
                </a:solidFill>
                <a:latin typeface="Calibri"/>
                <a:ea typeface="Calibri"/>
                <a:cs typeface="Calibri"/>
                <a:sym typeface="Calibri"/>
              </a:rPr>
              <a:t>Research in Higher Education </a:t>
            </a:r>
            <a:r>
              <a:rPr lang="en-US" sz="1100" b="1" i="0" u="none" strike="noStrike" cap="none" baseline="0" dirty="0">
                <a:solidFill>
                  <a:schemeClr val="accent4">
                    <a:lumMod val="50000"/>
                  </a:schemeClr>
                </a:solidFill>
                <a:latin typeface="Calibri"/>
                <a:ea typeface="Calibri"/>
                <a:cs typeface="Calibri"/>
                <a:sym typeface="Calibri"/>
              </a:rPr>
              <a:t>(2009)</a:t>
            </a:r>
          </a:p>
        </p:txBody>
      </p:sp>
      <p:sp>
        <p:nvSpPr>
          <p:cNvPr id="152" name="Shape 152"/>
          <p:cNvSpPr txBox="1">
            <a:spLocks noGrp="1"/>
          </p:cNvSpPr>
          <p:nvPr>
            <p:ph sz="quarter" idx="1"/>
          </p:nvPr>
        </p:nvSpPr>
        <p:spPr>
          <a:xfrm>
            <a:off x="381001" y="1447801"/>
            <a:ext cx="3886199" cy="4953000"/>
          </a:xfrm>
          <a:prstGeom prst="rect">
            <a:avLst/>
          </a:prstGeom>
          <a:noFill/>
          <a:ln w="57150">
            <a:solidFill>
              <a:schemeClr val="accent3">
                <a:lumMod val="40000"/>
                <a:lumOff val="60000"/>
              </a:schemeClr>
            </a:solidFill>
          </a:ln>
        </p:spPr>
        <p:txBody>
          <a:bodyPr lIns="91425" tIns="45700" rIns="91425" bIns="45700" anchor="t" anchorCtr="0">
            <a:noAutofit/>
          </a:bodyPr>
          <a:lstStyle/>
          <a:p>
            <a:pPr marL="342900" marR="0" lvl="0" indent="-342900" algn="ctr" rtl="0">
              <a:lnSpc>
                <a:spcPct val="80000"/>
              </a:lnSpc>
              <a:spcBef>
                <a:spcPts val="0"/>
              </a:spcBef>
              <a:buClr>
                <a:schemeClr val="dk1"/>
              </a:buClr>
              <a:buSzPct val="25000"/>
              <a:buFont typeface="Arial"/>
              <a:buNone/>
            </a:pPr>
            <a:r>
              <a:rPr lang="en-US" sz="2170" b="1" i="0" u="sng" strike="noStrike" cap="none" baseline="0" dirty="0" smtClean="0">
                <a:solidFill>
                  <a:schemeClr val="accent4">
                    <a:lumMod val="50000"/>
                  </a:schemeClr>
                </a:solidFill>
                <a:latin typeface="Calibri"/>
                <a:ea typeface="Calibri"/>
                <a:cs typeface="Calibri"/>
                <a:sym typeface="Calibri"/>
              </a:rPr>
              <a:t>Competence</a:t>
            </a:r>
          </a:p>
          <a:p>
            <a:pPr marL="0" indent="0">
              <a:lnSpc>
                <a:spcPct val="80000"/>
              </a:lnSpc>
              <a:spcBef>
                <a:spcPts val="0"/>
              </a:spcBef>
              <a:buClr>
                <a:schemeClr val="dk1"/>
              </a:buClr>
              <a:buSzPct val="25000"/>
              <a:buNone/>
            </a:pPr>
            <a:endParaRPr lang="en-US" sz="2000" b="0" i="0" u="none" strike="noStrike" cap="none" baseline="0" dirty="0" smtClean="0">
              <a:solidFill>
                <a:schemeClr val="accent4">
                  <a:lumMod val="50000"/>
                </a:schemeClr>
              </a:solidFill>
              <a:latin typeface="Calibri"/>
              <a:ea typeface="Calibri"/>
              <a:cs typeface="Calibri"/>
              <a:sym typeface="Calibri"/>
            </a:endParaRPr>
          </a:p>
          <a:p>
            <a:pPr marL="0" indent="0">
              <a:lnSpc>
                <a:spcPct val="80000"/>
              </a:lnSpc>
              <a:spcBef>
                <a:spcPts val="0"/>
              </a:spcBef>
              <a:buClr>
                <a:schemeClr val="dk1"/>
              </a:buClr>
              <a:buSzPct val="25000"/>
              <a:buNone/>
            </a:pPr>
            <a:r>
              <a:rPr lang="en-US" sz="2000" b="0" i="0" u="none" strike="noStrike" cap="none" baseline="0" dirty="0" smtClean="0">
                <a:solidFill>
                  <a:schemeClr val="accent4">
                    <a:lumMod val="50000"/>
                  </a:schemeClr>
                </a:solidFill>
                <a:latin typeface="Calibri"/>
                <a:ea typeface="Calibri"/>
                <a:cs typeface="Calibri"/>
                <a:sym typeface="Calibri"/>
              </a:rPr>
              <a:t>Students talk about science</a:t>
            </a:r>
          </a:p>
          <a:p>
            <a:pPr marL="0" indent="0">
              <a:lnSpc>
                <a:spcPct val="80000"/>
              </a:lnSpc>
              <a:spcBef>
                <a:spcPts val="0"/>
              </a:spcBef>
              <a:buClr>
                <a:schemeClr val="dk1"/>
              </a:buClr>
              <a:buSzPct val="25000"/>
              <a:buNone/>
            </a:pPr>
            <a:r>
              <a:rPr lang="en-US" sz="2000" b="0" i="0" u="none" strike="noStrike" cap="none" baseline="0" dirty="0" smtClean="0">
                <a:solidFill>
                  <a:schemeClr val="accent4">
                    <a:lumMod val="50000"/>
                  </a:schemeClr>
                </a:solidFill>
                <a:latin typeface="Calibri"/>
                <a:ea typeface="Calibri"/>
                <a:cs typeface="Calibri"/>
                <a:sym typeface="Calibri"/>
              </a:rPr>
              <a:t>differently in the classroom, in a</a:t>
            </a:r>
          </a:p>
          <a:p>
            <a:pPr marL="0" indent="0">
              <a:lnSpc>
                <a:spcPct val="80000"/>
              </a:lnSpc>
              <a:spcBef>
                <a:spcPts val="0"/>
              </a:spcBef>
              <a:buClr>
                <a:schemeClr val="dk1"/>
              </a:buClr>
              <a:buSzPct val="25000"/>
              <a:buNone/>
            </a:pPr>
            <a:r>
              <a:rPr lang="en-US" sz="2000" b="0" i="0" u="none" strike="noStrike" cap="none" baseline="0" dirty="0" smtClean="0">
                <a:solidFill>
                  <a:schemeClr val="accent4">
                    <a:lumMod val="50000"/>
                  </a:schemeClr>
                </a:solidFill>
                <a:latin typeface="Calibri"/>
                <a:ea typeface="Calibri"/>
                <a:cs typeface="Calibri"/>
                <a:sym typeface="Calibri"/>
              </a:rPr>
              <a:t>professor’s project, or in a</a:t>
            </a:r>
          </a:p>
          <a:p>
            <a:pPr marL="0" indent="0">
              <a:lnSpc>
                <a:spcPct val="80000"/>
              </a:lnSpc>
              <a:spcBef>
                <a:spcPts val="0"/>
              </a:spcBef>
              <a:buClr>
                <a:schemeClr val="dk1"/>
              </a:buClr>
              <a:buSzPct val="25000"/>
              <a:buNone/>
            </a:pPr>
            <a:r>
              <a:rPr lang="en-US" sz="2000" b="0" i="0" u="none" strike="noStrike" cap="none" baseline="0" dirty="0" smtClean="0">
                <a:solidFill>
                  <a:schemeClr val="accent4">
                    <a:lumMod val="50000"/>
                  </a:schemeClr>
                </a:solidFill>
                <a:latin typeface="Calibri"/>
                <a:ea typeface="Calibri"/>
                <a:cs typeface="Calibri"/>
                <a:sym typeface="Calibri"/>
              </a:rPr>
              <a:t>structured research program</a:t>
            </a:r>
          </a:p>
          <a:p>
            <a:pPr marL="0" indent="0">
              <a:lnSpc>
                <a:spcPct val="80000"/>
              </a:lnSpc>
              <a:spcBef>
                <a:spcPts val="0"/>
              </a:spcBef>
              <a:buClr>
                <a:schemeClr val="dk1"/>
              </a:buClr>
              <a:buSzPct val="25000"/>
              <a:buNone/>
            </a:pPr>
            <a:r>
              <a:rPr lang="en-US" sz="2000" b="0" i="0" u="none" strike="noStrike" cap="none" baseline="0" dirty="0" smtClean="0">
                <a:solidFill>
                  <a:schemeClr val="accent4">
                    <a:lumMod val="50000"/>
                  </a:schemeClr>
                </a:solidFill>
                <a:latin typeface="Calibri"/>
                <a:ea typeface="Calibri"/>
                <a:cs typeface="Calibri"/>
                <a:sym typeface="Calibri"/>
              </a:rPr>
              <a:t>(peers, dedicated faculty)</a:t>
            </a:r>
          </a:p>
          <a:p>
            <a:pPr marL="342900" marR="0" lvl="0" indent="-342900" algn="ctr" rtl="0">
              <a:lnSpc>
                <a:spcPct val="80000"/>
              </a:lnSpc>
              <a:spcBef>
                <a:spcPts val="434"/>
              </a:spcBef>
              <a:buClr>
                <a:schemeClr val="dk1"/>
              </a:buClr>
              <a:buSzPct val="25000"/>
              <a:buFont typeface="Arial"/>
              <a:buNone/>
            </a:pPr>
            <a:endParaRPr lang="en-US" sz="2170" b="1" i="0" u="sng" strike="noStrike" cap="none" baseline="0" dirty="0" smtClean="0">
              <a:solidFill>
                <a:schemeClr val="accent4">
                  <a:lumMod val="50000"/>
                </a:schemeClr>
              </a:solidFill>
              <a:latin typeface="Calibri"/>
              <a:ea typeface="Calibri"/>
              <a:cs typeface="Calibri"/>
              <a:sym typeface="Calibri"/>
            </a:endParaRPr>
          </a:p>
          <a:p>
            <a:pPr marL="342900" marR="0" lvl="0" indent="-342900" algn="ctr" rtl="0">
              <a:lnSpc>
                <a:spcPct val="80000"/>
              </a:lnSpc>
              <a:spcBef>
                <a:spcPts val="434"/>
              </a:spcBef>
              <a:buClr>
                <a:schemeClr val="dk1"/>
              </a:buClr>
              <a:buSzPct val="25000"/>
              <a:buFont typeface="Arial"/>
              <a:buNone/>
            </a:pPr>
            <a:r>
              <a:rPr lang="en-US" sz="2170" b="1" i="0" u="sng" strike="noStrike" cap="none" baseline="0" dirty="0" smtClean="0">
                <a:solidFill>
                  <a:schemeClr val="accent4">
                    <a:lumMod val="50000"/>
                  </a:schemeClr>
                </a:solidFill>
                <a:latin typeface="Calibri"/>
                <a:ea typeface="Calibri"/>
                <a:cs typeface="Calibri"/>
                <a:sym typeface="Calibri"/>
              </a:rPr>
              <a:t>Recognition</a:t>
            </a:r>
            <a:endParaRPr lang="en-US" sz="2170" b="1" i="0" u="sng" strike="noStrike" cap="none" baseline="0" dirty="0">
              <a:solidFill>
                <a:schemeClr val="accent4">
                  <a:lumMod val="50000"/>
                </a:schemeClr>
              </a:solidFill>
              <a:latin typeface="Calibri"/>
              <a:ea typeface="Calibri"/>
              <a:cs typeface="Calibri"/>
              <a:sym typeface="Calibri"/>
            </a:endParaRPr>
          </a:p>
          <a:p>
            <a:pPr>
              <a:lnSpc>
                <a:spcPct val="80000"/>
              </a:lnSpc>
              <a:spcBef>
                <a:spcPts val="434"/>
              </a:spcBef>
              <a:buClr>
                <a:schemeClr val="dk1"/>
              </a:buClr>
              <a:buSzPct val="25000"/>
            </a:pPr>
            <a:endParaRPr lang="en-US" sz="2000" b="0" i="0" u="none" strike="noStrike" cap="none" baseline="0" dirty="0" smtClean="0">
              <a:solidFill>
                <a:schemeClr val="accent4">
                  <a:lumMod val="50000"/>
                </a:schemeClr>
              </a:solidFill>
              <a:latin typeface="Calibri"/>
              <a:ea typeface="Calibri"/>
              <a:cs typeface="Calibri"/>
              <a:sym typeface="Calibri"/>
            </a:endParaRPr>
          </a:p>
          <a:p>
            <a:pPr>
              <a:lnSpc>
                <a:spcPct val="80000"/>
              </a:lnSpc>
              <a:spcBef>
                <a:spcPts val="434"/>
              </a:spcBef>
              <a:buClr>
                <a:schemeClr val="dk1"/>
              </a:buClr>
              <a:buSzPct val="25000"/>
            </a:pPr>
            <a:r>
              <a:rPr lang="en-US" sz="2000" b="0" i="0" u="none" strike="noStrike" cap="none" baseline="0" dirty="0" smtClean="0">
                <a:solidFill>
                  <a:schemeClr val="accent4">
                    <a:lumMod val="50000"/>
                  </a:schemeClr>
                </a:solidFill>
                <a:latin typeface="Calibri"/>
                <a:ea typeface="Calibri"/>
                <a:cs typeface="Calibri"/>
                <a:sym typeface="Calibri"/>
              </a:rPr>
              <a:t>Institutional </a:t>
            </a:r>
            <a:r>
              <a:rPr lang="en-US" sz="2000" b="0" i="0" u="none" strike="noStrike" cap="none" baseline="0" dirty="0">
                <a:solidFill>
                  <a:schemeClr val="accent4">
                    <a:lumMod val="50000"/>
                  </a:schemeClr>
                </a:solidFill>
                <a:latin typeface="Calibri"/>
                <a:ea typeface="Calibri"/>
                <a:cs typeface="Calibri"/>
                <a:sym typeface="Calibri"/>
              </a:rPr>
              <a:t>ethos – “We do science here”</a:t>
            </a:r>
          </a:p>
          <a:p>
            <a:pPr>
              <a:lnSpc>
                <a:spcPct val="80000"/>
              </a:lnSpc>
              <a:spcBef>
                <a:spcPts val="434"/>
              </a:spcBef>
              <a:buClr>
                <a:schemeClr val="dk1"/>
              </a:buClr>
              <a:buSzPct val="25000"/>
            </a:pPr>
            <a:r>
              <a:rPr lang="en-US" sz="2000" b="0" i="0" u="none" strike="noStrike" cap="none" baseline="0" dirty="0" smtClean="0">
                <a:solidFill>
                  <a:schemeClr val="accent4">
                    <a:lumMod val="50000"/>
                  </a:schemeClr>
                </a:solidFill>
                <a:latin typeface="Calibri"/>
                <a:ea typeface="Calibri"/>
                <a:cs typeface="Calibri"/>
                <a:sym typeface="Calibri"/>
              </a:rPr>
              <a:t>Peer </a:t>
            </a:r>
            <a:r>
              <a:rPr lang="en-US" sz="2000" b="0" i="0" u="none" strike="noStrike" cap="none" baseline="0" dirty="0">
                <a:solidFill>
                  <a:schemeClr val="accent4">
                    <a:lumMod val="50000"/>
                  </a:schemeClr>
                </a:solidFill>
                <a:latin typeface="Calibri"/>
                <a:ea typeface="Calibri"/>
                <a:cs typeface="Calibri"/>
                <a:sym typeface="Calibri"/>
              </a:rPr>
              <a:t>culture</a:t>
            </a:r>
          </a:p>
          <a:p>
            <a:pPr>
              <a:lnSpc>
                <a:spcPct val="80000"/>
              </a:lnSpc>
              <a:spcBef>
                <a:spcPts val="434"/>
              </a:spcBef>
              <a:buClr>
                <a:schemeClr val="dk1"/>
              </a:buClr>
              <a:buSzPct val="25000"/>
            </a:pPr>
            <a:r>
              <a:rPr lang="en-US" sz="2000" b="0" i="0" u="none" strike="noStrike" cap="none" baseline="0" dirty="0" smtClean="0">
                <a:solidFill>
                  <a:schemeClr val="accent4">
                    <a:lumMod val="50000"/>
                  </a:schemeClr>
                </a:solidFill>
                <a:latin typeface="Calibri"/>
                <a:ea typeface="Calibri"/>
                <a:cs typeface="Calibri"/>
                <a:sym typeface="Calibri"/>
              </a:rPr>
              <a:t>Proximal </a:t>
            </a:r>
            <a:r>
              <a:rPr lang="en-US" sz="2000" b="0" i="0" u="none" strike="noStrike" cap="none" baseline="0" dirty="0">
                <a:solidFill>
                  <a:schemeClr val="accent4">
                    <a:lumMod val="50000"/>
                  </a:schemeClr>
                </a:solidFill>
                <a:latin typeface="Calibri"/>
                <a:ea typeface="Calibri"/>
                <a:cs typeface="Calibri"/>
                <a:sym typeface="Calibri"/>
              </a:rPr>
              <a:t>contexts, faculty belief in students’ potential and determination to succeed</a:t>
            </a:r>
          </a:p>
          <a:p>
            <a:pPr marL="342900" marR="0" lvl="0" indent="-34290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a:p>
            <a:pPr marL="342900" marR="0" lvl="0" indent="-34290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a:p>
            <a:pPr marL="342900" marR="0" lvl="0" indent="-342900" algn="l" rtl="0">
              <a:lnSpc>
                <a:spcPct val="80000"/>
              </a:lnSpc>
              <a:spcBef>
                <a:spcPts val="310"/>
              </a:spcBef>
              <a:buClr>
                <a:schemeClr val="dk1"/>
              </a:buClr>
              <a:buSzPct val="25000"/>
              <a:buFont typeface="Arial"/>
              <a:buNone/>
            </a:pPr>
            <a:r>
              <a:rPr lang="en-US" sz="1550" b="0" i="0" u="none" strike="noStrike" cap="none" baseline="0" dirty="0">
                <a:solidFill>
                  <a:schemeClr val="dk1"/>
                </a:solidFill>
                <a:latin typeface="Calibri"/>
                <a:ea typeface="Calibri"/>
                <a:cs typeface="Calibri"/>
                <a:sym typeface="Calibri"/>
              </a:rPr>
              <a:t>	</a:t>
            </a:r>
          </a:p>
          <a:p>
            <a:pPr marL="742950" marR="0" lvl="1" indent="-28575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a:p>
            <a:pPr marL="742950" marR="0" lvl="1" indent="-28575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p:txBody>
      </p:sp>
      <p:sp>
        <p:nvSpPr>
          <p:cNvPr id="153" name="Shape 153"/>
          <p:cNvSpPr txBox="1">
            <a:spLocks noGrp="1"/>
          </p:cNvSpPr>
          <p:nvPr>
            <p:ph sz="quarter" idx="2"/>
          </p:nvPr>
        </p:nvSpPr>
        <p:spPr>
          <a:xfrm>
            <a:off x="4419600" y="1447800"/>
            <a:ext cx="4038599" cy="4953000"/>
          </a:xfrm>
          <a:prstGeom prst="rect">
            <a:avLst/>
          </a:prstGeom>
          <a:noFill/>
          <a:ln w="57150">
            <a:solidFill>
              <a:schemeClr val="accent3">
                <a:lumMod val="40000"/>
                <a:lumOff val="60000"/>
              </a:schemeClr>
            </a:solidFill>
          </a:ln>
        </p:spPr>
        <p:txBody>
          <a:bodyPr lIns="91425" tIns="45700" rIns="91425" bIns="45700" anchor="t" anchorCtr="0">
            <a:noAutofit/>
          </a:bodyPr>
          <a:lstStyle/>
          <a:p>
            <a:pPr marL="342900" marR="0" lvl="0" indent="-342900" algn="ctr" rtl="0">
              <a:lnSpc>
                <a:spcPct val="80000"/>
              </a:lnSpc>
              <a:spcBef>
                <a:spcPts val="0"/>
              </a:spcBef>
              <a:buClr>
                <a:schemeClr val="dk1"/>
              </a:buClr>
              <a:buSzPct val="25000"/>
              <a:buFont typeface="Arial"/>
              <a:buNone/>
            </a:pPr>
            <a:r>
              <a:rPr lang="en-US" sz="2170" b="1" i="0" u="sng" strike="noStrike" cap="none" baseline="0" dirty="0">
                <a:solidFill>
                  <a:schemeClr val="accent4">
                    <a:lumMod val="50000"/>
                  </a:schemeClr>
                </a:solidFill>
                <a:latin typeface="Calibri"/>
                <a:ea typeface="Calibri"/>
                <a:cs typeface="Calibri"/>
                <a:sym typeface="Calibri"/>
              </a:rPr>
              <a:t>Emergent  Results</a:t>
            </a:r>
          </a:p>
          <a:p>
            <a:pPr>
              <a:lnSpc>
                <a:spcPct val="80000"/>
              </a:lnSpc>
              <a:spcBef>
                <a:spcPts val="434"/>
              </a:spcBef>
              <a:buClr>
                <a:schemeClr val="dk1"/>
              </a:buClr>
              <a:buSzPct val="25000"/>
            </a:pPr>
            <a:endParaRPr lang="en-US" sz="2000" b="0" i="0" u="none" strike="noStrike" cap="none" baseline="0" dirty="0" smtClean="0">
              <a:solidFill>
                <a:schemeClr val="accent4">
                  <a:lumMod val="50000"/>
                </a:schemeClr>
              </a:solidFill>
              <a:latin typeface="Calibri"/>
              <a:ea typeface="Calibri"/>
              <a:cs typeface="Calibri"/>
              <a:sym typeface="Calibri"/>
            </a:endParaRPr>
          </a:p>
          <a:p>
            <a:pPr>
              <a:lnSpc>
                <a:spcPct val="80000"/>
              </a:lnSpc>
              <a:spcBef>
                <a:spcPts val="434"/>
              </a:spcBef>
              <a:buClr>
                <a:schemeClr val="dk1"/>
              </a:buClr>
              <a:buSzPct val="25000"/>
            </a:pPr>
            <a:r>
              <a:rPr lang="en-US" sz="2000" b="0" i="0" u="none" strike="noStrike" cap="none" baseline="0" dirty="0" smtClean="0">
                <a:solidFill>
                  <a:schemeClr val="accent4">
                    <a:lumMod val="50000"/>
                  </a:schemeClr>
                </a:solidFill>
                <a:latin typeface="Calibri"/>
                <a:ea typeface="Calibri"/>
                <a:cs typeface="Calibri"/>
                <a:sym typeface="Calibri"/>
              </a:rPr>
              <a:t>Knowledge/content </a:t>
            </a:r>
            <a:r>
              <a:rPr lang="en-US" sz="2000" b="0" i="0" u="none" strike="noStrike" cap="none" baseline="0" dirty="0">
                <a:solidFill>
                  <a:schemeClr val="accent4">
                    <a:lumMod val="50000"/>
                  </a:schemeClr>
                </a:solidFill>
                <a:latin typeface="Calibri"/>
                <a:ea typeface="Calibri"/>
                <a:cs typeface="Calibri"/>
                <a:sym typeface="Calibri"/>
              </a:rPr>
              <a:t>is to be mastered (memorized) versus knowledge can be discovered and “owned”</a:t>
            </a:r>
          </a:p>
          <a:p>
            <a:pPr>
              <a:lnSpc>
                <a:spcPct val="80000"/>
              </a:lnSpc>
              <a:spcBef>
                <a:spcPts val="434"/>
              </a:spcBef>
              <a:buClr>
                <a:schemeClr val="dk1"/>
              </a:buClr>
              <a:buSzPct val="25000"/>
            </a:pPr>
            <a:r>
              <a:rPr lang="en-US" sz="2000" b="0" i="0" u="none" strike="noStrike" cap="none" baseline="0" dirty="0">
                <a:solidFill>
                  <a:schemeClr val="accent4">
                    <a:lumMod val="50000"/>
                  </a:schemeClr>
                </a:solidFill>
                <a:latin typeface="Calibri"/>
                <a:ea typeface="Calibri"/>
                <a:cs typeface="Calibri"/>
                <a:sym typeface="Calibri"/>
              </a:rPr>
              <a:t>Science is competitive, getting right answers vs. collaborative using both challenge and support</a:t>
            </a:r>
          </a:p>
          <a:p>
            <a:pPr>
              <a:lnSpc>
                <a:spcPct val="80000"/>
              </a:lnSpc>
              <a:spcBef>
                <a:spcPts val="434"/>
              </a:spcBef>
              <a:buClr>
                <a:schemeClr val="dk1"/>
              </a:buClr>
              <a:buSzPct val="25000"/>
            </a:pPr>
            <a:r>
              <a:rPr lang="en-US" sz="2000" b="0" i="0" u="none" strike="noStrike" cap="none" baseline="0" dirty="0">
                <a:solidFill>
                  <a:schemeClr val="accent4">
                    <a:lumMod val="50000"/>
                  </a:schemeClr>
                </a:solidFill>
                <a:latin typeface="Calibri"/>
                <a:ea typeface="Calibri"/>
                <a:cs typeface="Calibri"/>
                <a:sym typeface="Calibri"/>
              </a:rPr>
              <a:t>More ways of demonstrating competence</a:t>
            </a:r>
          </a:p>
          <a:p>
            <a:pPr>
              <a:lnSpc>
                <a:spcPct val="80000"/>
              </a:lnSpc>
              <a:spcBef>
                <a:spcPts val="434"/>
              </a:spcBef>
              <a:buClr>
                <a:schemeClr val="dk1"/>
              </a:buClr>
              <a:buSzPct val="25000"/>
            </a:pPr>
            <a:r>
              <a:rPr lang="en-US" sz="2000" b="0" i="0" u="none" strike="noStrike" cap="none" baseline="0" dirty="0">
                <a:solidFill>
                  <a:schemeClr val="accent4">
                    <a:lumMod val="50000"/>
                  </a:schemeClr>
                </a:solidFill>
                <a:latin typeface="Calibri"/>
                <a:ea typeface="Calibri"/>
                <a:cs typeface="Calibri"/>
                <a:sym typeface="Calibri"/>
              </a:rPr>
              <a:t>Failure in scientific work is OK Rethink and try again until one succeeds</a:t>
            </a:r>
          </a:p>
          <a:p>
            <a:pPr>
              <a:lnSpc>
                <a:spcPct val="80000"/>
              </a:lnSpc>
              <a:spcBef>
                <a:spcPts val="434"/>
              </a:spcBef>
              <a:buClr>
                <a:schemeClr val="dk1"/>
              </a:buClr>
              <a:buSzPct val="25000"/>
            </a:pPr>
            <a:r>
              <a:rPr lang="en-US" sz="2000" b="0" i="0" u="none" strike="noStrike" cap="none" baseline="0" dirty="0">
                <a:solidFill>
                  <a:schemeClr val="accent4">
                    <a:lumMod val="50000"/>
                  </a:schemeClr>
                </a:solidFill>
                <a:latin typeface="Calibri"/>
                <a:ea typeface="Calibri"/>
                <a:cs typeface="Calibri"/>
                <a:sym typeface="Calibri"/>
              </a:rPr>
              <a:t>Validation from faculty and peers</a:t>
            </a:r>
          </a:p>
          <a:p>
            <a:pPr marL="342900" marR="0" lvl="0" indent="-342900" algn="l" rtl="0">
              <a:lnSpc>
                <a:spcPct val="80000"/>
              </a:lnSpc>
              <a:spcBef>
                <a:spcPts val="310"/>
              </a:spcBef>
              <a:buClr>
                <a:schemeClr val="dk1"/>
              </a:buClr>
              <a:buFont typeface="Arial"/>
              <a:buNone/>
            </a:pPr>
            <a:endParaRPr sz="1550" b="0" i="0" u="none" strike="noStrike" cap="none" baseline="0" dirty="0">
              <a:solidFill>
                <a:schemeClr val="accent4">
                  <a:lumMod val="50000"/>
                </a:schemeClr>
              </a:solidFill>
              <a:latin typeface="Calibri"/>
              <a:ea typeface="Calibri"/>
              <a:cs typeface="Calibri"/>
              <a:sym typeface="Calibri"/>
            </a:endParaRPr>
          </a:p>
          <a:p>
            <a:pPr marL="342900" marR="0" lvl="0" indent="-34290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a:p>
            <a:pPr marL="342900" marR="0" lvl="0" indent="-34290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a:p>
            <a:pPr marL="342900" marR="0" lvl="0" indent="-342900" algn="l" rtl="0">
              <a:lnSpc>
                <a:spcPct val="80000"/>
              </a:lnSpc>
              <a:spcBef>
                <a:spcPts val="310"/>
              </a:spcBef>
              <a:buClr>
                <a:schemeClr val="dk1"/>
              </a:buClr>
              <a:buFont typeface="Arial"/>
              <a:buNone/>
            </a:pPr>
            <a:endParaRPr sz="1550" b="0" i="0" u="none" strike="noStrike" cap="none" baseline="0" dirty="0">
              <a:solidFill>
                <a:schemeClr val="dk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28575" y="0"/>
            <a:ext cx="9144000" cy="11430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000" b="1" i="0" u="none" strike="noStrike" cap="none" baseline="0" dirty="0">
                <a:solidFill>
                  <a:schemeClr val="accent4">
                    <a:lumMod val="50000"/>
                  </a:schemeClr>
                </a:solidFill>
                <a:latin typeface="Calibri"/>
                <a:ea typeface="Calibri"/>
                <a:cs typeface="Calibri"/>
                <a:sym typeface="Calibri"/>
              </a:rPr>
              <a:t>Retention in </a:t>
            </a:r>
            <a:r>
              <a:rPr lang="en-US" sz="4000" b="1" i="0" u="none" strike="noStrike" cap="none" baseline="0" dirty="0" smtClean="0">
                <a:solidFill>
                  <a:schemeClr val="accent4">
                    <a:lumMod val="50000"/>
                  </a:schemeClr>
                </a:solidFill>
                <a:latin typeface="Calibri"/>
                <a:ea typeface="Calibri"/>
                <a:cs typeface="Calibri"/>
                <a:sym typeface="Calibri"/>
              </a:rPr>
              <a:t>STEM: First Year</a:t>
            </a:r>
            <a:r>
              <a:rPr lang="en-US" sz="4000" b="1" i="0" u="none" strike="noStrike" cap="none" baseline="0" dirty="0">
                <a:solidFill>
                  <a:schemeClr val="accent4">
                    <a:lumMod val="50000"/>
                  </a:schemeClr>
                </a:solidFill>
                <a:latin typeface="Calibri"/>
                <a:ea typeface="Calibri"/>
                <a:cs typeface="Calibri"/>
                <a:sym typeface="Calibri"/>
              </a:rPr>
              <a:t/>
            </a:r>
            <a:br>
              <a:rPr lang="en-US" sz="4000" b="1" i="0" u="none" strike="noStrike" cap="none" baseline="0" dirty="0">
                <a:solidFill>
                  <a:schemeClr val="accent4">
                    <a:lumMod val="50000"/>
                  </a:schemeClr>
                </a:solidFill>
                <a:latin typeface="Calibri"/>
                <a:ea typeface="Calibri"/>
                <a:cs typeface="Calibri"/>
                <a:sym typeface="Calibri"/>
              </a:rPr>
            </a:br>
            <a:r>
              <a:rPr lang="en-US" sz="1800" b="0" i="0" u="none" strike="noStrike" cap="none" baseline="0" dirty="0">
                <a:solidFill>
                  <a:schemeClr val="accent4">
                    <a:lumMod val="50000"/>
                  </a:schemeClr>
                </a:solidFill>
                <a:latin typeface="Calibri"/>
                <a:ea typeface="Calibri"/>
                <a:cs typeface="Calibri"/>
                <a:sym typeface="Calibri"/>
              </a:rPr>
              <a:t>Source: Three different studies, one student dissertation, listed on project website</a:t>
            </a:r>
          </a:p>
        </p:txBody>
      </p:sp>
      <p:sp>
        <p:nvSpPr>
          <p:cNvPr id="160" name="Shape 160"/>
          <p:cNvSpPr txBox="1">
            <a:spLocks noGrp="1"/>
          </p:cNvSpPr>
          <p:nvPr>
            <p:ph sz="quarter" idx="1"/>
          </p:nvPr>
        </p:nvSpPr>
        <p:spPr>
          <a:xfrm>
            <a:off x="152400" y="1219200"/>
            <a:ext cx="5486400" cy="2286000"/>
          </a:xfrm>
          <a:prstGeom prst="rect">
            <a:avLst/>
          </a:prstGeom>
          <a:noFill/>
          <a:ln>
            <a:noFill/>
          </a:ln>
        </p:spPr>
        <p:txBody>
          <a:bodyPr lIns="91425" tIns="45700" rIns="91425" bIns="45700" anchor="t" anchorCtr="0">
            <a:noAutofit/>
          </a:bodyPr>
          <a:lstStyle/>
          <a:p>
            <a:pPr marL="342900" marR="0" lvl="0" indent="-342900" algn="just" rtl="0">
              <a:lnSpc>
                <a:spcPct val="90000"/>
              </a:lnSpc>
              <a:spcBef>
                <a:spcPts val="0"/>
              </a:spcBef>
              <a:buClr>
                <a:schemeClr val="dk1"/>
              </a:buClr>
              <a:buSzPct val="100000"/>
              <a:buFont typeface="Arial"/>
              <a:buChar char="•"/>
            </a:pPr>
            <a:r>
              <a:rPr lang="en-US" sz="1600" i="0" u="none" strike="noStrike" cap="none" baseline="0" dirty="0">
                <a:solidFill>
                  <a:schemeClr val="accent4">
                    <a:lumMod val="50000"/>
                  </a:schemeClr>
                </a:solidFill>
                <a:latin typeface="Calibri"/>
                <a:ea typeface="Calibri"/>
                <a:cs typeface="Calibri"/>
                <a:sym typeface="Calibri"/>
              </a:rPr>
              <a:t>URM students with a high level of science identity were 4 times more likely to persist than their counterparts who reported moderate level of identification, 8 times more likely than those with the weakest level of identification </a:t>
            </a:r>
            <a:endParaRPr lang="en-US" sz="1600" i="0" u="none" strike="noStrike" cap="none" baseline="0" dirty="0" smtClean="0">
              <a:solidFill>
                <a:schemeClr val="accent4">
                  <a:lumMod val="50000"/>
                </a:schemeClr>
              </a:solidFill>
              <a:latin typeface="Calibri"/>
              <a:ea typeface="Calibri"/>
              <a:cs typeface="Calibri"/>
              <a:sym typeface="Calibri"/>
            </a:endParaRPr>
          </a:p>
          <a:p>
            <a:pPr marL="0" marR="0" lvl="0" indent="0" algn="just" rtl="0">
              <a:lnSpc>
                <a:spcPct val="90000"/>
              </a:lnSpc>
              <a:spcBef>
                <a:spcPts val="0"/>
              </a:spcBef>
              <a:buClr>
                <a:schemeClr val="dk1"/>
              </a:buClr>
              <a:buSzPct val="100000"/>
              <a:buNone/>
            </a:pPr>
            <a:endParaRPr lang="en-US" sz="1600" i="0" u="none" strike="noStrike" cap="none" baseline="0" dirty="0">
              <a:solidFill>
                <a:schemeClr val="accent4">
                  <a:lumMod val="50000"/>
                </a:schemeClr>
              </a:solidFill>
              <a:latin typeface="Calibri"/>
              <a:ea typeface="Calibri"/>
              <a:cs typeface="Calibri"/>
              <a:sym typeface="Calibri"/>
            </a:endParaRPr>
          </a:p>
          <a:p>
            <a:pPr marL="342900" marR="0" lvl="0" indent="-342900" algn="just" rtl="0">
              <a:lnSpc>
                <a:spcPct val="90000"/>
              </a:lnSpc>
              <a:spcBef>
                <a:spcPts val="400"/>
              </a:spcBef>
              <a:buClr>
                <a:schemeClr val="dk1"/>
              </a:buClr>
              <a:buSzPct val="100000"/>
              <a:buFont typeface="Arial"/>
              <a:buChar char="•"/>
            </a:pPr>
            <a:r>
              <a:rPr lang="en-US" sz="1600" i="0" u="none" strike="noStrike" cap="none" baseline="0" dirty="0">
                <a:solidFill>
                  <a:schemeClr val="accent4">
                    <a:lumMod val="50000"/>
                  </a:schemeClr>
                </a:solidFill>
                <a:latin typeface="Calibri"/>
                <a:ea typeface="Calibri"/>
                <a:cs typeface="Calibri"/>
                <a:sym typeface="Calibri"/>
              </a:rPr>
              <a:t>However, those with high science identification and hostile racial climate perceptions were among students less likely to persist in the first </a:t>
            </a:r>
            <a:r>
              <a:rPr lang="en-US" sz="1600" i="0" u="none" strike="noStrike" cap="none" baseline="0" dirty="0" smtClean="0">
                <a:solidFill>
                  <a:schemeClr val="accent4">
                    <a:lumMod val="50000"/>
                  </a:schemeClr>
                </a:solidFill>
                <a:latin typeface="Calibri"/>
                <a:ea typeface="Calibri"/>
                <a:cs typeface="Calibri"/>
                <a:sym typeface="Calibri"/>
              </a:rPr>
              <a:t>year</a:t>
            </a:r>
            <a:endParaRPr sz="3200" i="0" u="none" strike="noStrike" cap="none" baseline="0" dirty="0">
              <a:solidFill>
                <a:schemeClr val="dk1"/>
              </a:solidFill>
              <a:latin typeface="Calibri"/>
              <a:ea typeface="Calibri"/>
              <a:cs typeface="Calibri"/>
              <a:sym typeface="Calibri"/>
            </a:endParaRPr>
          </a:p>
        </p:txBody>
      </p:sp>
      <p:sp>
        <p:nvSpPr>
          <p:cNvPr id="3" name="TextBox 2"/>
          <p:cNvSpPr txBox="1"/>
          <p:nvPr/>
        </p:nvSpPr>
        <p:spPr>
          <a:xfrm>
            <a:off x="3600450" y="3514725"/>
            <a:ext cx="5543550" cy="2769989"/>
          </a:xfrm>
          <a:prstGeom prst="rect">
            <a:avLst/>
          </a:prstGeom>
          <a:solidFill>
            <a:schemeClr val="accent2">
              <a:lumMod val="40000"/>
              <a:lumOff val="60000"/>
            </a:schemeClr>
          </a:solidFill>
        </p:spPr>
        <p:txBody>
          <a:bodyPr wrap="square" rtlCol="0">
            <a:spAutoFit/>
          </a:bodyPr>
          <a:lstStyle/>
          <a:p>
            <a:pPr marL="285750" indent="-285750">
              <a:buFont typeface="Arial" panose="020B0604020202020204" pitchFamily="34" charset="0"/>
              <a:buChar char="•"/>
            </a:pPr>
            <a:r>
              <a:rPr lang="en-US" sz="1600" dirty="0">
                <a:solidFill>
                  <a:schemeClr val="accent4">
                    <a:lumMod val="50000"/>
                  </a:schemeClr>
                </a:solidFill>
                <a:latin typeface="Calibri" panose="020F0502020204030204" pitchFamily="34" charset="0"/>
              </a:rPr>
              <a:t>Black students were 4 times more likely to participate in first year research if a structured program existed on a campus</a:t>
            </a:r>
          </a:p>
          <a:p>
            <a:pPr marL="285750" indent="-285750">
              <a:buFont typeface="Arial" panose="020B0604020202020204" pitchFamily="34" charset="0"/>
              <a:buChar char="•"/>
            </a:pPr>
            <a:endParaRPr lang="en-US" sz="1600" dirty="0" smtClean="0">
              <a:solidFill>
                <a:schemeClr val="accent4">
                  <a:lumMod val="50000"/>
                </a:schemeClr>
              </a:solidFill>
              <a:latin typeface="Calibri" panose="020F0502020204030204" pitchFamily="34" charset="0"/>
            </a:endParaRPr>
          </a:p>
          <a:p>
            <a:pPr marL="285750" indent="-285750">
              <a:buFont typeface="Arial" panose="020B0604020202020204" pitchFamily="34" charset="0"/>
              <a:buChar char="•"/>
            </a:pPr>
            <a:r>
              <a:rPr lang="en-US" sz="1600" dirty="0">
                <a:solidFill>
                  <a:schemeClr val="accent4">
                    <a:lumMod val="50000"/>
                  </a:schemeClr>
                </a:solidFill>
                <a:latin typeface="Calibri" panose="020F0502020204030204" pitchFamily="34" charset="0"/>
              </a:rPr>
              <a:t>S</a:t>
            </a:r>
            <a:r>
              <a:rPr lang="en-US" sz="1600" dirty="0" smtClean="0">
                <a:solidFill>
                  <a:schemeClr val="accent4">
                    <a:lumMod val="50000"/>
                  </a:schemeClr>
                </a:solidFill>
                <a:latin typeface="Calibri" panose="020F0502020204030204" pitchFamily="34" charset="0"/>
              </a:rPr>
              <a:t>elective </a:t>
            </a:r>
            <a:r>
              <a:rPr lang="en-US" sz="1600" dirty="0">
                <a:solidFill>
                  <a:schemeClr val="accent4">
                    <a:lumMod val="50000"/>
                  </a:schemeClr>
                </a:solidFill>
                <a:latin typeface="Calibri" panose="020F0502020204030204" pitchFamily="34" charset="0"/>
              </a:rPr>
              <a:t>institutions </a:t>
            </a:r>
            <a:r>
              <a:rPr lang="en-US" sz="1600" dirty="0" smtClean="0">
                <a:solidFill>
                  <a:schemeClr val="accent4">
                    <a:lumMod val="50000"/>
                  </a:schemeClr>
                </a:solidFill>
                <a:latin typeface="Calibri" panose="020F0502020204030204" pitchFamily="34" charset="0"/>
              </a:rPr>
              <a:t>negatively </a:t>
            </a:r>
            <a:r>
              <a:rPr lang="en-US" sz="1600" dirty="0">
                <a:solidFill>
                  <a:schemeClr val="accent4">
                    <a:lumMod val="50000"/>
                  </a:schemeClr>
                </a:solidFill>
                <a:latin typeface="Calibri" panose="020F0502020204030204" pitchFamily="34" charset="0"/>
              </a:rPr>
              <a:t>affect persistence in the first year of college</a:t>
            </a:r>
          </a:p>
          <a:p>
            <a:pPr marL="285750" indent="-285750">
              <a:buFont typeface="Arial" panose="020B0604020202020204" pitchFamily="34" charset="0"/>
              <a:buChar char="•"/>
            </a:pPr>
            <a:endParaRPr lang="en-US" sz="1600" dirty="0" smtClean="0">
              <a:solidFill>
                <a:schemeClr val="accent4">
                  <a:lumMod val="50000"/>
                </a:schemeClr>
              </a:solidFill>
              <a:latin typeface="Calibri" panose="020F0502020204030204" pitchFamily="34" charset="0"/>
            </a:endParaRPr>
          </a:p>
          <a:p>
            <a:pPr marL="285750" indent="-285750">
              <a:buFont typeface="Arial" panose="020B0604020202020204" pitchFamily="34" charset="0"/>
              <a:buChar char="•"/>
            </a:pPr>
            <a:r>
              <a:rPr lang="en-US" sz="1600" dirty="0" smtClean="0">
                <a:solidFill>
                  <a:schemeClr val="accent4">
                    <a:lumMod val="50000"/>
                  </a:schemeClr>
                </a:solidFill>
                <a:latin typeface="Calibri" panose="020F0502020204030204" pitchFamily="34" charset="0"/>
              </a:rPr>
              <a:t>Women </a:t>
            </a:r>
            <a:r>
              <a:rPr lang="en-US" sz="1600" dirty="0">
                <a:solidFill>
                  <a:schemeClr val="accent4">
                    <a:lumMod val="50000"/>
                  </a:schemeClr>
                </a:solidFill>
                <a:latin typeface="Calibri" panose="020F0502020204030204" pitchFamily="34" charset="0"/>
              </a:rPr>
              <a:t>of color persisted in STEM to the fourth year if they joined student organizations, discussed course content outside of class, and participated in undergraduate research programs </a:t>
            </a:r>
          </a:p>
          <a:p>
            <a:endParaRPr lang="en-US" dirty="0"/>
          </a:p>
        </p:txBody>
      </p:sp>
      <p:pic>
        <p:nvPicPr>
          <p:cNvPr id="3074" name="Picture 2" descr="http://news.psu.edu/sites/default/files/styles/threshold-992/public/female-researchers600x400.jpg"/>
          <p:cNvPicPr>
            <a:picLocks noChangeAspect="1" noChangeArrowheads="1"/>
          </p:cNvPicPr>
          <p:nvPr/>
        </p:nvPicPr>
        <p:blipFill rotWithShape="1">
          <a:blip r:embed="rId3">
            <a:extLst>
              <a:ext uri="{28A0092B-C50C-407E-A947-70E740481C1C}">
                <a14:useLocalDpi xmlns:a14="http://schemas.microsoft.com/office/drawing/2010/main" val="0"/>
              </a:ext>
            </a:extLst>
          </a:blip>
          <a:srcRect b="17481"/>
          <a:stretch/>
        </p:blipFill>
        <p:spPr bwMode="auto">
          <a:xfrm>
            <a:off x="5715000" y="1293017"/>
            <a:ext cx="3352800" cy="190738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6222"/>
          <a:stretch/>
        </p:blipFill>
        <p:spPr bwMode="auto">
          <a:xfrm>
            <a:off x="9525" y="3543300"/>
            <a:ext cx="3371850" cy="3046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2050" name="Picture 2" descr="http://www.onelifesuccess.net/wp-content/uploads/2012/10/Talen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10001"/>
            <a:ext cx="3532449" cy="2667000"/>
          </a:xfrm>
          <a:prstGeom prst="rect">
            <a:avLst/>
          </a:prstGeom>
          <a:noFill/>
          <a:extLst>
            <a:ext uri="{909E8E84-426E-40DD-AFC4-6F175D3DCCD1}">
              <a14:hiddenFill xmlns:a14="http://schemas.microsoft.com/office/drawing/2010/main">
                <a:solidFill>
                  <a:srgbClr val="FFFFFF"/>
                </a:solidFill>
              </a14:hiddenFill>
            </a:ext>
          </a:extLst>
        </p:spPr>
      </p:pic>
      <p:sp>
        <p:nvSpPr>
          <p:cNvPr id="165" name="Shape 165"/>
          <p:cNvSpPr txBox="1">
            <a:spLocks noGrp="1"/>
          </p:cNvSpPr>
          <p:nvPr>
            <p:ph type="title"/>
          </p:nvPr>
        </p:nvSpPr>
        <p:spPr>
          <a:xfrm>
            <a:off x="0" y="0"/>
            <a:ext cx="9144000" cy="11430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9" b="1" i="0" u="none" strike="noStrike" cap="none" baseline="0" dirty="0">
                <a:solidFill>
                  <a:schemeClr val="accent4">
                    <a:lumMod val="50000"/>
                  </a:schemeClr>
                </a:solidFill>
                <a:latin typeface="Calibri"/>
                <a:ea typeface="Calibri"/>
                <a:cs typeface="Calibri"/>
                <a:sym typeface="Calibri"/>
              </a:rPr>
              <a:t>Changing Mindsets: Who has talent</a:t>
            </a:r>
          </a:p>
        </p:txBody>
      </p:sp>
      <p:sp>
        <p:nvSpPr>
          <p:cNvPr id="166" name="Shape 166"/>
          <p:cNvSpPr txBox="1">
            <a:spLocks noGrp="1"/>
          </p:cNvSpPr>
          <p:nvPr>
            <p:ph sz="quarter" idx="1"/>
          </p:nvPr>
        </p:nvSpPr>
        <p:spPr>
          <a:xfrm>
            <a:off x="685800" y="1752600"/>
            <a:ext cx="7391400" cy="39624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buClr>
                <a:schemeClr val="dk1"/>
              </a:buClr>
              <a:buSzPct val="25000"/>
              <a:buFont typeface="Arial"/>
              <a:buNone/>
            </a:pPr>
            <a:r>
              <a:rPr lang="en-US" b="0" i="0" u="none" strike="noStrike" cap="none" baseline="0" dirty="0">
                <a:solidFill>
                  <a:srgbClr val="FF0000"/>
                </a:solidFill>
                <a:latin typeface="Calibri"/>
                <a:ea typeface="Calibri"/>
                <a:cs typeface="Calibri"/>
                <a:sym typeface="Calibri"/>
              </a:rPr>
              <a:t>Every single one of those students in my [introductory biology] classroom had the potential to succeed, I absolutely believe that’s the case</a:t>
            </a:r>
            <a:r>
              <a:rPr lang="en-US" b="0" i="0" u="none" strike="noStrike" cap="none" baseline="0" dirty="0">
                <a:solidFill>
                  <a:schemeClr val="dk1"/>
                </a:solidFill>
                <a:latin typeface="Calibri"/>
                <a:ea typeface="Calibri"/>
                <a:cs typeface="Calibri"/>
                <a:sym typeface="Calibri"/>
              </a:rPr>
              <a:t> and some had farther to go to succeed than other students in the class…[And] whether a student gets through the class </a:t>
            </a:r>
            <a:r>
              <a:rPr lang="en-US" b="0" i="0" u="none" strike="noStrike" cap="none" baseline="0" dirty="0" smtClean="0">
                <a:solidFill>
                  <a:schemeClr val="dk1"/>
                </a:solidFill>
                <a:latin typeface="Calibri"/>
                <a:ea typeface="Calibri"/>
                <a:cs typeface="Calibri"/>
                <a:sym typeface="Calibri"/>
              </a:rPr>
              <a:t>or </a:t>
            </a:r>
            <a:r>
              <a:rPr lang="en-US" b="0" i="0" u="none" strike="noStrike" cap="none" baseline="0" dirty="0">
                <a:solidFill>
                  <a:schemeClr val="dk1"/>
                </a:solidFill>
                <a:latin typeface="Calibri"/>
                <a:ea typeface="Calibri"/>
                <a:cs typeface="Calibri"/>
                <a:sym typeface="Calibri"/>
              </a:rPr>
              <a:t>not… those all get accumulated into </a:t>
            </a:r>
            <a:r>
              <a:rPr lang="en-US" b="0" i="0" u="none" strike="noStrike" cap="none" baseline="0" dirty="0" smtClean="0">
                <a:solidFill>
                  <a:schemeClr val="dk1"/>
                </a:solidFill>
                <a:latin typeface="Calibri"/>
                <a:ea typeface="Calibri"/>
                <a:cs typeface="Calibri"/>
                <a:sym typeface="Calibri"/>
              </a:rPr>
              <a:t>institutional </a:t>
            </a:r>
            <a:r>
              <a:rPr lang="en-US" b="0" i="0" u="none" strike="noStrike" cap="none" baseline="0" dirty="0">
                <a:solidFill>
                  <a:schemeClr val="dk1"/>
                </a:solidFill>
                <a:latin typeface="Calibri"/>
                <a:ea typeface="Calibri"/>
                <a:cs typeface="Calibri"/>
                <a:sym typeface="Calibri"/>
              </a:rPr>
              <a:t>success, which is frequently </a:t>
            </a:r>
            <a:r>
              <a:rPr lang="en-US" b="0" i="0" u="none" strike="noStrike" cap="none" baseline="0" dirty="0" smtClean="0">
                <a:solidFill>
                  <a:schemeClr val="dk1"/>
                </a:solidFill>
                <a:latin typeface="Calibri"/>
                <a:ea typeface="Calibri"/>
                <a:cs typeface="Calibri"/>
                <a:sym typeface="Calibri"/>
              </a:rPr>
              <a:t>measured </a:t>
            </a:r>
            <a:r>
              <a:rPr lang="en-US" b="0" i="0" u="none" strike="noStrike" cap="none" baseline="0" dirty="0">
                <a:solidFill>
                  <a:schemeClr val="dk1"/>
                </a:solidFill>
                <a:latin typeface="Calibri"/>
                <a:ea typeface="Calibri"/>
                <a:cs typeface="Calibri"/>
                <a:sym typeface="Calibri"/>
              </a:rPr>
              <a:t>by retention </a:t>
            </a:r>
            <a:endParaRPr lang="en-US" b="0" i="0" u="none" strike="noStrike" cap="none" baseline="0" dirty="0" smtClean="0">
              <a:solidFill>
                <a:schemeClr val="dk1"/>
              </a:solidFill>
              <a:latin typeface="Calibri"/>
              <a:ea typeface="Calibri"/>
              <a:cs typeface="Calibri"/>
              <a:sym typeface="Calibri"/>
            </a:endParaRPr>
          </a:p>
          <a:p>
            <a:pPr marL="0" marR="0" lvl="0" indent="0" algn="l" rtl="0">
              <a:lnSpc>
                <a:spcPct val="90000"/>
              </a:lnSpc>
              <a:spcBef>
                <a:spcPts val="0"/>
              </a:spcBef>
              <a:buClr>
                <a:schemeClr val="dk1"/>
              </a:buClr>
              <a:buSzPct val="25000"/>
              <a:buFont typeface="Arial"/>
              <a:buNone/>
            </a:pPr>
            <a:r>
              <a:rPr lang="en-US" b="0" i="0" u="none" strike="noStrike" cap="none" baseline="0" dirty="0" smtClean="0">
                <a:solidFill>
                  <a:schemeClr val="dk1"/>
                </a:solidFill>
                <a:latin typeface="Calibri"/>
                <a:ea typeface="Calibri"/>
                <a:cs typeface="Calibri"/>
                <a:sym typeface="Calibri"/>
              </a:rPr>
              <a:t>rates</a:t>
            </a:r>
            <a:r>
              <a:rPr lang="en-US" b="0" i="0" u="none" strike="noStrike" cap="none" baseline="0" dirty="0">
                <a:solidFill>
                  <a:schemeClr val="dk1"/>
                </a:solidFill>
                <a:latin typeface="Calibri"/>
                <a:ea typeface="Calibri"/>
                <a:cs typeface="Calibri"/>
                <a:sym typeface="Calibri"/>
              </a:rPr>
              <a:t>. </a:t>
            </a:r>
          </a:p>
          <a:p>
            <a:pPr marL="0" marR="0" lvl="0" indent="0" algn="l" rtl="0">
              <a:lnSpc>
                <a:spcPct val="90000"/>
              </a:lnSpc>
              <a:spcBef>
                <a:spcPts val="560"/>
              </a:spcBef>
              <a:buClr>
                <a:schemeClr val="dk1"/>
              </a:buClr>
              <a:buSzPct val="25000"/>
              <a:buFont typeface="Arial"/>
              <a:buNone/>
            </a:pPr>
            <a:endParaRPr lang="en-US" sz="2000" b="0" i="1" u="none" strike="noStrike" cap="none" baseline="0" dirty="0" smtClean="0">
              <a:solidFill>
                <a:schemeClr val="dk1"/>
              </a:solidFill>
              <a:latin typeface="Calibri"/>
              <a:ea typeface="Calibri"/>
              <a:cs typeface="Calibri"/>
              <a:sym typeface="Calibri"/>
            </a:endParaRPr>
          </a:p>
          <a:p>
            <a:pPr marL="0" marR="0" lvl="0" indent="0" algn="l" rtl="0">
              <a:lnSpc>
                <a:spcPct val="90000"/>
              </a:lnSpc>
              <a:spcBef>
                <a:spcPts val="560"/>
              </a:spcBef>
              <a:buClr>
                <a:schemeClr val="dk1"/>
              </a:buClr>
              <a:buSzPct val="25000"/>
              <a:buFont typeface="Arial"/>
              <a:buNone/>
            </a:pPr>
            <a:r>
              <a:rPr lang="en-US" sz="2000" b="0" i="1" u="none" strike="noStrike" cap="none" baseline="0" dirty="0" smtClean="0">
                <a:solidFill>
                  <a:schemeClr val="dk1"/>
                </a:solidFill>
                <a:latin typeface="Calibri"/>
                <a:ea typeface="Calibri"/>
                <a:cs typeface="Calibri"/>
                <a:sym typeface="Calibri"/>
              </a:rPr>
              <a:t>– Female </a:t>
            </a:r>
            <a:r>
              <a:rPr lang="en-US" sz="2000" b="0" i="1" u="none" strike="noStrike" cap="none" baseline="0" dirty="0">
                <a:solidFill>
                  <a:schemeClr val="dk1"/>
                </a:solidFill>
                <a:latin typeface="Calibri"/>
                <a:ea typeface="Calibri"/>
                <a:cs typeface="Calibri"/>
                <a:sym typeface="Calibri"/>
              </a:rPr>
              <a:t>Biological Science Professor </a:t>
            </a:r>
            <a:endParaRPr lang="en-US" sz="2000" b="0" i="1" u="none" strike="noStrike" cap="none" baseline="0" dirty="0" smtClean="0">
              <a:solidFill>
                <a:schemeClr val="dk1"/>
              </a:solidFill>
              <a:latin typeface="Calibri"/>
              <a:ea typeface="Calibri"/>
              <a:cs typeface="Calibri"/>
              <a:sym typeface="Calibri"/>
            </a:endParaRPr>
          </a:p>
          <a:p>
            <a:pPr marL="0" marR="0" lvl="0" indent="0" algn="l" rtl="0">
              <a:lnSpc>
                <a:spcPct val="90000"/>
              </a:lnSpc>
              <a:spcBef>
                <a:spcPts val="560"/>
              </a:spcBef>
              <a:buClr>
                <a:schemeClr val="dk1"/>
              </a:buClr>
              <a:buSzPct val="25000"/>
              <a:buFont typeface="Arial"/>
              <a:buNone/>
            </a:pPr>
            <a:r>
              <a:rPr lang="en-US" sz="2000" i="1" dirty="0">
                <a:solidFill>
                  <a:schemeClr val="dk1"/>
                </a:solidFill>
                <a:latin typeface="Calibri"/>
                <a:ea typeface="Calibri"/>
                <a:cs typeface="Calibri"/>
                <a:sym typeface="Calibri"/>
              </a:rPr>
              <a:t> </a:t>
            </a:r>
            <a:r>
              <a:rPr lang="en-US" sz="2000" i="1" dirty="0" smtClean="0">
                <a:solidFill>
                  <a:schemeClr val="dk1"/>
                </a:solidFill>
                <a:latin typeface="Calibri"/>
                <a:ea typeface="Calibri"/>
                <a:cs typeface="Calibri"/>
                <a:sym typeface="Calibri"/>
              </a:rPr>
              <a:t>   </a:t>
            </a:r>
            <a:r>
              <a:rPr lang="en-US" sz="2000" b="0" i="1" u="none" strike="noStrike" cap="none" baseline="0" dirty="0" smtClean="0">
                <a:solidFill>
                  <a:schemeClr val="dk1"/>
                </a:solidFill>
                <a:latin typeface="Calibri"/>
                <a:ea typeface="Calibri"/>
                <a:cs typeface="Calibri"/>
                <a:sym typeface="Calibri"/>
              </a:rPr>
              <a:t>and </a:t>
            </a:r>
            <a:r>
              <a:rPr lang="en-US" sz="2000" b="0" i="1" u="none" strike="noStrike" cap="none" baseline="0" dirty="0">
                <a:solidFill>
                  <a:schemeClr val="dk1"/>
                </a:solidFill>
                <a:latin typeface="Calibri"/>
                <a:ea typeface="Calibri"/>
                <a:cs typeface="Calibri"/>
                <a:sym typeface="Calibri"/>
              </a:rPr>
              <a:t>Dean of </a:t>
            </a:r>
            <a:r>
              <a:rPr lang="en-US" sz="2000" b="0" i="1" u="none" strike="noStrike" cap="none" baseline="0" dirty="0" smtClean="0">
                <a:solidFill>
                  <a:schemeClr val="dk1"/>
                </a:solidFill>
                <a:latin typeface="Calibri"/>
                <a:ea typeface="Calibri"/>
                <a:cs typeface="Calibri"/>
                <a:sym typeface="Calibri"/>
              </a:rPr>
              <a:t>Science</a:t>
            </a:r>
            <a:endParaRPr lang="en-US" sz="2000" b="0" i="1" u="none" strike="noStrike" cap="none" baseline="0" dirty="0">
              <a:solidFill>
                <a:schemeClr val="dk1"/>
              </a:solidFill>
              <a:latin typeface="Calibri"/>
              <a:ea typeface="Calibri"/>
              <a:cs typeface="Calibri"/>
              <a:sym typeface="Calibri"/>
            </a:endParaRPr>
          </a:p>
          <a:p>
            <a:pPr marL="0" marR="0" lvl="0" indent="0" algn="l" rtl="0">
              <a:lnSpc>
                <a:spcPct val="90000"/>
              </a:lnSpc>
              <a:spcBef>
                <a:spcPts val="640"/>
              </a:spcBef>
              <a:buClr>
                <a:schemeClr val="dk1"/>
              </a:buClr>
              <a:buFont typeface="Arial"/>
              <a:buNone/>
            </a:pPr>
            <a:endParaRPr sz="3200" b="0" i="0" u="none" strike="noStrike" cap="none" baseline="0" dirty="0">
              <a:solidFill>
                <a:schemeClr val="dk1"/>
              </a:solidFill>
              <a:latin typeface="Calibri"/>
              <a:ea typeface="Calibri"/>
              <a:cs typeface="Calibri"/>
              <a:sym typeface="Calibri"/>
            </a:endParaRPr>
          </a:p>
          <a:p>
            <a:pPr marL="0" marR="0" lvl="0" indent="0" algn="l" rtl="0">
              <a:lnSpc>
                <a:spcPct val="90000"/>
              </a:lnSpc>
              <a:spcBef>
                <a:spcPts val="640"/>
              </a:spcBef>
              <a:buClr>
                <a:schemeClr val="dk1"/>
              </a:buClr>
              <a:buFont typeface="Arial"/>
              <a:buNone/>
            </a:pPr>
            <a:endParaRPr sz="3200" b="0" i="0" u="none" strike="noStrike" cap="none" baseline="0" dirty="0">
              <a:solidFill>
                <a:schemeClr val="dk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0" y="0"/>
            <a:ext cx="9144000" cy="11430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240" b="1" i="0" u="none" strike="noStrike" cap="none" baseline="0" dirty="0">
                <a:solidFill>
                  <a:schemeClr val="accent4">
                    <a:lumMod val="50000"/>
                  </a:schemeClr>
                </a:solidFill>
                <a:latin typeface="Calibri"/>
                <a:ea typeface="Calibri"/>
                <a:cs typeface="Calibri"/>
                <a:sym typeface="Calibri"/>
              </a:rPr>
              <a:t>Changing Behavior: Teaching Practices Focused on Improved  Learning</a:t>
            </a:r>
          </a:p>
        </p:txBody>
      </p:sp>
      <p:pic>
        <p:nvPicPr>
          <p:cNvPr id="4100" name="Picture 4" descr="Image result for chemis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910617"/>
            <a:ext cx="4429125" cy="2947383"/>
          </a:xfrm>
          <a:prstGeom prst="rect">
            <a:avLst/>
          </a:prstGeom>
          <a:noFill/>
          <a:extLst>
            <a:ext uri="{909E8E84-426E-40DD-AFC4-6F175D3DCCD1}">
              <a14:hiddenFill xmlns:a14="http://schemas.microsoft.com/office/drawing/2010/main">
                <a:solidFill>
                  <a:srgbClr val="FFFFFF"/>
                </a:solidFill>
              </a14:hiddenFill>
            </a:ext>
          </a:extLst>
        </p:spPr>
      </p:pic>
      <p:sp>
        <p:nvSpPr>
          <p:cNvPr id="173" name="Shape 173"/>
          <p:cNvSpPr txBox="1">
            <a:spLocks noGrp="1"/>
          </p:cNvSpPr>
          <p:nvPr>
            <p:ph sz="quarter" idx="1"/>
          </p:nvPr>
        </p:nvSpPr>
        <p:spPr>
          <a:xfrm>
            <a:off x="609600" y="1447800"/>
            <a:ext cx="7467600" cy="4525963"/>
          </a:xfrm>
          <a:prstGeom prst="rect">
            <a:avLst/>
          </a:prstGeom>
          <a:noFill/>
          <a:ln>
            <a:noFill/>
          </a:ln>
        </p:spPr>
        <p:txBody>
          <a:bodyPr lIns="91425" tIns="45700" rIns="91425" bIns="45700" anchor="t" anchorCtr="0">
            <a:noAutofit/>
          </a:bodyPr>
          <a:lstStyle/>
          <a:p>
            <a:pPr marL="0" marR="0" lvl="0" indent="0" algn="just" rtl="0">
              <a:lnSpc>
                <a:spcPct val="80000"/>
              </a:lnSpc>
              <a:spcBef>
                <a:spcPts val="0"/>
              </a:spcBef>
              <a:buClr>
                <a:schemeClr val="dk1"/>
              </a:buClr>
              <a:buSzPct val="25000"/>
              <a:buFont typeface="Arial"/>
              <a:buNone/>
            </a:pPr>
            <a:r>
              <a:rPr lang="en-US" sz="2000" b="0" i="0" u="none" strike="noStrike" cap="none" baseline="0" dirty="0">
                <a:solidFill>
                  <a:srgbClr val="FF0000"/>
                </a:solidFill>
                <a:latin typeface="Calibri"/>
                <a:ea typeface="Calibri"/>
                <a:cs typeface="Calibri"/>
                <a:sym typeface="Calibri"/>
              </a:rPr>
              <a:t>I wasn’t happy with the learning gains [my students] were making.  I knew some people were getting it but I wanted almost </a:t>
            </a:r>
            <a:r>
              <a:rPr lang="en-US" sz="2000" b="0" i="1" u="none" strike="noStrike" cap="none" baseline="0" dirty="0">
                <a:solidFill>
                  <a:srgbClr val="FF0000"/>
                </a:solidFill>
                <a:latin typeface="Calibri"/>
                <a:ea typeface="Calibri"/>
                <a:cs typeface="Calibri"/>
                <a:sym typeface="Calibri"/>
              </a:rPr>
              <a:t>everybody</a:t>
            </a:r>
            <a:r>
              <a:rPr lang="en-US" sz="2000" b="0" i="0" u="none" strike="noStrike" cap="none" baseline="0" dirty="0">
                <a:solidFill>
                  <a:srgbClr val="FF0000"/>
                </a:solidFill>
                <a:latin typeface="Calibri"/>
                <a:ea typeface="Calibri"/>
                <a:cs typeface="Calibri"/>
                <a:sym typeface="Calibri"/>
              </a:rPr>
              <a:t> to get it.  </a:t>
            </a:r>
            <a:r>
              <a:rPr lang="en-US" sz="2000" b="0" i="0" u="none" strike="noStrike" cap="none" baseline="0" dirty="0">
                <a:solidFill>
                  <a:schemeClr val="dk1"/>
                </a:solidFill>
                <a:latin typeface="Calibri"/>
                <a:ea typeface="Calibri"/>
                <a:cs typeface="Calibri"/>
                <a:sym typeface="Calibri"/>
              </a:rPr>
              <a:t>I think it was only after I started going to [the discipline-based education research meetings] that I started reading [about undergraduate STEM education reform and research] and started going to [the Center for the Advancement of Teaching] workshops. </a:t>
            </a:r>
            <a:r>
              <a:rPr lang="en-US" sz="2000" b="0" i="0" u="none" strike="noStrike" cap="none" baseline="0" dirty="0">
                <a:solidFill>
                  <a:srgbClr val="FF0000"/>
                </a:solidFill>
                <a:latin typeface="Calibri"/>
                <a:ea typeface="Calibri"/>
                <a:cs typeface="Calibri"/>
                <a:sym typeface="Calibri"/>
              </a:rPr>
              <a:t>I started moving further and further away from lecture …</a:t>
            </a:r>
            <a:r>
              <a:rPr lang="en-US" sz="2000" dirty="0">
                <a:solidFill>
                  <a:srgbClr val="FF0000"/>
                </a:solidFill>
              </a:rPr>
              <a:t> </a:t>
            </a:r>
            <a:r>
              <a:rPr lang="en-US" sz="2000" b="0" i="0" u="none" strike="noStrike" cap="none" baseline="0" dirty="0">
                <a:solidFill>
                  <a:srgbClr val="FF0000"/>
                </a:solidFill>
                <a:latin typeface="Calibri"/>
                <a:ea typeface="Calibri"/>
                <a:cs typeface="Calibri"/>
                <a:sym typeface="Calibri"/>
              </a:rPr>
              <a:t>my golden chance came when I got the HHMI Fellowship</a:t>
            </a:r>
            <a:r>
              <a:rPr lang="en-US" sz="2000" b="0" i="0" u="none" strike="noStrike" cap="none" baseline="0" dirty="0">
                <a:solidFill>
                  <a:schemeClr val="dk1"/>
                </a:solidFill>
                <a:latin typeface="Calibri"/>
                <a:ea typeface="Calibri"/>
                <a:cs typeface="Calibri"/>
                <a:sym typeface="Calibri"/>
              </a:rPr>
              <a:t> and [the dept. gave me] my own learning assistants.  At that point I said, ‘</a:t>
            </a:r>
            <a:r>
              <a:rPr lang="en-US" sz="2000" b="0" i="0" u="none" strike="noStrike" cap="none" baseline="0" dirty="0">
                <a:solidFill>
                  <a:srgbClr val="FF0000"/>
                </a:solidFill>
                <a:latin typeface="Calibri"/>
                <a:ea typeface="Calibri"/>
                <a:cs typeface="Calibri"/>
                <a:sym typeface="Calibri"/>
              </a:rPr>
              <a:t>okay this is my opportunity to show that if the learning assistants are there in class every single day, it can mean a huge difference.’ And it did.</a:t>
            </a:r>
            <a:r>
              <a:rPr lang="en-US" sz="2000" b="0" i="0" u="none" strike="noStrike" cap="none" baseline="0" dirty="0">
                <a:solidFill>
                  <a:schemeClr val="dk1"/>
                </a:solidFill>
                <a:latin typeface="Calibri"/>
                <a:ea typeface="Calibri"/>
                <a:cs typeface="Calibri"/>
                <a:sym typeface="Calibri"/>
              </a:rPr>
              <a:t> </a:t>
            </a:r>
            <a:endParaRPr lang="en-US" sz="2000" i="1" dirty="0">
              <a:sym typeface="Calibri"/>
            </a:endParaRPr>
          </a:p>
          <a:p>
            <a:pPr marL="0" marR="0" lvl="0" indent="0" algn="l" rtl="0">
              <a:lnSpc>
                <a:spcPct val="80000"/>
              </a:lnSpc>
              <a:spcBef>
                <a:spcPts val="0"/>
              </a:spcBef>
              <a:buClr>
                <a:schemeClr val="dk1"/>
              </a:buClr>
              <a:buSzPct val="25000"/>
              <a:buFont typeface="Arial"/>
              <a:buNone/>
            </a:pPr>
            <a:endParaRPr lang="en-US" sz="2000" b="0" i="1" u="none" strike="noStrike" cap="none" baseline="0" dirty="0" smtClean="0">
              <a:solidFill>
                <a:schemeClr val="dk1"/>
              </a:solidFill>
              <a:latin typeface="Calibri"/>
              <a:ea typeface="Calibri"/>
              <a:cs typeface="Calibri"/>
              <a:sym typeface="Calibri"/>
            </a:endParaRPr>
          </a:p>
          <a:p>
            <a:pPr marL="0" marR="0" lvl="0" indent="0" algn="l" rtl="0">
              <a:lnSpc>
                <a:spcPct val="80000"/>
              </a:lnSpc>
              <a:spcBef>
                <a:spcPts val="0"/>
              </a:spcBef>
              <a:buClr>
                <a:schemeClr val="dk1"/>
              </a:buClr>
              <a:buSzPct val="25000"/>
              <a:buFont typeface="Arial"/>
              <a:buNone/>
            </a:pPr>
            <a:endParaRPr lang="en-US" sz="2000" b="0" i="1" u="none" strike="noStrike" cap="none" baseline="0" dirty="0" smtClean="0">
              <a:solidFill>
                <a:schemeClr val="dk1"/>
              </a:solidFill>
              <a:latin typeface="Calibri"/>
              <a:ea typeface="Calibri"/>
              <a:cs typeface="Calibri"/>
              <a:sym typeface="Calibri"/>
            </a:endParaRPr>
          </a:p>
          <a:p>
            <a:pPr marL="0" lvl="0" indent="0">
              <a:lnSpc>
                <a:spcPct val="80000"/>
              </a:lnSpc>
              <a:spcBef>
                <a:spcPts val="0"/>
              </a:spcBef>
              <a:buClr>
                <a:schemeClr val="dk1"/>
              </a:buClr>
              <a:buSzPct val="25000"/>
              <a:buNone/>
            </a:pPr>
            <a:r>
              <a:rPr lang="en-US" sz="2000" i="1" dirty="0">
                <a:solidFill>
                  <a:schemeClr val="dk1"/>
                </a:solidFill>
                <a:latin typeface="Calibri"/>
                <a:ea typeface="Calibri"/>
                <a:cs typeface="Calibri"/>
                <a:sym typeface="Calibri"/>
              </a:rPr>
              <a:t>–</a:t>
            </a:r>
            <a:r>
              <a:rPr lang="en-US" sz="2000" b="0" i="1" u="none" strike="noStrike" cap="none" dirty="0" smtClean="0">
                <a:solidFill>
                  <a:schemeClr val="dk1"/>
                </a:solidFill>
                <a:latin typeface="Calibri"/>
                <a:ea typeface="Calibri"/>
                <a:cs typeface="Calibri"/>
                <a:sym typeface="Calibri"/>
              </a:rPr>
              <a:t> Female </a:t>
            </a:r>
            <a:r>
              <a:rPr lang="en-US" sz="2000" b="0" i="1" u="none" strike="noStrike" cap="none" baseline="0" dirty="0" smtClean="0">
                <a:solidFill>
                  <a:schemeClr val="dk1"/>
                </a:solidFill>
                <a:latin typeface="Calibri"/>
                <a:ea typeface="Calibri"/>
                <a:cs typeface="Calibri"/>
                <a:sym typeface="Calibri"/>
              </a:rPr>
              <a:t>Chemistry </a:t>
            </a:r>
            <a:r>
              <a:rPr lang="en-US" sz="2000" b="0" i="1" u="none" strike="noStrike" cap="none" baseline="0" dirty="0" smtClean="0">
                <a:solidFill>
                  <a:schemeClr val="dk1"/>
                </a:solidFill>
                <a:latin typeface="Calibri"/>
                <a:ea typeface="Calibri"/>
                <a:cs typeface="Calibri"/>
                <a:sym typeface="Calibri"/>
              </a:rPr>
              <a:t>Professor</a:t>
            </a:r>
            <a:endParaRPr lang="en-US" sz="2000" b="0" i="1" u="none" strike="noStrike" cap="none" baseline="0" dirty="0">
              <a:solidFill>
                <a:schemeClr val="dk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457200" y="274638"/>
            <a:ext cx="8153400" cy="944562"/>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baseline="0" dirty="0">
                <a:solidFill>
                  <a:schemeClr val="dk1"/>
                </a:solidFill>
                <a:latin typeface="Calibri"/>
                <a:ea typeface="Calibri"/>
                <a:cs typeface="Calibri"/>
                <a:sym typeface="Calibri"/>
              </a:rPr>
              <a:t>Changing Teaching Culture</a:t>
            </a:r>
          </a:p>
        </p:txBody>
      </p:sp>
      <p:sp>
        <p:nvSpPr>
          <p:cNvPr id="180" name="Shape 180"/>
          <p:cNvSpPr txBox="1">
            <a:spLocks noGrp="1"/>
          </p:cNvSpPr>
          <p:nvPr>
            <p:ph sz="quarter" idx="1"/>
          </p:nvPr>
        </p:nvSpPr>
        <p:spPr>
          <a:xfrm>
            <a:off x="457200" y="1371600"/>
            <a:ext cx="8229600" cy="5410200"/>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buClr>
                <a:schemeClr val="dk1"/>
              </a:buClr>
              <a:buSzPct val="25000"/>
              <a:buFont typeface="Arial"/>
              <a:buNone/>
            </a:pPr>
            <a:r>
              <a:rPr lang="en-US" sz="2480" b="0" u="none" strike="noStrike" cap="none" baseline="0" dirty="0">
                <a:solidFill>
                  <a:schemeClr val="dk1"/>
                </a:solidFill>
                <a:latin typeface="Calibri"/>
                <a:ea typeface="Calibri"/>
                <a:cs typeface="Calibri"/>
                <a:sym typeface="Calibri"/>
              </a:rPr>
              <a:t>Faculty reflect on </a:t>
            </a:r>
            <a:r>
              <a:rPr lang="en-US" sz="2480" dirty="0"/>
              <a:t>their</a:t>
            </a:r>
            <a:r>
              <a:rPr lang="en-US" sz="2480" b="0" u="none" strike="noStrike" cap="none" baseline="0" dirty="0">
                <a:solidFill>
                  <a:schemeClr val="dk1"/>
                </a:solidFill>
                <a:latin typeface="Calibri"/>
                <a:ea typeface="Calibri"/>
                <a:cs typeface="Calibri"/>
                <a:sym typeface="Calibri"/>
              </a:rPr>
              <a:t> teaching techniques:</a:t>
            </a:r>
          </a:p>
          <a:p>
            <a:pPr marL="342900" marR="0" lvl="0" indent="-342900" algn="l" rtl="0">
              <a:lnSpc>
                <a:spcPct val="80000"/>
              </a:lnSpc>
              <a:spcBef>
                <a:spcPts val="496"/>
              </a:spcBef>
              <a:buClr>
                <a:schemeClr val="dk1"/>
              </a:buClr>
              <a:buSzPct val="99200"/>
              <a:buFont typeface="Arial"/>
              <a:buChar char="•"/>
            </a:pPr>
            <a:r>
              <a:rPr lang="en-US" sz="2480" dirty="0" smtClean="0">
                <a:solidFill>
                  <a:schemeClr val="dk1"/>
                </a:solidFill>
                <a:latin typeface="Calibri"/>
                <a:ea typeface="Calibri"/>
                <a:cs typeface="Calibri"/>
                <a:sym typeface="Calibri"/>
              </a:rPr>
              <a:t>Focus on learning instead</a:t>
            </a:r>
            <a:r>
              <a:rPr lang="en-US" sz="2480" b="0" u="none" strike="noStrike" cap="none" baseline="0" dirty="0" smtClean="0">
                <a:solidFill>
                  <a:schemeClr val="dk1"/>
                </a:solidFill>
                <a:latin typeface="Calibri"/>
                <a:ea typeface="Calibri"/>
                <a:cs typeface="Calibri"/>
                <a:sym typeface="Calibri"/>
              </a:rPr>
              <a:t> of the </a:t>
            </a:r>
            <a:r>
              <a:rPr lang="en-US" sz="2480" b="0" u="none" strike="noStrike" cap="none" baseline="0" dirty="0">
                <a:solidFill>
                  <a:schemeClr val="dk1"/>
                </a:solidFill>
                <a:latin typeface="Calibri"/>
                <a:ea typeface="Calibri"/>
                <a:cs typeface="Calibri"/>
                <a:sym typeface="Calibri"/>
              </a:rPr>
              <a:t>volume of </a:t>
            </a:r>
            <a:r>
              <a:rPr lang="en-US" sz="2480" b="0" u="none" strike="noStrike" cap="none" baseline="0" dirty="0" smtClean="0">
                <a:solidFill>
                  <a:schemeClr val="dk1"/>
                </a:solidFill>
                <a:latin typeface="Calibri"/>
                <a:ea typeface="Calibri"/>
                <a:cs typeface="Calibri"/>
                <a:sym typeface="Calibri"/>
              </a:rPr>
              <a:t>information</a:t>
            </a:r>
            <a:endParaRPr lang="en-US" sz="2480" b="0" u="none" strike="noStrike" cap="none" baseline="0" dirty="0">
              <a:solidFill>
                <a:schemeClr val="dk1"/>
              </a:solidFill>
              <a:latin typeface="Calibri"/>
              <a:ea typeface="Calibri"/>
              <a:cs typeface="Calibri"/>
              <a:sym typeface="Calibri"/>
            </a:endParaRPr>
          </a:p>
          <a:p>
            <a:pPr marL="742950" marR="0" lvl="1" indent="-285750" algn="l" rtl="0">
              <a:lnSpc>
                <a:spcPct val="80000"/>
              </a:lnSpc>
              <a:spcBef>
                <a:spcPts val="434"/>
              </a:spcBef>
              <a:buClr>
                <a:schemeClr val="dk1"/>
              </a:buClr>
              <a:buSzPct val="98636"/>
              <a:buFont typeface="Arial"/>
              <a:buChar char="–"/>
            </a:pPr>
            <a:r>
              <a:rPr lang="en-US" sz="2170" b="0" u="none" strike="noStrike" cap="none" baseline="0" dirty="0">
                <a:solidFill>
                  <a:srgbClr val="FF0000"/>
                </a:solidFill>
                <a:latin typeface="Calibri"/>
                <a:ea typeface="Calibri"/>
                <a:cs typeface="Calibri"/>
                <a:sym typeface="Calibri"/>
              </a:rPr>
              <a:t>Think, ‘What do I want my students to be able to do after they take this course?’ instead of, ‘What amount of info can I cram into them?’</a:t>
            </a:r>
            <a:r>
              <a:rPr lang="en-US" sz="2170" dirty="0"/>
              <a:t> - </a:t>
            </a:r>
            <a:r>
              <a:rPr lang="en-US" sz="2170" b="0" u="none" strike="noStrike" cap="none" baseline="0" dirty="0">
                <a:solidFill>
                  <a:schemeClr val="dk1"/>
                </a:solidFill>
                <a:latin typeface="Calibri"/>
                <a:ea typeface="Calibri"/>
                <a:cs typeface="Calibri"/>
                <a:sym typeface="Calibri"/>
              </a:rPr>
              <a:t> Female Biology professor</a:t>
            </a:r>
          </a:p>
          <a:p>
            <a:pPr marL="731520" marR="0" lvl="2" indent="0" algn="l" rtl="0">
              <a:lnSpc>
                <a:spcPct val="80000"/>
              </a:lnSpc>
              <a:spcBef>
                <a:spcPts val="434"/>
              </a:spcBef>
              <a:buClr>
                <a:schemeClr val="dk1"/>
              </a:buClr>
              <a:buSzPct val="114210"/>
              <a:buNone/>
            </a:pPr>
            <a:r>
              <a:rPr lang="en-US" sz="1860" b="0" u="none" strike="noStrike" cap="none" baseline="0" dirty="0" smtClean="0">
                <a:solidFill>
                  <a:schemeClr val="dk1"/>
                </a:solidFill>
                <a:latin typeface="Calibri"/>
                <a:ea typeface="Calibri"/>
                <a:cs typeface="Calibri"/>
                <a:sym typeface="Calibri"/>
              </a:rPr>
              <a:t> </a:t>
            </a:r>
            <a:endParaRPr lang="en-US" sz="1860" b="0" u="none" strike="noStrike" cap="none" baseline="0" dirty="0">
              <a:solidFill>
                <a:schemeClr val="dk1"/>
              </a:solidFill>
              <a:latin typeface="Calibri"/>
              <a:ea typeface="Calibri"/>
              <a:cs typeface="Calibri"/>
              <a:sym typeface="Calibri"/>
            </a:endParaRPr>
          </a:p>
          <a:p>
            <a:pPr marL="342900" marR="0" lvl="0" indent="-342900" algn="l" rtl="0">
              <a:lnSpc>
                <a:spcPct val="80000"/>
              </a:lnSpc>
              <a:spcBef>
                <a:spcPts val="496"/>
              </a:spcBef>
              <a:buClr>
                <a:schemeClr val="dk1"/>
              </a:buClr>
              <a:buSzPct val="99200"/>
              <a:buFont typeface="Arial"/>
              <a:buChar char="•"/>
            </a:pPr>
            <a:r>
              <a:rPr lang="en-US" sz="2480" dirty="0" smtClean="0">
                <a:solidFill>
                  <a:schemeClr val="dk1"/>
                </a:solidFill>
                <a:latin typeface="Calibri"/>
                <a:ea typeface="Calibri"/>
                <a:cs typeface="Calibri"/>
                <a:sym typeface="Calibri"/>
              </a:rPr>
              <a:t>Focus on the relevance of coursework to problems that matter (e.g. improving the health of minority communities)</a:t>
            </a:r>
            <a:endParaRPr lang="en-US" sz="2480" dirty="0">
              <a:solidFill>
                <a:schemeClr val="dk1"/>
              </a:solidFill>
              <a:latin typeface="Calibri"/>
              <a:ea typeface="Calibri"/>
              <a:cs typeface="Calibri"/>
              <a:sym typeface="Calibri"/>
            </a:endParaRPr>
          </a:p>
          <a:p>
            <a:pPr marL="365760" lvl="1" indent="0">
              <a:lnSpc>
                <a:spcPct val="80000"/>
              </a:lnSpc>
              <a:spcBef>
                <a:spcPts val="496"/>
              </a:spcBef>
              <a:buClr>
                <a:schemeClr val="dk1"/>
              </a:buClr>
              <a:buSzPct val="99200"/>
              <a:buNone/>
            </a:pPr>
            <a:endParaRPr lang="en-US" sz="2000" b="0" u="none" strike="noStrike" cap="none" baseline="0" dirty="0">
              <a:solidFill>
                <a:schemeClr val="dk1"/>
              </a:solidFill>
              <a:latin typeface="Calibri"/>
              <a:ea typeface="Calibri"/>
              <a:cs typeface="Calibri"/>
              <a:sym typeface="Calibri"/>
            </a:endParaRPr>
          </a:p>
          <a:p>
            <a:pPr marL="342900" marR="0" lvl="0" indent="-342900" algn="l" rtl="0">
              <a:lnSpc>
                <a:spcPct val="80000"/>
              </a:lnSpc>
              <a:spcBef>
                <a:spcPts val="496"/>
              </a:spcBef>
              <a:buClr>
                <a:schemeClr val="dk1"/>
              </a:buClr>
              <a:buSzPct val="99200"/>
              <a:buFont typeface="Arial"/>
              <a:buChar char="•"/>
            </a:pPr>
            <a:r>
              <a:rPr lang="en-US" sz="2480" b="0" u="none" strike="noStrike" cap="none" baseline="0" dirty="0">
                <a:solidFill>
                  <a:schemeClr val="dk1"/>
                </a:solidFill>
                <a:latin typeface="Calibri"/>
                <a:ea typeface="Calibri"/>
                <a:cs typeface="Calibri"/>
                <a:sym typeface="Calibri"/>
              </a:rPr>
              <a:t>Collaborat</a:t>
            </a:r>
            <a:r>
              <a:rPr lang="en-US" sz="2480" dirty="0"/>
              <a:t>e</a:t>
            </a:r>
            <a:r>
              <a:rPr lang="en-US" sz="2480" b="0" u="none" strike="noStrike" cap="none" baseline="0" dirty="0">
                <a:solidFill>
                  <a:schemeClr val="dk1"/>
                </a:solidFill>
                <a:latin typeface="Calibri"/>
                <a:ea typeface="Calibri"/>
                <a:cs typeface="Calibri"/>
                <a:sym typeface="Calibri"/>
              </a:rPr>
              <a:t> across departments so that the curriculum in foundational courses supports </a:t>
            </a:r>
            <a:r>
              <a:rPr lang="en-US" sz="2480" dirty="0" smtClean="0">
                <a:solidFill>
                  <a:schemeClr val="dk1"/>
                </a:solidFill>
                <a:latin typeface="Calibri"/>
                <a:ea typeface="Calibri"/>
                <a:cs typeface="Calibri"/>
                <a:sym typeface="Calibri"/>
              </a:rPr>
              <a:t>student progress (e.g. what are the courses that affect the progress of BBS students or URM students in particular?)</a:t>
            </a:r>
            <a:endParaRPr lang="en-US" sz="2480" b="0" u="none" strike="noStrike" cap="none" baseline="0" dirty="0">
              <a:solidFill>
                <a:schemeClr val="dk1"/>
              </a:solidFill>
              <a:latin typeface="Calibri"/>
              <a:ea typeface="Calibri"/>
              <a:cs typeface="Calibri"/>
              <a:sym typeface="Calibri"/>
            </a:endParaRPr>
          </a:p>
          <a:p>
            <a:pPr marL="342900" marR="0" lvl="0" indent="-185420" algn="l" rtl="0">
              <a:lnSpc>
                <a:spcPct val="80000"/>
              </a:lnSpc>
              <a:spcBef>
                <a:spcPts val="496"/>
              </a:spcBef>
              <a:buClr>
                <a:schemeClr val="dk1"/>
              </a:buClr>
              <a:buFont typeface="Arial"/>
              <a:buNone/>
            </a:pPr>
            <a:endParaRPr sz="2480" b="0" i="1" u="none" strike="noStrike" cap="none" baseline="0" dirty="0">
              <a:solidFill>
                <a:schemeClr val="dk1"/>
              </a:solidFill>
              <a:latin typeface="Calibri"/>
              <a:ea typeface="Calibri"/>
              <a:cs typeface="Calibri"/>
              <a:sym typeface="Calibri"/>
            </a:endParaRPr>
          </a:p>
          <a:p>
            <a:pPr marL="342900" marR="0" lvl="0" indent="-185420" algn="l" rtl="0">
              <a:lnSpc>
                <a:spcPct val="80000"/>
              </a:lnSpc>
              <a:spcBef>
                <a:spcPts val="496"/>
              </a:spcBef>
              <a:buClr>
                <a:schemeClr val="dk1"/>
              </a:buClr>
              <a:buFont typeface="Arial"/>
              <a:buNone/>
            </a:pPr>
            <a:endParaRPr sz="2480" b="0" i="1" u="none" strike="noStrike" cap="none" baseline="0" dirty="0">
              <a:solidFill>
                <a:schemeClr val="dk1"/>
              </a:solidFill>
              <a:latin typeface="Calibri"/>
              <a:ea typeface="Calibri"/>
              <a:cs typeface="Calibri"/>
              <a:sym typeface="Calibri"/>
            </a:endParaRPr>
          </a:p>
          <a:p>
            <a:pPr marL="0" marR="0" lvl="0" indent="0" algn="l" rtl="0">
              <a:lnSpc>
                <a:spcPct val="80000"/>
              </a:lnSpc>
              <a:spcBef>
                <a:spcPts val="496"/>
              </a:spcBef>
              <a:buClr>
                <a:schemeClr val="dk1"/>
              </a:buClr>
              <a:buFont typeface="Arial"/>
              <a:buNone/>
            </a:pPr>
            <a:endParaRPr sz="2480" b="0" i="0" u="none" strike="noStrike" cap="none" baseline="0" dirty="0">
              <a:solidFill>
                <a:schemeClr val="dk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0" y="0"/>
            <a:ext cx="9144000" cy="11430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9" b="1" i="0" u="none" strike="noStrike" cap="none" baseline="0" dirty="0">
                <a:solidFill>
                  <a:schemeClr val="accent4">
                    <a:lumMod val="50000"/>
                  </a:schemeClr>
                </a:solidFill>
                <a:latin typeface="Calibri"/>
                <a:ea typeface="Calibri"/>
                <a:cs typeface="Calibri"/>
                <a:sym typeface="Calibri"/>
              </a:rPr>
              <a:t>Changing Faculty-Student Interactions</a:t>
            </a:r>
          </a:p>
        </p:txBody>
      </p:sp>
      <p:sp>
        <p:nvSpPr>
          <p:cNvPr id="187" name="Shape 187"/>
          <p:cNvSpPr txBox="1">
            <a:spLocks noGrp="1"/>
          </p:cNvSpPr>
          <p:nvPr>
            <p:ph sz="quarter" idx="1"/>
          </p:nvPr>
        </p:nvSpPr>
        <p:spPr>
          <a:xfrm>
            <a:off x="0" y="1219200"/>
            <a:ext cx="9144000" cy="914400"/>
          </a:xfrm>
          <a:prstGeom prst="rect">
            <a:avLst/>
          </a:prstGeom>
          <a:noFill/>
          <a:ln>
            <a:noFill/>
          </a:ln>
        </p:spPr>
        <p:txBody>
          <a:bodyPr lIns="91425" tIns="45700" rIns="91425" bIns="45700" anchor="t" anchorCtr="0">
            <a:noAutofit/>
          </a:bodyPr>
          <a:lstStyle/>
          <a:p>
            <a:pPr marL="0" marR="0" lvl="0" indent="0" algn="ctr" rtl="0">
              <a:lnSpc>
                <a:spcPct val="80000"/>
              </a:lnSpc>
              <a:spcBef>
                <a:spcPts val="0"/>
              </a:spcBef>
              <a:buClr>
                <a:schemeClr val="dk1"/>
              </a:buClr>
              <a:buSzPct val="100000"/>
              <a:buNone/>
            </a:pPr>
            <a:r>
              <a:rPr lang="en-US" sz="2800" b="1" dirty="0">
                <a:solidFill>
                  <a:schemeClr val="accent4">
                    <a:lumMod val="50000"/>
                  </a:schemeClr>
                </a:solidFill>
                <a:latin typeface="Calibri"/>
                <a:ea typeface="Calibri"/>
                <a:cs typeface="Calibri"/>
                <a:sym typeface="Calibri"/>
              </a:rPr>
              <a:t>A</a:t>
            </a:r>
            <a:r>
              <a:rPr lang="en-US" sz="2800" b="1" i="0" u="none" strike="noStrike" cap="none" baseline="0" dirty="0" smtClean="0">
                <a:solidFill>
                  <a:schemeClr val="accent4">
                    <a:lumMod val="50000"/>
                  </a:schemeClr>
                </a:solidFill>
                <a:latin typeface="Calibri"/>
                <a:ea typeface="Calibri"/>
                <a:cs typeface="Calibri"/>
                <a:sym typeface="Calibri"/>
              </a:rPr>
              <a:t>n </a:t>
            </a:r>
            <a:r>
              <a:rPr lang="en-US" sz="2800" b="1" i="0" u="none" strike="noStrike" cap="none" baseline="0" dirty="0">
                <a:solidFill>
                  <a:schemeClr val="accent4">
                    <a:lumMod val="50000"/>
                  </a:schemeClr>
                </a:solidFill>
                <a:latin typeface="Calibri"/>
                <a:ea typeface="Calibri"/>
                <a:cs typeface="Calibri"/>
                <a:sym typeface="Calibri"/>
              </a:rPr>
              <a:t>ethic of care </a:t>
            </a:r>
            <a:r>
              <a:rPr lang="en-US" sz="2800" b="1" dirty="0" smtClean="0">
                <a:solidFill>
                  <a:schemeClr val="accent4">
                    <a:lumMod val="50000"/>
                  </a:schemeClr>
                </a:solidFill>
                <a:latin typeface="Calibri"/>
                <a:ea typeface="Calibri"/>
                <a:cs typeface="Calibri"/>
                <a:sym typeface="Calibri"/>
              </a:rPr>
              <a:t>means being</a:t>
            </a:r>
            <a:r>
              <a:rPr lang="en-US" sz="2800" b="1" i="0" u="none" strike="noStrike" cap="none" baseline="0" dirty="0" smtClean="0">
                <a:solidFill>
                  <a:schemeClr val="accent4">
                    <a:lumMod val="50000"/>
                  </a:schemeClr>
                </a:solidFill>
                <a:latin typeface="Calibri"/>
                <a:ea typeface="Calibri"/>
                <a:cs typeface="Calibri"/>
                <a:sym typeface="Calibri"/>
              </a:rPr>
              <a:t> </a:t>
            </a:r>
            <a:r>
              <a:rPr lang="en-US" sz="2800" b="1" i="0" u="none" strike="noStrike" cap="none" baseline="0" dirty="0">
                <a:solidFill>
                  <a:schemeClr val="accent4">
                    <a:lumMod val="50000"/>
                  </a:schemeClr>
                </a:solidFill>
                <a:latin typeface="Calibri"/>
                <a:ea typeface="Calibri"/>
                <a:cs typeface="Calibri"/>
                <a:sym typeface="Calibri"/>
              </a:rPr>
              <a:t>accessible, responsive, and </a:t>
            </a:r>
            <a:r>
              <a:rPr lang="en-US" sz="2800" b="1" dirty="0" smtClean="0">
                <a:solidFill>
                  <a:schemeClr val="accent4">
                    <a:lumMod val="50000"/>
                  </a:schemeClr>
                </a:solidFill>
                <a:latin typeface="Calibri"/>
                <a:ea typeface="Calibri"/>
                <a:cs typeface="Calibri"/>
                <a:sym typeface="Calibri"/>
              </a:rPr>
              <a:t>intrusive advising</a:t>
            </a:r>
            <a:r>
              <a:rPr lang="en-US" sz="2800" b="1" i="0" u="none" strike="noStrike" cap="none" baseline="0" dirty="0" smtClean="0">
                <a:solidFill>
                  <a:schemeClr val="accent4">
                    <a:lumMod val="50000"/>
                  </a:schemeClr>
                </a:solidFill>
                <a:latin typeface="Calibri"/>
                <a:ea typeface="Calibri"/>
                <a:cs typeface="Calibri"/>
                <a:sym typeface="Calibri"/>
              </a:rPr>
              <a:t>:</a:t>
            </a:r>
            <a:endParaRPr lang="en-US" sz="2800" b="1" i="0" u="none" strike="noStrike" cap="none" baseline="0" dirty="0">
              <a:solidFill>
                <a:schemeClr val="accent4">
                  <a:lumMod val="50000"/>
                </a:schemeClr>
              </a:solidFill>
              <a:latin typeface="Calibri"/>
              <a:ea typeface="Calibri"/>
              <a:cs typeface="Calibri"/>
              <a:sym typeface="Calibri"/>
            </a:endParaRPr>
          </a:p>
        </p:txBody>
      </p:sp>
      <p:sp>
        <p:nvSpPr>
          <p:cNvPr id="2" name="TextBox 1"/>
          <p:cNvSpPr txBox="1"/>
          <p:nvPr/>
        </p:nvSpPr>
        <p:spPr>
          <a:xfrm>
            <a:off x="762000" y="2133600"/>
            <a:ext cx="7315200" cy="4616648"/>
          </a:xfrm>
          <a:prstGeom prst="rect">
            <a:avLst/>
          </a:prstGeom>
          <a:noFill/>
          <a:ln cap="rnd" cmpd="sng">
            <a:solidFill>
              <a:schemeClr val="tx1"/>
            </a:solidFill>
          </a:ln>
          <a:effectLst>
            <a:glow rad="406400">
              <a:schemeClr val="accent1">
                <a:alpha val="40000"/>
              </a:schemeClr>
            </a:glow>
            <a:outerShdw blurRad="50800" dist="50800" dir="6000000" sx="1000" sy="1000" algn="ctr" rotWithShape="0">
              <a:srgbClr val="000000">
                <a:alpha val="99000"/>
              </a:srgbClr>
            </a:outerShdw>
          </a:effectLst>
        </p:spPr>
        <p:txBody>
          <a:bodyPr wrap="square" rtlCol="0">
            <a:spAutoFit/>
          </a:bodyPr>
          <a:lstStyle/>
          <a:p>
            <a:pPr lvl="1" algn="just"/>
            <a:r>
              <a:rPr lang="en-US" sz="1750" dirty="0">
                <a:solidFill>
                  <a:srgbClr val="FF0000"/>
                </a:solidFill>
                <a:latin typeface="Calibri"/>
                <a:ea typeface="Calibri"/>
                <a:cs typeface="Calibri"/>
                <a:sym typeface="Calibri"/>
              </a:rPr>
              <a:t>We have this expected high touch component. I would describe it as reaching out to students.  Especially students who have fallen behind and who have kind of withdrawn from the course  – for whom that extra connective experience will make a difference in their performance and in their learning.</a:t>
            </a:r>
            <a:r>
              <a:rPr lang="en-US" sz="1750" dirty="0">
                <a:solidFill>
                  <a:schemeClr val="dk1"/>
                </a:solidFill>
                <a:latin typeface="Calibri"/>
                <a:ea typeface="Calibri"/>
                <a:cs typeface="Calibri"/>
                <a:sym typeface="Calibri"/>
              </a:rPr>
              <a:t>  So it  is usually it is similar to calling and texting [the student].  Some [faculty] do it different ways.  Like one of my colleagues she has a certain time every week like an hour or two, and she just does it then.  For others, it is not as regular or as needed.. I don’t think many other departments are [doing this]...  We are kind of trying to institutionalize this. [Students’ response to this high touch approach is] usually very positive... </a:t>
            </a:r>
            <a:r>
              <a:rPr lang="en-US" sz="1750" dirty="0">
                <a:solidFill>
                  <a:srgbClr val="FF0000"/>
                </a:solidFill>
                <a:latin typeface="Calibri"/>
                <a:ea typeface="Calibri"/>
                <a:cs typeface="Calibri"/>
                <a:sym typeface="Calibri"/>
              </a:rPr>
              <a:t>I text, for example, which I switched to as my primary mode of communication [with students] for nothing else then because they respond.  They are very thankful, they are very grateful. </a:t>
            </a:r>
            <a:r>
              <a:rPr lang="en-US" sz="1750" dirty="0">
                <a:solidFill>
                  <a:schemeClr val="dk1"/>
                </a:solidFill>
                <a:latin typeface="Calibri"/>
                <a:ea typeface="Calibri"/>
                <a:cs typeface="Calibri"/>
                <a:sym typeface="Calibri"/>
              </a:rPr>
              <a:t> [Just] yesterday I connected [with a student] and he said I was the first professor in his post-secondary life to ever contact him. </a:t>
            </a:r>
            <a:endParaRPr lang="en-US" sz="1750" dirty="0" smtClean="0">
              <a:solidFill>
                <a:schemeClr val="dk1"/>
              </a:solidFill>
              <a:latin typeface="Calibri"/>
              <a:ea typeface="Calibri"/>
              <a:cs typeface="Calibri"/>
              <a:sym typeface="Calibri"/>
            </a:endParaRPr>
          </a:p>
          <a:p>
            <a:pPr lvl="1"/>
            <a:endParaRPr lang="en-US" sz="1750" dirty="0" smtClean="0">
              <a:solidFill>
                <a:schemeClr val="dk1"/>
              </a:solidFill>
              <a:latin typeface="Calibri"/>
              <a:ea typeface="Calibri"/>
              <a:cs typeface="Calibri"/>
              <a:sym typeface="Calibri"/>
            </a:endParaRPr>
          </a:p>
          <a:p>
            <a:pPr lvl="1"/>
            <a:r>
              <a:rPr lang="en-US" sz="1750" dirty="0" smtClean="0">
                <a:solidFill>
                  <a:schemeClr val="dk1"/>
                </a:solidFill>
                <a:latin typeface="Calibri"/>
                <a:ea typeface="Calibri"/>
                <a:cs typeface="Calibri"/>
                <a:sym typeface="Calibri"/>
              </a:rPr>
              <a:t>– </a:t>
            </a:r>
            <a:r>
              <a:rPr lang="en-US" sz="1750" i="1" dirty="0">
                <a:solidFill>
                  <a:schemeClr val="dk1"/>
                </a:solidFill>
                <a:latin typeface="Calibri"/>
                <a:ea typeface="Calibri"/>
                <a:cs typeface="Calibri"/>
                <a:sym typeface="Calibri"/>
              </a:rPr>
              <a:t>Male</a:t>
            </a:r>
            <a:r>
              <a:rPr lang="en-US" sz="1750" dirty="0">
                <a:solidFill>
                  <a:schemeClr val="dk1"/>
                </a:solidFill>
                <a:latin typeface="Calibri"/>
                <a:ea typeface="Calibri"/>
                <a:cs typeface="Calibri"/>
                <a:sym typeface="Calibri"/>
              </a:rPr>
              <a:t> </a:t>
            </a:r>
            <a:r>
              <a:rPr lang="en-US" sz="1750" i="1" dirty="0">
                <a:solidFill>
                  <a:schemeClr val="dk1"/>
                </a:solidFill>
                <a:latin typeface="Calibri"/>
                <a:ea typeface="Calibri"/>
                <a:cs typeface="Calibri"/>
                <a:sym typeface="Calibri"/>
              </a:rPr>
              <a:t>Instructor in Math and Statistical Science, HSI</a:t>
            </a:r>
          </a:p>
          <a:p>
            <a:endParaRPr lang="en-US" dirty="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0" y="7936"/>
            <a:ext cx="9144000" cy="906463"/>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accent4">
                    <a:lumMod val="50000"/>
                  </a:schemeClr>
                </a:solidFill>
                <a:latin typeface="Calibri"/>
                <a:ea typeface="Calibri"/>
                <a:cs typeface="Calibri"/>
                <a:sym typeface="Calibri"/>
              </a:rPr>
              <a:t>Changing Mindsets: </a:t>
            </a:r>
            <a:r>
              <a:rPr lang="en-US" sz="4400" b="1" i="0" u="none" strike="noStrike" cap="none" baseline="0" dirty="0" smtClean="0">
                <a:solidFill>
                  <a:schemeClr val="accent4">
                    <a:lumMod val="50000"/>
                  </a:schemeClr>
                </a:solidFill>
                <a:latin typeface="Calibri"/>
                <a:ea typeface="Calibri"/>
                <a:cs typeface="Calibri"/>
                <a:sym typeface="Calibri"/>
              </a:rPr>
              <a:t>Grading</a:t>
            </a:r>
            <a:r>
              <a:rPr lang="en-US" sz="4400" b="1" i="0" u="none" strike="noStrike" cap="none" dirty="0" smtClean="0">
                <a:solidFill>
                  <a:schemeClr val="accent4">
                    <a:lumMod val="50000"/>
                  </a:schemeClr>
                </a:solidFill>
                <a:latin typeface="Calibri"/>
                <a:ea typeface="Calibri"/>
                <a:cs typeface="Calibri"/>
                <a:sym typeface="Calibri"/>
              </a:rPr>
              <a:t> Practices</a:t>
            </a:r>
            <a:endParaRPr lang="en-US" sz="4400" b="1" i="0" u="none" strike="noStrike" cap="none" baseline="0" dirty="0">
              <a:solidFill>
                <a:schemeClr val="accent4">
                  <a:lumMod val="50000"/>
                </a:schemeClr>
              </a:solidFill>
              <a:latin typeface="Calibri"/>
              <a:ea typeface="Calibri"/>
              <a:cs typeface="Calibri"/>
              <a:sym typeface="Calibri"/>
            </a:endParaRPr>
          </a:p>
        </p:txBody>
      </p:sp>
      <p:sp>
        <p:nvSpPr>
          <p:cNvPr id="194" name="Shape 194"/>
          <p:cNvSpPr txBox="1">
            <a:spLocks noGrp="1"/>
          </p:cNvSpPr>
          <p:nvPr>
            <p:ph sz="quarter" idx="1"/>
          </p:nvPr>
        </p:nvSpPr>
        <p:spPr>
          <a:xfrm>
            <a:off x="460375" y="956627"/>
            <a:ext cx="8672739" cy="4602163"/>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buClr>
                <a:schemeClr val="dk1"/>
              </a:buClr>
              <a:buSzPct val="101818"/>
              <a:buNone/>
            </a:pPr>
            <a:r>
              <a:rPr lang="en-US" b="1" i="0" u="none" strike="noStrike" cap="none" baseline="0" dirty="0">
                <a:solidFill>
                  <a:schemeClr val="accent4">
                    <a:lumMod val="50000"/>
                  </a:schemeClr>
                </a:solidFill>
                <a:latin typeface="Calibri"/>
                <a:ea typeface="Calibri"/>
                <a:cs typeface="Calibri"/>
                <a:sym typeface="Calibri"/>
              </a:rPr>
              <a:t>Dismantling the bell curve mentality in higher education and shifting to a student-centered approach to </a:t>
            </a:r>
            <a:r>
              <a:rPr lang="en-US" b="1" i="0" u="none" strike="noStrike" cap="none" baseline="0" dirty="0" smtClean="0">
                <a:solidFill>
                  <a:schemeClr val="accent4">
                    <a:lumMod val="50000"/>
                  </a:schemeClr>
                </a:solidFill>
                <a:latin typeface="Calibri"/>
                <a:ea typeface="Calibri"/>
                <a:cs typeface="Calibri"/>
                <a:sym typeface="Calibri"/>
              </a:rPr>
              <a:t>learning:</a:t>
            </a:r>
            <a:endParaRPr lang="en-US" b="1" i="0" u="none" strike="noStrike" cap="none" baseline="0" dirty="0">
              <a:solidFill>
                <a:schemeClr val="accent4">
                  <a:lumMod val="50000"/>
                </a:schemeClr>
              </a:solidFill>
              <a:latin typeface="Calibri"/>
              <a:ea typeface="Calibri"/>
              <a:cs typeface="Calibri"/>
              <a:sym typeface="Calibri"/>
            </a:endParaRPr>
          </a:p>
        </p:txBody>
      </p:sp>
      <p:sp>
        <p:nvSpPr>
          <p:cNvPr id="2" name="AutoShape 2" descr="data:image/jpeg;base64,/9j/4AAQSkZJRgABAQAAAQABAAD/2wCEAAkGBxQREhMUExQUFhQXFxkZGBgVFxkZGRseHxgbHh4aGh0aHSghGx4lHRgbIT0jJSkrLjEuHB8zODMsNygtLisBCgoKDg0OGxAQGywmICU2LCwsNDQsLC8sLC8vLTQsLC4sNCwsLCwsNCwsLCwsLCwsLCwsLCwsLCwsLCwsNCwsLP/AABEIANsA5wMBEQACEQEDEQH/xAAcAAEAAwEBAQEBAAAAAAAAAAAABQYHBAMCCAH/xABIEAACAQMCBAUBBQUFBQQLAAABAgMABBESIQUGMUEHEyJRYYEUMnGRoSNCUnKxJGKissEVM0NTgiWjs9IWNDVUc5KTwtHh8f/EABsBAQACAwEBAAAAAAAAAAAAAAAEBQIDBgEH/8QAOBEAAgEDAgMECQQBBQEBAQAAAAECAwQRITEFEkETUWFxFCIygZGhsdHwBkLB4TMVIzRS8WKiU//aAAwDAQACEQMRAD8A3GgFAKAUBBcb5vtLQlZZQXH7iepvwIGy/UitNSvThuyxtOFXd1rThp3vRfPf3Gf81eJTyELZl400kMXVdWSQcr1xgZH1PwahVrxvSmdPw79NQh613hvok3j3lf5f5gkhk84y3DPnDEYkBUkFh6ycE464NaaVZxeW2WV/w+nWh2cYwS6dHnptujR7PxPsnHq82M/3kyPoUJ/0qcr2m99Dlqn6ZvY+ziXk/vgnuE80Wl0QsM6MxzhTlWOOvpYA1uhWhP2WVlzw26tlmrBpd+6+KJitpBFAKAUAoBQCgFAKAUAoBQCgFAKAUAoBQCgFAKA+XYAEnoBk0PUs6FXl57t1ieVg4UDMYbCvKMgalUnIXJG5xnfA2qO7mCWX/wCltDgtxOpGnHDfXGqj4Nrr5EbwJ77iJka5QRWUqFRGMK3UEMuRqPTGTgHOQOla6bq1cuSxFku8jY2KjGhLmqxabe68u76+LO+w8OrKJ9ZR5P7sralznqRgZ9t8is42lNPODRW/UF7UhycyXksP88iyxWMSDCxxqB2CqB+greopdColWqSeXJ/E9woHQVka8kFxDk6znlM0kIZzjPqYA47kKQCa0yt6cnzNFlQ4veUKfZU54Xu/lFA8QOXLe2cPDHPDgBg6LrhyD0zq1Rt0OensO9QrmjCDzFNfQ6XgvEri4i4VZRmtsN4l9MSXzOzl7m27gaH7QyTWbto+0YPp7DU2xUgkZDjP9azpV6kcc2se8j3vC7Ssp9gnGqteTv8AJdfDleDR4OIxPI8SuDIgUso7BhlT7HI9vj3FTlJN4Rys6FSEFUksJ5w/Lc6qyNQoBQCgFAKAUAoBQCgFAKAUAoBQCgFAKA8by6SJGkkYKiAsxPYCvJNJZZnTpyqTUILLeiKLxTxPhEbi3R3m1FUDD0nph9juDn7vXscVDneRx6u50dv+mq7mnXajDGXrr5f3t5lW5R4Pd3l550yE6XzJJOpIBB3RVOxbtjGFwNhgVHoU6k6nNJfEueKXdpa2fY0ZbrRRfzb7vqbTVqcAKAUAoBQHzIgYFSMgggg9we1GepuLyiE4fypBAWWIEQuhWSFiXRzthvWSQ2ARt1zv0FaY0Yx227ifW4nXrYdR5knlS2a8NPxFO5s4DPYTJe2eBHEiIyLnIRVA9eSdakDc9Rge2RGrU5U5dpDZF9wy9oXtF2d17Um2m9svu7n9de/Bf+B8VS7gSaP7rjoeoPQqfkHaplOanFSRzN3aztq0qU91+ZO+syOKAUAoBQCgFAKAUAoBQCgFAKAUAoBQGd+K/EZAogBAhZNcu259Y0KD7ll6fBPQGoV5J45enU6f9OUKbn2r9tPEfhq34JHL4U8rDAvJRk5IhB7Y2L/jnYfgT7VhZ0NO0fuJP6k4o3L0Sm9P3fb7mnVYHHigMc8XLYx3KN5kreYurSxyq49OEHYbdPnrvVXerElq9TvP0vNVKEk4x9V4zjV9dSE5BvPLv7YknBfT129SlR+rCtNtLFVFlxugp2NTC1Sz8Hk36ro+YigFAKA/jLkEHcHsaBPBSorxOF3cNoAq2s3mMrE5KuzDCn+FBjA/mG+xqLzKjNQ6Mv5UZ8Rtp3LeakMJrvSW/i+/yLtUooBQCgFAKAUAoBQCgFAKAUAoBQCgFAKAzHxWdp7m0s0O7erHbLtpU/QK351X3mZTjTR1/wCnFGhb1ruS20+Gr+Oho9jarDGkaDCooVR8AYqfFKKwjlKtSVWbnLdvLPevTWcvE71YIpJX+6ilj9B0/E9KxlJRTbNtCjKtUjTju3gyjxRuTPHw+crpMsJYgbgZCNjP/VVbePmUJd5236bgqVS4op55Wl9V/BRIZSjKynDKQQfYg5FQk8PJ1FSCnBwez0P0pw+6E0Ucq9HRXH/UAf8AWugi+ZJnyCtTdKpKm902vgdFemsj+O8Yjs4TNLq0AgekZO5x71hUqKEeZkm0tKl1VVKnuzsglDqrDOGAIyMHcZ3HY1knk0Si4tp9D0r0xMs8WLSea5ijjXWnks4UBdWVLayCdz6dPpB3x0quvIzlJJHZfputb0aE6lR4eUuuNdvDfOvzLHyVzKJorSMtrZkdGfcESRhDoOoeolGzqHdT1qRQq80Yr8yio4rw90a1WSWEmml/8yys6barGPEuFSSkFAKAUAoBQCgFAKAUAoBQCgFAKAUBW7uS2m4jDHo13ECPIWB2QHAAYdydQIHbY960NwlVS6otKcbmlYznnEJtLHfjXT4a9+xZK3lWKAovi/f+XZrGOssgB/lX1H/FpqHeyxTx3nR/pihz3bqP9qb970+5B+K8QS34en8KsMfAWMVpvViMUWP6Zk5168u/H1Zm1V52R+g+SCPsFrg5/ZL1/UfQ7Ve0P8cfI+U8Vz6bVz/2ZOVtK8qnie+OHT9NzGDn/wCItRrv/Ey5/T6T4hT9/wBGWDhEhaCFj1MaE/VRW+Psoq665asl4v6nXWRqOO74bHJJDKy+uEsUPtqXSR8gj+grFwTab6G6ncVKcJU4vSWM+55Rm3hLCDLPFJu0LiRBnBDYeN226jBA326VAs1q0+n/AIdZ+pJNU6dSG0lh+K0kl8TVasTjRQCgFAKAUAoBQCgFAKAUAoBQCgFAULgfFYk4lxSSXSgVUy2dsIdOffJ9GwzuPkVDpzSqzb8Do7u2qS4fbRhrlywsd+v39xe0YEAjcEZFTDnWmnhn1Q8Mz8SoftF/YW/XPUewZwCfyQ/lUC6XNVhE63gM+wsriv8ADzS+7R3+MNorWkch++kgCnBOzA5HwPSDv7VlfRTp5I/6XqyjduC2ktfdsY7VUfQDafCS+8yx8vvFIy/RvUD+bEfSreylmnjuPnf6lodne8//AGSf8fwejxcZ8xiHtNGW0g56b46LnIHv7d69xcZ6YNalwjs0mqnNpnbfr1IHnWPiaWUn2mS2eIlAwjDa/vqQR6QPvAD8K011WVN8zWCz4TLhsryHYRmpa4zjGz/g77RONLHGqfZtIRQOnQAYz9Pas0rnC2IlSXBXOTfPnL/P/SX4GeK+cv2kW/k7htB9R22I+uPbvW2n23N6+MEK7/0zsn6Pz83TOMFqqQU5mvh/dFuKcQ0gLGxkbGN8iUAHPUbFjj3NQLaWa08HWcapcvDbdyeXovln7GlVPOTFAKAUAoBQCgFAKAUAoBQCgFAKAUBTpeUWbiE1yCsaNGVAxrEjMpBLqxxhTpOnocDpvUbsP91zLtcVSsY27y2nnu5Utkmu/XXoWbhc6vGNMiylfQzqAAWXZthsN+1b4tNblTWhKM9Y4zql4PY66yNRmfAbkX3G5pRukMbBD+GEyPx1s1QKcu0uG+4628pOz4PCm95tN/X5YSIn/wBEOIyySQTTSrCFLa5JGaJsEYz6sD33GRjpWr0etJuMnoTf9X4bShCtSprn2wkk1pr0/wDSpcb4UbWTy2kikbGSYm1AfBOBv8VFqU+R4bR0FleK6p9pGMkvFYLl4NXum4mi7PGG+qNj+jn8qlWEvWcTn/1XRzRhV7nj4r+jXatDhSo+KZ/7PkHu8Y7AffB3J6dKjXf+Jl3+nv8AnRfcpP5Fl4YjiGISffEaBv5tIz+tb45wslRWcXUk4bZePI6ayNYoCgeH6ar/AIpLgAebpGDnq7k/5QfrUK21qTfidLxqXLZWtPP7c/JF/qac0KAUAoBQCgFAKAUAoBQCgFAKAUAoCqeIXHLiziikgUFdeJCRnA2wPjO4zj2qNc1ZU4px95c8FsaF5VlTqvDx6vn/AER/JXElW6uI8jy7ljcWxGysDnWo9mXoR7q1Y0JpTa6PVEjilvKVvTn+6n6k+9Y2fk+j8ia594sbWyldTh2ARPxbbI+QMn6VsuKnJTbIPB7RXN5CD23fkvvsZ34P3apeOjHBkiIX5IIOPyBP0qDYySm13nV/qmjKVtGa/a9featx668m2nk29ETtg9yFOB9TtVlUlyxbOJtKXa14U+9pfM/N9UB9dLX4ZXKR38ZdiuoFFGMglhgAnO2+PepVm0qmpRfqKnOpZSUVnGr8MfU3Srg+bnBxvhEd3EYpdWgkE6Tg7HI3rCpTU1ysk2l1Utaiq09zsgiCKqr0UAD8AMCsksaGiUnJuT6n3XpiQPOXMS2FuZNjIfTGp7se5+AN/wBO9aa9VU45LLhfD5XtdU+m7fcv7ITinGXsrNXtobX7QTGbksUijVmj1MzZZNTHsAc757YMqypU6ksS078LqReIzqKWU246qOX+1PBXZfES8gdjLJw1gxGI0kkcx7AEFolYEZBPc5PsMCxVlTmvVUvgtfi0VvbOL1aLnYeIXD5nVEuBqZlVQySLktjAGpR3OPxqHOzrRWXE2qtBvCZMjjVudGJ4fXnR+0T1YxnTv6sZHT3rT2c9dHoZ8y7zvrAyFAKAUAoBQCgFAKAUAoBQCgInmPhbXEYVWGQclG3jkHdHHsR0YbqcEVrqQ5lgl2dwqE+Zr3rdPo19tmtDL47BobqTh7ylArF7SQnBWQ4KYbsrj0kdNQGN+teouM3Sb8Y+Z2Mq8a1tG+hHOfVqrvj1071un3eBfm4avFbKJbpZY3BBYAaGEigqxAIIK5LYqY4KtTSn+M5qNzLht3KVu0106+q9V79skAvhX5ciPFdumlgQTGCwwexDAZ+laFYpSzGRaS/VDqUnCrSTzpvp8MP6l15h4abm2lgD6C6gaiM43GdgR2FS6kOeDic9ZXCt7iNZrOHnBng8JH/96X/6R/8APUH0D/6+R1T/AFav/wCX/wCv6Oy78KF1qYbl0UAffUM2oHqCpXHbt9azdis5izRT/VU+Rxq0089zwsd2uTRoVIUAksQACT1O3U496no5OTTbaR90PBQHncTrGpd2VVUZLMQAB7knYV6k3ogfnnnjmNr28kaPLoDoj2OAo6YH97dt/fHxSjZUqi9IupYh0Xfj5/ydL6bXs6asbGGarWZv/q3rvtour0XmWrhfhVPdYmv7lw7eooPW4yB1djgHAAwAcYAz7Wnp9KllUIYz7jkp0ak8KrLONF3e4l73wetSqCKSRMZ1M3rZumMbqq4wf3TnPxWEeJ1E/WSMXax6FX4Z4PXblTPJDGpxkAs7j3H3QuR+OKlT4pTXsps1RtHnVlosvB+18srMzmTU3riJTIJ9OVbUAQNvpUWXE6vNmOxuVtHGpw8d5e4hwmIPw+6uJoQwBhZBKyjHUDBGnbB0hcZ/LOlWoXEsVYpPv2PJwnTXqMkOTPFOO5dYLpRDMdgwP7Nj0xvujE7YOR2znArXc8PlBc0NV8/7PadwpPEtGaNmq4kn9oBQCgFAKAUAoBQCgFAKAq3OnJy8QMTeZ5bpkE6dWVPbqNwRtv3NR69uquNcYLjhXF5WCmuXmUumev5uRnAeZpU4g1lMW8tV0RtKAsjsuAHztkP6iOpPp+a1060lV7OWxLu+G05WKvKXtN5klqkn08MaZ/8AC+VMOcFAeF1dpEMyOqjGfUce359R+YrCdWFNZk8GynSnUeIJs5OH8dgnYrG+SMdQVz16asZ6Vpo3lGs8Qkb69lXoJSnHT87iSqSRBQHLxO/jt4nllYKiKWYn2Ht7k9AO5rKMXKSit2Htkx3jXFbzmGNVt7d44oSzSZkyjnYqMlRllAzgZ+9+BqzSjYz9bXK96/8ATXGEbmnvh5S8MdfHTToTvh1wh5XjkeExWsC5hRgfW7D/AHpJA1nG+rGBlQuMVz1NzrT557brzfU6zik6FpQ7CjJSnLCk10ito+C8N+8u/GuabSzZUuJ1R2GQuGZsE4BwoJAyDv8AFWNOhUqLMVk5SVSMd2RV14j8PikeN5nVkYqwMM2xBwR9yt0bKtJJpfNfcxdaC3ZJ3vNVrDHDI8uFnXVEAjs7jAOVQKX6MO3etUaFSTaS238DJzilkkIeIxOwQOusoHCHZ9J6EqfUPy2rW4NLONDLmWx1ViekNzHyvbX0ZSeMHqQ67OpPUq30GxyDgZBrdRr1KTzFmEqcZbmWc0G9sfKsprsrEXLWt1nDLpXTolYepV/aY1Dp8rsLSgqVXNSMdf3L+V+fMjT5o+q35M0bkLjUlxblLja7gPlzqdOrP7rHTthlwcjbOcVXXVKMJ5h7L1X54EinLKw9yzVGNgoBQCgFAKAUAoBQCgFAcl1w2KQ6njUvpZA+BrCsMEBuo2J6Vi4p6tG2FepBcsW8ZTx0yu9bGa3Qv+DyaIpFmtjny1kIJAHbGQykdPT6e+N8VWVasrRpOWj2OtpegcWhzVIuFRbtbfZ+/XxO288SSUGkJG2Br1EsQe4Ax2PuD+Faa3EazfLThjxZppfpzEm5NyXTGmV5/nmQfGuPCQo0twJfSSpQA6Sf3SuFIOw3x7VDr0atXDq1E/z3FhaWTp80aVJx11z18c6p/Ei7PmoxsCutMZwVwSPw/H8awpUqlP2Z49xPrcJVSL5sP4llg57mUZM8bY7MFz/hwakRu72K1w/h/BTS4HRk8KEl5Z/k6+Kc9zNbEQoBM3R0I0gZG4Bzk4yP1+K3R4tmLjNYl8jRb8CpRuE6svUXR7vw0Mzu7a5u5xFJIDI41uZJMiNFUtrlbcABSWxnYEDqcV1PDbaFJK5bctNPFvu+nxKfjPElVi7SnFRSlslsl3vvb1fktzVvDex83+0hGjtliENpG2RqTrJM65wTI+Dvnp36n28lj1G8yzmX8L3FNSXX4F9AxUE3Ga+K3Kju6cQgUO8IUyxtuHVG1BgO+NwR3HTcYNlY3CSdGez2fmRq9PPrroZ3zJz3PfLcJKAI5RGEQH0x6H1ahtux3BO2x+ABZUbOFJxa3WffkiyuHLKNW4hwp/LteITBoZbGJy0CBZVIAIcL6l3KrsdW23XFVEKmsqUdVJ77eRNcdFJ9DI+bOZxc332y2Rrd8LuG9ZZRjWcbD06Vx0wN85q5t7bkpdnPUg1K2Z80TeOSOOfbrKGcgByCrgbDWpKtj2BIyPgiqC5pdlVcCwpz54pk7Wg2EJzlwFb+0lgIGsgmMn91x90/G+x+Ca3W9Z0qil8fIwqQU44Ml5L4g0NwJX1xXFqpF2rg/tYNSpqb2eLUp6epUXfY5trmCcMLWMvZ8H9n8iLSeHrutzdaoyaKAUAoBQCgFAKAUAoD4llCgsxCqNyScAfiTXkpKKy3oexi5PCWpVOdOLxrpRWLSA6tIPoHQgyD973C/n2zT8Su4RxGLy/l7/sXXCrKpNuUliL0zjX3d3n8D65Z4Ss6/aZwZJG6eYBpwNsgd/xP0Hc5WNtGqu3q6t9+xjf3UqL9Ho+rFd2/vZG888BeSeN47GK4Vh6iGMb6gf32DAEEY6jOx36VLr0m5JqKfyJXCL6NOjKE68oPppzLHgsPDRRZ+FRmRQ1pPAurS/8AaFbThsFgrR6iBg9zn3qtqzpU366x7/6Olp3dVQfLWjN4yvUa6aLKljX8RY4OVuGwNE8ktw6tiRQVGkqDjDgLk7g+21bHO1p8rk3rqiqnxTideMoQjFNaPG+fDUsXDeXeFXGkRRKSmTjMik5x97JBYbd8gb1Kou1r+x0KqvxDitDPaTaz5NfZHpeco6GzCFaLcvE5xn4Rsek4J3z1+Caj1eGYlmnrHqn/AB3GFLiznHFV4l0kv5XUq3HuVktVcP6vtLKG05VmRPUUJ3C9Fzg76c/u1JqV7qypRdJ5hB5Sxsnun/DNVKFte1ZKosTksZzo2tmvsaZwi7SWFHjACYAC7enG2nA6Y6VKo1o1oKpHqV9ehKhUdOXQ7K2mkiOb5dFjeN7W8v8A4bVtoLNWK8UYT9ln575RWw8wm/acKMaRGPSffWR6/oo+vauiue25f9rH58itpdnn1z9FNdx3Nq0kTB45ImKsOhBU+/T8DXN8rhPEt0WeU45R+Vl6CutKd7m/eCyEcNB95ZCPzA/qDXO8R/zv3Flbf4y+VBJAoCl81WVtZ3K8TlYomgwzqIzIJVYYXUB0wQMk5yAoqZRlOpDsFr1WuxpnFRlz/EuSMCAR0IyKhm4+qAUB5XVykSM8jBUUZZmOAB7k143g9jFyeFuV8c+8OLMv2qL0gEnJ0nOdlOMMdu3uKw7WHeSfQbjGeRljRwwBBBBGQR0I9xWwitYPqgFAKAUBn3PHE2ll8kAhY2xsc62KqemO2cfWub4rcSnPs1svm/6Oo4PbRpw7V7tfBZf1JzgXKkUcY85A8hwxz0X+6Pf59/yqwtOG04QXaLMvzQrbzitWpUfZPEdvPx/NiyAYq02KkhuaeM/ZYvTjzH2T492+n9SKg3936PT03e33LDh1n6TVw/ZW/wBveU7hnDobnTrnf7TKW2xkDG/qPyoz1FUlC3o3CXNN88sl7cXNe2b5Ka7OOPn3e8s3F+U0khVULB400oSdj1OG/Ek7irW54bCpSSjvFYRUWvFZ06rlLaTy/wCiicPBWeLqpEij2I9QBrnaGY1orbVfU6a4xKhJ7rD+hePEviX2fh1ww15YBAUYoylyF1agDjGc9s9MjNd/Z0+etFHz6tLlg2fHJd9cTALcs5dbeIuphCoTJqYMr/vHThWHQEbUuIQTfLtl9fz3HtNy6nvBGthNp38m4caeyxthsg/idIHwD7b0cErSrj9s3p3J/wB6YLicpXtLP7oLXva/rXJZKsyrKx4mT6OF3Z90C/8AzMq//dUmzWa8fM1VniDPzbXTlSbZyjxqOz5fSSRgpxcCME4LsZJNKqO5J9u2T0FUVxSdS7cY+H0RZQko0csxiytHldY41Z3Y4VVGST8f1q7lJRTlLYr0nJ4R+jPDXhUtrw+GKdNEoMhZSVOMyuRupI+6Qetc3eVI1KzlHbT6FrSi4wSZaKimwUBSPGRlHC5gerPEF69fMUnP/SG61N4dn0he/wChpuHimyS4fzJBBw+1uLmVYw8EZ3O7HQCQoG7H4AqLcYp1JJ97JFvSqVsKCyyvp4hz3mpeG2MkpGxkmIWNfxwcZ741A1F7Vy9lFk+Hwo63E0vBas4by+5ghCllicu4wkcYcrhScHSMBDjBJbO4wa8bqo2Qhw+bwm1jvZn8/FeKTSiF5brzX9IjLMmrfOMHA7Go7lUbwW0aNnCHOksLruT8PLPFzAp8mKRdx5csUBkXS+P+KgODp7E5B/CtihUwRHcWXPu14pvHyZYeB+JJtPLtr+0a20rpDIrBQo2XEZBOnYjKk9Bge2yNbl0ksEWrw3tc1KE+b6mm2V2k0aSRsGRwGVh0INb086lRKLi3F7ntXpiKAUBS4oBccUckDRDvj5GMfj6iT9Ko4w7e/be0fz6l/Kfo/DUlvP8APoXSrwoBQGX84Xvm3T7+lPQPp1/xZ/SuS4nW7S4a6LQ7LhVDsrZPrLX7fI8uVlJu4Mfxf0Uk/pmsOHJu5hg2cTaVrPP5qarXYHEmfcyWXlX8bAbSPG/11gH9Rn61zd7R7O8jJdWn8zqLCt2ljOL/AGpr3Y0JnxMsTNw25VULuF1Ko67EZOO5Ayce4HfFdbZzUa0W3g5OqsxZM8Au1mtreVBhHiRlA7AqDj6dK01IuM3F9DOLykQfPsLyLAiAHU5GNs5xtgnptq/GqXi0JzjCMVuy74NOFOU5zey+Wdf4OnlbjPmJFGxy+lwWOeqFfScjc6XU5+DW2xuueEYS3w8+a6fBmjiFp2dSU46LKx5POvxT+RHeL7Y4VcfLRD/vkP8ApV/w/wD5Eff9CmuP8bPzzXRlUbVCs3EOXULTaCoYu+CdUcMjAghdydCZ+SO2c1RS5aN5os/dr7llrOjuZ/w7j0PDb3zrLM0YQJ+3BVmyAXK4xoORgHB2J61Yzozr0uWro/D5EVVI05Zib3yzxtL62juIwVVwfSeqkMVYfOCDv3GDVBWpOlNwfQsYSUllEpWoyPG8uVijeRzhEUsx9gBkn8hXjeD2MXJpLqYrzfz615ZzxywiMS+UbcZy2lZCzSP8EKFHuc4zuRK4VJzuF5N/wSOJ2kaFDKeXnD8/zJNcq+GS3EEM1/LI7GOMRxq2BHGACqE4/h7DGMt1O9Rbilz1pSl3s30uIujSjToLCxq3u2aTwjhMNpGIoI1jQHOBnrtuSdydhuaRiorCIdSrOrLmm8s7a9NZ8sgOMgHByM+/vQH1QHLxHh0VwhSaNJEPZ1BH69D8140nuZwqSg8xeGULmWzn4PFbnh2swm4OuFgZAdYGBqO6Jtj8WBzmtMk4JcpY0JwupS7ffGj22+pb+B8y212zJDKjyIoLhCSBnb0sQA4yOo+PetsZqWxCq29Skk5LCexMVkaBQERwK4WZ55VQLl9GrfUwQdT9SaiW01UlOajjXHngm3dOVKMKblnTOOiyS9SyEfwmjBjMsmpix6sSfzOa4SpLmk5d59ChHlio92hNcAtzFPaSalZZGI9OdjjBVttj6hVjZUnTrUp5yn8vArL6qqtCrTw044369cr4Gm11RyBxXvC45ZIpHBLREld9snG598EA1oqW8Kk4zlvHYkUrmpShKEdpbnpxK5MUUsgXUURmC5xq0qTjODjOMVIistIjN4RWvC/mBr6yDvo8xHZGCLpHXUuFAwPSwG2envmpV7QVKrhbGujPnjktNxbLJp1DOlgw+COhqDOEZ45ltqSITlDPK99PcVTk6HE90rKcpISpPYkuDj5Ix9KqOGxxWqprZ6fMueKTzRpSi91r8vo8nj4x/wDsub+eL/xFrp+H/wDIXv8Aoc5cf42fnyujKs3jw9h18B0fxR3S/m8orn7x4us+X0RaUlmlgwYV0BVs27wK4hrtZ4Sd4pdQ+Fdf/MrH61RcUhiopd6+hY2ksxwaZVYSjN/FTihP7AuUtkGq4I6yMQTHbKf4m0EnbABUn2OitLp0LXh1LXmSzJ7eHfJ+XQzTyBfhTkyX9xcnKpsqRKnTfYbkY64WMDbvfWturZuq/wDqsvxfd9CovLyVddgvZTePd3/X3m88o3DSW4JACh5Eix/ykkZIyfclVDZ+ara6Snp4Z8+ohsVTxijvEiSe2mlSJARMsblSMkaX23IzsfbbtnEOvzYyi34W6Lm4VEsvbJmfGOdbprhpYbi5jQhdCmRsYVQudOSu5Uk9d81HlVlnKZcUbCiqfLOKb6lz4RzJe8W4dcQRk/bIjGQ8bCIuhbfcEAN6SD0ByK2xnKcGluV1a1o2txGUvYefHBA8T5wuY7H7FK08V3DLu5Z9boSxwXDZBGodcgrjFYOpJR5XuSqdlSlX7WKTg18GaJ4PcReewJkkeR1mdSXYs3RWAyxydmrfQk3HUquKU406+IrCwi6TqSrBW0sQQGxnBxscd8HfFbivW+ph637WV4l6EZHR/J4hGFwAS3+8CjosoHmDG2peu4zEzyy5vidCoKtRdFvPWH292xsXAeLC6j1hSpDFSDuOxDI2MOjKQwYdQexyBJjLJQ1abpvBIuNjXr2MFuVHlHiLKPJfSGEzB9bBWBYEgAfvMWDbdqqOHVpJdnLfLzl9+vvLnidCLfax2cVjC7tHnu0wW+rgpT+EV4wY7DZuz+WqlnGRgfHX+lcQqM5VHCKyzvpV4Rp9pJ4WnzLFyXxURP5DqTqfK7DKvjSc56bbe/51acLuezn2M1u9PBlTxe07SHbwey18VuaDXSHLigPG9k0xu2nVhWOn3wDt9elepZZ49jEvCvjqWt80QbFtdY8vUfutnMYJ/i3MZ92x2xV3fUXUpKX7o7/z9yFQmozx0ZudUZOKny0rfbr0t1z2+WOn9BVRZKXpVVsur9x9DoqP53/MeKloZeF3QA3UI/0SRWb/AAg10VjLlrx/NygrrMHg/OVdKVJ+jfDNIRwyEQs7xZl3kUI28j6gQCQMHI6nauavXLt3zLXT6FtRxyLB+d7qEI7oCGCsyhlOQQCQCCOoOM5ro4PMU2Vclhs1TwDiOq9b93EI/E5kP6D+tVPFWvVXmTLPZmwVTk0onH+AQX94kSSR6YpfPvI8sXZtCJGMHYKUXBx0/E1qlBSePiWFG4nQpuTTy1iL6YzqVvwx5WSa8lvlULbRSyLbqCx1Hddfr3wFPf8AePbTiry8uHGkqXVpZKSjTzNzNeAxVQSzzurhY0Z5CFRQWYnoABkk/SvG8HsYuTSW5kPOVzZ3Qiuw0bWEerMUYEc0k7uda74ZdtDk+w752jVHF+t0Ly0jXpt0tVN9Xqkl+YPnwN0m6vCgKpoGlSckAucAnAyQBjOK8t92ZcYyqcFLcuHinysL21aRF/bwgshHVlG7IffI3HyB7mt1aHNHxIHDrp0KuH7L3+5y+CVro4cWyD5kztgdsBUwfn0Z+orG3WIGzi883GO5Iv8AW8qyheJfDVVre5x6Xdba566WhkOMuR00tghuxI9hWmqtn7mWNhUypQ7vWj5r79ST8O+AT2Fu8E7q6iVjEFOcIffbYk5bG/WsqcXFYZqva8K9RTisaa+Zaq2EMr/E72K2WVIdAmAabDAkZJ3OffBO2f0qvrVadBSjTxzL1ixoUateUZVM8rajn6E3aTiREcdGUMPqM1NpzU4qS6kGpBwm4vpoetZmBUOYUtrUTgqzSXAY9ts+x/dGo57/ANKprv0e2U8p80y7svSbqUMP1YY/PHTQ4vNga5sWi0mQkeaVGMtgbn5zq/1rRzUJV6Lp4z1JKhcRt68amcftz/HgXyugObIri3GxBJFHoZ3kI2XsM41fP4fBqJcXSpTjDGXImW9m61OdTKSj9e4lGGRg9KlkMxvnnwzna6MllHH5MmnCKVQRkLvtsApK5yN8t071c2t/BU+WpuvmQqtu3LMT24Z4n3No0dre2zNJGdEjBv2h6aSFxhj86sNsRWFWxpOLqwmkt/DxMoVpcyg1rsaFy5bhfPuNaFJm1qRnZQW+9q6EZO3bFc3Z0uVzq59p5Xl03Lq9rcyhSw04LD8+uxWua+fo9U1rCPMaS3YROg1r5p1KVYdwBpbYEHJq0oqDh2ucqL1S3wVk5a8veY9zDEDO4jtzAoCjyxrODpGT6hnc5OKvLW5ToqdSWM53aRX1qb58RR3LzDdJYpZplYtTltKsH3OcEj906jtio+bedzKc5LTDWqwbM1FTUUiLPA7gAM0MiKQCGdWVSCMggkbjHtUivxG3pLLlny1NcLepLobr4ZmzhtxBby65PvyaxodmIGSFPYbLsTjHU9TQVbv0mfN8ixhT7OOC5CQEkAjIxkZ3GemfbpWGDMwiC+nvr++trUkC7n9cqtsIImYZHwQw377L+9U61tewUq9ZeS+hsvbqFWFOhS1wtX5m6wwKgwiqoJLYUADLEknbuSSSe5NQm29zUlg9K8PSveIOf9m3mCB+xbr7dx9RtWFT2GSbL/kQ80fm6ysZJm0xRvI2wwiljv06dKr1FvY7CpVhTWZtI1rwi4a9hHdXN2BbxNoQGYhDlWYHIbpuQBnqelSqEXFNyKHilWNeUYUtX4Er4e83G8vr+JnZ01F4BsUEatoOD131IcdOvTvlTqc0mjRe2fY0ackvPz3L9b26RqFRVRR0VQFA/ADat6RWOTbyz1oeHjeR6kYenOMjWupQRuCVyM4IB6jpXjPYvDKFwTmqaTikMUpJhmtg0OmMxq3p1NI6sSynVG6gexH4nUpvnwyxqW0FbOcd08PX5I0OtxWlP5vsn80Tom6JnV1DAfeVx29JPwRqFU3EaMuftYrVL4rqn7i74ZWhydjN6SfwfRr3/B4PXlPiONMf/Bk1NDk5KkH1RHPXHUfH6Z2FfGIfteeXw719jHiNvnM/3RwpePdL39fEtdWxTFV5/sNcKygbxnf+U9T9CB+tVHF6HPSU1uvoXPBbjkrOm9pfVFGsLjy5Y3/hdW/I5rnqFTs6kZ9zOlr0+0pSh3po1G447AiK7SAK4JXY5YD2GPmuvneUYRU3LR6o4uFlXnNwjHVaPwILhvGGub8eUcxaPVqRQwGnpnGfvkd/fqKr6N2693/t+zjXT8e5ZV7ONvZf7ntZ010+2xb6uSjFAZVznfx3NyW0IRCdCSaT5mdw4yGwyZIxkbEE5wap+I38nF2tN4T9ru/O/vLvhdpGK9Kms40ivz5FfvbqcNb29yZ1t5SBEyIpV2aQ4GkFVYgHH8WfVg6sm1tLP0q37WEsJftfcljPv1fcVl/U7Ov2bWuuX4t5x7tjV+W+FW1kvlxSKzsdyzIXY46DGNsKTj8a9hR5FoiO5E1JArEFlUkZAyAcZ6/nXuEDjtuB28T+ZHBGj4IyihdjjIwNu1YqEU8pDJ3FRjGBj27VmDF/E8JDc6UEFr6lPmRyM0zZGdYij/3eD3OCT0PtPsrKlJqpytte5f2Rq9SS0zgckcZe5njt1eWG3U+fNPn9tOy6cGaRmOlCwAwucDCZIORtu+Sj7WHJ6JdIr8+bPKUpT0W31JLwcVY7viMRIkkBBEox61DsCwwSAGLK2x7j2FV9a8dxNrZLZFpUso0KEJp5cs5NYrWRRQFc8RkJ4bd4/wCWT+RBP6CtdX2GSrF4uIeZjXLvPF3Y2nl28cQjDtqkZCSWbB3wQMge4PaokKsox0R0NxY0a1bM5PPcS/IKy8Tt+K2zyapJgkoLf8wMTk+wJVBsNgNqzpZmpJke+ULapSqRWi09x4eDpMHFGikBVzFLGVPUMrKxH4jQfyryhpPDM+K4nbKUdspm8VNOZFAKApk0HnccVhHlbe1w8g20u7HSpI6+ktt/eJrVjNQnKXLaNZ3e3kXOtpBP4yggg7g9Qa8azoE8aopUthJw7zJRoeHXmNCCSCdlbOPQQCRqzvj5GKN0J2XNU0cc6L828zoFXhf8lJ5U8avw6+eXrjoW3h12JokkHRlBxnOPcfQ7Vc0aiqwU11KStSdKo4PodBGdj0rY9TVsVXi3JUbktC3ln+EjKfTuv6j4qnueEQm+am8fQu7XjVSmuWquZd/X+z4vOU3kht4/MUGIMGOCQdRzt06V5V4ZKpShDm9nIo8WhTrVJ8r9bGPcTfAuCR2qkLux+8x6n/8AA+Kn2tpC3jiO/VlfeXtS5lmWy2XcSdSiIVnnDmEQRtHE4Ex2JG/ljux7A+2ffPaq+8vVSXJT1n3fcsLSxlV9ep6sFu/sUzlTg/2mZNj5KjJx0x7E+56Y9s/SmtLaVWryyXjJ+XQurq5hRoqdN9MRXn1+BpN9xC3g0LLJFH3QOVX7uPu59sium5ow0zg5Z5k8szrjXJnC7mQG1u1huHfI0P5gZyc5wW1A57qwqfR4q4+pLElsR52yeq0Ivji8Z4fGrJetcR5KkxjzmQqCTr1oxA0jOc/HsTNoys67eY4fnj+TVNVaa0eSM4Nz1xSchEu49RIADwgncgasxwkBRncnGK21bO3gsuL+P3ZhCtUlpksB8Mb+4lNxcXyrO2NTRhmOB0GQUAAHYDFR/T6MI8sIafnmbOwm3lyJ7l7wstbeTzZma5k6/tQNGr+IrvqP8xI+taKvEKk48sVyrwM4W8YvL1Jjnq3T7Nlo0aMFVkOk60TOA0ZHTQxDYO2Aw71VVvZ1JKMj4PxB7J53UskktuyIy4OHBVkIzsVbSVzUWEuTJZ0pKcVSnqovPue/3N14LffaLeCbGPNjR8e2pQcfTNT4vKyV1WHJNx7ng7a9MCF50k08PvDjP9nl2PyhFYT9lm+1/wA0PNfUyHjfHki4La2scSo1wC74YkgJL95sjcuUB67AY6YqLKSVNLvL6hQlK8lUcs8v8rb3Hf4DIPtF0c7iJQB7gtufpgfnWVtuzXxt+pD3mkRcpxLxBr/J8xk06QBpzjBf3JKgD86kci5uYp3dTdBUemclhrMjCgFAUbkPmaW9vOIqSGgjdfLOAMfeUdOoITV//cVppzcpMsLy2jRpU31a1LzW4rxQHzLGGBVgCCMEHcEexryUVJYex7GTi8rcr/F+CyqVks28tlXSY84RgNxgdM79/wBKr7i1qJqdu8NdOhZ213SacLlZT1z1T+pwwc4PFhbqBlbfdRjIz/C39QajR4pOn6teDTJMuEQq+tbTTXj/AF9j0vudogp8oMSVOCRjS3bIPUd9jWVXjFJL1Mt/yYUeC1nL18JfVHFa89t/xIlO22lsb/XNR6fGn++PwZJqcCX7J/FfYkxzrBpXZ2cgZVFzv7AtjO+1TP8AVqOFu33Jf+EL/RrjL2S72/tkjruK9vn2V4ITjZmx9SBhmJ9sY/rUWpG8u56JxiS6U7Kzhq1OfgvxHxxXlmIILWOVftE5XWXb1eWH1syr+K9O+OtTaVlCiuVP1nu+pV3d9UuHrpFbLoXLh9kkEaRRjSijAH+p9yeuanxiorCIbbe5SvFmwUwxTY9avoJ/usGP9QPzrRcx0TCK54a8U8q6WMqpEoK6tI1qcZGG66Tpxj3we2+qhLEsd56xzBxBrDiFz9mAjzo2GdJyqO3pzjckjONgTjB3pOThN8o6Gicu29pKqXcEESPIpy6xqrjf1KSB7jH0qeq8pwSy8GHKk9icrw9FAfxlBBBGQdiD0oDJ+ZOW2ZrmCNdX2dRJCv7xhfUWjXP3gjjb8SO+0KdNtuK6beRtpSammng0TledXtogqhCiKjx4UGNgoyhVdlIz026jYVLjsK0WpvOvj3krWRqInmowm1mjnmSFJEZC7kDGoY2ydzv0rGeMam6351UTgstan505suYXuMW7FoY444kYjBYIgBYjtlsmoFRpvQ620hONPM92237y4eB18kd1OjYGuLIYkADSwyPrq/Stts9WQOMwbpxku83GphzYoBQFR8TOZhY2bhWxPKCkQB3Gdmf40g5z76a1VZ8sSdw+2dequ5av88SueBpIjuEC4T0NrKka2JcEKehVQgG3ct7isLfYl8Yxzp517u5f2ajUgphQCgFARfMHDXuIwqMqkNn1qGUj2IIP51Fu6Eq0OWLx5rJLs7iNGfNJN+TafyIGPlKR3zL5GkMM6EKlx3+4VCmq9cMlOWanLjwWM/DGCyfFYQhinzZ8Wml8U8k7acu20ZysS53Hqy2x7eomp9OxoU/ZivqV1S/uKntTf0+h3RWcasWWNAx6sFAPTHXHtUiNKEXlJZI0qs5LlbePM96zMCltcA8cCnPpttK/j97f6E/kKj5/3vce9C6VIPCp+J4/sDfzx/5q0XHsHqM45KXN9bfz/wBFJqLS9tGTOvxHXHEJvkRn/u1H+lZV/bZ4i2+E98XhliOMRFdOP72okn3OQf0rdbPMcHjLZ/tu23/tEHpOD+1TY+x32rfzx7zw+DzBa5I+02+Rsf2qbfjvXnPHvB62vGLeVtEc8Lt/CkiMduuwOa9U4t4TBycfnki0tCoMjB1H7MtkhGZNThhoQMD1z1A2615NtbAyyx4zccP0cQTzJre4Om5Vj0kXA1g42z2O/dT2qNCcorn6Pct7eNO6pdjLSUdn3o1FuZ7cRLKX9GpUkYYYRMy6gJSpIUbgZ3GWG+N6lc6xkr/R583Klr08fIiOauVYONJBKJyFQPoaPSytqIz19in9awnBVFub7a6qWkpLl165IJPB6IQSR+fmRnRllMW6BQwKga9w2r37DbYVh6OsYJT4xUc1LGizpnccJ8HYY3DS3DyqOqKgQNv91jqJKn2GKRt0nqxV4xOccRil8zTQMdKkFOf2gM88V+cZ7EJDbgK8i5Mp0kgZxhFP7394jA+SdtFao46ItOG2cK7cp7LoQNr4e3nFALq/nMcraQqFBkRj3AwEOCSFx1OTuTWCoynrJkqXEKVs+zoRyv5NS4FwlLS3igjzojXAJ6k5yWPySSfrUmMVFYRS1qsqs3OW7O+vTWKAUAoBQCgFAKAUBRpHEfHV9P8AvYcZznfSdx7f7rTjf371HelY96F5qQeFT8Tz/YW/nj/zVouPYPUZ1yP/AOv2385/yNUWl7aMmdviWP7e/wDIn+Wsrj2zxFj8IrMiOebf1MqAdvSMk/48fQ1tto6NnjJW65EhkmSUu2VCjGAdWnZdWfYADbHStjoxbyMntxPk5LlSJZ5m3yv3AE6bqAm5IBG5PU0lRUt2MndwzgCwGPDlvLUKMpHkgBgAWCg7aj/+6zjDB4Sd3NoR3wTpUtgbk4GcD5rJ6IFf5W4H/wBnLb3MY/aK3mJ02YnY4xpbTjp0I96104+phmcZuElKO6InnDkuVysnD2jiYR+VLG2dEsYACq2xDYGV9Q6EbjFeTpveJOtbuCzGsm9cp9Uykcpcc/2TdGK9W5thufLRtcBBGxKNqJGcnWjHfbsa0wlyPEtCxubf0qnzUWpfJ/nmjRuFeIthcS+Uk2k4yGkHlqfgFsb/ABUiNWDeEyqq8Pr048zj/JMS8x2afeurcfjMg/1rJyiupHjQqy2i/gyN4nz/AMPgUsbmNzjZYSJGPwNOw+pArF1YLqbqdhcTeFF+/QibfnWbiMEo4fBMkwXUjzovlHDqGVX1Y1gMSAfasVUc16qN0rONCa7aSa64ep88L8Oco8l3O0t5IQTMMExHfPlFh1wSASNsKVCkCkaXV7ntXiGqjSWIrp3+ZdrC0WGNI1LFVGAXYsx+Sx3Jralgr5Scm2zor0xFAKAUAoBQCgFAKAUBnHNkElpOl42WCzui5Y6mSRNWzfu6S0qgHpgY2qJUTjLmMkWjkS9aaxgZySwBUk7k6WIBJPU4A3rdReYI8ZCeLN4Ft4ov3nk1fRQc/qy1ruZeqkEVLw9hja8jLyaHU5jXSTrOGyMjZcDffrWmilzo9Z48/XyzX0xX7qYTP8owf8WR9K8rSTmz1Gock8PNvZQowwxXWwPXLHVg/gCB9KmUo8sEjFk7Ww8FAKArHiJxM29m+liryEIpU4O+7EHqPSDv8itNeXLA9RNcFLm3hMu8hjQv/NpGf1rZHOFk8O2sgc17YRTDTLHHIvtIqsPyYV40nuZRnKDzF4IDiHh/w+VSPssSnsU1Jv2zoIyKwdKD6EqF/cQftv6/UzQ+E928+jTDHCpx5oYnUP4ghdmz8Eio/o7bLhcWpRp51b7u40Hl3w4sraNBJDHNKudTuCQxJ/gYlRtgdP61vjRilsVVfiNapJtSaXcXBFAAAAAGwA2AraQNz6oBQCgFAKAUAoBQCgFAKAUBycV4clzE8UgyrDHyD2I9iDvWMoqSwwQ3KE3kqLKVgZ4U1bZwULHSQT7bAjtkVhSePUe6PWcPOnJ8l9KsiTKoVAoRlOPvEk5B75HbtWNWi5vOQmR/BPD6W3njl89Dp1HZSDkowBG++CQe1YQt3GWcnuTr4F4dRQusk0hmKnIXTpXPuwyS3v1/OsoW6Ty3k8yXepB4KAUB8u4AySAPmgMh5r40eIXkaQjUiHRED0diRljn90kD6L2ycQak+eeEZLQ1fhsbLDEshJcIoYk5JYKMknvvU1bamJ016BQCgFAKAUAoBQCgFAKAUAoBQCgFAKAUAoCrc68Ckl0XNsdNzDuCOrLv6fbO5wDsckHrWmrBv1o7o9R4w82uIo9ceJjGkgDjQJgVGsRHOBIGP3TucDb1ZHiqvGu/1GCU5f5nguxhW0S75ic4cYPt399qzhVjLzGCbrYeCgFAeN3dJEheRlRF6sxwBXjaSywZHeh+I3gaSZlgd9ETspUEE4CRJvliOp+rY2FQXmpLV6GWxpHCuVbW2cPHEA4GAxJYjrkjJ2Jz1FS40ox1SPMk1Ww8FAKAUAoBQCgFAKAUAoBQCgFAKAUAoBQCgFAKAi+P8AhvVVZlJ0klWU4YZG+P02O2wrCdOM9xkpy8u33D5ddrouY+wk06hkY7kEHAAypGcdNq0dnODzHUyyjog5tvoWJurJ/Lxt5SN6T8kkg7fhXvazXtI8wfy48TUU4+zSg+zsFP5YNHcruGD6fmPiN1gWtoYQcHzJNxjPX1ADB+Axx0p2lSXsoYRJnlVroRG/cSvGzECP0IQQvpbYE4IO4x1+lZ9lzY5xksUdnGpUrGgKLpUhQNKnGVXbYbDYe1beVHh716BQCgFAKAUAoBQCgFAKAUAoBQCgFAKAUAoBQCgFAKAUB53EKurI4DKwIYHoQeoNGsgz/lHl+2lmn1xK2l5AoOSoGth93OOnxUWnTi5PKMmaGqgAAdBsKlGJ/aAUAoBQCgFAKAUAoBQCgFAK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xQREhMUExQUFhQXFxkZGBgVFxkZGRseHxgbHh4aGh0aHSghGx4lHRgbIT0jJSkrLjEuHB8zODMsNygtLisBCgoKDg0OGxAQGywmICU2LCwsNDQsLC8sLC8vLTQsLC4sNCwsLCwsNCwsLCwsLCwsLCwsLCwsLCwsLCwsNCwsLP/AABEIANsA5wMBEQACEQEDEQH/xAAcAAEAAwEBAQEBAAAAAAAAAAAABQYHBAMCCAH/xABIEAACAQMCBAUBBQUFBQQLAAABAgMABBESIQUGMUEHEyJRYYEUMnGRoSNCUnKxJGKissEVM0NTgiWjs9IWNDVUc5KTwtHh8f/EABsBAQACAwEBAAAAAAAAAAAAAAAEBQIDBgEH/8QAOBEAAgEDAgMECQQBBQEBAQAAAAECAwQRITEFEkETUWFxFCIygZGhsdHwBkLB4TMVIzRS8WKiU//aAAwDAQACEQMRAD8A3GgFAKAUBBcb5vtLQlZZQXH7iepvwIGy/UitNSvThuyxtOFXd1rThp3vRfPf3Gf81eJTyELZl400kMXVdWSQcr1xgZH1PwahVrxvSmdPw79NQh613hvok3j3lf5f5gkhk84y3DPnDEYkBUkFh6ycE464NaaVZxeW2WV/w+nWh2cYwS6dHnptujR7PxPsnHq82M/3kyPoUJ/0qcr2m99Dlqn6ZvY+ziXk/vgnuE80Wl0QsM6MxzhTlWOOvpYA1uhWhP2WVlzw26tlmrBpd+6+KJitpBFAKAUAoBQCgFAKAUAoBQCgFAKAUAoBQCgFAKA+XYAEnoBk0PUs6FXl57t1ieVg4UDMYbCvKMgalUnIXJG5xnfA2qO7mCWX/wCltDgtxOpGnHDfXGqj4Nrr5EbwJ77iJka5QRWUqFRGMK3UEMuRqPTGTgHOQOla6bq1cuSxFku8jY2KjGhLmqxabe68u76+LO+w8OrKJ9ZR5P7sralznqRgZ9t8is42lNPODRW/UF7UhycyXksP88iyxWMSDCxxqB2CqB+greopdColWqSeXJ/E9woHQVka8kFxDk6znlM0kIZzjPqYA47kKQCa0yt6cnzNFlQ4veUKfZU54Xu/lFA8QOXLe2cPDHPDgBg6LrhyD0zq1Rt0OensO9QrmjCDzFNfQ6XgvEri4i4VZRmtsN4l9MSXzOzl7m27gaH7QyTWbto+0YPp7DU2xUgkZDjP9azpV6kcc2se8j3vC7Ssp9gnGqteTv8AJdfDleDR4OIxPI8SuDIgUso7BhlT7HI9vj3FTlJN4Rys6FSEFUksJ5w/Lc6qyNQoBQCgFAKAUAoBQCgFAKAUAoBQCgFAKA8by6SJGkkYKiAsxPYCvJNJZZnTpyqTUILLeiKLxTxPhEbi3R3m1FUDD0nph9juDn7vXscVDneRx6u50dv+mq7mnXajDGXrr5f3t5lW5R4Pd3l550yE6XzJJOpIBB3RVOxbtjGFwNhgVHoU6k6nNJfEueKXdpa2fY0ZbrRRfzb7vqbTVqcAKAUAoBQHzIgYFSMgggg9we1GepuLyiE4fypBAWWIEQuhWSFiXRzthvWSQ2ARt1zv0FaY0Yx227ifW4nXrYdR5knlS2a8NPxFO5s4DPYTJe2eBHEiIyLnIRVA9eSdakDc9Rge2RGrU5U5dpDZF9wy9oXtF2d17Um2m9svu7n9de/Bf+B8VS7gSaP7rjoeoPQqfkHaplOanFSRzN3aztq0qU91+ZO+syOKAUAoBQCgFAKAUAoBQCgFAKAUAoBQGd+K/EZAogBAhZNcu259Y0KD7ll6fBPQGoV5J45enU6f9OUKbn2r9tPEfhq34JHL4U8rDAvJRk5IhB7Y2L/jnYfgT7VhZ0NO0fuJP6k4o3L0Sm9P3fb7mnVYHHigMc8XLYx3KN5kreYurSxyq49OEHYbdPnrvVXerElq9TvP0vNVKEk4x9V4zjV9dSE5BvPLv7YknBfT129SlR+rCtNtLFVFlxugp2NTC1Sz8Hk36ro+YigFAKA/jLkEHcHsaBPBSorxOF3cNoAq2s3mMrE5KuzDCn+FBjA/mG+xqLzKjNQ6Mv5UZ8Rtp3LeakMJrvSW/i+/yLtUooBQCgFAKAUAoBQCgFAKAUAoBQCgFAKAzHxWdp7m0s0O7erHbLtpU/QK351X3mZTjTR1/wCnFGhb1ruS20+Gr+Oho9jarDGkaDCooVR8AYqfFKKwjlKtSVWbnLdvLPevTWcvE71YIpJX+6ilj9B0/E9KxlJRTbNtCjKtUjTju3gyjxRuTPHw+crpMsJYgbgZCNjP/VVbePmUJd5236bgqVS4op55Wl9V/BRIZSjKynDKQQfYg5FQk8PJ1FSCnBwez0P0pw+6E0Ucq9HRXH/UAf8AWugi+ZJnyCtTdKpKm902vgdFemsj+O8Yjs4TNLq0AgekZO5x71hUqKEeZkm0tKl1VVKnuzsglDqrDOGAIyMHcZ3HY1knk0Si4tp9D0r0xMs8WLSea5ijjXWnks4UBdWVLayCdz6dPpB3x0quvIzlJJHZfputb0aE6lR4eUuuNdvDfOvzLHyVzKJorSMtrZkdGfcESRhDoOoeolGzqHdT1qRQq80Yr8yio4rw90a1WSWEmml/8yys6barGPEuFSSkFAKAUAoBQCgFAKAUAoBQCgFAKAUBW7uS2m4jDHo13ECPIWB2QHAAYdydQIHbY960NwlVS6otKcbmlYznnEJtLHfjXT4a9+xZK3lWKAovi/f+XZrGOssgB/lX1H/FpqHeyxTx3nR/pihz3bqP9qb970+5B+K8QS34en8KsMfAWMVpvViMUWP6Zk5168u/H1Zm1V52R+g+SCPsFrg5/ZL1/UfQ7Ve0P8cfI+U8Vz6bVz/2ZOVtK8qnie+OHT9NzGDn/wCItRrv/Ey5/T6T4hT9/wBGWDhEhaCFj1MaE/VRW+Psoq665asl4v6nXWRqOO74bHJJDKy+uEsUPtqXSR8gj+grFwTab6G6ncVKcJU4vSWM+55Rm3hLCDLPFJu0LiRBnBDYeN226jBA326VAs1q0+n/AIdZ+pJNU6dSG0lh+K0kl8TVasTjRQCgFAKAUAoBQCgFAKAUAoBQCgFAULgfFYk4lxSSXSgVUy2dsIdOffJ9GwzuPkVDpzSqzb8Do7u2qS4fbRhrlywsd+v39xe0YEAjcEZFTDnWmnhn1Q8Mz8SoftF/YW/XPUewZwCfyQ/lUC6XNVhE63gM+wsriv8ADzS+7R3+MNorWkch++kgCnBOzA5HwPSDv7VlfRTp5I/6XqyjduC2ktfdsY7VUfQDafCS+8yx8vvFIy/RvUD+bEfSreylmnjuPnf6lodne8//AGSf8fwejxcZ8xiHtNGW0g56b46LnIHv7d69xcZ6YNalwjs0mqnNpnbfr1IHnWPiaWUn2mS2eIlAwjDa/vqQR6QPvAD8K011WVN8zWCz4TLhsryHYRmpa4zjGz/g77RONLHGqfZtIRQOnQAYz9Pas0rnC2IlSXBXOTfPnL/P/SX4GeK+cv2kW/k7htB9R22I+uPbvW2n23N6+MEK7/0zsn6Pz83TOMFqqQU5mvh/dFuKcQ0gLGxkbGN8iUAHPUbFjj3NQLaWa08HWcapcvDbdyeXovln7GlVPOTFAKAUAoBQCgFAKAUAoBQCgFAKAUBTpeUWbiE1yCsaNGVAxrEjMpBLqxxhTpOnocDpvUbsP91zLtcVSsY27y2nnu5Utkmu/XXoWbhc6vGNMiylfQzqAAWXZthsN+1b4tNblTWhKM9Y4zql4PY66yNRmfAbkX3G5pRukMbBD+GEyPx1s1QKcu0uG+4628pOz4PCm95tN/X5YSIn/wBEOIyySQTTSrCFLa5JGaJsEYz6sD33GRjpWr0etJuMnoTf9X4bShCtSprn2wkk1pr0/wDSpcb4UbWTy2kikbGSYm1AfBOBv8VFqU+R4bR0FleK6p9pGMkvFYLl4NXum4mi7PGG+qNj+jn8qlWEvWcTn/1XRzRhV7nj4r+jXatDhSo+KZ/7PkHu8Y7AffB3J6dKjXf+Jl3+nv8AnRfcpP5Fl4YjiGISffEaBv5tIz+tb45wslRWcXUk4bZePI6ayNYoCgeH6ar/AIpLgAebpGDnq7k/5QfrUK21qTfidLxqXLZWtPP7c/JF/qac0KAUAoBQCgFAKAUAoBQCgFAKAUAoCqeIXHLiziikgUFdeJCRnA2wPjO4zj2qNc1ZU4px95c8FsaF5VlTqvDx6vn/AER/JXElW6uI8jy7ljcWxGysDnWo9mXoR7q1Y0JpTa6PVEjilvKVvTn+6n6k+9Y2fk+j8ia594sbWyldTh2ARPxbbI+QMn6VsuKnJTbIPB7RXN5CD23fkvvsZ34P3apeOjHBkiIX5IIOPyBP0qDYySm13nV/qmjKVtGa/a9featx668m2nk29ETtg9yFOB9TtVlUlyxbOJtKXa14U+9pfM/N9UB9dLX4ZXKR38ZdiuoFFGMglhgAnO2+PepVm0qmpRfqKnOpZSUVnGr8MfU3Srg+bnBxvhEd3EYpdWgkE6Tg7HI3rCpTU1ysk2l1Utaiq09zsgiCKqr0UAD8AMCsksaGiUnJuT6n3XpiQPOXMS2FuZNjIfTGp7se5+AN/wBO9aa9VU45LLhfD5XtdU+m7fcv7ITinGXsrNXtobX7QTGbksUijVmj1MzZZNTHsAc757YMqypU6ksS078LqReIzqKWU246qOX+1PBXZfES8gdjLJw1gxGI0kkcx7AEFolYEZBPc5PsMCxVlTmvVUvgtfi0VvbOL1aLnYeIXD5nVEuBqZlVQySLktjAGpR3OPxqHOzrRWXE2qtBvCZMjjVudGJ4fXnR+0T1YxnTv6sZHT3rT2c9dHoZ8y7zvrAyFAKAUAoBQCgFAKAUAoBQCgInmPhbXEYVWGQclG3jkHdHHsR0YbqcEVrqQ5lgl2dwqE+Zr3rdPo19tmtDL47BobqTh7ylArF7SQnBWQ4KYbsrj0kdNQGN+teouM3Sb8Y+Z2Mq8a1tG+hHOfVqrvj1071un3eBfm4avFbKJbpZY3BBYAaGEigqxAIIK5LYqY4KtTSn+M5qNzLht3KVu0106+q9V79skAvhX5ciPFdumlgQTGCwwexDAZ+laFYpSzGRaS/VDqUnCrSTzpvp8MP6l15h4abm2lgD6C6gaiM43GdgR2FS6kOeDic9ZXCt7iNZrOHnBng8JH/96X/6R/8APUH0D/6+R1T/AFav/wCX/wCv6Oy78KF1qYbl0UAffUM2oHqCpXHbt9azdis5izRT/VU+Rxq0089zwsd2uTRoVIUAksQACT1O3U496no5OTTbaR90PBQHncTrGpd2VVUZLMQAB7knYV6k3ogfnnnjmNr28kaPLoDoj2OAo6YH97dt/fHxSjZUqi9IupYh0Xfj5/ydL6bXs6asbGGarWZv/q3rvtour0XmWrhfhVPdYmv7lw7eooPW4yB1djgHAAwAcYAz7Wnp9KllUIYz7jkp0ak8KrLONF3e4l73wetSqCKSRMZ1M3rZumMbqq4wf3TnPxWEeJ1E/WSMXax6FX4Z4PXblTPJDGpxkAs7j3H3QuR+OKlT4pTXsps1RtHnVlosvB+18srMzmTU3riJTIJ9OVbUAQNvpUWXE6vNmOxuVtHGpw8d5e4hwmIPw+6uJoQwBhZBKyjHUDBGnbB0hcZ/LOlWoXEsVYpPv2PJwnTXqMkOTPFOO5dYLpRDMdgwP7Nj0xvujE7YOR2znArXc8PlBc0NV8/7PadwpPEtGaNmq4kn9oBQCgFAKAUAoBQCgFAKAq3OnJy8QMTeZ5bpkE6dWVPbqNwRtv3NR69uquNcYLjhXF5WCmuXmUumev5uRnAeZpU4g1lMW8tV0RtKAsjsuAHztkP6iOpPp+a1060lV7OWxLu+G05WKvKXtN5klqkn08MaZ/8AC+VMOcFAeF1dpEMyOqjGfUce359R+YrCdWFNZk8GynSnUeIJs5OH8dgnYrG+SMdQVz16asZ6Vpo3lGs8Qkb69lXoJSnHT87iSqSRBQHLxO/jt4nllYKiKWYn2Ht7k9AO5rKMXKSit2Htkx3jXFbzmGNVt7d44oSzSZkyjnYqMlRllAzgZ+9+BqzSjYz9bXK96/8ATXGEbmnvh5S8MdfHTToTvh1wh5XjkeExWsC5hRgfW7D/AHpJA1nG+rGBlQuMVz1NzrT557brzfU6zik6FpQ7CjJSnLCk10ito+C8N+8u/GuabSzZUuJ1R2GQuGZsE4BwoJAyDv8AFWNOhUqLMVk5SVSMd2RV14j8PikeN5nVkYqwMM2xBwR9yt0bKtJJpfNfcxdaC3ZJ3vNVrDHDI8uFnXVEAjs7jAOVQKX6MO3etUaFSTaS238DJzilkkIeIxOwQOusoHCHZ9J6EqfUPy2rW4NLONDLmWx1ViekNzHyvbX0ZSeMHqQ67OpPUq30GxyDgZBrdRr1KTzFmEqcZbmWc0G9sfKsprsrEXLWt1nDLpXTolYepV/aY1Dp8rsLSgqVXNSMdf3L+V+fMjT5o+q35M0bkLjUlxblLja7gPlzqdOrP7rHTthlwcjbOcVXXVKMJ5h7L1X54EinLKw9yzVGNgoBQCgFAKAUAoBQCgFAcl1w2KQ6njUvpZA+BrCsMEBuo2J6Vi4p6tG2FepBcsW8ZTx0yu9bGa3Qv+DyaIpFmtjny1kIJAHbGQykdPT6e+N8VWVasrRpOWj2OtpegcWhzVIuFRbtbfZ+/XxO288SSUGkJG2Br1EsQe4Ax2PuD+Faa3EazfLThjxZppfpzEm5NyXTGmV5/nmQfGuPCQo0twJfSSpQA6Sf3SuFIOw3x7VDr0atXDq1E/z3FhaWTp80aVJx11z18c6p/Ei7PmoxsCutMZwVwSPw/H8awpUqlP2Z49xPrcJVSL5sP4llg57mUZM8bY7MFz/hwakRu72K1w/h/BTS4HRk8KEl5Z/k6+Kc9zNbEQoBM3R0I0gZG4Bzk4yP1+K3R4tmLjNYl8jRb8CpRuE6svUXR7vw0Mzu7a5u5xFJIDI41uZJMiNFUtrlbcABSWxnYEDqcV1PDbaFJK5bctNPFvu+nxKfjPElVi7SnFRSlslsl3vvb1fktzVvDex83+0hGjtliENpG2RqTrJM65wTI+Dvnp36n28lj1G8yzmX8L3FNSXX4F9AxUE3Ga+K3Kju6cQgUO8IUyxtuHVG1BgO+NwR3HTcYNlY3CSdGez2fmRq9PPrroZ3zJz3PfLcJKAI5RGEQH0x6H1ahtux3BO2x+ABZUbOFJxa3WffkiyuHLKNW4hwp/LteITBoZbGJy0CBZVIAIcL6l3KrsdW23XFVEKmsqUdVJ77eRNcdFJ9DI+bOZxc332y2Rrd8LuG9ZZRjWcbD06Vx0wN85q5t7bkpdnPUg1K2Z80TeOSOOfbrKGcgByCrgbDWpKtj2BIyPgiqC5pdlVcCwpz54pk7Wg2EJzlwFb+0lgIGsgmMn91x90/G+x+Ca3W9Z0qil8fIwqQU44Ml5L4g0NwJX1xXFqpF2rg/tYNSpqb2eLUp6epUXfY5trmCcMLWMvZ8H9n8iLSeHrutzdaoyaKAUAoBQCgFAKAUAoD4llCgsxCqNyScAfiTXkpKKy3oexi5PCWpVOdOLxrpRWLSA6tIPoHQgyD973C/n2zT8Su4RxGLy/l7/sXXCrKpNuUliL0zjX3d3n8D65Z4Ss6/aZwZJG6eYBpwNsgd/xP0Hc5WNtGqu3q6t9+xjf3UqL9Ho+rFd2/vZG888BeSeN47GK4Vh6iGMb6gf32DAEEY6jOx36VLr0m5JqKfyJXCL6NOjKE68oPppzLHgsPDRRZ+FRmRQ1pPAurS/8AaFbThsFgrR6iBg9zn3qtqzpU366x7/6Olp3dVQfLWjN4yvUa6aLKljX8RY4OVuGwNE8ktw6tiRQVGkqDjDgLk7g+21bHO1p8rk3rqiqnxTideMoQjFNaPG+fDUsXDeXeFXGkRRKSmTjMik5x97JBYbd8gb1Kou1r+x0KqvxDitDPaTaz5NfZHpeco6GzCFaLcvE5xn4Rsek4J3z1+Caj1eGYlmnrHqn/AB3GFLiznHFV4l0kv5XUq3HuVktVcP6vtLKG05VmRPUUJ3C9Fzg76c/u1JqV7qypRdJ5hB5Sxsnun/DNVKFte1ZKosTksZzo2tmvsaZwi7SWFHjACYAC7enG2nA6Y6VKo1o1oKpHqV9ehKhUdOXQ7K2mkiOb5dFjeN7W8v8A4bVtoLNWK8UYT9ln575RWw8wm/acKMaRGPSffWR6/oo+vauiue25f9rH58itpdnn1z9FNdx3Nq0kTB45ImKsOhBU+/T8DXN8rhPEt0WeU45R+Vl6CutKd7m/eCyEcNB95ZCPzA/qDXO8R/zv3Flbf4y+VBJAoCl81WVtZ3K8TlYomgwzqIzIJVYYXUB0wQMk5yAoqZRlOpDsFr1WuxpnFRlz/EuSMCAR0IyKhm4+qAUB5XVykSM8jBUUZZmOAB7k143g9jFyeFuV8c+8OLMv2qL0gEnJ0nOdlOMMdu3uKw7WHeSfQbjGeRljRwwBBBBGQR0I9xWwitYPqgFAKAUBn3PHE2ll8kAhY2xsc62KqemO2cfWub4rcSnPs1svm/6Oo4PbRpw7V7tfBZf1JzgXKkUcY85A8hwxz0X+6Pf59/yqwtOG04QXaLMvzQrbzitWpUfZPEdvPx/NiyAYq02KkhuaeM/ZYvTjzH2T492+n9SKg3936PT03e33LDh1n6TVw/ZW/wBveU7hnDobnTrnf7TKW2xkDG/qPyoz1FUlC3o3CXNN88sl7cXNe2b5Ka7OOPn3e8s3F+U0khVULB400oSdj1OG/Ek7irW54bCpSSjvFYRUWvFZ06rlLaTy/wCiicPBWeLqpEij2I9QBrnaGY1orbVfU6a4xKhJ7rD+hePEviX2fh1ww15YBAUYoylyF1agDjGc9s9MjNd/Z0+etFHz6tLlg2fHJd9cTALcs5dbeIuphCoTJqYMr/vHThWHQEbUuIQTfLtl9fz3HtNy6nvBGthNp38m4caeyxthsg/idIHwD7b0cErSrj9s3p3J/wB6YLicpXtLP7oLXva/rXJZKsyrKx4mT6OF3Z90C/8AzMq//dUmzWa8fM1VniDPzbXTlSbZyjxqOz5fSSRgpxcCME4LsZJNKqO5J9u2T0FUVxSdS7cY+H0RZQko0csxiytHldY41Z3Y4VVGST8f1q7lJRTlLYr0nJ4R+jPDXhUtrw+GKdNEoMhZSVOMyuRupI+6Qetc3eVI1KzlHbT6FrSi4wSZaKimwUBSPGRlHC5gerPEF69fMUnP/SG61N4dn0he/wChpuHimyS4fzJBBw+1uLmVYw8EZ3O7HQCQoG7H4AqLcYp1JJ97JFvSqVsKCyyvp4hz3mpeG2MkpGxkmIWNfxwcZ741A1F7Vy9lFk+Hwo63E0vBas4by+5ghCllicu4wkcYcrhScHSMBDjBJbO4wa8bqo2Qhw+bwm1jvZn8/FeKTSiF5brzX9IjLMmrfOMHA7Go7lUbwW0aNnCHOksLruT8PLPFzAp8mKRdx5csUBkXS+P+KgODp7E5B/CtihUwRHcWXPu14pvHyZYeB+JJtPLtr+0a20rpDIrBQo2XEZBOnYjKk9Bge2yNbl0ksEWrw3tc1KE+b6mm2V2k0aSRsGRwGVh0INb086lRKLi3F7ntXpiKAUBS4oBccUckDRDvj5GMfj6iT9Ko4w7e/be0fz6l/Kfo/DUlvP8APoXSrwoBQGX84Xvm3T7+lPQPp1/xZ/SuS4nW7S4a6LQ7LhVDsrZPrLX7fI8uVlJu4Mfxf0Uk/pmsOHJu5hg2cTaVrPP5qarXYHEmfcyWXlX8bAbSPG/11gH9Rn61zd7R7O8jJdWn8zqLCt2ljOL/AGpr3Y0JnxMsTNw25VULuF1Ko67EZOO5Ayce4HfFdbZzUa0W3g5OqsxZM8Au1mtreVBhHiRlA7AqDj6dK01IuM3F9DOLykQfPsLyLAiAHU5GNs5xtgnptq/GqXi0JzjCMVuy74NOFOU5zey+Wdf4OnlbjPmJFGxy+lwWOeqFfScjc6XU5+DW2xuueEYS3w8+a6fBmjiFp2dSU46LKx5POvxT+RHeL7Y4VcfLRD/vkP8ApV/w/wD5Eff9CmuP8bPzzXRlUbVCs3EOXULTaCoYu+CdUcMjAghdydCZ+SO2c1RS5aN5os/dr7llrOjuZ/w7j0PDb3zrLM0YQJ+3BVmyAXK4xoORgHB2J61Yzozr0uWro/D5EVVI05Zib3yzxtL62juIwVVwfSeqkMVYfOCDv3GDVBWpOlNwfQsYSUllEpWoyPG8uVijeRzhEUsx9gBkn8hXjeD2MXJpLqYrzfz615ZzxywiMS+UbcZy2lZCzSP8EKFHuc4zuRK4VJzuF5N/wSOJ2kaFDKeXnD8/zJNcq+GS3EEM1/LI7GOMRxq2BHGACqE4/h7DGMt1O9Rbilz1pSl3s30uIujSjToLCxq3u2aTwjhMNpGIoI1jQHOBnrtuSdydhuaRiorCIdSrOrLmm8s7a9NZ8sgOMgHByM+/vQH1QHLxHh0VwhSaNJEPZ1BH69D8140nuZwqSg8xeGULmWzn4PFbnh2swm4OuFgZAdYGBqO6Jtj8WBzmtMk4JcpY0JwupS7ffGj22+pb+B8y212zJDKjyIoLhCSBnb0sQA4yOo+PetsZqWxCq29Skk5LCexMVkaBQERwK4WZ55VQLl9GrfUwQdT9SaiW01UlOajjXHngm3dOVKMKblnTOOiyS9SyEfwmjBjMsmpix6sSfzOa4SpLmk5d59ChHlio92hNcAtzFPaSalZZGI9OdjjBVttj6hVjZUnTrUp5yn8vArL6qqtCrTw044369cr4Gm11RyBxXvC45ZIpHBLREld9snG598EA1oqW8Kk4zlvHYkUrmpShKEdpbnpxK5MUUsgXUURmC5xq0qTjODjOMVIistIjN4RWvC/mBr6yDvo8xHZGCLpHXUuFAwPSwG2envmpV7QVKrhbGujPnjktNxbLJp1DOlgw+COhqDOEZ45ltqSITlDPK99PcVTk6HE90rKcpISpPYkuDj5Ix9KqOGxxWqprZ6fMueKTzRpSi91r8vo8nj4x/wDsub+eL/xFrp+H/wDIXv8Aoc5cf42fnyujKs3jw9h18B0fxR3S/m8orn7x4us+X0RaUlmlgwYV0BVs27wK4hrtZ4Sd4pdQ+Fdf/MrH61RcUhiopd6+hY2ksxwaZVYSjN/FTihP7AuUtkGq4I6yMQTHbKf4m0EnbABUn2OitLp0LXh1LXmSzJ7eHfJ+XQzTyBfhTkyX9xcnKpsqRKnTfYbkY64WMDbvfWturZuq/wDqsvxfd9CovLyVddgvZTePd3/X3m88o3DSW4JACh5Eix/ykkZIyfclVDZ+ara6Snp4Z8+ohsVTxijvEiSe2mlSJARMsblSMkaX23IzsfbbtnEOvzYyi34W6Lm4VEsvbJmfGOdbprhpYbi5jQhdCmRsYVQudOSu5Uk9d81HlVlnKZcUbCiqfLOKb6lz4RzJe8W4dcQRk/bIjGQ8bCIuhbfcEAN6SD0ByK2xnKcGluV1a1o2txGUvYefHBA8T5wuY7H7FK08V3DLu5Z9boSxwXDZBGodcgrjFYOpJR5XuSqdlSlX7WKTg18GaJ4PcReewJkkeR1mdSXYs3RWAyxydmrfQk3HUquKU406+IrCwi6TqSrBW0sQQGxnBxscd8HfFbivW+ph637WV4l6EZHR/J4hGFwAS3+8CjosoHmDG2peu4zEzyy5vidCoKtRdFvPWH292xsXAeLC6j1hSpDFSDuOxDI2MOjKQwYdQexyBJjLJQ1abpvBIuNjXr2MFuVHlHiLKPJfSGEzB9bBWBYEgAfvMWDbdqqOHVpJdnLfLzl9+vvLnidCLfax2cVjC7tHnu0wW+rgpT+EV4wY7DZuz+WqlnGRgfHX+lcQqM5VHCKyzvpV4Rp9pJ4WnzLFyXxURP5DqTqfK7DKvjSc56bbe/51acLuezn2M1u9PBlTxe07SHbwey18VuaDXSHLigPG9k0xu2nVhWOn3wDt9elepZZ49jEvCvjqWt80QbFtdY8vUfutnMYJ/i3MZ92x2xV3fUXUpKX7o7/z9yFQmozx0ZudUZOKny0rfbr0t1z2+WOn9BVRZKXpVVsur9x9DoqP53/MeKloZeF3QA3UI/0SRWb/AAg10VjLlrx/NygrrMHg/OVdKVJ+jfDNIRwyEQs7xZl3kUI28j6gQCQMHI6nauavXLt3zLXT6FtRxyLB+d7qEI7oCGCsyhlOQQCQCCOoOM5ro4PMU2Vclhs1TwDiOq9b93EI/E5kP6D+tVPFWvVXmTLPZmwVTk0onH+AQX94kSSR6YpfPvI8sXZtCJGMHYKUXBx0/E1qlBSePiWFG4nQpuTTy1iL6YzqVvwx5WSa8lvlULbRSyLbqCx1Hddfr3wFPf8AePbTiry8uHGkqXVpZKSjTzNzNeAxVQSzzurhY0Z5CFRQWYnoABkk/SvG8HsYuTSW5kPOVzZ3Qiuw0bWEerMUYEc0k7uda74ZdtDk+w752jVHF+t0Ly0jXpt0tVN9Xqkl+YPnwN0m6vCgKpoGlSckAucAnAyQBjOK8t92ZcYyqcFLcuHinysL21aRF/bwgshHVlG7IffI3HyB7mt1aHNHxIHDrp0KuH7L3+5y+CVro4cWyD5kztgdsBUwfn0Z+orG3WIGzi883GO5Iv8AW8qyheJfDVVre5x6Xdba566WhkOMuR00tghuxI9hWmqtn7mWNhUypQ7vWj5r79ST8O+AT2Fu8E7q6iVjEFOcIffbYk5bG/WsqcXFYZqva8K9RTisaa+Zaq2EMr/E72K2WVIdAmAabDAkZJ3OffBO2f0qvrVadBSjTxzL1ixoUateUZVM8rajn6E3aTiREcdGUMPqM1NpzU4qS6kGpBwm4vpoetZmBUOYUtrUTgqzSXAY9ts+x/dGo57/ANKprv0e2U8p80y7svSbqUMP1YY/PHTQ4vNga5sWi0mQkeaVGMtgbn5zq/1rRzUJV6Lp4z1JKhcRt68amcftz/HgXyugObIri3GxBJFHoZ3kI2XsM41fP4fBqJcXSpTjDGXImW9m61OdTKSj9e4lGGRg9KlkMxvnnwzna6MllHH5MmnCKVQRkLvtsApK5yN8t071c2t/BU+WpuvmQqtu3LMT24Z4n3No0dre2zNJGdEjBv2h6aSFxhj86sNsRWFWxpOLqwmkt/DxMoVpcyg1rsaFy5bhfPuNaFJm1qRnZQW+9q6EZO3bFc3Z0uVzq59p5Xl03Lq9rcyhSw04LD8+uxWua+fo9U1rCPMaS3YROg1r5p1KVYdwBpbYEHJq0oqDh2ucqL1S3wVk5a8veY9zDEDO4jtzAoCjyxrODpGT6hnc5OKvLW5ToqdSWM53aRX1qb58RR3LzDdJYpZplYtTltKsH3OcEj906jtio+bedzKc5LTDWqwbM1FTUUiLPA7gAM0MiKQCGdWVSCMggkbjHtUivxG3pLLlny1NcLepLobr4ZmzhtxBby65PvyaxodmIGSFPYbLsTjHU9TQVbv0mfN8ixhT7OOC5CQEkAjIxkZ3GemfbpWGDMwiC+nvr++trUkC7n9cqtsIImYZHwQw377L+9U61tewUq9ZeS+hsvbqFWFOhS1wtX5m6wwKgwiqoJLYUADLEknbuSSSe5NQm29zUlg9K8PSveIOf9m3mCB+xbr7dx9RtWFT2GSbL/kQ80fm6ysZJm0xRvI2wwiljv06dKr1FvY7CpVhTWZtI1rwi4a9hHdXN2BbxNoQGYhDlWYHIbpuQBnqelSqEXFNyKHilWNeUYUtX4Er4e83G8vr+JnZ01F4BsUEatoOD131IcdOvTvlTqc0mjRe2fY0ackvPz3L9b26RqFRVRR0VQFA/ADat6RWOTbyz1oeHjeR6kYenOMjWupQRuCVyM4IB6jpXjPYvDKFwTmqaTikMUpJhmtg0OmMxq3p1NI6sSynVG6gexH4nUpvnwyxqW0FbOcd08PX5I0OtxWlP5vsn80Tom6JnV1DAfeVx29JPwRqFU3EaMuftYrVL4rqn7i74ZWhydjN6SfwfRr3/B4PXlPiONMf/Bk1NDk5KkH1RHPXHUfH6Z2FfGIfteeXw719jHiNvnM/3RwpePdL39fEtdWxTFV5/sNcKygbxnf+U9T9CB+tVHF6HPSU1uvoXPBbjkrOm9pfVFGsLjy5Y3/hdW/I5rnqFTs6kZ9zOlr0+0pSh3po1G447AiK7SAK4JXY5YD2GPmuvneUYRU3LR6o4uFlXnNwjHVaPwILhvGGub8eUcxaPVqRQwGnpnGfvkd/fqKr6N2693/t+zjXT8e5ZV7ONvZf7ntZ010+2xb6uSjFAZVznfx3NyW0IRCdCSaT5mdw4yGwyZIxkbEE5wap+I38nF2tN4T9ru/O/vLvhdpGK9Kms40ivz5FfvbqcNb29yZ1t5SBEyIpV2aQ4GkFVYgHH8WfVg6sm1tLP0q37WEsJftfcljPv1fcVl/U7Ov2bWuuX4t5x7tjV+W+FW1kvlxSKzsdyzIXY46DGNsKTj8a9hR5FoiO5E1JArEFlUkZAyAcZ6/nXuEDjtuB28T+ZHBGj4IyihdjjIwNu1YqEU8pDJ3FRjGBj27VmDF/E8JDc6UEFr6lPmRyM0zZGdYij/3eD3OCT0PtPsrKlJqpytte5f2Rq9SS0zgckcZe5njt1eWG3U+fNPn9tOy6cGaRmOlCwAwucDCZIORtu+Sj7WHJ6JdIr8+bPKUpT0W31JLwcVY7viMRIkkBBEox61DsCwwSAGLK2x7j2FV9a8dxNrZLZFpUso0KEJp5cs5NYrWRRQFc8RkJ4bd4/wCWT+RBP6CtdX2GSrF4uIeZjXLvPF3Y2nl28cQjDtqkZCSWbB3wQMge4PaokKsox0R0NxY0a1bM5PPcS/IKy8Tt+K2zyapJgkoLf8wMTk+wJVBsNgNqzpZmpJke+ULapSqRWi09x4eDpMHFGikBVzFLGVPUMrKxH4jQfyryhpPDM+K4nbKUdspm8VNOZFAKApk0HnccVhHlbe1w8g20u7HSpI6+ktt/eJrVjNQnKXLaNZ3e3kXOtpBP4yggg7g9Qa8azoE8aopUthJw7zJRoeHXmNCCSCdlbOPQQCRqzvj5GKN0J2XNU0cc6L828zoFXhf8lJ5U8avw6+eXrjoW3h12JokkHRlBxnOPcfQ7Vc0aiqwU11KStSdKo4PodBGdj0rY9TVsVXi3JUbktC3ln+EjKfTuv6j4qnueEQm+am8fQu7XjVSmuWquZd/X+z4vOU3kht4/MUGIMGOCQdRzt06V5V4ZKpShDm9nIo8WhTrVJ8r9bGPcTfAuCR2qkLux+8x6n/8AA+Kn2tpC3jiO/VlfeXtS5lmWy2XcSdSiIVnnDmEQRtHE4Ex2JG/ljux7A+2ffPaq+8vVSXJT1n3fcsLSxlV9ep6sFu/sUzlTg/2mZNj5KjJx0x7E+56Y9s/SmtLaVWryyXjJ+XQurq5hRoqdN9MRXn1+BpN9xC3g0LLJFH3QOVX7uPu59sium5ow0zg5Z5k8szrjXJnC7mQG1u1huHfI0P5gZyc5wW1A57qwqfR4q4+pLElsR52yeq0Ivji8Z4fGrJetcR5KkxjzmQqCTr1oxA0jOc/HsTNoys67eY4fnj+TVNVaa0eSM4Nz1xSchEu49RIADwgncgasxwkBRncnGK21bO3gsuL+P3ZhCtUlpksB8Mb+4lNxcXyrO2NTRhmOB0GQUAAHYDFR/T6MI8sIafnmbOwm3lyJ7l7wstbeTzZma5k6/tQNGr+IrvqP8xI+taKvEKk48sVyrwM4W8YvL1Jjnq3T7Nlo0aMFVkOk60TOA0ZHTQxDYO2Aw71VVvZ1JKMj4PxB7J53UskktuyIy4OHBVkIzsVbSVzUWEuTJZ0pKcVSnqovPue/3N14LffaLeCbGPNjR8e2pQcfTNT4vKyV1WHJNx7ng7a9MCF50k08PvDjP9nl2PyhFYT9lm+1/wA0PNfUyHjfHki4La2scSo1wC74YkgJL95sjcuUB67AY6YqLKSVNLvL6hQlK8lUcs8v8rb3Hf4DIPtF0c7iJQB7gtufpgfnWVtuzXxt+pD3mkRcpxLxBr/J8xk06QBpzjBf3JKgD86kci5uYp3dTdBUemclhrMjCgFAUbkPmaW9vOIqSGgjdfLOAMfeUdOoITV//cVppzcpMsLy2jRpU31a1LzW4rxQHzLGGBVgCCMEHcEexryUVJYex7GTi8rcr/F+CyqVks28tlXSY84RgNxgdM79/wBKr7i1qJqdu8NdOhZ213SacLlZT1z1T+pwwc4PFhbqBlbfdRjIz/C39QajR4pOn6teDTJMuEQq+tbTTXj/AF9j0vudogp8oMSVOCRjS3bIPUd9jWVXjFJL1Mt/yYUeC1nL18JfVHFa89t/xIlO22lsb/XNR6fGn++PwZJqcCX7J/FfYkxzrBpXZ2cgZVFzv7AtjO+1TP8AVqOFu33Jf+EL/RrjL2S72/tkjruK9vn2V4ITjZmx9SBhmJ9sY/rUWpG8u56JxiS6U7Kzhq1OfgvxHxxXlmIILWOVftE5XWXb1eWH1syr+K9O+OtTaVlCiuVP1nu+pV3d9UuHrpFbLoXLh9kkEaRRjSijAH+p9yeuanxiorCIbbe5SvFmwUwxTY9avoJ/usGP9QPzrRcx0TCK54a8U8q6WMqpEoK6tI1qcZGG66Tpxj3we2+qhLEsd56xzBxBrDiFz9mAjzo2GdJyqO3pzjckjONgTjB3pOThN8o6Gicu29pKqXcEESPIpy6xqrjf1KSB7jH0qeq8pwSy8GHKk9icrw9FAfxlBBBGQdiD0oDJ+ZOW2ZrmCNdX2dRJCv7xhfUWjXP3gjjb8SO+0KdNtuK6beRtpSammng0TledXtogqhCiKjx4UGNgoyhVdlIz026jYVLjsK0WpvOvj3krWRqInmowm1mjnmSFJEZC7kDGoY2ydzv0rGeMam6351UTgstan505suYXuMW7FoY444kYjBYIgBYjtlsmoFRpvQ620hONPM92237y4eB18kd1OjYGuLIYkADSwyPrq/Stts9WQOMwbpxku83GphzYoBQFR8TOZhY2bhWxPKCkQB3Gdmf40g5z76a1VZ8sSdw+2dequ5av88SueBpIjuEC4T0NrKka2JcEKehVQgG3ct7isLfYl8Yxzp517u5f2ajUgphQCgFARfMHDXuIwqMqkNn1qGUj2IIP51Fu6Eq0OWLx5rJLs7iNGfNJN+TafyIGPlKR3zL5GkMM6EKlx3+4VCmq9cMlOWanLjwWM/DGCyfFYQhinzZ8Wml8U8k7acu20ZysS53Hqy2x7eomp9OxoU/ZivqV1S/uKntTf0+h3RWcasWWNAx6sFAPTHXHtUiNKEXlJZI0qs5LlbePM96zMCltcA8cCnPpttK/j97f6E/kKj5/3vce9C6VIPCp+J4/sDfzx/5q0XHsHqM45KXN9bfz/wBFJqLS9tGTOvxHXHEJvkRn/u1H+lZV/bZ4i2+E98XhliOMRFdOP72okn3OQf0rdbPMcHjLZ/tu23/tEHpOD+1TY+x32rfzx7zw+DzBa5I+02+Rsf2qbfjvXnPHvB62vGLeVtEc8Lt/CkiMduuwOa9U4t4TBycfnki0tCoMjB1H7MtkhGZNThhoQMD1z1A2615NtbAyyx4zccP0cQTzJre4Om5Vj0kXA1g42z2O/dT2qNCcorn6Pct7eNO6pdjLSUdn3o1FuZ7cRLKX9GpUkYYYRMy6gJSpIUbgZ3GWG+N6lc6xkr/R583Klr08fIiOauVYONJBKJyFQPoaPSytqIz19in9awnBVFub7a6qWkpLl165IJPB6IQSR+fmRnRllMW6BQwKga9w2r37DbYVh6OsYJT4xUc1LGizpnccJ8HYY3DS3DyqOqKgQNv91jqJKn2GKRt0nqxV4xOccRil8zTQMdKkFOf2gM88V+cZ7EJDbgK8i5Mp0kgZxhFP7394jA+SdtFao46ItOG2cK7cp7LoQNr4e3nFALq/nMcraQqFBkRj3AwEOCSFx1OTuTWCoynrJkqXEKVs+zoRyv5NS4FwlLS3igjzojXAJ6k5yWPySSfrUmMVFYRS1qsqs3OW7O+vTWKAUAoBQCgFAKAUBRpHEfHV9P8AvYcZznfSdx7f7rTjf371HelY96F5qQeFT8Tz/YW/nj/zVouPYPUZ1yP/AOv2385/yNUWl7aMmdviWP7e/wDIn+Wsrj2zxFj8IrMiOebf1MqAdvSMk/48fQ1tto6NnjJW65EhkmSUu2VCjGAdWnZdWfYADbHStjoxbyMntxPk5LlSJZ5m3yv3AE6bqAm5IBG5PU0lRUt2MndwzgCwGPDlvLUKMpHkgBgAWCg7aj/+6zjDB4Sd3NoR3wTpUtgbk4GcD5rJ6IFf5W4H/wBnLb3MY/aK3mJ02YnY4xpbTjp0I96104+phmcZuElKO6InnDkuVysnD2jiYR+VLG2dEsYACq2xDYGV9Q6EbjFeTpveJOtbuCzGsm9cp9Uykcpcc/2TdGK9W5thufLRtcBBGxKNqJGcnWjHfbsa0wlyPEtCxubf0qnzUWpfJ/nmjRuFeIthcS+Uk2k4yGkHlqfgFsb/ABUiNWDeEyqq8Pr048zj/JMS8x2afeurcfjMg/1rJyiupHjQqy2i/gyN4nz/AMPgUsbmNzjZYSJGPwNOw+pArF1YLqbqdhcTeFF+/QibfnWbiMEo4fBMkwXUjzovlHDqGVX1Y1gMSAfasVUc16qN0rONCa7aSa64ep88L8Oco8l3O0t5IQTMMExHfPlFh1wSASNsKVCkCkaXV7ntXiGqjSWIrp3+ZdrC0WGNI1LFVGAXYsx+Sx3Jralgr5Scm2zor0xFAKAUAoBQCgFAKAUBnHNkElpOl42WCzui5Y6mSRNWzfu6S0qgHpgY2qJUTjLmMkWjkS9aaxgZySwBUk7k6WIBJPU4A3rdReYI8ZCeLN4Ft4ov3nk1fRQc/qy1ruZeqkEVLw9hja8jLyaHU5jXSTrOGyMjZcDffrWmilzo9Z48/XyzX0xX7qYTP8owf8WR9K8rSTmz1Gock8PNvZQowwxXWwPXLHVg/gCB9KmUo8sEjFk7Ww8FAKArHiJxM29m+liryEIpU4O+7EHqPSDv8itNeXLA9RNcFLm3hMu8hjQv/NpGf1rZHOFk8O2sgc17YRTDTLHHIvtIqsPyYV40nuZRnKDzF4IDiHh/w+VSPssSnsU1Jv2zoIyKwdKD6EqF/cQftv6/UzQ+E928+jTDHCpx5oYnUP4ghdmz8Eio/o7bLhcWpRp51b7u40Hl3w4sraNBJDHNKudTuCQxJ/gYlRtgdP61vjRilsVVfiNapJtSaXcXBFAAAAAGwA2AraQNz6oBQCgFAKAUAoBQCgFAKAUBycV4clzE8UgyrDHyD2I9iDvWMoqSwwQ3KE3kqLKVgZ4U1bZwULHSQT7bAjtkVhSePUe6PWcPOnJ8l9KsiTKoVAoRlOPvEk5B75HbtWNWi5vOQmR/BPD6W3njl89Dp1HZSDkowBG++CQe1YQt3GWcnuTr4F4dRQusk0hmKnIXTpXPuwyS3v1/OsoW6Ty3k8yXepB4KAUB8u4AySAPmgMh5r40eIXkaQjUiHRED0diRljn90kD6L2ycQak+eeEZLQ1fhsbLDEshJcIoYk5JYKMknvvU1bamJ016BQCgFAKAUAoBQCgFAKAUAoBQCgFAKAUAoCrc68Ckl0XNsdNzDuCOrLv6fbO5wDsckHrWmrBv1o7o9R4w82uIo9ceJjGkgDjQJgVGsRHOBIGP3TucDb1ZHiqvGu/1GCU5f5nguxhW0S75ic4cYPt399qzhVjLzGCbrYeCgFAeN3dJEheRlRF6sxwBXjaSywZHeh+I3gaSZlgd9ETspUEE4CRJvliOp+rY2FQXmpLV6GWxpHCuVbW2cPHEA4GAxJYjrkjJ2Jz1FS40ox1SPMk1Ww8FAKAUAoBQCgFAKAUAoBQCgFAKAUAoBQCgFAKAi+P8AhvVVZlJ0klWU4YZG+P02O2wrCdOM9xkpy8u33D5ddrouY+wk06hkY7kEHAAypGcdNq0dnODzHUyyjog5tvoWJurJ/Lxt5SN6T8kkg7fhXvazXtI8wfy48TUU4+zSg+zsFP5YNHcruGD6fmPiN1gWtoYQcHzJNxjPX1ADB+Axx0p2lSXsoYRJnlVroRG/cSvGzECP0IQQvpbYE4IO4x1+lZ9lzY5xksUdnGpUrGgKLpUhQNKnGVXbYbDYe1beVHh716BQCgFAKAUAoBQCgFAKAUAoBQCgFAKAUAoBQCgFAKAUB53EKurI4DKwIYHoQeoNGsgz/lHl+2lmn1xK2l5AoOSoGth93OOnxUWnTi5PKMmaGqgAAdBsKlGJ/aAUAoBQCgFAKAUAoBQCgFAKA//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data:image/jpeg;base64,/9j/4AAQSkZJRgABAQAAAQABAAD/2wCEAAkGBxQREhMUExQUFhQXFxkZGBgVFxkZGRseHxgbHh4aGh0aHSghGx4lHRgbIT0jJSkrLjEuHB8zODMsNygtLisBCgoKDg0OGxAQGywmICU2LCwsNDQsLC8sLC8vLTQsLC4sNCwsLCwsNCwsLCwsLCwsLCwsLCwsLCwsLCwsNCwsLP/AABEIANsA5wMBEQACEQEDEQH/xAAcAAEAAwEBAQEBAAAAAAAAAAAABQYHBAMCCAH/xABIEAACAQMCBAUBBQUFBQQLAAABAgMABBESIQUGMUEHEyJRYYEUMnGRoSNCUnKxJGKissEVM0NTgiWjs9IWNDVUc5KTwtHh8f/EABsBAQACAwEBAAAAAAAAAAAAAAAEBQIDBgEH/8QAOBEAAgEDAgMECQQBBQEBAQAAAAECAwQRITEFEkETUWFxFCIygZGhsdHwBkLB4TMVIzRS8WKiU//aAAwDAQACEQMRAD8A3GgFAKAUBBcb5vtLQlZZQXH7iepvwIGy/UitNSvThuyxtOFXd1rThp3vRfPf3Gf81eJTyELZl400kMXVdWSQcr1xgZH1PwahVrxvSmdPw79NQh613hvok3j3lf5f5gkhk84y3DPnDEYkBUkFh6ycE464NaaVZxeW2WV/w+nWh2cYwS6dHnptujR7PxPsnHq82M/3kyPoUJ/0qcr2m99Dlqn6ZvY+ziXk/vgnuE80Wl0QsM6MxzhTlWOOvpYA1uhWhP2WVlzw26tlmrBpd+6+KJitpBFAKAUAoBQCgFAKAUAoBQCgFAKAUAoBQCgFAKA+XYAEnoBk0PUs6FXl57t1ieVg4UDMYbCvKMgalUnIXJG5xnfA2qO7mCWX/wCltDgtxOpGnHDfXGqj4Nrr5EbwJ77iJka5QRWUqFRGMK3UEMuRqPTGTgHOQOla6bq1cuSxFku8jY2KjGhLmqxabe68u76+LO+w8OrKJ9ZR5P7sralznqRgZ9t8is42lNPODRW/UF7UhycyXksP88iyxWMSDCxxqB2CqB+greopdColWqSeXJ/E9woHQVka8kFxDk6znlM0kIZzjPqYA47kKQCa0yt6cnzNFlQ4veUKfZU54Xu/lFA8QOXLe2cPDHPDgBg6LrhyD0zq1Rt0OensO9QrmjCDzFNfQ6XgvEri4i4VZRmtsN4l9MSXzOzl7m27gaH7QyTWbto+0YPp7DU2xUgkZDjP9azpV6kcc2se8j3vC7Ssp9gnGqteTv8AJdfDleDR4OIxPI8SuDIgUso7BhlT7HI9vj3FTlJN4Rys6FSEFUksJ5w/Lc6qyNQoBQCgFAKAUAoBQCgFAKAUAoBQCgFAKA8by6SJGkkYKiAsxPYCvJNJZZnTpyqTUILLeiKLxTxPhEbi3R3m1FUDD0nph9juDn7vXscVDneRx6u50dv+mq7mnXajDGXrr5f3t5lW5R4Pd3l550yE6XzJJOpIBB3RVOxbtjGFwNhgVHoU6k6nNJfEueKXdpa2fY0ZbrRRfzb7vqbTVqcAKAUAoBQHzIgYFSMgggg9we1GepuLyiE4fypBAWWIEQuhWSFiXRzthvWSQ2ARt1zv0FaY0Yx227ifW4nXrYdR5knlS2a8NPxFO5s4DPYTJe2eBHEiIyLnIRVA9eSdakDc9Rge2RGrU5U5dpDZF9wy9oXtF2d17Um2m9svu7n9de/Bf+B8VS7gSaP7rjoeoPQqfkHaplOanFSRzN3aztq0qU91+ZO+syOKAUAoBQCgFAKAUAoBQCgFAKAUAoBQGd+K/EZAogBAhZNcu259Y0KD7ll6fBPQGoV5J45enU6f9OUKbn2r9tPEfhq34JHL4U8rDAvJRk5IhB7Y2L/jnYfgT7VhZ0NO0fuJP6k4o3L0Sm9P3fb7mnVYHHigMc8XLYx3KN5kreYurSxyq49OEHYbdPnrvVXerElq9TvP0vNVKEk4x9V4zjV9dSE5BvPLv7YknBfT129SlR+rCtNtLFVFlxugp2NTC1Sz8Hk36ro+YigFAKA/jLkEHcHsaBPBSorxOF3cNoAq2s3mMrE5KuzDCn+FBjA/mG+xqLzKjNQ6Mv5UZ8Rtp3LeakMJrvSW/i+/yLtUooBQCgFAKAUAoBQCgFAKAUAoBQCgFAKAzHxWdp7m0s0O7erHbLtpU/QK351X3mZTjTR1/wCnFGhb1ruS20+Gr+Oho9jarDGkaDCooVR8AYqfFKKwjlKtSVWbnLdvLPevTWcvE71YIpJX+6ilj9B0/E9KxlJRTbNtCjKtUjTju3gyjxRuTPHw+crpMsJYgbgZCNjP/VVbePmUJd5236bgqVS4op55Wl9V/BRIZSjKynDKQQfYg5FQk8PJ1FSCnBwez0P0pw+6E0Ucq9HRXH/UAf8AWugi+ZJnyCtTdKpKm902vgdFemsj+O8Yjs4TNLq0AgekZO5x71hUqKEeZkm0tKl1VVKnuzsglDqrDOGAIyMHcZ3HY1knk0Si4tp9D0r0xMs8WLSea5ijjXWnks4UBdWVLayCdz6dPpB3x0quvIzlJJHZfputb0aE6lR4eUuuNdvDfOvzLHyVzKJorSMtrZkdGfcESRhDoOoeolGzqHdT1qRQq80Yr8yio4rw90a1WSWEmml/8yys6barGPEuFSSkFAKAUAoBQCgFAKAUAoBQCgFAKAUBW7uS2m4jDHo13ECPIWB2QHAAYdydQIHbY960NwlVS6otKcbmlYznnEJtLHfjXT4a9+xZK3lWKAovi/f+XZrGOssgB/lX1H/FpqHeyxTx3nR/pihz3bqP9qb970+5B+K8QS34en8KsMfAWMVpvViMUWP6Zk5168u/H1Zm1V52R+g+SCPsFrg5/ZL1/UfQ7Ve0P8cfI+U8Vz6bVz/2ZOVtK8qnie+OHT9NzGDn/wCItRrv/Ey5/T6T4hT9/wBGWDhEhaCFj1MaE/VRW+Psoq665asl4v6nXWRqOO74bHJJDKy+uEsUPtqXSR8gj+grFwTab6G6ncVKcJU4vSWM+55Rm3hLCDLPFJu0LiRBnBDYeN226jBA326VAs1q0+n/AIdZ+pJNU6dSG0lh+K0kl8TVasTjRQCgFAKAUAoBQCgFAKAUAoBQCgFAULgfFYk4lxSSXSgVUy2dsIdOffJ9GwzuPkVDpzSqzb8Do7u2qS4fbRhrlywsd+v39xe0YEAjcEZFTDnWmnhn1Q8Mz8SoftF/YW/XPUewZwCfyQ/lUC6XNVhE63gM+wsriv8ADzS+7R3+MNorWkch++kgCnBOzA5HwPSDv7VlfRTp5I/6XqyjduC2ktfdsY7VUfQDafCS+8yx8vvFIy/RvUD+bEfSreylmnjuPnf6lodne8//AGSf8fwejxcZ8xiHtNGW0g56b46LnIHv7d69xcZ6YNalwjs0mqnNpnbfr1IHnWPiaWUn2mS2eIlAwjDa/vqQR6QPvAD8K011WVN8zWCz4TLhsryHYRmpa4zjGz/g77RONLHGqfZtIRQOnQAYz9Pas0rnC2IlSXBXOTfPnL/P/SX4GeK+cv2kW/k7htB9R22I+uPbvW2n23N6+MEK7/0zsn6Pz83TOMFqqQU5mvh/dFuKcQ0gLGxkbGN8iUAHPUbFjj3NQLaWa08HWcapcvDbdyeXovln7GlVPOTFAKAUAoBQCgFAKAUAoBQCgFAKAUBTpeUWbiE1yCsaNGVAxrEjMpBLqxxhTpOnocDpvUbsP91zLtcVSsY27y2nnu5Utkmu/XXoWbhc6vGNMiylfQzqAAWXZthsN+1b4tNblTWhKM9Y4zql4PY66yNRmfAbkX3G5pRukMbBD+GEyPx1s1QKcu0uG+4628pOz4PCm95tN/X5YSIn/wBEOIyySQTTSrCFLa5JGaJsEYz6sD33GRjpWr0etJuMnoTf9X4bShCtSprn2wkk1pr0/wDSpcb4UbWTy2kikbGSYm1AfBOBv8VFqU+R4bR0FleK6p9pGMkvFYLl4NXum4mi7PGG+qNj+jn8qlWEvWcTn/1XRzRhV7nj4r+jXatDhSo+KZ/7PkHu8Y7AffB3J6dKjXf+Jl3+nv8AnRfcpP5Fl4YjiGISffEaBv5tIz+tb45wslRWcXUk4bZePI6ayNYoCgeH6ar/AIpLgAebpGDnq7k/5QfrUK21qTfidLxqXLZWtPP7c/JF/qac0KAUAoBQCgFAKAUAoBQCgFAKAUAoCqeIXHLiziikgUFdeJCRnA2wPjO4zj2qNc1ZU4px95c8FsaF5VlTqvDx6vn/AER/JXElW6uI8jy7ljcWxGysDnWo9mXoR7q1Y0JpTa6PVEjilvKVvTn+6n6k+9Y2fk+j8ia594sbWyldTh2ARPxbbI+QMn6VsuKnJTbIPB7RXN5CD23fkvvsZ34P3apeOjHBkiIX5IIOPyBP0qDYySm13nV/qmjKVtGa/a9featx668m2nk29ETtg9yFOB9TtVlUlyxbOJtKXa14U+9pfM/N9UB9dLX4ZXKR38ZdiuoFFGMglhgAnO2+PepVm0qmpRfqKnOpZSUVnGr8MfU3Srg+bnBxvhEd3EYpdWgkE6Tg7HI3rCpTU1ysk2l1Utaiq09zsgiCKqr0UAD8AMCsksaGiUnJuT6n3XpiQPOXMS2FuZNjIfTGp7se5+AN/wBO9aa9VU45LLhfD5XtdU+m7fcv7ITinGXsrNXtobX7QTGbksUijVmj1MzZZNTHsAc757YMqypU6ksS078LqReIzqKWU246qOX+1PBXZfES8gdjLJw1gxGI0kkcx7AEFolYEZBPc5PsMCxVlTmvVUvgtfi0VvbOL1aLnYeIXD5nVEuBqZlVQySLktjAGpR3OPxqHOzrRWXE2qtBvCZMjjVudGJ4fXnR+0T1YxnTv6sZHT3rT2c9dHoZ8y7zvrAyFAKAUAoBQCgFAKAUAoBQCgInmPhbXEYVWGQclG3jkHdHHsR0YbqcEVrqQ5lgl2dwqE+Zr3rdPo19tmtDL47BobqTh7ylArF7SQnBWQ4KYbsrj0kdNQGN+teouM3Sb8Y+Z2Mq8a1tG+hHOfVqrvj1071un3eBfm4avFbKJbpZY3BBYAaGEigqxAIIK5LYqY4KtTSn+M5qNzLht3KVu0106+q9V79skAvhX5ciPFdumlgQTGCwwexDAZ+laFYpSzGRaS/VDqUnCrSTzpvp8MP6l15h4abm2lgD6C6gaiM43GdgR2FS6kOeDic9ZXCt7iNZrOHnBng8JH/96X/6R/8APUH0D/6+R1T/AFav/wCX/wCv6Oy78KF1qYbl0UAffUM2oHqCpXHbt9azdis5izRT/VU+Rxq0089zwsd2uTRoVIUAksQACT1O3U496no5OTTbaR90PBQHncTrGpd2VVUZLMQAB7knYV6k3ogfnnnjmNr28kaPLoDoj2OAo6YH97dt/fHxSjZUqi9IupYh0Xfj5/ydL6bXs6asbGGarWZv/q3rvtour0XmWrhfhVPdYmv7lw7eooPW4yB1djgHAAwAcYAz7Wnp9KllUIYz7jkp0ak8KrLONF3e4l73wetSqCKSRMZ1M3rZumMbqq4wf3TnPxWEeJ1E/WSMXax6FX4Z4PXblTPJDGpxkAs7j3H3QuR+OKlT4pTXsps1RtHnVlosvB+18srMzmTU3riJTIJ9OVbUAQNvpUWXE6vNmOxuVtHGpw8d5e4hwmIPw+6uJoQwBhZBKyjHUDBGnbB0hcZ/LOlWoXEsVYpPv2PJwnTXqMkOTPFOO5dYLpRDMdgwP7Nj0xvujE7YOR2znArXc8PlBc0NV8/7PadwpPEtGaNmq4kn9oBQCgFAKAUAoBQCgFAKAq3OnJy8QMTeZ5bpkE6dWVPbqNwRtv3NR69uquNcYLjhXF5WCmuXmUumev5uRnAeZpU4g1lMW8tV0RtKAsjsuAHztkP6iOpPp+a1060lV7OWxLu+G05WKvKXtN5klqkn08MaZ/8AC+VMOcFAeF1dpEMyOqjGfUce359R+YrCdWFNZk8GynSnUeIJs5OH8dgnYrG+SMdQVz16asZ6Vpo3lGs8Qkb69lXoJSnHT87iSqSRBQHLxO/jt4nllYKiKWYn2Ht7k9AO5rKMXKSit2Htkx3jXFbzmGNVt7d44oSzSZkyjnYqMlRllAzgZ+9+BqzSjYz9bXK96/8ATXGEbmnvh5S8MdfHTToTvh1wh5XjkeExWsC5hRgfW7D/AHpJA1nG+rGBlQuMVz1NzrT557brzfU6zik6FpQ7CjJSnLCk10ito+C8N+8u/GuabSzZUuJ1R2GQuGZsE4BwoJAyDv8AFWNOhUqLMVk5SVSMd2RV14j8PikeN5nVkYqwMM2xBwR9yt0bKtJJpfNfcxdaC3ZJ3vNVrDHDI8uFnXVEAjs7jAOVQKX6MO3etUaFSTaS238DJzilkkIeIxOwQOusoHCHZ9J6EqfUPy2rW4NLONDLmWx1ViekNzHyvbX0ZSeMHqQ67OpPUq30GxyDgZBrdRr1KTzFmEqcZbmWc0G9sfKsprsrEXLWt1nDLpXTolYepV/aY1Dp8rsLSgqVXNSMdf3L+V+fMjT5o+q35M0bkLjUlxblLja7gPlzqdOrP7rHTthlwcjbOcVXXVKMJ5h7L1X54EinLKw9yzVGNgoBQCgFAKAUAoBQCgFAcl1w2KQ6njUvpZA+BrCsMEBuo2J6Vi4p6tG2FepBcsW8ZTx0yu9bGa3Qv+DyaIpFmtjny1kIJAHbGQykdPT6e+N8VWVasrRpOWj2OtpegcWhzVIuFRbtbfZ+/XxO288SSUGkJG2Br1EsQe4Ax2PuD+Faa3EazfLThjxZppfpzEm5NyXTGmV5/nmQfGuPCQo0twJfSSpQA6Sf3SuFIOw3x7VDr0atXDq1E/z3FhaWTp80aVJx11z18c6p/Ei7PmoxsCutMZwVwSPw/H8awpUqlP2Z49xPrcJVSL5sP4llg57mUZM8bY7MFz/hwakRu72K1w/h/BTS4HRk8KEl5Z/k6+Kc9zNbEQoBM3R0I0gZG4Bzk4yP1+K3R4tmLjNYl8jRb8CpRuE6svUXR7vw0Mzu7a5u5xFJIDI41uZJMiNFUtrlbcABSWxnYEDqcV1PDbaFJK5bctNPFvu+nxKfjPElVi7SnFRSlslsl3vvb1fktzVvDex83+0hGjtliENpG2RqTrJM65wTI+Dvnp36n28lj1G8yzmX8L3FNSXX4F9AxUE3Ga+K3Kju6cQgUO8IUyxtuHVG1BgO+NwR3HTcYNlY3CSdGez2fmRq9PPrroZ3zJz3PfLcJKAI5RGEQH0x6H1ahtux3BO2x+ABZUbOFJxa3WffkiyuHLKNW4hwp/LteITBoZbGJy0CBZVIAIcL6l3KrsdW23XFVEKmsqUdVJ77eRNcdFJ9DI+bOZxc332y2Rrd8LuG9ZZRjWcbD06Vx0wN85q5t7bkpdnPUg1K2Z80TeOSOOfbrKGcgByCrgbDWpKtj2BIyPgiqC5pdlVcCwpz54pk7Wg2EJzlwFb+0lgIGsgmMn91x90/G+x+Ca3W9Z0qil8fIwqQU44Ml5L4g0NwJX1xXFqpF2rg/tYNSpqb2eLUp6epUXfY5trmCcMLWMvZ8H9n8iLSeHrutzdaoyaKAUAoBQCgFAKAUAoD4llCgsxCqNyScAfiTXkpKKy3oexi5PCWpVOdOLxrpRWLSA6tIPoHQgyD973C/n2zT8Su4RxGLy/l7/sXXCrKpNuUliL0zjX3d3n8D65Z4Ss6/aZwZJG6eYBpwNsgd/xP0Hc5WNtGqu3q6t9+xjf3UqL9Ho+rFd2/vZG888BeSeN47GK4Vh6iGMb6gf32DAEEY6jOx36VLr0m5JqKfyJXCL6NOjKE68oPppzLHgsPDRRZ+FRmRQ1pPAurS/8AaFbThsFgrR6iBg9zn3qtqzpU366x7/6Olp3dVQfLWjN4yvUa6aLKljX8RY4OVuGwNE8ktw6tiRQVGkqDjDgLk7g+21bHO1p8rk3rqiqnxTideMoQjFNaPG+fDUsXDeXeFXGkRRKSmTjMik5x97JBYbd8gb1Kou1r+x0KqvxDitDPaTaz5NfZHpeco6GzCFaLcvE5xn4Rsek4J3z1+Caj1eGYlmnrHqn/AB3GFLiznHFV4l0kv5XUq3HuVktVcP6vtLKG05VmRPUUJ3C9Fzg76c/u1JqV7qypRdJ5hB5Sxsnun/DNVKFte1ZKosTksZzo2tmvsaZwi7SWFHjACYAC7enG2nA6Y6VKo1o1oKpHqV9ehKhUdOXQ7K2mkiOb5dFjeN7W8v8A4bVtoLNWK8UYT9ln575RWw8wm/acKMaRGPSffWR6/oo+vauiue25f9rH58itpdnn1z9FNdx3Nq0kTB45ImKsOhBU+/T8DXN8rhPEt0WeU45R+Vl6CutKd7m/eCyEcNB95ZCPzA/qDXO8R/zv3Flbf4y+VBJAoCl81WVtZ3K8TlYomgwzqIzIJVYYXUB0wQMk5yAoqZRlOpDsFr1WuxpnFRlz/EuSMCAR0IyKhm4+qAUB5XVykSM8jBUUZZmOAB7k143g9jFyeFuV8c+8OLMv2qL0gEnJ0nOdlOMMdu3uKw7WHeSfQbjGeRljRwwBBBBGQR0I9xWwitYPqgFAKAUBn3PHE2ll8kAhY2xsc62KqemO2cfWub4rcSnPs1svm/6Oo4PbRpw7V7tfBZf1JzgXKkUcY85A8hwxz0X+6Pf59/yqwtOG04QXaLMvzQrbzitWpUfZPEdvPx/NiyAYq02KkhuaeM/ZYvTjzH2T492+n9SKg3936PT03e33LDh1n6TVw/ZW/wBveU7hnDobnTrnf7TKW2xkDG/qPyoz1FUlC3o3CXNN88sl7cXNe2b5Ka7OOPn3e8s3F+U0khVULB400oSdj1OG/Ek7irW54bCpSSjvFYRUWvFZ06rlLaTy/wCiicPBWeLqpEij2I9QBrnaGY1orbVfU6a4xKhJ7rD+hePEviX2fh1ww15YBAUYoylyF1agDjGc9s9MjNd/Z0+etFHz6tLlg2fHJd9cTALcs5dbeIuphCoTJqYMr/vHThWHQEbUuIQTfLtl9fz3HtNy6nvBGthNp38m4caeyxthsg/idIHwD7b0cErSrj9s3p3J/wB6YLicpXtLP7oLXva/rXJZKsyrKx4mT6OF3Z90C/8AzMq//dUmzWa8fM1VniDPzbXTlSbZyjxqOz5fSSRgpxcCME4LsZJNKqO5J9u2T0FUVxSdS7cY+H0RZQko0csxiytHldY41Z3Y4VVGST8f1q7lJRTlLYr0nJ4R+jPDXhUtrw+GKdNEoMhZSVOMyuRupI+6Qetc3eVI1KzlHbT6FrSi4wSZaKimwUBSPGRlHC5gerPEF69fMUnP/SG61N4dn0he/wChpuHimyS4fzJBBw+1uLmVYw8EZ3O7HQCQoG7H4AqLcYp1JJ97JFvSqVsKCyyvp4hz3mpeG2MkpGxkmIWNfxwcZ741A1F7Vy9lFk+Hwo63E0vBas4by+5ghCllicu4wkcYcrhScHSMBDjBJbO4wa8bqo2Qhw+bwm1jvZn8/FeKTSiF5brzX9IjLMmrfOMHA7Go7lUbwW0aNnCHOksLruT8PLPFzAp8mKRdx5csUBkXS+P+KgODp7E5B/CtihUwRHcWXPu14pvHyZYeB+JJtPLtr+0a20rpDIrBQo2XEZBOnYjKk9Bge2yNbl0ksEWrw3tc1KE+b6mm2V2k0aSRsGRwGVh0INb086lRKLi3F7ntXpiKAUBS4oBccUckDRDvj5GMfj6iT9Ko4w7e/be0fz6l/Kfo/DUlvP8APoXSrwoBQGX84Xvm3T7+lPQPp1/xZ/SuS4nW7S4a6LQ7LhVDsrZPrLX7fI8uVlJu4Mfxf0Uk/pmsOHJu5hg2cTaVrPP5qarXYHEmfcyWXlX8bAbSPG/11gH9Rn61zd7R7O8jJdWn8zqLCt2ljOL/AGpr3Y0JnxMsTNw25VULuF1Ko67EZOO5Ayce4HfFdbZzUa0W3g5OqsxZM8Au1mtreVBhHiRlA7AqDj6dK01IuM3F9DOLykQfPsLyLAiAHU5GNs5xtgnptq/GqXi0JzjCMVuy74NOFOU5zey+Wdf4OnlbjPmJFGxy+lwWOeqFfScjc6XU5+DW2xuueEYS3w8+a6fBmjiFp2dSU46LKx5POvxT+RHeL7Y4VcfLRD/vkP8ApV/w/wD5Eff9CmuP8bPzzXRlUbVCs3EOXULTaCoYu+CdUcMjAghdydCZ+SO2c1RS5aN5os/dr7llrOjuZ/w7j0PDb3zrLM0YQJ+3BVmyAXK4xoORgHB2J61Yzozr0uWro/D5EVVI05Zib3yzxtL62juIwVVwfSeqkMVYfOCDv3GDVBWpOlNwfQsYSUllEpWoyPG8uVijeRzhEUsx9gBkn8hXjeD2MXJpLqYrzfz615ZzxywiMS+UbcZy2lZCzSP8EKFHuc4zuRK4VJzuF5N/wSOJ2kaFDKeXnD8/zJNcq+GS3EEM1/LI7GOMRxq2BHGACqE4/h7DGMt1O9Rbilz1pSl3s30uIujSjToLCxq3u2aTwjhMNpGIoI1jQHOBnrtuSdydhuaRiorCIdSrOrLmm8s7a9NZ8sgOMgHByM+/vQH1QHLxHh0VwhSaNJEPZ1BH69D8140nuZwqSg8xeGULmWzn4PFbnh2swm4OuFgZAdYGBqO6Jtj8WBzmtMk4JcpY0JwupS7ffGj22+pb+B8y212zJDKjyIoLhCSBnb0sQA4yOo+PetsZqWxCq29Skk5LCexMVkaBQERwK4WZ55VQLl9GrfUwQdT9SaiW01UlOajjXHngm3dOVKMKblnTOOiyS9SyEfwmjBjMsmpix6sSfzOa4SpLmk5d59ChHlio92hNcAtzFPaSalZZGI9OdjjBVttj6hVjZUnTrUp5yn8vArL6qqtCrTw044369cr4Gm11RyBxXvC45ZIpHBLREld9snG598EA1oqW8Kk4zlvHYkUrmpShKEdpbnpxK5MUUsgXUURmC5xq0qTjODjOMVIistIjN4RWvC/mBr6yDvo8xHZGCLpHXUuFAwPSwG2envmpV7QVKrhbGujPnjktNxbLJp1DOlgw+COhqDOEZ45ltqSITlDPK99PcVTk6HE90rKcpISpPYkuDj5Ix9KqOGxxWqprZ6fMueKTzRpSi91r8vo8nj4x/wDsub+eL/xFrp+H/wDIXv8Aoc5cf42fnyujKs3jw9h18B0fxR3S/m8orn7x4us+X0RaUlmlgwYV0BVs27wK4hrtZ4Sd4pdQ+Fdf/MrH61RcUhiopd6+hY2ksxwaZVYSjN/FTihP7AuUtkGq4I6yMQTHbKf4m0EnbABUn2OitLp0LXh1LXmSzJ7eHfJ+XQzTyBfhTkyX9xcnKpsqRKnTfYbkY64WMDbvfWturZuq/wDqsvxfd9CovLyVddgvZTePd3/X3m88o3DSW4JACh5Eix/ykkZIyfclVDZ+ara6Snp4Z8+ohsVTxijvEiSe2mlSJARMsblSMkaX23IzsfbbtnEOvzYyi34W6Lm4VEsvbJmfGOdbprhpYbi5jQhdCmRsYVQudOSu5Uk9d81HlVlnKZcUbCiqfLOKb6lz4RzJe8W4dcQRk/bIjGQ8bCIuhbfcEAN6SD0ByK2xnKcGluV1a1o2txGUvYefHBA8T5wuY7H7FK08V3DLu5Z9boSxwXDZBGodcgrjFYOpJR5XuSqdlSlX7WKTg18GaJ4PcReewJkkeR1mdSXYs3RWAyxydmrfQk3HUquKU406+IrCwi6TqSrBW0sQQGxnBxscd8HfFbivW+ph637WV4l6EZHR/J4hGFwAS3+8CjosoHmDG2peu4zEzyy5vidCoKtRdFvPWH292xsXAeLC6j1hSpDFSDuOxDI2MOjKQwYdQexyBJjLJQ1abpvBIuNjXr2MFuVHlHiLKPJfSGEzB9bBWBYEgAfvMWDbdqqOHVpJdnLfLzl9+vvLnidCLfax2cVjC7tHnu0wW+rgpT+EV4wY7DZuz+WqlnGRgfHX+lcQqM5VHCKyzvpV4Rp9pJ4WnzLFyXxURP5DqTqfK7DKvjSc56bbe/51acLuezn2M1u9PBlTxe07SHbwey18VuaDXSHLigPG9k0xu2nVhWOn3wDt9elepZZ49jEvCvjqWt80QbFtdY8vUfutnMYJ/i3MZ92x2xV3fUXUpKX7o7/z9yFQmozx0ZudUZOKny0rfbr0t1z2+WOn9BVRZKXpVVsur9x9DoqP53/MeKloZeF3QA3UI/0SRWb/AAg10VjLlrx/NygrrMHg/OVdKVJ+jfDNIRwyEQs7xZl3kUI28j6gQCQMHI6nauavXLt3zLXT6FtRxyLB+d7qEI7oCGCsyhlOQQCQCCOoOM5ro4PMU2Vclhs1TwDiOq9b93EI/E5kP6D+tVPFWvVXmTLPZmwVTk0onH+AQX94kSSR6YpfPvI8sXZtCJGMHYKUXBx0/E1qlBSePiWFG4nQpuTTy1iL6YzqVvwx5WSa8lvlULbRSyLbqCx1Hddfr3wFPf8AePbTiry8uHGkqXVpZKSjTzNzNeAxVQSzzurhY0Z5CFRQWYnoABkk/SvG8HsYuTSW5kPOVzZ3Qiuw0bWEerMUYEc0k7uda74ZdtDk+w752jVHF+t0Ly0jXpt0tVN9Xqkl+YPnwN0m6vCgKpoGlSckAucAnAyQBjOK8t92ZcYyqcFLcuHinysL21aRF/bwgshHVlG7IffI3HyB7mt1aHNHxIHDrp0KuH7L3+5y+CVro4cWyD5kztgdsBUwfn0Z+orG3WIGzi883GO5Iv8AW8qyheJfDVVre5x6Xdba566WhkOMuR00tghuxI9hWmqtn7mWNhUypQ7vWj5r79ST8O+AT2Fu8E7q6iVjEFOcIffbYk5bG/WsqcXFYZqva8K9RTisaa+Zaq2EMr/E72K2WVIdAmAabDAkZJ3OffBO2f0qvrVadBSjTxzL1ixoUateUZVM8rajn6E3aTiREcdGUMPqM1NpzU4qS6kGpBwm4vpoetZmBUOYUtrUTgqzSXAY9ts+x/dGo57/ANKprv0e2U8p80y7svSbqUMP1YY/PHTQ4vNga5sWi0mQkeaVGMtgbn5zq/1rRzUJV6Lp4z1JKhcRt68amcftz/HgXyugObIri3GxBJFHoZ3kI2XsM41fP4fBqJcXSpTjDGXImW9m61OdTKSj9e4lGGRg9KlkMxvnnwzna6MllHH5MmnCKVQRkLvtsApK5yN8t071c2t/BU+WpuvmQqtu3LMT24Z4n3No0dre2zNJGdEjBv2h6aSFxhj86sNsRWFWxpOLqwmkt/DxMoVpcyg1rsaFy5bhfPuNaFJm1qRnZQW+9q6EZO3bFc3Z0uVzq59p5Xl03Lq9rcyhSw04LD8+uxWua+fo9U1rCPMaS3YROg1r5p1KVYdwBpbYEHJq0oqDh2ucqL1S3wVk5a8veY9zDEDO4jtzAoCjyxrODpGT6hnc5OKvLW5ToqdSWM53aRX1qb58RR3LzDdJYpZplYtTltKsH3OcEj906jtio+bedzKc5LTDWqwbM1FTUUiLPA7gAM0MiKQCGdWVSCMggkbjHtUivxG3pLLlny1NcLepLobr4ZmzhtxBby65PvyaxodmIGSFPYbLsTjHU9TQVbv0mfN8ixhT7OOC5CQEkAjIxkZ3GemfbpWGDMwiC+nvr++trUkC7n9cqtsIImYZHwQw377L+9U61tewUq9ZeS+hsvbqFWFOhS1wtX5m6wwKgwiqoJLYUADLEknbuSSSe5NQm29zUlg9K8PSveIOf9m3mCB+xbr7dx9RtWFT2GSbL/kQ80fm6ysZJm0xRvI2wwiljv06dKr1FvY7CpVhTWZtI1rwi4a9hHdXN2BbxNoQGYhDlWYHIbpuQBnqelSqEXFNyKHilWNeUYUtX4Er4e83G8vr+JnZ01F4BsUEatoOD131IcdOvTvlTqc0mjRe2fY0ackvPz3L9b26RqFRVRR0VQFA/ADat6RWOTbyz1oeHjeR6kYenOMjWupQRuCVyM4IB6jpXjPYvDKFwTmqaTikMUpJhmtg0OmMxq3p1NI6sSynVG6gexH4nUpvnwyxqW0FbOcd08PX5I0OtxWlP5vsn80Tom6JnV1DAfeVx29JPwRqFU3EaMuftYrVL4rqn7i74ZWhydjN6SfwfRr3/B4PXlPiONMf/Bk1NDk5KkH1RHPXHUfH6Z2FfGIfteeXw719jHiNvnM/3RwpePdL39fEtdWxTFV5/sNcKygbxnf+U9T9CB+tVHF6HPSU1uvoXPBbjkrOm9pfVFGsLjy5Y3/hdW/I5rnqFTs6kZ9zOlr0+0pSh3po1G447AiK7SAK4JXY5YD2GPmuvneUYRU3LR6o4uFlXnNwjHVaPwILhvGGub8eUcxaPVqRQwGnpnGfvkd/fqKr6N2693/t+zjXT8e5ZV7ONvZf7ntZ010+2xb6uSjFAZVznfx3NyW0IRCdCSaT5mdw4yGwyZIxkbEE5wap+I38nF2tN4T9ru/O/vLvhdpGK9Kms40ivz5FfvbqcNb29yZ1t5SBEyIpV2aQ4GkFVYgHH8WfVg6sm1tLP0q37WEsJftfcljPv1fcVl/U7Ov2bWuuX4t5x7tjV+W+FW1kvlxSKzsdyzIXY46DGNsKTj8a9hR5FoiO5E1JArEFlUkZAyAcZ6/nXuEDjtuB28T+ZHBGj4IyihdjjIwNu1YqEU8pDJ3FRjGBj27VmDF/E8JDc6UEFr6lPmRyM0zZGdYij/3eD3OCT0PtPsrKlJqpytte5f2Rq9SS0zgckcZe5njt1eWG3U+fNPn9tOy6cGaRmOlCwAwucDCZIORtu+Sj7WHJ6JdIr8+bPKUpT0W31JLwcVY7viMRIkkBBEox61DsCwwSAGLK2x7j2FV9a8dxNrZLZFpUso0KEJp5cs5NYrWRRQFc8RkJ4bd4/wCWT+RBP6CtdX2GSrF4uIeZjXLvPF3Y2nl28cQjDtqkZCSWbB3wQMge4PaokKsox0R0NxY0a1bM5PPcS/IKy8Tt+K2zyapJgkoLf8wMTk+wJVBsNgNqzpZmpJke+ULapSqRWi09x4eDpMHFGikBVzFLGVPUMrKxH4jQfyryhpPDM+K4nbKUdspm8VNOZFAKApk0HnccVhHlbe1w8g20u7HSpI6+ktt/eJrVjNQnKXLaNZ3e3kXOtpBP4yggg7g9Qa8azoE8aopUthJw7zJRoeHXmNCCSCdlbOPQQCRqzvj5GKN0J2XNU0cc6L828zoFXhf8lJ5U8avw6+eXrjoW3h12JokkHRlBxnOPcfQ7Vc0aiqwU11KStSdKo4PodBGdj0rY9TVsVXi3JUbktC3ln+EjKfTuv6j4qnueEQm+am8fQu7XjVSmuWquZd/X+z4vOU3kht4/MUGIMGOCQdRzt06V5V4ZKpShDm9nIo8WhTrVJ8r9bGPcTfAuCR2qkLux+8x6n/8AA+Kn2tpC3jiO/VlfeXtS5lmWy2XcSdSiIVnnDmEQRtHE4Ex2JG/ljux7A+2ffPaq+8vVSXJT1n3fcsLSxlV9ep6sFu/sUzlTg/2mZNj5KjJx0x7E+56Y9s/SmtLaVWryyXjJ+XQurq5hRoqdN9MRXn1+BpN9xC3g0LLJFH3QOVX7uPu59sium5ow0zg5Z5k8szrjXJnC7mQG1u1huHfI0P5gZyc5wW1A57qwqfR4q4+pLElsR52yeq0Ivji8Z4fGrJetcR5KkxjzmQqCTr1oxA0jOc/HsTNoys67eY4fnj+TVNVaa0eSM4Nz1xSchEu49RIADwgncgasxwkBRncnGK21bO3gsuL+P3ZhCtUlpksB8Mb+4lNxcXyrO2NTRhmOB0GQUAAHYDFR/T6MI8sIafnmbOwm3lyJ7l7wstbeTzZma5k6/tQNGr+IrvqP8xI+taKvEKk48sVyrwM4W8YvL1Jjnq3T7Nlo0aMFVkOk60TOA0ZHTQxDYO2Aw71VVvZ1JKMj4PxB7J53UskktuyIy4OHBVkIzsVbSVzUWEuTJZ0pKcVSnqovPue/3N14LffaLeCbGPNjR8e2pQcfTNT4vKyV1WHJNx7ng7a9MCF50k08PvDjP9nl2PyhFYT9lm+1/wA0PNfUyHjfHki4La2scSo1wC74YkgJL95sjcuUB67AY6YqLKSVNLvL6hQlK8lUcs8v8rb3Hf4DIPtF0c7iJQB7gtufpgfnWVtuzXxt+pD3mkRcpxLxBr/J8xk06QBpzjBf3JKgD86kci5uYp3dTdBUemclhrMjCgFAUbkPmaW9vOIqSGgjdfLOAMfeUdOoITV//cVppzcpMsLy2jRpU31a1LzW4rxQHzLGGBVgCCMEHcEexryUVJYex7GTi8rcr/F+CyqVks28tlXSY84RgNxgdM79/wBKr7i1qJqdu8NdOhZ213SacLlZT1z1T+pwwc4PFhbqBlbfdRjIz/C39QajR4pOn6teDTJMuEQq+tbTTXj/AF9j0vudogp8oMSVOCRjS3bIPUd9jWVXjFJL1Mt/yYUeC1nL18JfVHFa89t/xIlO22lsb/XNR6fGn++PwZJqcCX7J/FfYkxzrBpXZ2cgZVFzv7AtjO+1TP8AVqOFu33Jf+EL/RrjL2S72/tkjruK9vn2V4ITjZmx9SBhmJ9sY/rUWpG8u56JxiS6U7Kzhq1OfgvxHxxXlmIILWOVftE5XWXb1eWH1syr+K9O+OtTaVlCiuVP1nu+pV3d9UuHrpFbLoXLh9kkEaRRjSijAH+p9yeuanxiorCIbbe5SvFmwUwxTY9avoJ/usGP9QPzrRcx0TCK54a8U8q6WMqpEoK6tI1qcZGG66Tpxj3we2+qhLEsd56xzBxBrDiFz9mAjzo2GdJyqO3pzjckjONgTjB3pOThN8o6Gicu29pKqXcEESPIpy6xqrjf1KSB7jH0qeq8pwSy8GHKk9icrw9FAfxlBBBGQdiD0oDJ+ZOW2ZrmCNdX2dRJCv7xhfUWjXP3gjjb8SO+0KdNtuK6beRtpSammng0TledXtogqhCiKjx4UGNgoyhVdlIz026jYVLjsK0WpvOvj3krWRqInmowm1mjnmSFJEZC7kDGoY2ydzv0rGeMam6351UTgstan505suYXuMW7FoY444kYjBYIgBYjtlsmoFRpvQ620hONPM92237y4eB18kd1OjYGuLIYkADSwyPrq/Stts9WQOMwbpxku83GphzYoBQFR8TOZhY2bhWxPKCkQB3Gdmf40g5z76a1VZ8sSdw+2dequ5av88SueBpIjuEC4T0NrKka2JcEKehVQgG3ct7isLfYl8Yxzp517u5f2ajUgphQCgFARfMHDXuIwqMqkNn1qGUj2IIP51Fu6Eq0OWLx5rJLs7iNGfNJN+TafyIGPlKR3zL5GkMM6EKlx3+4VCmq9cMlOWanLjwWM/DGCyfFYQhinzZ8Wml8U8k7acu20ZysS53Hqy2x7eomp9OxoU/ZivqV1S/uKntTf0+h3RWcasWWNAx6sFAPTHXHtUiNKEXlJZI0qs5LlbePM96zMCltcA8cCnPpttK/j97f6E/kKj5/3vce9C6VIPCp+J4/sDfzx/5q0XHsHqM45KXN9bfz/wBFJqLS9tGTOvxHXHEJvkRn/u1H+lZV/bZ4i2+E98XhliOMRFdOP72okn3OQf0rdbPMcHjLZ/tu23/tEHpOD+1TY+x32rfzx7zw+DzBa5I+02+Rsf2qbfjvXnPHvB62vGLeVtEc8Lt/CkiMduuwOa9U4t4TBycfnki0tCoMjB1H7MtkhGZNThhoQMD1z1A2615NtbAyyx4zccP0cQTzJre4Om5Vj0kXA1g42z2O/dT2qNCcorn6Pct7eNO6pdjLSUdn3o1FuZ7cRLKX9GpUkYYYRMy6gJSpIUbgZ3GWG+N6lc6xkr/R583Klr08fIiOauVYONJBKJyFQPoaPSytqIz19in9awnBVFub7a6qWkpLl165IJPB6IQSR+fmRnRllMW6BQwKga9w2r37DbYVh6OsYJT4xUc1LGizpnccJ8HYY3DS3DyqOqKgQNv91jqJKn2GKRt0nqxV4xOccRil8zTQMdKkFOf2gM88V+cZ7EJDbgK8i5Mp0kgZxhFP7394jA+SdtFao46ItOG2cK7cp7LoQNr4e3nFALq/nMcraQqFBkRj3AwEOCSFx1OTuTWCoynrJkqXEKVs+zoRyv5NS4FwlLS3igjzojXAJ6k5yWPySSfrUmMVFYRS1qsqs3OW7O+vTWKAUAoBQCgFAKAUBRpHEfHV9P8AvYcZznfSdx7f7rTjf371HelY96F5qQeFT8Tz/YW/nj/zVouPYPUZ1yP/AOv2385/yNUWl7aMmdviWP7e/wDIn+Wsrj2zxFj8IrMiOebf1MqAdvSMk/48fQ1tto6NnjJW65EhkmSUu2VCjGAdWnZdWfYADbHStjoxbyMntxPk5LlSJZ5m3yv3AE6bqAm5IBG5PU0lRUt2MndwzgCwGPDlvLUKMpHkgBgAWCg7aj/+6zjDB4Sd3NoR3wTpUtgbk4GcD5rJ6IFf5W4H/wBnLb3MY/aK3mJ02YnY4xpbTjp0I96104+phmcZuElKO6InnDkuVysnD2jiYR+VLG2dEsYACq2xDYGV9Q6EbjFeTpveJOtbuCzGsm9cp9Uykcpcc/2TdGK9W5thufLRtcBBGxKNqJGcnWjHfbsa0wlyPEtCxubf0qnzUWpfJ/nmjRuFeIthcS+Uk2k4yGkHlqfgFsb/ABUiNWDeEyqq8Pr048zj/JMS8x2afeurcfjMg/1rJyiupHjQqy2i/gyN4nz/AMPgUsbmNzjZYSJGPwNOw+pArF1YLqbqdhcTeFF+/QibfnWbiMEo4fBMkwXUjzovlHDqGVX1Y1gMSAfasVUc16qN0rONCa7aSa64ep88L8Oco8l3O0t5IQTMMExHfPlFh1wSASNsKVCkCkaXV7ntXiGqjSWIrp3+ZdrC0WGNI1LFVGAXYsx+Sx3Jralgr5Scm2zor0xFAKAUAoBQCgFAKAUBnHNkElpOl42WCzui5Y6mSRNWzfu6S0qgHpgY2qJUTjLmMkWjkS9aaxgZySwBUk7k6WIBJPU4A3rdReYI8ZCeLN4Ft4ov3nk1fRQc/qy1ruZeqkEVLw9hja8jLyaHU5jXSTrOGyMjZcDffrWmilzo9Z48/XyzX0xX7qYTP8owf8WR9K8rSTmz1Gock8PNvZQowwxXWwPXLHVg/gCB9KmUo8sEjFk7Ww8FAKArHiJxM29m+liryEIpU4O+7EHqPSDv8itNeXLA9RNcFLm3hMu8hjQv/NpGf1rZHOFk8O2sgc17YRTDTLHHIvtIqsPyYV40nuZRnKDzF4IDiHh/w+VSPssSnsU1Jv2zoIyKwdKD6EqF/cQftv6/UzQ+E928+jTDHCpx5oYnUP4ghdmz8Eio/o7bLhcWpRp51b7u40Hl3w4sraNBJDHNKudTuCQxJ/gYlRtgdP61vjRilsVVfiNapJtSaXcXBFAAAAAGwA2AraQNz6oBQCgFAKAUAoBQCgFAKAUBycV4clzE8UgyrDHyD2I9iDvWMoqSwwQ3KE3kqLKVgZ4U1bZwULHSQT7bAjtkVhSePUe6PWcPOnJ8l9KsiTKoVAoRlOPvEk5B75HbtWNWi5vOQmR/BPD6W3njl89Dp1HZSDkowBG++CQe1YQt3GWcnuTr4F4dRQusk0hmKnIXTpXPuwyS3v1/OsoW6Ty3k8yXepB4KAUB8u4AySAPmgMh5r40eIXkaQjUiHRED0diRljn90kD6L2ycQak+eeEZLQ1fhsbLDEshJcIoYk5JYKMknvvU1bamJ016BQCgFAKAUAoBQCgFAKAUAoBQCgFAKAUAoCrc68Ckl0XNsdNzDuCOrLv6fbO5wDsckHrWmrBv1o7o9R4w82uIo9ceJjGkgDjQJgVGsRHOBIGP3TucDb1ZHiqvGu/1GCU5f5nguxhW0S75ic4cYPt399qzhVjLzGCbrYeCgFAeN3dJEheRlRF6sxwBXjaSywZHeh+I3gaSZlgd9ETspUEE4CRJvliOp+rY2FQXmpLV6GWxpHCuVbW2cPHEA4GAxJYjrkjJ2Jz1FS40ox1SPMk1Ww8FAKAUAoBQCgFAKAUAoBQCgFAKAUAoBQCgFAKAi+P8AhvVVZlJ0klWU4YZG+P02O2wrCdOM9xkpy8u33D5ddrouY+wk06hkY7kEHAAypGcdNq0dnODzHUyyjog5tvoWJurJ/Lxt5SN6T8kkg7fhXvazXtI8wfy48TUU4+zSg+zsFP5YNHcruGD6fmPiN1gWtoYQcHzJNxjPX1ADB+Axx0p2lSXsoYRJnlVroRG/cSvGzECP0IQQvpbYE4IO4x1+lZ9lzY5xksUdnGpUrGgKLpUhQNKnGVXbYbDYe1beVHh716BQCgFAKAUAoBQCgFAKAUAoBQCgFAKAUAoBQCgFAKAUB53EKurI4DKwIYHoQeoNGsgz/lHl+2lmn1xK2l5AoOSoGth93OOnxUWnTi5PKMmaGqgAAdBsKlGJ/aAUAoBQCgFAKAUAoBQCgFAKA//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74" y="4648200"/>
            <a:ext cx="2435225" cy="1821180"/>
          </a:xfrm>
          <a:prstGeom prst="rect">
            <a:avLst/>
          </a:prstGeom>
        </p:spPr>
      </p:pic>
      <p:sp>
        <p:nvSpPr>
          <p:cNvPr id="6" name="TextBox 5"/>
          <p:cNvSpPr txBox="1"/>
          <p:nvPr/>
        </p:nvSpPr>
        <p:spPr>
          <a:xfrm>
            <a:off x="914400" y="1828800"/>
            <a:ext cx="7620000" cy="3656386"/>
          </a:xfrm>
          <a:prstGeom prst="rect">
            <a:avLst/>
          </a:prstGeom>
          <a:noFill/>
        </p:spPr>
        <p:txBody>
          <a:bodyPr wrap="square" rtlCol="0">
            <a:spAutoFit/>
          </a:bodyPr>
          <a:lstStyle/>
          <a:p>
            <a:pPr lvl="1" algn="just"/>
            <a:r>
              <a:rPr lang="en-US" sz="1800" dirty="0">
                <a:solidFill>
                  <a:schemeClr val="dk1"/>
                </a:solidFill>
                <a:latin typeface="Calibri"/>
                <a:ea typeface="Calibri"/>
                <a:cs typeface="Calibri"/>
                <a:sym typeface="Calibri"/>
              </a:rPr>
              <a:t>One of the biggest challenges…what I saw early in my career here is people said that my job was to  ‘profess’ and students would learn or they wouldn’t. And it’s breaking that mindset—that</a:t>
            </a:r>
            <a:r>
              <a:rPr lang="en-US" sz="1800" dirty="0">
                <a:solidFill>
                  <a:srgbClr val="FF0000"/>
                </a:solidFill>
                <a:latin typeface="Calibri"/>
                <a:ea typeface="Calibri"/>
                <a:cs typeface="Calibri"/>
                <a:sym typeface="Calibri"/>
              </a:rPr>
              <a:t> we are here to facilitate learning, not just teach… Because if you think about a bell curve, it makes teaching improvement irrelevant because the same proportion of students are going to fail or get a C, no matter what you do... So, if you’re really measuring what students learn and have a sense of what they should know at the end of a class</a:t>
            </a:r>
            <a:r>
              <a:rPr lang="en-US" sz="1800" dirty="0">
                <a:solidFill>
                  <a:schemeClr val="dk1"/>
                </a:solidFill>
                <a:latin typeface="Calibri"/>
                <a:ea typeface="Calibri"/>
                <a:cs typeface="Calibri"/>
                <a:sym typeface="Calibri"/>
              </a:rPr>
              <a:t> – there should be grades actually improving </a:t>
            </a:r>
            <a:r>
              <a:rPr lang="en-US" sz="1800" dirty="0" smtClean="0">
                <a:solidFill>
                  <a:schemeClr val="dk1"/>
                </a:solidFill>
                <a:latin typeface="Calibri"/>
                <a:ea typeface="Calibri"/>
                <a:cs typeface="Calibri"/>
                <a:sym typeface="Calibri"/>
              </a:rPr>
              <a:t>through time</a:t>
            </a:r>
            <a:r>
              <a:rPr lang="en-US" sz="1800" dirty="0">
                <a:solidFill>
                  <a:schemeClr val="dk1"/>
                </a:solidFill>
                <a:latin typeface="Calibri"/>
                <a:ea typeface="Calibri"/>
                <a:cs typeface="Calibri"/>
                <a:sym typeface="Calibri"/>
              </a:rPr>
              <a:t>… those are things that remain </a:t>
            </a:r>
            <a:r>
              <a:rPr lang="en-US" sz="1800" dirty="0" smtClean="0">
                <a:solidFill>
                  <a:schemeClr val="dk1"/>
                </a:solidFill>
                <a:latin typeface="Calibri"/>
                <a:ea typeface="Calibri"/>
                <a:cs typeface="Calibri"/>
                <a:sym typeface="Calibri"/>
              </a:rPr>
              <a:t>challenges </a:t>
            </a:r>
            <a:r>
              <a:rPr lang="en-US" sz="1800" dirty="0">
                <a:solidFill>
                  <a:schemeClr val="dk1"/>
                </a:solidFill>
                <a:latin typeface="Calibri"/>
                <a:ea typeface="Calibri"/>
                <a:cs typeface="Calibri"/>
                <a:sym typeface="Calibri"/>
              </a:rPr>
              <a:t>in some </a:t>
            </a:r>
            <a:r>
              <a:rPr lang="en-US" sz="1800" dirty="0" smtClean="0">
                <a:solidFill>
                  <a:schemeClr val="dk1"/>
                </a:solidFill>
                <a:latin typeface="Calibri"/>
                <a:ea typeface="Calibri"/>
                <a:cs typeface="Calibri"/>
                <a:sym typeface="Calibri"/>
              </a:rPr>
              <a:t>pockets </a:t>
            </a:r>
            <a:r>
              <a:rPr lang="en-US" sz="1800" dirty="0">
                <a:solidFill>
                  <a:schemeClr val="dk1"/>
                </a:solidFill>
                <a:latin typeface="Calibri"/>
                <a:ea typeface="Calibri"/>
                <a:cs typeface="Calibri"/>
                <a:sym typeface="Calibri"/>
              </a:rPr>
              <a:t>here… it’s so ingrained in, “This </a:t>
            </a:r>
            <a:r>
              <a:rPr lang="en-US" sz="1800" dirty="0" smtClean="0">
                <a:solidFill>
                  <a:schemeClr val="dk1"/>
                </a:solidFill>
                <a:latin typeface="Calibri"/>
                <a:ea typeface="Calibri"/>
                <a:cs typeface="Calibri"/>
                <a:sym typeface="Calibri"/>
              </a:rPr>
              <a:t>is </a:t>
            </a:r>
            <a:r>
              <a:rPr lang="en-US" sz="1800" dirty="0">
                <a:solidFill>
                  <a:schemeClr val="dk1"/>
                </a:solidFill>
                <a:latin typeface="Calibri"/>
                <a:ea typeface="Calibri"/>
                <a:cs typeface="Calibri"/>
                <a:sym typeface="Calibri"/>
              </a:rPr>
              <a:t>how </a:t>
            </a:r>
            <a:r>
              <a:rPr lang="en-US" sz="1800" dirty="0" smtClean="0">
                <a:solidFill>
                  <a:schemeClr val="dk1"/>
                </a:solidFill>
                <a:latin typeface="Calibri"/>
                <a:ea typeface="Calibri"/>
                <a:cs typeface="Calibri"/>
                <a:sym typeface="Calibri"/>
              </a:rPr>
              <a:t>we grade</a:t>
            </a:r>
            <a:r>
              <a:rPr lang="en-US" sz="1800" dirty="0">
                <a:solidFill>
                  <a:schemeClr val="dk1"/>
                </a:solidFill>
                <a:latin typeface="Calibri"/>
                <a:ea typeface="Calibri"/>
                <a:cs typeface="Calibri"/>
                <a:sym typeface="Calibri"/>
              </a:rPr>
              <a:t>” or “This is what we do”. </a:t>
            </a:r>
            <a:endParaRPr lang="en-US" sz="1800" dirty="0" smtClean="0">
              <a:solidFill>
                <a:schemeClr val="dk1"/>
              </a:solidFill>
              <a:latin typeface="Calibri"/>
              <a:ea typeface="Calibri"/>
              <a:cs typeface="Calibri"/>
              <a:sym typeface="Calibri"/>
            </a:endParaRPr>
          </a:p>
          <a:p>
            <a:pPr lvl="1" algn="r"/>
            <a:endParaRPr lang="en-US" sz="1960" dirty="0" smtClean="0">
              <a:solidFill>
                <a:schemeClr val="dk1"/>
              </a:solidFill>
              <a:latin typeface="Calibri"/>
              <a:ea typeface="Calibri"/>
              <a:cs typeface="Calibri"/>
              <a:sym typeface="Calibri"/>
            </a:endParaRPr>
          </a:p>
          <a:p>
            <a:pPr lvl="1" algn="r"/>
            <a:r>
              <a:rPr lang="en-US" sz="1800" dirty="0" smtClean="0">
                <a:solidFill>
                  <a:schemeClr val="dk1"/>
                </a:solidFill>
                <a:latin typeface="Calibri"/>
                <a:ea typeface="Calibri"/>
                <a:cs typeface="Calibri"/>
                <a:sym typeface="Calibri"/>
              </a:rPr>
              <a:t>– </a:t>
            </a:r>
            <a:r>
              <a:rPr lang="en-US" sz="1800" i="1" dirty="0">
                <a:solidFill>
                  <a:schemeClr val="dk1"/>
                </a:solidFill>
                <a:latin typeface="Calibri"/>
                <a:ea typeface="Calibri"/>
                <a:cs typeface="Calibri"/>
                <a:sym typeface="Calibri"/>
              </a:rPr>
              <a:t>Biology Professor and Dean of </a:t>
            </a:r>
            <a:r>
              <a:rPr lang="en-US" sz="1800" i="1" dirty="0" smtClean="0">
                <a:solidFill>
                  <a:schemeClr val="dk1"/>
                </a:solidFill>
                <a:latin typeface="Calibri"/>
                <a:ea typeface="Calibri"/>
                <a:cs typeface="Calibri"/>
                <a:sym typeface="Calibri"/>
              </a:rPr>
              <a:t>Sciences</a:t>
            </a:r>
            <a:endParaRPr lang="en-US" sz="1800" i="1" dirty="0">
              <a:solidFill>
                <a:schemeClr val="dk1"/>
              </a:solidFill>
              <a:latin typeface="Calibri"/>
              <a:ea typeface="Calibri"/>
              <a:cs typeface="Calibri"/>
              <a:sym typeface="Calibri"/>
            </a:endParaRPr>
          </a:p>
          <a:p>
            <a:endParaRPr lang="en-US" dirty="0"/>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1" y="0"/>
            <a:ext cx="9143999" cy="945813"/>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1" i="0" u="none" strike="noStrike" cap="none" baseline="0" dirty="0">
                <a:solidFill>
                  <a:schemeClr val="accent4">
                    <a:lumMod val="50000"/>
                  </a:schemeClr>
                </a:solidFill>
                <a:latin typeface="Calibri"/>
                <a:ea typeface="Calibri"/>
                <a:cs typeface="Calibri"/>
                <a:sym typeface="Calibri"/>
              </a:rPr>
              <a:t>Long Term Impact of Practices </a:t>
            </a:r>
            <a:br>
              <a:rPr lang="en-US" sz="3600" b="1" i="0" u="none" strike="noStrike" cap="none" baseline="0" dirty="0">
                <a:solidFill>
                  <a:schemeClr val="accent4">
                    <a:lumMod val="50000"/>
                  </a:schemeClr>
                </a:solidFill>
                <a:latin typeface="Calibri"/>
                <a:ea typeface="Calibri"/>
                <a:cs typeface="Calibri"/>
                <a:sym typeface="Calibri"/>
              </a:rPr>
            </a:br>
            <a:r>
              <a:rPr lang="en-US" sz="1600" b="1" i="0" u="none" strike="noStrike" cap="none" baseline="0" dirty="0">
                <a:solidFill>
                  <a:schemeClr val="accent4">
                    <a:lumMod val="50000"/>
                  </a:schemeClr>
                </a:solidFill>
                <a:latin typeface="Calibri"/>
                <a:ea typeface="Calibri"/>
                <a:cs typeface="Calibri"/>
                <a:sym typeface="Calibri"/>
              </a:rPr>
              <a:t>(Quasi-experimental, Longitudinal Study)</a:t>
            </a:r>
          </a:p>
        </p:txBody>
      </p:sp>
      <p:sp>
        <p:nvSpPr>
          <p:cNvPr id="210" name="Shape 210"/>
          <p:cNvSpPr txBox="1">
            <a:spLocks noGrp="1"/>
          </p:cNvSpPr>
          <p:nvPr>
            <p:ph sz="quarter" idx="1"/>
          </p:nvPr>
        </p:nvSpPr>
        <p:spPr>
          <a:xfrm>
            <a:off x="457200" y="1135550"/>
            <a:ext cx="8229600" cy="5105399"/>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1"/>
              </a:buClr>
              <a:buSzPct val="100000"/>
              <a:buFont typeface="Arial"/>
              <a:buChar char="•"/>
            </a:pPr>
            <a:r>
              <a:rPr lang="en-US" sz="2000" b="1" i="0" u="none" strike="noStrike" cap="none" baseline="0" dirty="0">
                <a:solidFill>
                  <a:schemeClr val="accent4">
                    <a:lumMod val="50000"/>
                  </a:schemeClr>
                </a:solidFill>
                <a:latin typeface="Calibri" panose="020F0502020204030204" pitchFamily="34" charset="0"/>
                <a:ea typeface="Calibri"/>
                <a:cs typeface="Calibri"/>
                <a:sym typeface="Calibri"/>
              </a:rPr>
              <a:t>Supplemental instruction as a way to establish a community of practice</a:t>
            </a:r>
          </a:p>
          <a:p>
            <a:pPr marL="742950" marR="0" lvl="1" indent="-285750" algn="l" rtl="0">
              <a:lnSpc>
                <a:spcPct val="80000"/>
              </a:lnSpc>
              <a:spcBef>
                <a:spcPts val="350"/>
              </a:spcBef>
              <a:buClr>
                <a:schemeClr val="dk1"/>
              </a:buClr>
              <a:buSzPct val="97222"/>
              <a:buFont typeface="Arial"/>
              <a:buChar char="–"/>
            </a:pPr>
            <a:r>
              <a:rPr lang="en-US" sz="1750" b="0" i="0" u="none" strike="noStrike" cap="none" baseline="0" dirty="0">
                <a:solidFill>
                  <a:schemeClr val="accent4">
                    <a:lumMod val="50000"/>
                  </a:schemeClr>
                </a:solidFill>
                <a:latin typeface="Calibri" panose="020F0502020204030204" pitchFamily="34" charset="0"/>
                <a:ea typeface="Calibri"/>
                <a:cs typeface="Calibri"/>
                <a:sym typeface="Calibri"/>
              </a:rPr>
              <a:t>Strengthens students’ STEM identity; </a:t>
            </a:r>
            <a:r>
              <a:rPr lang="en-US" sz="1750" dirty="0">
                <a:solidFill>
                  <a:schemeClr val="accent4">
                    <a:lumMod val="50000"/>
                  </a:schemeClr>
                </a:solidFill>
                <a:latin typeface="Calibri" panose="020F0502020204030204" pitchFamily="34" charset="0"/>
              </a:rPr>
              <a:t>p</a:t>
            </a:r>
            <a:r>
              <a:rPr lang="en-US" sz="1750" b="0" i="0" u="none" strike="noStrike" cap="none" baseline="0" dirty="0">
                <a:solidFill>
                  <a:schemeClr val="accent4">
                    <a:lumMod val="50000"/>
                  </a:schemeClr>
                </a:solidFill>
                <a:latin typeface="Calibri" panose="020F0502020204030204" pitchFamily="34" charset="0"/>
                <a:ea typeface="Calibri"/>
                <a:cs typeface="Calibri"/>
                <a:sym typeface="Calibri"/>
              </a:rPr>
              <a:t>articularly beneficial for URM STEM identity development</a:t>
            </a:r>
          </a:p>
          <a:p>
            <a:pPr marL="742950" marR="0" lvl="1" indent="-285750" algn="l" rtl="0">
              <a:lnSpc>
                <a:spcPct val="80000"/>
              </a:lnSpc>
              <a:spcBef>
                <a:spcPts val="350"/>
              </a:spcBef>
              <a:buClr>
                <a:schemeClr val="dk1"/>
              </a:buClr>
              <a:buSzPct val="97222"/>
              <a:buFont typeface="Arial"/>
              <a:buChar char="–"/>
            </a:pPr>
            <a:r>
              <a:rPr lang="en-US" sz="1750" b="0" i="0" u="none" strike="noStrike" cap="none" baseline="0" dirty="0">
                <a:solidFill>
                  <a:schemeClr val="accent4">
                    <a:lumMod val="50000"/>
                  </a:schemeClr>
                </a:solidFill>
                <a:latin typeface="Calibri" panose="020F0502020204030204" pitchFamily="34" charset="0"/>
                <a:ea typeface="Calibri"/>
                <a:cs typeface="Calibri"/>
                <a:sym typeface="Calibri"/>
              </a:rPr>
              <a:t>Boosts grades in introductory STEM courses </a:t>
            </a:r>
          </a:p>
          <a:p>
            <a:pPr marL="742950" marR="0" lvl="1" indent="-285750" algn="l" rtl="0">
              <a:lnSpc>
                <a:spcPct val="80000"/>
              </a:lnSpc>
              <a:spcBef>
                <a:spcPts val="350"/>
              </a:spcBef>
              <a:buClr>
                <a:schemeClr val="dk1"/>
              </a:buClr>
              <a:buSzPct val="97222"/>
              <a:buFont typeface="Arial"/>
              <a:buChar char="–"/>
            </a:pPr>
            <a:r>
              <a:rPr lang="en-US" sz="1750" b="0" i="0" u="none" strike="noStrike" cap="none" baseline="0" dirty="0">
                <a:solidFill>
                  <a:schemeClr val="accent4">
                    <a:lumMod val="50000"/>
                  </a:schemeClr>
                </a:solidFill>
                <a:latin typeface="Calibri" panose="020F0502020204030204" pitchFamily="34" charset="0"/>
                <a:ea typeface="Calibri"/>
                <a:cs typeface="Calibri"/>
                <a:sym typeface="Calibri"/>
              </a:rPr>
              <a:t>Increases likelihood to plan to enroll in STEM graduate programs</a:t>
            </a:r>
          </a:p>
          <a:p>
            <a:pPr marL="457200" marR="0" lvl="0" indent="0" algn="l" rtl="0">
              <a:lnSpc>
                <a:spcPct val="80000"/>
              </a:lnSpc>
              <a:spcBef>
                <a:spcPts val="350"/>
              </a:spcBef>
              <a:buNone/>
            </a:pPr>
            <a:endParaRPr sz="1750" dirty="0">
              <a:solidFill>
                <a:schemeClr val="accent4">
                  <a:lumMod val="50000"/>
                </a:schemeClr>
              </a:solidFill>
              <a:latin typeface="Calibri" panose="020F0502020204030204" pitchFamily="34" charset="0"/>
            </a:endParaRPr>
          </a:p>
          <a:p>
            <a:pPr marL="342900" marR="0" lvl="0" indent="-342900" algn="l" rtl="0">
              <a:lnSpc>
                <a:spcPct val="80000"/>
              </a:lnSpc>
              <a:spcBef>
                <a:spcPts val="400"/>
              </a:spcBef>
              <a:buClr>
                <a:schemeClr val="dk1"/>
              </a:buClr>
              <a:buSzPct val="100000"/>
              <a:buFont typeface="Arial"/>
              <a:buChar char="•"/>
            </a:pPr>
            <a:r>
              <a:rPr lang="en-US" sz="2000" b="1" i="0" u="none" strike="noStrike" cap="none" baseline="0" dirty="0">
                <a:solidFill>
                  <a:schemeClr val="accent4">
                    <a:lumMod val="50000"/>
                  </a:schemeClr>
                </a:solidFill>
                <a:latin typeface="Calibri" panose="020F0502020204030204" pitchFamily="34" charset="0"/>
                <a:ea typeface="Calibri"/>
                <a:cs typeface="Calibri"/>
                <a:sym typeface="Calibri"/>
              </a:rPr>
              <a:t>Faculty Mentorship and Support</a:t>
            </a:r>
          </a:p>
          <a:p>
            <a:pPr marL="742950" marR="0" lvl="1" indent="-285750" algn="l" rtl="0">
              <a:lnSpc>
                <a:spcPct val="80000"/>
              </a:lnSpc>
              <a:spcBef>
                <a:spcPts val="350"/>
              </a:spcBef>
              <a:buClr>
                <a:schemeClr val="dk1"/>
              </a:buClr>
              <a:buSzPct val="97222"/>
              <a:buFont typeface="Arial"/>
              <a:buChar char="–"/>
            </a:pPr>
            <a:r>
              <a:rPr lang="en-US" sz="1750" dirty="0">
                <a:solidFill>
                  <a:schemeClr val="accent4">
                    <a:lumMod val="50000"/>
                  </a:schemeClr>
                </a:solidFill>
                <a:latin typeface="Calibri" panose="020F0502020204030204" pitchFamily="34" charset="0"/>
              </a:rPr>
              <a:t>Improved performance in STEM courses</a:t>
            </a:r>
          </a:p>
          <a:p>
            <a:pPr marL="742950" marR="0" lvl="1" indent="-285750" algn="l" rtl="0">
              <a:lnSpc>
                <a:spcPct val="80000"/>
              </a:lnSpc>
              <a:spcBef>
                <a:spcPts val="350"/>
              </a:spcBef>
              <a:buClr>
                <a:schemeClr val="dk1"/>
              </a:buClr>
              <a:buSzPct val="97222"/>
              <a:buFont typeface="Arial"/>
              <a:buChar char="–"/>
            </a:pPr>
            <a:r>
              <a:rPr lang="en-US" sz="1750" b="0" i="0" u="none" strike="noStrike" cap="none" baseline="0" dirty="0">
                <a:solidFill>
                  <a:schemeClr val="accent4">
                    <a:lumMod val="50000"/>
                  </a:schemeClr>
                </a:solidFill>
                <a:latin typeface="Calibri" panose="020F0502020204030204" pitchFamily="34" charset="0"/>
                <a:ea typeface="Calibri"/>
                <a:cs typeface="Calibri"/>
                <a:sym typeface="Calibri"/>
              </a:rPr>
              <a:t>Mentorship even more impactful for URM students’ STEM identity </a:t>
            </a:r>
            <a:r>
              <a:rPr lang="en-US" sz="1750" b="0" i="0" u="none" strike="noStrike" cap="none" baseline="0" dirty="0" smtClean="0">
                <a:solidFill>
                  <a:schemeClr val="accent4">
                    <a:lumMod val="50000"/>
                  </a:schemeClr>
                </a:solidFill>
                <a:latin typeface="Calibri" panose="020F0502020204030204" pitchFamily="34" charset="0"/>
                <a:ea typeface="Calibri"/>
                <a:cs typeface="Calibri"/>
                <a:sym typeface="Calibri"/>
              </a:rPr>
              <a:t>development</a:t>
            </a:r>
          </a:p>
          <a:p>
            <a:pPr marL="742950" marR="0" lvl="1" indent="-285750" algn="l" rtl="0">
              <a:lnSpc>
                <a:spcPct val="80000"/>
              </a:lnSpc>
              <a:spcBef>
                <a:spcPts val="350"/>
              </a:spcBef>
              <a:buClr>
                <a:schemeClr val="dk1"/>
              </a:buClr>
              <a:buSzPct val="97222"/>
              <a:buFont typeface="Arial"/>
              <a:buChar char="–"/>
            </a:pPr>
            <a:r>
              <a:rPr lang="en-US" sz="1750" dirty="0" smtClean="0">
                <a:solidFill>
                  <a:schemeClr val="accent4">
                    <a:lumMod val="50000"/>
                  </a:schemeClr>
                </a:solidFill>
                <a:latin typeface="Calibri" panose="020F0502020204030204" pitchFamily="34" charset="0"/>
              </a:rPr>
              <a:t>Increases </a:t>
            </a:r>
            <a:r>
              <a:rPr lang="en-US" sz="1750" dirty="0">
                <a:solidFill>
                  <a:schemeClr val="accent4">
                    <a:lumMod val="50000"/>
                  </a:schemeClr>
                </a:solidFill>
                <a:latin typeface="Calibri" panose="020F0502020204030204" pitchFamily="34" charset="0"/>
              </a:rPr>
              <a:t>students’ intentions to enroll in graduate </a:t>
            </a:r>
            <a:r>
              <a:rPr lang="en-US" sz="1750" dirty="0" smtClean="0">
                <a:solidFill>
                  <a:schemeClr val="accent4">
                    <a:lumMod val="50000"/>
                  </a:schemeClr>
                </a:solidFill>
                <a:latin typeface="Calibri" panose="020F0502020204030204" pitchFamily="34" charset="0"/>
              </a:rPr>
              <a:t>school</a:t>
            </a:r>
          </a:p>
          <a:p>
            <a:pPr marL="742950" marR="0" lvl="1" indent="-285750" algn="l" rtl="0">
              <a:lnSpc>
                <a:spcPct val="80000"/>
              </a:lnSpc>
              <a:spcBef>
                <a:spcPts val="350"/>
              </a:spcBef>
              <a:buClr>
                <a:schemeClr val="dk1"/>
              </a:buClr>
              <a:buSzPct val="97222"/>
              <a:buFont typeface="Arial"/>
              <a:buChar char="–"/>
            </a:pPr>
            <a:r>
              <a:rPr lang="en-US" sz="1750" dirty="0" smtClean="0">
                <a:solidFill>
                  <a:schemeClr val="accent4">
                    <a:lumMod val="50000"/>
                  </a:schemeClr>
                </a:solidFill>
                <a:latin typeface="Calibri" panose="020F0502020204030204" pitchFamily="34" charset="0"/>
              </a:rPr>
              <a:t>Benefits </a:t>
            </a:r>
            <a:r>
              <a:rPr lang="en-US" sz="1750" dirty="0">
                <a:solidFill>
                  <a:schemeClr val="accent4">
                    <a:lumMod val="50000"/>
                  </a:schemeClr>
                </a:solidFill>
                <a:latin typeface="Calibri" panose="020F0502020204030204" pitchFamily="34" charset="0"/>
              </a:rPr>
              <a:t>of mentorship extend even after accounting for the types of students likely to receive or seek out mentorship</a:t>
            </a:r>
          </a:p>
          <a:p>
            <a:pPr marL="0" marR="0" lvl="0" indent="0" algn="l" rtl="0">
              <a:lnSpc>
                <a:spcPct val="80000"/>
              </a:lnSpc>
              <a:spcBef>
                <a:spcPts val="400"/>
              </a:spcBef>
              <a:spcAft>
                <a:spcPts val="0"/>
              </a:spcAft>
              <a:buNone/>
            </a:pPr>
            <a:endParaRPr sz="1750" b="0" i="0" u="none" strike="noStrike" cap="none" baseline="0" dirty="0">
              <a:solidFill>
                <a:schemeClr val="dk1"/>
              </a:solidFill>
              <a:latin typeface="Calibri"/>
              <a:ea typeface="Calibri"/>
              <a:cs typeface="Calibri"/>
              <a:sym typeface="Calibri"/>
            </a:endParaRPr>
          </a:p>
        </p:txBody>
      </p:sp>
      <p:pic>
        <p:nvPicPr>
          <p:cNvPr id="211" name="Shape 211"/>
          <p:cNvPicPr preferRelativeResize="0"/>
          <p:nvPr/>
        </p:nvPicPr>
        <p:blipFill>
          <a:blip r:embed="rId3">
            <a:alphaModFix/>
          </a:blip>
          <a:stretch>
            <a:fillRect/>
          </a:stretch>
        </p:blipFill>
        <p:spPr>
          <a:xfrm>
            <a:off x="9525" y="4572000"/>
            <a:ext cx="9143999" cy="30479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7" name="Shape 217"/>
          <p:cNvSpPr txBox="1">
            <a:spLocks noGrp="1"/>
          </p:cNvSpPr>
          <p:nvPr>
            <p:ph sz="quarter" idx="1"/>
          </p:nvPr>
        </p:nvSpPr>
        <p:spPr>
          <a:xfrm>
            <a:off x="457201" y="1600200"/>
            <a:ext cx="5410200" cy="4830300"/>
          </a:xfrm>
          <a:prstGeom prst="rect">
            <a:avLst/>
          </a:prstGeom>
        </p:spPr>
        <p:txBody>
          <a:bodyPr lIns="91425" tIns="91425" rIns="91425" bIns="91425" anchor="t" anchorCtr="0">
            <a:noAutofit/>
          </a:bodyPr>
          <a:lstStyle/>
          <a:p>
            <a:pPr lvl="0" indent="0" rtl="0">
              <a:lnSpc>
                <a:spcPct val="80000"/>
              </a:lnSpc>
              <a:spcBef>
                <a:spcPts val="400"/>
              </a:spcBef>
              <a:buSzPct val="100000"/>
              <a:buNone/>
            </a:pPr>
            <a:r>
              <a:rPr lang="en-US" b="1" dirty="0" smtClean="0">
                <a:solidFill>
                  <a:schemeClr val="accent4">
                    <a:lumMod val="50000"/>
                  </a:schemeClr>
                </a:solidFill>
                <a:latin typeface="Calibri" panose="020F0502020204030204" pitchFamily="34" charset="0"/>
              </a:rPr>
              <a:t>UNDERGRADUATE RESEARCH PROGRAMS</a:t>
            </a:r>
          </a:p>
          <a:p>
            <a:pPr lvl="1" indent="127000">
              <a:lnSpc>
                <a:spcPct val="80000"/>
              </a:lnSpc>
              <a:spcBef>
                <a:spcPts val="400"/>
              </a:spcBef>
              <a:buSzPct val="100000"/>
            </a:pPr>
            <a:r>
              <a:rPr lang="en-US" sz="1800" dirty="0" smtClean="0">
                <a:solidFill>
                  <a:schemeClr val="accent4">
                    <a:lumMod val="50000"/>
                  </a:schemeClr>
                </a:solidFill>
                <a:latin typeface="Calibri" panose="020F0502020204030204" pitchFamily="34" charset="0"/>
              </a:rPr>
              <a:t>Increases </a:t>
            </a:r>
            <a:r>
              <a:rPr lang="en-US" sz="1800" dirty="0">
                <a:solidFill>
                  <a:schemeClr val="accent4">
                    <a:lumMod val="50000"/>
                  </a:schemeClr>
                </a:solidFill>
                <a:latin typeface="Calibri" panose="020F0502020204030204" pitchFamily="34" charset="0"/>
              </a:rPr>
              <a:t>students’ confidence and skills as a </a:t>
            </a:r>
            <a:r>
              <a:rPr lang="en-US" sz="1800" dirty="0" smtClean="0">
                <a:solidFill>
                  <a:schemeClr val="accent4">
                    <a:lumMod val="50000"/>
                  </a:schemeClr>
                </a:solidFill>
                <a:latin typeface="Calibri" panose="020F0502020204030204" pitchFamily="34" charset="0"/>
              </a:rPr>
              <a:t>researcher</a:t>
            </a:r>
          </a:p>
          <a:p>
            <a:pPr lvl="1" indent="127000">
              <a:lnSpc>
                <a:spcPct val="80000"/>
              </a:lnSpc>
              <a:spcBef>
                <a:spcPts val="400"/>
              </a:spcBef>
              <a:buSzPct val="100000"/>
            </a:pPr>
            <a:r>
              <a:rPr lang="en-US" sz="1800" dirty="0" smtClean="0">
                <a:solidFill>
                  <a:schemeClr val="accent4">
                    <a:lumMod val="50000"/>
                  </a:schemeClr>
                </a:solidFill>
                <a:latin typeface="Calibri" panose="020F0502020204030204" pitchFamily="34" charset="0"/>
              </a:rPr>
              <a:t>Significantly </a:t>
            </a:r>
            <a:r>
              <a:rPr lang="en-US" sz="1800" dirty="0">
                <a:solidFill>
                  <a:schemeClr val="accent4">
                    <a:lumMod val="50000"/>
                  </a:schemeClr>
                </a:solidFill>
                <a:latin typeface="Calibri" panose="020F0502020204030204" pitchFamily="34" charset="0"/>
              </a:rPr>
              <a:t>increases student intentions to </a:t>
            </a:r>
            <a:r>
              <a:rPr lang="en-US" sz="1800" dirty="0" smtClean="0">
                <a:solidFill>
                  <a:schemeClr val="accent4">
                    <a:lumMod val="50000"/>
                  </a:schemeClr>
                </a:solidFill>
                <a:latin typeface="Calibri" panose="020F0502020204030204" pitchFamily="34" charset="0"/>
              </a:rPr>
              <a:t>  enroll </a:t>
            </a:r>
            <a:r>
              <a:rPr lang="en-US" sz="1800" dirty="0">
                <a:solidFill>
                  <a:schemeClr val="accent4">
                    <a:lumMod val="50000"/>
                  </a:schemeClr>
                </a:solidFill>
                <a:latin typeface="Calibri" panose="020F0502020204030204" pitchFamily="34" charset="0"/>
              </a:rPr>
              <a:t>in graduate school and pursue a STEM career. Has added benefit for URMs with respect to </a:t>
            </a:r>
            <a:r>
              <a:rPr lang="en-US" sz="1800" dirty="0" smtClean="0">
                <a:solidFill>
                  <a:schemeClr val="accent4">
                    <a:lumMod val="50000"/>
                  </a:schemeClr>
                </a:solidFill>
                <a:latin typeface="Calibri" panose="020F0502020204030204" pitchFamily="34" charset="0"/>
              </a:rPr>
              <a:t>GPA</a:t>
            </a:r>
          </a:p>
          <a:p>
            <a:pPr lvl="1" indent="0">
              <a:lnSpc>
                <a:spcPct val="80000"/>
              </a:lnSpc>
              <a:spcBef>
                <a:spcPts val="400"/>
              </a:spcBef>
              <a:buSzPct val="100000"/>
              <a:buNone/>
            </a:pPr>
            <a:endParaRPr lang="en-US" sz="1800" b="1" dirty="0" smtClean="0">
              <a:solidFill>
                <a:schemeClr val="accent4">
                  <a:lumMod val="50000"/>
                </a:schemeClr>
              </a:solidFill>
              <a:latin typeface="Calibri" panose="020F0502020204030204" pitchFamily="34" charset="0"/>
            </a:endParaRPr>
          </a:p>
          <a:p>
            <a:pPr indent="0">
              <a:lnSpc>
                <a:spcPct val="80000"/>
              </a:lnSpc>
              <a:spcBef>
                <a:spcPts val="400"/>
              </a:spcBef>
              <a:buSzPct val="100000"/>
              <a:buNone/>
            </a:pPr>
            <a:r>
              <a:rPr lang="en-US" sz="2700" b="1" dirty="0" smtClean="0">
                <a:solidFill>
                  <a:schemeClr val="accent4">
                    <a:lumMod val="50000"/>
                  </a:schemeClr>
                </a:solidFill>
                <a:latin typeface="Calibri" panose="020F0502020204030204" pitchFamily="34" charset="0"/>
              </a:rPr>
              <a:t>MAJOR RELATED CLUBS</a:t>
            </a:r>
            <a:endParaRPr sz="2700" b="1" dirty="0">
              <a:solidFill>
                <a:schemeClr val="accent4">
                  <a:lumMod val="50000"/>
                </a:schemeClr>
              </a:solidFill>
              <a:latin typeface="Calibri" panose="020F0502020204030204" pitchFamily="34" charset="0"/>
            </a:endParaRPr>
          </a:p>
          <a:p>
            <a:pPr lvl="1" indent="127000">
              <a:lnSpc>
                <a:spcPct val="80000"/>
              </a:lnSpc>
              <a:spcBef>
                <a:spcPts val="400"/>
              </a:spcBef>
              <a:buSzPct val="100000"/>
            </a:pPr>
            <a:r>
              <a:rPr lang="en-US" sz="1800" dirty="0" smtClean="0">
                <a:solidFill>
                  <a:schemeClr val="accent4">
                    <a:lumMod val="50000"/>
                  </a:schemeClr>
                </a:solidFill>
                <a:latin typeface="Calibri" panose="020F0502020204030204" pitchFamily="34" charset="0"/>
              </a:rPr>
              <a:t>Provides </a:t>
            </a:r>
            <a:r>
              <a:rPr lang="en-US" sz="1800" dirty="0">
                <a:solidFill>
                  <a:schemeClr val="accent4">
                    <a:lumMod val="50000"/>
                  </a:schemeClr>
                </a:solidFill>
                <a:latin typeface="Calibri" panose="020F0502020204030204" pitchFamily="34" charset="0"/>
              </a:rPr>
              <a:t>skills transferrable to the job </a:t>
            </a:r>
            <a:r>
              <a:rPr lang="en-US" sz="1800" dirty="0" smtClean="0">
                <a:solidFill>
                  <a:schemeClr val="accent4">
                    <a:lumMod val="50000"/>
                  </a:schemeClr>
                </a:solidFill>
                <a:latin typeface="Calibri" panose="020F0502020204030204" pitchFamily="34" charset="0"/>
              </a:rPr>
              <a:t>market</a:t>
            </a:r>
          </a:p>
          <a:p>
            <a:pPr lvl="1" indent="127000">
              <a:lnSpc>
                <a:spcPct val="80000"/>
              </a:lnSpc>
              <a:spcBef>
                <a:spcPts val="400"/>
              </a:spcBef>
              <a:buSzPct val="100000"/>
            </a:pPr>
            <a:r>
              <a:rPr lang="en-US" sz="1800" dirty="0" smtClean="0">
                <a:solidFill>
                  <a:schemeClr val="accent4">
                    <a:lumMod val="50000"/>
                  </a:schemeClr>
                </a:solidFill>
                <a:latin typeface="Calibri" panose="020F0502020204030204" pitchFamily="34" charset="0"/>
              </a:rPr>
              <a:t>Participating </a:t>
            </a:r>
            <a:r>
              <a:rPr lang="en-US" sz="1800" dirty="0">
                <a:solidFill>
                  <a:schemeClr val="accent4">
                    <a:lumMod val="50000"/>
                  </a:schemeClr>
                </a:solidFill>
                <a:latin typeface="Calibri" panose="020F0502020204030204" pitchFamily="34" charset="0"/>
              </a:rPr>
              <a:t>URM students have a continued interest in a STEM career</a:t>
            </a:r>
          </a:p>
          <a:p>
            <a:pPr>
              <a:spcBef>
                <a:spcPts val="0"/>
              </a:spcBef>
              <a:buNone/>
            </a:pPr>
            <a:endParaRPr dirty="0"/>
          </a:p>
        </p:txBody>
      </p:sp>
      <p:pic>
        <p:nvPicPr>
          <p:cNvPr id="218" name="Shape 218"/>
          <p:cNvPicPr preferRelativeResize="0"/>
          <p:nvPr/>
        </p:nvPicPr>
        <p:blipFill>
          <a:blip r:embed="rId3">
            <a:alphaModFix/>
          </a:blip>
          <a:stretch>
            <a:fillRect/>
          </a:stretch>
        </p:blipFill>
        <p:spPr>
          <a:xfrm>
            <a:off x="6286500" y="2581262"/>
            <a:ext cx="2857500" cy="4276725"/>
          </a:xfrm>
          <a:prstGeom prst="rect">
            <a:avLst/>
          </a:prstGeom>
          <a:noFill/>
          <a:ln>
            <a:noFill/>
          </a:ln>
        </p:spPr>
      </p:pic>
      <p:sp>
        <p:nvSpPr>
          <p:cNvPr id="5" name="Shape 209"/>
          <p:cNvSpPr txBox="1">
            <a:spLocks/>
          </p:cNvSpPr>
          <p:nvPr/>
        </p:nvSpPr>
        <p:spPr>
          <a:xfrm>
            <a:off x="0" y="0"/>
            <a:ext cx="9144000" cy="1066800"/>
          </a:xfrm>
          <a:prstGeom prst="rect">
            <a:avLst/>
          </a:prstGeom>
          <a:solidFill>
            <a:schemeClr val="accent3">
              <a:lumMod val="40000"/>
              <a:lumOff val="60000"/>
            </a:schemeClr>
          </a:solidFill>
          <a:ln>
            <a:noFill/>
          </a:ln>
        </p:spPr>
        <p:txBody>
          <a:bodyPr vert="horz" lIns="91425" tIns="45700" rIns="91425" bIns="45700" anchor="ctr" anchorCtr="0">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spcBef>
                <a:spcPts val="0"/>
              </a:spcBef>
              <a:buClr>
                <a:schemeClr val="dk1"/>
              </a:buClr>
              <a:buSzPct val="25000"/>
              <a:buFont typeface="Calibri"/>
              <a:buNone/>
            </a:pPr>
            <a:r>
              <a:rPr lang="en-US" sz="4000" b="1" cap="none" dirty="0" smtClean="0">
                <a:solidFill>
                  <a:schemeClr val="accent4">
                    <a:lumMod val="50000"/>
                  </a:schemeClr>
                </a:solidFill>
                <a:latin typeface="Calibri"/>
                <a:ea typeface="Calibri"/>
                <a:cs typeface="Calibri"/>
                <a:sym typeface="Calibri"/>
              </a:rPr>
              <a:t>Long Term Impact of Practices </a:t>
            </a:r>
            <a:br>
              <a:rPr lang="en-US" sz="4000" b="1" cap="none" dirty="0" smtClean="0">
                <a:solidFill>
                  <a:schemeClr val="accent4">
                    <a:lumMod val="50000"/>
                  </a:schemeClr>
                </a:solidFill>
                <a:latin typeface="Calibri"/>
                <a:ea typeface="Calibri"/>
                <a:cs typeface="Calibri"/>
                <a:sym typeface="Calibri"/>
              </a:rPr>
            </a:br>
            <a:r>
              <a:rPr lang="en-US" sz="1600" b="1" cap="none" dirty="0" smtClean="0">
                <a:solidFill>
                  <a:schemeClr val="accent4">
                    <a:lumMod val="50000"/>
                  </a:schemeClr>
                </a:solidFill>
                <a:latin typeface="Calibri"/>
                <a:ea typeface="Calibri"/>
                <a:cs typeface="Calibri"/>
                <a:sym typeface="Calibri"/>
              </a:rPr>
              <a:t>(Quasi-experimental, Longitudinal Study)</a:t>
            </a:r>
            <a:endParaRPr lang="en-US" sz="1600" b="1" cap="none" dirty="0">
              <a:solidFill>
                <a:schemeClr val="accent4">
                  <a:lumMod val="50000"/>
                </a:schemeClr>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0" y="0"/>
            <a:ext cx="9144000" cy="1630361"/>
          </a:xfrm>
          <a:prstGeom prst="rect">
            <a:avLst/>
          </a:prstGeom>
          <a:solidFill>
            <a:schemeClr val="accent3">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400" b="1" i="0" u="none" strike="noStrike" cap="none" baseline="0" dirty="0">
                <a:solidFill>
                  <a:schemeClr val="accent4">
                    <a:lumMod val="50000"/>
                  </a:schemeClr>
                </a:solidFill>
                <a:latin typeface="Calibri"/>
                <a:ea typeface="Calibri"/>
                <a:cs typeface="Calibri"/>
                <a:sym typeface="Calibri"/>
              </a:rPr>
              <a:t>Effect of Research Participation on STEM Graduate/Professional School Enrollment</a:t>
            </a:r>
            <a:br>
              <a:rPr lang="en-US" sz="3400" b="1" i="0" u="none" strike="noStrike" cap="none" baseline="0" dirty="0">
                <a:solidFill>
                  <a:schemeClr val="accent4">
                    <a:lumMod val="50000"/>
                  </a:schemeClr>
                </a:solidFill>
                <a:latin typeface="Calibri"/>
                <a:ea typeface="Calibri"/>
                <a:cs typeface="Calibri"/>
                <a:sym typeface="Calibri"/>
              </a:rPr>
            </a:br>
            <a:r>
              <a:rPr lang="en-US" sz="1800" b="1" i="0" u="none" strike="noStrike" cap="none" baseline="0" dirty="0">
                <a:solidFill>
                  <a:schemeClr val="accent4">
                    <a:lumMod val="50000"/>
                  </a:schemeClr>
                </a:solidFill>
                <a:latin typeface="Calibri"/>
                <a:ea typeface="Calibri"/>
                <a:cs typeface="Calibri"/>
                <a:sym typeface="Calibri"/>
              </a:rPr>
              <a:t>(controlling for propensity to participate in research)</a:t>
            </a:r>
          </a:p>
        </p:txBody>
      </p:sp>
      <p:graphicFrame>
        <p:nvGraphicFramePr>
          <p:cNvPr id="225" name="Shape 225"/>
          <p:cNvGraphicFramePr/>
          <p:nvPr/>
        </p:nvGraphicFramePr>
        <p:xfrm>
          <a:off x="457200" y="2285048"/>
          <a:ext cx="7848600" cy="3810975"/>
        </p:xfrm>
        <a:graphic>
          <a:graphicData uri="http://schemas.openxmlformats.org/drawingml/2006/table">
            <a:tbl>
              <a:tblPr firstRow="1" bandRow="1">
                <a:noFill/>
                <a:tableStyleId>{3FDB5697-4D2D-45BA-80B9-AAA92B3123F5}</a:tableStyleId>
              </a:tblPr>
              <a:tblGrid>
                <a:gridCol w="3962400"/>
                <a:gridCol w="3886200"/>
              </a:tblGrid>
              <a:tr h="544425">
                <a:tc>
                  <a:txBody>
                    <a:bodyPr/>
                    <a:lstStyle/>
                    <a:p>
                      <a:pPr marL="0" marR="0" lvl="0" indent="0" algn="l" rtl="0">
                        <a:spcBef>
                          <a:spcPts val="0"/>
                        </a:spcBef>
                        <a:buNone/>
                      </a:pPr>
                      <a:endParaRPr sz="1800" u="none" strike="noStrike" cap="none" baseline="0" dirty="0"/>
                    </a:p>
                  </a:txBody>
                  <a:tcPr marL="91450" marR="91450" marT="45725" marB="45725"/>
                </a:tc>
                <a:tc>
                  <a:txBody>
                    <a:bodyPr/>
                    <a:lstStyle/>
                    <a:p>
                      <a:pPr marL="0" marR="0" lvl="0" indent="0" algn="ctr" rtl="0">
                        <a:lnSpc>
                          <a:spcPct val="100000"/>
                        </a:lnSpc>
                        <a:spcBef>
                          <a:spcPts val="0"/>
                        </a:spcBef>
                        <a:spcAft>
                          <a:spcPts val="0"/>
                        </a:spcAft>
                        <a:buClr>
                          <a:schemeClr val="dk1"/>
                        </a:buClr>
                        <a:buSzPct val="25000"/>
                        <a:buFont typeface="Calibri"/>
                        <a:buNone/>
                      </a:pPr>
                      <a:r>
                        <a:rPr lang="en-US" sz="1800" u="none" strike="noStrike" cap="none" baseline="0"/>
                        <a:t>Change in probability </a:t>
                      </a:r>
                    </a:p>
                  </a:txBody>
                  <a:tcPr marL="91450" marR="91450" marT="45725" marB="45725"/>
                </a:tc>
              </a:tr>
              <a:tr h="544425">
                <a:tc>
                  <a:txBody>
                    <a:bodyPr/>
                    <a:lstStyle/>
                    <a:p>
                      <a:pPr marL="0" marR="0" lvl="0" indent="0" algn="l" rtl="0">
                        <a:spcBef>
                          <a:spcPts val="0"/>
                        </a:spcBef>
                        <a:buSzPct val="25000"/>
                        <a:buNone/>
                      </a:pPr>
                      <a:r>
                        <a:rPr lang="en-US" sz="1800" u="none" strike="noStrike" cap="none" baseline="0" dirty="0"/>
                        <a:t>All students: Structured program</a:t>
                      </a:r>
                    </a:p>
                  </a:txBody>
                  <a:tcPr marL="91450" marR="91450" marT="45725" marB="45725"/>
                </a:tc>
                <a:tc>
                  <a:txBody>
                    <a:bodyPr/>
                    <a:lstStyle/>
                    <a:p>
                      <a:pPr marL="0" marR="0" lvl="0" indent="0" algn="ctr" rtl="0">
                        <a:spcBef>
                          <a:spcPts val="0"/>
                        </a:spcBef>
                        <a:buSzPct val="25000"/>
                        <a:buNone/>
                      </a:pPr>
                      <a:r>
                        <a:rPr lang="en-US" sz="1800" u="none" strike="noStrike" cap="none" baseline="0"/>
                        <a:t>0.09</a:t>
                      </a:r>
                    </a:p>
                  </a:txBody>
                  <a:tcPr marL="91450" marR="91450" marT="45725" marB="45725"/>
                </a:tc>
              </a:tr>
              <a:tr h="544425">
                <a:tc>
                  <a:txBody>
                    <a:bodyPr/>
                    <a:lstStyle/>
                    <a:p>
                      <a:pPr marL="0" marR="0" lvl="0" indent="0" algn="l" rtl="0">
                        <a:spcBef>
                          <a:spcPts val="0"/>
                        </a:spcBef>
                        <a:buSzPct val="25000"/>
                        <a:buNone/>
                      </a:pPr>
                      <a:r>
                        <a:rPr lang="en-US" sz="1800" u="none" strike="noStrike" cap="none" baseline="0"/>
                        <a:t>All students: Research with faculty</a:t>
                      </a:r>
                    </a:p>
                  </a:txBody>
                  <a:tcPr marL="91450" marR="91450" marT="45725" marB="45725"/>
                </a:tc>
                <a:tc>
                  <a:txBody>
                    <a:bodyPr/>
                    <a:lstStyle/>
                    <a:p>
                      <a:pPr marL="0" marR="0" lvl="0" indent="0" algn="ctr" rtl="0">
                        <a:spcBef>
                          <a:spcPts val="0"/>
                        </a:spcBef>
                        <a:buSzPct val="25000"/>
                        <a:buNone/>
                      </a:pPr>
                      <a:r>
                        <a:rPr lang="en-US" sz="1800" u="none" strike="noStrike" cap="none" baseline="0"/>
                        <a:t>0.14</a:t>
                      </a:r>
                    </a:p>
                  </a:txBody>
                  <a:tcPr marL="91450" marR="91450" marT="45725" marB="45725"/>
                </a:tc>
              </a:tr>
              <a:tr h="544425">
                <a:tc>
                  <a:txBody>
                    <a:bodyPr/>
                    <a:lstStyle/>
                    <a:p>
                      <a:pPr marL="0" marR="0" lvl="0" indent="0" algn="l" rtl="0">
                        <a:spcBef>
                          <a:spcPts val="0"/>
                        </a:spcBef>
                        <a:buSzPct val="25000"/>
                        <a:buNone/>
                      </a:pPr>
                      <a:r>
                        <a:rPr lang="en-US" sz="1800" u="none" strike="noStrike" cap="none" baseline="0"/>
                        <a:t>All students: Any research</a:t>
                      </a:r>
                    </a:p>
                  </a:txBody>
                  <a:tcPr marL="91450" marR="91450" marT="45725" marB="45725"/>
                </a:tc>
                <a:tc>
                  <a:txBody>
                    <a:bodyPr/>
                    <a:lstStyle/>
                    <a:p>
                      <a:pPr marL="0" marR="0" lvl="0" indent="0" algn="ctr" rtl="0">
                        <a:spcBef>
                          <a:spcPts val="0"/>
                        </a:spcBef>
                        <a:buSzPct val="25000"/>
                        <a:buNone/>
                      </a:pPr>
                      <a:r>
                        <a:rPr lang="en-US" sz="1800" u="none" strike="noStrike" cap="none" baseline="0"/>
                        <a:t>0.14</a:t>
                      </a:r>
                    </a:p>
                  </a:txBody>
                  <a:tcPr marL="91450" marR="91450" marT="45725" marB="45725"/>
                </a:tc>
              </a:tr>
              <a:tr h="544425">
                <a:tc>
                  <a:txBody>
                    <a:bodyPr/>
                    <a:lstStyle/>
                    <a:p>
                      <a:pPr marL="0" marR="0" lvl="0" indent="0" algn="l" rtl="0">
                        <a:spcBef>
                          <a:spcPts val="0"/>
                        </a:spcBef>
                        <a:buSzPct val="25000"/>
                        <a:buNone/>
                      </a:pPr>
                      <a:r>
                        <a:rPr lang="en-US" sz="1800" u="none" strike="noStrike" cap="none" baseline="0"/>
                        <a:t>URM students: Structured program</a:t>
                      </a:r>
                    </a:p>
                  </a:txBody>
                  <a:tcPr marL="91450" marR="91450" marT="45725" marB="45725"/>
                </a:tc>
                <a:tc>
                  <a:txBody>
                    <a:bodyPr/>
                    <a:lstStyle/>
                    <a:p>
                      <a:pPr marL="0" marR="0" lvl="0" indent="0" algn="ctr" rtl="0">
                        <a:spcBef>
                          <a:spcPts val="0"/>
                        </a:spcBef>
                        <a:buSzPct val="25000"/>
                        <a:buNone/>
                      </a:pPr>
                      <a:r>
                        <a:rPr lang="en-US" sz="1800" u="none" strike="noStrike" cap="none" baseline="0"/>
                        <a:t>0.15</a:t>
                      </a:r>
                    </a:p>
                  </a:txBody>
                  <a:tcPr marL="91450" marR="91450" marT="45725" marB="45725"/>
                </a:tc>
              </a:tr>
              <a:tr h="544425">
                <a:tc>
                  <a:txBody>
                    <a:bodyPr/>
                    <a:lstStyle/>
                    <a:p>
                      <a:pPr marL="0" marR="0" lvl="0" indent="0" algn="l" rtl="0">
                        <a:spcBef>
                          <a:spcPts val="0"/>
                        </a:spcBef>
                        <a:buSzPct val="25000"/>
                        <a:buNone/>
                      </a:pPr>
                      <a:r>
                        <a:rPr lang="en-US" sz="1800" u="none" strike="noStrike" cap="none" baseline="0"/>
                        <a:t>URM students: Research with faculty</a:t>
                      </a:r>
                    </a:p>
                  </a:txBody>
                  <a:tcPr marL="91450" marR="91450" marT="45725" marB="45725"/>
                </a:tc>
                <a:tc>
                  <a:txBody>
                    <a:bodyPr/>
                    <a:lstStyle/>
                    <a:p>
                      <a:pPr marL="0" marR="0" lvl="0" indent="0" algn="ctr" rtl="0">
                        <a:spcBef>
                          <a:spcPts val="0"/>
                        </a:spcBef>
                        <a:buSzPct val="25000"/>
                        <a:buNone/>
                      </a:pPr>
                      <a:r>
                        <a:rPr lang="en-US" sz="1800" u="none" strike="noStrike" cap="none" baseline="0"/>
                        <a:t>0.14</a:t>
                      </a:r>
                    </a:p>
                  </a:txBody>
                  <a:tcPr marL="91450" marR="91450" marT="45725" marB="45725"/>
                </a:tc>
              </a:tr>
              <a:tr h="544425">
                <a:tc>
                  <a:txBody>
                    <a:bodyPr/>
                    <a:lstStyle/>
                    <a:p>
                      <a:pPr marL="0" marR="0" lvl="0" indent="0" algn="l" rtl="0">
                        <a:spcBef>
                          <a:spcPts val="0"/>
                        </a:spcBef>
                        <a:buSzPct val="25000"/>
                        <a:buNone/>
                      </a:pPr>
                      <a:r>
                        <a:rPr lang="en-US" sz="1800" u="none" strike="noStrike" cap="none" baseline="0"/>
                        <a:t>URM students: Any research</a:t>
                      </a:r>
                    </a:p>
                  </a:txBody>
                  <a:tcPr marL="91450" marR="91450" marT="45725" marB="45725"/>
                </a:tc>
                <a:tc>
                  <a:txBody>
                    <a:bodyPr/>
                    <a:lstStyle/>
                    <a:p>
                      <a:pPr marL="0" marR="0" lvl="0" indent="0" algn="ctr" rtl="0">
                        <a:spcBef>
                          <a:spcPts val="0"/>
                        </a:spcBef>
                        <a:buSzPct val="25000"/>
                        <a:buNone/>
                      </a:pPr>
                      <a:r>
                        <a:rPr lang="en-US" sz="1800" u="none" strike="noStrike" cap="none" baseline="0"/>
                        <a:t>0.17</a:t>
                      </a:r>
                    </a:p>
                  </a:txBody>
                  <a:tcPr marL="91450" marR="91450" marT="45725" marB="45725"/>
                </a:tc>
              </a:tr>
            </a:tbl>
          </a:graphicData>
        </a:graphic>
      </p:graphicFrame>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0" y="0"/>
            <a:ext cx="9144000" cy="944562"/>
          </a:xfrm>
          <a:prstGeom prst="rect">
            <a:avLst/>
          </a:prstGeom>
          <a:solidFill>
            <a:schemeClr val="accent3">
              <a:lumMod val="40000"/>
              <a:lumOff val="60000"/>
            </a:schemeClr>
          </a:solidFill>
          <a:ln>
            <a:solidFill>
              <a:schemeClr val="accent3">
                <a:lumMod val="40000"/>
                <a:lumOff val="60000"/>
              </a:schemeClr>
            </a:solid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accent4">
                    <a:lumMod val="50000"/>
                  </a:schemeClr>
                </a:solidFill>
                <a:latin typeface="Calibri"/>
                <a:ea typeface="Calibri"/>
                <a:cs typeface="Calibri"/>
                <a:sym typeface="Calibri"/>
              </a:rPr>
              <a:t>Conclusion</a:t>
            </a:r>
          </a:p>
        </p:txBody>
      </p:sp>
      <p:sp>
        <p:nvSpPr>
          <p:cNvPr id="231" name="Shape 231"/>
          <p:cNvSpPr txBox="1">
            <a:spLocks noGrp="1"/>
          </p:cNvSpPr>
          <p:nvPr>
            <p:ph sz="quarter" idx="1"/>
          </p:nvPr>
        </p:nvSpPr>
        <p:spPr>
          <a:xfrm>
            <a:off x="419100" y="1295400"/>
            <a:ext cx="8305799" cy="5562600"/>
          </a:xfrm>
          <a:prstGeom prst="rect">
            <a:avLst/>
          </a:prstGeom>
          <a:noFill/>
          <a:ln>
            <a:noFill/>
          </a:ln>
        </p:spPr>
        <p:txBody>
          <a:bodyPr lIns="91425" tIns="45700" rIns="91425" bIns="45700" anchor="t" anchorCtr="0">
            <a:noAutofit/>
          </a:bodyPr>
          <a:lstStyle/>
          <a:p>
            <a:pPr marL="0" indent="0" rtl="0">
              <a:lnSpc>
                <a:spcPct val="90000"/>
              </a:lnSpc>
              <a:spcBef>
                <a:spcPts val="0"/>
              </a:spcBef>
              <a:buNone/>
            </a:pPr>
            <a:r>
              <a:rPr lang="en-US" sz="2800" b="1" dirty="0">
                <a:solidFill>
                  <a:schemeClr val="accent4">
                    <a:lumMod val="50000"/>
                  </a:schemeClr>
                </a:solidFill>
                <a:latin typeface="Calibri" panose="020F0502020204030204" pitchFamily="34" charset="0"/>
              </a:rPr>
              <a:t>In order to produce 1 million more STEM degrees, we have to address diversity and equity in attainments and improve access to STEM </a:t>
            </a:r>
            <a:r>
              <a:rPr lang="en-US" sz="2800" b="1" dirty="0" smtClean="0">
                <a:solidFill>
                  <a:schemeClr val="accent4">
                    <a:lumMod val="50000"/>
                  </a:schemeClr>
                </a:solidFill>
                <a:latin typeface="Calibri" panose="020F0502020204030204" pitchFamily="34" charset="0"/>
              </a:rPr>
              <a:t>careers</a:t>
            </a:r>
            <a:endParaRPr lang="en-US" sz="2800" b="1" dirty="0">
              <a:solidFill>
                <a:schemeClr val="accent4">
                  <a:lumMod val="50000"/>
                </a:schemeClr>
              </a:solidFill>
              <a:latin typeface="Calibri" panose="020F0502020204030204" pitchFamily="34" charset="0"/>
            </a:endParaRPr>
          </a:p>
          <a:p>
            <a:pPr marL="228600" marR="0" lvl="0" indent="0" algn="l" rtl="0">
              <a:lnSpc>
                <a:spcPct val="90000"/>
              </a:lnSpc>
              <a:spcBef>
                <a:spcPts val="0"/>
              </a:spcBef>
              <a:buClr>
                <a:schemeClr val="dk1"/>
              </a:buClr>
              <a:buSzPct val="100000"/>
              <a:buNone/>
            </a:pPr>
            <a:endParaRPr lang="en-US" sz="900" b="0" i="0" u="none" strike="noStrike" cap="none" baseline="0" dirty="0" smtClean="0">
              <a:solidFill>
                <a:schemeClr val="dk1"/>
              </a:solidFill>
              <a:latin typeface="Calibri"/>
              <a:ea typeface="Calibri"/>
              <a:cs typeface="Calibri"/>
              <a:sym typeface="Calibri"/>
            </a:endParaRPr>
          </a:p>
          <a:p>
            <a:pPr marL="228600" marR="0" lvl="0" indent="0" algn="l" rtl="0">
              <a:lnSpc>
                <a:spcPct val="90000"/>
              </a:lnSpc>
              <a:spcBef>
                <a:spcPts val="0"/>
              </a:spcBef>
              <a:buClr>
                <a:schemeClr val="dk1"/>
              </a:buClr>
              <a:buSzPct val="100000"/>
              <a:buNone/>
            </a:pPr>
            <a:r>
              <a:rPr lang="en-US" sz="3000" b="1" i="0" u="none" strike="noStrike" cap="none" baseline="0" dirty="0" smtClean="0">
                <a:solidFill>
                  <a:srgbClr val="FF0000"/>
                </a:solidFill>
                <a:latin typeface="Calibri"/>
                <a:ea typeface="Calibri"/>
                <a:cs typeface="Calibri"/>
                <a:sym typeface="Calibri"/>
              </a:rPr>
              <a:t>Contexts </a:t>
            </a:r>
            <a:r>
              <a:rPr lang="en-US" sz="3000" b="1" i="0" u="none" strike="noStrike" cap="none" baseline="0" dirty="0">
                <a:solidFill>
                  <a:srgbClr val="FF0000"/>
                </a:solidFill>
                <a:latin typeface="Calibri"/>
                <a:ea typeface="Calibri"/>
                <a:cs typeface="Calibri"/>
                <a:sym typeface="Calibri"/>
              </a:rPr>
              <a:t>Matter!</a:t>
            </a:r>
          </a:p>
          <a:p>
            <a:pPr marL="0" marR="0" lvl="0" indent="0" algn="l" rtl="0">
              <a:lnSpc>
                <a:spcPct val="90000"/>
              </a:lnSpc>
              <a:spcBef>
                <a:spcPts val="544"/>
              </a:spcBef>
              <a:buClr>
                <a:schemeClr val="dk1"/>
              </a:buClr>
              <a:buFont typeface="Arial"/>
              <a:buNone/>
            </a:pPr>
            <a:endParaRPr sz="2720" b="0" i="0" u="none" strike="noStrike" cap="none" baseline="0" dirty="0">
              <a:solidFill>
                <a:schemeClr val="dk1"/>
              </a:solidFill>
              <a:latin typeface="Calibri"/>
              <a:ea typeface="Calibri"/>
              <a:cs typeface="Calibri"/>
              <a:sym typeface="Calibri"/>
            </a:endParaRPr>
          </a:p>
        </p:txBody>
      </p:sp>
      <p:pic>
        <p:nvPicPr>
          <p:cNvPr id="232" name="Shape 232"/>
          <p:cNvPicPr preferRelativeResize="0"/>
          <p:nvPr/>
        </p:nvPicPr>
        <p:blipFill>
          <a:blip r:embed="rId3">
            <a:alphaModFix/>
          </a:blip>
          <a:stretch>
            <a:fillRect/>
          </a:stretch>
        </p:blipFill>
        <p:spPr>
          <a:xfrm>
            <a:off x="5219700" y="2971800"/>
            <a:ext cx="3505200" cy="2371725"/>
          </a:xfrm>
          <a:prstGeom prst="rect">
            <a:avLst/>
          </a:prstGeom>
          <a:noFill/>
          <a:ln>
            <a:noFill/>
          </a:ln>
        </p:spPr>
      </p:pic>
      <p:sp>
        <p:nvSpPr>
          <p:cNvPr id="233" name="Shape 233"/>
          <p:cNvSpPr txBox="1"/>
          <p:nvPr/>
        </p:nvSpPr>
        <p:spPr>
          <a:xfrm>
            <a:off x="-7620" y="3048000"/>
            <a:ext cx="5394900" cy="3205200"/>
          </a:xfrm>
          <a:prstGeom prst="rect">
            <a:avLst/>
          </a:prstGeom>
          <a:noFill/>
          <a:ln>
            <a:noFill/>
          </a:ln>
        </p:spPr>
        <p:txBody>
          <a:bodyPr lIns="91425" tIns="91425" rIns="91425" bIns="91425" anchor="t" anchorCtr="0">
            <a:noAutofit/>
          </a:bodyPr>
          <a:lstStyle/>
          <a:p>
            <a:pPr marL="457200" lvl="0" indent="0" rtl="0">
              <a:lnSpc>
                <a:spcPct val="90000"/>
              </a:lnSpc>
              <a:spcBef>
                <a:spcPts val="544"/>
              </a:spcBef>
              <a:buClr>
                <a:schemeClr val="dk1"/>
              </a:buClr>
              <a:buSzPct val="45833"/>
              <a:buFont typeface="Arial"/>
              <a:buNone/>
            </a:pPr>
            <a:r>
              <a:rPr lang="en-US" sz="2400" dirty="0">
                <a:solidFill>
                  <a:schemeClr val="accent4">
                    <a:lumMod val="50000"/>
                  </a:schemeClr>
                </a:solidFill>
                <a:latin typeface="Calibri"/>
                <a:ea typeface="Calibri"/>
                <a:cs typeface="Calibri"/>
                <a:sym typeface="Calibri"/>
              </a:rPr>
              <a:t>Selective institutions can improve productivity.  They promote degree completion and graduate school aspirations, but students are not more likely to complete in STEM degrees. More work is now occurring in changing classroom practices to actively engage students and be more inclusive.</a:t>
            </a:r>
          </a:p>
          <a:p>
            <a:pPr>
              <a:spcBef>
                <a:spcPts val="0"/>
              </a:spcBef>
              <a:buNone/>
            </a:pPr>
            <a:endParaRPr dirty="0"/>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9" name="Shape 239"/>
          <p:cNvSpPr txBox="1">
            <a:spLocks noGrp="1"/>
          </p:cNvSpPr>
          <p:nvPr>
            <p:ph sz="quarter" idx="1"/>
          </p:nvPr>
        </p:nvSpPr>
        <p:spPr>
          <a:xfrm>
            <a:off x="457200" y="1417650"/>
            <a:ext cx="8229600" cy="4526100"/>
          </a:xfrm>
          <a:prstGeom prst="rect">
            <a:avLst/>
          </a:prstGeom>
          <a:noFill/>
          <a:ln>
            <a:noFill/>
          </a:ln>
        </p:spPr>
        <p:txBody>
          <a:bodyPr lIns="91425" tIns="45700" rIns="91425" bIns="45700" anchor="t" anchorCtr="0">
            <a:noAutofit/>
          </a:bodyPr>
          <a:lstStyle/>
          <a:p>
            <a:pPr marL="0" lvl="0" indent="0">
              <a:lnSpc>
                <a:spcPct val="90000"/>
              </a:lnSpc>
              <a:spcBef>
                <a:spcPts val="0"/>
              </a:spcBef>
              <a:buClr>
                <a:schemeClr val="dk1"/>
              </a:buClr>
              <a:buSzPct val="25000"/>
              <a:buNone/>
            </a:pPr>
            <a:r>
              <a:rPr lang="en-US" sz="3000" dirty="0" smtClean="0">
                <a:solidFill>
                  <a:schemeClr val="accent4">
                    <a:lumMod val="50000"/>
                  </a:schemeClr>
                </a:solidFill>
                <a:latin typeface="Calibri" panose="020F0502020204030204" pitchFamily="34" charset="0"/>
                <a:ea typeface="Calibri"/>
                <a:cs typeface="Calibri"/>
                <a:sym typeface="Calibri"/>
              </a:rPr>
              <a:t>Supportive </a:t>
            </a:r>
            <a:r>
              <a:rPr lang="en-US" sz="3000" dirty="0">
                <a:solidFill>
                  <a:schemeClr val="accent4">
                    <a:lumMod val="50000"/>
                  </a:schemeClr>
                </a:solidFill>
                <a:latin typeface="Calibri" panose="020F0502020204030204" pitchFamily="34" charset="0"/>
                <a:ea typeface="Calibri"/>
                <a:cs typeface="Calibri"/>
                <a:sym typeface="Calibri"/>
              </a:rPr>
              <a:t>Environments Work!</a:t>
            </a:r>
          </a:p>
          <a:p>
            <a:pPr lvl="1">
              <a:lnSpc>
                <a:spcPct val="90000"/>
              </a:lnSpc>
              <a:spcBef>
                <a:spcPts val="544"/>
              </a:spcBef>
              <a:buSzPct val="100000"/>
            </a:pPr>
            <a:r>
              <a:rPr lang="en-US" sz="2400" dirty="0" smtClean="0">
                <a:solidFill>
                  <a:schemeClr val="accent4">
                    <a:lumMod val="50000"/>
                  </a:schemeClr>
                </a:solidFill>
                <a:latin typeface="Calibri" panose="020F0502020204030204" pitchFamily="34" charset="0"/>
                <a:ea typeface="Calibri"/>
                <a:cs typeface="Calibri"/>
                <a:sym typeface="Calibri"/>
              </a:rPr>
              <a:t>Having an undergraduate research program has an effect on retaining minority students in STEM (and quicker degree completion)</a:t>
            </a:r>
          </a:p>
          <a:p>
            <a:pPr marL="0" lvl="0" indent="0">
              <a:lnSpc>
                <a:spcPct val="90000"/>
              </a:lnSpc>
              <a:spcBef>
                <a:spcPts val="476"/>
              </a:spcBef>
              <a:buNone/>
            </a:pPr>
            <a:r>
              <a:rPr lang="en-US" sz="3000" dirty="0" smtClean="0">
                <a:solidFill>
                  <a:schemeClr val="accent4">
                    <a:lumMod val="50000"/>
                  </a:schemeClr>
                </a:solidFill>
                <a:latin typeface="Calibri" panose="020F0502020204030204" pitchFamily="34" charset="0"/>
              </a:rPr>
              <a:t>Pre-med </a:t>
            </a:r>
            <a:r>
              <a:rPr lang="en-US" sz="3000" dirty="0">
                <a:solidFill>
                  <a:schemeClr val="accent4">
                    <a:lumMod val="50000"/>
                  </a:schemeClr>
                </a:solidFill>
                <a:latin typeface="Calibri" panose="020F0502020204030204" pitchFamily="34" charset="0"/>
              </a:rPr>
              <a:t>Phenomenon</a:t>
            </a:r>
          </a:p>
          <a:p>
            <a:pPr lvl="1">
              <a:lnSpc>
                <a:spcPct val="90000"/>
              </a:lnSpc>
              <a:spcBef>
                <a:spcPts val="544"/>
              </a:spcBef>
              <a:buSzPct val="100000"/>
            </a:pPr>
            <a:r>
              <a:rPr lang="en-US" sz="2400" dirty="0">
                <a:solidFill>
                  <a:schemeClr val="accent4">
                    <a:lumMod val="50000"/>
                  </a:schemeClr>
                </a:solidFill>
                <a:latin typeface="Calibri" panose="020F0502020204030204" pitchFamily="34" charset="0"/>
              </a:rPr>
              <a:t>Students who are </a:t>
            </a:r>
            <a:r>
              <a:rPr lang="en-US" sz="2400" dirty="0" smtClean="0">
                <a:solidFill>
                  <a:schemeClr val="accent4">
                    <a:lumMod val="50000"/>
                  </a:schemeClr>
                </a:solidFill>
                <a:latin typeface="Calibri" panose="020F0502020204030204" pitchFamily="34" charset="0"/>
              </a:rPr>
              <a:t>pre-med </a:t>
            </a:r>
            <a:r>
              <a:rPr lang="en-US" sz="2400" dirty="0">
                <a:solidFill>
                  <a:schemeClr val="accent4">
                    <a:lumMod val="50000"/>
                  </a:schemeClr>
                </a:solidFill>
                <a:latin typeface="Calibri" panose="020F0502020204030204" pitchFamily="34" charset="0"/>
              </a:rPr>
              <a:t>majors are more likely to complete in STEM, but less likely </a:t>
            </a:r>
            <a:r>
              <a:rPr lang="en-US" sz="2400" dirty="0" smtClean="0">
                <a:solidFill>
                  <a:schemeClr val="accent4">
                    <a:lumMod val="50000"/>
                  </a:schemeClr>
                </a:solidFill>
                <a:latin typeface="Calibri" panose="020F0502020204030204" pitchFamily="34" charset="0"/>
              </a:rPr>
              <a:t>at </a:t>
            </a:r>
            <a:r>
              <a:rPr lang="en-US" sz="2400" dirty="0">
                <a:solidFill>
                  <a:schemeClr val="accent4">
                    <a:lumMod val="50000"/>
                  </a:schemeClr>
                </a:solidFill>
                <a:latin typeface="Calibri" panose="020F0502020204030204" pitchFamily="34" charset="0"/>
              </a:rPr>
              <a:t>selective institutions; high % of </a:t>
            </a:r>
            <a:r>
              <a:rPr lang="en-US" sz="2400" dirty="0" smtClean="0">
                <a:solidFill>
                  <a:schemeClr val="accent4">
                    <a:lumMod val="50000"/>
                  </a:schemeClr>
                </a:solidFill>
                <a:latin typeface="Calibri" panose="020F0502020204030204" pitchFamily="34" charset="0"/>
              </a:rPr>
              <a:t>pre-meds </a:t>
            </a:r>
            <a:r>
              <a:rPr lang="en-US" sz="2400" dirty="0">
                <a:solidFill>
                  <a:schemeClr val="accent4">
                    <a:lumMod val="50000"/>
                  </a:schemeClr>
                </a:solidFill>
                <a:latin typeface="Calibri" panose="020F0502020204030204" pitchFamily="34" charset="0"/>
              </a:rPr>
              <a:t>causes students to switch from STEM among four year completers—presumably a talented </a:t>
            </a:r>
            <a:r>
              <a:rPr lang="en-US" sz="2400" dirty="0" smtClean="0">
                <a:solidFill>
                  <a:schemeClr val="accent4">
                    <a:lumMod val="50000"/>
                  </a:schemeClr>
                </a:solidFill>
                <a:latin typeface="Calibri" panose="020F0502020204030204" pitchFamily="34" charset="0"/>
              </a:rPr>
              <a:t>group</a:t>
            </a:r>
            <a:endParaRPr lang="en-US" sz="2400" dirty="0">
              <a:solidFill>
                <a:schemeClr val="accent4">
                  <a:lumMod val="50000"/>
                </a:schemeClr>
              </a:solidFill>
              <a:latin typeface="Calibri" panose="020F0502020204030204" pitchFamily="34" charset="0"/>
            </a:endParaRPr>
          </a:p>
          <a:p>
            <a:pPr marL="365760" lvl="1" indent="0">
              <a:lnSpc>
                <a:spcPct val="90000"/>
              </a:lnSpc>
              <a:spcBef>
                <a:spcPts val="544"/>
              </a:spcBef>
              <a:buSzPct val="100000"/>
              <a:buNone/>
            </a:pPr>
            <a:endParaRPr lang="en-US" sz="2400" dirty="0">
              <a:solidFill>
                <a:schemeClr val="dk1"/>
              </a:solidFill>
              <a:latin typeface="Calibri" panose="020F0502020204030204" pitchFamily="34" charset="0"/>
              <a:ea typeface="Calibri"/>
              <a:cs typeface="Calibri"/>
              <a:sym typeface="Calibri"/>
            </a:endParaRPr>
          </a:p>
          <a:p>
            <a:pPr lvl="1">
              <a:lnSpc>
                <a:spcPct val="90000"/>
              </a:lnSpc>
              <a:spcBef>
                <a:spcPts val="544"/>
              </a:spcBef>
              <a:buSzPct val="100000"/>
            </a:pPr>
            <a:endParaRPr lang="en-US" sz="2400" dirty="0">
              <a:latin typeface="Calibri" panose="020F0502020204030204" pitchFamily="34" charset="0"/>
            </a:endParaRPr>
          </a:p>
          <a:p>
            <a:pPr marL="0" marR="0" lvl="0" indent="0" algn="l" rtl="0">
              <a:lnSpc>
                <a:spcPct val="90000"/>
              </a:lnSpc>
              <a:spcBef>
                <a:spcPts val="592"/>
              </a:spcBef>
              <a:buClr>
                <a:schemeClr val="dk1"/>
              </a:buClr>
              <a:buFont typeface="Arial"/>
              <a:buNone/>
            </a:pPr>
            <a:endParaRPr sz="2960" b="0" i="0" u="none" strike="noStrike" cap="none" baseline="0" dirty="0">
              <a:solidFill>
                <a:schemeClr val="dk1"/>
              </a:solidFill>
              <a:latin typeface="Calibri" panose="020F0502020204030204" pitchFamily="34" charset="0"/>
              <a:ea typeface="Calibri"/>
              <a:cs typeface="Calibri"/>
              <a:sym typeface="Calibri"/>
            </a:endParaRPr>
          </a:p>
        </p:txBody>
      </p:sp>
      <p:sp>
        <p:nvSpPr>
          <p:cNvPr id="5" name="Shape 230"/>
          <p:cNvSpPr txBox="1">
            <a:spLocks/>
          </p:cNvSpPr>
          <p:nvPr/>
        </p:nvSpPr>
        <p:spPr>
          <a:xfrm>
            <a:off x="0" y="-19050"/>
            <a:ext cx="9144000" cy="1009650"/>
          </a:xfrm>
          <a:prstGeom prst="rect">
            <a:avLst/>
          </a:prstGeom>
          <a:solidFill>
            <a:schemeClr val="accent3">
              <a:lumMod val="40000"/>
              <a:lumOff val="60000"/>
            </a:schemeClr>
          </a:solidFill>
          <a:ln>
            <a:solidFill>
              <a:schemeClr val="accent3">
                <a:lumMod val="40000"/>
                <a:lumOff val="60000"/>
              </a:schemeClr>
            </a:solidFill>
          </a:ln>
        </p:spPr>
        <p:txBody>
          <a:bodyPr vert="horz" lIns="91425" tIns="45700" rIns="91425" bIns="45700" anchor="ctr" anchorCtr="0">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spcBef>
                <a:spcPts val="0"/>
              </a:spcBef>
              <a:buClr>
                <a:schemeClr val="dk1"/>
              </a:buClr>
              <a:buSzPct val="25000"/>
              <a:buFont typeface="Calibri"/>
              <a:buNone/>
            </a:pPr>
            <a:r>
              <a:rPr lang="en-US" sz="4800" b="1" cap="none" dirty="0" smtClean="0">
                <a:solidFill>
                  <a:schemeClr val="accent4">
                    <a:lumMod val="50000"/>
                  </a:schemeClr>
                </a:solidFill>
                <a:latin typeface="Calibri"/>
                <a:ea typeface="Calibri"/>
                <a:cs typeface="Calibri"/>
                <a:sym typeface="Calibri"/>
              </a:rPr>
              <a:t>Conclusion</a:t>
            </a:r>
            <a:endParaRPr lang="en-US" sz="4800" b="1" cap="none" dirty="0">
              <a:solidFill>
                <a:schemeClr val="accent4">
                  <a:lumMod val="50000"/>
                </a:schemeClr>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5" name="Shape 245"/>
          <p:cNvSpPr txBox="1">
            <a:spLocks noGrp="1"/>
          </p:cNvSpPr>
          <p:nvPr>
            <p:ph sz="quarter" idx="1"/>
          </p:nvPr>
        </p:nvSpPr>
        <p:spPr>
          <a:xfrm>
            <a:off x="381000" y="1143001"/>
            <a:ext cx="7772400" cy="2895600"/>
          </a:xfrm>
          <a:prstGeom prst="rect">
            <a:avLst/>
          </a:prstGeom>
          <a:noFill/>
          <a:ln>
            <a:noFill/>
          </a:ln>
        </p:spPr>
        <p:txBody>
          <a:bodyPr lIns="91425" tIns="45700" rIns="91425" bIns="45700" anchor="t" anchorCtr="0">
            <a:noAutofit/>
          </a:bodyPr>
          <a:lstStyle/>
          <a:p>
            <a:pPr lvl="0" indent="0" rtl="0">
              <a:lnSpc>
                <a:spcPct val="90000"/>
              </a:lnSpc>
              <a:spcBef>
                <a:spcPts val="592"/>
              </a:spcBef>
              <a:buSzPct val="100000"/>
              <a:buNone/>
            </a:pPr>
            <a:r>
              <a:rPr lang="en-US" sz="3000" b="0" i="0" u="none" strike="noStrike" cap="none" baseline="0" dirty="0">
                <a:solidFill>
                  <a:schemeClr val="accent4">
                    <a:lumMod val="50000"/>
                  </a:schemeClr>
                </a:solidFill>
                <a:latin typeface="Calibri" panose="020F0502020204030204" pitchFamily="34" charset="0"/>
                <a:ea typeface="Calibri"/>
                <a:cs typeface="Calibri"/>
                <a:sym typeface="Calibri"/>
              </a:rPr>
              <a:t>Call for evidence-based teaching practices in </a:t>
            </a:r>
            <a:r>
              <a:rPr lang="en-US" sz="3000" b="0" i="0" u="none" strike="noStrike" cap="none" baseline="0" dirty="0" smtClean="0">
                <a:solidFill>
                  <a:schemeClr val="accent4">
                    <a:lumMod val="50000"/>
                  </a:schemeClr>
                </a:solidFill>
                <a:latin typeface="Calibri" panose="020F0502020204030204" pitchFamily="34" charset="0"/>
                <a:ea typeface="Calibri"/>
                <a:cs typeface="Calibri"/>
                <a:sym typeface="Calibri"/>
              </a:rPr>
              <a:t>STEM</a:t>
            </a:r>
            <a:endParaRPr lang="en-US" sz="3000" b="0" i="0" u="none" strike="noStrike" cap="none" baseline="0" dirty="0">
              <a:solidFill>
                <a:schemeClr val="accent4">
                  <a:lumMod val="50000"/>
                </a:schemeClr>
              </a:solidFill>
              <a:latin typeface="Calibri" panose="020F0502020204030204" pitchFamily="34" charset="0"/>
              <a:ea typeface="Calibri"/>
              <a:cs typeface="Calibri"/>
              <a:sym typeface="Calibri"/>
            </a:endParaRPr>
          </a:p>
          <a:p>
            <a:pPr lvl="1" rtl="0">
              <a:lnSpc>
                <a:spcPct val="90000"/>
              </a:lnSpc>
              <a:spcBef>
                <a:spcPts val="592"/>
              </a:spcBef>
              <a:buSzPct val="100000"/>
            </a:pPr>
            <a:r>
              <a:rPr lang="en-US" sz="2400" dirty="0">
                <a:solidFill>
                  <a:schemeClr val="accent4">
                    <a:lumMod val="50000"/>
                  </a:schemeClr>
                </a:solidFill>
                <a:latin typeface="Calibri" panose="020F0502020204030204" pitchFamily="34" charset="0"/>
              </a:rPr>
              <a:t>Student centered pedagogy was important to staying in STEM for high-achieving minority students.</a:t>
            </a:r>
          </a:p>
          <a:p>
            <a:pPr lvl="1" rtl="0">
              <a:lnSpc>
                <a:spcPct val="90000"/>
              </a:lnSpc>
              <a:spcBef>
                <a:spcPts val="592"/>
              </a:spcBef>
              <a:buSzPct val="100000"/>
            </a:pPr>
            <a:r>
              <a:rPr lang="en-US" sz="2400" dirty="0" smtClean="0">
                <a:solidFill>
                  <a:schemeClr val="accent4">
                    <a:lumMod val="50000"/>
                  </a:schemeClr>
                </a:solidFill>
                <a:latin typeface="Calibri" panose="020F0502020204030204" pitchFamily="34" charset="0"/>
              </a:rPr>
              <a:t>More faculty across universities are “flipping classrooms”, introducing learning assistants, and studying the effect of these innovations.</a:t>
            </a:r>
            <a:endParaRPr lang="en-US" sz="2400" dirty="0">
              <a:solidFill>
                <a:schemeClr val="accent4">
                  <a:lumMod val="50000"/>
                </a:schemeClr>
              </a:solidFill>
              <a:latin typeface="Calibri" panose="020F0502020204030204" pitchFamily="34" charset="0"/>
            </a:endParaRPr>
          </a:p>
          <a:p>
            <a:pPr lvl="0" indent="0" rtl="0">
              <a:lnSpc>
                <a:spcPct val="90000"/>
              </a:lnSpc>
              <a:spcBef>
                <a:spcPts val="592"/>
              </a:spcBef>
              <a:buSzPct val="105714"/>
              <a:buNone/>
            </a:pPr>
            <a:endParaRPr lang="en-US" sz="2800" b="0" i="0" u="none" strike="noStrike" cap="none" baseline="0" dirty="0" smtClean="0">
              <a:solidFill>
                <a:schemeClr val="accent4">
                  <a:lumMod val="50000"/>
                </a:schemeClr>
              </a:solidFill>
              <a:latin typeface="Calibri" panose="020F0502020204030204" pitchFamily="34" charset="0"/>
              <a:ea typeface="Calibri"/>
              <a:cs typeface="Calibri"/>
              <a:sym typeface="Calibri"/>
            </a:endParaRPr>
          </a:p>
        </p:txBody>
      </p:sp>
      <p:sp>
        <p:nvSpPr>
          <p:cNvPr id="5" name="Shape 230"/>
          <p:cNvSpPr txBox="1">
            <a:spLocks noGrp="1"/>
          </p:cNvSpPr>
          <p:nvPr>
            <p:ph type="title"/>
          </p:nvPr>
        </p:nvSpPr>
        <p:spPr>
          <a:xfrm>
            <a:off x="0" y="0"/>
            <a:ext cx="9144000" cy="990600"/>
          </a:xfrm>
          <a:prstGeom prst="rect">
            <a:avLst/>
          </a:prstGeom>
          <a:solidFill>
            <a:schemeClr val="accent3">
              <a:lumMod val="40000"/>
              <a:lumOff val="60000"/>
            </a:schemeClr>
          </a:solidFill>
          <a:ln>
            <a:solidFill>
              <a:schemeClr val="accent3">
                <a:lumMod val="40000"/>
                <a:lumOff val="60000"/>
              </a:schemeClr>
            </a:solid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00" b="1" i="0" u="none" strike="noStrike" cap="none" baseline="0" dirty="0">
                <a:solidFill>
                  <a:schemeClr val="accent4">
                    <a:lumMod val="50000"/>
                  </a:schemeClr>
                </a:solidFill>
                <a:latin typeface="Calibri"/>
                <a:ea typeface="Calibri"/>
                <a:cs typeface="Calibri"/>
                <a:sym typeface="Calibri"/>
              </a:rPr>
              <a:t>Conclusion</a:t>
            </a:r>
          </a:p>
        </p:txBody>
      </p:sp>
      <p:sp>
        <p:nvSpPr>
          <p:cNvPr id="3" name="Rounded Rectangle 2"/>
          <p:cNvSpPr/>
          <p:nvPr/>
        </p:nvSpPr>
        <p:spPr>
          <a:xfrm>
            <a:off x="1066800" y="3962400"/>
            <a:ext cx="6400800" cy="2133600"/>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592"/>
              </a:spcBef>
              <a:buSzPct val="105714"/>
            </a:pPr>
            <a:r>
              <a:rPr lang="en-US" sz="2800" dirty="0">
                <a:solidFill>
                  <a:schemeClr val="accent4">
                    <a:lumMod val="50000"/>
                  </a:schemeClr>
                </a:solidFill>
                <a:latin typeface="Calibri" panose="020F0502020204030204" pitchFamily="34" charset="0"/>
                <a:ea typeface="Calibri"/>
                <a:cs typeface="Calibri"/>
                <a:sym typeface="Calibri"/>
              </a:rPr>
              <a:t>New initiatives by associations and foundations indicate great interest in “demonstration campuses” that can make transformations to increase productivity of STEM degrees.</a:t>
            </a:r>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9525" y="0"/>
            <a:ext cx="9144000" cy="11430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accent4">
                    <a:lumMod val="50000"/>
                  </a:schemeClr>
                </a:solidFill>
                <a:latin typeface="Calibri"/>
                <a:ea typeface="Calibri"/>
                <a:cs typeface="Calibri"/>
                <a:sym typeface="Calibri"/>
              </a:rPr>
              <a:t>Resources</a:t>
            </a:r>
          </a:p>
        </p:txBody>
      </p:sp>
      <p:sp>
        <p:nvSpPr>
          <p:cNvPr id="251" name="Shape 251"/>
          <p:cNvSpPr txBox="1">
            <a:spLocks noGrp="1"/>
          </p:cNvSpPr>
          <p:nvPr>
            <p:ph sz="quarter" idx="1"/>
          </p:nvPr>
        </p:nvSpPr>
        <p:spPr>
          <a:prstGeom prst="rect">
            <a:avLst/>
          </a:prstGeom>
          <a:noFill/>
          <a:ln>
            <a:noFill/>
          </a:ln>
        </p:spPr>
        <p:txBody>
          <a:bodyPr lIns="91425" tIns="45700" rIns="91425" bIns="45700" anchor="t" anchorCtr="0">
            <a:noAutofit/>
          </a:bodyPr>
          <a:lstStyle/>
          <a:p>
            <a:pPr marL="228600" marR="0" lvl="0" indent="0" algn="l" rtl="0">
              <a:spcBef>
                <a:spcPts val="0"/>
              </a:spcBef>
              <a:buClr>
                <a:schemeClr val="dk1"/>
              </a:buClr>
              <a:buSzPct val="100000"/>
              <a:buNone/>
            </a:pPr>
            <a:r>
              <a:rPr lang="en-US" sz="3200" b="1" i="0" u="none" strike="noStrike" cap="none" baseline="0" dirty="0">
                <a:solidFill>
                  <a:schemeClr val="accent4">
                    <a:lumMod val="50000"/>
                  </a:schemeClr>
                </a:solidFill>
                <a:latin typeface="Calibri" panose="020F0502020204030204" pitchFamily="34" charset="0"/>
                <a:ea typeface="Calibri"/>
                <a:cs typeface="Calibri"/>
                <a:sym typeface="Calibri"/>
              </a:rPr>
              <a:t>Research</a:t>
            </a:r>
          </a:p>
          <a:p>
            <a:pPr marL="457200" marR="0" lvl="0" indent="0" algn="l" rtl="0">
              <a:spcBef>
                <a:spcPts val="0"/>
              </a:spcBef>
              <a:buNone/>
            </a:pPr>
            <a:r>
              <a:rPr lang="en-US" sz="2800" dirty="0">
                <a:solidFill>
                  <a:schemeClr val="accent4">
                    <a:lumMod val="50000"/>
                  </a:schemeClr>
                </a:solidFill>
                <a:latin typeface="Calibri" panose="020F0502020204030204" pitchFamily="34" charset="0"/>
              </a:rPr>
              <a:t>F</a:t>
            </a:r>
            <a:r>
              <a:rPr lang="en-US" sz="2800" b="0" i="0" u="none" strike="noStrike" cap="none" baseline="0" dirty="0">
                <a:solidFill>
                  <a:schemeClr val="accent4">
                    <a:lumMod val="50000"/>
                  </a:schemeClr>
                </a:solidFill>
                <a:latin typeface="Calibri" panose="020F0502020204030204" pitchFamily="34" charset="0"/>
                <a:ea typeface="Calibri"/>
                <a:cs typeface="Calibri"/>
                <a:sym typeface="Calibri"/>
              </a:rPr>
              <a:t>or the latest papers, presentations, </a:t>
            </a:r>
            <a:r>
              <a:rPr lang="en-US" sz="2800" dirty="0">
                <a:solidFill>
                  <a:schemeClr val="accent4">
                    <a:lumMod val="50000"/>
                  </a:schemeClr>
                </a:solidFill>
                <a:latin typeface="Calibri" panose="020F0502020204030204" pitchFamily="34" charset="0"/>
              </a:rPr>
              <a:t>and </a:t>
            </a:r>
            <a:r>
              <a:rPr lang="en-US" sz="2800" b="0" i="0" u="none" strike="noStrike" cap="none" baseline="0" dirty="0">
                <a:solidFill>
                  <a:schemeClr val="accent4">
                    <a:lumMod val="50000"/>
                  </a:schemeClr>
                </a:solidFill>
                <a:latin typeface="Calibri" panose="020F0502020204030204" pitchFamily="34" charset="0"/>
                <a:ea typeface="Calibri"/>
                <a:cs typeface="Calibri"/>
                <a:sym typeface="Calibri"/>
              </a:rPr>
              <a:t>findings</a:t>
            </a:r>
            <a:r>
              <a:rPr lang="en-US" sz="2800" dirty="0">
                <a:solidFill>
                  <a:schemeClr val="accent4">
                    <a:lumMod val="50000"/>
                  </a:schemeClr>
                </a:solidFill>
                <a:latin typeface="Calibri" panose="020F0502020204030204" pitchFamily="34" charset="0"/>
              </a:rPr>
              <a:t> please visit</a:t>
            </a:r>
            <a:r>
              <a:rPr lang="en-US" sz="2800" b="0" i="0" u="none" strike="noStrike" cap="none" baseline="0" dirty="0">
                <a:solidFill>
                  <a:schemeClr val="accent4">
                    <a:lumMod val="50000"/>
                  </a:schemeClr>
                </a:solidFill>
                <a:latin typeface="Calibri" panose="020F0502020204030204" pitchFamily="34" charset="0"/>
                <a:ea typeface="Calibri"/>
                <a:cs typeface="Calibri"/>
                <a:sym typeface="Calibri"/>
              </a:rPr>
              <a:t> </a:t>
            </a:r>
            <a:r>
              <a:rPr lang="en-US" sz="2800" dirty="0">
                <a:solidFill>
                  <a:srgbClr val="FF0000"/>
                </a:solidFill>
                <a:latin typeface="Calibri" panose="020F0502020204030204" pitchFamily="34" charset="0"/>
              </a:rPr>
              <a:t>heri.ucla.edu/</a:t>
            </a:r>
            <a:r>
              <a:rPr lang="en-US" sz="2800" dirty="0" err="1">
                <a:solidFill>
                  <a:srgbClr val="FF0000"/>
                </a:solidFill>
                <a:latin typeface="Calibri" panose="020F0502020204030204" pitchFamily="34" charset="0"/>
              </a:rPr>
              <a:t>nih</a:t>
            </a:r>
            <a:r>
              <a:rPr lang="en-US" sz="2800" dirty="0">
                <a:solidFill>
                  <a:srgbClr val="FF0000"/>
                </a:solidFill>
                <a:latin typeface="Calibri" panose="020F0502020204030204" pitchFamily="34" charset="0"/>
              </a:rPr>
              <a:t> </a:t>
            </a:r>
          </a:p>
          <a:p>
            <a:pPr marL="228600" marR="0" lvl="0" indent="0" algn="l" rtl="0">
              <a:spcBef>
                <a:spcPts val="640"/>
              </a:spcBef>
              <a:buClr>
                <a:schemeClr val="dk1"/>
              </a:buClr>
              <a:buSzPct val="100000"/>
              <a:buNone/>
            </a:pPr>
            <a:r>
              <a:rPr lang="en-US" sz="3200" b="1" i="0" u="none" strike="noStrike" cap="none" baseline="0" dirty="0">
                <a:solidFill>
                  <a:schemeClr val="accent4">
                    <a:lumMod val="50000"/>
                  </a:schemeClr>
                </a:solidFill>
                <a:latin typeface="Calibri" panose="020F0502020204030204" pitchFamily="34" charset="0"/>
                <a:ea typeface="Calibri"/>
                <a:cs typeface="Calibri"/>
                <a:sym typeface="Calibri"/>
              </a:rPr>
              <a:t>Practice</a:t>
            </a:r>
          </a:p>
          <a:p>
            <a:pPr marL="457200" marR="0" lvl="0" indent="0" algn="l" rtl="0">
              <a:spcBef>
                <a:spcPts val="640"/>
              </a:spcBef>
              <a:buNone/>
            </a:pPr>
            <a:r>
              <a:rPr lang="en-US" sz="3200" b="0" i="1" u="none" strike="noStrike" cap="none" baseline="0" dirty="0">
                <a:solidFill>
                  <a:schemeClr val="accent4">
                    <a:lumMod val="50000"/>
                  </a:schemeClr>
                </a:solidFill>
                <a:latin typeface="Calibri" panose="020F0502020204030204" pitchFamily="34" charset="0"/>
                <a:ea typeface="Calibri"/>
                <a:cs typeface="Calibri"/>
                <a:sym typeface="Calibri"/>
              </a:rPr>
              <a:t>Transformations: Approaches to College Science Teaching </a:t>
            </a:r>
            <a:r>
              <a:rPr lang="en-US" sz="3200" b="0" i="0" u="none" strike="noStrike" cap="none" baseline="0" dirty="0">
                <a:solidFill>
                  <a:schemeClr val="accent4">
                    <a:lumMod val="50000"/>
                  </a:schemeClr>
                </a:solidFill>
                <a:latin typeface="Calibri" panose="020F0502020204030204" pitchFamily="34" charset="0"/>
                <a:ea typeface="Calibri"/>
                <a:cs typeface="Calibri"/>
                <a:sym typeface="Calibri"/>
              </a:rPr>
              <a:t>(Allen &amp; Tanner, 2007)</a:t>
            </a:r>
          </a:p>
          <a:p>
            <a:pPr marL="228600" marR="0" lvl="0" indent="0" algn="l" rtl="0">
              <a:spcBef>
                <a:spcPts val="640"/>
              </a:spcBef>
              <a:buClr>
                <a:schemeClr val="dk1"/>
              </a:buClr>
              <a:buSzPct val="100000"/>
              <a:buNone/>
            </a:pPr>
            <a:r>
              <a:rPr lang="en-US" sz="3200" b="1" dirty="0" smtClean="0">
                <a:solidFill>
                  <a:schemeClr val="accent4">
                    <a:lumMod val="50000"/>
                  </a:schemeClr>
                </a:solidFill>
                <a:latin typeface="Calibri" panose="020F0502020204030204" pitchFamily="34" charset="0"/>
              </a:rPr>
              <a:t>Attend</a:t>
            </a:r>
            <a:endParaRPr lang="en-US" sz="3200" b="1" dirty="0">
              <a:solidFill>
                <a:schemeClr val="accent4">
                  <a:lumMod val="50000"/>
                </a:schemeClr>
              </a:solidFill>
              <a:latin typeface="Calibri" panose="020F0502020204030204" pitchFamily="34" charset="0"/>
            </a:endParaRPr>
          </a:p>
          <a:p>
            <a:pPr marL="457200" marR="0" lvl="0" indent="0" algn="l" rtl="0">
              <a:spcBef>
                <a:spcPts val="640"/>
              </a:spcBef>
              <a:buNone/>
            </a:pPr>
            <a:r>
              <a:rPr lang="en-US" sz="3200" b="0" i="0" u="none" strike="noStrike" cap="none" baseline="0" dirty="0">
                <a:solidFill>
                  <a:schemeClr val="accent4">
                    <a:lumMod val="50000"/>
                  </a:schemeClr>
                </a:solidFill>
                <a:latin typeface="Calibri" panose="020F0502020204030204" pitchFamily="34" charset="0"/>
                <a:ea typeface="Calibri"/>
                <a:cs typeface="Calibri"/>
                <a:sym typeface="Calibri"/>
              </a:rPr>
              <a:t>Summer STEM Institute, UCLA </a:t>
            </a:r>
            <a:r>
              <a:rPr lang="en-US" sz="3200" b="0" i="0" u="none" strike="noStrike" cap="none" baseline="0" dirty="0" smtClean="0">
                <a:solidFill>
                  <a:schemeClr val="accent4">
                    <a:lumMod val="50000"/>
                  </a:schemeClr>
                </a:solidFill>
                <a:latin typeface="Calibri" panose="020F0502020204030204" pitchFamily="34" charset="0"/>
                <a:ea typeface="Calibri"/>
                <a:cs typeface="Calibri"/>
                <a:sym typeface="Calibri"/>
              </a:rPr>
              <a:t> for research and practice</a:t>
            </a:r>
            <a:r>
              <a:rPr lang="en-US" sz="3200" dirty="0" smtClean="0">
                <a:solidFill>
                  <a:schemeClr val="accent4">
                    <a:lumMod val="50000"/>
                  </a:schemeClr>
                </a:solidFill>
                <a:latin typeface="Calibri" panose="020F0502020204030204" pitchFamily="34" charset="0"/>
                <a:ea typeface="Calibri"/>
                <a:cs typeface="Calibri"/>
                <a:sym typeface="Calibri"/>
              </a:rPr>
              <a:t>s in STEM</a:t>
            </a:r>
            <a:r>
              <a:rPr lang="en-US" sz="3200" b="0" i="0" u="none" strike="noStrike" cap="none" baseline="0" dirty="0" smtClean="0">
                <a:solidFill>
                  <a:schemeClr val="accent4">
                    <a:lumMod val="50000"/>
                  </a:schemeClr>
                </a:solidFill>
                <a:latin typeface="Calibri" panose="020F0502020204030204" pitchFamily="34" charset="0"/>
                <a:ea typeface="Calibri"/>
                <a:cs typeface="Calibri"/>
                <a:sym typeface="Calibri"/>
              </a:rPr>
              <a:t> </a:t>
            </a:r>
            <a:endParaRPr lang="en-US" sz="3200" b="0" i="0" u="none" strike="noStrike" cap="none" baseline="0" dirty="0">
              <a:solidFill>
                <a:schemeClr val="accent4">
                  <a:lumMod val="50000"/>
                </a:schemeClr>
              </a:solidFill>
              <a:latin typeface="Calibri" panose="020F0502020204030204" pitchFamily="34" charset="0"/>
              <a:ea typeface="Calibri"/>
              <a:cs typeface="Calibri"/>
              <a:sym typeface="Calibri"/>
            </a:endParaRPr>
          </a:p>
        </p:txBody>
      </p:sp>
      <p:pic>
        <p:nvPicPr>
          <p:cNvPr id="252" name="Shape 252"/>
          <p:cNvPicPr preferRelativeResize="0"/>
          <p:nvPr/>
        </p:nvPicPr>
        <p:blipFill rotWithShape="1">
          <a:blip r:embed="rId3">
            <a:alphaModFix/>
          </a:blip>
          <a:srcRect/>
          <a:stretch/>
        </p:blipFill>
        <p:spPr>
          <a:xfrm>
            <a:off x="7162800" y="228600"/>
            <a:ext cx="1219200" cy="12954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0" y="0"/>
            <a:ext cx="9144000" cy="1066800"/>
          </a:xfrm>
          <a:prstGeom prst="rect">
            <a:avLst/>
          </a:prstGeom>
          <a:solidFill>
            <a:schemeClr val="accent3">
              <a:lumMod val="40000"/>
              <a:lumOff val="60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1" i="0" u="none" strike="noStrike" cap="none" baseline="0" dirty="0">
                <a:solidFill>
                  <a:schemeClr val="accent4">
                    <a:lumMod val="50000"/>
                  </a:schemeClr>
                </a:solidFill>
                <a:latin typeface="Calibri"/>
                <a:ea typeface="Calibri"/>
                <a:cs typeface="Calibri"/>
                <a:sym typeface="Calibri"/>
              </a:rPr>
              <a:t>Contact Information</a:t>
            </a:r>
          </a:p>
        </p:txBody>
      </p:sp>
      <p:sp>
        <p:nvSpPr>
          <p:cNvPr id="258" name="Shape 258"/>
          <p:cNvSpPr txBox="1"/>
          <p:nvPr/>
        </p:nvSpPr>
        <p:spPr>
          <a:xfrm>
            <a:off x="228600" y="5715000"/>
            <a:ext cx="8686800" cy="9905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Merriweather"/>
                <a:ea typeface="Merriweather"/>
                <a:cs typeface="Merriweather"/>
                <a:sym typeface="Merriweather"/>
              </a:rPr>
              <a:t>This study was made possible by the support of the National Institute of General Medical Sciences, NIH Grant Numbers 1 R01 GMO71968-01 and R01 GMO71968-05, the National Science Foundation, NSF Grant Number 0757076, and the American Recovery and Reinvestment Act of 2009 through the National Institute of General Medical Sciences, NIH Grant 1RC1GM090776-01.  This independent research and the views expressed here do not indicate endorsement by the sponsors. </a:t>
            </a:r>
          </a:p>
        </p:txBody>
      </p:sp>
      <p:sp>
        <p:nvSpPr>
          <p:cNvPr id="259" name="Shape 259"/>
          <p:cNvSpPr/>
          <p:nvPr/>
        </p:nvSpPr>
        <p:spPr>
          <a:xfrm>
            <a:off x="0" y="4495800"/>
            <a:ext cx="9144000" cy="1133474"/>
          </a:xfrm>
          <a:prstGeom prst="rect">
            <a:avLst/>
          </a:prstGeom>
          <a:noFill/>
          <a:ln>
            <a:noFill/>
          </a:ln>
        </p:spPr>
        <p:txBody>
          <a:bodyPr lIns="91425" tIns="45700" rIns="91425" bIns="45700" anchor="t" anchorCtr="0">
            <a:noAutofit/>
          </a:bodyPr>
          <a:lstStyle/>
          <a:p>
            <a:pPr marL="342900" marR="0" lvl="0" indent="-342900" algn="ctr" rtl="0">
              <a:spcBef>
                <a:spcPts val="0"/>
              </a:spcBef>
              <a:buClr>
                <a:schemeClr val="dk2"/>
              </a:buClr>
              <a:buSzPct val="25000"/>
              <a:buFont typeface="Noto Symbol"/>
              <a:buNone/>
            </a:pPr>
            <a:r>
              <a:rPr lang="en-US" sz="1800" b="0" i="0" u="none" strike="noStrike" cap="none" baseline="0">
                <a:solidFill>
                  <a:schemeClr val="dk1"/>
                </a:solidFill>
                <a:latin typeface="Merriweather"/>
                <a:ea typeface="Merriweather"/>
                <a:cs typeface="Merriweather"/>
                <a:sym typeface="Merriweather"/>
              </a:rPr>
              <a:t>Papers and reports are available for download from project website: </a:t>
            </a:r>
          </a:p>
          <a:p>
            <a:pPr marL="342900" marR="0" lvl="0" indent="-342900" algn="ctr" rtl="0">
              <a:spcBef>
                <a:spcPts val="400"/>
              </a:spcBef>
              <a:buClr>
                <a:schemeClr val="dk2"/>
              </a:buClr>
              <a:buSzPct val="25000"/>
              <a:buFont typeface="Noto Symbol"/>
              <a:buNone/>
            </a:pPr>
            <a:r>
              <a:rPr lang="en-US" sz="2000" b="0" i="0" u="none" strike="noStrike" cap="none" baseline="0">
                <a:solidFill>
                  <a:schemeClr val="dk1"/>
                </a:solidFill>
                <a:latin typeface="Merriweather"/>
                <a:ea typeface="Merriweather"/>
                <a:cs typeface="Merriweather"/>
                <a:sym typeface="Merriweather"/>
              </a:rPr>
              <a:t>http://heri.ucla.edu/nih</a:t>
            </a:r>
          </a:p>
          <a:p>
            <a:pPr marL="342900" marR="0" lvl="0" indent="-342900" algn="ctr" rtl="0">
              <a:spcBef>
                <a:spcPts val="360"/>
              </a:spcBef>
              <a:buClr>
                <a:schemeClr val="dk2"/>
              </a:buClr>
              <a:buSzPct val="25000"/>
              <a:buFont typeface="Noto Symbol"/>
              <a:buNone/>
            </a:pPr>
            <a:r>
              <a:rPr lang="en-US" sz="1800" b="0" i="0" u="none" strike="noStrike" cap="none" baseline="0">
                <a:solidFill>
                  <a:schemeClr val="dk1"/>
                </a:solidFill>
                <a:latin typeface="Merriweather"/>
                <a:ea typeface="Merriweather"/>
                <a:cs typeface="Merriweather"/>
                <a:sym typeface="Merriweather"/>
              </a:rPr>
              <a:t>Project e-mail: </a:t>
            </a:r>
            <a:r>
              <a:rPr lang="en-US" sz="1800" b="0" i="0" u="none" strike="noStrike" cap="none" baseline="0">
                <a:solidFill>
                  <a:srgbClr val="003399"/>
                </a:solidFill>
                <a:latin typeface="Merriweather"/>
                <a:ea typeface="Merriweather"/>
                <a:cs typeface="Merriweather"/>
                <a:sym typeface="Merriweather"/>
              </a:rPr>
              <a:t>herinih@ucla.edu</a:t>
            </a:r>
          </a:p>
        </p:txBody>
      </p:sp>
      <p:sp>
        <p:nvSpPr>
          <p:cNvPr id="260" name="Shape 260"/>
          <p:cNvSpPr/>
          <p:nvPr/>
        </p:nvSpPr>
        <p:spPr>
          <a:xfrm>
            <a:off x="990600" y="1362075"/>
            <a:ext cx="2362200" cy="1076324"/>
          </a:xfrm>
          <a:prstGeom prst="rect">
            <a:avLst/>
          </a:prstGeom>
          <a:noFill/>
          <a:ln>
            <a:noFill/>
          </a:ln>
        </p:spPr>
        <p:txBody>
          <a:bodyPr lIns="91425" tIns="91425"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000" b="0" i="0" u="none" strike="noStrike" cap="none" baseline="0">
                <a:solidFill>
                  <a:srgbClr val="21324D"/>
                </a:solidFill>
                <a:latin typeface="Merriweather"/>
                <a:ea typeface="Merriweather"/>
                <a:cs typeface="Merriweather"/>
                <a:sym typeface="Merriweather"/>
              </a:rPr>
              <a:t>Faculty/Co-PIs:</a:t>
            </a:r>
          </a:p>
          <a:p>
            <a:pPr marL="342900" marR="0" lvl="0" indent="-342900" algn="l" rtl="0">
              <a:lnSpc>
                <a:spcPct val="80000"/>
              </a:lnSpc>
              <a:spcBef>
                <a:spcPts val="400"/>
              </a:spcBef>
              <a:buClr>
                <a:schemeClr val="dk2"/>
              </a:buClr>
              <a:buSzPct val="25000"/>
              <a:buFont typeface="Noto Symbol"/>
              <a:buNone/>
            </a:pPr>
            <a:r>
              <a:rPr lang="en-US" sz="2000" b="0" i="0" u="none" strike="noStrike" cap="none" baseline="0">
                <a:solidFill>
                  <a:schemeClr val="dk1"/>
                </a:solidFill>
                <a:latin typeface="Merriweather"/>
                <a:ea typeface="Merriweather"/>
                <a:cs typeface="Merriweather"/>
                <a:sym typeface="Merriweather"/>
              </a:rPr>
              <a:t>Sylvia Hurtado</a:t>
            </a:r>
          </a:p>
          <a:p>
            <a:pPr marL="342900" marR="0" lvl="0" indent="-342900" algn="l" rtl="0">
              <a:lnSpc>
                <a:spcPct val="80000"/>
              </a:lnSpc>
              <a:spcBef>
                <a:spcPts val="400"/>
              </a:spcBef>
              <a:buClr>
                <a:schemeClr val="dk2"/>
              </a:buClr>
              <a:buSzPct val="25000"/>
              <a:buFont typeface="Noto Symbol"/>
              <a:buNone/>
            </a:pPr>
            <a:r>
              <a:rPr lang="en-US" sz="2000" b="0" i="0" u="none" strike="noStrike" cap="none" baseline="0">
                <a:solidFill>
                  <a:schemeClr val="dk1"/>
                </a:solidFill>
                <a:latin typeface="Merriweather"/>
                <a:ea typeface="Merriweather"/>
                <a:cs typeface="Merriweather"/>
                <a:sym typeface="Merriweather"/>
              </a:rPr>
              <a:t>Kevin Eagan</a:t>
            </a:r>
          </a:p>
          <a:p>
            <a:pPr marL="342900" marR="0" lvl="0" indent="-342900" algn="l" rtl="0">
              <a:lnSpc>
                <a:spcPct val="80000"/>
              </a:lnSpc>
              <a:spcBef>
                <a:spcPts val="400"/>
              </a:spcBef>
              <a:buClr>
                <a:schemeClr val="dk2"/>
              </a:buClr>
              <a:buFont typeface="Noto Symbol"/>
              <a:buNone/>
            </a:pPr>
            <a:endParaRPr sz="2000" b="0" i="0" u="sng" strike="noStrike" cap="none" baseline="0">
              <a:solidFill>
                <a:schemeClr val="dk1"/>
              </a:solidFill>
              <a:latin typeface="Merriweather"/>
              <a:ea typeface="Merriweather"/>
              <a:cs typeface="Merriweather"/>
              <a:sym typeface="Merriweather"/>
            </a:endParaRPr>
          </a:p>
          <a:p>
            <a:pPr marL="342900" marR="0" lvl="0" indent="-342900" algn="l" rtl="0">
              <a:lnSpc>
                <a:spcPct val="80000"/>
              </a:lnSpc>
              <a:spcBef>
                <a:spcPts val="400"/>
              </a:spcBef>
              <a:buClr>
                <a:schemeClr val="dk2"/>
              </a:buClr>
              <a:buFont typeface="Noto Symbol"/>
              <a:buNone/>
            </a:pPr>
            <a:endParaRPr sz="2000" b="0" i="0" u="sng" strike="noStrike" cap="none" baseline="0">
              <a:solidFill>
                <a:schemeClr val="dk1"/>
              </a:solidFill>
              <a:latin typeface="Merriweather"/>
              <a:ea typeface="Merriweather"/>
              <a:cs typeface="Merriweather"/>
              <a:sym typeface="Merriweather"/>
            </a:endParaRPr>
          </a:p>
        </p:txBody>
      </p:sp>
      <p:sp>
        <p:nvSpPr>
          <p:cNvPr id="261" name="Shape 261"/>
          <p:cNvSpPr/>
          <p:nvPr/>
        </p:nvSpPr>
        <p:spPr>
          <a:xfrm>
            <a:off x="1066800" y="3200400"/>
            <a:ext cx="2819400" cy="11430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SzPct val="25000"/>
              <a:buNone/>
            </a:pPr>
            <a:r>
              <a:rPr lang="en-US" sz="2000" b="0" i="0" u="none" strike="noStrike" cap="none" baseline="0">
                <a:solidFill>
                  <a:schemeClr val="dk1"/>
                </a:solidFill>
                <a:latin typeface="Merriweather"/>
                <a:ea typeface="Merriweather"/>
                <a:cs typeface="Merriweather"/>
                <a:sym typeface="Merriweather"/>
              </a:rPr>
              <a:t>Ashlee Wilkins</a:t>
            </a:r>
          </a:p>
        </p:txBody>
      </p:sp>
      <p:sp>
        <p:nvSpPr>
          <p:cNvPr id="262" name="Shape 262"/>
          <p:cNvSpPr/>
          <p:nvPr/>
        </p:nvSpPr>
        <p:spPr>
          <a:xfrm>
            <a:off x="3276600" y="1371600"/>
            <a:ext cx="2895600" cy="707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baseline="0" dirty="0">
                <a:solidFill>
                  <a:srgbClr val="21324D"/>
                </a:solidFill>
                <a:latin typeface="Merriweather"/>
                <a:ea typeface="Merriweather"/>
                <a:cs typeface="Merriweather"/>
                <a:sym typeface="Merriweather"/>
              </a:rPr>
              <a:t>Postdoctoral Scholar:</a:t>
            </a:r>
          </a:p>
          <a:p>
            <a:pPr marL="0" marR="0" lvl="0" indent="0" algn="l" rtl="0">
              <a:spcBef>
                <a:spcPts val="0"/>
              </a:spcBef>
              <a:buSzPct val="25000"/>
              <a:buNone/>
            </a:pPr>
            <a:r>
              <a:rPr lang="en-US" sz="2000" b="0" i="0" u="none" strike="noStrike" cap="none" baseline="0" dirty="0">
                <a:solidFill>
                  <a:schemeClr val="dk1"/>
                </a:solidFill>
                <a:latin typeface="Merriweather"/>
                <a:ea typeface="Merriweather"/>
                <a:cs typeface="Merriweather"/>
                <a:sym typeface="Merriweather"/>
              </a:rPr>
              <a:t>Tanya Figueroa</a:t>
            </a:r>
          </a:p>
        </p:txBody>
      </p:sp>
      <p:sp>
        <p:nvSpPr>
          <p:cNvPr id="263" name="Shape 263"/>
          <p:cNvSpPr/>
          <p:nvPr/>
        </p:nvSpPr>
        <p:spPr>
          <a:xfrm>
            <a:off x="6553200" y="1362075"/>
            <a:ext cx="2438399" cy="70802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baseline="0" dirty="0">
                <a:solidFill>
                  <a:srgbClr val="21324D"/>
                </a:solidFill>
                <a:latin typeface="Merriweather"/>
                <a:ea typeface="Merriweather"/>
                <a:cs typeface="Merriweather"/>
                <a:sym typeface="Merriweather"/>
              </a:rPr>
              <a:t>Administrative Staff:</a:t>
            </a:r>
          </a:p>
          <a:p>
            <a:pPr marL="0" marR="0" lvl="0" indent="0" algn="l" rtl="0">
              <a:spcBef>
                <a:spcPts val="0"/>
              </a:spcBef>
              <a:buSzPct val="25000"/>
              <a:buNone/>
            </a:pPr>
            <a:r>
              <a:rPr lang="en-US" sz="2000" b="0" i="0" u="none" strike="noStrike" cap="none" baseline="0" dirty="0">
                <a:solidFill>
                  <a:schemeClr val="dk1"/>
                </a:solidFill>
                <a:latin typeface="Merriweather"/>
                <a:ea typeface="Merriweather"/>
                <a:cs typeface="Merriweather"/>
                <a:sym typeface="Merriweather"/>
              </a:rPr>
              <a:t>Dominique Harrison</a:t>
            </a:r>
          </a:p>
        </p:txBody>
      </p:sp>
      <p:sp>
        <p:nvSpPr>
          <p:cNvPr id="264" name="Shape 264"/>
          <p:cNvSpPr/>
          <p:nvPr/>
        </p:nvSpPr>
        <p:spPr>
          <a:xfrm>
            <a:off x="990600" y="2743200"/>
            <a:ext cx="4572000" cy="344487"/>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000" b="0" i="0" u="none" strike="noStrike" cap="none" baseline="0">
                <a:solidFill>
                  <a:srgbClr val="21324D"/>
                </a:solidFill>
                <a:latin typeface="Merriweather"/>
                <a:ea typeface="Merriweather"/>
                <a:cs typeface="Merriweather"/>
                <a:sym typeface="Merriweather"/>
              </a:rPr>
              <a:t>Graduate Research Assistants:</a:t>
            </a:r>
          </a:p>
        </p:txBody>
      </p:sp>
      <p:sp>
        <p:nvSpPr>
          <p:cNvPr id="265" name="Shape 265"/>
          <p:cNvSpPr/>
          <p:nvPr/>
        </p:nvSpPr>
        <p:spPr>
          <a:xfrm>
            <a:off x="3429000" y="3200400"/>
            <a:ext cx="2997000" cy="8988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000" b="0" i="0" u="none" strike="noStrike" cap="none" baseline="0">
                <a:solidFill>
                  <a:schemeClr val="dk1"/>
                </a:solidFill>
                <a:latin typeface="Merriweather"/>
                <a:ea typeface="Merriweather"/>
                <a:cs typeface="Merriweather"/>
                <a:sym typeface="Merriweather"/>
              </a:rPr>
              <a:t>Damani White-Lewis</a:t>
            </a:r>
          </a:p>
          <a:p>
            <a:pPr marL="342900" marR="0" lvl="0" indent="-342900" algn="l" rtl="0">
              <a:lnSpc>
                <a:spcPct val="80000"/>
              </a:lnSpc>
              <a:spcBef>
                <a:spcPts val="400"/>
              </a:spcBef>
              <a:buClr>
                <a:schemeClr val="dk2"/>
              </a:buClr>
              <a:buSzPct val="25000"/>
              <a:buFont typeface="Noto Symbol"/>
              <a:buNone/>
            </a:pPr>
            <a:r>
              <a:rPr lang="en-US" sz="2000" b="0" i="0" u="none" strike="noStrike" cap="none" baseline="0">
                <a:solidFill>
                  <a:schemeClr val="dk1"/>
                </a:solidFill>
                <a:latin typeface="Merriweather"/>
                <a:ea typeface="Merriweather"/>
                <a:cs typeface="Merriweather"/>
                <a:sym typeface="Merriweather"/>
              </a:rPr>
              <a:t>Krystle Cobian</a:t>
            </a:r>
          </a:p>
        </p:txBody>
      </p:sp>
      <p:pic>
        <p:nvPicPr>
          <p:cNvPr id="266" name="Shape 266"/>
          <p:cNvPicPr preferRelativeResize="0"/>
          <p:nvPr/>
        </p:nvPicPr>
        <p:blipFill rotWithShape="1">
          <a:blip r:embed="rId3">
            <a:alphaModFix/>
          </a:blip>
          <a:srcRect/>
          <a:stretch/>
        </p:blipFill>
        <p:spPr>
          <a:xfrm>
            <a:off x="6629400" y="3124200"/>
            <a:ext cx="1025525" cy="1030287"/>
          </a:xfrm>
          <a:prstGeom prst="rect">
            <a:avLst/>
          </a:prstGeom>
          <a:noFill/>
          <a:ln>
            <a:noFill/>
          </a:ln>
        </p:spPr>
      </p:pic>
      <p:sp>
        <p:nvSpPr>
          <p:cNvPr id="267" name="Shape 267"/>
          <p:cNvSpPr txBox="1"/>
          <p:nvPr/>
        </p:nvSpPr>
        <p:spPr>
          <a:xfrm>
            <a:off x="6019800" y="3276600"/>
            <a:ext cx="2057400"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694</TotalTime>
  <Words>2648</Words>
  <Application>Microsoft Office PowerPoint</Application>
  <PresentationFormat>On-screen Show (4:3)</PresentationFormat>
  <Paragraphs>210</Paragraphs>
  <Slides>25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Wingdings</vt:lpstr>
      <vt:lpstr>Century Schoolbook</vt:lpstr>
      <vt:lpstr>Wingdings 2</vt:lpstr>
      <vt:lpstr>Merriweather</vt:lpstr>
      <vt:lpstr>Noto Symbol</vt:lpstr>
      <vt:lpstr>Calibri</vt:lpstr>
      <vt:lpstr>Oriel</vt:lpstr>
      <vt:lpstr>PowerPoint Presentation</vt:lpstr>
      <vt:lpstr>National Consensus Reports</vt:lpstr>
      <vt:lpstr>A National Imperative</vt:lpstr>
      <vt:lpstr>A National Imperative</vt:lpstr>
      <vt:lpstr>PowerPoint Presentation</vt:lpstr>
      <vt:lpstr>Pre-College Preparation among STEM and  non-STEM Aspirants, Fall 2012</vt:lpstr>
      <vt:lpstr>PowerPoint Presentation</vt:lpstr>
      <vt:lpstr>Factors in Managing Academic Success in the 1st Year  Source: Predicting Transition and Adjustment, Research in Higher Education (2007) * Indicates effect is stronger for URM STEM students</vt:lpstr>
      <vt:lpstr>PowerPoint Presentation</vt:lpstr>
      <vt:lpstr>Findings: Becoming a Scientist </vt:lpstr>
      <vt:lpstr>Expanding Theory With Findings: Context Matters Source:  Focus groups of students in programs reported in Diversifying Science, Research in Higher Education (2009)</vt:lpstr>
      <vt:lpstr>Retention in STEM: First Year Source: Three different studies, one student dissertation, listed on project website</vt:lpstr>
      <vt:lpstr>Changing Mindsets: Who has talent</vt:lpstr>
      <vt:lpstr>Changing Behavior: Teaching Practices Focused on Improved  Learning</vt:lpstr>
      <vt:lpstr>Changing Teaching Culture</vt:lpstr>
      <vt:lpstr>Changing Faculty-Student Interactions</vt:lpstr>
      <vt:lpstr>Changing Mindsets: Grading Practices</vt:lpstr>
      <vt:lpstr>Long Term Impact of Practices  (Quasi-experimental, Longitudinal Study)</vt:lpstr>
      <vt:lpstr>PowerPoint Presentation</vt:lpstr>
      <vt:lpstr>Effect of Research Participation on STEM Graduate/Professional School Enrollment (controlling for propensity to participate in research)</vt:lpstr>
      <vt:lpstr>Conclusion</vt:lpstr>
      <vt:lpstr>PowerPoint Presentation</vt:lpstr>
      <vt:lpstr>Conclusion</vt:lpstr>
      <vt:lpstr>Resources</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STEM Undergraduate Education: Increasing Diversity and Productivity</dc:title>
  <dc:creator>herigsr</dc:creator>
  <cp:lastModifiedBy>shurtado</cp:lastModifiedBy>
  <cp:revision>19</cp:revision>
  <dcterms:modified xsi:type="dcterms:W3CDTF">2015-10-09T14:13:23Z</dcterms:modified>
</cp:coreProperties>
</file>