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28" r:id="rId1"/>
  </p:sldMasterIdLst>
  <p:notesMasterIdLst>
    <p:notesMasterId r:id="rId15"/>
  </p:notesMasterIdLst>
  <p:sldIdLst>
    <p:sldId id="256" r:id="rId2"/>
    <p:sldId id="257" r:id="rId3"/>
    <p:sldId id="259" r:id="rId4"/>
    <p:sldId id="261" r:id="rId5"/>
    <p:sldId id="268" r:id="rId6"/>
    <p:sldId id="262" r:id="rId7"/>
    <p:sldId id="269" r:id="rId8"/>
    <p:sldId id="264" r:id="rId9"/>
    <p:sldId id="271" r:id="rId10"/>
    <p:sldId id="265" r:id="rId11"/>
    <p:sldId id="270" r:id="rId12"/>
    <p:sldId id="266" r:id="rId13"/>
    <p:sldId id="25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404" autoAdjust="0"/>
  </p:normalViewPr>
  <p:slideViewPr>
    <p:cSldViewPr>
      <p:cViewPr>
        <p:scale>
          <a:sx n="68" d="100"/>
          <a:sy n="68" d="100"/>
        </p:scale>
        <p:origin x="-1488" y="-152"/>
      </p:cViewPr>
      <p:guideLst>
        <p:guide orient="horz" pos="2160"/>
        <p:guide pos="2880"/>
      </p:guideLst>
    </p:cSldViewPr>
  </p:slideViewPr>
  <p:notesTextViewPr>
    <p:cViewPr>
      <p:scale>
        <a:sx n="1" d="1"/>
        <a:sy n="1" d="1"/>
      </p:scale>
      <p:origin x="0" y="44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393B81-488D-4833-BD48-0C105CCD28D9}" type="datetimeFigureOut">
              <a:rPr lang="en-US" smtClean="0"/>
              <a:t>11/5/15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B452CC-ABAF-4799-819D-945F3588B402}" type="slidenum">
              <a:rPr lang="en-US" smtClean="0"/>
              <a:t>‹#›</a:t>
            </a:fld>
            <a:endParaRPr lang="en-US"/>
          </a:p>
        </p:txBody>
      </p:sp>
    </p:spTree>
    <p:extLst>
      <p:ext uri="{BB962C8B-B14F-4D97-AF65-F5344CB8AC3E}">
        <p14:creationId xmlns:p14="http://schemas.microsoft.com/office/powerpoint/2010/main" val="3546754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afternoon,</a:t>
            </a:r>
            <a:r>
              <a:rPr lang="en-US" baseline="0" dirty="0" smtClean="0"/>
              <a:t> my name is Ashlee Wilkins and I worked on a paper in conjunction with Drs. Sylvia </a:t>
            </a:r>
            <a:r>
              <a:rPr lang="en-US" baseline="0" dirty="0" err="1" smtClean="0"/>
              <a:t>Hurtado</a:t>
            </a:r>
            <a:r>
              <a:rPr lang="en-US" baseline="0" dirty="0" smtClean="0"/>
              <a:t> and Tanya Figueroa entitled Leveraging pedagogical practices in the classroom to promote aspirations for a research career</a:t>
            </a:r>
            <a:endParaRPr lang="en-US" dirty="0"/>
          </a:p>
        </p:txBody>
      </p:sp>
      <p:sp>
        <p:nvSpPr>
          <p:cNvPr id="4" name="Slide Number Placeholder 3"/>
          <p:cNvSpPr>
            <a:spLocks noGrp="1"/>
          </p:cNvSpPr>
          <p:nvPr>
            <p:ph type="sldNum" sz="quarter" idx="10"/>
          </p:nvPr>
        </p:nvSpPr>
        <p:spPr/>
        <p:txBody>
          <a:bodyPr/>
          <a:lstStyle/>
          <a:p>
            <a:fld id="{B8B452CC-ABAF-4799-819D-945F3588B402}" type="slidenum">
              <a:rPr lang="en-US" smtClean="0"/>
              <a:t>1</a:t>
            </a:fld>
            <a:endParaRPr lang="en-US"/>
          </a:p>
        </p:txBody>
      </p:sp>
    </p:spTree>
    <p:extLst>
      <p:ext uri="{BB962C8B-B14F-4D97-AF65-F5344CB8AC3E}">
        <p14:creationId xmlns:p14="http://schemas.microsoft.com/office/powerpoint/2010/main" val="510747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q"/>
            </a:pPr>
            <a:endParaRPr lang="en-US" dirty="0" smtClean="0"/>
          </a:p>
          <a:p>
            <a:pPr>
              <a:buFont typeface="Wingdings" pitchFamily="2" charset="2"/>
              <a:buChar char="q"/>
            </a:pPr>
            <a:r>
              <a:rPr lang="en-US" dirty="0" smtClean="0"/>
              <a:t>So there</a:t>
            </a:r>
            <a:r>
              <a:rPr lang="en-US" baseline="0" dirty="0" smtClean="0"/>
              <a:t> is a national priority to increase the number of STEM researchers more so because there is a lot of concern surrounding whether the United States is producing enough researchers to meet both economic demand as well as to maintain leadership in scientific and technological advancement</a:t>
            </a:r>
          </a:p>
          <a:p>
            <a:pPr>
              <a:buFont typeface="Wingdings" pitchFamily="2" charset="2"/>
              <a:buChar char="q"/>
            </a:pPr>
            <a:r>
              <a:rPr lang="en-US" baseline="0" dirty="0" smtClean="0"/>
              <a:t>And The good news is that there is a increase in interest of students who want to pursue STEM degrees</a:t>
            </a:r>
          </a:p>
          <a:p>
            <a:pPr>
              <a:buFont typeface="Wingdings" pitchFamily="2" charset="2"/>
              <a:buChar char="q"/>
            </a:pPr>
            <a:r>
              <a:rPr lang="en-US" baseline="0" dirty="0" smtClean="0"/>
              <a:t>And we often find that these introductory classrooms are the first point of contact for which students have engagement with the material and develop an interest in pursing STEM research careers</a:t>
            </a:r>
            <a:endParaRPr lang="en-US" dirty="0" smtClean="0"/>
          </a:p>
          <a:p>
            <a:pPr>
              <a:buFont typeface="Wingdings" pitchFamily="2" charset="2"/>
              <a:buChar char="q"/>
            </a:pPr>
            <a:endParaRPr lang="en-US" dirty="0" smtClean="0"/>
          </a:p>
          <a:p>
            <a:pPr>
              <a:buFont typeface="Wingdings" pitchFamily="2" charset="2"/>
              <a:buChar char="q"/>
            </a:pPr>
            <a:endParaRPr lang="en-US" dirty="0" smtClean="0"/>
          </a:p>
          <a:p>
            <a:pPr>
              <a:buFont typeface="Wingdings" pitchFamily="2" charset="2"/>
              <a:buChar char="q"/>
            </a:pPr>
            <a:endParaRPr lang="en-US" dirty="0" smtClean="0"/>
          </a:p>
          <a:p>
            <a:pPr>
              <a:buFont typeface="Wingdings" pitchFamily="2" charset="2"/>
              <a:buChar char="q"/>
            </a:pPr>
            <a:endParaRPr lang="en-US" dirty="0" smtClean="0"/>
          </a:p>
          <a:p>
            <a:pPr>
              <a:buFont typeface="Wingdings" pitchFamily="2" charset="2"/>
              <a:buChar char="q"/>
            </a:pPr>
            <a:r>
              <a:rPr lang="en-US" dirty="0" smtClean="0"/>
              <a:t>National priority to increase the number of STEM researchers for technological advancement and scientific innovation (PCAST, 2012). </a:t>
            </a:r>
          </a:p>
          <a:p>
            <a:pPr>
              <a:buFont typeface="Wingdings" pitchFamily="2" charset="2"/>
              <a:buChar char="q"/>
            </a:pPr>
            <a:endParaRPr lang="en-US" sz="800" dirty="0" smtClean="0"/>
          </a:p>
          <a:p>
            <a:pPr>
              <a:buFont typeface="Wingdings" pitchFamily="2" charset="2"/>
              <a:buChar char="q"/>
            </a:pPr>
            <a:r>
              <a:rPr lang="en-US" dirty="0" smtClean="0"/>
              <a:t>Fortunately freshman students entering four-year colleges and universities are more interested in pursuing a STEM degree now than ever before (Eagan, Lozano, Hurtado, &amp; Case, 2013 )</a:t>
            </a:r>
          </a:p>
          <a:p>
            <a:pPr>
              <a:buFont typeface="Wingdings" pitchFamily="2" charset="2"/>
              <a:buChar char="q"/>
            </a:pPr>
            <a:endParaRPr lang="en-US" dirty="0" smtClean="0"/>
          </a:p>
          <a:p>
            <a:pPr>
              <a:buFont typeface="Wingdings" pitchFamily="2" charset="2"/>
              <a:buChar char="q"/>
            </a:pPr>
            <a:r>
              <a:rPr lang="en-US" dirty="0" smtClean="0"/>
              <a:t>Introductory STEM classrooms are typically the first formal context to which students are exposed, they represent a great vehicle by which to pique students’ interest in STEM related research careers.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8B452CC-ABAF-4799-819D-945F3588B402}" type="slidenum">
              <a:rPr lang="en-US" smtClean="0"/>
              <a:t>2</a:t>
            </a:fld>
            <a:endParaRPr lang="en-US"/>
          </a:p>
        </p:txBody>
      </p:sp>
    </p:spTree>
    <p:extLst>
      <p:ext uri="{BB962C8B-B14F-4D97-AF65-F5344CB8AC3E}">
        <p14:creationId xmlns:p14="http://schemas.microsoft.com/office/powerpoint/2010/main" val="540860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so the purpose of</a:t>
            </a:r>
            <a:r>
              <a:rPr lang="en-US" baseline="0" dirty="0" smtClean="0"/>
              <a:t> this study is to identify the pedagogical practices in introductory STEM classes that cultivate students aspirations towards STEM research careers.</a:t>
            </a:r>
          </a:p>
          <a:p>
            <a:pPr marL="171450" indent="-171450">
              <a:buFont typeface="Arial"/>
              <a:buChar char="•"/>
            </a:pPr>
            <a:r>
              <a:rPr lang="en-US" baseline="0" dirty="0" smtClean="0"/>
              <a:t>In addition, we were interested in examining the extent to which the effect of these practices varied for URM and non URMS students</a:t>
            </a:r>
          </a:p>
          <a:p>
            <a:pPr marL="171450" indent="-171450">
              <a:buFont typeface="Arial"/>
              <a:buChar char="•"/>
            </a:pPr>
            <a:r>
              <a:rPr lang="en-US" baseline="0" dirty="0" smtClean="0"/>
              <a:t>As well as the whether that experiences in  STEM introductory class differ for these two groups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8B452CC-ABAF-4799-819D-945F3588B402}" type="slidenum">
              <a:rPr lang="en-US" smtClean="0"/>
              <a:t>3</a:t>
            </a:fld>
            <a:endParaRPr lang="en-US"/>
          </a:p>
        </p:txBody>
      </p:sp>
    </p:spTree>
    <p:extLst>
      <p:ext uri="{BB962C8B-B14F-4D97-AF65-F5344CB8AC3E}">
        <p14:creationId xmlns:p14="http://schemas.microsoft.com/office/powerpoint/2010/main" val="4269613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pPr marL="171450" indent="-171450">
              <a:buFont typeface="Arial"/>
              <a:buChar char="•"/>
            </a:pPr>
            <a:r>
              <a:rPr lang="en-US" sz="1200" b="0" i="0" u="none" strike="noStrike" kern="1200" baseline="0" dirty="0" smtClean="0">
                <a:solidFill>
                  <a:schemeClr val="tx1"/>
                </a:solidFill>
                <a:latin typeface="+mn-lt"/>
                <a:ea typeface="+mn-ea"/>
                <a:cs typeface="+mn-cs"/>
              </a:rPr>
              <a:t>So briefly, the literature says that introductory courses are the gate keepers because they mark the first point of entry for which the student gains foundational knowledge and from there the content builds</a:t>
            </a:r>
          </a:p>
          <a:p>
            <a:pPr marL="171450" indent="-171450">
              <a:buFont typeface="Arial"/>
              <a:buChar char="•"/>
            </a:pPr>
            <a:r>
              <a:rPr lang="en-US" sz="1200" b="0" i="0" u="none" strike="noStrike" kern="1200" baseline="0" dirty="0" smtClean="0">
                <a:solidFill>
                  <a:schemeClr val="tx1"/>
                </a:solidFill>
                <a:latin typeface="+mn-lt"/>
                <a:ea typeface="+mn-ea"/>
                <a:cs typeface="+mn-cs"/>
              </a:rPr>
              <a:t>And research shows that when instructors illicit the active learning techniques, such as incorporating their ideas in classroom discussion, helps develop students higher order critical thinking skills as well as increase retention rates within those introductory classes.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Introductory courses are typically referred to as “gatekeepers” because they symbolize the initial courses in a sequence of classes where knowledge is transformed into a cumulative experience (Freeman, </a:t>
            </a:r>
            <a:r>
              <a:rPr lang="en-US" sz="1200" b="0" i="0" u="none" strike="noStrike" kern="1200" baseline="0" dirty="0" err="1" smtClean="0">
                <a:solidFill>
                  <a:schemeClr val="tx1"/>
                </a:solidFill>
                <a:latin typeface="+mn-lt"/>
                <a:ea typeface="+mn-ea"/>
                <a:cs typeface="+mn-cs"/>
              </a:rPr>
              <a:t>Haak</a:t>
            </a:r>
            <a:r>
              <a:rPr lang="en-US" sz="1200" b="0" i="0" u="none" strike="noStrike" kern="1200" baseline="0" dirty="0" smtClean="0">
                <a:solidFill>
                  <a:schemeClr val="tx1"/>
                </a:solidFill>
                <a:latin typeface="+mn-lt"/>
                <a:ea typeface="+mn-ea"/>
                <a:cs typeface="+mn-cs"/>
              </a:rPr>
              <a:t>, &amp; </a:t>
            </a:r>
            <a:r>
              <a:rPr lang="en-US" sz="1200" b="0" i="0" u="none" strike="noStrike" kern="1200" baseline="0" dirty="0" err="1" smtClean="0">
                <a:solidFill>
                  <a:schemeClr val="tx1"/>
                </a:solidFill>
                <a:latin typeface="+mn-lt"/>
                <a:ea typeface="+mn-ea"/>
                <a:cs typeface="+mn-cs"/>
              </a:rPr>
              <a:t>Wenderoth</a:t>
            </a:r>
            <a:r>
              <a:rPr lang="en-US" sz="1200" b="0" i="0" u="none" strike="noStrike" kern="1200" baseline="0" dirty="0" smtClean="0">
                <a:solidFill>
                  <a:schemeClr val="tx1"/>
                </a:solidFill>
                <a:latin typeface="+mn-lt"/>
                <a:ea typeface="+mn-ea"/>
                <a:cs typeface="+mn-cs"/>
              </a:rPr>
              <a:t>, 2011). In theory, achievement in introductory courses is defined as a function of mastering content knowledge and scientific thinking dispositions (Conley, 2005).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inability to pass gatekeeper courses often leads to challenges in subsequent classes and may compel students to withdraw from STEM majors and abandon aspirations to pursue a research career in STEM (</a:t>
            </a:r>
            <a:r>
              <a:rPr lang="en-US" sz="1200" b="0" i="0" u="none" strike="noStrike" kern="1200" baseline="0" dirty="0" err="1" smtClean="0">
                <a:solidFill>
                  <a:schemeClr val="tx1"/>
                </a:solidFill>
                <a:latin typeface="+mn-lt"/>
                <a:ea typeface="+mn-ea"/>
                <a:cs typeface="+mn-cs"/>
              </a:rPr>
              <a:t>Labov</a:t>
            </a:r>
            <a:r>
              <a:rPr lang="en-US" sz="1200" b="0" i="0" u="none" strike="noStrike" kern="1200" baseline="0" dirty="0" smtClean="0">
                <a:solidFill>
                  <a:schemeClr val="tx1"/>
                </a:solidFill>
                <a:latin typeface="+mn-lt"/>
                <a:ea typeface="+mn-ea"/>
                <a:cs typeface="+mn-cs"/>
              </a:rPr>
              <a:t>, 2004).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gateway STEM classes, lectures are less likely to require students to critically think about the course content and may not offer the stimulation needed to intellectually engage students in learning science and mathematics (</a:t>
            </a:r>
            <a:r>
              <a:rPr lang="en-US" sz="1200" b="0" i="0" u="none" strike="noStrike" kern="1200" baseline="0" dirty="0" err="1" smtClean="0">
                <a:solidFill>
                  <a:schemeClr val="tx1"/>
                </a:solidFill>
                <a:latin typeface="+mn-lt"/>
                <a:ea typeface="+mn-ea"/>
                <a:cs typeface="+mn-cs"/>
              </a:rPr>
              <a:t>Gasiewski</a:t>
            </a:r>
            <a:r>
              <a:rPr lang="en-US" sz="1200" b="0" i="0" u="none" strike="noStrike" kern="1200" baseline="0" dirty="0" smtClean="0">
                <a:solidFill>
                  <a:schemeClr val="tx1"/>
                </a:solidFill>
                <a:latin typeface="+mn-lt"/>
                <a:ea typeface="+mn-ea"/>
                <a:cs typeface="+mn-cs"/>
              </a:rPr>
              <a:t>, Eagan, Garcia, Hurtado &amp; Chang, 2012). On the other hand, active participation in the classroom setting allows students to cultivate the habits of mind that that serve as the foundational elements of science and stimulates an inquisitive mind. Unfortunately, many introductory classes strictly utilize lecture as the mode of teaching; this practice does not support active participation (</a:t>
            </a:r>
            <a:r>
              <a:rPr lang="en-US" sz="1200" b="0" i="0" u="none" strike="noStrike" kern="1200" baseline="0" dirty="0" err="1" smtClean="0">
                <a:solidFill>
                  <a:schemeClr val="tx1"/>
                </a:solidFill>
                <a:latin typeface="+mn-lt"/>
                <a:ea typeface="+mn-ea"/>
                <a:cs typeface="+mn-cs"/>
              </a:rPr>
              <a:t>Handelsman</a:t>
            </a:r>
            <a:r>
              <a:rPr lang="en-US" sz="1200" b="0" i="0" u="none" strike="noStrike" kern="1200" baseline="0" dirty="0" smtClean="0">
                <a:solidFill>
                  <a:schemeClr val="tx1"/>
                </a:solidFill>
                <a:latin typeface="+mn-lt"/>
                <a:ea typeface="+mn-ea"/>
                <a:cs typeface="+mn-cs"/>
              </a:rPr>
              <a:t> et al., 2004).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Pedagogical strategies that stimulate engagement within the learning environments bolster achievement and afford students with opportunities to critically process scientific concepts and their applications—which inevitably support the acquisition of higher-order intellectual skills (Allen, </a:t>
            </a:r>
            <a:r>
              <a:rPr lang="en-US" sz="1200" b="0" i="0" u="none" strike="noStrike" kern="1200" baseline="0" dirty="0" err="1" smtClean="0">
                <a:solidFill>
                  <a:schemeClr val="tx1"/>
                </a:solidFill>
                <a:latin typeface="+mn-lt"/>
                <a:ea typeface="+mn-ea"/>
                <a:cs typeface="+mn-cs"/>
              </a:rPr>
              <a:t>Duch</a:t>
            </a:r>
            <a:r>
              <a:rPr lang="en-US" sz="1200" b="0" i="0" u="none" strike="noStrike" kern="1200" baseline="0" dirty="0" smtClean="0">
                <a:solidFill>
                  <a:schemeClr val="tx1"/>
                </a:solidFill>
                <a:latin typeface="+mn-lt"/>
                <a:ea typeface="+mn-ea"/>
                <a:cs typeface="+mn-cs"/>
              </a:rPr>
              <a:t>, &amp; Groh, 1996; Sagan, 1996) and may increase the likelihood that students aspire for a STEM research careers.</a:t>
            </a:r>
            <a:endParaRPr lang="en-US" dirty="0"/>
          </a:p>
        </p:txBody>
      </p:sp>
      <p:sp>
        <p:nvSpPr>
          <p:cNvPr id="4" name="Slide Number Placeholder 3"/>
          <p:cNvSpPr>
            <a:spLocks noGrp="1"/>
          </p:cNvSpPr>
          <p:nvPr>
            <p:ph type="sldNum" sz="quarter" idx="10"/>
          </p:nvPr>
        </p:nvSpPr>
        <p:spPr/>
        <p:txBody>
          <a:bodyPr/>
          <a:lstStyle/>
          <a:p>
            <a:fld id="{B8B452CC-ABAF-4799-819D-945F3588B402}" type="slidenum">
              <a:rPr lang="en-US" smtClean="0"/>
              <a:t>4</a:t>
            </a:fld>
            <a:endParaRPr lang="en-US"/>
          </a:p>
        </p:txBody>
      </p:sp>
    </p:spTree>
    <p:extLst>
      <p:ext uri="{BB962C8B-B14F-4D97-AF65-F5344CB8AC3E}">
        <p14:creationId xmlns:p14="http://schemas.microsoft.com/office/powerpoint/2010/main" val="772796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theory guiding our our study is a modified version of Social Cognitive Career Theory (SCCT) by (Lent and colleagues). This model postulates that there are several dimensions that formulate career interest. The first being student inputs such as their gender and ethnicity. The second is background affordances which includes their socio economic status and their communities that they came from. Then there are experiences that happen within the classroom, such as doing group work. And Those experiences that take place in the classroom not only have a direct impact on career interests, but they also affect students self-efficacy and expected outcomes.. All of this works together to help develop their career interest.</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SCCT modified for the purposes of our study, examines the interplay of five dimensions theorized to be important to the development of career interests. LEVERAGING PEDAGOGICAL PRACTICES 7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These dimensions include: 1) personal inputs such as predispositions, gender and race, 2) family background, 3) learning experiences including those occurring in the classroom environment, 4) expectations for outcomes, and 5) self-efficacy or one’s perception of their abilities. Applied to this study, SCCT can help untangle the complex process of how people develop their career interests.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Following SCCT, students are expected to be more likely to articulate interests in a career field or domain when they have positive perceptions about their performance and abilities. Students who have a strong sense of STEM identity and who are able to see themselves as one day being STEM professionals are therefore expected to have an increased likelihood of having STEM-related career goals. </a:t>
            </a:r>
            <a:endParaRPr lang="en-US" dirty="0"/>
          </a:p>
        </p:txBody>
      </p:sp>
      <p:sp>
        <p:nvSpPr>
          <p:cNvPr id="4" name="Slide Number Placeholder 3"/>
          <p:cNvSpPr>
            <a:spLocks noGrp="1"/>
          </p:cNvSpPr>
          <p:nvPr>
            <p:ph type="sldNum" sz="quarter" idx="10"/>
          </p:nvPr>
        </p:nvSpPr>
        <p:spPr/>
        <p:txBody>
          <a:bodyPr/>
          <a:lstStyle/>
          <a:p>
            <a:fld id="{B8B452CC-ABAF-4799-819D-945F3588B402}" type="slidenum">
              <a:rPr lang="en-US" smtClean="0"/>
              <a:t>5</a:t>
            </a:fld>
            <a:endParaRPr lang="en-US"/>
          </a:p>
        </p:txBody>
      </p:sp>
    </p:spTree>
    <p:extLst>
      <p:ext uri="{BB962C8B-B14F-4D97-AF65-F5344CB8AC3E}">
        <p14:creationId xmlns:p14="http://schemas.microsoft.com/office/powerpoint/2010/main" val="1542067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For</a:t>
            </a:r>
            <a:r>
              <a:rPr lang="en-US" baseline="0" dirty="0" smtClean="0"/>
              <a:t> the methods, our longitudinal dataset  that came from two surveys that was administered before and then at the end of a term of a course. And all in all we have 3,205 student participate in over 79 introductory STEM classroom across 15 different institutions.</a:t>
            </a:r>
          </a:p>
          <a:p>
            <a:pPr marL="171450" indent="-171450">
              <a:buFont typeface="Arial"/>
              <a:buChar char="•"/>
            </a:pPr>
            <a:r>
              <a:rPr lang="en-US" baseline="0" dirty="0" smtClean="0"/>
              <a:t>Instructors also answered a survey at the end of the term, which captured their pedagogical practices and perceptions of the institution </a:t>
            </a:r>
          </a:p>
          <a:p>
            <a:pPr marL="171450" indent="-171450">
              <a:buFont typeface="Arial"/>
              <a:buChar char="•"/>
            </a:pPr>
            <a:r>
              <a:rPr lang="en-US" baseline="0" dirty="0" smtClean="0"/>
              <a:t>We performed HLM on this data because students are nestled within disciplines. So we ran an identical model for URM and then for non URM students.</a:t>
            </a:r>
          </a:p>
          <a:p>
            <a:pPr marL="171450" indent="-171450">
              <a:buFont typeface="Arial"/>
              <a:buChar char="•"/>
            </a:pPr>
            <a:r>
              <a:rPr lang="en-US" baseline="0" dirty="0" smtClean="0"/>
              <a:t>We conducted a test for equality of the regression coefficients, to examine to effect of similar significant variables</a:t>
            </a:r>
            <a:endParaRPr lang="en-US" dirty="0"/>
          </a:p>
        </p:txBody>
      </p:sp>
      <p:sp>
        <p:nvSpPr>
          <p:cNvPr id="4" name="Slide Number Placeholder 3"/>
          <p:cNvSpPr>
            <a:spLocks noGrp="1"/>
          </p:cNvSpPr>
          <p:nvPr>
            <p:ph type="sldNum" sz="quarter" idx="10"/>
          </p:nvPr>
        </p:nvSpPr>
        <p:spPr/>
        <p:txBody>
          <a:bodyPr/>
          <a:lstStyle/>
          <a:p>
            <a:fld id="{B8B452CC-ABAF-4799-819D-945F3588B402}" type="slidenum">
              <a:rPr lang="en-US" smtClean="0"/>
              <a:t>6</a:t>
            </a:fld>
            <a:endParaRPr lang="en-US"/>
          </a:p>
        </p:txBody>
      </p:sp>
    </p:spTree>
    <p:extLst>
      <p:ext uri="{BB962C8B-B14F-4D97-AF65-F5344CB8AC3E}">
        <p14:creationId xmlns:p14="http://schemas.microsoft.com/office/powerpoint/2010/main" val="1925883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Briefly want to go over the variables</a:t>
            </a:r>
          </a:p>
          <a:p>
            <a:pPr marL="171450" indent="-171450">
              <a:buFont typeface="Arial"/>
              <a:buChar char="•"/>
            </a:pPr>
            <a:r>
              <a:rPr lang="en-US" sz="1200" b="0" i="0" u="none" strike="noStrike" kern="1200" baseline="0" dirty="0" smtClean="0">
                <a:solidFill>
                  <a:schemeClr val="tx1"/>
                </a:solidFill>
                <a:latin typeface="+mn-lt"/>
                <a:ea typeface="+mn-ea"/>
                <a:cs typeface="+mn-cs"/>
              </a:rPr>
              <a:t>The dependent variable is the likelihood students would pursue a career that includes scientific research, where students where provided their responses a four point scale ranging from very unlikely to very likely</a:t>
            </a:r>
          </a:p>
          <a:p>
            <a:pPr marL="171450" indent="-171450">
              <a:buFont typeface="Arial"/>
              <a:buChar char="•"/>
            </a:pPr>
            <a:r>
              <a:rPr lang="en-US" sz="1200" b="0" i="0" u="none" strike="noStrike" kern="1200" baseline="0" dirty="0" smtClean="0">
                <a:solidFill>
                  <a:schemeClr val="tx1"/>
                </a:solidFill>
                <a:latin typeface="+mn-lt"/>
                <a:ea typeface="+mn-ea"/>
                <a:cs typeface="+mn-cs"/>
              </a:rPr>
              <a:t>And independent variables were entered in HLM in conceptual blocks. The first block was the pretest, so we could account for existing interest in STEM research career. The next block included demographic characteristics which included variables such as gender and income. Next was high school preparation and experience such as participation STEM program in High school or grades earned in high school biology. We then added classroom experiences which captured what students are doing in the classroom such as engaging in group discussion, and it is important to note that this block included response from both faculty and students. When also added Larger colleges experiences and Lastly discipline-level variables in which we aggregated the classrooms into the </a:t>
            </a:r>
            <a:r>
              <a:rPr lang="en-US" sz="1200" b="0" i="0" u="none" strike="noStrike" kern="1200" baseline="0" dirty="0" smtClean="0">
                <a:solidFill>
                  <a:schemeClr val="tx1"/>
                </a:solidFill>
                <a:latin typeface="+mn-lt"/>
                <a:ea typeface="+mn-ea"/>
                <a:cs typeface="+mn-cs"/>
              </a:rPr>
              <a:t>disciplines. To determine if students experiences differed by the </a:t>
            </a:r>
            <a:r>
              <a:rPr lang="en-US" sz="1200" b="0" i="0" u="none" strike="noStrike" kern="1200" baseline="0" smtClean="0">
                <a:solidFill>
                  <a:schemeClr val="tx1"/>
                </a:solidFill>
                <a:latin typeface="+mn-lt"/>
                <a:ea typeface="+mn-ea"/>
                <a:cs typeface="+mn-cs"/>
              </a:rPr>
              <a:t>diciplines( </a:t>
            </a:r>
            <a:r>
              <a:rPr lang="en-US" sz="1200" b="0" i="0" u="none" strike="noStrike" kern="1200" baseline="0" dirty="0" smtClean="0">
                <a:solidFill>
                  <a:schemeClr val="tx1"/>
                </a:solidFill>
                <a:latin typeface="+mn-lt"/>
                <a:ea typeface="+mn-ea"/>
                <a:cs typeface="+mn-cs"/>
              </a:rPr>
              <a:t>for example comparing biology classes to classes).</a:t>
            </a:r>
            <a:endParaRPr lang="en-US" sz="1200" b="0" i="0" u="none" strike="noStrike" kern="1200" baseline="0" dirty="0" smtClean="0">
              <a:solidFill>
                <a:schemeClr val="tx1"/>
              </a:solidFill>
              <a:latin typeface="+mn-lt"/>
              <a:ea typeface="+mn-ea"/>
              <a:cs typeface="+mn-cs"/>
            </a:endParaRPr>
          </a:p>
          <a:p>
            <a:endParaRPr lang="en-US" sz="1200" b="1" i="0" u="none" strike="noStrike" kern="1200" baseline="0" dirty="0" smtClean="0">
              <a:solidFill>
                <a:schemeClr val="tx1"/>
              </a:solidFill>
              <a:latin typeface="+mn-lt"/>
              <a:ea typeface="+mn-ea"/>
              <a:cs typeface="+mn-cs"/>
            </a:endParaRPr>
          </a:p>
          <a:p>
            <a:endParaRPr lang="en-US" sz="1200" b="1" i="0" u="none" strike="noStrike" kern="1200" baseline="0" dirty="0" smtClean="0">
              <a:solidFill>
                <a:schemeClr val="tx1"/>
              </a:solidFill>
              <a:latin typeface="+mn-lt"/>
              <a:ea typeface="+mn-ea"/>
              <a:cs typeface="+mn-cs"/>
            </a:endParaRPr>
          </a:p>
          <a:p>
            <a:endParaRPr lang="en-US" sz="1200" b="1"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8B452CC-ABAF-4799-819D-945F3588B402}" type="slidenum">
              <a:rPr lang="en-US" smtClean="0"/>
              <a:t>7</a:t>
            </a:fld>
            <a:endParaRPr lang="en-US"/>
          </a:p>
        </p:txBody>
      </p:sp>
    </p:spTree>
    <p:extLst>
      <p:ext uri="{BB962C8B-B14F-4D97-AF65-F5344CB8AC3E}">
        <p14:creationId xmlns:p14="http://schemas.microsoft.com/office/powerpoint/2010/main" val="1711066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 am going to now go over the results that were similar across the two groups then I will talk more about the differences later.  We found that there were four overlapping factors that were significant for both groups. Three of the variables positivity predicted the DV which included the pre-test, students who more stronger agreed that they felt closer to reaching their professional goals at the end of the tem and students who place a greater importance on improving the health of minority of communities.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On the hand, students in classrooms with faculty who indicated that they were provided with the resources that they needed to do the best work was a teacher the less likely to express a interest in a STEM research career. This is finding affects both groups similarly and may indicate more resources are needed or that faculty who care about their teaching are doing their best to encourage research careers among students and understand that more is needed to fulfill these outcome expectations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8B452CC-ABAF-4799-819D-945F3588B402}" type="slidenum">
              <a:rPr lang="en-US" smtClean="0"/>
              <a:t>8</a:t>
            </a:fld>
            <a:endParaRPr lang="en-US"/>
          </a:p>
        </p:txBody>
      </p:sp>
    </p:spTree>
    <p:extLst>
      <p:ext uri="{BB962C8B-B14F-4D97-AF65-F5344CB8AC3E}">
        <p14:creationId xmlns:p14="http://schemas.microsoft.com/office/powerpoint/2010/main" val="1548621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Given</a:t>
            </a:r>
            <a:r>
              <a:rPr lang="en-US" baseline="0" dirty="0" smtClean="0"/>
              <a:t> that there were four variables that were significant across both groups, we ran the test of equality of regression coefficients  to see whether see if the effect of a variable was more pronounced in one group over the other, or if the effect was similar. After completing the test we found that only one variable was that was more pronounced– which was greater commitment to improving the health of minority communities, which had a more pronounced effect for URM students which is understandable given that many URM students use education as a means of giving back to their communities.</a:t>
            </a:r>
            <a:endParaRPr lang="en-US" dirty="0"/>
          </a:p>
        </p:txBody>
      </p:sp>
      <p:sp>
        <p:nvSpPr>
          <p:cNvPr id="4" name="Slide Number Placeholder 3"/>
          <p:cNvSpPr>
            <a:spLocks noGrp="1"/>
          </p:cNvSpPr>
          <p:nvPr>
            <p:ph type="sldNum" sz="quarter" idx="10"/>
          </p:nvPr>
        </p:nvSpPr>
        <p:spPr/>
        <p:txBody>
          <a:bodyPr/>
          <a:lstStyle/>
          <a:p>
            <a:fld id="{B8B452CC-ABAF-4799-819D-945F3588B402}" type="slidenum">
              <a:rPr lang="en-US" smtClean="0"/>
              <a:t>9</a:t>
            </a:fld>
            <a:endParaRPr lang="en-US"/>
          </a:p>
        </p:txBody>
      </p:sp>
    </p:spTree>
    <p:extLst>
      <p:ext uri="{BB962C8B-B14F-4D97-AF65-F5344CB8AC3E}">
        <p14:creationId xmlns:p14="http://schemas.microsoft.com/office/powerpoint/2010/main" val="1523200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SO now we will go over the results that were unique to each group, starting with to URM students. There were four predictors which were significant, three were positively: so Students who earned higher grades in high school biology, students who participated in a STEM research program, and students in class where the faculty said that they more frequently related scientific concepts to real-world problems– all indicated that they were more likely to enter into a STEM research career.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Finally students in classrooms with faculty who spent more hours per week meeting with students during office hours were less likely to indicate an interest in STEM research. It may well be that there are learning assistants or supplemental instruction or other activities that effectively reduce student use of office hours, a factor that was unaccounted for in the model.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8B452CC-ABAF-4799-819D-945F3588B402}" type="slidenum">
              <a:rPr lang="en-US" smtClean="0"/>
              <a:t>10</a:t>
            </a:fld>
            <a:endParaRPr lang="en-US"/>
          </a:p>
        </p:txBody>
      </p:sp>
    </p:spTree>
    <p:extLst>
      <p:ext uri="{BB962C8B-B14F-4D97-AF65-F5344CB8AC3E}">
        <p14:creationId xmlns:p14="http://schemas.microsoft.com/office/powerpoint/2010/main" val="2426107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So moving on to non-URM students. There were only three variables that were unique to non-URM students. Students who more strongly agree that they saw the real-life application or relevance in what they learned” and students in classroom where there was a greater proportion of A’s grades where more likely to want to pursue a career in STEM research.</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Alternatively students in classroom with faculty who spent more hours per week working research with undergraduates on research were less likely to express interest in STEM research careers. This may have been a proxy for hours spent in research, but this merits closer examination.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8B452CC-ABAF-4799-819D-945F3588B402}" type="slidenum">
              <a:rPr lang="en-US" smtClean="0"/>
              <a:t>11</a:t>
            </a:fld>
            <a:endParaRPr lang="en-US"/>
          </a:p>
        </p:txBody>
      </p:sp>
    </p:spTree>
    <p:extLst>
      <p:ext uri="{BB962C8B-B14F-4D97-AF65-F5344CB8AC3E}">
        <p14:creationId xmlns:p14="http://schemas.microsoft.com/office/powerpoint/2010/main" val="3529173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Institutions need to college for data on their students because we know that different pedagogical practices result in different outcomes for students.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 noteworthy implication is that we need to cultivate students interest in student before they enter college and we came to  this conclusion because so many  of the input variables were significant and so because of that we recommend that colleges and universities partner up with their local k-12 schools to get the experiences they need to become interested in stem before they step foot onto college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There also needs to be greater investment in activities within STEM introductory classrooms… and there also needs to be more real-life application embedded into the curriculum given that students who see relevance within their course work are more likely to indicate a desire to pursue careers in STEM research.</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Lastly, Institutions must equip faculty with the resources and support needed to improve their teaching skills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Arial"/>
                <a:cs typeface="Arial"/>
              </a:rPr>
              <a:t>This study helps instructors teaching introductory STEM courses  identify the classroom pedagogical practices that increase the likelihood that students will report an interest in a scientific research career.</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Students’ experiences in the contexts of the classroom and the larger college environment affect students in numerous ways, with one important outcome being the type of career students aspire to fill once they graduate. Since the emphasis of this study is on the impact of classroom practices instructors use in STEM classrooms, we first begin identifying the implications this study has within that context. First, using the SCCT lens to understand how students’ career aspirations are shaped within the context of the classroom, we already suspected that there would be certain classroom experiences more effective at turning students on to a research career. The fact that several factors of the classroom environment were significant in the analysis signifies that faculty indeed play a pivotal role in informing student’s career aspirations (</a:t>
            </a:r>
            <a:r>
              <a:rPr lang="en-US" sz="1200" b="0" i="0" u="none" strike="noStrike" kern="1200" baseline="0" dirty="0" err="1" smtClean="0">
                <a:solidFill>
                  <a:schemeClr val="tx1"/>
                </a:solidFill>
                <a:latin typeface="+mn-lt"/>
                <a:ea typeface="+mn-ea"/>
                <a:cs typeface="+mn-cs"/>
              </a:rPr>
              <a:t>Maton</a:t>
            </a:r>
            <a:r>
              <a:rPr lang="en-US" sz="1200" b="0" i="0" u="none" strike="noStrike" kern="1200" baseline="0" dirty="0" smtClean="0">
                <a:solidFill>
                  <a:schemeClr val="tx1"/>
                </a:solidFill>
                <a:latin typeface="+mn-lt"/>
                <a:ea typeface="+mn-ea"/>
                <a:cs typeface="+mn-cs"/>
              </a:rPr>
              <a:t> &amp; </a:t>
            </a:r>
            <a:r>
              <a:rPr lang="en-US" sz="1200" b="0" i="0" u="none" strike="noStrike" kern="1200" baseline="0" dirty="0" err="1" smtClean="0">
                <a:solidFill>
                  <a:schemeClr val="tx1"/>
                </a:solidFill>
                <a:latin typeface="+mn-lt"/>
                <a:ea typeface="+mn-ea"/>
                <a:cs typeface="+mn-cs"/>
              </a:rPr>
              <a:t>Hrabowski</a:t>
            </a:r>
            <a:r>
              <a:rPr lang="en-US" sz="1200" b="0" i="0" u="none" strike="noStrike" kern="1200" baseline="0" dirty="0" smtClean="0">
                <a:solidFill>
                  <a:schemeClr val="tx1"/>
                </a:solidFill>
                <a:latin typeface="+mn-lt"/>
                <a:ea typeface="+mn-ea"/>
                <a:cs typeface="+mn-cs"/>
              </a:rPr>
              <a:t>, 2004). For example, for both URM and non-URM students, the relevancy of what they are learning in the classroom applied to real life is an important pedagogy and content approach. The clearer students were able to see this connection, the more likely they were to indicate that they aspired to a research career. Relating concepts to the real world for URM students will likely be most impactful if faculty make connections that show how STEM concepts and practices impact the communities students come from. Many students, for example, likely do not know that certain science-based health and environmental phenomenon affect particular minority ethnic groups more than others or that unethical research practices have occurred on individuals from minority backgrounds, or that research that uplifts minority communities is often not pursued by mainstream scientists. By connecting what is taught to students’ histories and futures, faculty can more effectively turn students on to research careers.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Other findings from this study show that values drive students’ aspirations and are important considerations in understanding career development. For instance, students who had a greater commitment to improving the health of minority communities were more likely to express stronger interest in pursuing a STEM research career among both URM and non-URM students, with an even greater impact on URM student aspirations. This finding reinforces the need for instructors to connect course concepts to real life and to demonstrate to students how what they are learning can be applied in ways that are of real societal benefit, especially to minority communities. Similarly students want to feel empowered by what they learn in their classes – students, URM and non-URM alike, are more likely to aspire for a research career if they felt the class helped them get closer to reaching their professional goals. Although it is uncertain exactly what instructors did to make students feel like their professional goals was more in reach, a brief discussion of relevant STEM careers for example, what they entail, and the next steps needed to realize those dreams may be a helpful exercise. Findings show that many engaging activities in the study had no significant direct effect on students’ research career aspirations. This should be a focus of study of indirect effects to identify more strategies to improve students’ research career aspirations. It may also reflect, however, that few students experience these practices in large introductory courses. Unfortunately, many STEM faculty do not often infuse their class with practical, engaging activities and many – even if they are interested in bettering their class for the sake of their students – do not know where to start since they never had training on evidence-based practices or what it means to be an effective teacher. Indeed, many faculty rely on teaching select scientific concepts to students and simply require that students memorize definitions and algorithmic methods for problem solving (Bates, &amp; Galloway, 2012).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Campus leadership can empower faculty by ensuring the resources are available that will help them become better instructors as they do more activities that push students to think critically via the actual application of scientific concepts (Barnett &amp; </a:t>
            </a:r>
            <a:r>
              <a:rPr lang="en-US" sz="1200" b="0" i="0" u="none" strike="noStrike" kern="1200" baseline="0" dirty="0" err="1" smtClean="0">
                <a:solidFill>
                  <a:schemeClr val="tx1"/>
                </a:solidFill>
                <a:latin typeface="+mn-lt"/>
                <a:ea typeface="+mn-ea"/>
                <a:cs typeface="+mn-cs"/>
              </a:rPr>
              <a:t>Ceci</a:t>
            </a:r>
            <a:r>
              <a:rPr lang="en-US" sz="1200" b="0" i="0" u="none" strike="noStrike" kern="1200" baseline="0" dirty="0" smtClean="0">
                <a:solidFill>
                  <a:schemeClr val="tx1"/>
                </a:solidFill>
                <a:latin typeface="+mn-lt"/>
                <a:ea typeface="+mn-ea"/>
                <a:cs typeface="+mn-cs"/>
              </a:rPr>
              <a:t>, 2002). For example some institutions have centers for teaching and learning, wherein faculty can take workshops about effective pedagogies in STEM classrooms that are based on empirical research or sit one-on-one with a center consultant and review the type of pedagogies they can infuse in their existing curriculum to make it more engaging. Teaching centers also increase the faculty’s awareness of the need for diversified teaching practices, so that students from all backgrounds can develop an excitement for learning STEM related content and developing their STEM competencies. Another caveat is that faculty have many demands on their time, and restructuring a class so that it takes more of an active learning nature is time intensive. Thus, if administration sees value in making STEM classrooms more engaging, they will have to incentivize or reward excellent teaching – or at the very least make sure that faculty who volunteer to transform their classes also have the option of taking a course release. By supporting STEM faculty in improving their teaching, the institution conveys a message that meaningful student learning is highly valued. </a:t>
            </a:r>
          </a:p>
          <a:p>
            <a:r>
              <a:rPr lang="en-US" sz="1200" b="0" i="0" u="none" strike="noStrike" kern="1200" baseline="0" dirty="0" smtClean="0">
                <a:solidFill>
                  <a:schemeClr val="tx1"/>
                </a:solidFill>
                <a:latin typeface="+mn-lt"/>
                <a:ea typeface="+mn-ea"/>
                <a:cs typeface="+mn-cs"/>
              </a:rPr>
              <a:t>Further, it is important to note that just because student background characteristics and pre-college experiences have a large impact on students’ career aspirations, does not mean that institutions are absolved of their responsibility to take action. Indeed, there are still many actions institutions can take to support student career aspirations so that they are focused towards research careers in STEM. For example the finding that the pre-test was the strongest predictor of students’ aspirations for STEM research careers implies that there needs to be a greater emphasis on developing the research aspirations of students early on and prior to college. To do so, colleges and universities should partner with K-12 institutions to foster educational initiatives that improve pedagogical practices used by STEM teachers in the classroom and to increase the number and quality of K-12 programs that bolsters students’ interest in research. Understandably, faculty at institutions of higher education have the expertise to insure that programming and changes in pedagogy at the K-12 level is informed by best-practices. Leveraging partnerships with K-12 institutions allows colleges and universities to more strongly shape students’ career interests, academic ability, and skills for scientific research because they are reaching students at a time when they are young, highly impressionable, and just beginning to figure out where their interests and strength lay.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Similarly, we examined the effect that structured high school research programs had on students’ career aspirations and found that these programs were significantly influential for URM students in particular. This finding reaffirms the significant monetary contributions of government and non-profit entities like the National Science Foundation, National Institutes of Health, and Howard Hughes Medical Institute that fund interventions targeting URM students thereby helping these students develop STEM competencies and build social networks. Having a strong content knowledge in STEM and having relationships with some of the seasoned players in the STEM domain represent valuable capital that can be cashed in once students enter the workforce or apply to graduate/ professional school in STEM fields (Seymour et al., 2004). If possible, foundations and government should consider increasing the funding they provide for research programs at the K-12 level. To encourage institutions to partner with nearby K-12 institutions, foundations should also consider providing money for course releases for the faculty involved in these K-12 partnerships. This would offset some of the time devoted to successfully implement programs.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Returning to the theory underlining this study, although SCCT offers a framework for understanding how STEM students’ experiences in the classroom and larger college environment impact career aspirations in STEM, one area where the theory did not apply surprisingly was with respect to self-efficacy and the importance self-efficacy theoretically is supposed to have on the development of career aspirations and choices. We, therefore, intentionally added a construct that measured academic ability, science ability, critical thinking, math ability and drive to achieve all which we call STEM self-concept. Given that STEM self-concept was not significant for either student group, future research should test other constructs that also measure self-efficacy to determine if a more robust measure exists or alternatively if SCCT needs modifications when applied to STEM students to properly understand their career aspirational development. Further research should also disaggregate across STEM research careers (i.e. engineering, biological sciences, etc.) to investigate how the factors used within this study vary by discipline. Additional analysis across racial groups may provide more specific information about what is most important for promoting STEM research career aspirations, since this study aggregates underrepresented populations into one group. This type of research would better inform initiatives that strive to increase the diversity within the STEM talent pool, which would in turn enrich the type of research conducted via a multiplicity of perspectives and more creative solutions to problems. Finally it is also noteworthy that the analytical models in this study, predicted very little of the student-level variance with respect to the dependent variable, both for URM students and their majority peers. This suggests that more research is needed to determine the impact pedagogical practices have on shaping students’ career interests. Since there are likely many nuances in the pedagogical practices and classroom experiences that develop students’ aspirations for scientific research, qualitative studies may better disentangle how classroom pedagogy translates to heightened interest in a research career in STEM. </a:t>
            </a:r>
          </a:p>
          <a:p>
            <a:r>
              <a:rPr lang="en-US" sz="1200" b="0" i="0" u="none" strike="noStrike" kern="1200" baseline="0" dirty="0" smtClean="0">
                <a:solidFill>
                  <a:schemeClr val="tx1"/>
                </a:solidFill>
                <a:latin typeface="+mn-lt"/>
                <a:ea typeface="+mn-ea"/>
                <a:cs typeface="+mn-cs"/>
              </a:rPr>
              <a:t>In conclusion, in order to meet the national call for additional researchers in STEM, institutions must make sure they are cultivating students’ interest for this career pathway – and the first mode of doing so is in STEM introductory classrooms. Further, given the national priority to expand participation among URM students in the STEM workforce, particularly in research careers, investigating how faculty and the classroom experience influence career aspirations is critical for advancing these workforce initiatives. This study contributes to existing literature by identifying classroom pedagogical practices that make it more likely that students will report they are interested in a scientific research career at the end of an academic term in which they took an introductory STEM course. Further comparing results across student groups teases out some of the different and overlapping needs of URM students compared to their majority counterparts – a distinction that is most definitely needed in higher education if it is to meet the charge of better supporting STEM students’ career aspirations. </a:t>
            </a:r>
            <a:endParaRPr lang="en-US" dirty="0"/>
          </a:p>
        </p:txBody>
      </p:sp>
      <p:sp>
        <p:nvSpPr>
          <p:cNvPr id="4" name="Slide Number Placeholder 3"/>
          <p:cNvSpPr>
            <a:spLocks noGrp="1"/>
          </p:cNvSpPr>
          <p:nvPr>
            <p:ph type="sldNum" sz="quarter" idx="10"/>
          </p:nvPr>
        </p:nvSpPr>
        <p:spPr/>
        <p:txBody>
          <a:bodyPr/>
          <a:lstStyle/>
          <a:p>
            <a:fld id="{B8B452CC-ABAF-4799-819D-945F3588B402}" type="slidenum">
              <a:rPr lang="en-US" smtClean="0"/>
              <a:t>12</a:t>
            </a:fld>
            <a:endParaRPr lang="en-US"/>
          </a:p>
        </p:txBody>
      </p:sp>
    </p:spTree>
    <p:extLst>
      <p:ext uri="{BB962C8B-B14F-4D97-AF65-F5344CB8AC3E}">
        <p14:creationId xmlns:p14="http://schemas.microsoft.com/office/powerpoint/2010/main" val="26109414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46201-0EF8-4F8D-9D6A-12C422B67D51}" type="slidenum">
              <a:rPr lang="en-US" smtClean="0"/>
              <a:pPr/>
              <a:t>13</a:t>
            </a:fld>
            <a:endParaRPr lang="en-US"/>
          </a:p>
        </p:txBody>
      </p:sp>
    </p:spTree>
    <p:extLst>
      <p:ext uri="{BB962C8B-B14F-4D97-AF65-F5344CB8AC3E}">
        <p14:creationId xmlns:p14="http://schemas.microsoft.com/office/powerpoint/2010/main" val="1165812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2E1939BB-FCA3-4090-A507-A74C173C654C}" type="datetimeFigureOut">
              <a:rPr lang="en-US" smtClean="0"/>
              <a:t>11/5/15</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EFECB07-641A-4FE6-86B2-F45293C7C2BA}"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E1939BB-FCA3-4090-A507-A74C173C654C}" type="datetimeFigureOut">
              <a:rPr lang="en-US" smtClean="0"/>
              <a:t>11/5/15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EFECB07-641A-4FE6-86B2-F45293C7C2BA}"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E1939BB-FCA3-4090-A507-A74C173C654C}" type="datetimeFigureOut">
              <a:rPr lang="en-US" smtClean="0"/>
              <a:t>11/5/15</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EFECB07-641A-4FE6-86B2-F45293C7C2BA}"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2E1939BB-FCA3-4090-A507-A74C173C654C}" type="datetimeFigureOut">
              <a:rPr lang="en-US" smtClean="0"/>
              <a:t>11/5/15</a:t>
            </a:fld>
            <a:endParaRPr lang="en-US"/>
          </a:p>
        </p:txBody>
      </p:sp>
      <p:sp>
        <p:nvSpPr>
          <p:cNvPr id="10" name="Slide Number Placeholder 9"/>
          <p:cNvSpPr>
            <a:spLocks noGrp="1"/>
          </p:cNvSpPr>
          <p:nvPr>
            <p:ph type="sldNum" sz="quarter" idx="16"/>
          </p:nvPr>
        </p:nvSpPr>
        <p:spPr/>
        <p:txBody>
          <a:bodyPr rtlCol="0"/>
          <a:lstStyle/>
          <a:p>
            <a:fld id="{9EFECB07-641A-4FE6-86B2-F45293C7C2BA}"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2E1939BB-FCA3-4090-A507-A74C173C654C}" type="datetimeFigureOut">
              <a:rPr lang="en-US" smtClean="0"/>
              <a:t>11/5/15</a:t>
            </a:fld>
            <a:endParaRPr lang="en-US"/>
          </a:p>
        </p:txBody>
      </p:sp>
      <p:sp>
        <p:nvSpPr>
          <p:cNvPr id="12" name="Slide Number Placeholder 11"/>
          <p:cNvSpPr>
            <a:spLocks noGrp="1"/>
          </p:cNvSpPr>
          <p:nvPr>
            <p:ph type="sldNum" sz="quarter" idx="16"/>
          </p:nvPr>
        </p:nvSpPr>
        <p:spPr/>
        <p:txBody>
          <a:bodyPr rtlCol="0"/>
          <a:lstStyle/>
          <a:p>
            <a:fld id="{9EFECB07-641A-4FE6-86B2-F45293C7C2BA}"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E1939BB-FCA3-4090-A507-A74C173C654C}" type="datetimeFigureOut">
              <a:rPr lang="en-US" smtClean="0"/>
              <a:t>11/5/15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EFECB07-641A-4FE6-86B2-F45293C7C2B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1939BB-FCA3-4090-A507-A74C173C654C}" type="datetimeFigureOut">
              <a:rPr lang="en-US" smtClean="0"/>
              <a:t>11/5/15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EFECB07-641A-4FE6-86B2-F45293C7C2B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E1939BB-FCA3-4090-A507-A74C173C654C}" type="datetimeFigureOut">
              <a:rPr lang="en-US" smtClean="0"/>
              <a:t>11/5/15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EFECB07-641A-4FE6-86B2-F45293C7C2BA}"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2E1939BB-FCA3-4090-A507-A74C173C654C}" type="datetimeFigureOut">
              <a:rPr lang="en-US" smtClean="0"/>
              <a:t>11/5/15</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EFECB07-641A-4FE6-86B2-F45293C7C2BA}"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1939BB-FCA3-4090-A507-A74C173C654C}" type="datetimeFigureOut">
              <a:rPr lang="en-US" smtClean="0"/>
              <a:t>11/5/15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FECB07-641A-4FE6-86B2-F45293C7C2B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2E1939BB-FCA3-4090-A507-A74C173C654C}" type="datetimeFigureOut">
              <a:rPr lang="en-US" smtClean="0"/>
              <a:t>11/5/15</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9EFECB07-641A-4FE6-86B2-F45293C7C2B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E1939BB-FCA3-4090-A507-A74C173C654C}" type="datetimeFigureOut">
              <a:rPr lang="en-US" smtClean="0"/>
              <a:t>11/5/15</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EFECB07-641A-4FE6-86B2-F45293C7C2B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5038" y="1295400"/>
            <a:ext cx="8686800" cy="2286000"/>
          </a:xfrm>
        </p:spPr>
        <p:txBody>
          <a:bodyPr>
            <a:normAutofit/>
          </a:bodyPr>
          <a:lstStyle/>
          <a:p>
            <a:pPr algn="ctr"/>
            <a:r>
              <a:rPr lang="en-US" sz="3600" dirty="0" smtClean="0">
                <a:latin typeface="Arial" panose="020B0604020202020204" pitchFamily="34" charset="0"/>
                <a:cs typeface="Arial" panose="020B0604020202020204" pitchFamily="34" charset="0"/>
              </a:rPr>
              <a:t>Leveraging Pedagogical Practices in the Classroom to Promote Aspirations for a Research Career</a:t>
            </a:r>
            <a:endParaRPr lang="en-US" sz="36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normAutofit fontScale="92500" lnSpcReduction="20000"/>
          </a:bodyPr>
          <a:lstStyle/>
          <a:p>
            <a:r>
              <a:rPr lang="en-US" dirty="0" smtClean="0">
                <a:latin typeface="Arial" panose="020B0604020202020204" pitchFamily="34" charset="0"/>
                <a:cs typeface="Arial" panose="020B0604020202020204" pitchFamily="34" charset="0"/>
              </a:rPr>
              <a:t>Ashlee N. Wilkins, Sylvia Hurtado, Tanya Figueroa, UCLA</a:t>
            </a:r>
            <a:endParaRPr lang="en-US" dirty="0">
              <a:latin typeface="Arial" panose="020B0604020202020204" pitchFamily="34" charset="0"/>
              <a:cs typeface="Arial" panose="020B0604020202020204" pitchFamily="34" charset="0"/>
            </a:endParaRPr>
          </a:p>
        </p:txBody>
      </p:sp>
      <p:sp>
        <p:nvSpPr>
          <p:cNvPr id="4" name="TextBox 3"/>
          <p:cNvSpPr txBox="1"/>
          <p:nvPr/>
        </p:nvSpPr>
        <p:spPr>
          <a:xfrm>
            <a:off x="3733800" y="4698380"/>
            <a:ext cx="5237331" cy="1200329"/>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Association for the Study of Higher Education</a:t>
            </a:r>
          </a:p>
          <a:p>
            <a:r>
              <a:rPr lang="en-US" b="1" dirty="0" smtClean="0">
                <a:latin typeface="Arial" panose="020B0604020202020204" pitchFamily="34" charset="0"/>
                <a:cs typeface="Arial" panose="020B0604020202020204" pitchFamily="34" charset="0"/>
              </a:rPr>
              <a:t>Denver, Colorado.</a:t>
            </a:r>
          </a:p>
          <a:p>
            <a:endParaRPr lang="en-US" b="1" dirty="0">
              <a:latin typeface="Arial" panose="020B0604020202020204" pitchFamily="34" charset="0"/>
              <a:cs typeface="Arial" panose="020B0604020202020204" pitchFamily="34" charset="0"/>
            </a:endParaRPr>
          </a:p>
          <a:p>
            <a:r>
              <a:rPr lang="en-US" b="1" dirty="0" smtClean="0">
                <a:latin typeface="Arial" panose="020B0604020202020204" pitchFamily="34" charset="0"/>
                <a:cs typeface="Arial" panose="020B0604020202020204" pitchFamily="34" charset="0"/>
              </a:rPr>
              <a:t>November 5, 2015</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0065135"/>
      </p:ext>
    </p:extLst>
  </p:cSld>
  <p:clrMapOvr>
    <a:masterClrMapping/>
  </p:clrMapOvr>
  <mc:AlternateContent xmlns:mc="http://schemas.openxmlformats.org/markup-compatibility/2006" xmlns:p14="http://schemas.microsoft.com/office/powerpoint/2010/main">
    <mc:Choice Requires="p14">
      <p:transition spd="slow" p14:dur="2000" advTm="20100"/>
    </mc:Choice>
    <mc:Fallback xmlns="">
      <p:transition xmlns:p14="http://schemas.microsoft.com/office/powerpoint/2010/main" spd="slow" advTm="20100"/>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Introduction</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457200" y="1905000"/>
            <a:ext cx="8153400" cy="4495800"/>
          </a:xfrm>
        </p:spPr>
        <p:txBody>
          <a:bodyPr>
            <a:normAutofit/>
          </a:bodyPr>
          <a:lstStyle/>
          <a:p>
            <a:pPr>
              <a:buFont typeface="Wingdings" pitchFamily="2" charset="2"/>
              <a:buChar char="q"/>
            </a:pPr>
            <a:r>
              <a:rPr lang="en-US" dirty="0">
                <a:latin typeface="Arial" panose="020B0604020202020204" pitchFamily="34" charset="0"/>
                <a:cs typeface="Arial" panose="020B0604020202020204" pitchFamily="34" charset="0"/>
              </a:rPr>
              <a:t>National priority to increase the number of STEM </a:t>
            </a:r>
            <a:r>
              <a:rPr lang="en-US" dirty="0" smtClean="0">
                <a:latin typeface="Arial" panose="020B0604020202020204" pitchFamily="34" charset="0"/>
                <a:cs typeface="Arial" panose="020B0604020202020204" pitchFamily="34" charset="0"/>
              </a:rPr>
              <a:t>researchers </a:t>
            </a:r>
            <a:r>
              <a:rPr lang="en-US" sz="1000" dirty="0" smtClean="0">
                <a:latin typeface="Arial" panose="020B0604020202020204" pitchFamily="34" charset="0"/>
                <a:cs typeface="Arial" panose="020B0604020202020204" pitchFamily="34" charset="0"/>
              </a:rPr>
              <a:t>(PCAST</a:t>
            </a:r>
            <a:r>
              <a:rPr lang="en-US" sz="1000" dirty="0">
                <a:latin typeface="Arial" panose="020B0604020202020204" pitchFamily="34" charset="0"/>
                <a:cs typeface="Arial" panose="020B0604020202020204" pitchFamily="34" charset="0"/>
              </a:rPr>
              <a:t>, 2012). </a:t>
            </a:r>
            <a:endParaRPr lang="en-US" sz="1000" dirty="0" smtClean="0">
              <a:latin typeface="Arial" panose="020B0604020202020204" pitchFamily="34" charset="0"/>
              <a:cs typeface="Arial" panose="020B0604020202020204" pitchFamily="34" charset="0"/>
            </a:endParaRPr>
          </a:p>
          <a:p>
            <a:pPr>
              <a:buFont typeface="Wingdings" pitchFamily="2" charset="2"/>
              <a:buChar char="q"/>
            </a:pPr>
            <a:endParaRPr lang="en-US" sz="800" dirty="0">
              <a:latin typeface="Arial" panose="020B0604020202020204" pitchFamily="34" charset="0"/>
              <a:cs typeface="Arial" panose="020B0604020202020204" pitchFamily="34" charset="0"/>
            </a:endParaRPr>
          </a:p>
          <a:p>
            <a:pPr>
              <a:buFont typeface="Wingdings" pitchFamily="2" charset="2"/>
              <a:buChar char="q"/>
            </a:pPr>
            <a:r>
              <a:rPr lang="en-US" dirty="0" smtClean="0">
                <a:latin typeface="Arial" panose="020B0604020202020204" pitchFamily="34" charset="0"/>
                <a:cs typeface="Arial" panose="020B0604020202020204" pitchFamily="34" charset="0"/>
              </a:rPr>
              <a:t>Increased interest in </a:t>
            </a:r>
            <a:r>
              <a:rPr lang="en-US" dirty="0">
                <a:latin typeface="Arial" panose="020B0604020202020204" pitchFamily="34" charset="0"/>
                <a:cs typeface="Arial" panose="020B0604020202020204" pitchFamily="34" charset="0"/>
              </a:rPr>
              <a:t>pursuing </a:t>
            </a:r>
            <a:r>
              <a:rPr lang="en-US" dirty="0" smtClean="0">
                <a:latin typeface="Arial" panose="020B0604020202020204" pitchFamily="34" charset="0"/>
                <a:cs typeface="Arial" panose="020B0604020202020204" pitchFamily="34" charset="0"/>
              </a:rPr>
              <a:t>STEM degrees </a:t>
            </a:r>
            <a:r>
              <a:rPr lang="en-US" sz="1000" dirty="0" smtClean="0">
                <a:latin typeface="Arial" panose="020B0604020202020204" pitchFamily="34" charset="0"/>
                <a:cs typeface="Arial" panose="020B0604020202020204" pitchFamily="34" charset="0"/>
              </a:rPr>
              <a:t>(</a:t>
            </a:r>
            <a:r>
              <a:rPr lang="en-US" sz="1000" dirty="0">
                <a:latin typeface="Arial" panose="020B0604020202020204" pitchFamily="34" charset="0"/>
                <a:cs typeface="Arial" panose="020B0604020202020204" pitchFamily="34" charset="0"/>
              </a:rPr>
              <a:t>Eagan, Lozano, Hurtado, &amp; Case, </a:t>
            </a:r>
            <a:r>
              <a:rPr lang="en-US" sz="1000" dirty="0" smtClean="0">
                <a:latin typeface="Arial" panose="020B0604020202020204" pitchFamily="34" charset="0"/>
                <a:cs typeface="Arial" panose="020B0604020202020204" pitchFamily="34" charset="0"/>
              </a:rPr>
              <a:t>2013)</a:t>
            </a:r>
          </a:p>
          <a:p>
            <a:pPr marL="0" indent="0">
              <a:buNone/>
            </a:pPr>
            <a:endParaRPr lang="en-US" sz="800" dirty="0">
              <a:latin typeface="Arial" panose="020B0604020202020204" pitchFamily="34" charset="0"/>
              <a:cs typeface="Arial" panose="020B0604020202020204" pitchFamily="34" charset="0"/>
            </a:endParaRPr>
          </a:p>
          <a:p>
            <a:pPr>
              <a:buFont typeface="Wingdings" pitchFamily="2" charset="2"/>
              <a:buChar char="q"/>
            </a:pPr>
            <a:r>
              <a:rPr lang="en-US" dirty="0">
                <a:latin typeface="Arial" panose="020B0604020202020204" pitchFamily="34" charset="0"/>
                <a:cs typeface="Arial" panose="020B0604020202020204" pitchFamily="34" charset="0"/>
              </a:rPr>
              <a:t>Introductory STEM classrooms </a:t>
            </a:r>
            <a:r>
              <a:rPr lang="en-US" dirty="0" smtClean="0">
                <a:latin typeface="Arial" panose="020B0604020202020204" pitchFamily="34" charset="0"/>
                <a:cs typeface="Arial" panose="020B0604020202020204" pitchFamily="34" charset="0"/>
              </a:rPr>
              <a:t>represent </a:t>
            </a:r>
            <a:r>
              <a:rPr lang="en-US" dirty="0">
                <a:latin typeface="Arial" panose="020B0604020202020204" pitchFamily="34" charset="0"/>
                <a:cs typeface="Arial" panose="020B0604020202020204" pitchFamily="34" charset="0"/>
              </a:rPr>
              <a:t>a great vehicle by which to pique students’ interest in STEM related research careers. </a:t>
            </a:r>
          </a:p>
          <a:p>
            <a:endParaRPr lang="en-US" dirty="0"/>
          </a:p>
        </p:txBody>
      </p:sp>
    </p:spTree>
    <p:extLst>
      <p:ext uri="{BB962C8B-B14F-4D97-AF65-F5344CB8AC3E}">
        <p14:creationId xmlns:p14="http://schemas.microsoft.com/office/powerpoint/2010/main" val="2484136333"/>
      </p:ext>
    </p:extLst>
  </p:cSld>
  <p:clrMapOvr>
    <a:masterClrMapping/>
  </p:clrMapOvr>
  <mc:AlternateContent xmlns:mc="http://schemas.openxmlformats.org/markup-compatibility/2006" xmlns:p14="http://schemas.microsoft.com/office/powerpoint/2010/main">
    <mc:Choice Requires="p14">
      <p:transition spd="slow" p14:dur="2000" advTm="48078"/>
    </mc:Choice>
    <mc:Fallback xmlns="">
      <p:transition xmlns:p14="http://schemas.microsoft.com/office/powerpoint/2010/main" spd="slow" advTm="48078"/>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Purpose</a:t>
            </a:r>
            <a:endParaRPr lang="en-US" dirty="0">
              <a:latin typeface="Arial" panose="020B0604020202020204" pitchFamily="34" charset="0"/>
              <a:cs typeface="Arial" panose="020B0604020202020204" pitchFamily="34" charset="0"/>
            </a:endParaRPr>
          </a:p>
        </p:txBody>
      </p:sp>
      <p:sp>
        <p:nvSpPr>
          <p:cNvPr id="2" name="Content Placeholder 1"/>
          <p:cNvSpPr>
            <a:spLocks noGrp="1"/>
          </p:cNvSpPr>
          <p:nvPr>
            <p:ph sz="quarter" idx="1"/>
          </p:nvPr>
        </p:nvSpPr>
        <p:spPr/>
        <p:txBody>
          <a:bodyPr/>
          <a:lstStyle/>
          <a:p>
            <a:pPr>
              <a:buFont typeface="Wingdings" charset="2"/>
              <a:buChar char="q"/>
            </a:pPr>
            <a:r>
              <a:rPr lang="en-US" b="1" dirty="0">
                <a:latin typeface="Arial" panose="020B0604020202020204" pitchFamily="34" charset="0"/>
                <a:cs typeface="Arial" panose="020B0604020202020204" pitchFamily="34" charset="0"/>
              </a:rPr>
              <a:t>Purpose: </a:t>
            </a:r>
            <a:r>
              <a:rPr lang="en-US" dirty="0" smtClean="0">
                <a:latin typeface="Arial" panose="020B0604020202020204" pitchFamily="34" charset="0"/>
                <a:cs typeface="Arial" panose="020B0604020202020204" pitchFamily="34" charset="0"/>
              </a:rPr>
              <a:t>To identify the pedagogical </a:t>
            </a:r>
            <a:r>
              <a:rPr lang="en-US" dirty="0">
                <a:latin typeface="Arial" panose="020B0604020202020204" pitchFamily="34" charset="0"/>
                <a:cs typeface="Arial" panose="020B0604020202020204" pitchFamily="34" charset="0"/>
              </a:rPr>
              <a:t>practices in introductory STEM courses that  are conducive to cultivating students’ aspirations towards careers in STEM research</a:t>
            </a:r>
          </a:p>
          <a:p>
            <a:pPr lvl="2">
              <a:buFont typeface="Wingdings" charset="2"/>
              <a:buChar char="u"/>
            </a:pPr>
            <a:r>
              <a:rPr lang="en-US" dirty="0">
                <a:latin typeface="Arial" panose="020B0604020202020204" pitchFamily="34" charset="0"/>
                <a:cs typeface="Arial" panose="020B0604020202020204" pitchFamily="34" charset="0"/>
              </a:rPr>
              <a:t>How does the effect of these practices differ for Underrepresented Racial Minority (URM) students and non-URM students?</a:t>
            </a:r>
          </a:p>
          <a:p>
            <a:pPr lvl="2">
              <a:buFont typeface="Wingdings" charset="2"/>
              <a:buChar char="u"/>
            </a:pPr>
            <a:r>
              <a:rPr lang="en-US" dirty="0">
                <a:latin typeface="Arial" panose="020B0604020202020204" pitchFamily="34" charset="0"/>
                <a:cs typeface="Arial" panose="020B0604020202020204" pitchFamily="34" charset="0"/>
              </a:rPr>
              <a:t>How do experiences within STEM introductory classes differ for URMs and non-URM students? </a:t>
            </a:r>
          </a:p>
          <a:p>
            <a:endParaRPr lang="en-US" dirty="0"/>
          </a:p>
        </p:txBody>
      </p:sp>
    </p:spTree>
    <p:extLst>
      <p:ext uri="{BB962C8B-B14F-4D97-AF65-F5344CB8AC3E}">
        <p14:creationId xmlns:p14="http://schemas.microsoft.com/office/powerpoint/2010/main" val="809258210"/>
      </p:ext>
    </p:extLst>
  </p:cSld>
  <p:clrMapOvr>
    <a:masterClrMapping/>
  </p:clrMapOvr>
  <mc:AlternateContent xmlns:mc="http://schemas.openxmlformats.org/markup-compatibility/2006" xmlns:p14="http://schemas.microsoft.com/office/powerpoint/2010/main">
    <mc:Choice Requires="p14">
      <p:transition spd="slow" p14:dur="2000" advTm="30851"/>
    </mc:Choice>
    <mc:Fallback xmlns="">
      <p:transition xmlns:p14="http://schemas.microsoft.com/office/powerpoint/2010/main" spd="slow" advTm="30851"/>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Literature Review</a:t>
            </a:r>
            <a:endParaRPr lang="en-US" dirty="0">
              <a:latin typeface="Arial" panose="020B0604020202020204" pitchFamily="34" charset="0"/>
              <a:cs typeface="Arial" panose="020B0604020202020204" pitchFamily="34" charset="0"/>
            </a:endParaRPr>
          </a:p>
        </p:txBody>
      </p:sp>
      <p:sp>
        <p:nvSpPr>
          <p:cNvPr id="2" name="Content Placeholder 1"/>
          <p:cNvSpPr>
            <a:spLocks noGrp="1"/>
          </p:cNvSpPr>
          <p:nvPr>
            <p:ph sz="quarter" idx="1"/>
          </p:nvPr>
        </p:nvSpPr>
        <p:spPr>
          <a:xfrm>
            <a:off x="304800" y="1905000"/>
            <a:ext cx="8305799" cy="4495800"/>
          </a:xfrm>
        </p:spPr>
        <p:txBody>
          <a:bodyPr>
            <a:normAutofit fontScale="92500" lnSpcReduction="20000"/>
          </a:bodyPr>
          <a:lstStyle/>
          <a:p>
            <a:pPr>
              <a:buFont typeface="Wingdings" charset="2"/>
              <a:buChar char="q"/>
            </a:pPr>
            <a:r>
              <a:rPr lang="en-US" dirty="0">
                <a:latin typeface="Arial"/>
                <a:cs typeface="Arial"/>
              </a:rPr>
              <a:t>Introductory courses are typically referred as “gatekeepers” because they symbolize the initial courses in a sequence of classes where knowledge is transformed cumulative experience </a:t>
            </a:r>
            <a:r>
              <a:rPr lang="en-US" sz="1200" dirty="0">
                <a:latin typeface="Arial"/>
                <a:cs typeface="Arial"/>
              </a:rPr>
              <a:t>(Freeman, </a:t>
            </a:r>
            <a:r>
              <a:rPr lang="en-US" sz="1200" dirty="0" err="1">
                <a:latin typeface="Arial"/>
                <a:cs typeface="Arial"/>
              </a:rPr>
              <a:t>Haak</a:t>
            </a:r>
            <a:r>
              <a:rPr lang="en-US" sz="1200" dirty="0">
                <a:latin typeface="Arial"/>
                <a:cs typeface="Arial"/>
              </a:rPr>
              <a:t>, &amp; </a:t>
            </a:r>
            <a:r>
              <a:rPr lang="en-US" sz="1200" dirty="0" err="1">
                <a:latin typeface="Arial"/>
                <a:cs typeface="Arial"/>
              </a:rPr>
              <a:t>Wenderoth</a:t>
            </a:r>
            <a:r>
              <a:rPr lang="en-US" sz="1200" dirty="0">
                <a:latin typeface="Arial"/>
                <a:cs typeface="Arial"/>
              </a:rPr>
              <a:t>, 2011</a:t>
            </a:r>
            <a:r>
              <a:rPr lang="en-US" sz="900" dirty="0" smtClean="0">
                <a:latin typeface="Arial"/>
                <a:cs typeface="Arial"/>
              </a:rPr>
              <a:t>).</a:t>
            </a:r>
          </a:p>
          <a:p>
            <a:pPr marL="0" indent="0">
              <a:buNone/>
            </a:pPr>
            <a:endParaRPr lang="en-US" sz="900" dirty="0">
              <a:latin typeface="Arial"/>
              <a:cs typeface="Arial"/>
            </a:endParaRPr>
          </a:p>
          <a:p>
            <a:pPr>
              <a:buFont typeface="Wingdings" charset="2"/>
              <a:buChar char="q"/>
            </a:pPr>
            <a:r>
              <a:rPr lang="en-US" dirty="0">
                <a:latin typeface="Arial"/>
                <a:cs typeface="Arial"/>
              </a:rPr>
              <a:t>Incorporating student participation in the classroom experience </a:t>
            </a:r>
            <a:r>
              <a:rPr lang="en-US" dirty="0" smtClean="0">
                <a:latin typeface="Arial"/>
                <a:cs typeface="Arial"/>
              </a:rPr>
              <a:t>develops higher-order </a:t>
            </a:r>
            <a:r>
              <a:rPr lang="en-US" dirty="0">
                <a:latin typeface="Arial"/>
                <a:cs typeface="Arial"/>
              </a:rPr>
              <a:t>critical thinking </a:t>
            </a:r>
            <a:r>
              <a:rPr lang="en-US" sz="1200" dirty="0" smtClean="0">
                <a:latin typeface="Arial"/>
                <a:cs typeface="Arial"/>
              </a:rPr>
              <a:t>(</a:t>
            </a:r>
            <a:r>
              <a:rPr lang="en-US" sz="1200" dirty="0" err="1">
                <a:latin typeface="Arial"/>
                <a:cs typeface="Arial"/>
              </a:rPr>
              <a:t>Haak</a:t>
            </a:r>
            <a:r>
              <a:rPr lang="en-US" sz="1200" dirty="0">
                <a:latin typeface="Arial"/>
                <a:cs typeface="Arial"/>
              </a:rPr>
              <a:t>, </a:t>
            </a:r>
            <a:r>
              <a:rPr lang="en-US" sz="1200" dirty="0" err="1">
                <a:latin typeface="Arial"/>
                <a:cs typeface="Arial"/>
              </a:rPr>
              <a:t>HilleRisLambers</a:t>
            </a:r>
            <a:r>
              <a:rPr lang="en-US" sz="1200" dirty="0">
                <a:latin typeface="Arial"/>
                <a:cs typeface="Arial"/>
              </a:rPr>
              <a:t>, </a:t>
            </a:r>
            <a:r>
              <a:rPr lang="en-US" sz="1200" dirty="0" err="1">
                <a:latin typeface="Arial"/>
                <a:cs typeface="Arial"/>
              </a:rPr>
              <a:t>Pitre</a:t>
            </a:r>
            <a:r>
              <a:rPr lang="en-US" sz="1200" dirty="0">
                <a:latin typeface="Arial"/>
                <a:cs typeface="Arial"/>
              </a:rPr>
              <a:t>, &amp; Freeman, 2011) </a:t>
            </a:r>
            <a:endParaRPr lang="en-US" sz="1200" dirty="0" smtClean="0">
              <a:latin typeface="Arial"/>
              <a:cs typeface="Arial"/>
            </a:endParaRPr>
          </a:p>
          <a:p>
            <a:pPr marL="0" indent="0">
              <a:buNone/>
            </a:pPr>
            <a:endParaRPr lang="en-US" sz="900" dirty="0">
              <a:latin typeface="Arial"/>
              <a:cs typeface="Arial"/>
            </a:endParaRPr>
          </a:p>
          <a:p>
            <a:pPr>
              <a:buFont typeface="Wingdings" charset="2"/>
              <a:buChar char="q"/>
            </a:pPr>
            <a:r>
              <a:rPr lang="en-US" dirty="0" smtClean="0">
                <a:latin typeface="Arial"/>
                <a:cs typeface="Arial"/>
              </a:rPr>
              <a:t>Active learning techniques use students’ </a:t>
            </a:r>
            <a:r>
              <a:rPr lang="en-US" dirty="0">
                <a:latin typeface="Arial"/>
                <a:cs typeface="Arial"/>
              </a:rPr>
              <a:t>ideas in </a:t>
            </a:r>
            <a:r>
              <a:rPr lang="en-US" dirty="0" smtClean="0">
                <a:latin typeface="Arial"/>
                <a:cs typeface="Arial"/>
              </a:rPr>
              <a:t>classroom </a:t>
            </a:r>
            <a:r>
              <a:rPr lang="en-US" dirty="0">
                <a:latin typeface="Arial"/>
                <a:cs typeface="Arial"/>
              </a:rPr>
              <a:t>discussions, </a:t>
            </a:r>
            <a:r>
              <a:rPr lang="en-US" dirty="0" smtClean="0">
                <a:latin typeface="Arial"/>
                <a:cs typeface="Arial"/>
              </a:rPr>
              <a:t>encourage </a:t>
            </a:r>
            <a:r>
              <a:rPr lang="en-US" dirty="0">
                <a:latin typeface="Arial"/>
                <a:cs typeface="Arial"/>
              </a:rPr>
              <a:t>student interactions in class, and </a:t>
            </a:r>
            <a:r>
              <a:rPr lang="en-US" dirty="0" smtClean="0">
                <a:latin typeface="Arial"/>
                <a:cs typeface="Arial"/>
              </a:rPr>
              <a:t>promote classroom involvement</a:t>
            </a:r>
            <a:endParaRPr lang="en-US" dirty="0">
              <a:latin typeface="Arial"/>
              <a:cs typeface="Arial"/>
            </a:endParaRPr>
          </a:p>
        </p:txBody>
      </p:sp>
    </p:spTree>
    <p:extLst>
      <p:ext uri="{BB962C8B-B14F-4D97-AF65-F5344CB8AC3E}">
        <p14:creationId xmlns:p14="http://schemas.microsoft.com/office/powerpoint/2010/main" val="2127638529"/>
      </p:ext>
    </p:extLst>
  </p:cSld>
  <p:clrMapOvr>
    <a:masterClrMapping/>
  </p:clrMapOvr>
  <mc:AlternateContent xmlns:mc="http://schemas.openxmlformats.org/markup-compatibility/2006" xmlns:p14="http://schemas.microsoft.com/office/powerpoint/2010/main">
    <mc:Choice Requires="p14">
      <p:transition spd="slow" p14:dur="2000" advTm="31639"/>
    </mc:Choice>
    <mc:Fallback xmlns="">
      <p:transition xmlns:p14="http://schemas.microsoft.com/office/powerpoint/2010/main" spd="slow" advTm="31639"/>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anose="020B0604020202020204" pitchFamily="34" charset="0"/>
                <a:cs typeface="Arial" panose="020B0604020202020204" pitchFamily="34" charset="0"/>
              </a:rPr>
              <a:t>Social Cognitive Career Theory</a:t>
            </a:r>
            <a:br>
              <a:rPr lang="en-US" sz="3600" dirty="0" smtClean="0">
                <a:latin typeface="Arial" panose="020B0604020202020204" pitchFamily="34" charset="0"/>
                <a:cs typeface="Arial" panose="020B0604020202020204" pitchFamily="34" charset="0"/>
              </a:rPr>
            </a:br>
            <a:r>
              <a:rPr lang="en-US" sz="1100" dirty="0" smtClean="0">
                <a:latin typeface="Arial" panose="020B0604020202020204" pitchFamily="34" charset="0"/>
                <a:cs typeface="Arial" panose="020B0604020202020204" pitchFamily="34" charset="0"/>
              </a:rPr>
              <a:t>(Lent, Brown &amp; Hackett, 1994)  </a:t>
            </a:r>
            <a:endParaRPr lang="en-US" sz="1100" dirty="0">
              <a:latin typeface="Arial" panose="020B0604020202020204" pitchFamily="34" charset="0"/>
              <a:cs typeface="Arial" panose="020B0604020202020204" pitchFamily="34" charset="0"/>
            </a:endParaRPr>
          </a:p>
        </p:txBody>
      </p:sp>
      <p:sp>
        <p:nvSpPr>
          <p:cNvPr id="5" name="Rectangle 4"/>
          <p:cNvSpPr/>
          <p:nvPr/>
        </p:nvSpPr>
        <p:spPr>
          <a:xfrm>
            <a:off x="611414" y="2057400"/>
            <a:ext cx="1979386" cy="1143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Personal Inputs</a:t>
            </a:r>
          </a:p>
          <a:p>
            <a:pPr algn="ctr"/>
            <a:r>
              <a:rPr lang="en-US" dirty="0" smtClean="0"/>
              <a:t>(gender, ethnicity, ability)</a:t>
            </a:r>
            <a:endParaRPr lang="en-US" dirty="0"/>
          </a:p>
        </p:txBody>
      </p:sp>
      <p:sp>
        <p:nvSpPr>
          <p:cNvPr id="6" name="Rectangle 5"/>
          <p:cNvSpPr/>
          <p:nvPr/>
        </p:nvSpPr>
        <p:spPr>
          <a:xfrm>
            <a:off x="611414" y="4660900"/>
            <a:ext cx="1979386" cy="144598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Background Contextual Affordances </a:t>
            </a:r>
          </a:p>
          <a:p>
            <a:pPr algn="ctr"/>
            <a:r>
              <a:rPr lang="en-US" dirty="0" smtClean="0"/>
              <a:t>(SES, Communities)</a:t>
            </a:r>
            <a:endParaRPr lang="en-US" dirty="0"/>
          </a:p>
        </p:txBody>
      </p:sp>
      <p:sp>
        <p:nvSpPr>
          <p:cNvPr id="7" name="Rectangle 6"/>
          <p:cNvSpPr/>
          <p:nvPr/>
        </p:nvSpPr>
        <p:spPr>
          <a:xfrm>
            <a:off x="4953000" y="2057400"/>
            <a:ext cx="1981200" cy="1143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Self Efficacy</a:t>
            </a:r>
            <a:endParaRPr lang="en-US" b="1" dirty="0"/>
          </a:p>
        </p:txBody>
      </p:sp>
      <p:sp>
        <p:nvSpPr>
          <p:cNvPr id="8" name="Rectangle 7"/>
          <p:cNvSpPr/>
          <p:nvPr/>
        </p:nvSpPr>
        <p:spPr>
          <a:xfrm>
            <a:off x="4978400" y="4573815"/>
            <a:ext cx="1955800" cy="1143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Outcome Expectations</a:t>
            </a:r>
          </a:p>
          <a:p>
            <a:pPr algn="ctr"/>
            <a:r>
              <a:rPr lang="en-US" dirty="0" smtClean="0"/>
              <a:t>(Goals)</a:t>
            </a:r>
            <a:endParaRPr lang="en-US" dirty="0"/>
          </a:p>
        </p:txBody>
      </p:sp>
      <p:sp>
        <p:nvSpPr>
          <p:cNvPr id="9" name="Oval 8"/>
          <p:cNvSpPr/>
          <p:nvPr/>
        </p:nvSpPr>
        <p:spPr>
          <a:xfrm>
            <a:off x="2997200" y="3201307"/>
            <a:ext cx="1879600" cy="1524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t>Learning Experiences </a:t>
            </a:r>
            <a:r>
              <a:rPr lang="en-US" sz="1600" dirty="0" smtClean="0"/>
              <a:t>(Classroom)</a:t>
            </a:r>
            <a:endParaRPr lang="en-US" sz="1600" dirty="0"/>
          </a:p>
        </p:txBody>
      </p:sp>
      <p:cxnSp>
        <p:nvCxnSpPr>
          <p:cNvPr id="12" name="Straight Arrow Connector 11"/>
          <p:cNvCxnSpPr/>
          <p:nvPr/>
        </p:nvCxnSpPr>
        <p:spPr>
          <a:xfrm>
            <a:off x="2590800" y="2628900"/>
            <a:ext cx="914400" cy="571500"/>
          </a:xfrm>
          <a:prstGeom prst="straightConnector1">
            <a:avLst/>
          </a:prstGeom>
          <a:ln>
            <a:solidFill>
              <a:schemeClr val="tx1">
                <a:lumMod val="75000"/>
                <a:lumOff val="2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2819400" y="4870296"/>
            <a:ext cx="914400" cy="685800"/>
          </a:xfrm>
          <a:prstGeom prst="straightConnector1">
            <a:avLst/>
          </a:prstGeom>
          <a:ln>
            <a:solidFill>
              <a:schemeClr val="tx1">
                <a:lumMod val="75000"/>
                <a:lumOff val="2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1601107" y="3276600"/>
            <a:ext cx="0" cy="1297215"/>
          </a:xfrm>
          <a:prstGeom prst="straightConnector1">
            <a:avLst/>
          </a:prstGeom>
          <a:ln>
            <a:solidFill>
              <a:schemeClr val="tx1">
                <a:lumMod val="75000"/>
                <a:lumOff val="25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4953000" y="3925207"/>
            <a:ext cx="2133600" cy="0"/>
          </a:xfrm>
          <a:prstGeom prst="straightConnector1">
            <a:avLst/>
          </a:prstGeom>
          <a:ln>
            <a:solidFill>
              <a:schemeClr val="tx1">
                <a:lumMod val="75000"/>
                <a:lumOff val="2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4191000" y="2590335"/>
            <a:ext cx="685800" cy="571500"/>
          </a:xfrm>
          <a:prstGeom prst="straightConnector1">
            <a:avLst/>
          </a:prstGeom>
          <a:ln>
            <a:solidFill>
              <a:schemeClr val="tx1">
                <a:lumMod val="75000"/>
                <a:lumOff val="2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4420529" y="4800579"/>
            <a:ext cx="381000" cy="302985"/>
          </a:xfrm>
          <a:prstGeom prst="straightConnector1">
            <a:avLst/>
          </a:prstGeom>
          <a:ln>
            <a:solidFill>
              <a:schemeClr val="tx1">
                <a:lumMod val="75000"/>
                <a:lumOff val="25000"/>
              </a:schemeClr>
            </a:solidFill>
            <a:tailEnd type="arrow"/>
          </a:ln>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7239000" y="3200400"/>
            <a:ext cx="1447800" cy="1754415"/>
          </a:xfrm>
          <a:prstGeom prst="round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Career Interests</a:t>
            </a:r>
            <a:endParaRPr lang="en-US" b="1" dirty="0"/>
          </a:p>
        </p:txBody>
      </p:sp>
      <p:cxnSp>
        <p:nvCxnSpPr>
          <p:cNvPr id="16" name="Straight Arrow Connector 15"/>
          <p:cNvCxnSpPr/>
          <p:nvPr/>
        </p:nvCxnSpPr>
        <p:spPr>
          <a:xfrm>
            <a:off x="7086600" y="2552700"/>
            <a:ext cx="876300" cy="495300"/>
          </a:xfrm>
          <a:prstGeom prst="straightConnector1">
            <a:avLst/>
          </a:prstGeom>
          <a:ln>
            <a:solidFill>
              <a:schemeClr val="tx1">
                <a:lumMod val="75000"/>
                <a:lumOff val="2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6934200" y="5067301"/>
            <a:ext cx="1028700" cy="571499"/>
          </a:xfrm>
          <a:prstGeom prst="straightConnector1">
            <a:avLst/>
          </a:prstGeom>
          <a:ln>
            <a:solidFill>
              <a:schemeClr val="tx1">
                <a:lumMod val="75000"/>
                <a:lumOff val="25000"/>
              </a:schemeClr>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927969"/>
      </p:ext>
    </p:extLst>
  </p:cSld>
  <p:clrMapOvr>
    <a:masterClrMapping/>
  </p:clrMapOvr>
  <mc:AlternateContent xmlns:mc="http://schemas.openxmlformats.org/markup-compatibility/2006" xmlns:p14="http://schemas.microsoft.com/office/powerpoint/2010/main">
    <mc:Choice Requires="p14">
      <p:transition spd="slow" p14:dur="2000" advTm="56367"/>
    </mc:Choice>
    <mc:Fallback xmlns="">
      <p:transition xmlns:p14="http://schemas.microsoft.com/office/powerpoint/2010/main" spd="slow" advTm="56367"/>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Methods</a:t>
            </a:r>
            <a:endParaRPr lang="en-US" dirty="0">
              <a:latin typeface="Arial" panose="020B0604020202020204" pitchFamily="34" charset="0"/>
              <a:cs typeface="Arial" panose="020B0604020202020204" pitchFamily="34" charset="0"/>
            </a:endParaRPr>
          </a:p>
        </p:txBody>
      </p:sp>
      <p:sp>
        <p:nvSpPr>
          <p:cNvPr id="4" name="Content Placeholder 1"/>
          <p:cNvSpPr>
            <a:spLocks noGrp="1"/>
          </p:cNvSpPr>
          <p:nvPr>
            <p:ph sz="quarter" idx="1"/>
          </p:nvPr>
        </p:nvSpPr>
        <p:spPr>
          <a:xfrm>
            <a:off x="872067" y="1905000"/>
            <a:ext cx="7408333" cy="4571999"/>
          </a:xfrm>
        </p:spPr>
        <p:txBody>
          <a:bodyPr>
            <a:normAutofit fontScale="40000" lnSpcReduction="20000"/>
          </a:bodyPr>
          <a:lstStyle/>
          <a:p>
            <a:pPr>
              <a:spcAft>
                <a:spcPts val="600"/>
              </a:spcAft>
            </a:pPr>
            <a:r>
              <a:rPr lang="en-US" sz="5100" dirty="0" smtClean="0">
                <a:latin typeface="Arial" panose="020B0604020202020204" pitchFamily="34" charset="0"/>
                <a:cs typeface="Arial" panose="020B0604020202020204" pitchFamily="34" charset="0"/>
              </a:rPr>
              <a:t>Data source and sample:</a:t>
            </a:r>
          </a:p>
          <a:p>
            <a:pPr lvl="1">
              <a:spcAft>
                <a:spcPts val="600"/>
              </a:spcAft>
            </a:pPr>
            <a:r>
              <a:rPr lang="en-US" sz="5100" dirty="0" smtClean="0">
                <a:latin typeface="Arial" panose="020B0604020202020204" pitchFamily="34" charset="0"/>
                <a:cs typeface="Arial" panose="020B0604020202020204" pitchFamily="34" charset="0"/>
              </a:rPr>
              <a:t>3,205 students in 79 introductory STEM courses across 15 institutions</a:t>
            </a:r>
          </a:p>
          <a:p>
            <a:pPr lvl="1">
              <a:spcAft>
                <a:spcPts val="600"/>
              </a:spcAft>
            </a:pPr>
            <a:r>
              <a:rPr lang="en-US" sz="5100" dirty="0" smtClean="0">
                <a:latin typeface="Arial" panose="020B0604020202020204" pitchFamily="34" charset="0"/>
                <a:cs typeface="Arial" panose="020B0604020202020204" pitchFamily="34" charset="0"/>
              </a:rPr>
              <a:t>Longitudinal: surveyed at start and end of Spring 2010 term</a:t>
            </a:r>
          </a:p>
          <a:p>
            <a:pPr lvl="1">
              <a:spcAft>
                <a:spcPts val="600"/>
              </a:spcAft>
            </a:pPr>
            <a:r>
              <a:rPr lang="en-US" sz="5100" dirty="0" smtClean="0">
                <a:latin typeface="Arial" panose="020B0604020202020204" pitchFamily="34" charset="0"/>
                <a:cs typeface="Arial" panose="020B0604020202020204" pitchFamily="34" charset="0"/>
              </a:rPr>
              <a:t>Faculty survey, registrar data merged in</a:t>
            </a:r>
          </a:p>
          <a:p>
            <a:pPr>
              <a:spcAft>
                <a:spcPts val="600"/>
              </a:spcAft>
            </a:pPr>
            <a:r>
              <a:rPr lang="en-US" sz="5100" dirty="0" smtClean="0">
                <a:latin typeface="Arial" panose="020B0604020202020204" pitchFamily="34" charset="0"/>
                <a:cs typeface="Arial" panose="020B0604020202020204" pitchFamily="34" charset="0"/>
              </a:rPr>
              <a:t>Methods:</a:t>
            </a:r>
          </a:p>
          <a:p>
            <a:pPr lvl="1">
              <a:spcAft>
                <a:spcPts val="600"/>
              </a:spcAft>
            </a:pPr>
            <a:r>
              <a:rPr lang="en-US" sz="5100" dirty="0" smtClean="0">
                <a:latin typeface="Arial" panose="020B0604020202020204" pitchFamily="34" charset="0"/>
                <a:cs typeface="Arial" panose="020B0604020202020204" pitchFamily="34" charset="0"/>
              </a:rPr>
              <a:t>Descriptive statistics</a:t>
            </a:r>
          </a:p>
          <a:p>
            <a:pPr lvl="1">
              <a:spcAft>
                <a:spcPts val="600"/>
              </a:spcAft>
            </a:pPr>
            <a:r>
              <a:rPr lang="en-US" sz="5100" dirty="0" smtClean="0">
                <a:latin typeface="Arial" panose="020B0604020202020204" pitchFamily="34" charset="0"/>
                <a:cs typeface="Arial" panose="020B0604020202020204" pitchFamily="34" charset="0"/>
              </a:rPr>
              <a:t>Hierarchical Linear Modeling (HLM)</a:t>
            </a:r>
          </a:p>
          <a:p>
            <a:pPr lvl="2">
              <a:spcAft>
                <a:spcPts val="600"/>
              </a:spcAft>
            </a:pPr>
            <a:r>
              <a:rPr lang="en-US" sz="5100" dirty="0" smtClean="0">
                <a:latin typeface="Arial" panose="020B0604020202020204" pitchFamily="34" charset="0"/>
                <a:cs typeface="Arial" panose="020B0604020202020204" pitchFamily="34" charset="0"/>
              </a:rPr>
              <a:t>Ran an identical model on two student samples: URMs and Non-URMs</a:t>
            </a:r>
          </a:p>
          <a:p>
            <a:pPr lvl="1">
              <a:spcAft>
                <a:spcPts val="600"/>
              </a:spcAft>
            </a:pPr>
            <a:r>
              <a:rPr lang="en-US" sz="5100" dirty="0" smtClean="0">
                <a:latin typeface="Arial" panose="020B0604020202020204" pitchFamily="34" charset="0"/>
                <a:cs typeface="Arial" panose="020B0604020202020204" pitchFamily="34" charset="0"/>
              </a:rPr>
              <a:t>Test for equality of regression coefficients </a:t>
            </a:r>
            <a:r>
              <a:rPr lang="en-US" sz="2500" dirty="0" smtClean="0">
                <a:latin typeface="Arial" panose="020B0604020202020204" pitchFamily="34" charset="0"/>
                <a:cs typeface="Arial" panose="020B0604020202020204" pitchFamily="34" charset="0"/>
              </a:rPr>
              <a:t>(</a:t>
            </a:r>
            <a:r>
              <a:rPr lang="en-US" sz="2500" dirty="0" smtClean="0"/>
              <a:t>Paternoster et al., 1998)</a:t>
            </a:r>
            <a:endParaRPr lang="en-US" sz="2500" dirty="0"/>
          </a:p>
        </p:txBody>
      </p:sp>
    </p:spTree>
    <p:extLst>
      <p:ext uri="{BB962C8B-B14F-4D97-AF65-F5344CB8AC3E}">
        <p14:creationId xmlns:p14="http://schemas.microsoft.com/office/powerpoint/2010/main" val="512023405"/>
      </p:ext>
    </p:extLst>
  </p:cSld>
  <p:clrMapOvr>
    <a:masterClrMapping/>
  </p:clrMapOvr>
  <mc:AlternateContent xmlns:mc="http://schemas.openxmlformats.org/markup-compatibility/2006" xmlns:p14="http://schemas.microsoft.com/office/powerpoint/2010/main">
    <mc:Choice Requires="p14">
      <p:transition spd="slow" p14:dur="2000" advTm="81337"/>
    </mc:Choice>
    <mc:Fallback xmlns="">
      <p:transition xmlns:p14="http://schemas.microsoft.com/office/powerpoint/2010/main" spd="slow" advTm="81337"/>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Variables</a:t>
            </a:r>
            <a:endParaRPr lang="en-US" dirty="0">
              <a:latin typeface="Arial" panose="020B0604020202020204" pitchFamily="34" charset="0"/>
              <a:cs typeface="Arial" panose="020B0604020202020204" pitchFamily="34" charset="0"/>
            </a:endParaRPr>
          </a:p>
        </p:txBody>
      </p:sp>
      <p:sp>
        <p:nvSpPr>
          <p:cNvPr id="3" name="Rectangle 2"/>
          <p:cNvSpPr/>
          <p:nvPr/>
        </p:nvSpPr>
        <p:spPr>
          <a:xfrm>
            <a:off x="4848922" y="1905000"/>
            <a:ext cx="4038600" cy="45720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endParaRPr lang="en-US" sz="2000" b="1" dirty="0" smtClean="0">
              <a:solidFill>
                <a:schemeClr val="tx1"/>
              </a:solidFill>
              <a:latin typeface="Arial" panose="020B0604020202020204" pitchFamily="34" charset="0"/>
              <a:cs typeface="Arial" panose="020B0604020202020204" pitchFamily="34" charset="0"/>
            </a:endParaRPr>
          </a:p>
          <a:p>
            <a:pPr lvl="1" algn="ctr"/>
            <a:endParaRPr lang="en-US" sz="2000" b="1" dirty="0">
              <a:solidFill>
                <a:schemeClr val="tx1"/>
              </a:solidFill>
              <a:latin typeface="Arial" panose="020B0604020202020204" pitchFamily="34" charset="0"/>
              <a:cs typeface="Arial" panose="020B0604020202020204" pitchFamily="34" charset="0"/>
            </a:endParaRPr>
          </a:p>
          <a:p>
            <a:pPr lvl="1" algn="ctr"/>
            <a:r>
              <a:rPr lang="en-US" sz="2000" b="1" dirty="0" smtClean="0">
                <a:solidFill>
                  <a:schemeClr val="tx1"/>
                </a:solidFill>
                <a:latin typeface="Arial" panose="020B0604020202020204" pitchFamily="34" charset="0"/>
                <a:cs typeface="Arial" panose="020B0604020202020204" pitchFamily="34" charset="0"/>
              </a:rPr>
              <a:t>Independent variables (predictors):</a:t>
            </a:r>
          </a:p>
          <a:p>
            <a:pPr lvl="1"/>
            <a:endParaRPr lang="en-US" dirty="0" smtClean="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solidFill>
                  <a:schemeClr val="tx1"/>
                </a:solidFill>
                <a:latin typeface="Arial" panose="020B0604020202020204" pitchFamily="34" charset="0"/>
                <a:cs typeface="Arial" panose="020B0604020202020204" pitchFamily="34" charset="0"/>
              </a:rPr>
              <a:t>Pre-Test (1)</a:t>
            </a:r>
          </a:p>
          <a:p>
            <a:pPr marL="285750" indent="-285750">
              <a:buFont typeface="Arial" panose="020B0604020202020204" pitchFamily="34" charset="0"/>
              <a:buChar char="•"/>
            </a:pPr>
            <a:endParaRPr lang="en-US" dirty="0" smtClean="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solidFill>
                  <a:schemeClr val="tx1"/>
                </a:solidFill>
                <a:latin typeface="Arial" panose="020B0604020202020204" pitchFamily="34" charset="0"/>
                <a:cs typeface="Arial" panose="020B0604020202020204" pitchFamily="34" charset="0"/>
              </a:rPr>
              <a:t>Demographic Characteristics (4)</a:t>
            </a:r>
          </a:p>
          <a:p>
            <a:endParaRPr lang="en-US"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High School Preparation, Achievement, and </a:t>
            </a:r>
            <a:r>
              <a:rPr lang="en-US" dirty="0" smtClean="0">
                <a:solidFill>
                  <a:schemeClr val="tx1"/>
                </a:solidFill>
                <a:latin typeface="Arial" panose="020B0604020202020204" pitchFamily="34" charset="0"/>
                <a:cs typeface="Arial" panose="020B0604020202020204" pitchFamily="34" charset="0"/>
              </a:rPr>
              <a:t>Experiences (4)</a:t>
            </a:r>
          </a:p>
          <a:p>
            <a:pPr marL="285750" indent="-285750">
              <a:buFont typeface="Arial" panose="020B0604020202020204" pitchFamily="34" charset="0"/>
              <a:buChar char="•"/>
            </a:pPr>
            <a:endParaRPr lang="en-US"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solidFill>
                  <a:schemeClr val="tx1"/>
                </a:solidFill>
                <a:latin typeface="Arial" panose="020B0604020202020204" pitchFamily="34" charset="0"/>
                <a:cs typeface="Arial" panose="020B0604020202020204" pitchFamily="34" charset="0"/>
              </a:rPr>
              <a:t>Classroom Experiences (19) </a:t>
            </a:r>
            <a:endParaRPr lang="en-US"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smtClean="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solidFill>
                  <a:schemeClr val="tx1"/>
                </a:solidFill>
                <a:latin typeface="Arial" panose="020B0604020202020204" pitchFamily="34" charset="0"/>
                <a:cs typeface="Arial" panose="020B0604020202020204" pitchFamily="34" charset="0"/>
              </a:rPr>
              <a:t>Larger College Experiences (2)</a:t>
            </a:r>
            <a:endParaRPr lang="en-US"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smtClean="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solidFill>
                  <a:schemeClr val="tx1"/>
                </a:solidFill>
                <a:latin typeface="Arial" panose="020B0604020202020204" pitchFamily="34" charset="0"/>
                <a:cs typeface="Arial" panose="020B0604020202020204" pitchFamily="34" charset="0"/>
              </a:rPr>
              <a:t>Discipline-Level Variables(3)</a:t>
            </a:r>
            <a:endParaRPr lang="en-US"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smtClean="0">
              <a:solidFill>
                <a:schemeClr val="tx1"/>
              </a:solidFill>
              <a:latin typeface="Arial" panose="020B0604020202020204" pitchFamily="34" charset="0"/>
              <a:cs typeface="Arial" panose="020B0604020202020204" pitchFamily="34" charset="0"/>
            </a:endParaRPr>
          </a:p>
          <a:p>
            <a:pPr algn="ctr"/>
            <a:endParaRPr lang="en-US" dirty="0"/>
          </a:p>
        </p:txBody>
      </p:sp>
      <p:sp>
        <p:nvSpPr>
          <p:cNvPr id="5" name="Rectangle 4"/>
          <p:cNvSpPr/>
          <p:nvPr/>
        </p:nvSpPr>
        <p:spPr>
          <a:xfrm>
            <a:off x="501805" y="1905000"/>
            <a:ext cx="4038600" cy="45720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Arial" panose="020B0604020202020204" pitchFamily="34" charset="0"/>
                <a:cs typeface="Arial" panose="020B0604020202020204" pitchFamily="34" charset="0"/>
              </a:rPr>
              <a:t>Dependent </a:t>
            </a:r>
            <a:r>
              <a:rPr lang="en-US" sz="2000" b="1" dirty="0" smtClean="0">
                <a:solidFill>
                  <a:schemeClr val="tx1"/>
                </a:solidFill>
                <a:latin typeface="Arial" panose="020B0604020202020204" pitchFamily="34" charset="0"/>
                <a:cs typeface="Arial" panose="020B0604020202020204" pitchFamily="34" charset="0"/>
              </a:rPr>
              <a:t>variable:</a:t>
            </a:r>
          </a:p>
          <a:p>
            <a:pPr lvl="1"/>
            <a:endParaRPr lang="en-US" b="1" dirty="0" smtClean="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solidFill>
                  <a:schemeClr val="tx1"/>
                </a:solidFill>
                <a:latin typeface="Arial" panose="020B0604020202020204" pitchFamily="34" charset="0"/>
                <a:cs typeface="Arial" panose="020B0604020202020204" pitchFamily="34" charset="0"/>
              </a:rPr>
              <a:t>Likelihood of Pursuing a Career that Includes Scientific Research (measured on a four-point scale)</a:t>
            </a:r>
          </a:p>
        </p:txBody>
      </p:sp>
    </p:spTree>
    <p:extLst>
      <p:ext uri="{BB962C8B-B14F-4D97-AF65-F5344CB8AC3E}">
        <p14:creationId xmlns:p14="http://schemas.microsoft.com/office/powerpoint/2010/main" val="726128186"/>
      </p:ext>
    </p:extLst>
  </p:cSld>
  <p:clrMapOvr>
    <a:masterClrMapping/>
  </p:clrMapOvr>
  <mc:AlternateContent xmlns:mc="http://schemas.openxmlformats.org/markup-compatibility/2006" xmlns:p14="http://schemas.microsoft.com/office/powerpoint/2010/main">
    <mc:Choice Requires="p14">
      <p:transition spd="slow" p14:dur="2000" advTm="109976"/>
    </mc:Choice>
    <mc:Fallback xmlns="">
      <p:transition xmlns:p14="http://schemas.microsoft.com/office/powerpoint/2010/main" spd="slow" advTm="109976"/>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52400"/>
            <a:ext cx="8153400" cy="990600"/>
          </a:xfrm>
        </p:spPr>
        <p:txBody>
          <a:bodyPr>
            <a:normAutofit fontScale="90000"/>
          </a:bodyPr>
          <a:lstStyle/>
          <a:p>
            <a:pPr algn="ctr"/>
            <a:r>
              <a:rPr lang="en-US" dirty="0" smtClean="0">
                <a:latin typeface="Arial" panose="020B0604020202020204" pitchFamily="34" charset="0"/>
                <a:cs typeface="Arial" panose="020B0604020202020204" pitchFamily="34" charset="0"/>
              </a:rPr>
              <a:t>Results: Factors that were Significant for Both Groups</a:t>
            </a:r>
            <a:endParaRPr lang="en-US" dirty="0">
              <a:latin typeface="Arial" panose="020B0604020202020204" pitchFamily="34" charset="0"/>
              <a:cs typeface="Arial" panose="020B0604020202020204" pitchFamily="34" charset="0"/>
            </a:endParaRPr>
          </a:p>
        </p:txBody>
      </p:sp>
      <p:graphicFrame>
        <p:nvGraphicFramePr>
          <p:cNvPr id="10" name="Content Placeholder 9"/>
          <p:cNvGraphicFramePr>
            <a:graphicFrameLocks noGrp="1"/>
          </p:cNvGraphicFramePr>
          <p:nvPr>
            <p:ph sz="quarter" idx="1"/>
            <p:extLst>
              <p:ext uri="{D42A27DB-BD31-4B8C-83A1-F6EECF244321}">
                <p14:modId xmlns:p14="http://schemas.microsoft.com/office/powerpoint/2010/main" val="422295960"/>
              </p:ext>
            </p:extLst>
          </p:nvPr>
        </p:nvGraphicFramePr>
        <p:xfrm>
          <a:off x="304800" y="1905000"/>
          <a:ext cx="8382008" cy="4541520"/>
        </p:xfrm>
        <a:graphic>
          <a:graphicData uri="http://schemas.openxmlformats.org/drawingml/2006/table">
            <a:tbl>
              <a:tblPr firstRow="1" bandRow="1">
                <a:tableStyleId>{5C22544A-7EE6-4342-B048-85BDC9FD1C3A}</a:tableStyleId>
              </a:tblPr>
              <a:tblGrid>
                <a:gridCol w="4876800"/>
                <a:gridCol w="838200"/>
                <a:gridCol w="533400"/>
                <a:gridCol w="457200"/>
                <a:gridCol w="914400"/>
                <a:gridCol w="762008"/>
              </a:tblGrid>
              <a:tr h="6315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Variable</a:t>
                      </a:r>
                    </a:p>
                    <a:p>
                      <a:endParaRPr lang="en-US" dirty="0"/>
                    </a:p>
                  </a:txBody>
                  <a:tcPr/>
                </a:tc>
                <a:tc gridSpan="2">
                  <a:txBody>
                    <a:bodyPr/>
                    <a:lstStyle/>
                    <a:p>
                      <a:pPr algn="ctr"/>
                      <a:r>
                        <a:rPr lang="en-US" dirty="0" smtClean="0"/>
                        <a:t>URM Students</a:t>
                      </a:r>
                      <a:endParaRPr lang="en-US" dirty="0"/>
                    </a:p>
                  </a:txBody>
                  <a:tcPr/>
                </a:tc>
                <a:tc hMerge="1">
                  <a:txBody>
                    <a:bodyPr/>
                    <a:lstStyle/>
                    <a:p>
                      <a:endParaRPr lang="en-US" dirty="0"/>
                    </a:p>
                  </a:txBody>
                  <a:tcPr/>
                </a:tc>
                <a:tc>
                  <a:txBody>
                    <a:bodyPr/>
                    <a:lstStyle/>
                    <a:p>
                      <a:pPr algn="ctr"/>
                      <a:endParaRPr lang="en-US" dirty="0"/>
                    </a:p>
                  </a:txBody>
                  <a:tcPr/>
                </a:tc>
                <a:tc gridSpan="2">
                  <a:txBody>
                    <a:bodyPr/>
                    <a:lstStyle/>
                    <a:p>
                      <a:pPr algn="ctr"/>
                      <a:r>
                        <a:rPr lang="en-US" dirty="0" smtClean="0"/>
                        <a:t>Non-URM Students</a:t>
                      </a:r>
                      <a:endParaRPr lang="en-US" dirty="0"/>
                    </a:p>
                  </a:txBody>
                  <a:tcPr/>
                </a:tc>
                <a:tc hMerge="1">
                  <a:txBody>
                    <a:bodyPr/>
                    <a:lstStyle/>
                    <a:p>
                      <a:endParaRPr lang="en-US" dirty="0"/>
                    </a:p>
                  </a:txBody>
                  <a:tcPr/>
                </a:tc>
              </a:tr>
              <a:tr h="408104">
                <a:tc>
                  <a:txBody>
                    <a:bodyPr/>
                    <a:lstStyle/>
                    <a:p>
                      <a:endParaRPr lang="en-US" dirty="0" smtClean="0"/>
                    </a:p>
                  </a:txBody>
                  <a:tcPr/>
                </a:tc>
                <a:tc>
                  <a:txBody>
                    <a:bodyPr/>
                    <a:lstStyle/>
                    <a:p>
                      <a:pPr algn="ctr"/>
                      <a:r>
                        <a:rPr lang="en-US" dirty="0" smtClean="0"/>
                        <a:t>Effect</a:t>
                      </a:r>
                      <a:endParaRPr lang="en-US" dirty="0"/>
                    </a:p>
                  </a:txBody>
                  <a:tcPr/>
                </a:tc>
                <a:tc>
                  <a:txBody>
                    <a:bodyPr/>
                    <a:lstStyle/>
                    <a:p>
                      <a:pPr algn="ctr"/>
                      <a:r>
                        <a:rPr lang="en-US" dirty="0" smtClean="0"/>
                        <a:t>Sig.</a:t>
                      </a:r>
                      <a:endParaRPr lang="en-US" dirty="0"/>
                    </a:p>
                  </a:txBody>
                  <a:tcPr/>
                </a:tc>
                <a:tc>
                  <a:txBody>
                    <a:bodyPr/>
                    <a:lstStyle/>
                    <a:p>
                      <a:pPr algn="ctr"/>
                      <a:endParaRPr lang="en-US" dirty="0"/>
                    </a:p>
                  </a:txBody>
                  <a:tcPr/>
                </a:tc>
                <a:tc>
                  <a:txBody>
                    <a:bodyPr/>
                    <a:lstStyle/>
                    <a:p>
                      <a:pPr algn="ctr"/>
                      <a:r>
                        <a:rPr lang="en-US" dirty="0" smtClean="0"/>
                        <a:t>Effect</a:t>
                      </a:r>
                      <a:endParaRPr lang="en-US" dirty="0"/>
                    </a:p>
                  </a:txBody>
                  <a:tcPr/>
                </a:tc>
                <a:tc>
                  <a:txBody>
                    <a:bodyPr/>
                    <a:lstStyle/>
                    <a:p>
                      <a:pPr algn="ctr"/>
                      <a:r>
                        <a:rPr lang="en-US" dirty="0" smtClean="0"/>
                        <a:t>Sig</a:t>
                      </a:r>
                      <a:endParaRPr lang="en-US" dirty="0"/>
                    </a:p>
                  </a:txBody>
                  <a:tcPr/>
                </a:tc>
              </a:tr>
              <a:tr h="6315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Pre-Test:</a:t>
                      </a:r>
                      <a:r>
                        <a:rPr lang="en-US" baseline="0" dirty="0" smtClean="0"/>
                        <a:t> </a:t>
                      </a:r>
                      <a:r>
                        <a:rPr lang="en-US" sz="1800" b="0" i="0" u="none" strike="noStrike" kern="1200" baseline="0" dirty="0" smtClean="0">
                          <a:solidFill>
                            <a:schemeClr val="dk1"/>
                          </a:solidFill>
                          <a:latin typeface="+mn-lt"/>
                          <a:ea typeface="+mn-ea"/>
                          <a:cs typeface="+mn-cs"/>
                        </a:rPr>
                        <a:t>Pursue a career that includes conducting STEM research 	</a:t>
                      </a:r>
                    </a:p>
                  </a:txBody>
                  <a:tcPr/>
                </a:tc>
                <a:tc>
                  <a:txBody>
                    <a:bodyPr/>
                    <a:lstStyle/>
                    <a:p>
                      <a:pPr algn="ctr"/>
                      <a:r>
                        <a:rPr lang="en-US" b="1" dirty="0" smtClean="0"/>
                        <a:t>+</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p>
                    <a:p>
                      <a:pPr algn="ctr"/>
                      <a:endParaRPr lang="en-US" b="1" dirty="0"/>
                    </a:p>
                  </a:txBody>
                  <a:tcPr/>
                </a:tc>
                <a:tc>
                  <a:txBody>
                    <a:bodyPr/>
                    <a:lstStyle/>
                    <a:p>
                      <a:pPr algn="ct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p>
                    <a:p>
                      <a:pPr algn="ctr"/>
                      <a:endParaRPr lang="en-US" b="1" dirty="0"/>
                    </a:p>
                  </a:txBody>
                  <a:tcPr/>
                </a:tc>
              </a:tr>
              <a:tr h="7501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Classroom  Environment (Student Response) : </a:t>
                      </a:r>
                      <a:r>
                        <a:rPr lang="en-US" sz="1800" b="0" i="0" u="none" strike="noStrike" kern="1200" baseline="0" dirty="0" smtClean="0">
                          <a:solidFill>
                            <a:schemeClr val="dk1"/>
                          </a:solidFill>
                          <a:latin typeface="+mn-lt"/>
                          <a:ea typeface="+mn-ea"/>
                          <a:cs typeface="+mn-cs"/>
                        </a:rPr>
                        <a:t>I Feel Closer to Reaching My Professional Goals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p>
                    <a:p>
                      <a:pPr algn="ctr"/>
                      <a:endParaRPr lang="en-US" b="1" dirty="0"/>
                    </a:p>
                  </a:txBody>
                  <a:tcPr/>
                </a:tc>
                <a:tc>
                  <a:txBody>
                    <a:bodyPr/>
                    <a:lstStyle/>
                    <a:p>
                      <a:pPr algn="ctr"/>
                      <a:endParaRPr lang="en-US" b="1"/>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p>
                    <a:p>
                      <a:pPr algn="ctr"/>
                      <a:endParaRPr lang="en-US" b="1" dirty="0"/>
                    </a:p>
                  </a:txBody>
                  <a:tcPr/>
                </a:tc>
              </a:tr>
              <a:tr h="9787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Classroom  Environment (Faculty Response):  </a:t>
                      </a:r>
                      <a:r>
                        <a:rPr lang="en-US" sz="1800" b="0" i="0" u="none" strike="noStrike" kern="1200" baseline="0" dirty="0" smtClean="0">
                          <a:solidFill>
                            <a:schemeClr val="dk1"/>
                          </a:solidFill>
                          <a:latin typeface="+mn-lt"/>
                          <a:ea typeface="+mn-ea"/>
                          <a:cs typeface="+mn-cs"/>
                        </a:rPr>
                        <a:t>I am provided with the resources that I need to do my best work as a teacher 	</a:t>
                      </a:r>
                    </a:p>
                    <a:p>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p>
                    <a:p>
                      <a:pPr algn="ctr"/>
                      <a:endParaRPr lang="en-US" b="1" dirty="0"/>
                    </a:p>
                  </a:txBody>
                  <a:tcPr/>
                </a:tc>
                <a:tc>
                  <a:txBody>
                    <a:bodyPr/>
                    <a:lstStyle/>
                    <a:p>
                      <a:pPr algn="ct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p>
                    <a:p>
                      <a:pPr algn="ctr"/>
                      <a:endParaRPr lang="en-US" b="1" dirty="0"/>
                    </a:p>
                  </a:txBody>
                  <a:tcPr/>
                </a:tc>
              </a:tr>
              <a:tr h="9021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Larger Classroom Experience: Improving the Health of Minority Communities 	</a:t>
                      </a:r>
                    </a:p>
                    <a:p>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p>
                    <a:p>
                      <a:pPr algn="ctr"/>
                      <a:endParaRPr lang="en-US" b="1" dirty="0"/>
                    </a:p>
                  </a:txBody>
                  <a:tcPr/>
                </a:tc>
                <a:tc>
                  <a:txBody>
                    <a:bodyPr/>
                    <a:lstStyle/>
                    <a:p>
                      <a:pPr algn="ct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p>
                    <a:p>
                      <a:pPr algn="ctr"/>
                      <a:endParaRPr lang="en-US" b="1" dirty="0"/>
                    </a:p>
                  </a:txBody>
                  <a:tcPr/>
                </a:tc>
              </a:tr>
            </a:tbl>
          </a:graphicData>
        </a:graphic>
      </p:graphicFrame>
    </p:spTree>
    <p:extLst>
      <p:ext uri="{BB962C8B-B14F-4D97-AF65-F5344CB8AC3E}">
        <p14:creationId xmlns:p14="http://schemas.microsoft.com/office/powerpoint/2010/main" val="3578366279"/>
      </p:ext>
    </p:extLst>
  </p:cSld>
  <p:clrMapOvr>
    <a:masterClrMapping/>
  </p:clrMapOvr>
  <mc:AlternateContent xmlns:mc="http://schemas.openxmlformats.org/markup-compatibility/2006" xmlns:p14="http://schemas.microsoft.com/office/powerpoint/2010/main">
    <mc:Choice Requires="p14">
      <p:transition spd="slow" p14:dur="2000" advTm="79768"/>
    </mc:Choice>
    <mc:Fallback xmlns="">
      <p:transition xmlns:p14="http://schemas.microsoft.com/office/powerpoint/2010/main" spd="slow" advTm="79768"/>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a:latin typeface="Arial" panose="020B0604020202020204" pitchFamily="34" charset="0"/>
                <a:cs typeface="Arial" panose="020B0604020202020204" pitchFamily="34" charset="0"/>
              </a:rPr>
              <a:t>Comparing </a:t>
            </a:r>
            <a:r>
              <a:rPr lang="en-US" dirty="0" smtClean="0">
                <a:latin typeface="Arial" panose="020B0604020202020204" pitchFamily="34" charset="0"/>
                <a:cs typeface="Arial" panose="020B0604020202020204" pitchFamily="34" charset="0"/>
              </a:rPr>
              <a:t>the Effect of Significant Coefficients</a:t>
            </a:r>
            <a:endParaRPr lang="en-US" dirty="0">
              <a:latin typeface="Arial" panose="020B0604020202020204" pitchFamily="34" charset="0"/>
              <a:cs typeface="Arial" panose="020B0604020202020204" pitchFamily="34" charset="0"/>
            </a:endParaRPr>
          </a:p>
        </p:txBody>
      </p:sp>
      <p:sp>
        <p:nvSpPr>
          <p:cNvPr id="2" name="Content Placeholder 1"/>
          <p:cNvSpPr>
            <a:spLocks noGrp="1"/>
          </p:cNvSpPr>
          <p:nvPr>
            <p:ph sz="quarter" idx="1"/>
          </p:nvPr>
        </p:nvSpPr>
        <p:spPr/>
        <p:txBody>
          <a:bodyPr/>
          <a:lstStyle/>
          <a:p>
            <a:endParaRPr lang="en-US" dirty="0"/>
          </a:p>
        </p:txBody>
      </p:sp>
      <p:graphicFrame>
        <p:nvGraphicFramePr>
          <p:cNvPr id="4" name="Content Placeholder 9"/>
          <p:cNvGraphicFramePr>
            <a:graphicFrameLocks/>
          </p:cNvGraphicFramePr>
          <p:nvPr>
            <p:extLst>
              <p:ext uri="{D42A27DB-BD31-4B8C-83A1-F6EECF244321}">
                <p14:modId xmlns:p14="http://schemas.microsoft.com/office/powerpoint/2010/main" val="4068609986"/>
              </p:ext>
            </p:extLst>
          </p:nvPr>
        </p:nvGraphicFramePr>
        <p:xfrm>
          <a:off x="228600" y="1752600"/>
          <a:ext cx="8686802" cy="5425439"/>
        </p:xfrm>
        <a:graphic>
          <a:graphicData uri="http://schemas.openxmlformats.org/drawingml/2006/table">
            <a:tbl>
              <a:tblPr firstRow="1" bandRow="1">
                <a:tableStyleId>{5C22544A-7EE6-4342-B048-85BDC9FD1C3A}</a:tableStyleId>
              </a:tblPr>
              <a:tblGrid>
                <a:gridCol w="4632951"/>
                <a:gridCol w="853449"/>
                <a:gridCol w="609600"/>
                <a:gridCol w="274310"/>
                <a:gridCol w="868678"/>
                <a:gridCol w="609613"/>
                <a:gridCol w="838201"/>
              </a:tblGrid>
              <a:tr h="5638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Variable</a:t>
                      </a:r>
                    </a:p>
                    <a:p>
                      <a:endParaRPr lang="en-US" dirty="0"/>
                    </a:p>
                  </a:txBody>
                  <a:tcPr/>
                </a:tc>
                <a:tc gridSpan="2">
                  <a:txBody>
                    <a:bodyPr/>
                    <a:lstStyle/>
                    <a:p>
                      <a:pPr algn="ctr"/>
                      <a:r>
                        <a:rPr lang="en-US" dirty="0" smtClean="0"/>
                        <a:t>URM Students</a:t>
                      </a:r>
                      <a:endParaRPr lang="en-US" dirty="0"/>
                    </a:p>
                  </a:txBody>
                  <a:tcPr/>
                </a:tc>
                <a:tc hMerge="1">
                  <a:txBody>
                    <a:bodyPr/>
                    <a:lstStyle/>
                    <a:p>
                      <a:endParaRPr lang="en-US" dirty="0"/>
                    </a:p>
                  </a:txBody>
                  <a:tcPr/>
                </a:tc>
                <a:tc>
                  <a:txBody>
                    <a:bodyPr/>
                    <a:lstStyle/>
                    <a:p>
                      <a:pPr algn="ctr"/>
                      <a:endParaRPr lang="en-US" dirty="0"/>
                    </a:p>
                  </a:txBody>
                  <a:tcPr/>
                </a:tc>
                <a:tc gridSpan="2">
                  <a:txBody>
                    <a:bodyPr/>
                    <a:lstStyle/>
                    <a:p>
                      <a:pPr algn="ctr"/>
                      <a:r>
                        <a:rPr lang="en-US" dirty="0" smtClean="0"/>
                        <a:t>Non-URM Students</a:t>
                      </a:r>
                      <a:endParaRPr lang="en-US" dirty="0"/>
                    </a:p>
                  </a:txBody>
                  <a:tcPr/>
                </a:tc>
                <a:tc hMerge="1">
                  <a:txBody>
                    <a:bodyPr/>
                    <a:lstStyle/>
                    <a:p>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err="1" smtClean="0"/>
                        <a:t>zScore</a:t>
                      </a:r>
                      <a:endParaRPr lang="en-US" dirty="0" smtClean="0"/>
                    </a:p>
                    <a:p>
                      <a:pPr algn="ctr"/>
                      <a:endParaRPr lang="en-US" dirty="0"/>
                    </a:p>
                  </a:txBody>
                  <a:tcPr/>
                </a:tc>
              </a:tr>
              <a:tr h="408104">
                <a:tc>
                  <a:txBody>
                    <a:bodyPr/>
                    <a:lstStyle/>
                    <a:p>
                      <a:endParaRPr lang="en-US" dirty="0" smtClean="0"/>
                    </a:p>
                  </a:txBody>
                  <a:tcPr/>
                </a:tc>
                <a:tc>
                  <a:txBody>
                    <a:bodyPr/>
                    <a:lstStyle/>
                    <a:p>
                      <a:pPr algn="ctr"/>
                      <a:r>
                        <a:rPr lang="el-GR" dirty="0" smtClean="0"/>
                        <a:t>β</a:t>
                      </a:r>
                      <a:endParaRPr lang="en-US" dirty="0"/>
                    </a:p>
                  </a:txBody>
                  <a:tcPr/>
                </a:tc>
                <a:tc>
                  <a:txBody>
                    <a:bodyPr/>
                    <a:lstStyle/>
                    <a:p>
                      <a:pPr algn="ctr"/>
                      <a:r>
                        <a:rPr lang="en-US" dirty="0" smtClean="0"/>
                        <a:t>Sig.</a:t>
                      </a:r>
                      <a:endParaRPr lang="en-US" dirty="0"/>
                    </a:p>
                  </a:txBody>
                  <a:tcPr/>
                </a:tc>
                <a:tc>
                  <a:txBody>
                    <a:bodyPr/>
                    <a:lstStyle/>
                    <a:p>
                      <a:pPr algn="ctr"/>
                      <a:endParaRPr lang="en-US" dirty="0"/>
                    </a:p>
                  </a:txBody>
                  <a:tcPr/>
                </a:tc>
                <a:tc>
                  <a:txBody>
                    <a:bodyPr/>
                    <a:lstStyle/>
                    <a:p>
                      <a:pPr algn="ctr"/>
                      <a:r>
                        <a:rPr lang="el-GR" dirty="0" smtClean="0"/>
                        <a:t>β</a:t>
                      </a:r>
                      <a:endParaRPr lang="en-US" b="1" dirty="0"/>
                    </a:p>
                  </a:txBody>
                  <a:tcPr/>
                </a:tc>
                <a:tc>
                  <a:txBody>
                    <a:bodyPr/>
                    <a:lstStyle/>
                    <a:p>
                      <a:pPr algn="ctr"/>
                      <a:r>
                        <a:rPr lang="en-US" dirty="0" smtClean="0"/>
                        <a:t>Sig</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smtClean="0"/>
                    </a:p>
                    <a:p>
                      <a:pPr algn="ctr"/>
                      <a:endParaRPr lang="en-US" dirty="0"/>
                    </a:p>
                  </a:txBody>
                  <a:tcPr/>
                </a:tc>
              </a:tr>
              <a:tr h="6315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Pre-Test:</a:t>
                      </a:r>
                      <a:r>
                        <a:rPr lang="en-US" baseline="0" dirty="0" smtClean="0"/>
                        <a:t> </a:t>
                      </a:r>
                      <a:r>
                        <a:rPr lang="en-US" sz="1800" b="0" i="0" u="none" strike="noStrike" kern="1200" baseline="0" dirty="0" smtClean="0">
                          <a:solidFill>
                            <a:schemeClr val="dk1"/>
                          </a:solidFill>
                          <a:latin typeface="+mn-lt"/>
                          <a:ea typeface="+mn-ea"/>
                          <a:cs typeface="+mn-cs"/>
                        </a:rPr>
                        <a:t>Pursue a career that includes conducting STEM research 	</a:t>
                      </a:r>
                    </a:p>
                  </a:txBody>
                  <a:tcPr/>
                </a:tc>
                <a:tc>
                  <a:txBody>
                    <a:bodyPr/>
                    <a:lstStyle/>
                    <a:p>
                      <a:pPr algn="ctr"/>
                      <a:r>
                        <a:rPr lang="en-US" sz="1800" b="0" i="0" u="none" strike="noStrike" kern="1200" baseline="0" dirty="0" smtClean="0">
                          <a:solidFill>
                            <a:schemeClr val="dk1"/>
                          </a:solidFill>
                          <a:latin typeface="+mn-lt"/>
                          <a:ea typeface="+mn-ea"/>
                          <a:cs typeface="+mn-cs"/>
                        </a:rPr>
                        <a:t>0.26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p>
                      <a:pPr algn="ctr"/>
                      <a:endParaRPr lang="en-US" dirty="0"/>
                    </a:p>
                  </a:txBody>
                  <a:tcPr/>
                </a:tc>
                <a:tc>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0.30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p>
                      <a:pPr algn="ctr"/>
                      <a:endParaRPr lang="en-US" dirty="0"/>
                    </a:p>
                  </a:txBody>
                  <a:tcPr/>
                </a:tc>
                <a:tc>
                  <a:txBody>
                    <a:bodyPr/>
                    <a:lstStyle/>
                    <a:p>
                      <a:pPr algn="ctr"/>
                      <a:r>
                        <a:rPr lang="en-US" dirty="0" smtClean="0"/>
                        <a:t>ns</a:t>
                      </a:r>
                      <a:endParaRPr lang="en-US" dirty="0"/>
                    </a:p>
                  </a:txBody>
                  <a:tcPr/>
                </a:tc>
              </a:tr>
              <a:tr h="7501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Classroom  Environment (Students’ Reponses) : </a:t>
                      </a:r>
                      <a:r>
                        <a:rPr lang="en-US" sz="1800" b="0" i="0" u="none" strike="noStrike" kern="1200" baseline="0" dirty="0" smtClean="0">
                          <a:solidFill>
                            <a:schemeClr val="dk1"/>
                          </a:solidFill>
                          <a:latin typeface="+mn-lt"/>
                          <a:ea typeface="+mn-ea"/>
                          <a:cs typeface="+mn-cs"/>
                        </a:rPr>
                        <a:t>I Feel Closer to Reaching My Professional Goals 	</a:t>
                      </a:r>
                    </a:p>
                  </a:txBody>
                  <a:tcPr/>
                </a:tc>
                <a:tc>
                  <a:txBody>
                    <a:bodyPr/>
                    <a:lstStyle/>
                    <a:p>
                      <a:pPr algn="ctr"/>
                      <a:r>
                        <a:rPr lang="en-US" sz="1800" b="0" i="0" u="none" strike="noStrike" kern="1200" baseline="0" dirty="0" smtClean="0">
                          <a:solidFill>
                            <a:schemeClr val="dk1"/>
                          </a:solidFill>
                          <a:latin typeface="+mn-lt"/>
                          <a:ea typeface="+mn-ea"/>
                          <a:cs typeface="+mn-cs"/>
                        </a:rPr>
                        <a:t>0.21 	</a:t>
                      </a:r>
                    </a:p>
                  </a:txBody>
                  <a:tcPr/>
                </a:tc>
                <a:tc>
                  <a:txBody>
                    <a:bodyPr/>
                    <a:lstStyle/>
                    <a:p>
                      <a:pPr algn="ctr"/>
                      <a:r>
                        <a:rPr lang="en-US" dirty="0" smtClean="0"/>
                        <a:t>**</a:t>
                      </a:r>
                      <a:endParaRPr lang="en-US" dirty="0"/>
                    </a:p>
                  </a:txBody>
                  <a:tcPr/>
                </a:tc>
                <a:tc>
                  <a:txBody>
                    <a:bodyPr/>
                    <a:lstStyle/>
                    <a:p>
                      <a:pPr algn="ctr"/>
                      <a:endParaRPr lang="en-US"/>
                    </a:p>
                  </a:txBody>
                  <a:tcPr/>
                </a:tc>
                <a:tc>
                  <a:txBody>
                    <a:bodyPr/>
                    <a:lstStyle/>
                    <a:p>
                      <a:pPr algn="ctr"/>
                      <a:r>
                        <a:rPr lang="en-US" sz="1800" b="0" i="0" u="none" strike="noStrike" kern="1200" baseline="0" dirty="0" smtClean="0">
                          <a:solidFill>
                            <a:schemeClr val="dk1"/>
                          </a:solidFill>
                          <a:latin typeface="+mn-lt"/>
                          <a:ea typeface="+mn-ea"/>
                          <a:cs typeface="+mn-cs"/>
                        </a:rPr>
                        <a:t>0.08 </a:t>
                      </a:r>
                    </a:p>
                  </a:txBody>
                  <a:tcPr/>
                </a:tc>
                <a:tc>
                  <a:txBody>
                    <a:bodyPr/>
                    <a:lstStyle/>
                    <a:p>
                      <a:pPr algn="ctr"/>
                      <a:r>
                        <a:rPr lang="en-US" dirty="0" smtClean="0"/>
                        <a:t>*</a:t>
                      </a:r>
                      <a:endParaRPr lang="en-US" dirty="0"/>
                    </a:p>
                  </a:txBody>
                  <a:tcPr/>
                </a:tc>
                <a:tc>
                  <a:txBody>
                    <a:bodyPr/>
                    <a:lstStyle/>
                    <a:p>
                      <a:pPr algn="ctr"/>
                      <a:r>
                        <a:rPr lang="en-US" dirty="0" smtClean="0"/>
                        <a:t>ns</a:t>
                      </a:r>
                      <a:endParaRPr lang="en-US" dirty="0"/>
                    </a:p>
                  </a:txBody>
                  <a:tcPr/>
                </a:tc>
              </a:tr>
              <a:tr h="9787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Classroom  Environment (Faculty Reponses):  </a:t>
                      </a:r>
                      <a:r>
                        <a:rPr lang="en-US" sz="1800" b="0" i="0" u="none" strike="noStrike" kern="1200" baseline="0" dirty="0" smtClean="0">
                          <a:solidFill>
                            <a:schemeClr val="dk1"/>
                          </a:solidFill>
                          <a:latin typeface="+mn-lt"/>
                          <a:ea typeface="+mn-ea"/>
                          <a:cs typeface="+mn-cs"/>
                        </a:rPr>
                        <a:t>I am provided with the resources that I need to do my best work as a teacher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-0.17 	</a:t>
                      </a:r>
                    </a:p>
                    <a:p>
                      <a:pPr algn="ctr"/>
                      <a:endParaRPr lang="en-US" b="1" dirty="0"/>
                    </a:p>
                  </a:txBody>
                  <a:tcPr/>
                </a:tc>
                <a:tc>
                  <a:txBody>
                    <a:bodyPr/>
                    <a:lstStyle/>
                    <a:p>
                      <a:pPr algn="ctr"/>
                      <a:r>
                        <a:rPr lang="en-US" dirty="0" smtClean="0"/>
                        <a:t>**</a:t>
                      </a:r>
                      <a:endParaRPr lang="en-US" dirty="0"/>
                    </a:p>
                  </a:txBody>
                  <a:tcPr/>
                </a:tc>
                <a:tc>
                  <a:txBody>
                    <a:bodyPr/>
                    <a:lstStyle/>
                    <a:p>
                      <a:pPr algn="ctr"/>
                      <a:endParaRPr lang="en-US" dirty="0"/>
                    </a:p>
                  </a:txBody>
                  <a:tcPr/>
                </a:tc>
                <a:tc>
                  <a:txBody>
                    <a:bodyPr/>
                    <a:lstStyle/>
                    <a:p>
                      <a:pPr algn="ctr"/>
                      <a:r>
                        <a:rPr lang="en-US" sz="1800" b="0" i="0" u="none" strike="noStrike" kern="1200" baseline="0" dirty="0" smtClean="0">
                          <a:solidFill>
                            <a:schemeClr val="dk1"/>
                          </a:solidFill>
                          <a:latin typeface="+mn-lt"/>
                          <a:ea typeface="+mn-ea"/>
                          <a:cs typeface="+mn-cs"/>
                        </a:rPr>
                        <a:t>-0.10 </a:t>
                      </a:r>
                    </a:p>
                  </a:txBody>
                  <a:tcPr/>
                </a:tc>
                <a:tc>
                  <a:txBody>
                    <a:bodyPr/>
                    <a:lstStyle/>
                    <a:p>
                      <a:pPr algn="ctr"/>
                      <a:r>
                        <a:rPr lang="en-US" dirty="0" smtClean="0"/>
                        <a:t>**</a:t>
                      </a:r>
                      <a:endParaRPr lang="en-US" dirty="0"/>
                    </a:p>
                  </a:txBody>
                  <a:tcPr/>
                </a:tc>
                <a:tc>
                  <a:txBody>
                    <a:bodyPr/>
                    <a:lstStyle/>
                    <a:p>
                      <a:pPr algn="ctr"/>
                      <a:r>
                        <a:rPr lang="en-US" dirty="0" smtClean="0"/>
                        <a:t>ns</a:t>
                      </a:r>
                      <a:endParaRPr lang="en-US" dirty="0"/>
                    </a:p>
                  </a:txBody>
                  <a:tcPr/>
                </a:tc>
              </a:tr>
              <a:tr h="9021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Larger Classroom Experience: Improving the Health of Minority Communities 	</a:t>
                      </a:r>
                    </a:p>
                    <a:p>
                      <a:endParaRPr lang="en-US" dirty="0"/>
                    </a:p>
                  </a:txBody>
                  <a:tcPr>
                    <a:solidFill>
                      <a:srgbClr val="FFFF00"/>
                    </a:solidFill>
                  </a:tcPr>
                </a:tc>
                <a:tc>
                  <a:txBody>
                    <a:bodyPr/>
                    <a:lstStyle/>
                    <a:p>
                      <a:pPr algn="ctr"/>
                      <a:r>
                        <a:rPr lang="en-US" sz="1800" b="0" i="0" u="none" strike="noStrike" kern="1200" baseline="0" dirty="0" smtClean="0">
                          <a:solidFill>
                            <a:schemeClr val="dk1"/>
                          </a:solidFill>
                          <a:latin typeface="+mn-lt"/>
                          <a:ea typeface="+mn-ea"/>
                          <a:cs typeface="+mn-cs"/>
                        </a:rPr>
                        <a:t>0.25 	</a:t>
                      </a:r>
                    </a:p>
                  </a:txBody>
                  <a:tcPr>
                    <a:solidFill>
                      <a:srgbClr val="FFFF00"/>
                    </a:solidFill>
                  </a:tcPr>
                </a:tc>
                <a:tc>
                  <a:txBody>
                    <a:bodyPr/>
                    <a:lstStyle/>
                    <a:p>
                      <a:pPr algn="ctr"/>
                      <a:r>
                        <a:rPr lang="en-US" dirty="0" smtClean="0"/>
                        <a:t>***</a:t>
                      </a:r>
                      <a:endParaRPr lang="en-US" dirty="0"/>
                    </a:p>
                  </a:txBody>
                  <a:tcPr>
                    <a:solidFill>
                      <a:srgbClr val="FFFF00"/>
                    </a:solidFill>
                  </a:tcPr>
                </a:tc>
                <a:tc>
                  <a:txBody>
                    <a:bodyPr/>
                    <a:lstStyle/>
                    <a:p>
                      <a:pPr algn="ctr"/>
                      <a:endParaRPr lang="en-US" dirty="0"/>
                    </a:p>
                  </a:txBody>
                  <a:tcPr>
                    <a:solidFill>
                      <a:srgbClr val="FFFF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0.06 	</a:t>
                      </a:r>
                    </a:p>
                    <a:p>
                      <a:pPr algn="ctr"/>
                      <a:endParaRPr lang="en-US" dirty="0"/>
                    </a:p>
                  </a:txBody>
                  <a:tcPr>
                    <a:solidFill>
                      <a:srgbClr val="FFFF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p>
                      <a:pPr algn="ctr"/>
                      <a:endParaRPr lang="en-US" dirty="0"/>
                    </a:p>
                  </a:txBody>
                  <a:tcPr>
                    <a:solidFill>
                      <a:srgbClr val="FFFF00"/>
                    </a:solidFill>
                  </a:tcPr>
                </a:tc>
                <a:tc>
                  <a:txBody>
                    <a:bodyPr/>
                    <a:lstStyle/>
                    <a:p>
                      <a:pPr algn="ctr"/>
                      <a:r>
                        <a:rPr lang="en-US" dirty="0" smtClean="0"/>
                        <a:t>-2.92</a:t>
                      </a:r>
                      <a:endParaRPr lang="en-US" dirty="0"/>
                    </a:p>
                  </a:txBody>
                  <a:tcPr>
                    <a:solidFill>
                      <a:srgbClr val="FFFF00"/>
                    </a:solidFill>
                  </a:tcPr>
                </a:tc>
              </a:tr>
            </a:tbl>
          </a:graphicData>
        </a:graphic>
      </p:graphicFrame>
    </p:spTree>
    <p:extLst>
      <p:ext uri="{BB962C8B-B14F-4D97-AF65-F5344CB8AC3E}">
        <p14:creationId xmlns:p14="http://schemas.microsoft.com/office/powerpoint/2010/main" val="4065043632"/>
      </p:ext>
    </p:extLst>
  </p:cSld>
  <p:clrMapOvr>
    <a:masterClrMapping/>
  </p:clrMapOvr>
  <mc:AlternateContent xmlns:mc="http://schemas.openxmlformats.org/markup-compatibility/2006" xmlns:p14="http://schemas.microsoft.com/office/powerpoint/2010/main">
    <mc:Choice Requires="p14">
      <p:transition spd="slow" p14:dur="2000" advTm="45235"/>
    </mc:Choice>
    <mc:Fallback xmlns="">
      <p:transition xmlns:p14="http://schemas.microsoft.com/office/powerpoint/2010/main" spd="slow" advTm="45235"/>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latin typeface="Arial" panose="020B0604020202020204" pitchFamily="34" charset="0"/>
                <a:cs typeface="Arial" panose="020B0604020202020204" pitchFamily="34" charset="0"/>
              </a:rPr>
              <a:t>Results that are Unique to URM Students </a:t>
            </a:r>
            <a:endParaRPr lang="en-US" dirty="0">
              <a:latin typeface="Arial" panose="020B0604020202020204" pitchFamily="34" charset="0"/>
              <a:cs typeface="Arial" panose="020B0604020202020204" pitchFamily="34" charset="0"/>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30152541"/>
              </p:ext>
            </p:extLst>
          </p:nvPr>
        </p:nvGraphicFramePr>
        <p:xfrm>
          <a:off x="609600" y="1905000"/>
          <a:ext cx="8153405" cy="4654636"/>
        </p:xfrm>
        <a:graphic>
          <a:graphicData uri="http://schemas.openxmlformats.org/drawingml/2006/table">
            <a:tbl>
              <a:tblPr firstRow="1" bandRow="1">
                <a:tableStyleId>{5C22544A-7EE6-4342-B048-85BDC9FD1C3A}</a:tableStyleId>
              </a:tblPr>
              <a:tblGrid>
                <a:gridCol w="5330196"/>
                <a:gridCol w="1677152"/>
                <a:gridCol w="1146057"/>
              </a:tblGrid>
              <a:tr h="770805">
                <a:tc>
                  <a:txBody>
                    <a:bodyPr/>
                    <a:lstStyle/>
                    <a:p>
                      <a:pPr algn="ctr"/>
                      <a:r>
                        <a:rPr lang="en-US" sz="3200" dirty="0" smtClean="0"/>
                        <a:t>Variable</a:t>
                      </a:r>
                      <a:endParaRPr lang="en-US" sz="3200" dirty="0"/>
                    </a:p>
                  </a:txBody>
                  <a:tcPr marL="100629" marR="100629"/>
                </a:tc>
                <a:tc>
                  <a:txBody>
                    <a:bodyPr/>
                    <a:lstStyle/>
                    <a:p>
                      <a:pPr algn="ctr"/>
                      <a:r>
                        <a:rPr lang="en-US" sz="3200" dirty="0" smtClean="0"/>
                        <a:t>Effect</a:t>
                      </a:r>
                      <a:endParaRPr lang="en-US" sz="3200" dirty="0"/>
                    </a:p>
                  </a:txBody>
                  <a:tcPr marL="100629" marR="100629"/>
                </a:tc>
                <a:tc>
                  <a:txBody>
                    <a:bodyPr/>
                    <a:lstStyle/>
                    <a:p>
                      <a:pPr algn="ctr"/>
                      <a:r>
                        <a:rPr lang="en-US" sz="3200" dirty="0" smtClean="0"/>
                        <a:t>Sig</a:t>
                      </a:r>
                      <a:endParaRPr lang="en-US" sz="3200" dirty="0"/>
                    </a:p>
                  </a:txBody>
                  <a:tcPr marL="100629" marR="100629"/>
                </a:tc>
              </a:tr>
              <a:tr h="77080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u="none" strike="noStrike" kern="1200" baseline="0" dirty="0" smtClean="0">
                          <a:solidFill>
                            <a:schemeClr val="dk1"/>
                          </a:solidFill>
                          <a:latin typeface="+mn-lt"/>
                          <a:ea typeface="+mn-ea"/>
                          <a:cs typeface="+mn-cs"/>
                        </a:rPr>
                        <a:t>Pre-College Experiences: H.S. Biology Grade 	</a:t>
                      </a:r>
                    </a:p>
                    <a:p>
                      <a:endParaRPr lang="en-US" sz="2000" dirty="0"/>
                    </a:p>
                  </a:txBody>
                  <a:tcPr marL="100629" marR="100629"/>
                </a:tc>
                <a:tc>
                  <a:txBody>
                    <a:bodyPr/>
                    <a:lstStyle/>
                    <a:p>
                      <a:pPr algn="ctr"/>
                      <a:r>
                        <a:rPr lang="en-US" b="1" dirty="0" smtClean="0"/>
                        <a:t>+</a:t>
                      </a:r>
                      <a:endParaRPr lang="en-US" b="1" dirty="0"/>
                    </a:p>
                  </a:txBody>
                  <a:tcPr marL="100629" marR="100629"/>
                </a:tc>
                <a:tc>
                  <a:txBody>
                    <a:bodyPr/>
                    <a:lstStyle/>
                    <a:p>
                      <a:pPr algn="ctr"/>
                      <a:r>
                        <a:rPr lang="en-US" b="1" dirty="0" smtClean="0"/>
                        <a:t>**</a:t>
                      </a:r>
                      <a:endParaRPr lang="en-US" b="1" dirty="0"/>
                    </a:p>
                  </a:txBody>
                  <a:tcPr marL="100629" marR="100629"/>
                </a:tc>
              </a:tr>
              <a:tr h="10535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u="none" strike="noStrike" kern="1200" baseline="0" dirty="0" smtClean="0">
                          <a:solidFill>
                            <a:schemeClr val="dk1"/>
                          </a:solidFill>
                          <a:latin typeface="+mn-lt"/>
                          <a:ea typeface="+mn-ea"/>
                          <a:cs typeface="+mn-cs"/>
                        </a:rPr>
                        <a:t>Pre-College Experiences: H.S. Math, Science, or Engineering Research Program 	</a:t>
                      </a:r>
                    </a:p>
                    <a:p>
                      <a:endParaRPr lang="en-US" sz="2000" dirty="0"/>
                    </a:p>
                  </a:txBody>
                  <a:tcPr marL="100629" marR="100629"/>
                </a:tc>
                <a:tc>
                  <a:txBody>
                    <a:bodyPr/>
                    <a:lstStyle/>
                    <a:p>
                      <a:pPr algn="ctr"/>
                      <a:r>
                        <a:rPr lang="en-US" b="1" dirty="0" smtClean="0"/>
                        <a:t>+</a:t>
                      </a:r>
                      <a:endParaRPr lang="en-US" b="1" dirty="0"/>
                    </a:p>
                  </a:txBody>
                  <a:tcPr marL="100629" marR="100629"/>
                </a:tc>
                <a:tc>
                  <a:txBody>
                    <a:bodyPr/>
                    <a:lstStyle/>
                    <a:p>
                      <a:pPr algn="ctr"/>
                      <a:r>
                        <a:rPr lang="en-US" b="1" dirty="0" smtClean="0"/>
                        <a:t>*</a:t>
                      </a:r>
                      <a:endParaRPr lang="en-US" b="1" dirty="0"/>
                    </a:p>
                  </a:txBody>
                  <a:tcPr marL="100629" marR="100629"/>
                </a:tc>
              </a:tr>
              <a:tr h="10535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u="none" strike="noStrike" kern="1200" baseline="0" dirty="0" smtClean="0">
                          <a:solidFill>
                            <a:schemeClr val="dk1"/>
                          </a:solidFill>
                          <a:latin typeface="+mn-lt"/>
                          <a:ea typeface="+mn-ea"/>
                          <a:cs typeface="+mn-cs"/>
                        </a:rPr>
                        <a:t>Frequency: Relate Scientific Concepts to Real-World Problems  (Faculty Response)	</a:t>
                      </a:r>
                    </a:p>
                    <a:p>
                      <a:endParaRPr lang="en-US" sz="2000" dirty="0"/>
                    </a:p>
                  </a:txBody>
                  <a:tcPr marL="100629" marR="100629"/>
                </a:tc>
                <a:tc>
                  <a:txBody>
                    <a:bodyPr/>
                    <a:lstStyle/>
                    <a:p>
                      <a:pPr algn="ctr"/>
                      <a:r>
                        <a:rPr lang="en-US" b="1" dirty="0" smtClean="0"/>
                        <a:t>+</a:t>
                      </a:r>
                      <a:endParaRPr lang="en-US" b="1" dirty="0"/>
                    </a:p>
                  </a:txBody>
                  <a:tcPr marL="100629" marR="100629"/>
                </a:tc>
                <a:tc>
                  <a:txBody>
                    <a:bodyPr/>
                    <a:lstStyle/>
                    <a:p>
                      <a:pPr algn="ctr"/>
                      <a:r>
                        <a:rPr lang="en-US" b="1" dirty="0" smtClean="0"/>
                        <a:t>*</a:t>
                      </a:r>
                      <a:endParaRPr lang="en-US" b="1" dirty="0"/>
                    </a:p>
                  </a:txBody>
                  <a:tcPr marL="100629" marR="100629"/>
                </a:tc>
              </a:tr>
              <a:tr h="770805">
                <a:tc>
                  <a:txBody>
                    <a:bodyPr/>
                    <a:lstStyle/>
                    <a:p>
                      <a:r>
                        <a:rPr lang="en-US" sz="2000" b="0" i="0" u="none" strike="noStrike" kern="1200" baseline="0" dirty="0" smtClean="0">
                          <a:solidFill>
                            <a:schemeClr val="dk1"/>
                          </a:solidFill>
                          <a:latin typeface="+mn-lt"/>
                          <a:ea typeface="+mn-ea"/>
                          <a:cs typeface="+mn-cs"/>
                        </a:rPr>
                        <a:t>HPW: Meeting Students During Office Hours (Faculty Response)	</a:t>
                      </a:r>
                    </a:p>
                  </a:txBody>
                  <a:tcPr marL="100629" marR="100629"/>
                </a:tc>
                <a:tc>
                  <a:txBody>
                    <a:bodyPr/>
                    <a:lstStyle/>
                    <a:p>
                      <a:pPr algn="ctr"/>
                      <a:r>
                        <a:rPr lang="en-US" b="1" dirty="0" smtClean="0"/>
                        <a:t>-</a:t>
                      </a:r>
                      <a:endParaRPr lang="en-US" b="1" dirty="0"/>
                    </a:p>
                  </a:txBody>
                  <a:tcPr marL="100629" marR="100629"/>
                </a:tc>
                <a:tc>
                  <a:txBody>
                    <a:bodyPr/>
                    <a:lstStyle/>
                    <a:p>
                      <a:pPr algn="ctr"/>
                      <a:r>
                        <a:rPr lang="en-US" b="1" dirty="0" smtClean="0"/>
                        <a:t>**</a:t>
                      </a:r>
                      <a:endParaRPr lang="en-US" b="1" dirty="0"/>
                    </a:p>
                  </a:txBody>
                  <a:tcPr marL="100629" marR="100629"/>
                </a:tc>
              </a:tr>
            </a:tbl>
          </a:graphicData>
        </a:graphic>
      </p:graphicFrame>
    </p:spTree>
    <p:extLst>
      <p:ext uri="{BB962C8B-B14F-4D97-AF65-F5344CB8AC3E}">
        <p14:creationId xmlns:p14="http://schemas.microsoft.com/office/powerpoint/2010/main" val="1156998650"/>
      </p:ext>
    </p:extLst>
  </p:cSld>
  <p:clrMapOvr>
    <a:masterClrMapping/>
  </p:clrMapOvr>
  <mc:AlternateContent xmlns:mc="http://schemas.openxmlformats.org/markup-compatibility/2006" xmlns:p14="http://schemas.microsoft.com/office/powerpoint/2010/main">
    <mc:Choice Requires="p14">
      <p:transition spd="slow" p14:dur="2000" advTm="73895"/>
    </mc:Choice>
    <mc:Fallback xmlns="">
      <p:transition xmlns:p14="http://schemas.microsoft.com/office/powerpoint/2010/main" spd="slow" advTm="73895"/>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latin typeface="Arial" panose="020B0604020202020204" pitchFamily="34" charset="0"/>
                <a:cs typeface="Arial" panose="020B0604020202020204" pitchFamily="34" charset="0"/>
              </a:rPr>
              <a:t>Results that are Unique to Non-URM Students</a:t>
            </a:r>
            <a:endParaRPr lang="en-US" dirty="0">
              <a:latin typeface="Arial" panose="020B0604020202020204" pitchFamily="34" charset="0"/>
              <a:cs typeface="Arial" panose="020B0604020202020204" pitchFamily="34" charset="0"/>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964584826"/>
              </p:ext>
            </p:extLst>
          </p:nvPr>
        </p:nvGraphicFramePr>
        <p:xfrm>
          <a:off x="762000" y="1828800"/>
          <a:ext cx="7620000" cy="4419600"/>
        </p:xfrm>
        <a:graphic>
          <a:graphicData uri="http://schemas.openxmlformats.org/drawingml/2006/table">
            <a:tbl>
              <a:tblPr firstRow="1" bandRow="1">
                <a:tableStyleId>{5C22544A-7EE6-4342-B048-85BDC9FD1C3A}</a:tableStyleId>
              </a:tblPr>
              <a:tblGrid>
                <a:gridCol w="5453062"/>
                <a:gridCol w="1176338"/>
                <a:gridCol w="990600"/>
              </a:tblGrid>
              <a:tr h="976423">
                <a:tc>
                  <a:txBody>
                    <a:bodyPr/>
                    <a:lstStyle/>
                    <a:p>
                      <a:pPr algn="ctr"/>
                      <a:r>
                        <a:rPr lang="en-US" sz="3200" dirty="0" smtClean="0"/>
                        <a:t>Variable</a:t>
                      </a:r>
                      <a:endParaRPr lang="en-US" sz="3200" dirty="0"/>
                    </a:p>
                  </a:txBody>
                  <a:tcPr/>
                </a:tc>
                <a:tc>
                  <a:txBody>
                    <a:bodyPr/>
                    <a:lstStyle/>
                    <a:p>
                      <a:pPr algn="ctr"/>
                      <a:r>
                        <a:rPr lang="en-US" sz="3200" dirty="0" smtClean="0"/>
                        <a:t>Effect</a:t>
                      </a:r>
                      <a:endParaRPr lang="en-US" sz="3200" dirty="0"/>
                    </a:p>
                  </a:txBody>
                  <a:tcPr/>
                </a:tc>
                <a:tc>
                  <a:txBody>
                    <a:bodyPr/>
                    <a:lstStyle/>
                    <a:p>
                      <a:pPr algn="ctr"/>
                      <a:r>
                        <a:rPr lang="en-US" sz="3200" dirty="0" smtClean="0"/>
                        <a:t>Sig</a:t>
                      </a:r>
                      <a:endParaRPr lang="en-US" sz="3200" dirty="0"/>
                    </a:p>
                  </a:txBody>
                  <a:tcPr/>
                </a:tc>
              </a:tr>
              <a:tr h="1233377">
                <a:tc>
                  <a:txBody>
                    <a:bodyPr/>
                    <a:lstStyle/>
                    <a:p>
                      <a:r>
                        <a:rPr lang="en-US" sz="2000" dirty="0" smtClean="0"/>
                        <a:t>Agreement: </a:t>
                      </a:r>
                      <a:r>
                        <a:rPr lang="en-US" sz="2000" b="0" i="0" u="none" strike="noStrike" kern="1200" baseline="0" dirty="0" smtClean="0">
                          <a:solidFill>
                            <a:schemeClr val="dk1"/>
                          </a:solidFill>
                          <a:latin typeface="+mn-lt"/>
                          <a:ea typeface="+mn-ea"/>
                          <a:cs typeface="+mn-cs"/>
                        </a:rPr>
                        <a:t>I Saw The Real-Life Application or Relevance  of What I Learned 	</a:t>
                      </a:r>
                    </a:p>
                    <a:p>
                      <a:endParaRPr lang="en-US" sz="2000" dirty="0"/>
                    </a:p>
                  </a:txBody>
                  <a:tcPr/>
                </a:tc>
                <a:tc>
                  <a:txBody>
                    <a:bodyPr/>
                    <a:lstStyle/>
                    <a:p>
                      <a:pPr algn="ctr"/>
                      <a:r>
                        <a:rPr lang="en-US" b="1" dirty="0" smtClean="0"/>
                        <a:t>+</a:t>
                      </a:r>
                      <a:endParaRPr lang="en-US" b="1" dirty="0"/>
                    </a:p>
                  </a:txBody>
                  <a:tcPr/>
                </a:tc>
                <a:tc>
                  <a:txBody>
                    <a:bodyPr/>
                    <a:lstStyle/>
                    <a:p>
                      <a:pPr algn="ctr"/>
                      <a:r>
                        <a:rPr lang="en-US" b="1" dirty="0" smtClean="0"/>
                        <a:t>***</a:t>
                      </a:r>
                      <a:endParaRPr lang="en-US" b="1" dirty="0"/>
                    </a:p>
                  </a:txBody>
                  <a:tcPr/>
                </a:tc>
              </a:tr>
              <a:tr h="9764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u="none" strike="noStrike" kern="1200" baseline="0" dirty="0" smtClean="0">
                          <a:solidFill>
                            <a:schemeClr val="dk1"/>
                          </a:solidFill>
                          <a:latin typeface="+mn-lt"/>
                          <a:ea typeface="+mn-ea"/>
                          <a:cs typeface="+mn-cs"/>
                        </a:rPr>
                        <a:t>HPW: Working with Undergraduates on Research (Faculty Response) 	</a:t>
                      </a:r>
                    </a:p>
                  </a:txBody>
                  <a:tcPr/>
                </a:tc>
                <a:tc>
                  <a:txBody>
                    <a:bodyPr/>
                    <a:lstStyle/>
                    <a:p>
                      <a:pPr algn="ctr"/>
                      <a:r>
                        <a:rPr lang="en-US" b="1" dirty="0" smtClean="0"/>
                        <a:t>-</a:t>
                      </a:r>
                      <a:endParaRPr lang="en-US" b="1" dirty="0"/>
                    </a:p>
                  </a:txBody>
                  <a:tcPr/>
                </a:tc>
                <a:tc>
                  <a:txBody>
                    <a:bodyPr/>
                    <a:lstStyle/>
                    <a:p>
                      <a:pPr algn="ctr"/>
                      <a:r>
                        <a:rPr lang="en-US" b="1" dirty="0" smtClean="0"/>
                        <a:t>**</a:t>
                      </a:r>
                      <a:endParaRPr lang="en-US" b="1" dirty="0"/>
                    </a:p>
                  </a:txBody>
                  <a:tcPr/>
                </a:tc>
              </a:tr>
              <a:tr h="12333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Classroom Experience: </a:t>
                      </a:r>
                      <a:r>
                        <a:rPr lang="en-US" sz="2000" b="0" i="0" u="none" strike="noStrike" kern="1200" baseline="0" dirty="0" smtClean="0">
                          <a:solidFill>
                            <a:schemeClr val="dk1"/>
                          </a:solidFill>
                          <a:latin typeface="+mn-lt"/>
                          <a:ea typeface="+mn-ea"/>
                          <a:cs typeface="+mn-cs"/>
                        </a:rPr>
                        <a:t>Proportion of "A" Grades given in the Class 	</a:t>
                      </a:r>
                    </a:p>
                    <a:p>
                      <a:endParaRPr lang="en-US" sz="2000" dirty="0"/>
                    </a:p>
                  </a:txBody>
                  <a:tcPr/>
                </a:tc>
                <a:tc>
                  <a:txBody>
                    <a:bodyPr/>
                    <a:lstStyle/>
                    <a:p>
                      <a:pPr algn="ctr"/>
                      <a:r>
                        <a:rPr lang="en-US" b="1" dirty="0" smtClean="0"/>
                        <a:t>+</a:t>
                      </a:r>
                      <a:endParaRPr lang="en-US" b="1" dirty="0"/>
                    </a:p>
                  </a:txBody>
                  <a:tcPr/>
                </a:tc>
                <a:tc>
                  <a:txBody>
                    <a:bodyPr/>
                    <a:lstStyle/>
                    <a:p>
                      <a:pPr algn="ctr"/>
                      <a:r>
                        <a:rPr lang="en-US" b="1" dirty="0" smtClean="0"/>
                        <a:t>*</a:t>
                      </a:r>
                      <a:endParaRPr lang="en-US" b="1" dirty="0"/>
                    </a:p>
                  </a:txBody>
                  <a:tcPr/>
                </a:tc>
              </a:tr>
            </a:tbl>
          </a:graphicData>
        </a:graphic>
      </p:graphicFrame>
    </p:spTree>
    <p:extLst>
      <p:ext uri="{BB962C8B-B14F-4D97-AF65-F5344CB8AC3E}">
        <p14:creationId xmlns:p14="http://schemas.microsoft.com/office/powerpoint/2010/main" val="1889507153"/>
      </p:ext>
    </p:extLst>
  </p:cSld>
  <p:clrMapOvr>
    <a:masterClrMapping/>
  </p:clrMapOvr>
  <mc:AlternateContent xmlns:mc="http://schemas.openxmlformats.org/markup-compatibility/2006" xmlns:p14="http://schemas.microsoft.com/office/powerpoint/2010/main">
    <mc:Choice Requires="p14">
      <p:transition spd="slow" p14:dur="2000" advTm="43241"/>
    </mc:Choice>
    <mc:Fallback xmlns="">
      <p:transition xmlns:p14="http://schemas.microsoft.com/office/powerpoint/2010/main" spd="slow" advTm="43241"/>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Discussion &amp; Implications</a:t>
            </a:r>
            <a:endParaRPr lang="en-US" dirty="0">
              <a:latin typeface="Arial" panose="020B0604020202020204" pitchFamily="34" charset="0"/>
              <a:cs typeface="Arial" panose="020B0604020202020204" pitchFamily="34" charset="0"/>
            </a:endParaRPr>
          </a:p>
        </p:txBody>
      </p:sp>
      <p:sp>
        <p:nvSpPr>
          <p:cNvPr id="2" name="Content Placeholder 1"/>
          <p:cNvSpPr>
            <a:spLocks noGrp="1"/>
          </p:cNvSpPr>
          <p:nvPr>
            <p:ph sz="quarter" idx="1"/>
          </p:nvPr>
        </p:nvSpPr>
        <p:spPr>
          <a:xfrm>
            <a:off x="872067" y="1447800"/>
            <a:ext cx="7408333" cy="4678363"/>
          </a:xfrm>
        </p:spPr>
        <p:txBody>
          <a:bodyPr>
            <a:normAutofit fontScale="92500"/>
          </a:bodyPr>
          <a:lstStyle/>
          <a:p>
            <a:pPr marL="0" indent="0">
              <a:buNone/>
            </a:pPr>
            <a:endParaRPr lang="en-US" sz="1100" dirty="0" smtClean="0">
              <a:latin typeface="Arial"/>
              <a:cs typeface="Arial"/>
            </a:endParaRPr>
          </a:p>
          <a:p>
            <a:pPr>
              <a:buFont typeface="Arial" panose="020B0604020202020204" pitchFamily="34" charset="0"/>
              <a:buChar char="•"/>
            </a:pPr>
            <a:r>
              <a:rPr lang="en-US" dirty="0" smtClean="0">
                <a:latin typeface="Arial"/>
                <a:cs typeface="Arial"/>
              </a:rPr>
              <a:t>Implications</a:t>
            </a:r>
          </a:p>
          <a:p>
            <a:pPr lvl="1">
              <a:buFont typeface="Arial" panose="020B0604020202020204" pitchFamily="34" charset="0"/>
              <a:buChar char="•"/>
            </a:pPr>
            <a:r>
              <a:rPr lang="en-US" dirty="0" smtClean="0">
                <a:latin typeface="Arial"/>
                <a:cs typeface="Arial"/>
              </a:rPr>
              <a:t>We need better assessments of classroom practice, especially of active learning techniques</a:t>
            </a:r>
            <a:endParaRPr lang="en-US" b="1" dirty="0">
              <a:latin typeface="Arial"/>
              <a:cs typeface="Arial"/>
            </a:endParaRPr>
          </a:p>
          <a:p>
            <a:pPr lvl="1">
              <a:buFont typeface="Arial" panose="020B0604020202020204" pitchFamily="34" charset="0"/>
              <a:buChar char="•"/>
            </a:pPr>
            <a:r>
              <a:rPr lang="en-US" dirty="0" smtClean="0">
                <a:latin typeface="Arial"/>
                <a:cs typeface="Arial"/>
              </a:rPr>
              <a:t>Early cultivation of interest in STEM research is essential</a:t>
            </a:r>
            <a:endParaRPr lang="en-US" dirty="0">
              <a:latin typeface="Arial"/>
              <a:cs typeface="Arial"/>
            </a:endParaRPr>
          </a:p>
          <a:p>
            <a:pPr lvl="1">
              <a:buFont typeface="Arial" panose="020B0604020202020204" pitchFamily="34" charset="0"/>
              <a:buChar char="•"/>
            </a:pPr>
            <a:r>
              <a:rPr lang="en-US" dirty="0" smtClean="0">
                <a:latin typeface="Arial"/>
                <a:cs typeface="Arial"/>
              </a:rPr>
              <a:t>Drawing connections in content: Course content should  connect to  URM students’ communities</a:t>
            </a:r>
          </a:p>
          <a:p>
            <a:pPr lvl="1">
              <a:buFont typeface="Arial" panose="020B0604020202020204" pitchFamily="34" charset="0"/>
              <a:buChar char="•"/>
            </a:pPr>
            <a:r>
              <a:rPr lang="en-US" dirty="0" smtClean="0">
                <a:latin typeface="Arial"/>
                <a:cs typeface="Arial"/>
              </a:rPr>
              <a:t>Institutions must equip faculty with the resources and support needed to improve their teaching skills</a:t>
            </a:r>
          </a:p>
          <a:p>
            <a:pPr lvl="1">
              <a:buFont typeface="Arial" panose="020B0604020202020204" pitchFamily="34" charset="0"/>
              <a:buChar char="•"/>
            </a:pPr>
            <a:endParaRPr lang="en-US" sz="1100" dirty="0" smtClean="0">
              <a:latin typeface="Arial"/>
              <a:cs typeface="Arial"/>
            </a:endParaRPr>
          </a:p>
          <a:p>
            <a:endParaRPr lang="en-US" dirty="0"/>
          </a:p>
        </p:txBody>
      </p:sp>
    </p:spTree>
    <p:extLst>
      <p:ext uri="{BB962C8B-B14F-4D97-AF65-F5344CB8AC3E}">
        <p14:creationId xmlns:p14="http://schemas.microsoft.com/office/powerpoint/2010/main" val="3533943380"/>
      </p:ext>
    </p:extLst>
  </p:cSld>
  <p:clrMapOvr>
    <a:masterClrMapping/>
  </p:clrMapOvr>
  <mc:AlternateContent xmlns:mc="http://schemas.openxmlformats.org/markup-compatibility/2006" xmlns:p14="http://schemas.microsoft.com/office/powerpoint/2010/main">
    <mc:Choice Requires="p14">
      <p:transition spd="slow" p14:dur="2000" advTm="18467"/>
    </mc:Choice>
    <mc:Fallback xmlns="">
      <p:transition xmlns:p14="http://schemas.microsoft.com/office/powerpoint/2010/main" spd="slow" advTm="18467"/>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pPr algn="ctr"/>
            <a:r>
              <a:rPr lang="en-US" dirty="0" smtClean="0">
                <a:latin typeface="Arial" panose="020B0604020202020204" pitchFamily="34" charset="0"/>
                <a:cs typeface="Arial" panose="020B0604020202020204" pitchFamily="34" charset="0"/>
              </a:rPr>
              <a:t>Contact Information</a:t>
            </a:r>
            <a:endParaRPr lang="en-US" dirty="0">
              <a:latin typeface="Arial" panose="020B0604020202020204" pitchFamily="34" charset="0"/>
              <a:cs typeface="Arial" panose="020B0604020202020204" pitchFamily="34" charset="0"/>
            </a:endParaRPr>
          </a:p>
        </p:txBody>
      </p:sp>
      <p:sp>
        <p:nvSpPr>
          <p:cNvPr id="15" name="Slide Number Placeholder 14"/>
          <p:cNvSpPr>
            <a:spLocks noGrp="1"/>
          </p:cNvSpPr>
          <p:nvPr>
            <p:ph type="sldNum" sz="quarter" idx="12"/>
          </p:nvPr>
        </p:nvSpPr>
        <p:spPr/>
        <p:txBody>
          <a:bodyPr>
            <a:normAutofit fontScale="85000" lnSpcReduction="20000"/>
          </a:bodyPr>
          <a:lstStyle/>
          <a:p>
            <a:fld id="{AE040356-95B6-4842-8087-6CA24B45BDF9}" type="slidenum">
              <a:rPr lang="en-US" smtClean="0"/>
              <a:pPr/>
              <a:t>13</a:t>
            </a:fld>
            <a:endParaRPr lang="en-US"/>
          </a:p>
        </p:txBody>
      </p:sp>
      <p:sp>
        <p:nvSpPr>
          <p:cNvPr id="8" name="Rectangle 17"/>
          <p:cNvSpPr>
            <a:spLocks noChangeArrowheads="1"/>
          </p:cNvSpPr>
          <p:nvPr/>
        </p:nvSpPr>
        <p:spPr bwMode="auto">
          <a:xfrm>
            <a:off x="241300" y="1894212"/>
            <a:ext cx="2362200" cy="1076325"/>
          </a:xfrm>
          <a:prstGeom prst="rect">
            <a:avLst/>
          </a:prstGeom>
          <a:noFill/>
          <a:ln w="9525">
            <a:noFill/>
            <a:miter lim="800000"/>
            <a:headEnd/>
            <a:tailEnd/>
          </a:ln>
        </p:spPr>
        <p:txBody>
          <a:bodyPr tIns="91440">
            <a:prstTxWarp prst="textNoShape">
              <a:avLst/>
            </a:prstTxWarp>
          </a:bodyPr>
          <a:lstStyle/>
          <a:p>
            <a:pPr marL="342900" indent="-342900">
              <a:lnSpc>
                <a:spcPct val="80000"/>
              </a:lnSpc>
              <a:spcBef>
                <a:spcPct val="20000"/>
              </a:spcBef>
              <a:buClr>
                <a:schemeClr val="tx2"/>
              </a:buClr>
              <a:buSzPct val="70000"/>
              <a:buFont typeface="Wingdings" pitchFamily="-123" charset="2"/>
              <a:buNone/>
            </a:pPr>
            <a:r>
              <a:rPr lang="en-US" sz="2000" dirty="0" smtClean="0">
                <a:solidFill>
                  <a:schemeClr val="accent5"/>
                </a:solidFill>
                <a:latin typeface="Arial" panose="020B0604020202020204" pitchFamily="34" charset="0"/>
                <a:cs typeface="Arial" panose="020B0604020202020204" pitchFamily="34" charset="0"/>
              </a:rPr>
              <a:t>Faculty/Co-PI’s</a:t>
            </a:r>
            <a:endParaRPr lang="en-US" sz="2000" dirty="0">
              <a:solidFill>
                <a:schemeClr val="accent5"/>
              </a:solidFill>
              <a:latin typeface="Arial" panose="020B0604020202020204" pitchFamily="34" charset="0"/>
              <a:cs typeface="Arial" panose="020B0604020202020204" pitchFamily="34" charset="0"/>
            </a:endParaRPr>
          </a:p>
          <a:p>
            <a:pPr marL="342900" indent="-342900">
              <a:lnSpc>
                <a:spcPct val="80000"/>
              </a:lnSpc>
              <a:spcBef>
                <a:spcPct val="20000"/>
              </a:spcBef>
              <a:buClr>
                <a:schemeClr val="tx2"/>
              </a:buClr>
              <a:buSzPct val="70000"/>
              <a:buFont typeface="Wingdings" pitchFamily="-123" charset="2"/>
              <a:buNone/>
            </a:pPr>
            <a:r>
              <a:rPr lang="en-US" sz="2000" dirty="0">
                <a:latin typeface="Arial" panose="020B0604020202020204" pitchFamily="34" charset="0"/>
                <a:cs typeface="Arial" panose="020B0604020202020204" pitchFamily="34" charset="0"/>
              </a:rPr>
              <a:t>Sylvia Hurtado</a:t>
            </a:r>
          </a:p>
          <a:p>
            <a:pPr marL="342900" indent="-342900">
              <a:lnSpc>
                <a:spcPct val="80000"/>
              </a:lnSpc>
              <a:spcBef>
                <a:spcPct val="20000"/>
              </a:spcBef>
              <a:buClr>
                <a:schemeClr val="tx2"/>
              </a:buClr>
              <a:buSzPct val="70000"/>
              <a:buFont typeface="Wingdings" pitchFamily="-123" charset="2"/>
              <a:buNone/>
            </a:pPr>
            <a:r>
              <a:rPr lang="en-US" sz="2000" dirty="0" smtClean="0">
                <a:latin typeface="Arial" panose="020B0604020202020204" pitchFamily="34" charset="0"/>
                <a:cs typeface="Arial" panose="020B0604020202020204" pitchFamily="34" charset="0"/>
              </a:rPr>
              <a:t>Kevin Eagan</a:t>
            </a:r>
            <a:endParaRPr lang="en-US" sz="2000" dirty="0">
              <a:latin typeface="Arial" panose="020B0604020202020204" pitchFamily="34" charset="0"/>
              <a:cs typeface="Arial" panose="020B0604020202020204" pitchFamily="34" charset="0"/>
            </a:endParaRPr>
          </a:p>
          <a:p>
            <a:pPr marL="342900" indent="-342900">
              <a:lnSpc>
                <a:spcPct val="80000"/>
              </a:lnSpc>
              <a:spcBef>
                <a:spcPct val="20000"/>
              </a:spcBef>
              <a:buClr>
                <a:schemeClr val="tx2"/>
              </a:buClr>
              <a:buSzPct val="70000"/>
              <a:buFont typeface="Wingdings" pitchFamily="-123" charset="2"/>
              <a:buNone/>
            </a:pPr>
            <a:endParaRPr lang="en-US" sz="2000" u="sng" dirty="0">
              <a:latin typeface="Constantia" pitchFamily="-123" charset="0"/>
            </a:endParaRPr>
          </a:p>
          <a:p>
            <a:pPr marL="342900" indent="-342900">
              <a:lnSpc>
                <a:spcPct val="80000"/>
              </a:lnSpc>
              <a:spcBef>
                <a:spcPct val="20000"/>
              </a:spcBef>
              <a:buClr>
                <a:schemeClr val="tx2"/>
              </a:buClr>
              <a:buSzPct val="70000"/>
              <a:buFont typeface="Wingdings" pitchFamily="-123" charset="2"/>
              <a:buNone/>
            </a:pPr>
            <a:endParaRPr lang="en-US" sz="2000" u="sng" dirty="0">
              <a:latin typeface="Constantia" pitchFamily="-123" charset="0"/>
            </a:endParaRPr>
          </a:p>
        </p:txBody>
      </p:sp>
      <p:sp>
        <p:nvSpPr>
          <p:cNvPr id="9" name="Rectangle 18"/>
          <p:cNvSpPr>
            <a:spLocks noChangeArrowheads="1"/>
          </p:cNvSpPr>
          <p:nvPr/>
        </p:nvSpPr>
        <p:spPr bwMode="auto">
          <a:xfrm>
            <a:off x="3025242" y="2480078"/>
            <a:ext cx="2232248" cy="1143000"/>
          </a:xfrm>
          <a:prstGeom prst="rect">
            <a:avLst/>
          </a:prstGeom>
          <a:noFill/>
          <a:ln w="9525">
            <a:noFill/>
            <a:miter lim="800000"/>
            <a:headEnd/>
            <a:tailEnd/>
          </a:ln>
        </p:spPr>
        <p:txBody>
          <a:bodyPr>
            <a:prstTxWarp prst="textNoShape">
              <a:avLst/>
            </a:prstTxWarp>
          </a:bodyPr>
          <a:lstStyle/>
          <a:p>
            <a:pPr marL="342900" indent="-342900">
              <a:lnSpc>
                <a:spcPct val="80000"/>
              </a:lnSpc>
              <a:spcBef>
                <a:spcPct val="20000"/>
              </a:spcBef>
              <a:buClr>
                <a:schemeClr val="tx2"/>
              </a:buClr>
              <a:buSzPct val="70000"/>
            </a:pPr>
            <a:r>
              <a:rPr lang="en-US" sz="2000" dirty="0" smtClean="0">
                <a:latin typeface="Arial" panose="020B0604020202020204" pitchFamily="34" charset="0"/>
                <a:cs typeface="Arial" panose="020B0604020202020204" pitchFamily="34" charset="0"/>
              </a:rPr>
              <a:t>Krystle </a:t>
            </a:r>
            <a:r>
              <a:rPr lang="en-US" sz="2000" dirty="0" err="1" smtClean="0">
                <a:latin typeface="Arial" panose="020B0604020202020204" pitchFamily="34" charset="0"/>
                <a:cs typeface="Arial" panose="020B0604020202020204" pitchFamily="34" charset="0"/>
              </a:rPr>
              <a:t>Corbian</a:t>
            </a:r>
            <a:endParaRPr lang="en-US" sz="2000" dirty="0" smtClean="0">
              <a:latin typeface="Arial" panose="020B0604020202020204" pitchFamily="34" charset="0"/>
              <a:cs typeface="Arial" panose="020B0604020202020204" pitchFamily="34" charset="0"/>
            </a:endParaRPr>
          </a:p>
          <a:p>
            <a:pPr marL="342900" indent="-342900">
              <a:lnSpc>
                <a:spcPct val="80000"/>
              </a:lnSpc>
              <a:spcBef>
                <a:spcPct val="20000"/>
              </a:spcBef>
              <a:buClr>
                <a:schemeClr val="tx2"/>
              </a:buClr>
              <a:buSzPct val="70000"/>
            </a:pPr>
            <a:r>
              <a:rPr lang="en-US" sz="2000" dirty="0" err="1" smtClean="0">
                <a:latin typeface="Arial" panose="020B0604020202020204" pitchFamily="34" charset="0"/>
                <a:cs typeface="Arial" panose="020B0604020202020204" pitchFamily="34" charset="0"/>
              </a:rPr>
              <a:t>Damani</a:t>
            </a:r>
            <a:r>
              <a:rPr lang="en-US" sz="2000" dirty="0" smtClean="0">
                <a:latin typeface="Arial" panose="020B0604020202020204" pitchFamily="34" charset="0"/>
                <a:cs typeface="Arial" panose="020B0604020202020204" pitchFamily="34" charset="0"/>
              </a:rPr>
              <a:t> Lewis</a:t>
            </a:r>
          </a:p>
          <a:p>
            <a:pPr marL="342900" indent="-342900">
              <a:lnSpc>
                <a:spcPct val="80000"/>
              </a:lnSpc>
              <a:spcBef>
                <a:spcPct val="20000"/>
              </a:spcBef>
              <a:buClr>
                <a:schemeClr val="tx2"/>
              </a:buClr>
              <a:buSzPct val="70000"/>
            </a:pPr>
            <a:r>
              <a:rPr lang="en-US" sz="2000" dirty="0" smtClean="0">
                <a:latin typeface="Arial" panose="020B0604020202020204" pitchFamily="34" charset="0"/>
                <a:cs typeface="Arial" panose="020B0604020202020204" pitchFamily="34" charset="0"/>
              </a:rPr>
              <a:t>Ashlee Wilkins</a:t>
            </a:r>
          </a:p>
        </p:txBody>
      </p:sp>
      <p:sp>
        <p:nvSpPr>
          <p:cNvPr id="10" name="Rectangle 9"/>
          <p:cNvSpPr>
            <a:spLocks noChangeArrowheads="1"/>
          </p:cNvSpPr>
          <p:nvPr/>
        </p:nvSpPr>
        <p:spPr bwMode="auto">
          <a:xfrm>
            <a:off x="5791200" y="1782297"/>
            <a:ext cx="2743200" cy="707886"/>
          </a:xfrm>
          <a:prstGeom prst="rect">
            <a:avLst/>
          </a:prstGeom>
          <a:noFill/>
          <a:ln w="9525">
            <a:noFill/>
            <a:miter lim="800000"/>
            <a:headEnd/>
            <a:tailEnd/>
          </a:ln>
        </p:spPr>
        <p:txBody>
          <a:bodyPr wrap="square">
            <a:prstTxWarp prst="textNoShape">
              <a:avLst/>
            </a:prstTxWarp>
            <a:spAutoFit/>
          </a:bodyPr>
          <a:lstStyle/>
          <a:p>
            <a:r>
              <a:rPr lang="en-US" sz="2000" dirty="0">
                <a:solidFill>
                  <a:schemeClr val="accent5"/>
                </a:solidFill>
                <a:latin typeface="Arial" panose="020B0604020202020204" pitchFamily="34" charset="0"/>
                <a:cs typeface="Arial" panose="020B0604020202020204" pitchFamily="34" charset="0"/>
              </a:rPr>
              <a:t>Administrative </a:t>
            </a:r>
            <a:r>
              <a:rPr lang="en-US" sz="2000" dirty="0" smtClean="0">
                <a:solidFill>
                  <a:schemeClr val="accent5"/>
                </a:solidFill>
                <a:latin typeface="Arial" panose="020B0604020202020204" pitchFamily="34" charset="0"/>
                <a:cs typeface="Arial" panose="020B0604020202020204" pitchFamily="34" charset="0"/>
              </a:rPr>
              <a:t>Staff</a:t>
            </a:r>
            <a:endParaRPr lang="en-US" sz="2000" dirty="0">
              <a:solidFill>
                <a:schemeClr val="accent5"/>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Dominique </a:t>
            </a:r>
            <a:r>
              <a:rPr lang="en-US" sz="2000" dirty="0" smtClean="0">
                <a:latin typeface="Arial" panose="020B0604020202020204" pitchFamily="34" charset="0"/>
                <a:cs typeface="Arial" panose="020B0604020202020204" pitchFamily="34" charset="0"/>
              </a:rPr>
              <a:t>Harrison</a:t>
            </a:r>
            <a:endParaRPr lang="en-US" sz="2000" dirty="0">
              <a:latin typeface="Arial" panose="020B0604020202020204" pitchFamily="34" charset="0"/>
              <a:cs typeface="Arial" panose="020B0604020202020204" pitchFamily="34" charset="0"/>
            </a:endParaRPr>
          </a:p>
        </p:txBody>
      </p:sp>
      <p:sp>
        <p:nvSpPr>
          <p:cNvPr id="11" name="Rectangle 10"/>
          <p:cNvSpPr>
            <a:spLocks noChangeArrowheads="1"/>
          </p:cNvSpPr>
          <p:nvPr/>
        </p:nvSpPr>
        <p:spPr bwMode="auto">
          <a:xfrm>
            <a:off x="2721723" y="1767458"/>
            <a:ext cx="2535767" cy="646331"/>
          </a:xfrm>
          <a:prstGeom prst="rect">
            <a:avLst/>
          </a:prstGeom>
          <a:noFill/>
          <a:ln w="9525">
            <a:noFill/>
            <a:miter lim="800000"/>
            <a:headEnd/>
            <a:tailEnd/>
          </a:ln>
        </p:spPr>
        <p:txBody>
          <a:bodyPr wrap="square">
            <a:prstTxWarp prst="textNoShape">
              <a:avLst/>
            </a:prstTxWarp>
            <a:spAutoFit/>
          </a:bodyPr>
          <a:lstStyle/>
          <a:p>
            <a:pPr marL="342900" indent="-342900" algn="ctr">
              <a:lnSpc>
                <a:spcPct val="80000"/>
              </a:lnSpc>
              <a:spcBef>
                <a:spcPct val="20000"/>
              </a:spcBef>
              <a:buClr>
                <a:schemeClr val="tx2"/>
              </a:buClr>
              <a:buSzPct val="70000"/>
              <a:buFont typeface="Wingdings" pitchFamily="-123" charset="2"/>
              <a:buNone/>
            </a:pPr>
            <a:r>
              <a:rPr lang="en-US" sz="2000" dirty="0" smtClean="0">
                <a:solidFill>
                  <a:schemeClr val="accent5"/>
                </a:solidFill>
                <a:latin typeface="Arial" panose="020B0604020202020204" pitchFamily="34" charset="0"/>
                <a:cs typeface="Arial" panose="020B0604020202020204" pitchFamily="34" charset="0"/>
              </a:rPr>
              <a:t>Graduate Research </a:t>
            </a:r>
          </a:p>
          <a:p>
            <a:pPr marL="342900" indent="-342900" algn="ctr">
              <a:lnSpc>
                <a:spcPct val="80000"/>
              </a:lnSpc>
              <a:spcBef>
                <a:spcPct val="20000"/>
              </a:spcBef>
              <a:buClr>
                <a:schemeClr val="tx2"/>
              </a:buClr>
              <a:buSzPct val="70000"/>
              <a:buFont typeface="Wingdings" pitchFamily="-123" charset="2"/>
              <a:buNone/>
            </a:pPr>
            <a:r>
              <a:rPr lang="en-US" sz="2000" dirty="0" smtClean="0">
                <a:solidFill>
                  <a:schemeClr val="accent5"/>
                </a:solidFill>
                <a:latin typeface="Arial" panose="020B0604020202020204" pitchFamily="34" charset="0"/>
                <a:cs typeface="Arial" panose="020B0604020202020204" pitchFamily="34" charset="0"/>
              </a:rPr>
              <a:t>Assistants</a:t>
            </a:r>
            <a:endParaRPr lang="en-US" sz="2000" dirty="0">
              <a:solidFill>
                <a:schemeClr val="accent5"/>
              </a:solidFill>
              <a:latin typeface="Arial" panose="020B0604020202020204" pitchFamily="34" charset="0"/>
              <a:cs typeface="Arial" panose="020B0604020202020204" pitchFamily="34" charset="0"/>
            </a:endParaRPr>
          </a:p>
        </p:txBody>
      </p:sp>
      <p:pic>
        <p:nvPicPr>
          <p:cNvPr id="12" name="Picture 11"/>
          <p:cNvPicPr>
            <a:picLocks noChangeAspect="1" noChangeArrowheads="1"/>
          </p:cNvPicPr>
          <p:nvPr/>
        </p:nvPicPr>
        <p:blipFill>
          <a:blip r:embed="rId3" cstate="print"/>
          <a:srcRect/>
          <a:stretch>
            <a:fillRect/>
          </a:stretch>
        </p:blipFill>
        <p:spPr bwMode="auto">
          <a:xfrm>
            <a:off x="241300" y="3464096"/>
            <a:ext cx="1765920" cy="1715030"/>
          </a:xfrm>
          <a:prstGeom prst="rect">
            <a:avLst/>
          </a:prstGeom>
          <a:noFill/>
          <a:ln w="9525">
            <a:noFill/>
            <a:round/>
            <a:headEnd/>
            <a:tailEnd/>
          </a:ln>
        </p:spPr>
      </p:pic>
      <p:sp>
        <p:nvSpPr>
          <p:cNvPr id="13" name="Rectangle 16"/>
          <p:cNvSpPr>
            <a:spLocks noChangeArrowheads="1"/>
          </p:cNvSpPr>
          <p:nvPr/>
        </p:nvSpPr>
        <p:spPr bwMode="auto">
          <a:xfrm>
            <a:off x="1219200" y="4045651"/>
            <a:ext cx="7200900" cy="1133475"/>
          </a:xfrm>
          <a:prstGeom prst="rect">
            <a:avLst/>
          </a:prstGeom>
          <a:noFill/>
          <a:ln w="9525">
            <a:noFill/>
            <a:miter lim="800000"/>
            <a:headEnd/>
            <a:tailEnd/>
          </a:ln>
        </p:spPr>
        <p:txBody>
          <a:bodyPr>
            <a:prstTxWarp prst="textNoShape">
              <a:avLst/>
            </a:prstTxWarp>
          </a:bodyPr>
          <a:lstStyle/>
          <a:p>
            <a:pPr marL="342900" indent="-342900" algn="ctr">
              <a:spcBef>
                <a:spcPct val="20000"/>
              </a:spcBef>
              <a:buClr>
                <a:schemeClr val="tx2"/>
              </a:buClr>
              <a:buSzPct val="70000"/>
              <a:buFont typeface="Wingdings" pitchFamily="-123" charset="2"/>
              <a:buNone/>
            </a:pPr>
            <a:r>
              <a:rPr lang="en-US" sz="2000" dirty="0" smtClean="0">
                <a:latin typeface="Arial" panose="020B0604020202020204" pitchFamily="34" charset="0"/>
                <a:cs typeface="Arial" panose="020B0604020202020204" pitchFamily="34" charset="0"/>
              </a:rPr>
              <a:t>Website: www.heri.ucla.edu</a:t>
            </a:r>
            <a:endParaRPr lang="en-US" sz="1800" dirty="0">
              <a:latin typeface="Arial" panose="020B0604020202020204" pitchFamily="34" charset="0"/>
              <a:cs typeface="Arial" panose="020B0604020202020204" pitchFamily="34" charset="0"/>
            </a:endParaRPr>
          </a:p>
          <a:p>
            <a:pPr marL="342900" indent="-342900" algn="ctr">
              <a:spcBef>
                <a:spcPct val="20000"/>
              </a:spcBef>
              <a:buClr>
                <a:schemeClr val="tx2"/>
              </a:buClr>
              <a:buSzPct val="70000"/>
              <a:buFont typeface="Wingdings" pitchFamily="-123" charset="2"/>
              <a:buNone/>
            </a:pPr>
            <a:r>
              <a:rPr lang="en-US" dirty="0" smtClean="0">
                <a:latin typeface="Arial" panose="020B0604020202020204" pitchFamily="34" charset="0"/>
                <a:cs typeface="Arial" panose="020B0604020202020204" pitchFamily="34" charset="0"/>
              </a:rPr>
              <a:t>E</a:t>
            </a:r>
            <a:r>
              <a:rPr lang="en-US" sz="1800" dirty="0" smtClean="0">
                <a:latin typeface="Arial" panose="020B0604020202020204" pitchFamily="34" charset="0"/>
                <a:cs typeface="Arial" panose="020B0604020202020204" pitchFamily="34" charset="0"/>
              </a:rPr>
              <a:t>-mail</a:t>
            </a:r>
            <a:r>
              <a:rPr lang="en-US" sz="1800" dirty="0">
                <a:latin typeface="Arial" panose="020B0604020202020204" pitchFamily="34" charset="0"/>
                <a:cs typeface="Arial" panose="020B0604020202020204" pitchFamily="34" charset="0"/>
              </a:rPr>
              <a:t>: </a:t>
            </a:r>
            <a:r>
              <a:rPr lang="en-US" sz="1800" dirty="0" smtClean="0">
                <a:solidFill>
                  <a:schemeClr val="tx2"/>
                </a:solidFill>
                <a:latin typeface="Arial" panose="020B0604020202020204" pitchFamily="34" charset="0"/>
                <a:cs typeface="Arial" panose="020B0604020202020204" pitchFamily="34" charset="0"/>
              </a:rPr>
              <a:t>heri@ucla.edu</a:t>
            </a:r>
            <a:endParaRPr lang="en-US" sz="1800" dirty="0">
              <a:solidFill>
                <a:schemeClr val="tx2"/>
              </a:solidFill>
              <a:latin typeface="Arial" panose="020B0604020202020204" pitchFamily="34" charset="0"/>
              <a:cs typeface="Arial" panose="020B0604020202020204" pitchFamily="34" charset="0"/>
            </a:endParaRPr>
          </a:p>
        </p:txBody>
      </p:sp>
      <p:sp>
        <p:nvSpPr>
          <p:cNvPr id="14" name="Rectangle 13"/>
          <p:cNvSpPr>
            <a:spLocks noChangeArrowheads="1"/>
          </p:cNvSpPr>
          <p:nvPr/>
        </p:nvSpPr>
        <p:spPr bwMode="auto">
          <a:xfrm>
            <a:off x="5715000" y="2743200"/>
            <a:ext cx="3352800" cy="707886"/>
          </a:xfrm>
          <a:prstGeom prst="rect">
            <a:avLst/>
          </a:prstGeom>
          <a:noFill/>
          <a:ln w="9525">
            <a:noFill/>
            <a:miter lim="800000"/>
            <a:headEnd/>
            <a:tailEnd/>
          </a:ln>
        </p:spPr>
        <p:txBody>
          <a:bodyPr wrap="square">
            <a:prstTxWarp prst="textNoShape">
              <a:avLst/>
            </a:prstTxWarp>
            <a:spAutoFit/>
          </a:bodyPr>
          <a:lstStyle/>
          <a:p>
            <a:r>
              <a:rPr lang="en-US" sz="2000" dirty="0" smtClean="0">
                <a:solidFill>
                  <a:schemeClr val="accent5"/>
                </a:solidFill>
                <a:latin typeface="Arial" panose="020B0604020202020204" pitchFamily="34" charset="0"/>
                <a:cs typeface="Arial" panose="020B0604020202020204" pitchFamily="34" charset="0"/>
              </a:rPr>
              <a:t>Post-Doctoral Fellow</a:t>
            </a:r>
            <a:endParaRPr lang="en-US" sz="2000" dirty="0">
              <a:solidFill>
                <a:srgbClr val="21324D"/>
              </a:solidFill>
              <a:latin typeface="Arial" panose="020B0604020202020204" pitchFamily="34" charset="0"/>
              <a:cs typeface="Arial" panose="020B0604020202020204" pitchFamily="34" charset="0"/>
            </a:endParaRPr>
          </a:p>
          <a:p>
            <a:pPr marL="342900" indent="-342900">
              <a:lnSpc>
                <a:spcPct val="80000"/>
              </a:lnSpc>
              <a:spcBef>
                <a:spcPct val="20000"/>
              </a:spcBef>
              <a:buClr>
                <a:schemeClr val="tx2"/>
              </a:buClr>
              <a:buSzPct val="70000"/>
            </a:pPr>
            <a:r>
              <a:rPr lang="en-US" sz="2000" dirty="0" smtClean="0">
                <a:latin typeface="Arial" panose="020B0604020202020204" pitchFamily="34" charset="0"/>
                <a:cs typeface="Arial" panose="020B0604020202020204" pitchFamily="34" charset="0"/>
              </a:rPr>
              <a:t>Tanya Figueroa</a:t>
            </a:r>
          </a:p>
        </p:txBody>
      </p:sp>
      <p:sp>
        <p:nvSpPr>
          <p:cNvPr id="16" name="Rectangle 3"/>
          <p:cNvSpPr txBox="1">
            <a:spLocks noChangeArrowheads="1"/>
          </p:cNvSpPr>
          <p:nvPr/>
        </p:nvSpPr>
        <p:spPr bwMode="auto">
          <a:xfrm>
            <a:off x="1422400" y="5562600"/>
            <a:ext cx="7696200" cy="990600"/>
          </a:xfrm>
          <a:prstGeom prst="rect">
            <a:avLst/>
          </a:prstGeom>
          <a:noFill/>
          <a:ln w="9525">
            <a:noFill/>
            <a:miter lim="800000"/>
            <a:headEnd/>
            <a:tailEnd/>
          </a:ln>
        </p:spPr>
        <p:txBody>
          <a:bodyPr/>
          <a:lstStyle/>
          <a:p>
            <a:r>
              <a:rPr lang="en-US" sz="1200" dirty="0" smtClean="0">
                <a:latin typeface="Constantia" panose="02030602050306030303" pitchFamily="18" charset="0"/>
              </a:rPr>
              <a:t>This study was made possible by the support of the National Institute of General Medical Sciences, NIH Grant Numbers R01 GMO71968-05 and 1RC1GM090776-01.This </a:t>
            </a:r>
            <a:r>
              <a:rPr lang="en-US" sz="1200" dirty="0">
                <a:latin typeface="Constantia" pitchFamily="18" charset="0"/>
              </a:rPr>
              <a:t>independent research and the views expressed here </a:t>
            </a:r>
            <a:r>
              <a:rPr lang="en-US" sz="1200" dirty="0" smtClean="0">
                <a:latin typeface="Constantia" pitchFamily="18" charset="0"/>
              </a:rPr>
              <a:t>do </a:t>
            </a:r>
            <a:r>
              <a:rPr lang="en-US" sz="1200" dirty="0">
                <a:latin typeface="Constantia" pitchFamily="18" charset="0"/>
              </a:rPr>
              <a:t>not indicate endorsement by the sponsors. </a:t>
            </a:r>
          </a:p>
        </p:txBody>
      </p:sp>
    </p:spTree>
    <p:extLst>
      <p:ext uri="{BB962C8B-B14F-4D97-AF65-F5344CB8AC3E}">
        <p14:creationId xmlns:p14="http://schemas.microsoft.com/office/powerpoint/2010/main" val="312072453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2635</TotalTime>
  <Words>2745</Words>
  <Application>Microsoft Macintosh PowerPoint</Application>
  <PresentationFormat>On-screen Show (4:3)</PresentationFormat>
  <Paragraphs>298</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Median</vt:lpstr>
      <vt:lpstr>Leveraging Pedagogical Practices in the Classroom to Promote Aspirations for a Research Career</vt:lpstr>
      <vt:lpstr>Introduction</vt:lpstr>
      <vt:lpstr>Purpose</vt:lpstr>
      <vt:lpstr>Literature Review</vt:lpstr>
      <vt:lpstr>Social Cognitive Career Theory (Lent, Brown &amp; Hackett, 1994)  </vt:lpstr>
      <vt:lpstr>Methods</vt:lpstr>
      <vt:lpstr>Variables</vt:lpstr>
      <vt:lpstr>Results: Factors that were Significant for Both Groups</vt:lpstr>
      <vt:lpstr>Comparing the Effect of Significant Coefficients</vt:lpstr>
      <vt:lpstr>Results that are Unique to URM Students </vt:lpstr>
      <vt:lpstr>Results that are Unique to Non-URM Students</vt:lpstr>
      <vt:lpstr>Discussion &amp; Implications</vt:lpstr>
      <vt:lpstr>Contact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Leveraging Pedagogical Practices in the Classroom to Promote Aspirations for a Research Career</dc:title>
  <dc:creator>herigsr</dc:creator>
  <cp:lastModifiedBy>Ashlee Wilkins</cp:lastModifiedBy>
  <cp:revision>60</cp:revision>
  <dcterms:created xsi:type="dcterms:W3CDTF">2015-10-29T17:32:07Z</dcterms:created>
  <dcterms:modified xsi:type="dcterms:W3CDTF">2015-11-05T20:56:33Z</dcterms:modified>
</cp:coreProperties>
</file>