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9" r:id="rId4"/>
    <p:sldId id="286" r:id="rId5"/>
    <p:sldId id="276" r:id="rId6"/>
    <p:sldId id="282" r:id="rId7"/>
    <p:sldId id="267" r:id="rId8"/>
    <p:sldId id="289" r:id="rId9"/>
    <p:sldId id="287" r:id="rId10"/>
    <p:sldId id="279" r:id="rId11"/>
    <p:sldId id="280" r:id="rId12"/>
    <p:sldId id="284" r:id="rId13"/>
    <p:sldId id="288" r:id="rId14"/>
    <p:sldId id="273" r:id="rId15"/>
    <p:sldId id="275" r:id="rId16"/>
    <p:sldId id="261" r:id="rId17"/>
  </p:sldIdLst>
  <p:sldSz cx="10058400" cy="7772400"/>
  <p:notesSz cx="6881813" cy="9296400"/>
  <p:defaultTextStyle>
    <a:defPPr>
      <a:defRPr lang="en-US"/>
    </a:defPPr>
    <a:lvl1pPr marL="0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C39"/>
    <a:srgbClr val="001E45"/>
    <a:srgbClr val="788E42"/>
    <a:srgbClr val="F78911"/>
    <a:srgbClr val="FF9900"/>
    <a:srgbClr val="FFCCFF"/>
    <a:srgbClr val="FF66FF"/>
    <a:srgbClr val="202945"/>
    <a:srgbClr val="8990A9"/>
    <a:srgbClr val="D23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66" autoAdjust="0"/>
    <p:restoredTop sz="68159" autoAdjust="0"/>
  </p:normalViewPr>
  <p:slideViewPr>
    <p:cSldViewPr snapToGrid="0" snapToObjects="1">
      <p:cViewPr>
        <p:scale>
          <a:sx n="83" d="100"/>
          <a:sy n="83" d="100"/>
        </p:scale>
        <p:origin x="-1218" y="480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1181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4EE74282-7BF8-0C45-914F-19D15EF7B600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394D933-477B-C14C-8EF0-D02F7F05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39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F63B48C9-9830-A54D-BCA7-D938A35D3B77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96913"/>
            <a:ext cx="45100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5E070B2-1204-254B-8282-A1D160154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310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1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16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order to form a basis by which we can understand student talent development operates in the classroom, we consulted the literature on the original architect of the </a:t>
            </a:r>
          </a:p>
          <a:p>
            <a:endParaRPr lang="en-US" baseline="0" dirty="0" smtClean="0">
              <a:sym typeface="Wingdings"/>
            </a:endParaRPr>
          </a:p>
          <a:p>
            <a:pPr marL="228600" indent="-228600">
              <a:buAutoNum type="arabicParenBoth"/>
            </a:pPr>
            <a:r>
              <a:rPr lang="en-US" b="1" baseline="0" dirty="0" smtClean="0">
                <a:sym typeface="Wingdings"/>
              </a:rPr>
              <a:t>EXPLAINS</a:t>
            </a:r>
            <a:r>
              <a:rPr lang="en-US" baseline="0" dirty="0" smtClean="0">
                <a:sym typeface="Wingdings"/>
              </a:rPr>
              <a:t>: HISTORICALLY,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educational excellence in higher education has been synonymous with selecting high achieving students who enter college already positioned to perform well academically, SO FOCUSING ON THE “I” AND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THE “E” OR “O”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arenBoth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 To challenge this historical definition of educational excellence,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&lt;READ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QUOTE&gt;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perspective, the most excellent institutions are those with the greatest impact on students and those that add the most value to their developing skills set.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forward IEO, had a successful career,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yadda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yadda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 STEM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disciplines have been critiqued similarly, using practices such as weeding out and grading on a curve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select high achieving students who enter college already positioned to perform well </a:t>
            </a:r>
            <a:r>
              <a:rPr lang="en-US" sz="1200" b="1" kern="1200" baseline="0" dirty="0" smtClean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(That should sound familiar)</a:t>
            </a:r>
            <a:endParaRPr lang="en-US" sz="1200" b="1" kern="1200" dirty="0" smtClean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 Thus, the most excellent faculty in STEM should be those who have a great impact on students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develop their talents through pedagogical and interactional practices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 TALENT DEVELOPMENT APPROACH TO TEACHING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42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42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81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81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75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75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75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01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27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544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</a:t>
            </a:r>
            <a:r>
              <a:rPr lang="en-US" baseline="0" dirty="0" smtClean="0"/>
              <a:t> Centered Pedagogy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544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35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34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070B2-1204-254B-8282-A1D160154B1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73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228600"/>
            <a:ext cx="9601200" cy="7315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64077" y="6189142"/>
            <a:ext cx="762000" cy="76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15493" y="6428326"/>
            <a:ext cx="5765800" cy="533400"/>
          </a:xfrm>
          <a:prstGeom prst="rect">
            <a:avLst/>
          </a:prstGeom>
        </p:spPr>
      </p:pic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830965" y="1598139"/>
            <a:ext cx="6403085" cy="434989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indent="-228600">
              <a:buClr>
                <a:srgbClr val="202945"/>
              </a:buClr>
              <a:buFont typeface="Arial"/>
              <a:buChar char="◼"/>
              <a:defRPr sz="1400">
                <a:solidFill>
                  <a:schemeClr val="tx1"/>
                </a:solidFill>
                <a:latin typeface="ITC Franklin Gothic BT Book"/>
                <a:cs typeface="ITC Franklin Gothic BT Book"/>
              </a:defRPr>
            </a:lvl2pPr>
          </a:lstStyle>
          <a:p>
            <a:pPr algn="l"/>
            <a:r>
              <a:rPr lang="en-US" sz="30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Title</a:t>
            </a:r>
            <a:endParaRPr lang="en-US" sz="3000" b="0" i="0" dirty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</p:spTree>
    <p:extLst>
      <p:ext uri="{BB962C8B-B14F-4D97-AF65-F5344CB8AC3E}">
        <p14:creationId xmlns:p14="http://schemas.microsoft.com/office/powerpoint/2010/main" val="425296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228600"/>
            <a:ext cx="9601200" cy="914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8600" y="6629400"/>
            <a:ext cx="9601200" cy="914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85303" y="6426299"/>
            <a:ext cx="762000" cy="762000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830965" y="2508335"/>
            <a:ext cx="6403085" cy="61385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indent="0">
              <a:buClr>
                <a:srgbClr val="202945"/>
              </a:buClr>
              <a:buFont typeface="Arial"/>
              <a:buNone/>
              <a:defRPr sz="1800">
                <a:solidFill>
                  <a:srgbClr val="202945"/>
                </a:solidFill>
                <a:latin typeface="+mn-lt"/>
                <a:cs typeface="ITC Franklin Gothic BT Book"/>
              </a:defRPr>
            </a:lvl2pPr>
          </a:lstStyle>
          <a:p>
            <a:pPr lvl="1"/>
            <a:r>
              <a:rPr lang="en-US" dirty="0" smtClean="0"/>
              <a:t>Intro Copy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830965" y="1851844"/>
            <a:ext cx="6403085" cy="45540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indent="-228600">
              <a:buClr>
                <a:srgbClr val="202945"/>
              </a:buClr>
              <a:buFont typeface="Arial"/>
              <a:buChar char="◼"/>
              <a:defRPr sz="1400">
                <a:solidFill>
                  <a:schemeClr val="tx1"/>
                </a:solidFill>
                <a:latin typeface="ITC Franklin Gothic BT Book"/>
                <a:cs typeface="ITC Franklin Gothic BT Book"/>
              </a:defRPr>
            </a:lvl2pPr>
          </a:lstStyle>
          <a:p>
            <a:pPr lvl="0"/>
            <a:r>
              <a:rPr lang="en-US" sz="30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Headline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830965" y="3122189"/>
            <a:ext cx="6403085" cy="296343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Char char="◼"/>
              <a:tabLst/>
              <a:defRPr sz="1400">
                <a:solidFill>
                  <a:schemeClr val="tx1"/>
                </a:solidFill>
                <a:latin typeface="+mn-lt"/>
                <a:cs typeface="ITC Franklin Gothic BT Book"/>
              </a:defRPr>
            </a:lvl2pPr>
          </a:lstStyle>
          <a:p>
            <a:pPr lvl="0"/>
            <a:r>
              <a:rPr lang="en-US" dirty="0" smtClean="0"/>
              <a:t>Subhead</a:t>
            </a:r>
          </a:p>
          <a:p>
            <a:pPr marL="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Char char="◼"/>
              <a:tabLst/>
              <a:defRPr/>
            </a:pPr>
            <a:r>
              <a:rPr lang="en-US" dirty="0" smtClean="0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1798875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228600"/>
            <a:ext cx="960120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85303" y="6426299"/>
            <a:ext cx="762000" cy="762000"/>
          </a:xfrm>
          <a:prstGeom prst="rect">
            <a:avLst/>
          </a:prstGeom>
        </p:spPr>
      </p:pic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830965" y="2503805"/>
            <a:ext cx="6403085" cy="36664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Char char="◼"/>
              <a:tabLst/>
              <a:defRPr sz="1400">
                <a:solidFill>
                  <a:schemeClr val="tx1"/>
                </a:solidFill>
                <a:latin typeface="+mn-lt"/>
                <a:cs typeface="ITC Franklin Gothic BT Book"/>
              </a:defRPr>
            </a:lvl2pPr>
          </a:lstStyle>
          <a:p>
            <a:pPr lvl="0"/>
            <a:r>
              <a:rPr lang="en-US" dirty="0" smtClean="0"/>
              <a:t>Subhead</a:t>
            </a:r>
          </a:p>
          <a:p>
            <a:pPr marL="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Char char="◼"/>
              <a:tabLst/>
              <a:defRPr/>
            </a:pPr>
            <a:r>
              <a:rPr lang="en-US" dirty="0" smtClean="0"/>
              <a:t>Bullet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830965" y="1851844"/>
            <a:ext cx="6403085" cy="45540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indent="-228600">
              <a:buClr>
                <a:srgbClr val="202945"/>
              </a:buClr>
              <a:buFont typeface="Arial"/>
              <a:buChar char="◼"/>
              <a:defRPr sz="1400">
                <a:solidFill>
                  <a:schemeClr val="tx1"/>
                </a:solidFill>
                <a:latin typeface="ITC Franklin Gothic BT Book"/>
                <a:cs typeface="ITC Franklin Gothic BT Book"/>
              </a:defRPr>
            </a:lvl2pPr>
          </a:lstStyle>
          <a:p>
            <a:pPr lvl="0"/>
            <a:r>
              <a:rPr lang="en-US" sz="30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Headline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9473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228600"/>
            <a:ext cx="960120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85303" y="6426299"/>
            <a:ext cx="762000" cy="76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830964" y="6760736"/>
            <a:ext cx="6057900" cy="2921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830965" y="2503805"/>
            <a:ext cx="6403085" cy="36664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None/>
              <a:tabLst/>
              <a:defRPr sz="1400">
                <a:solidFill>
                  <a:schemeClr val="tx1"/>
                </a:solidFill>
                <a:latin typeface="+mn-lt"/>
                <a:cs typeface="ITC Franklin Gothic BT Book"/>
              </a:defRPr>
            </a:lvl2pPr>
          </a:lstStyle>
          <a:p>
            <a:pPr lvl="0"/>
            <a:r>
              <a:rPr lang="en-US" dirty="0" smtClean="0"/>
              <a:t>Subhead</a:t>
            </a:r>
          </a:p>
          <a:p>
            <a:pPr marL="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02945"/>
              </a:buClr>
              <a:buSzTx/>
              <a:buFont typeface="Arial"/>
              <a:buChar char="◼"/>
              <a:tabLst/>
              <a:defRPr/>
            </a:pPr>
            <a:r>
              <a:rPr lang="en-US" dirty="0" smtClean="0"/>
              <a:t>Bullet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830965" y="1851844"/>
            <a:ext cx="6403085" cy="45540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rgbClr val="202945"/>
                </a:solidFill>
                <a:latin typeface="ITC Franklin Gothic Heavy"/>
                <a:cs typeface="ITC Franklin Gothic Heavy"/>
              </a:defRPr>
            </a:lvl1pPr>
            <a:lvl2pPr marL="0" indent="-228600">
              <a:buClr>
                <a:srgbClr val="202945"/>
              </a:buClr>
              <a:buFont typeface="Arial"/>
              <a:buChar char="◼"/>
              <a:defRPr sz="1400">
                <a:solidFill>
                  <a:schemeClr val="tx1"/>
                </a:solidFill>
                <a:latin typeface="ITC Franklin Gothic BT Book"/>
                <a:cs typeface="ITC Franklin Gothic BT Book"/>
              </a:defRPr>
            </a:lvl2pPr>
          </a:lstStyle>
          <a:p>
            <a:pPr lvl="0"/>
            <a:r>
              <a:rPr lang="en-US" sz="30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Headline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233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1925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812925"/>
            <a:ext cx="9051925" cy="513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3238" y="7204075"/>
            <a:ext cx="234632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A40EC-DFE1-C042-BF97-38563CC0D0BD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938" y="7204075"/>
            <a:ext cx="318452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838" y="7204075"/>
            <a:ext cx="234632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256AF-D4A0-2842-ADB0-3A30D9F2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7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87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1"/>
          </p:nvPr>
        </p:nvSpPr>
        <p:spPr>
          <a:xfrm>
            <a:off x="1454164" y="2019300"/>
            <a:ext cx="7099285" cy="3484236"/>
          </a:xfrm>
        </p:spPr>
        <p:txBody>
          <a:bodyPr/>
          <a:lstStyle/>
          <a:p>
            <a:pPr lvl="0" algn="ctr">
              <a:lnSpc>
                <a:spcPct val="80000"/>
              </a:lnSpc>
              <a:spcBef>
                <a:spcPts val="2000"/>
              </a:spcBef>
            </a:pPr>
            <a:r>
              <a:rPr lang="en-US" sz="5000" b="1" dirty="0" smtClean="0">
                <a:solidFill>
                  <a:srgbClr val="E74C39"/>
                </a:solidFill>
                <a:latin typeface="+mj-lt"/>
                <a:cs typeface="ChunkFive-Roman"/>
              </a:rPr>
              <a:t>Understanding the STEM Faculty approaches to Student Talent Development</a:t>
            </a:r>
            <a:r>
              <a:rPr lang="en-US" sz="18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/>
            </a:r>
            <a:br>
              <a:rPr lang="en-US" sz="1800" b="0" i="0" dirty="0" smtClean="0">
                <a:solidFill>
                  <a:srgbClr val="E74C39"/>
                </a:solidFill>
                <a:latin typeface="ChunkFive-Roman"/>
                <a:cs typeface="ChunkFive-Roman"/>
              </a:rPr>
            </a:br>
            <a:endParaRPr lang="en-US" sz="18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  <a:p>
            <a:pPr lvl="0" algn="ctr">
              <a:lnSpc>
                <a:spcPct val="80000"/>
              </a:lnSpc>
              <a:spcBef>
                <a:spcPts val="2000"/>
              </a:spcBef>
            </a:pPr>
            <a:r>
              <a:rPr lang="en-US" sz="1800" dirty="0" smtClean="0">
                <a:solidFill>
                  <a:schemeClr val="bg2"/>
                </a:solidFill>
                <a:latin typeface="ChunkFive-Roman"/>
                <a:cs typeface="ChunkFive-Roman"/>
              </a:rPr>
              <a:t>Damani White-Lewis, Tanya Figueroa, Sylvia </a:t>
            </a:r>
            <a:r>
              <a:rPr lang="en-US" sz="1800" dirty="0" err="1" smtClean="0">
                <a:solidFill>
                  <a:schemeClr val="bg2"/>
                </a:solidFill>
                <a:latin typeface="ChunkFive-Roman"/>
                <a:cs typeface="ChunkFive-Roman"/>
              </a:rPr>
              <a:t>Hurtado</a:t>
            </a:r>
            <a:r>
              <a:rPr lang="en-US" sz="1800" dirty="0" smtClean="0">
                <a:solidFill>
                  <a:schemeClr val="bg2"/>
                </a:solidFill>
                <a:latin typeface="ChunkFive-Roman"/>
                <a:cs typeface="ChunkFive-Roman"/>
              </a:rPr>
              <a:t>, Kevin Eagan</a:t>
            </a:r>
            <a:endParaRPr lang="en-US" sz="1800" dirty="0">
              <a:solidFill>
                <a:schemeClr val="bg2"/>
              </a:solidFill>
              <a:latin typeface="ChunkFive-Roman"/>
              <a:cs typeface="ChunkFive-Roman"/>
            </a:endParaRPr>
          </a:p>
          <a:p>
            <a:pPr lvl="0" algn="ctr">
              <a:lnSpc>
                <a:spcPct val="80000"/>
              </a:lnSpc>
              <a:spcBef>
                <a:spcPts val="2000"/>
              </a:spcBef>
            </a:pPr>
            <a:endParaRPr lang="en-US" sz="1800" b="0" i="0" dirty="0" smtClean="0">
              <a:solidFill>
                <a:schemeClr val="bg2"/>
              </a:solidFill>
              <a:latin typeface="ChunkFive-Roman"/>
              <a:cs typeface="ChunkFive-Roman"/>
            </a:endParaRPr>
          </a:p>
          <a:p>
            <a:pPr lvl="0" algn="ctr"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hunkFive-Roman"/>
                <a:cs typeface="ChunkFive-Roman"/>
              </a:rPr>
              <a:t>Association for the Study of Higher Education</a:t>
            </a:r>
          </a:p>
          <a:p>
            <a:pPr lvl="0" algn="ctr"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hunkFive-Roman"/>
                <a:cs typeface="ChunkFive-Roman"/>
              </a:rPr>
              <a:t>November 2016 | Columbus, Ohio</a:t>
            </a:r>
            <a:r>
              <a:rPr lang="en-US" sz="1800" dirty="0" smtClean="0">
                <a:solidFill>
                  <a:srgbClr val="E74C39"/>
                </a:solidFill>
                <a:latin typeface="ChunkFive-Roman"/>
                <a:cs typeface="ChunkFive-Roman"/>
              </a:rPr>
              <a:t/>
            </a:r>
            <a:br>
              <a:rPr lang="en-US" sz="1800" dirty="0" smtClean="0">
                <a:solidFill>
                  <a:srgbClr val="E74C39"/>
                </a:solidFill>
                <a:latin typeface="ChunkFive-Roman"/>
                <a:cs typeface="ChunkFive-Roman"/>
              </a:rPr>
            </a:br>
            <a:endParaRPr lang="en-US" dirty="0" smtClean="0">
              <a:solidFill>
                <a:schemeClr val="bg1"/>
              </a:solidFill>
              <a:latin typeface="+mn-lt"/>
              <a:cs typeface="ITC Franklin Gothic BookC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764" y="6530139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</p:spTree>
    <p:extLst>
      <p:ext uri="{BB962C8B-B14F-4D97-AF65-F5344CB8AC3E}">
        <p14:creationId xmlns:p14="http://schemas.microsoft.com/office/powerpoint/2010/main" val="24586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4309" y="190506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2"/>
          </p:nvPr>
        </p:nvSpPr>
        <p:spPr>
          <a:xfrm>
            <a:off x="425303" y="428146"/>
            <a:ext cx="9314120" cy="528652"/>
          </a:xfrm>
        </p:spPr>
        <p:txBody>
          <a:bodyPr/>
          <a:lstStyle/>
          <a:p>
            <a:pPr lvl="0" algn="ctr"/>
            <a:r>
              <a:rPr lang="en-US" sz="4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Problem</a:t>
            </a:r>
            <a:endParaRPr lang="en-US" sz="4000" b="1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idx="13"/>
          </p:nvPr>
        </p:nvSpPr>
        <p:spPr>
          <a:xfrm>
            <a:off x="520700" y="1646832"/>
            <a:ext cx="9017000" cy="48014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Merriweather"/>
              </a:rPr>
              <a:t>National goal to broaden participation in STEM disciplines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Merriweather"/>
              </a:rPr>
              <a:t>Opportunity structure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en-US" dirty="0">
                <a:latin typeface="Merriweather"/>
              </a:rPr>
              <a:t>Supplemental instruction, internships, unstructured research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Merriweather"/>
              </a:rPr>
              <a:t>Unequal levels of participation and exposure to co-curricular activities that facilitate degree completion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Merriweather"/>
              </a:rPr>
              <a:t>Because many of these activities operate through faculty, their conceptualization of who has scientific talent matters within the classroom</a:t>
            </a:r>
          </a:p>
        </p:txBody>
      </p:sp>
    </p:spTree>
    <p:extLst>
      <p:ext uri="{BB962C8B-B14F-4D97-AF65-F5344CB8AC3E}">
        <p14:creationId xmlns:p14="http://schemas.microsoft.com/office/powerpoint/2010/main" val="233800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442432" y="1239300"/>
            <a:ext cx="4163126" cy="5702648"/>
          </a:xfrm>
        </p:spPr>
        <p:txBody>
          <a:bodyPr/>
          <a:lstStyle/>
          <a:p>
            <a:pPr lvl="1" algn="ctr"/>
            <a:endParaRPr lang="en-US" sz="2500" dirty="0" smtClean="0">
              <a:solidFill>
                <a:srgbClr val="001E45"/>
              </a:solidFill>
              <a:latin typeface="Merriweather"/>
              <a:ea typeface="Franklin Gothic Book" charset="0"/>
              <a:cs typeface="Franklin Gothic Book" charset="0"/>
            </a:endParaRPr>
          </a:p>
          <a:p>
            <a:pPr lvl="1" algn="ctr"/>
            <a:r>
              <a:rPr lang="en-US" sz="2500" dirty="0" smtClean="0">
                <a:solidFill>
                  <a:srgbClr val="001E45"/>
                </a:solidFill>
                <a:latin typeface="Merriweather"/>
                <a:ea typeface="Franklin Gothic Book" charset="0"/>
                <a:cs typeface="Franklin Gothic Book" charset="0"/>
              </a:rPr>
              <a:t> Traditional Excellence in Higher Education</a:t>
            </a:r>
          </a:p>
          <a:p>
            <a:pPr lvl="1" algn="ctr"/>
            <a:r>
              <a:rPr lang="en-US" sz="2800" dirty="0" smtClean="0">
                <a:solidFill>
                  <a:srgbClr val="001E45"/>
                </a:solidFill>
                <a:latin typeface="Merriweather"/>
                <a:ea typeface="Franklin Gothic Book" charset="0"/>
                <a:cs typeface="Franklin Gothic Book" charset="0"/>
              </a:rPr>
              <a:t> </a:t>
            </a:r>
            <a:endParaRPr lang="en-US" sz="2400" i="1" dirty="0" smtClean="0">
              <a:solidFill>
                <a:schemeClr val="tx1"/>
              </a:solidFill>
              <a:latin typeface="Merriweather"/>
              <a:cs typeface="Merriweather"/>
            </a:endParaRPr>
          </a:p>
          <a:p>
            <a:pPr lvl="1" algn="ctr"/>
            <a:endParaRPr lang="en-US" sz="2400" i="1" dirty="0" smtClean="0">
              <a:solidFill>
                <a:schemeClr val="tx1"/>
              </a:solidFill>
              <a:latin typeface="Merriweather"/>
              <a:cs typeface="Merriweather"/>
            </a:endParaRPr>
          </a:p>
          <a:p>
            <a:pPr lvl="1" algn="ctr"/>
            <a:r>
              <a:rPr lang="en-US" sz="2400" i="1" dirty="0" smtClean="0">
                <a:solidFill>
                  <a:schemeClr val="tx1"/>
                </a:solidFill>
                <a:latin typeface="Merriweather"/>
                <a:cs typeface="Merriweather"/>
              </a:rPr>
              <a:t>Astin’s Critique: “True excellence lies in an institution’s “ability </a:t>
            </a:r>
            <a:r>
              <a:rPr lang="en-US" sz="2400" i="1" dirty="0">
                <a:solidFill>
                  <a:schemeClr val="tx1"/>
                </a:solidFill>
                <a:latin typeface="Merriweather"/>
                <a:cs typeface="Merriweather"/>
              </a:rPr>
              <a:t>to affect its students and faculty favorably, to enhance their intellectual and scholarly development, and to make a positive difference in their </a:t>
            </a:r>
            <a:r>
              <a:rPr lang="en-US" sz="2400" i="1" dirty="0" smtClean="0">
                <a:solidFill>
                  <a:schemeClr val="tx1"/>
                </a:solidFill>
                <a:latin typeface="Merriweather"/>
                <a:cs typeface="Merriweather"/>
              </a:rPr>
              <a:t>lives.”</a:t>
            </a:r>
          </a:p>
          <a:p>
            <a:pPr lvl="1" algn="ctr"/>
            <a:endParaRPr lang="en-US" sz="2400" dirty="0">
              <a:solidFill>
                <a:srgbClr val="001E45"/>
              </a:solidFill>
              <a:latin typeface="Merriweather"/>
              <a:ea typeface="Franklin Gothic Book" charset="0"/>
              <a:cs typeface="Merriweather"/>
            </a:endParaRPr>
          </a:p>
          <a:p>
            <a:pPr lvl="1" algn="ctr"/>
            <a:endParaRPr lang="en-US" sz="2800" dirty="0" smtClean="0">
              <a:solidFill>
                <a:srgbClr val="001E45"/>
              </a:solidFill>
              <a:latin typeface="Merriweather"/>
              <a:ea typeface="Franklin Gothic Book" charset="0"/>
              <a:cs typeface="Franklin Gothic Book" charset="0"/>
            </a:endParaRPr>
          </a:p>
          <a:p>
            <a:pPr lvl="1"/>
            <a:endParaRPr lang="en-US" sz="800" dirty="0" smtClean="0">
              <a:solidFill>
                <a:srgbClr val="001E45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42432" y="375310"/>
            <a:ext cx="9226501" cy="455401"/>
          </a:xfrm>
        </p:spPr>
        <p:txBody>
          <a:bodyPr/>
          <a:lstStyle/>
          <a:p>
            <a:pPr lvl="0" algn="ctr"/>
            <a:r>
              <a:rPr lang="en-US" sz="4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Talent Development in the Classroom</a:t>
            </a:r>
            <a:endParaRPr lang="en-US" sz="4000" b="1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480382" y="2572020"/>
            <a:ext cx="0" cy="822960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55299" y="1545300"/>
            <a:ext cx="4483151" cy="14805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41088" y="1545300"/>
            <a:ext cx="4697362" cy="1526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22" name="Content Placeholder 10"/>
          <p:cNvSpPr>
            <a:spLocks noGrp="1"/>
          </p:cNvSpPr>
          <p:nvPr>
            <p:ph idx="11"/>
          </p:nvPr>
        </p:nvSpPr>
        <p:spPr>
          <a:xfrm>
            <a:off x="5631104" y="1239300"/>
            <a:ext cx="4163126" cy="1332720"/>
          </a:xfrm>
        </p:spPr>
        <p:txBody>
          <a:bodyPr/>
          <a:lstStyle/>
          <a:p>
            <a:pPr lvl="1" algn="ctr"/>
            <a:endParaRPr lang="en-US" sz="2500" dirty="0" smtClean="0">
              <a:solidFill>
                <a:srgbClr val="001E45"/>
              </a:solidFill>
              <a:latin typeface="Merriweather"/>
              <a:ea typeface="Franklin Gothic Book" charset="0"/>
              <a:cs typeface="Franklin Gothic Book" charset="0"/>
            </a:endParaRPr>
          </a:p>
          <a:p>
            <a:pPr lvl="1" algn="ctr"/>
            <a:r>
              <a:rPr lang="en-US" sz="2500" dirty="0" smtClean="0">
                <a:solidFill>
                  <a:srgbClr val="001E45"/>
                </a:solidFill>
                <a:latin typeface="Merriweather"/>
                <a:ea typeface="Franklin Gothic Book" charset="0"/>
                <a:cs typeface="Franklin Gothic Book" charset="0"/>
              </a:rPr>
              <a:t> Traditional Excellence in STEM Classrooms</a:t>
            </a:r>
          </a:p>
          <a:p>
            <a:pPr lvl="1" algn="ctr"/>
            <a:r>
              <a:rPr lang="en-US" sz="2800" dirty="0" smtClean="0">
                <a:solidFill>
                  <a:srgbClr val="001E45"/>
                </a:solidFill>
                <a:latin typeface="Merriweather"/>
                <a:ea typeface="Franklin Gothic Book" charset="0"/>
                <a:cs typeface="Franklin Gothic Book" charset="0"/>
              </a:rPr>
              <a:t> </a:t>
            </a:r>
          </a:p>
          <a:p>
            <a:pPr lvl="1" algn="ctr"/>
            <a:endParaRPr lang="en-US" sz="2400" i="1" dirty="0" smtClean="0">
              <a:solidFill>
                <a:schemeClr val="tx1"/>
              </a:solidFill>
              <a:latin typeface="Merriweather"/>
              <a:cs typeface="Merriweather"/>
            </a:endParaRPr>
          </a:p>
          <a:p>
            <a:pPr lvl="1" algn="ctr"/>
            <a:endParaRPr lang="en-US" sz="2800" dirty="0" smtClean="0">
              <a:solidFill>
                <a:srgbClr val="001E45"/>
              </a:solidFill>
              <a:latin typeface="Merriweather"/>
              <a:ea typeface="Franklin Gothic Book" charset="0"/>
              <a:cs typeface="Franklin Gothic Book" charset="0"/>
            </a:endParaRPr>
          </a:p>
          <a:p>
            <a:pPr lvl="1"/>
            <a:endParaRPr lang="en-US" sz="800" dirty="0" smtClean="0">
              <a:solidFill>
                <a:srgbClr val="001E45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8004418" y="2564820"/>
            <a:ext cx="0" cy="694080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756" y="3387780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5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770514" y="1670178"/>
            <a:ext cx="9173586" cy="3814951"/>
          </a:xfrm>
        </p:spPr>
        <p:txBody>
          <a:bodyPr/>
          <a:lstStyle/>
          <a:p>
            <a:pPr marL="457200" lvl="1" indent="-457200">
              <a:buAutoNum type="arabicPeriod"/>
            </a:pPr>
            <a:r>
              <a:rPr lang="en-US" sz="2400" dirty="0" smtClean="0">
                <a:solidFill>
                  <a:srgbClr val="001E45"/>
                </a:solidFill>
                <a:latin typeface="Merriweather"/>
                <a:ea typeface="Franklin Gothic Book" charset="0"/>
                <a:cs typeface="Franklin Gothic Book" charset="0"/>
              </a:rPr>
              <a:t>What are the individual and institutional level predictors of faculty approaches toward student talent development to teaching? 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42432" y="375310"/>
            <a:ext cx="9226501" cy="455401"/>
          </a:xfrm>
        </p:spPr>
        <p:txBody>
          <a:bodyPr/>
          <a:lstStyle/>
          <a:p>
            <a:pPr lvl="0" algn="ctr"/>
            <a:r>
              <a:rPr lang="en-US" sz="4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Research Question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15656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4309" y="190506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2"/>
          </p:nvPr>
        </p:nvSpPr>
        <p:spPr>
          <a:xfrm>
            <a:off x="469753" y="341826"/>
            <a:ext cx="9199180" cy="1048461"/>
          </a:xfrm>
        </p:spPr>
        <p:txBody>
          <a:bodyPr/>
          <a:lstStyle/>
          <a:p>
            <a:pPr lvl="0" algn="ctr"/>
            <a:r>
              <a:rPr lang="en-US" sz="4000" b="1" dirty="0" smtClean="0">
                <a:solidFill>
                  <a:srgbClr val="E74C39"/>
                </a:solidFill>
                <a:latin typeface="ChunkFive-Roman"/>
                <a:cs typeface="ChunkFive-Roman"/>
              </a:rPr>
              <a:t>Guiding Literature</a:t>
            </a:r>
            <a:endParaRPr lang="en-US" sz="40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522090" y="1282700"/>
            <a:ext cx="5990210" cy="153676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8" name="Oval 7"/>
          <p:cNvSpPr/>
          <p:nvPr/>
        </p:nvSpPr>
        <p:spPr>
          <a:xfrm>
            <a:off x="381000" y="1630302"/>
            <a:ext cx="2519680" cy="235106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Demographic &amp; Professional Characteristics 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175122" y="1630302"/>
            <a:ext cx="2519680" cy="235106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Research &amp; Teaching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81000" y="4266915"/>
            <a:ext cx="2519680" cy="235106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Classroom Approaches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175122" y="4266915"/>
            <a:ext cx="2519680" cy="235106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Institutional Characteristics &amp; Climate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73527" y="3382834"/>
            <a:ext cx="23745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rgbClr val="FF6600"/>
                </a:solidFill>
              </a:rPr>
              <a:t>Student Talent Development Approach to Teaching</a:t>
            </a:r>
            <a:endParaRPr lang="en-US" sz="2600" b="1" dirty="0">
              <a:solidFill>
                <a:srgbClr val="FF66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 flipV="1">
            <a:off x="6248115" y="4403242"/>
            <a:ext cx="737590" cy="358532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248115" y="3026936"/>
            <a:ext cx="621969" cy="425139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001861" y="4476138"/>
            <a:ext cx="755046" cy="362136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118481" y="3090452"/>
            <a:ext cx="755046" cy="361623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8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4309" y="190506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2"/>
          </p:nvPr>
        </p:nvSpPr>
        <p:spPr>
          <a:xfrm>
            <a:off x="-26436" y="1273758"/>
            <a:ext cx="5475889" cy="1262614"/>
          </a:xfrm>
        </p:spPr>
        <p:txBody>
          <a:bodyPr/>
          <a:lstStyle/>
          <a:p>
            <a:pPr lvl="0" algn="ctr"/>
            <a:r>
              <a:rPr lang="en-US" sz="2800" b="1" dirty="0" err="1" smtClean="0">
                <a:solidFill>
                  <a:srgbClr val="E74C39"/>
                </a:solidFill>
                <a:latin typeface="Merriweather"/>
                <a:cs typeface="ChunkFive-Roman"/>
              </a:rPr>
              <a:t>Harro’s</a:t>
            </a:r>
            <a:r>
              <a:rPr lang="en-US" sz="2800" b="1" dirty="0" smtClean="0">
                <a:solidFill>
                  <a:srgbClr val="E74C39"/>
                </a:solidFill>
                <a:latin typeface="Merriweather"/>
                <a:cs typeface="ChunkFive-Roman"/>
              </a:rPr>
              <a:t> (2000) Cycle of Socialization</a:t>
            </a:r>
            <a:endParaRPr lang="en-US" sz="2800" dirty="0" smtClean="0">
              <a:latin typeface="Merriweather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3"/>
          </p:nvPr>
        </p:nvSpPr>
        <p:spPr>
          <a:xfrm>
            <a:off x="329164" y="2362265"/>
            <a:ext cx="4764690" cy="4870814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Merriweather"/>
                <a:cs typeface="ITC Franklin Gothic BookCp"/>
              </a:rPr>
              <a:t>Stage 1: Social Identity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800" dirty="0" smtClean="0">
              <a:latin typeface="Merriweather"/>
              <a:cs typeface="ITC Franklin Gothic BookCp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Merriweather"/>
                <a:cs typeface="ITC Franklin Gothic BookCp"/>
              </a:rPr>
              <a:t>Stage 2: School &amp; Business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800" dirty="0" smtClean="0">
              <a:latin typeface="Merriweather"/>
              <a:cs typeface="ITC Franklin Gothic BookCp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Merriweather"/>
                <a:cs typeface="ITC Franklin Gothic BookCp"/>
              </a:rPr>
              <a:t>Stage 3: Resultant form of socialization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800" dirty="0" smtClean="0">
              <a:latin typeface="Merriweather"/>
              <a:cs typeface="ITC Franklin Gothic BookCp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Merriweather"/>
                <a:cs typeface="ITC Franklin Gothic BookCp"/>
              </a:rPr>
              <a:t>Feeding back into the cycle of oppression or bends toward change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+mn-lt"/>
              <a:cs typeface="ITC Franklin Gothic BookCp"/>
            </a:endParaRPr>
          </a:p>
          <a:p>
            <a:pPr lvl="0"/>
            <a:r>
              <a:rPr lang="en-US" sz="2000" dirty="0">
                <a:latin typeface="+mn-lt"/>
                <a:cs typeface="ITC Franklin Gothic BookCp"/>
              </a:rPr>
              <a:t>	</a:t>
            </a:r>
            <a:endParaRPr lang="en-US" sz="2000" dirty="0" smtClean="0">
              <a:latin typeface="+mn-lt"/>
              <a:cs typeface="ITC Franklin Gothic BookCp"/>
            </a:endParaRPr>
          </a:p>
          <a:p>
            <a:pPr lvl="0"/>
            <a:endParaRPr lang="en-US" sz="2000" dirty="0" smtClean="0">
              <a:latin typeface="+mn-lt"/>
              <a:cs typeface="ITC Franklin Gothic BookCp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3100" y="1066800"/>
            <a:ext cx="4076700" cy="494399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sz="24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7600" y="393700"/>
            <a:ext cx="5829300" cy="6731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en-US" sz="4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Conceptual Framework</a:t>
            </a:r>
          </a:p>
        </p:txBody>
      </p:sp>
      <p:pic>
        <p:nvPicPr>
          <p:cNvPr id="9" name="Picture 8" descr="Screen Shot 2016-11-01 at 8.25.5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650" y="1242974"/>
            <a:ext cx="4467691" cy="496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9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388456" y="2095500"/>
            <a:ext cx="8669651" cy="4991100"/>
          </a:xfrm>
        </p:spPr>
        <p:txBody>
          <a:bodyPr/>
          <a:lstStyle/>
          <a:p>
            <a:pPr lvl="1">
              <a:buClrTx/>
            </a:pPr>
            <a:r>
              <a:rPr lang="en-US" sz="2200" b="1" dirty="0" smtClean="0">
                <a:latin typeface="Merriweather"/>
              </a:rPr>
              <a:t>2013-2014 HERI Faculty Survey</a:t>
            </a:r>
          </a:p>
          <a:p>
            <a:pPr marL="342900" lvl="1" indent="-34290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n=5,465 STEM Faculty</a:t>
            </a:r>
          </a:p>
          <a:p>
            <a:pPr marL="342900" lvl="1" indent="-34290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254 Institutions </a:t>
            </a:r>
          </a:p>
          <a:p>
            <a:pPr marL="342900" lvl="1" indent="-34290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Gender: 44.3% Female, 55.7% Male</a:t>
            </a:r>
          </a:p>
          <a:p>
            <a:pPr marL="342900" lvl="1" indent="-34290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Race: 14.6% Faculty of Color</a:t>
            </a:r>
          </a:p>
          <a:p>
            <a:pPr marL="342900" lvl="1" indent="-34290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Rank: 35.1% Full, 26.6% Associate, 25.5% Assistant, 5% Instructor, 7.9% Lecturer</a:t>
            </a:r>
          </a:p>
          <a:p>
            <a:pPr marL="342900" lvl="1" indent="-342900">
              <a:buClrTx/>
              <a:buFont typeface="Arial" panose="020B0604020202020204" pitchFamily="34" charset="0"/>
              <a:buChar char="•"/>
            </a:pPr>
            <a:r>
              <a:rPr lang="en-US" dirty="0" smtClean="0"/>
              <a:t>Discipline: 15.6% Engineering &amp; Computer Science, 25.2% Life Sciences, 23.8% Health Sciences, 32% Physical Sciences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59365" y="409177"/>
            <a:ext cx="9226502" cy="455401"/>
          </a:xfrm>
        </p:spPr>
        <p:txBody>
          <a:bodyPr/>
          <a:lstStyle/>
          <a:p>
            <a:pPr lvl="0" algn="ctr"/>
            <a:r>
              <a:rPr lang="en-US" sz="4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Methods</a:t>
            </a:r>
            <a:endParaRPr lang="en-US" sz="40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295900" y="1352550"/>
            <a:ext cx="4279900" cy="49911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75300" y="1352550"/>
            <a:ext cx="3860800" cy="52006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456" y="1352550"/>
            <a:ext cx="4531735" cy="6921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 sz="2800" b="1" dirty="0">
                <a:solidFill>
                  <a:srgbClr val="E74C39"/>
                </a:solidFill>
                <a:latin typeface="Merriweather"/>
                <a:cs typeface="ChunkFive-Roman"/>
              </a:rPr>
              <a:t>Data Sources </a:t>
            </a:r>
            <a:r>
              <a:rPr lang="en-US" sz="2800" b="1" dirty="0" smtClean="0">
                <a:solidFill>
                  <a:srgbClr val="E74C39"/>
                </a:solidFill>
                <a:latin typeface="Merriweather"/>
                <a:cs typeface="ChunkFive-Roman"/>
              </a:rPr>
              <a:t>&amp; Sample</a:t>
            </a:r>
            <a:endParaRPr lang="en-US" sz="2800" b="0" i="0" dirty="0" smtClean="0">
              <a:solidFill>
                <a:srgbClr val="E74C39"/>
              </a:solidFill>
              <a:latin typeface="Merriweather"/>
              <a:cs typeface="ChunkFive-Roman"/>
            </a:endParaRPr>
          </a:p>
        </p:txBody>
      </p:sp>
    </p:spTree>
    <p:extLst>
      <p:ext uri="{BB962C8B-B14F-4D97-AF65-F5344CB8AC3E}">
        <p14:creationId xmlns:p14="http://schemas.microsoft.com/office/powerpoint/2010/main" val="88727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59365" y="409177"/>
            <a:ext cx="9226502" cy="455401"/>
          </a:xfrm>
        </p:spPr>
        <p:txBody>
          <a:bodyPr/>
          <a:lstStyle/>
          <a:p>
            <a:pPr lvl="0" algn="ctr"/>
            <a:r>
              <a:rPr lang="en-US" sz="4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Variables</a:t>
            </a:r>
            <a:endParaRPr lang="en-US" sz="40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575300" y="1352550"/>
            <a:ext cx="3860800" cy="52006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9365" y="1199550"/>
            <a:ext cx="4531735" cy="6921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 sz="2800" b="1" dirty="0" smtClean="0">
                <a:solidFill>
                  <a:srgbClr val="E74C39"/>
                </a:solidFill>
                <a:latin typeface="Merriweather"/>
                <a:cs typeface="ChunkFive-Roman"/>
              </a:rPr>
              <a:t>Dependent Variable</a:t>
            </a:r>
            <a:endParaRPr lang="en-US" sz="2800" b="0" i="0" dirty="0" smtClean="0">
              <a:solidFill>
                <a:srgbClr val="E74C39"/>
              </a:solidFill>
              <a:latin typeface="Merriweather"/>
              <a:cs typeface="ChunkFive-Roman"/>
            </a:endParaRPr>
          </a:p>
        </p:txBody>
      </p:sp>
      <p:pic>
        <p:nvPicPr>
          <p:cNvPr id="9" name="Picture 8" descr="Screen Shot 2016-11-01 at 12.27.0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39" y="1641580"/>
            <a:ext cx="9451909" cy="469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46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59365" y="409177"/>
            <a:ext cx="9226502" cy="455401"/>
          </a:xfrm>
        </p:spPr>
        <p:txBody>
          <a:bodyPr/>
          <a:lstStyle/>
          <a:p>
            <a:pPr lvl="0" algn="ctr"/>
            <a:r>
              <a:rPr lang="en-US" sz="4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Variables</a:t>
            </a:r>
            <a:endParaRPr lang="en-US" sz="40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295900" y="1352550"/>
            <a:ext cx="4279900" cy="49911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75300" y="1352550"/>
            <a:ext cx="3860800" cy="52006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602" y="1651690"/>
            <a:ext cx="7846852" cy="42799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marL="852312" lvl="1" indent="-342900">
              <a:buClrTx/>
              <a:buFont typeface="Arial" panose="020B0604020202020204" pitchFamily="34" charset="0"/>
              <a:buChar char="•"/>
            </a:pPr>
            <a:r>
              <a:rPr lang="en-US" sz="1900" b="1" dirty="0" smtClean="0">
                <a:latin typeface="Merriweather"/>
              </a:rPr>
              <a:t>Block 1: Demographic Characteristics</a:t>
            </a:r>
          </a:p>
          <a:p>
            <a:pPr marL="852312" lvl="1" indent="-342900">
              <a:buClrTx/>
              <a:buFont typeface="Arial" panose="020B0604020202020204" pitchFamily="34" charset="0"/>
              <a:buChar char="•"/>
            </a:pPr>
            <a:r>
              <a:rPr lang="en-US" sz="1900" b="1" dirty="0" smtClean="0">
                <a:latin typeface="Merriweather"/>
              </a:rPr>
              <a:t>Block 2: Faculty Characteristics</a:t>
            </a:r>
          </a:p>
          <a:p>
            <a:pPr marL="852312" lvl="1" indent="-342900">
              <a:buClrTx/>
              <a:buFont typeface="Arial" panose="020B0604020202020204" pitchFamily="34" charset="0"/>
              <a:buChar char="•"/>
            </a:pPr>
            <a:r>
              <a:rPr lang="en-US" sz="1900" b="1" dirty="0" smtClean="0">
                <a:latin typeface="Merriweather"/>
              </a:rPr>
              <a:t>Block 3: Research Activities</a:t>
            </a:r>
          </a:p>
          <a:p>
            <a:pPr marL="852312" lvl="1" indent="-342900">
              <a:buClrTx/>
              <a:buFont typeface="Arial" panose="020B0604020202020204" pitchFamily="34" charset="0"/>
              <a:buChar char="•"/>
            </a:pPr>
            <a:r>
              <a:rPr lang="en-US" sz="1900" b="1" dirty="0" smtClean="0">
                <a:latin typeface="Merriweather"/>
              </a:rPr>
              <a:t>Block 4: Research Activities with Undergraduate Students</a:t>
            </a:r>
          </a:p>
          <a:p>
            <a:pPr marL="852312" lvl="1" indent="-342900">
              <a:buClrTx/>
              <a:buFont typeface="Arial" panose="020B0604020202020204" pitchFamily="34" charset="0"/>
              <a:buChar char="•"/>
            </a:pPr>
            <a:r>
              <a:rPr lang="en-US" sz="1900" b="1" dirty="0" smtClean="0">
                <a:latin typeface="Merriweather"/>
              </a:rPr>
              <a:t>Block 5: Teaching Activities</a:t>
            </a:r>
          </a:p>
          <a:p>
            <a:pPr marL="852312" lvl="1" indent="-342900">
              <a:buClrTx/>
              <a:buFont typeface="Arial" panose="020B0604020202020204" pitchFamily="34" charset="0"/>
              <a:buChar char="•"/>
            </a:pPr>
            <a:r>
              <a:rPr lang="en-US" sz="1900" b="1" dirty="0" smtClean="0">
                <a:latin typeface="Merriweather"/>
              </a:rPr>
              <a:t>Block 6: Professional Development</a:t>
            </a:r>
          </a:p>
          <a:p>
            <a:pPr marL="852312" lvl="1" indent="-342900">
              <a:buClrTx/>
              <a:buFont typeface="Arial" panose="020B0604020202020204" pitchFamily="34" charset="0"/>
              <a:buChar char="•"/>
            </a:pPr>
            <a:r>
              <a:rPr lang="en-US" sz="1900" b="1" dirty="0" smtClean="0">
                <a:latin typeface="Merriweather"/>
              </a:rPr>
              <a:t>Block 7: Classroom Practices</a:t>
            </a:r>
          </a:p>
          <a:p>
            <a:pPr marL="852312" lvl="1" indent="-342900">
              <a:buClrTx/>
              <a:buFont typeface="Arial" panose="020B0604020202020204" pitchFamily="34" charset="0"/>
              <a:buChar char="•"/>
            </a:pPr>
            <a:r>
              <a:rPr lang="en-US" sz="1900" b="1" dirty="0" smtClean="0">
                <a:latin typeface="Merriweather"/>
              </a:rPr>
              <a:t>Block 8: Institutional Climate </a:t>
            </a:r>
          </a:p>
          <a:p>
            <a:pPr marL="852312" lvl="1" indent="-342900">
              <a:buClrTx/>
              <a:buFont typeface="Arial" panose="020B0604020202020204" pitchFamily="34" charset="0"/>
              <a:buChar char="•"/>
            </a:pPr>
            <a:r>
              <a:rPr lang="en-US" sz="1900" b="1" dirty="0" smtClean="0">
                <a:latin typeface="Merriweather"/>
              </a:rPr>
              <a:t>Block 9: Institutional Characteristics (Level 2 Variables) </a:t>
            </a:r>
            <a:endParaRPr lang="en-US" sz="1900" dirty="0" smtClean="0">
              <a:latin typeface="Merriweath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602" y="1180600"/>
            <a:ext cx="4348693" cy="7429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en-US" sz="2800" b="1" i="0" dirty="0" smtClean="0">
                <a:solidFill>
                  <a:srgbClr val="E74C39"/>
                </a:solidFill>
                <a:latin typeface="Merriweather"/>
                <a:cs typeface="ChunkFive-Roman"/>
              </a:rPr>
              <a:t>Independent Variable</a:t>
            </a:r>
          </a:p>
        </p:txBody>
      </p:sp>
    </p:spTree>
    <p:extLst>
      <p:ext uri="{BB962C8B-B14F-4D97-AF65-F5344CB8AC3E}">
        <p14:creationId xmlns:p14="http://schemas.microsoft.com/office/powerpoint/2010/main" val="286617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1"/>
          <p:cNvSpPr txBox="1">
            <a:spLocks/>
          </p:cNvSpPr>
          <p:nvPr/>
        </p:nvSpPr>
        <p:spPr>
          <a:xfrm>
            <a:off x="442432" y="400710"/>
            <a:ext cx="9226501" cy="4554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E74C39"/>
                </a:solidFill>
                <a:latin typeface="ChunkFive-Roman"/>
                <a:cs typeface="ChunkFive-Roman"/>
              </a:rPr>
              <a:t>Analyses</a:t>
            </a:r>
            <a:endParaRPr lang="en-US" sz="40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486401" y="1460500"/>
            <a:ext cx="4182532" cy="43307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81700" y="1352186"/>
            <a:ext cx="3632201" cy="186091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3300" y="1993900"/>
            <a:ext cx="3873500" cy="8128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8800" y="4000500"/>
            <a:ext cx="4648200" cy="22352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1"/>
          </p:nvPr>
        </p:nvSpPr>
        <p:spPr>
          <a:xfrm>
            <a:off x="810945" y="1352186"/>
            <a:ext cx="8675586" cy="4883514"/>
          </a:xfrm>
        </p:spPr>
        <p:txBody>
          <a:bodyPr/>
          <a:lstStyle/>
          <a:p>
            <a:pPr marL="342900" lvl="1" indent="-342900">
              <a:buClrTx/>
              <a:buFont typeface="Arial"/>
              <a:buChar char="•"/>
            </a:pPr>
            <a:r>
              <a:rPr lang="en-US" sz="2200" b="1" dirty="0" smtClean="0">
                <a:latin typeface="Merriweather"/>
              </a:rPr>
              <a:t>Missing Data: Expectation Maximization (EM) algorithm</a:t>
            </a:r>
          </a:p>
          <a:p>
            <a:pPr marL="342900" lvl="1" indent="-342900">
              <a:buClrTx/>
              <a:buFont typeface="Arial"/>
              <a:buChar char="•"/>
            </a:pPr>
            <a:r>
              <a:rPr lang="en-US" sz="2200" b="1" dirty="0" err="1" smtClean="0">
                <a:latin typeface="Merriweather"/>
              </a:rPr>
              <a:t>Multicollinearity</a:t>
            </a:r>
            <a:r>
              <a:rPr lang="en-US" sz="2200" b="1" dirty="0" smtClean="0">
                <a:latin typeface="Merriweather"/>
              </a:rPr>
              <a:t> </a:t>
            </a:r>
          </a:p>
          <a:p>
            <a:pPr marL="342900" lvl="1" indent="-342900">
              <a:buClrTx/>
              <a:buFont typeface="Arial"/>
              <a:buChar char="•"/>
            </a:pPr>
            <a:r>
              <a:rPr lang="en-US" sz="2200" b="1" dirty="0" smtClean="0">
                <a:latin typeface="Merriweather"/>
              </a:rPr>
              <a:t>Factor Analysis </a:t>
            </a:r>
          </a:p>
          <a:p>
            <a:pPr marL="342900" lvl="1" indent="-342900">
              <a:buClrTx/>
              <a:buFont typeface="Arial"/>
              <a:buChar char="•"/>
            </a:pPr>
            <a:r>
              <a:rPr lang="en-US" sz="2200" b="1" dirty="0" smtClean="0">
                <a:latin typeface="Merriweather"/>
              </a:rPr>
              <a:t>Merging IPEDS Data for 2</a:t>
            </a:r>
            <a:r>
              <a:rPr lang="en-US" sz="2200" b="1" baseline="30000" dirty="0" smtClean="0">
                <a:latin typeface="Merriweather"/>
              </a:rPr>
              <a:t>nd</a:t>
            </a:r>
            <a:r>
              <a:rPr lang="en-US" sz="2200" b="1" dirty="0" smtClean="0">
                <a:latin typeface="Merriweather"/>
              </a:rPr>
              <a:t> level analysis</a:t>
            </a:r>
          </a:p>
          <a:p>
            <a:pPr lvl="1" indent="0">
              <a:buClrTx/>
              <a:buNone/>
            </a:pPr>
            <a:endParaRPr lang="en-US" sz="2200" b="1" dirty="0" smtClean="0">
              <a:latin typeface="Merriweather"/>
            </a:endParaRPr>
          </a:p>
          <a:p>
            <a:pPr marL="342900" lvl="1" indent="-342900">
              <a:buClrTx/>
              <a:buFont typeface="Arial"/>
              <a:buChar char="•"/>
            </a:pPr>
            <a:r>
              <a:rPr lang="en-US" sz="2200" b="1" dirty="0" smtClean="0">
                <a:latin typeface="Merriweather"/>
              </a:rPr>
              <a:t>Hierarchical Linear Modeling (HLM) </a:t>
            </a:r>
          </a:p>
          <a:p>
            <a:pPr lvl="1" indent="0">
              <a:buClrTx/>
              <a:buNone/>
            </a:pPr>
            <a:r>
              <a:rPr lang="en-US" sz="2200" b="1" dirty="0">
                <a:latin typeface="Merriweather"/>
              </a:rPr>
              <a:t>	</a:t>
            </a:r>
            <a:r>
              <a:rPr lang="en-US" sz="2200" b="1" dirty="0" smtClean="0">
                <a:latin typeface="Merriweather"/>
              </a:rPr>
              <a:t>	- </a:t>
            </a:r>
            <a:r>
              <a:rPr lang="en-US" sz="1900" b="1" dirty="0" smtClean="0">
                <a:latin typeface="Merriweather"/>
              </a:rPr>
              <a:t>Nested, multi-level data </a:t>
            </a:r>
          </a:p>
          <a:p>
            <a:pPr lvl="1" indent="0">
              <a:buClrTx/>
              <a:buNone/>
            </a:pPr>
            <a:r>
              <a:rPr lang="en-US" sz="1900" b="1" dirty="0">
                <a:latin typeface="Merriweather"/>
              </a:rPr>
              <a:t>	</a:t>
            </a:r>
            <a:r>
              <a:rPr lang="en-US" sz="1900" b="1" dirty="0" smtClean="0">
                <a:latin typeface="Merriweather"/>
              </a:rPr>
              <a:t>	- Model a single continuous outcome variable with multiple 				independent variables, providing strength and direction of 				associations </a:t>
            </a:r>
          </a:p>
          <a:p>
            <a:pPr lvl="1" indent="0">
              <a:buClrTx/>
              <a:buNone/>
            </a:pPr>
            <a:r>
              <a:rPr lang="en-US" sz="1900" b="1" dirty="0">
                <a:latin typeface="Merriweather"/>
              </a:rPr>
              <a:t>	</a:t>
            </a:r>
            <a:r>
              <a:rPr lang="en-US" sz="1900" b="1" dirty="0" smtClean="0">
                <a:latin typeface="Merriweather"/>
              </a:rPr>
              <a:t>	- Must vary between faculty at an institution and between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4875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1"/>
          <p:cNvSpPr txBox="1">
            <a:spLocks/>
          </p:cNvSpPr>
          <p:nvPr/>
        </p:nvSpPr>
        <p:spPr>
          <a:xfrm>
            <a:off x="442432" y="413410"/>
            <a:ext cx="9226501" cy="4554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E74C39"/>
                </a:solidFill>
                <a:latin typeface="ChunkFive-Roman"/>
                <a:cs typeface="ChunkFive-Roman"/>
              </a:rPr>
              <a:t>HLM Results</a:t>
            </a:r>
            <a:endParaRPr lang="en-US" sz="4000" b="1" dirty="0" smtClean="0"/>
          </a:p>
        </p:txBody>
      </p:sp>
      <p:graphicFrame>
        <p:nvGraphicFramePr>
          <p:cNvPr id="4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2712783"/>
              </p:ext>
            </p:extLst>
          </p:nvPr>
        </p:nvGraphicFramePr>
        <p:xfrm>
          <a:off x="244814" y="1194719"/>
          <a:ext cx="9563033" cy="5366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5186"/>
                <a:gridCol w="814329"/>
                <a:gridCol w="814329"/>
                <a:gridCol w="669189"/>
              </a:tblGrid>
              <a:tr h="34005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T-ratio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endParaRPr lang="en-US" sz="1300" dirty="0" smtClean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Sig.</a:t>
                      </a:r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74195" marR="74195" marT="40341" marB="40341" anchor="ctr"/>
                </a:tc>
              </a:tr>
              <a:tr h="286710">
                <a:tc>
                  <a:txBody>
                    <a:bodyPr/>
                    <a:lstStyle/>
                    <a:p>
                      <a:r>
                        <a:rPr lang="en-US" sz="1300" b="1" i="0" u="sng" dirty="0" smtClean="0"/>
                        <a:t>Block 1: Demographic Characteristics</a:t>
                      </a:r>
                      <a:endParaRPr lang="en-US" sz="1300" b="1" i="0" u="sng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endParaRPr lang="en-US" sz="1300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b"/>
                </a:tc>
              </a:tr>
              <a:tr h="32548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     Sex (Female = 2,</a:t>
                      </a:r>
                      <a:r>
                        <a:rPr lang="en-US" sz="1300" baseline="0" dirty="0" smtClean="0"/>
                        <a:t> Male = 1</a:t>
                      </a:r>
                      <a:r>
                        <a:rPr lang="en-US" sz="1300" dirty="0" smtClean="0"/>
                        <a:t>)</a:t>
                      </a:r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0.713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.15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 smtClean="0"/>
                    </a:p>
                  </a:txBody>
                  <a:tcPr marL="74195" marR="74195" marT="40341" marB="40341" anchor="ctr"/>
                </a:tc>
              </a:tr>
              <a:tr h="32548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     Faculty of Color (No = 1, Yes = 2)</a:t>
                      </a:r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0.270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.10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40238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sng" dirty="0" smtClean="0"/>
                        <a:t>Block 2:</a:t>
                      </a:r>
                      <a:r>
                        <a:rPr lang="en-US" sz="1300" b="1" i="0" u="sng" baseline="0" dirty="0" smtClean="0"/>
                        <a:t> Faculty Characteristics</a:t>
                      </a:r>
                      <a:endParaRPr lang="en-US" sz="1300" b="1" i="0" u="sng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74195" marR="74195" marT="40341" marB="40341" anchor="ctr"/>
                </a:tc>
              </a:tr>
              <a:tr h="37920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     Instructor</a:t>
                      </a:r>
                      <a:r>
                        <a:rPr lang="en-US" sz="1300" baseline="0" dirty="0" smtClean="0"/>
                        <a:t> (Ref: Full Professors)</a:t>
                      </a:r>
                      <a:endParaRPr lang="en-US" sz="1300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3.704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25484">
                <a:tc>
                  <a:txBody>
                    <a:bodyPr/>
                    <a:lstStyle/>
                    <a:p>
                      <a:r>
                        <a:rPr lang="en-US" sz="1300" baseline="0" dirty="0" smtClean="0"/>
                        <a:t>     Lecturer (Ref: Full Professor)</a:t>
                      </a:r>
                      <a:endParaRPr lang="en-US" sz="1300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3.116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84493">
                <a:tc>
                  <a:txBody>
                    <a:bodyPr/>
                    <a:lstStyle/>
                    <a:p>
                      <a:r>
                        <a:rPr lang="en-US" sz="1300" b="0" i="1" baseline="0" dirty="0" smtClean="0"/>
                        <a:t>     </a:t>
                      </a:r>
                      <a:r>
                        <a:rPr lang="en-US" sz="1300" b="0" i="0" baseline="0" dirty="0" smtClean="0"/>
                        <a:t>Life Sciences (Ref: Physical Sciences)</a:t>
                      </a:r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-5.807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i="0" u="none" dirty="0" smtClean="0"/>
                        <a:t>-1.80</a:t>
                      </a:r>
                      <a:endParaRPr lang="en-US" sz="1300" b="0" i="0" u="none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/>
                        <a:t>***</a:t>
                      </a:r>
                      <a:endParaRPr lang="en-US" sz="1300" b="0" dirty="0"/>
                    </a:p>
                  </a:txBody>
                  <a:tcPr marL="74195" marR="74195" marT="40341" marB="40341" anchor="ctr"/>
                </a:tc>
              </a:tr>
              <a:tr h="325484">
                <a:tc>
                  <a:txBody>
                    <a:bodyPr/>
                    <a:lstStyle/>
                    <a:p>
                      <a:r>
                        <a:rPr lang="en-US" sz="1300" b="0" u="none" baseline="0" dirty="0" smtClean="0"/>
                        <a:t>     Engineering (Ref: Physical Sciences)</a:t>
                      </a:r>
                      <a:endParaRPr lang="en-US" sz="1300" b="0" u="none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-3.024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-1.20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25484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   </a:t>
                      </a:r>
                      <a:r>
                        <a:rPr lang="en-US" sz="1300" baseline="0" dirty="0" smtClean="0"/>
                        <a:t>  Health Sciences (Ref: Physical Sciences</a:t>
                      </a:r>
                      <a:endParaRPr lang="en-US" sz="1300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-5.769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-2.13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458859">
                <a:tc>
                  <a:txBody>
                    <a:bodyPr/>
                    <a:lstStyle/>
                    <a:p>
                      <a:r>
                        <a:rPr lang="en-US" sz="1300" b="1" i="0" u="sng" dirty="0" smtClean="0"/>
                        <a:t>Block 3: Research</a:t>
                      </a:r>
                      <a:r>
                        <a:rPr lang="en-US" sz="1300" b="1" i="0" u="sng" baseline="0" dirty="0" smtClean="0"/>
                        <a:t> Activities</a:t>
                      </a:r>
                      <a:endParaRPr lang="en-US" sz="1300" b="1" i="0" u="sng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 smtClean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 smtClean="0"/>
                    </a:p>
                  </a:txBody>
                  <a:tcPr marL="74195" marR="74195" marT="40341" marB="40341" anchor="ctr"/>
                </a:tc>
              </a:tr>
              <a:tr h="325484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     Scholarly Activity</a:t>
                      </a:r>
                      <a:endParaRPr lang="en-US" sz="1300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-1.671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-.13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1702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u="none" baseline="0" dirty="0" smtClean="0"/>
                        <a:t>     Importance: Research</a:t>
                      </a:r>
                      <a:endParaRPr lang="en-US" sz="1300" b="0" u="none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-1.041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-.03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25484">
                <a:tc>
                  <a:txBody>
                    <a:bodyPr/>
                    <a:lstStyle/>
                    <a:p>
                      <a:r>
                        <a:rPr lang="en-US" sz="1300" b="0" u="none" baseline="0" dirty="0" smtClean="0"/>
                        <a:t>     Hours per week: Research &amp; Scholarly Writing</a:t>
                      </a:r>
                      <a:endParaRPr lang="en-US" sz="1300" b="0" u="none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1.177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/>
                        <a:t>.10</a:t>
                      </a:r>
                      <a:endParaRPr lang="en-US" sz="1300" b="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b="0" dirty="0"/>
                    </a:p>
                  </a:txBody>
                  <a:tcPr marL="74195" marR="74195" marT="40341" marB="40341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300" b="1" u="sng" dirty="0" smtClean="0"/>
                        <a:t>Block</a:t>
                      </a:r>
                      <a:r>
                        <a:rPr lang="en-US" sz="1300" b="1" u="sng" baseline="0" dirty="0" smtClean="0"/>
                        <a:t> 4: Research Activities with Undergraduate Students</a:t>
                      </a:r>
                      <a:endParaRPr lang="en-US" sz="1300" b="1" u="sng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     Research with undergraduate students</a:t>
                      </a:r>
                      <a:endParaRPr lang="en-US" sz="1300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4.040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.07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1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1"/>
          <p:cNvSpPr txBox="1">
            <a:spLocks/>
          </p:cNvSpPr>
          <p:nvPr/>
        </p:nvSpPr>
        <p:spPr>
          <a:xfrm>
            <a:off x="442432" y="438810"/>
            <a:ext cx="9226501" cy="4554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b="1" dirty="0" smtClean="0"/>
          </a:p>
        </p:txBody>
      </p:sp>
      <p:sp>
        <p:nvSpPr>
          <p:cNvPr id="7" name="Content Placeholder 10"/>
          <p:cNvSpPr>
            <a:spLocks noGrp="1"/>
          </p:cNvSpPr>
          <p:nvPr>
            <p:ph idx="13"/>
          </p:nvPr>
        </p:nvSpPr>
        <p:spPr>
          <a:xfrm>
            <a:off x="728132" y="1254600"/>
            <a:ext cx="8940801" cy="5165613"/>
          </a:xfrm>
        </p:spPr>
        <p:txBody>
          <a:bodyPr/>
          <a:lstStyle/>
          <a:p>
            <a:endParaRPr lang="en-US" sz="2400" dirty="0">
              <a:latin typeface="Merriweather"/>
            </a:endParaRPr>
          </a:p>
          <a:p>
            <a:endParaRPr lang="en-US" sz="2000" dirty="0"/>
          </a:p>
        </p:txBody>
      </p:sp>
      <p:sp>
        <p:nvSpPr>
          <p:cNvPr id="6" name="Content Placeholder 11"/>
          <p:cNvSpPr txBox="1">
            <a:spLocks/>
          </p:cNvSpPr>
          <p:nvPr/>
        </p:nvSpPr>
        <p:spPr>
          <a:xfrm>
            <a:off x="442432" y="413410"/>
            <a:ext cx="9226501" cy="4554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E74C39"/>
                </a:solidFill>
                <a:latin typeface="ChunkFive-Roman"/>
                <a:cs typeface="ChunkFive-Roman"/>
              </a:rPr>
              <a:t>HLM Results</a:t>
            </a:r>
            <a:endParaRPr lang="en-US" sz="4000" b="1" dirty="0" smtClean="0"/>
          </a:p>
        </p:txBody>
      </p:sp>
      <p:graphicFrame>
        <p:nvGraphicFramePr>
          <p:cNvPr id="8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0684730"/>
              </p:ext>
            </p:extLst>
          </p:nvPr>
        </p:nvGraphicFramePr>
        <p:xfrm>
          <a:off x="290716" y="1254597"/>
          <a:ext cx="9532432" cy="5247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623"/>
                <a:gridCol w="818710"/>
                <a:gridCol w="818710"/>
                <a:gridCol w="603389"/>
              </a:tblGrid>
              <a:tr h="407569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t-ratio</a:t>
                      </a:r>
                      <a:endParaRPr lang="en-US" sz="11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endParaRPr lang="en-US" sz="1300" dirty="0" smtClean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Sig.</a:t>
                      </a:r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74195" marR="74195" marT="40341" marB="40341" anchor="ctr"/>
                </a:tc>
              </a:tr>
              <a:tr h="401399">
                <a:tc>
                  <a:txBody>
                    <a:bodyPr/>
                    <a:lstStyle/>
                    <a:p>
                      <a:r>
                        <a:rPr lang="en-US" sz="1300" b="1" i="0" u="sng" dirty="0" smtClean="0"/>
                        <a:t>Block 5:</a:t>
                      </a:r>
                      <a:r>
                        <a:rPr lang="en-US" sz="1300" b="1" i="0" u="sng" baseline="0" dirty="0" smtClean="0"/>
                        <a:t> Teaching Activities</a:t>
                      </a:r>
                      <a:endParaRPr lang="en-US" sz="1300" b="1" i="0" u="sng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endParaRPr lang="en-US" sz="1300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b"/>
                </a:tc>
              </a:tr>
              <a:tr h="3278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    </a:t>
                      </a:r>
                      <a:r>
                        <a:rPr lang="en-US" sz="1300" baseline="0" dirty="0" smtClean="0"/>
                        <a:t> Taught an honors course</a:t>
                      </a:r>
                      <a:endParaRPr lang="en-US" sz="1300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2.345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.67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*</a:t>
                      </a:r>
                    </a:p>
                  </a:txBody>
                  <a:tcPr marL="74195" marR="74195" marT="40341" marB="40341" anchor="ctr"/>
                </a:tc>
              </a:tr>
              <a:tr h="3278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     Taught</a:t>
                      </a:r>
                      <a:r>
                        <a:rPr lang="en-US" sz="1300" baseline="0" dirty="0" smtClean="0"/>
                        <a:t> an interdisciplinary course</a:t>
                      </a:r>
                      <a:endParaRPr lang="en-US" sz="1300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0.353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.08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4053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baseline="0" dirty="0" smtClean="0"/>
                        <a:t>     Taught a seminar for first-year students</a:t>
                      </a:r>
                      <a:endParaRPr lang="en-US" sz="1300" b="0" i="0" u="none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2.554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.68</a:t>
                      </a:r>
                      <a:endParaRPr lang="en-US" sz="1300" b="1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*</a:t>
                      </a:r>
                      <a:endParaRPr lang="en-US" sz="1300" b="1" dirty="0"/>
                    </a:p>
                  </a:txBody>
                  <a:tcPr marL="74195" marR="74195" marT="40341" marB="40341" anchor="ctr"/>
                </a:tc>
              </a:tr>
              <a:tr h="432652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     Hours per week: Preparing for teaching</a:t>
                      </a:r>
                      <a:endParaRPr lang="en-US" sz="1300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6.057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.43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27873">
                <a:tc>
                  <a:txBody>
                    <a:bodyPr/>
                    <a:lstStyle/>
                    <a:p>
                      <a:r>
                        <a:rPr lang="en-US" sz="1300" baseline="0" dirty="0" smtClean="0"/>
                        <a:t>     Hours per week: Advising and counseling students</a:t>
                      </a:r>
                      <a:endParaRPr lang="en-US" sz="1300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3.144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.39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87315">
                <a:tc>
                  <a:txBody>
                    <a:bodyPr/>
                    <a:lstStyle/>
                    <a:p>
                      <a:r>
                        <a:rPr lang="en-US" sz="1300" b="0" i="1" baseline="0" dirty="0" smtClean="0"/>
                        <a:t>     </a:t>
                      </a:r>
                      <a:r>
                        <a:rPr lang="en-US" sz="1300" b="0" i="0" baseline="0" dirty="0" smtClean="0"/>
                        <a:t>Hours per week: Committee work and meetings</a:t>
                      </a:r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-0.202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i="0" u="none" dirty="0" smtClean="0"/>
                        <a:t>-.03</a:t>
                      </a:r>
                      <a:endParaRPr lang="en-US" sz="1300" b="0" i="0" u="none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/>
                        <a:t>***</a:t>
                      </a:r>
                      <a:endParaRPr lang="en-US" sz="1300" b="0" dirty="0"/>
                    </a:p>
                  </a:txBody>
                  <a:tcPr marL="74195" marR="74195" marT="40341" marB="40341" anchor="ctr"/>
                </a:tc>
              </a:tr>
              <a:tr h="327873">
                <a:tc>
                  <a:txBody>
                    <a:bodyPr/>
                    <a:lstStyle/>
                    <a:p>
                      <a:r>
                        <a:rPr lang="en-US" sz="1300" b="0" u="none" baseline="0" dirty="0" smtClean="0"/>
                        <a:t>     Mentor undergraduate students</a:t>
                      </a:r>
                      <a:endParaRPr lang="en-US" sz="1300" b="0" u="none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12.531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2787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   </a:t>
                      </a:r>
                      <a:r>
                        <a:rPr lang="en-US" sz="1300" baseline="0" dirty="0" smtClean="0"/>
                        <a:t>  Importance: Teaching</a:t>
                      </a:r>
                      <a:endParaRPr lang="en-US" sz="1300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3.915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56465">
                <a:tc>
                  <a:txBody>
                    <a:bodyPr/>
                    <a:lstStyle/>
                    <a:p>
                      <a:r>
                        <a:rPr lang="en-US" sz="1300" b="0" i="0" u="none" baseline="0" dirty="0" smtClean="0"/>
                        <a:t>     Importance: Service</a:t>
                      </a:r>
                      <a:endParaRPr lang="en-US" sz="1300" b="0" i="0" u="none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-1.393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/>
                        <a:t>-.22</a:t>
                      </a:r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 smtClean="0"/>
                    </a:p>
                  </a:txBody>
                  <a:tcPr marL="74195" marR="74195" marT="40341" marB="40341" anchor="ctr"/>
                </a:tc>
              </a:tr>
              <a:tr h="327873">
                <a:tc>
                  <a:txBody>
                    <a:bodyPr/>
                    <a:lstStyle/>
                    <a:p>
                      <a:r>
                        <a:rPr lang="en-US" sz="1300" b="1" u="sng" dirty="0" smtClean="0"/>
                        <a:t>Block</a:t>
                      </a:r>
                      <a:r>
                        <a:rPr lang="en-US" sz="1300" b="1" u="sng" baseline="0" dirty="0" smtClean="0"/>
                        <a:t> 6: Professional Development</a:t>
                      </a:r>
                      <a:endParaRPr lang="en-US" sz="1300" b="1" u="sng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2808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u="none" baseline="0" dirty="0" smtClean="0"/>
                        <a:t>     Paid workshops outside of the institution focused on teaching</a:t>
                      </a:r>
                      <a:endParaRPr lang="en-US" sz="1300" b="0" u="none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0.543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.14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27873">
                <a:tc>
                  <a:txBody>
                    <a:bodyPr/>
                    <a:lstStyle/>
                    <a:p>
                      <a:r>
                        <a:rPr lang="en-US" sz="1300" b="0" u="none" baseline="0" dirty="0" smtClean="0"/>
                        <a:t>     Incentives to develop new courses</a:t>
                      </a:r>
                      <a:endParaRPr lang="en-US" sz="1300" b="0" u="none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-1.007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/>
                        <a:t>-.36</a:t>
                      </a:r>
                      <a:endParaRPr lang="en-US" sz="1300" b="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b="0" dirty="0"/>
                    </a:p>
                  </a:txBody>
                  <a:tcPr marL="74195" marR="74195" marT="40341" marB="40341" anchor="ctr"/>
                </a:tc>
              </a:tr>
              <a:tr h="280848">
                <a:tc>
                  <a:txBody>
                    <a:bodyPr/>
                    <a:lstStyle/>
                    <a:p>
                      <a:r>
                        <a:rPr lang="en-US" sz="1300" b="0" u="none" baseline="0" dirty="0" smtClean="0"/>
                        <a:t>     Incentives to integrate new technology into your classroom </a:t>
                      </a:r>
                      <a:endParaRPr lang="en-US" sz="1300" b="0" u="none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2.285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.57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83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1"/>
          <p:cNvSpPr txBox="1">
            <a:spLocks/>
          </p:cNvSpPr>
          <p:nvPr/>
        </p:nvSpPr>
        <p:spPr>
          <a:xfrm>
            <a:off x="442432" y="438810"/>
            <a:ext cx="9226501" cy="4554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b="1" dirty="0" smtClean="0"/>
          </a:p>
        </p:txBody>
      </p:sp>
      <p:sp>
        <p:nvSpPr>
          <p:cNvPr id="7" name="Content Placeholder 10"/>
          <p:cNvSpPr>
            <a:spLocks noGrp="1"/>
          </p:cNvSpPr>
          <p:nvPr>
            <p:ph idx="13"/>
          </p:nvPr>
        </p:nvSpPr>
        <p:spPr>
          <a:xfrm>
            <a:off x="728132" y="1254600"/>
            <a:ext cx="8940801" cy="5165613"/>
          </a:xfrm>
        </p:spPr>
        <p:txBody>
          <a:bodyPr/>
          <a:lstStyle/>
          <a:p>
            <a:endParaRPr lang="en-US" sz="2400" dirty="0">
              <a:latin typeface="Merriweather"/>
            </a:endParaRPr>
          </a:p>
          <a:p>
            <a:endParaRPr lang="en-US" sz="2000" dirty="0"/>
          </a:p>
        </p:txBody>
      </p:sp>
      <p:sp>
        <p:nvSpPr>
          <p:cNvPr id="6" name="Content Placeholder 11"/>
          <p:cNvSpPr txBox="1">
            <a:spLocks/>
          </p:cNvSpPr>
          <p:nvPr/>
        </p:nvSpPr>
        <p:spPr>
          <a:xfrm>
            <a:off x="442432" y="413410"/>
            <a:ext cx="9226501" cy="4554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rgbClr val="202945"/>
                </a:solidFill>
                <a:latin typeface="ITC Franklin Gothic Heavy"/>
                <a:ea typeface="+mn-ea"/>
                <a:cs typeface="ITC Franklin Gothic Heavy"/>
              </a:defRPr>
            </a:lvl1pPr>
            <a:lvl2pPr marL="0" indent="-228600" algn="l" defTabSz="457200" rtl="0" eaLnBrk="1" latinLnBrk="0" hangingPunct="1">
              <a:spcBef>
                <a:spcPct val="20000"/>
              </a:spcBef>
              <a:buClr>
                <a:srgbClr val="202945"/>
              </a:buClr>
              <a:buFont typeface="Arial"/>
              <a:buChar char="◼"/>
              <a:defRPr sz="1400" kern="1200">
                <a:solidFill>
                  <a:schemeClr val="tx1"/>
                </a:solidFill>
                <a:latin typeface="ITC Franklin Gothic BT Book"/>
                <a:ea typeface="+mn-ea"/>
                <a:cs typeface="ITC Franklin Gothic BT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E74C39"/>
                </a:solidFill>
                <a:latin typeface="ChunkFive-Roman"/>
                <a:cs typeface="ChunkFive-Roman"/>
              </a:rPr>
              <a:t>HLM Results</a:t>
            </a:r>
            <a:endParaRPr lang="en-US" sz="4000" b="1" dirty="0" smtClean="0"/>
          </a:p>
        </p:txBody>
      </p:sp>
      <p:graphicFrame>
        <p:nvGraphicFramePr>
          <p:cNvPr id="8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391342"/>
              </p:ext>
            </p:extLst>
          </p:nvPr>
        </p:nvGraphicFramePr>
        <p:xfrm>
          <a:off x="275417" y="1254600"/>
          <a:ext cx="9517131" cy="5092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9919"/>
                <a:gridCol w="817396"/>
                <a:gridCol w="817396"/>
                <a:gridCol w="602420"/>
              </a:tblGrid>
              <a:tr h="420527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t-ratio</a:t>
                      </a:r>
                      <a:endParaRPr lang="en-US" sz="12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endParaRPr lang="en-US" sz="1300" dirty="0" smtClean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/>
                          </a:solidFill>
                        </a:rPr>
                        <a:t>Sig.</a:t>
                      </a:r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74195" marR="74195" marT="40341" marB="40341" anchor="ctr"/>
                </a:tc>
              </a:tr>
              <a:tr h="408688">
                <a:tc>
                  <a:txBody>
                    <a:bodyPr/>
                    <a:lstStyle/>
                    <a:p>
                      <a:r>
                        <a:rPr lang="en-US" sz="1300" b="1" i="0" u="sng" dirty="0" smtClean="0"/>
                        <a:t>Block 7: Teaching Practices</a:t>
                      </a:r>
                      <a:endParaRPr lang="en-US" sz="1300" b="1" i="0" u="sng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endParaRPr lang="en-US" sz="1300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b"/>
                </a:tc>
              </a:tr>
              <a:tr h="3382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    </a:t>
                      </a:r>
                      <a:r>
                        <a:rPr lang="en-US" sz="1300" baseline="0" dirty="0" smtClean="0"/>
                        <a:t> Extensive Lecturing</a:t>
                      </a:r>
                      <a:endParaRPr lang="en-US" sz="1300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-0.616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-.09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 smtClean="0"/>
                    </a:p>
                  </a:txBody>
                  <a:tcPr marL="74195" marR="74195" marT="40341" marB="40341" anchor="ctr"/>
                </a:tc>
              </a:tr>
              <a:tr h="3382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     Using</a:t>
                      </a:r>
                      <a:r>
                        <a:rPr lang="en-US" sz="1300" baseline="0" dirty="0" smtClean="0"/>
                        <a:t> real-life problems</a:t>
                      </a:r>
                      <a:endParaRPr lang="en-US" sz="1300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2.747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.40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454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baseline="0" dirty="0" smtClean="0"/>
                        <a:t>     Using student inquiry to drive learning</a:t>
                      </a:r>
                      <a:endParaRPr lang="en-US" sz="1300" b="0" i="0" u="none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7.760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1.28</a:t>
                      </a:r>
                      <a:endParaRPr lang="en-US" sz="1300" b="1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***</a:t>
                      </a:r>
                      <a:endParaRPr lang="en-US" sz="1300" b="1" dirty="0"/>
                    </a:p>
                  </a:txBody>
                  <a:tcPr marL="74195" marR="74195" marT="40341" marB="40341" anchor="ctr"/>
                </a:tc>
              </a:tr>
              <a:tr h="446407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     “Learn before lecture” using multimedia tools (e.g. flipping the classroom)</a:t>
                      </a:r>
                      <a:endParaRPr lang="en-US" sz="1300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3.935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.47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38297">
                <a:tc>
                  <a:txBody>
                    <a:bodyPr/>
                    <a:lstStyle/>
                    <a:p>
                      <a:r>
                        <a:rPr lang="en-US" sz="1300" baseline="0" dirty="0" smtClean="0"/>
                        <a:t>     Supplemental instruction that is outside of the class and office hours</a:t>
                      </a:r>
                      <a:endParaRPr lang="en-US" sz="1300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1.968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.25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99629">
                <a:tc>
                  <a:txBody>
                    <a:bodyPr/>
                    <a:lstStyle/>
                    <a:p>
                      <a:r>
                        <a:rPr lang="en-US" sz="1300" b="0" i="1" baseline="0" dirty="0" smtClean="0"/>
                        <a:t>     </a:t>
                      </a:r>
                      <a:r>
                        <a:rPr lang="en-US" sz="1300" b="0" i="0" baseline="0" dirty="0" smtClean="0"/>
                        <a:t>Grading on a curve</a:t>
                      </a:r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0.828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i="0" u="none" dirty="0" smtClean="0"/>
                        <a:t>.08</a:t>
                      </a:r>
                      <a:endParaRPr lang="en-US" sz="1300" b="0" i="0" u="none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b="0" dirty="0"/>
                    </a:p>
                  </a:txBody>
                  <a:tcPr marL="74195" marR="74195" marT="40341" marB="40341" anchor="ctr"/>
                </a:tc>
              </a:tr>
              <a:tr h="338297">
                <a:tc>
                  <a:txBody>
                    <a:bodyPr/>
                    <a:lstStyle/>
                    <a:p>
                      <a:r>
                        <a:rPr lang="en-US" sz="1300" b="0" u="none" baseline="0" dirty="0" smtClean="0"/>
                        <a:t>     Student Centered Pedagogy </a:t>
                      </a:r>
                      <a:endParaRPr lang="en-US" sz="1300" b="0" u="none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8.925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.17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38297">
                <a:tc>
                  <a:txBody>
                    <a:bodyPr/>
                    <a:lstStyle/>
                    <a:p>
                      <a:r>
                        <a:rPr lang="en-US" sz="1300" b="1" u="sng" dirty="0" smtClean="0"/>
                        <a:t>Block 8: Institutional Climate</a:t>
                      </a:r>
                      <a:endParaRPr lang="en-US" sz="1300" b="1" u="sng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414289">
                <a:tc>
                  <a:txBody>
                    <a:bodyPr/>
                    <a:lstStyle/>
                    <a:p>
                      <a:r>
                        <a:rPr lang="en-US" sz="1300" b="0" i="0" u="none" baseline="0" dirty="0" smtClean="0"/>
                        <a:t>     Faculty here are strongly interested in the academic problems of undergraduate students</a:t>
                      </a:r>
                      <a:endParaRPr lang="en-US" sz="1300" b="0" i="0" u="none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1.957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/>
                        <a:t>.36</a:t>
                      </a:r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*</a:t>
                      </a:r>
                    </a:p>
                  </a:txBody>
                  <a:tcPr marL="74195" marR="74195" marT="40341" marB="40341" anchor="ctr"/>
                </a:tc>
              </a:tr>
              <a:tr h="338297">
                <a:tc>
                  <a:txBody>
                    <a:bodyPr/>
                    <a:lstStyle/>
                    <a:p>
                      <a:r>
                        <a:rPr lang="en-US" sz="1300" b="1" u="sng" dirty="0" smtClean="0"/>
                        <a:t>Block 9: Institutional Characteristics (Level 2)</a:t>
                      </a:r>
                      <a:endParaRPr lang="en-US" sz="1300" b="1" u="sng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28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u="none" baseline="0" dirty="0" smtClean="0"/>
                        <a:t>     Control (Public = 1 vs. Private = 2)</a:t>
                      </a:r>
                      <a:endParaRPr lang="en-US" sz="1300" b="0" u="none" dirty="0" smtClean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-3.017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-1.02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**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27" marR="6927" marT="6724" marB="0" anchor="ctr"/>
                </a:tc>
              </a:tr>
              <a:tr h="338297">
                <a:tc>
                  <a:txBody>
                    <a:bodyPr/>
                    <a:lstStyle/>
                    <a:p>
                      <a:r>
                        <a:rPr lang="en-US" sz="1300" b="0" u="none" baseline="0" dirty="0" smtClean="0"/>
                        <a:t>     Research (Ref: Masters)</a:t>
                      </a:r>
                      <a:endParaRPr lang="en-US" sz="1300" b="0" u="none" dirty="0"/>
                    </a:p>
                  </a:txBody>
                  <a:tcPr marL="74195" marR="74195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-2.011</a:t>
                      </a:r>
                      <a:endParaRPr lang="en-US" sz="130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/>
                        <a:t>-.88</a:t>
                      </a:r>
                      <a:endParaRPr lang="en-US" sz="1300" b="0" dirty="0"/>
                    </a:p>
                  </a:txBody>
                  <a:tcPr marL="74195" marR="74195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/>
                        <a:t>*</a:t>
                      </a:r>
                      <a:endParaRPr lang="en-US" sz="1300" b="0" dirty="0"/>
                    </a:p>
                  </a:txBody>
                  <a:tcPr marL="74195" marR="74195" marT="40341" marB="40341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6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1830965" y="2508335"/>
            <a:ext cx="6403085" cy="3439700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 smtClean="0">
              <a:latin typeface="+mn-lt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21411" y="409177"/>
            <a:ext cx="9145922" cy="455401"/>
          </a:xfrm>
        </p:spPr>
        <p:txBody>
          <a:bodyPr/>
          <a:lstStyle/>
          <a:p>
            <a:pPr lvl="0" algn="ctr"/>
            <a:r>
              <a:rPr lang="en-US" sz="4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Discussion</a:t>
            </a:r>
            <a:endParaRPr lang="en-US" sz="4000" b="1" dirty="0" smtClean="0"/>
          </a:p>
        </p:txBody>
      </p:sp>
      <p:sp>
        <p:nvSpPr>
          <p:cNvPr id="4" name="Content Placeholder 10"/>
          <p:cNvSpPr>
            <a:spLocks noGrp="1"/>
          </p:cNvSpPr>
          <p:nvPr>
            <p:ph idx="11"/>
          </p:nvPr>
        </p:nvSpPr>
        <p:spPr>
          <a:xfrm>
            <a:off x="421411" y="1668780"/>
            <a:ext cx="9386437" cy="5989320"/>
          </a:xfrm>
        </p:spPr>
        <p:txBody>
          <a:bodyPr/>
          <a:lstStyle/>
          <a:p>
            <a:pPr marL="342900" lvl="1" indent="-342900">
              <a:buClrTx/>
              <a:buFont typeface="Arial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Merriweather"/>
              </a:rPr>
              <a:t>Importance of mentoring undergraduate students</a:t>
            </a:r>
          </a:p>
          <a:p>
            <a:pPr lvl="1">
              <a:buClrTx/>
            </a:pPr>
            <a:endParaRPr lang="en-US" sz="2200" dirty="0" smtClean="0">
              <a:latin typeface="Merriweather"/>
            </a:endParaRPr>
          </a:p>
          <a:p>
            <a:pPr marL="342900" lvl="1" indent="-342900">
              <a:buClrTx/>
              <a:buFont typeface="Arial" charset="0"/>
              <a:buChar char="•"/>
            </a:pPr>
            <a:r>
              <a:rPr lang="en-US" sz="2200" dirty="0" smtClean="0">
                <a:latin typeface="Merriweather"/>
              </a:rPr>
              <a:t>Differences by professional characteristics </a:t>
            </a:r>
          </a:p>
          <a:p>
            <a:pPr lvl="1">
              <a:buClrTx/>
            </a:pPr>
            <a:endParaRPr lang="en-US" sz="2200" dirty="0" smtClean="0">
              <a:latin typeface="Merriweather"/>
            </a:endParaRPr>
          </a:p>
          <a:p>
            <a:pPr marL="342900" lvl="1" indent="-342900">
              <a:buClrTx/>
              <a:buFont typeface="Arial" charset="0"/>
              <a:buChar char="•"/>
            </a:pPr>
            <a:r>
              <a:rPr lang="en-US" sz="2200" dirty="0" smtClean="0">
                <a:latin typeface="Merriweather"/>
              </a:rPr>
              <a:t>Juxtaposition of Research: individual productivity &amp; research with undergraduate students </a:t>
            </a:r>
          </a:p>
          <a:p>
            <a:pPr lvl="1">
              <a:buClrTx/>
            </a:pPr>
            <a:endParaRPr lang="en-US" sz="2200" dirty="0" smtClean="0">
              <a:latin typeface="Merriweather"/>
            </a:endParaRPr>
          </a:p>
          <a:p>
            <a:pPr marL="342900" lvl="1" indent="-342900">
              <a:buClrTx/>
              <a:buFont typeface="Arial" charset="0"/>
              <a:buChar char="•"/>
            </a:pPr>
            <a:r>
              <a:rPr lang="en-US" sz="2200" dirty="0" smtClean="0">
                <a:latin typeface="Merriweather"/>
              </a:rPr>
              <a:t>Teaching practices are strongly associated with a student talent development approach! </a:t>
            </a:r>
          </a:p>
          <a:p>
            <a:pPr lvl="1">
              <a:buClrTx/>
            </a:pPr>
            <a:endParaRPr lang="en-US" sz="2200" dirty="0" smtClean="0">
              <a:latin typeface="Merriweather"/>
            </a:endParaRPr>
          </a:p>
          <a:p>
            <a:pPr marL="342900" lvl="1" indent="-342900">
              <a:buClrTx/>
              <a:buFont typeface="Arial" charset="0"/>
              <a:buChar char="•"/>
            </a:pPr>
            <a:r>
              <a:rPr lang="en-US" sz="2200" dirty="0" smtClean="0">
                <a:latin typeface="Merriweather"/>
              </a:rPr>
              <a:t>Institutional characteristics: Control and Type</a:t>
            </a:r>
            <a:endParaRPr lang="en-US" sz="2200" dirty="0">
              <a:latin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84580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1"/>
          </p:nvPr>
        </p:nvSpPr>
        <p:spPr>
          <a:xfrm>
            <a:off x="268367" y="1235035"/>
            <a:ext cx="5230733" cy="537972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Merriweather"/>
              </a:rPr>
              <a:t>A variety of different contexts are associated with faculty’s expanded view of scientific talent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Merriweather"/>
                <a:ea typeface="Franklin Gothic Book" charset="0"/>
                <a:cs typeface="Franklin Gothic Book" charset="0"/>
              </a:rPr>
              <a:t>Need to recognize the diverse and understudied contributions of </a:t>
            </a:r>
            <a:r>
              <a:rPr lang="en-US" sz="2400" dirty="0" smtClean="0">
                <a:solidFill>
                  <a:schemeClr val="tx1"/>
                </a:solidFill>
                <a:latin typeface="Merriweather"/>
                <a:ea typeface="Franklin Gothic Book" charset="0"/>
                <a:cs typeface="Franklin Gothic Book" charset="0"/>
              </a:rPr>
              <a:t>instructors and lecturers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Merriweather"/>
                <a:ea typeface="Franklin Gothic Book" charset="0"/>
                <a:cs typeface="Franklin Gothic Book" charset="0"/>
              </a:rPr>
              <a:t>Certain classroom practices demonstrate a commitment to adding value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Merriweather"/>
                <a:ea typeface="Franklin Gothic Book" charset="0"/>
                <a:cs typeface="Franklin Gothic Book" charset="0"/>
              </a:rPr>
              <a:t>Role of professional development </a:t>
            </a:r>
            <a:endParaRPr lang="en-US" sz="2400" dirty="0"/>
          </a:p>
          <a:p>
            <a:pPr marL="171450" lvl="2" indent="-171450"/>
            <a:endParaRPr lang="en-US" sz="800" b="1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2"/>
          </p:nvPr>
        </p:nvSpPr>
        <p:spPr>
          <a:xfrm>
            <a:off x="436007" y="403318"/>
            <a:ext cx="9148260" cy="455401"/>
          </a:xfrm>
        </p:spPr>
        <p:txBody>
          <a:bodyPr/>
          <a:lstStyle/>
          <a:p>
            <a:pPr lvl="0" algn="ctr"/>
            <a:r>
              <a:rPr lang="en-US" sz="4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Conclusion &amp; Implications</a:t>
            </a:r>
            <a:endParaRPr lang="en-US" sz="40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555307" y="5669875"/>
            <a:ext cx="2644140" cy="944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marL="0" lvl="2" algn="ctr"/>
            <a:r>
              <a:rPr lang="en-US" sz="3200" b="1" dirty="0">
                <a:solidFill>
                  <a:srgbClr val="E74C39"/>
                </a:solidFill>
                <a:latin typeface="Merriweather"/>
              </a:rPr>
              <a:t>Questions?</a:t>
            </a:r>
          </a:p>
          <a:p>
            <a:pPr algn="ctr"/>
            <a:endParaRPr lang="en-US" sz="3000" b="0" i="0" dirty="0" smtClean="0">
              <a:solidFill>
                <a:srgbClr val="E74C39"/>
              </a:solidFill>
              <a:latin typeface="ChunkFive-Roman"/>
              <a:cs typeface="ChunkFive-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9099" y="1235035"/>
            <a:ext cx="4339351" cy="524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7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2"/>
          </p:nvPr>
        </p:nvSpPr>
        <p:spPr>
          <a:xfrm>
            <a:off x="480115" y="455743"/>
            <a:ext cx="9104152" cy="455401"/>
          </a:xfrm>
        </p:spPr>
        <p:txBody>
          <a:bodyPr/>
          <a:lstStyle/>
          <a:p>
            <a:pPr lvl="0" algn="ctr"/>
            <a:r>
              <a:rPr lang="en-US" sz="3000" b="1" i="0" dirty="0" smtClean="0">
                <a:solidFill>
                  <a:srgbClr val="E74C39"/>
                </a:solidFill>
                <a:latin typeface="ChunkFive-Roman"/>
                <a:cs typeface="ChunkFive-Roman"/>
              </a:rPr>
              <a:t>Contact Us</a:t>
            </a:r>
            <a:endParaRPr lang="en-US" sz="3000" b="1" dirty="0" smtClean="0"/>
          </a:p>
        </p:txBody>
      </p:sp>
      <p:sp>
        <p:nvSpPr>
          <p:cNvPr id="5" name="Shape 260"/>
          <p:cNvSpPr/>
          <p:nvPr/>
        </p:nvSpPr>
        <p:spPr>
          <a:xfrm>
            <a:off x="480114" y="1756383"/>
            <a:ext cx="3050285" cy="16133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1" i="0" u="none" strike="noStrike" cap="none" baseline="0" dirty="0">
                <a:solidFill>
                  <a:srgbClr val="21324D"/>
                </a:solidFill>
                <a:latin typeface="Merriweather"/>
                <a:ea typeface="Merriweather"/>
                <a:cs typeface="Merriweather"/>
                <a:sym typeface="Merriweather"/>
              </a:rPr>
              <a:t>Faculty/Co-PIs: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Sylvia Hurtado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Kevin Eagan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buClr>
                <a:schemeClr val="dk2"/>
              </a:buClr>
              <a:buFont typeface="Noto Symbol"/>
              <a:buNone/>
            </a:pPr>
            <a:endParaRPr sz="2000" b="0" i="0" u="sng" strike="noStrike" cap="none" baseline="0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buClr>
                <a:schemeClr val="dk2"/>
              </a:buClr>
              <a:buFont typeface="Noto Symbol"/>
              <a:buNone/>
            </a:pPr>
            <a:endParaRPr sz="2000" b="0" i="0" u="sng" strike="noStrike" cap="none" baseline="0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" name="Shape 262"/>
          <p:cNvSpPr/>
          <p:nvPr/>
        </p:nvSpPr>
        <p:spPr>
          <a:xfrm>
            <a:off x="3394934" y="1714129"/>
            <a:ext cx="2895600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0" u="none" strike="noStrike" cap="none" baseline="0" dirty="0">
                <a:solidFill>
                  <a:srgbClr val="21324D"/>
                </a:solidFill>
                <a:latin typeface="Merriweather"/>
                <a:ea typeface="Merriweather"/>
                <a:cs typeface="Merriweather"/>
                <a:sym typeface="Merriweather"/>
              </a:rPr>
              <a:t>Postdoctoral Scholar: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Tanya Figueroa</a:t>
            </a:r>
          </a:p>
        </p:txBody>
      </p:sp>
      <p:sp>
        <p:nvSpPr>
          <p:cNvPr id="8" name="Shape 263"/>
          <p:cNvSpPr/>
          <p:nvPr/>
        </p:nvSpPr>
        <p:spPr>
          <a:xfrm>
            <a:off x="6434666" y="1719570"/>
            <a:ext cx="2906110" cy="708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0" u="none" strike="noStrike" cap="none" baseline="0" dirty="0">
                <a:solidFill>
                  <a:srgbClr val="21324D"/>
                </a:solidFill>
                <a:latin typeface="Merriweather"/>
                <a:ea typeface="Merriweather"/>
                <a:cs typeface="Merriweather"/>
                <a:sym typeface="Merriweather"/>
              </a:rPr>
              <a:t>Administrative Staff: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Dominique Harrison</a:t>
            </a:r>
          </a:p>
        </p:txBody>
      </p:sp>
      <p:sp>
        <p:nvSpPr>
          <p:cNvPr id="9" name="Shape 264"/>
          <p:cNvSpPr/>
          <p:nvPr/>
        </p:nvSpPr>
        <p:spPr>
          <a:xfrm>
            <a:off x="499347" y="3636670"/>
            <a:ext cx="6917467" cy="3444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1" i="0" u="none" strike="noStrike" cap="none" baseline="0" dirty="0">
                <a:solidFill>
                  <a:srgbClr val="21324D"/>
                </a:solidFill>
                <a:latin typeface="Merriweather"/>
                <a:ea typeface="Merriweather"/>
                <a:cs typeface="Merriweather"/>
                <a:sym typeface="Merriweather"/>
              </a:rPr>
              <a:t>Graduate Research Assistants</a:t>
            </a:r>
            <a:r>
              <a:rPr lang="en-US" sz="2000" b="1" i="0" u="none" strike="noStrike" cap="none" baseline="0" dirty="0">
                <a:solidFill>
                  <a:srgbClr val="21324D"/>
                </a:solidFill>
                <a:latin typeface="Merriweather"/>
                <a:ea typeface="Merriweather"/>
                <a:cs typeface="Merriweather"/>
                <a:sym typeface="Merriweather"/>
              </a:rPr>
              <a:t>:</a:t>
            </a:r>
          </a:p>
        </p:txBody>
      </p:sp>
      <p:sp>
        <p:nvSpPr>
          <p:cNvPr id="11" name="Shape 261"/>
          <p:cNvSpPr/>
          <p:nvPr/>
        </p:nvSpPr>
        <p:spPr>
          <a:xfrm>
            <a:off x="736611" y="4048889"/>
            <a:ext cx="28194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Ashlee </a:t>
            </a: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Wilkins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SzPct val="25000"/>
              <a:buNone/>
            </a:pPr>
            <a:r>
              <a:rPr lang="en-US" sz="2800" dirty="0" smtClean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Tracy Teel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Ana Gomez</a:t>
            </a:r>
            <a:endParaRPr lang="en-US" sz="2800" b="0" i="0" u="none" strike="noStrike" cap="none" baseline="0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" name="Shape 265"/>
          <p:cNvSpPr/>
          <p:nvPr/>
        </p:nvSpPr>
        <p:spPr>
          <a:xfrm>
            <a:off x="4275658" y="4048889"/>
            <a:ext cx="4512733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0" i="0" u="none" strike="noStrike" cap="none" baseline="0" dirty="0" err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Damani</a:t>
            </a: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White-Lewis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sz="2800" b="0" i="0" u="none" strike="noStrike" cap="none" baseline="0" dirty="0" err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Krystle</a:t>
            </a:r>
            <a:r>
              <a:rPr lang="en-US" sz="2800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2800" b="0" i="0" u="none" strike="noStrike" cap="none" baseline="0" dirty="0" err="1" smtClean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Cobian</a:t>
            </a:r>
            <a:endParaRPr lang="en-US" sz="2800" b="0" i="0" u="none" strike="noStrike" cap="none" baseline="0" dirty="0" smtClean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" name="Shape 259"/>
          <p:cNvSpPr/>
          <p:nvPr/>
        </p:nvSpPr>
        <p:spPr>
          <a:xfrm>
            <a:off x="673100" y="5197078"/>
            <a:ext cx="9144000" cy="1133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Papers and reports are available for download from project website: </a:t>
            </a:r>
          </a:p>
          <a:p>
            <a:pPr marL="342900" marR="0" lvl="0" indent="-342900" algn="ctr" rtl="0">
              <a:spcBef>
                <a:spcPts val="40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http://heri.ucla.edu/nih</a:t>
            </a:r>
          </a:p>
          <a:p>
            <a:pPr marL="342900" marR="0" lvl="0" indent="-342900" algn="ctr" rtl="0">
              <a:spcBef>
                <a:spcPts val="360"/>
              </a:spcBef>
              <a:buClr>
                <a:schemeClr val="dk2"/>
              </a:buClr>
              <a:buSzPct val="25000"/>
              <a:buFont typeface="Noto Symbol"/>
              <a:buNone/>
            </a:pPr>
            <a:r>
              <a:rPr lang="en-US" b="0" i="0" u="none" strike="noStrike" cap="none" baseline="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Project e-mail: </a:t>
            </a:r>
            <a:r>
              <a:rPr lang="en-US" b="0" i="0" u="none" strike="noStrike" cap="none" baseline="0" dirty="0">
                <a:solidFill>
                  <a:srgbClr val="003399"/>
                </a:solidFill>
                <a:latin typeface="Merriweather"/>
                <a:ea typeface="Merriweather"/>
                <a:cs typeface="Merriweather"/>
                <a:sym typeface="Merriweather"/>
              </a:rPr>
              <a:t>herinih@ucla.edu</a:t>
            </a:r>
          </a:p>
        </p:txBody>
      </p:sp>
    </p:spTree>
    <p:extLst>
      <p:ext uri="{BB962C8B-B14F-4D97-AF65-F5344CB8AC3E}">
        <p14:creationId xmlns:p14="http://schemas.microsoft.com/office/powerpoint/2010/main" val="1293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ERI">
  <a:themeElements>
    <a:clrScheme name="Custom 1">
      <a:dk1>
        <a:sysClr val="windowText" lastClr="000000"/>
      </a:dk1>
      <a:lt1>
        <a:sysClr val="window" lastClr="FFFFFF"/>
      </a:lt1>
      <a:dk2>
        <a:srgbClr val="202945"/>
      </a:dk2>
      <a:lt2>
        <a:srgbClr val="FFFFFE"/>
      </a:lt2>
      <a:accent1>
        <a:srgbClr val="E74C39"/>
      </a:accent1>
      <a:accent2>
        <a:srgbClr val="202945"/>
      </a:accent2>
      <a:accent3>
        <a:srgbClr val="E74C39"/>
      </a:accent3>
      <a:accent4>
        <a:srgbClr val="202945"/>
      </a:accent4>
      <a:accent5>
        <a:srgbClr val="E74C39"/>
      </a:accent5>
      <a:accent6>
        <a:srgbClr val="202945"/>
      </a:accent6>
      <a:hlink>
        <a:srgbClr val="E74C39"/>
      </a:hlink>
      <a:folHlink>
        <a:srgbClr val="202945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 anchorCtr="0">
        <a:normAutofit/>
      </a:bodyPr>
      <a:lstStyle>
        <a:defPPr algn="l">
          <a:defRPr sz="3000" b="0" i="0" dirty="0" smtClean="0">
            <a:solidFill>
              <a:srgbClr val="E74C39"/>
            </a:solidFill>
            <a:latin typeface="ChunkFive-Roman"/>
            <a:cs typeface="ChunkFive-Roman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4052</TotalTime>
  <Words>1159</Words>
  <Application>Microsoft Office PowerPoint</Application>
  <PresentationFormat>Custom</PresentationFormat>
  <Paragraphs>282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HERI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Jennifer Babcock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Babcock</dc:creator>
  <cp:lastModifiedBy>herigsr</cp:lastModifiedBy>
  <cp:revision>273</cp:revision>
  <cp:lastPrinted>2016-11-03T18:43:11Z</cp:lastPrinted>
  <dcterms:created xsi:type="dcterms:W3CDTF">2016-05-19T14:17:55Z</dcterms:created>
  <dcterms:modified xsi:type="dcterms:W3CDTF">2017-01-11T23:49:10Z</dcterms:modified>
</cp:coreProperties>
</file>