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9" r:id="rId4"/>
    <p:sldId id="261" r:id="rId5"/>
    <p:sldId id="260" r:id="rId6"/>
    <p:sldId id="262" r:id="rId7"/>
    <p:sldId id="268" r:id="rId8"/>
    <p:sldId id="263" r:id="rId9"/>
    <p:sldId id="269" r:id="rId10"/>
    <p:sldId id="270" r:id="rId11"/>
    <p:sldId id="271" r:id="rId12"/>
    <p:sldId id="264" r:id="rId13"/>
    <p:sldId id="265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ryce Hughes" initials="BH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ared.gseis.ucla.edu\research\heri\research\nih\Conferences%20and%20Presentations\ASHE%202014%20-%20Grading%20on%20a%20curve%20REAL\Paper\New%20Figur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lineChart>
        <c:grouping val="standard"/>
        <c:ser>
          <c:idx val="0"/>
          <c:order val="0"/>
          <c:tx>
            <c:strRef>
              <c:f>Sheet1!$C$19</c:f>
              <c:strCache>
                <c:ptCount val="1"/>
                <c:pt idx="0">
                  <c:v>14%</c:v>
                </c:pt>
              </c:strCache>
            </c:strRef>
          </c:tx>
          <c:spPr>
            <a:ln w="63500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Sheet1!$B$20:$B$23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Sheet1!$C$20:$C$23</c:f>
              <c:numCache>
                <c:formatCode>General</c:formatCode>
                <c:ptCount val="4"/>
                <c:pt idx="0">
                  <c:v>2.7239161000000012</c:v>
                </c:pt>
                <c:pt idx="1">
                  <c:v>2.5527762999999997</c:v>
                </c:pt>
                <c:pt idx="2">
                  <c:v>2.3793238000000003</c:v>
                </c:pt>
                <c:pt idx="3">
                  <c:v>2.208184000000001</c:v>
                </c:pt>
              </c:numCache>
            </c:numRef>
          </c:val>
        </c:ser>
        <c:ser>
          <c:idx val="1"/>
          <c:order val="1"/>
          <c:tx>
            <c:strRef>
              <c:f>Sheet1!$D$19</c:f>
              <c:strCache>
                <c:ptCount val="1"/>
                <c:pt idx="0">
                  <c:v>28%</c:v>
                </c:pt>
              </c:strCache>
            </c:strRef>
          </c:tx>
          <c:spPr>
            <a:ln w="63500">
              <a:solidFill>
                <a:srgbClr val="00B050"/>
              </a:solidFill>
            </a:ln>
          </c:spPr>
          <c:marker>
            <c:symbol val="none"/>
          </c:marker>
          <c:cat>
            <c:numRef>
              <c:f>Sheet1!$B$20:$B$23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Sheet1!$D$20:$D$23</c:f>
              <c:numCache>
                <c:formatCode>General</c:formatCode>
                <c:ptCount val="4"/>
                <c:pt idx="0">
                  <c:v>2.5385179999999998</c:v>
                </c:pt>
                <c:pt idx="1">
                  <c:v>2.4181940000000002</c:v>
                </c:pt>
                <c:pt idx="2">
                  <c:v>2.2962439999999993</c:v>
                </c:pt>
                <c:pt idx="3">
                  <c:v>2.1759200000000001</c:v>
                </c:pt>
              </c:numCache>
            </c:numRef>
          </c:val>
        </c:ser>
        <c:ser>
          <c:idx val="2"/>
          <c:order val="2"/>
          <c:tx>
            <c:strRef>
              <c:f>Sheet1!$E$19</c:f>
              <c:strCache>
                <c:ptCount val="1"/>
                <c:pt idx="0">
                  <c:v>40%</c:v>
                </c:pt>
              </c:strCache>
            </c:strRef>
          </c:tx>
          <c:spPr>
            <a:ln w="63500">
              <a:solidFill>
                <a:srgbClr val="0070C0"/>
              </a:solidFill>
            </a:ln>
          </c:spPr>
          <c:marker>
            <c:symbol val="none"/>
          </c:marker>
          <c:cat>
            <c:numRef>
              <c:f>Sheet1!$B$20:$B$23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Sheet1!$E$20:$E$23</c:f>
              <c:numCache>
                <c:formatCode>General</c:formatCode>
                <c:ptCount val="4"/>
                <c:pt idx="0">
                  <c:v>2.2867848000000013</c:v>
                </c:pt>
                <c:pt idx="1">
                  <c:v>2.2354583999999988</c:v>
                </c:pt>
                <c:pt idx="2">
                  <c:v>2.1834384</c:v>
                </c:pt>
                <c:pt idx="3">
                  <c:v>2.1321119999999998</c:v>
                </c:pt>
              </c:numCache>
            </c:numRef>
          </c:val>
        </c:ser>
        <c:marker val="1"/>
        <c:axId val="47741568"/>
        <c:axId val="47747840"/>
      </c:lineChart>
      <c:catAx>
        <c:axId val="4774156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Agreement: My hard work was reflected in my grades</a:t>
                </a:r>
              </a:p>
            </c:rich>
          </c:tx>
          <c:layout/>
        </c:title>
        <c:numFmt formatCode="General" sourceLinked="1"/>
        <c:tickLblPos val="nextTo"/>
        <c:crossAx val="47747840"/>
        <c:crosses val="autoZero"/>
        <c:auto val="1"/>
        <c:lblAlgn val="ctr"/>
        <c:lblOffset val="100"/>
      </c:catAx>
      <c:valAx>
        <c:axId val="4774784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Perception of Competitiveness among Peers</a:t>
                </a:r>
              </a:p>
            </c:rich>
          </c:tx>
          <c:layout/>
        </c:title>
        <c:numFmt formatCode="General" sourceLinked="1"/>
        <c:tickLblPos val="nextTo"/>
        <c:crossAx val="47741568"/>
        <c:crosses val="autoZero"/>
        <c:crossBetween val="between"/>
      </c:valAx>
      <c:spPr>
        <a:solidFill>
          <a:prstClr val="white">
            <a:alpha val="75000"/>
          </a:prstClr>
        </a:solidFill>
      </c:spPr>
    </c:plotArea>
    <c:legend>
      <c:legendPos val="r"/>
      <c:layout/>
    </c:legend>
    <c:plotVisOnly val="1"/>
    <c:dispBlanksAs val="gap"/>
  </c:chart>
  <c:txPr>
    <a:bodyPr/>
    <a:lstStyle/>
    <a:p>
      <a:pPr>
        <a:defRPr sz="16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6F7BEE-4329-4605-9913-08BFB4466A48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3E73FF-4185-4A3F-A590-14CD73B0D7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41169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 correction to sample size</a:t>
            </a:r>
          </a:p>
          <a:p>
            <a:r>
              <a:rPr lang="en-US" dirty="0" smtClean="0"/>
              <a:t>Faculty</a:t>
            </a:r>
            <a:r>
              <a:rPr lang="en-US" baseline="0" dirty="0" smtClean="0"/>
              <a:t> agreed to have their classes surveyed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E73FF-4185-4A3F-A590-14CD73B0D73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46201-0EF8-4F8D-9D6A-12C422B67D5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5812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7C90-D273-4E4F-AC91-EB4981F2AB95}" type="datetime1">
              <a:rPr lang="en-US" smtClean="0"/>
              <a:pPr/>
              <a:t>11/20/2014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555AE-3F61-49B8-95CF-620E753E1855}" type="datetime1">
              <a:rPr lang="en-US" smtClean="0"/>
              <a:pPr/>
              <a:t>11/20/2014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769F-16B7-4247-8BE7-1968F421A79C}" type="datetime1">
              <a:rPr lang="en-US" smtClean="0"/>
              <a:pPr/>
              <a:t>11/20/2014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35D3-DC1E-4C91-A9E6-3A1584342994}" type="datetime1">
              <a:rPr lang="en-US" smtClean="0"/>
              <a:pPr/>
              <a:t>11/20/2014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1F3AB-E5BC-42E5-B89F-FB9ADB7C2B50}" type="datetime1">
              <a:rPr lang="en-US" smtClean="0"/>
              <a:pPr/>
              <a:t>11/20/2014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686E5-7767-4A7D-A874-A1E649B80319}" type="datetime1">
              <a:rPr lang="en-US" smtClean="0"/>
              <a:pPr/>
              <a:t>11/20/2014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661CE-4BF1-4108-B48B-A503AFC49885}" type="datetime1">
              <a:rPr lang="en-US" smtClean="0"/>
              <a:pPr/>
              <a:t>11/20/2014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9D75E-1D5C-43E1-8A13-FE53F3D0D69D}" type="datetime1">
              <a:rPr lang="en-US" smtClean="0"/>
              <a:pPr/>
              <a:t>11/20/2014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29BB-1382-4998-9653-82681BA7B139}" type="datetime1">
              <a:rPr lang="en-US" smtClean="0"/>
              <a:pPr/>
              <a:t>11/20/2014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AB37D-2953-4BA5-91A2-D963FE6C91AC}" type="datetime1">
              <a:rPr lang="en-US" smtClean="0"/>
              <a:pPr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D73CE-755B-44BA-B5C1-BD527E3EEF58}" type="datetime1">
              <a:rPr lang="en-US" smtClean="0"/>
              <a:pPr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CE365453-F890-4871-8BB0-ECC978F42309}" type="datetime1">
              <a:rPr lang="en-US" smtClean="0"/>
              <a:pPr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AE040356-95B6-4842-8087-6CA24B45B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533400"/>
            <a:ext cx="7543800" cy="2838450"/>
          </a:xfrm>
        </p:spPr>
        <p:txBody>
          <a:bodyPr>
            <a:noAutofit/>
          </a:bodyPr>
          <a:lstStyle/>
          <a:p>
            <a:r>
              <a:rPr lang="en-US" sz="4400" dirty="0" smtClean="0"/>
              <a:t>Driving Up or Dialing Down Competition in Introductory STEM Courses: Individual and Classroom Level Factors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Bryce E. Hughes, Sylvia Hurtado, and M. Kevin Eagan, UCLA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2400" y="5410200"/>
            <a:ext cx="49151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Association for the Study of Higher Education</a:t>
            </a:r>
          </a:p>
          <a:p>
            <a:r>
              <a:rPr lang="en-US" dirty="0" smtClean="0"/>
              <a:t>Washington, D.C.</a:t>
            </a:r>
          </a:p>
          <a:p>
            <a:endParaRPr lang="en-US" dirty="0"/>
          </a:p>
          <a:p>
            <a:r>
              <a:rPr lang="en-US" dirty="0" smtClean="0"/>
              <a:t>November 20, 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58800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Only 40% of STEM aspirants complete a STEM degree, with most leaving within the first 2 years of college</a:t>
            </a:r>
          </a:p>
          <a:p>
            <a:pPr>
              <a:spcAft>
                <a:spcPts val="600"/>
              </a:spcAft>
            </a:pPr>
            <a:r>
              <a:rPr lang="en-US" dirty="0"/>
              <a:t>Federal agencies and campus leaders are investing in teaching and learning innovations in </a:t>
            </a:r>
            <a:r>
              <a:rPr lang="en-US" dirty="0" smtClean="0"/>
              <a:t>STEM to promote talent development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 smtClean="0"/>
              <a:t>Pedagogy in introductory STEM courses is likely one cause of attrition: heavy use of lecture and promotion of a competitive environment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3277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To identify factors that contribute to competitiveness in introductory STEM courses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Specifically, to test the relationship between “grading on a curve” and competitiveness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Also, to test other ways faculty influence a competitive environment in the classroom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5577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Social Interdependence Theory (Johnson &amp; Johnson, 1989):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People’s actions and outcomes are affected by the actions and decisions of others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Competition: negative interdependence as individuals work to each other’s detriment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Goal </a:t>
            </a:r>
            <a:r>
              <a:rPr lang="en-US" dirty="0"/>
              <a:t>Theory </a:t>
            </a:r>
            <a:r>
              <a:rPr lang="en-US" dirty="0" smtClean="0"/>
              <a:t>(Ames &amp; Ames, 1984; Covington</a:t>
            </a:r>
            <a:r>
              <a:rPr lang="en-US" dirty="0"/>
              <a:t>, 2000; Kaplan &amp; </a:t>
            </a:r>
            <a:r>
              <a:rPr lang="en-US" dirty="0" err="1"/>
              <a:t>Maehr</a:t>
            </a:r>
            <a:r>
              <a:rPr lang="en-US" dirty="0"/>
              <a:t>, 2007</a:t>
            </a:r>
            <a:r>
              <a:rPr lang="en-US" dirty="0" smtClean="0"/>
              <a:t>):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Performance goals are motivated by competition, drive to achieve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Mastery goals are motivated by rewards for effort and achievement of established criteria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Conceptual Framework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5316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“Grading on a curve” has been identified as a contributing factor to competitiveness in STEM courses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Premed factor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Competitiveness detrimental to underrepresented groups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Competitiveness may contribute to increased academic performance, but often distracts from course mastery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Most studies are of single or a small number of classrooms, or in laboratory settings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 Review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33030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Data source and sample: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2753 students in 79 courses across 15 universities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Longitudinal: surveyed at start and end of Spring 2010 term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Faculty survey, registrar data merged in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Methods: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Descriptive statistics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Hierarchical Linear Modeling (HLM)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2344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Dependent variable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Frequency students perceived competitiveness in the course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Independent variables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Grading on a curve: proportion of A’s among final grades (lower proportion = grading on a curve)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Classroom-level variables (8): Faculty decisions about course structure and attitudes about teaching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Student-level variables (22): background characteristics, precollege preparation, self-concept, course experiences, co-curricular experiences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4835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38912818"/>
              </p:ext>
            </p:extLst>
          </p:nvPr>
        </p:nvGraphicFramePr>
        <p:xfrm>
          <a:off x="2133600" y="685800"/>
          <a:ext cx="6096000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8200"/>
                <a:gridCol w="838200"/>
                <a:gridCol w="609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Classroom</a:t>
                      </a:r>
                      <a:r>
                        <a:rPr lang="en-US" baseline="0" dirty="0" smtClean="0"/>
                        <a:t>-level variables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Effect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Sig.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Proportion</a:t>
                      </a:r>
                      <a:r>
                        <a:rPr lang="en-US" baseline="0" dirty="0" smtClean="0"/>
                        <a:t> of A’s among final grades for course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—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Goal: Encourage collaboration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—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**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Attitude: Unqualified students in course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+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***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Agreement: With effort, all students</a:t>
                      </a:r>
                      <a:r>
                        <a:rPr lang="en-US" baseline="0" dirty="0" smtClean="0"/>
                        <a:t> can learn material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+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Classroom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85641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179104141"/>
              </p:ext>
            </p:extLst>
          </p:nvPr>
        </p:nvGraphicFramePr>
        <p:xfrm>
          <a:off x="2133600" y="685800"/>
          <a:ext cx="60960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8200"/>
                <a:gridCol w="838200"/>
                <a:gridCol w="609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Student background characteristics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Effect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Sig.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Sex:</a:t>
                      </a:r>
                      <a:r>
                        <a:rPr lang="en-US" baseline="0" dirty="0" smtClean="0"/>
                        <a:t> Female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+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Premed student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+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HS</a:t>
                      </a:r>
                      <a:r>
                        <a:rPr lang="en-US" baseline="0" dirty="0" smtClean="0"/>
                        <a:t> biology grade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—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Drive to achieve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+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**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Participation in pre-professional</a:t>
                      </a:r>
                      <a:r>
                        <a:rPr lang="en-US" baseline="0" dirty="0" smtClean="0"/>
                        <a:t> or departmental club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+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**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Student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50188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46063842"/>
              </p:ext>
            </p:extLst>
          </p:nvPr>
        </p:nvGraphicFramePr>
        <p:xfrm>
          <a:off x="2133600" y="685800"/>
          <a:ext cx="6096000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8200"/>
                <a:gridCol w="838200"/>
                <a:gridCol w="609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Student-level</a:t>
                      </a:r>
                      <a:r>
                        <a:rPr lang="en-US" baseline="0" dirty="0" smtClean="0"/>
                        <a:t> classroom experiences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Effect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Sig.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Course is required </a:t>
                      </a:r>
                      <a:r>
                        <a:rPr lang="en-US" baseline="0" dirty="0" smtClean="0"/>
                        <a:t>for professional school admission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+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***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HPW studying with peers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+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**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Used</a:t>
                      </a:r>
                      <a:r>
                        <a:rPr lang="en-US" baseline="0" dirty="0" smtClean="0"/>
                        <a:t> group work in class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+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**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Felt collaboration among peers in class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+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***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Felt hard work was reflected</a:t>
                      </a:r>
                      <a:r>
                        <a:rPr lang="en-US" baseline="0" dirty="0" smtClean="0"/>
                        <a:t> in grades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—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en-US" dirty="0" smtClean="0"/>
                        <a:t>Cross level effect with proportion</a:t>
                      </a:r>
                      <a:r>
                        <a:rPr lang="en-US" baseline="0" dirty="0" smtClean="0"/>
                        <a:t> of A’s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+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Considered dropping</a:t>
                      </a:r>
                      <a:r>
                        <a:rPr lang="en-US" baseline="0" dirty="0" smtClean="0"/>
                        <a:t> the course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+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***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Feel prepared for next course</a:t>
                      </a:r>
                      <a:r>
                        <a:rPr lang="en-US" baseline="0" dirty="0" smtClean="0"/>
                        <a:t> in sequence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+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**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Student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6060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Figure: Cross-level effect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2133600" y="685800"/>
          <a:ext cx="6096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239000" y="1066800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Proportion of</a:t>
            </a:r>
          </a:p>
          <a:p>
            <a:r>
              <a:rPr lang="en-US" dirty="0" smtClean="0"/>
              <a:t>A’s among final</a:t>
            </a:r>
          </a:p>
          <a:p>
            <a:r>
              <a:rPr lang="en-US" dirty="0" smtClean="0"/>
              <a:t>grades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64265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“Grading on the curve” contributes to perceptions of competitiveness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Faculty can “dial down” competitiveness by structuring collaboration into courses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Peers use collaborative strategies to manage a competitive environment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Professors’ attitudes toward learning and students’ self-perceptions also drive perceptions of competitiveness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&amp; Conclusions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4223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Faculty play an important role in establishing classroom environment regarding competitiveness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Competitiveness could be harnessed toward improving academic performance through careful design and implementation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Faculty should also be cognizant of effect of competitiveness on groups underrepresented in STEM, like women or URM students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2426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Contact Info</a:t>
            </a:r>
            <a:endParaRPr lang="en-US" dirty="0"/>
          </a:p>
        </p:txBody>
      </p:sp>
      <p:sp>
        <p:nvSpPr>
          <p:cNvPr id="8" name="Rectangle 17"/>
          <p:cNvSpPr>
            <a:spLocks noChangeArrowheads="1"/>
          </p:cNvSpPr>
          <p:nvPr/>
        </p:nvSpPr>
        <p:spPr bwMode="auto">
          <a:xfrm>
            <a:off x="685800" y="1828800"/>
            <a:ext cx="23622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0">
            <a:prstTxWarp prst="textNoShape">
              <a:avLst/>
            </a:prstTxWarp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 dirty="0">
                <a:solidFill>
                  <a:schemeClr val="accent5"/>
                </a:solidFill>
                <a:latin typeface="Constantia" pitchFamily="-123" charset="0"/>
              </a:rPr>
              <a:t>Faculty/Co-PIs: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 dirty="0">
                <a:latin typeface="Constantia" pitchFamily="-123" charset="0"/>
              </a:rPr>
              <a:t>Sylvia Hurtado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 dirty="0" smtClean="0">
                <a:latin typeface="Constantia" pitchFamily="-123" charset="0"/>
              </a:rPr>
              <a:t>Kevin Eagan</a:t>
            </a:r>
            <a:endParaRPr lang="en-US" sz="2000" dirty="0">
              <a:latin typeface="Constantia" pitchFamily="-123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endParaRPr lang="en-US" sz="2000" u="sng" dirty="0">
              <a:latin typeface="Constantia" pitchFamily="-123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endParaRPr lang="en-US" sz="2000" u="sng" dirty="0">
              <a:latin typeface="Constantia" pitchFamily="-123" charset="0"/>
            </a:endParaRP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3124200" y="2404864"/>
            <a:ext cx="223224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000" dirty="0">
                <a:latin typeface="Constantia" pitchFamily="-123" charset="0"/>
              </a:rPr>
              <a:t>Tanya </a:t>
            </a:r>
            <a:r>
              <a:rPr lang="en-US" sz="2000" dirty="0" smtClean="0">
                <a:latin typeface="Constantia" pitchFamily="-123" charset="0"/>
              </a:rPr>
              <a:t>Figueroa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000" dirty="0" smtClean="0">
                <a:latin typeface="Constantia" pitchFamily="-123" charset="0"/>
              </a:rPr>
              <a:t>Bryce Hughes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791200" y="1828800"/>
            <a:ext cx="2743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accent5"/>
                </a:solidFill>
                <a:latin typeface="Constantia" pitchFamily="-123" charset="0"/>
              </a:rPr>
              <a:t>Administrative Staff:</a:t>
            </a:r>
          </a:p>
          <a:p>
            <a:r>
              <a:rPr lang="en-US" sz="2000" dirty="0">
                <a:latin typeface="Constantia" pitchFamily="-123" charset="0"/>
              </a:rPr>
              <a:t>Dominique </a:t>
            </a:r>
            <a:r>
              <a:rPr lang="en-US" sz="2000" dirty="0" smtClean="0">
                <a:latin typeface="Constantia" pitchFamily="-123" charset="0"/>
              </a:rPr>
              <a:t>Harrison</a:t>
            </a:r>
            <a:endParaRPr lang="en-US" sz="2000" dirty="0">
              <a:latin typeface="Constantia" pitchFamily="-123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124200" y="1828800"/>
            <a:ext cx="2357264" cy="652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 dirty="0">
                <a:solidFill>
                  <a:schemeClr val="accent5"/>
                </a:solidFill>
                <a:latin typeface="Constantia" pitchFamily="-123" charset="0"/>
              </a:rPr>
              <a:t>Graduate Research </a:t>
            </a:r>
            <a:endParaRPr lang="en-US" sz="2000" dirty="0" smtClean="0">
              <a:solidFill>
                <a:schemeClr val="accent5"/>
              </a:solidFill>
              <a:latin typeface="Constantia" pitchFamily="-123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 dirty="0" smtClean="0">
                <a:solidFill>
                  <a:schemeClr val="accent5"/>
                </a:solidFill>
                <a:latin typeface="Constantia" pitchFamily="-123" charset="0"/>
              </a:rPr>
              <a:t>Assistants</a:t>
            </a:r>
            <a:r>
              <a:rPr lang="en-US" sz="2000" dirty="0">
                <a:solidFill>
                  <a:schemeClr val="accent5"/>
                </a:solidFill>
                <a:latin typeface="Constantia" pitchFamily="-123" charset="0"/>
              </a:rPr>
              <a:t>: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3505200"/>
            <a:ext cx="1025525" cy="1030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914400" y="3810000"/>
            <a:ext cx="72009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 dirty="0" smtClean="0">
                <a:latin typeface="Constantia" pitchFamily="-123" charset="0"/>
              </a:rPr>
              <a:t>Website: www.heri.ucla.edu</a:t>
            </a:r>
            <a:endParaRPr lang="en-US" sz="1800" dirty="0">
              <a:latin typeface="Constantia" pitchFamily="-123" charset="0"/>
            </a:endParaRPr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dirty="0" smtClean="0">
                <a:latin typeface="Constantia" pitchFamily="-123" charset="0"/>
              </a:rPr>
              <a:t>E</a:t>
            </a:r>
            <a:r>
              <a:rPr lang="en-US" sz="1800" dirty="0" smtClean="0">
                <a:latin typeface="Constantia" pitchFamily="-123" charset="0"/>
              </a:rPr>
              <a:t>-mail</a:t>
            </a:r>
            <a:r>
              <a:rPr lang="en-US" sz="1800" dirty="0">
                <a:latin typeface="Constantia" pitchFamily="-123" charset="0"/>
              </a:rPr>
              <a:t>: </a:t>
            </a:r>
            <a:r>
              <a:rPr lang="en-US" sz="1800" dirty="0" smtClean="0">
                <a:solidFill>
                  <a:schemeClr val="tx2"/>
                </a:solidFill>
                <a:latin typeface="Constantia" pitchFamily="-123" charset="0"/>
              </a:rPr>
              <a:t>heri@ucla.edu</a:t>
            </a:r>
            <a:endParaRPr lang="en-US" sz="1800" dirty="0">
              <a:solidFill>
                <a:schemeClr val="tx2"/>
              </a:solidFill>
              <a:latin typeface="Constantia" pitchFamily="-123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5791200" y="2590800"/>
            <a:ext cx="3352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 smtClean="0">
                <a:solidFill>
                  <a:schemeClr val="accent5"/>
                </a:solidFill>
                <a:latin typeface="Constantia" pitchFamily="-123" charset="0"/>
              </a:rPr>
              <a:t>Post-</a:t>
            </a:r>
            <a:r>
              <a:rPr lang="en-US" sz="2000" dirty="0" err="1" smtClean="0">
                <a:solidFill>
                  <a:schemeClr val="accent5"/>
                </a:solidFill>
                <a:latin typeface="Constantia" pitchFamily="-123" charset="0"/>
              </a:rPr>
              <a:t>Bacc</a:t>
            </a:r>
            <a:r>
              <a:rPr lang="en-US" sz="2000" dirty="0" smtClean="0">
                <a:solidFill>
                  <a:schemeClr val="accent5"/>
                </a:solidFill>
                <a:latin typeface="Constantia" pitchFamily="-123" charset="0"/>
              </a:rPr>
              <a:t> Research Analyst</a:t>
            </a:r>
            <a:r>
              <a:rPr lang="en-US" sz="2000" dirty="0" smtClean="0">
                <a:solidFill>
                  <a:srgbClr val="21324D"/>
                </a:solidFill>
                <a:latin typeface="Constantia" pitchFamily="-123" charset="0"/>
              </a:rPr>
              <a:t>:</a:t>
            </a:r>
            <a:endParaRPr lang="en-US" sz="2000" dirty="0">
              <a:solidFill>
                <a:srgbClr val="21324D"/>
              </a:solidFill>
              <a:latin typeface="Constantia" pitchFamily="-123" charset="0"/>
            </a:endParaRPr>
          </a:p>
          <a:p>
            <a:r>
              <a:rPr lang="en-US" sz="2000" dirty="0" smtClean="0">
                <a:latin typeface="Constantia" pitchFamily="-123" charset="0"/>
              </a:rPr>
              <a:t>Robert Paul</a:t>
            </a:r>
            <a:endParaRPr lang="en-US" sz="2000" dirty="0">
              <a:latin typeface="Constantia" pitchFamily="-123" charset="0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040356-95B6-4842-8087-6CA24B45BDF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1447800" y="5334000"/>
            <a:ext cx="7696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300" dirty="0">
                <a:latin typeface="Constantia" pitchFamily="18" charset="0"/>
              </a:rPr>
              <a:t>This study was made possible by the support of the National Institute of General Medical Sciences, NIH Grant </a:t>
            </a:r>
            <a:r>
              <a:rPr lang="en-US" sz="1300" dirty="0" smtClean="0">
                <a:latin typeface="Constantia" pitchFamily="18" charset="0"/>
              </a:rPr>
              <a:t> Numbers </a:t>
            </a:r>
            <a:r>
              <a:rPr lang="en-US" sz="1300" dirty="0">
                <a:latin typeface="Constantia" pitchFamily="18" charset="0"/>
              </a:rPr>
              <a:t>1 R01 GMO71968-01 and R01 GMO71968-05, the National Science Foundation, NSF Grant Number </a:t>
            </a:r>
            <a:r>
              <a:rPr lang="en-US" sz="1300" dirty="0" smtClean="0">
                <a:latin typeface="Constantia" pitchFamily="18" charset="0"/>
              </a:rPr>
              <a:t>0757076</a:t>
            </a:r>
            <a:r>
              <a:rPr lang="en-US" sz="1300" dirty="0">
                <a:latin typeface="Constantia" pitchFamily="18" charset="0"/>
              </a:rPr>
              <a:t>, and the American Recovery and Reinvestment Act of 2009 through the National Institute of General </a:t>
            </a:r>
            <a:r>
              <a:rPr lang="en-US" sz="1300" dirty="0" smtClean="0">
                <a:latin typeface="Constantia" pitchFamily="18" charset="0"/>
              </a:rPr>
              <a:t> Medical </a:t>
            </a:r>
            <a:r>
              <a:rPr lang="en-US" sz="1300" dirty="0">
                <a:latin typeface="Constantia" pitchFamily="18" charset="0"/>
              </a:rPr>
              <a:t>Sciences, NIH Grant 1RC1GM090776-01.  This independent research and the views expressed here </a:t>
            </a:r>
            <a:r>
              <a:rPr lang="en-US" sz="1300" dirty="0" smtClean="0">
                <a:latin typeface="Constantia" pitchFamily="18" charset="0"/>
              </a:rPr>
              <a:t>do </a:t>
            </a:r>
            <a:r>
              <a:rPr lang="en-US" sz="1300" dirty="0">
                <a:latin typeface="Constantia" pitchFamily="18" charset="0"/>
              </a:rPr>
              <a:t>not indicate endorsement by the sponsors. </a:t>
            </a:r>
          </a:p>
        </p:txBody>
      </p:sp>
    </p:spTree>
    <p:extLst>
      <p:ext uri="{BB962C8B-B14F-4D97-AF65-F5344CB8AC3E}">
        <p14:creationId xmlns="" xmlns:p14="http://schemas.microsoft.com/office/powerpoint/2010/main" val="235183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131</TotalTime>
  <Words>800</Words>
  <Application>Microsoft Office PowerPoint</Application>
  <PresentationFormat>On-screen Show (4:3)</PresentationFormat>
  <Paragraphs>153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Elemental</vt:lpstr>
      <vt:lpstr>Driving Up or Dialing Down Competition in Introductory STEM Courses: Individual and Classroom Level Factors</vt:lpstr>
      <vt:lpstr>Introduction</vt:lpstr>
      <vt:lpstr>Purpose</vt:lpstr>
      <vt:lpstr>Conceptual Framework</vt:lpstr>
      <vt:lpstr>Literature Review</vt:lpstr>
      <vt:lpstr>Methods</vt:lpstr>
      <vt:lpstr>Variables</vt:lpstr>
      <vt:lpstr>Results: Classroom Level</vt:lpstr>
      <vt:lpstr>Results: Student Level</vt:lpstr>
      <vt:lpstr>Results: Student Level</vt:lpstr>
      <vt:lpstr>Figure: Cross-level effect</vt:lpstr>
      <vt:lpstr>Discussion &amp; Conclusions</vt:lpstr>
      <vt:lpstr>Implications</vt:lpstr>
      <vt:lpstr>Contact Info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Driving Up or Dialing Down Competition in Introductory STEM Courses: Individual and Classroom Level Factors</dc:title>
  <dc:creator>herigsr</dc:creator>
  <cp:lastModifiedBy>Bryce Hughes</cp:lastModifiedBy>
  <cp:revision>32</cp:revision>
  <dcterms:created xsi:type="dcterms:W3CDTF">2014-11-18T18:02:19Z</dcterms:created>
  <dcterms:modified xsi:type="dcterms:W3CDTF">2014-11-20T15:31:10Z</dcterms:modified>
</cp:coreProperties>
</file>