
<file path=[Content_Types].xml><?xml version="1.0" encoding="utf-8"?>
<Types xmlns="http://schemas.openxmlformats.org/package/2006/content-types">
  <Override PartName="/ppt/notesSlides/notesSlide4.xml" ContentType="application/vnd.openxmlformats-officedocument.presentationml.notesSlide+xml"/>
  <Override PartName="/ppt/slideLayouts/slideLayout15.xml" ContentType="application/vnd.openxmlformats-officedocument.presentationml.slideLayout+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Default Extension="jpeg" ContentType="image/jpeg"/>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notesSlides/notesSlide5.xml" ContentType="application/vnd.openxmlformats-officedocument.presentationml.notesSlide+xml"/>
  <Override PartName="/ppt/slideLayouts/slideLayout16.xml" ContentType="application/vnd.openxmlformats-officedocument.presentationml.slideLayout+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Layouts/slideLayout18.xml" ContentType="application/vnd.openxmlformats-officedocument.presentationml.slide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Layouts/slideLayout14.xml" ContentType="application/vnd.openxmlformats-officedocument.presentationml.slideLayout+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19.xml" ContentType="application/vnd.openxmlformats-officedocument.presentationml.slideLayout+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18"/>
  </p:notesMasterIdLst>
  <p:sldIdLst>
    <p:sldId id="257" r:id="rId2"/>
    <p:sldId id="259" r:id="rId3"/>
    <p:sldId id="260" r:id="rId4"/>
    <p:sldId id="261" r:id="rId5"/>
    <p:sldId id="263" r:id="rId6"/>
    <p:sldId id="265" r:id="rId7"/>
    <p:sldId id="266" r:id="rId8"/>
    <p:sldId id="267" r:id="rId9"/>
    <p:sldId id="268" r:id="rId10"/>
    <p:sldId id="275" r:id="rId11"/>
    <p:sldId id="269" r:id="rId12"/>
    <p:sldId id="276" r:id="rId13"/>
    <p:sldId id="270" r:id="rId14"/>
    <p:sldId id="271" r:id="rId15"/>
    <p:sldId id="277" r:id="rId16"/>
    <p:sldId id="272"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notes" clrMode="bw"/>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66077" autoAdjust="0"/>
  </p:normalViewPr>
  <p:slideViewPr>
    <p:cSldViewPr snapToGrid="0" snapToObjects="1">
      <p:cViewPr varScale="1">
        <p:scale>
          <a:sx n="78" d="100"/>
          <a:sy n="78" d="100"/>
        </p:scale>
        <p:origin x="-1760"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631215-CD78-604F-9586-7E2C858F2C68}" type="datetimeFigureOut">
              <a:rPr lang="en-US" smtClean="0"/>
              <a:pPr/>
              <a:t>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767398-9F68-CD47-98AB-3E28123011C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marR="0" lvl="0" indent="-228600" algn="l" defTabSz="457200" rtl="0" eaLnBrk="1" fontAlgn="auto" latinLnBrk="0" hangingPunct="1">
              <a:lnSpc>
                <a:spcPct val="100000"/>
              </a:lnSpc>
              <a:spcBef>
                <a:spcPts val="0"/>
              </a:spcBef>
              <a:spcAft>
                <a:spcPts val="0"/>
              </a:spcAft>
              <a:buClrTx/>
              <a:buSzTx/>
              <a:buFontTx/>
              <a:buNone/>
              <a:tabLst/>
              <a:defRPr/>
            </a:pPr>
            <a:r>
              <a:rPr lang="en-US" sz="1200" b="1" dirty="0" smtClean="0"/>
              <a:t>Nettles</a:t>
            </a:r>
            <a:r>
              <a:rPr lang="en-US" sz="1200" b="1" baseline="0" dirty="0" smtClean="0"/>
              <a:t> Model </a:t>
            </a:r>
            <a:r>
              <a:rPr lang="en-US" sz="1200" baseline="0" dirty="0" smtClean="0"/>
              <a:t>- </a:t>
            </a:r>
            <a:r>
              <a:rPr lang="en-US" sz="1200" dirty="0" smtClean="0"/>
              <a:t>center </a:t>
            </a:r>
            <a:r>
              <a:rPr lang="en-US" sz="1200" b="1" dirty="0" smtClean="0"/>
              <a:t>academic and social experiences</a:t>
            </a:r>
            <a:r>
              <a:rPr lang="en-US" sz="1200" b="1" baseline="0" dirty="0" smtClean="0"/>
              <a:t> </a:t>
            </a:r>
            <a:r>
              <a:rPr lang="en-US" sz="1200" dirty="0" smtClean="0"/>
              <a:t>occurring within the college environment – such as encouragement and validation from faculty, peer interactions, and </a:t>
            </a:r>
            <a:r>
              <a:rPr lang="en-US" sz="1200" b="1" dirty="0" smtClean="0"/>
              <a:t>mentoring </a:t>
            </a:r>
            <a:r>
              <a:rPr lang="en-US" sz="1200" dirty="0" smtClean="0"/>
              <a:t>experiences – to indirectly and directly influence student outcomes. </a:t>
            </a:r>
          </a:p>
          <a:p>
            <a:pPr marL="228600" marR="0" lvl="0" indent="-22860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Tx/>
              <a:buNone/>
              <a:tabLst/>
              <a:defRPr/>
            </a:pPr>
            <a:r>
              <a:rPr lang="en-US" sz="1200" b="1" dirty="0" smtClean="0"/>
              <a:t>Nora</a:t>
            </a:r>
            <a:r>
              <a:rPr lang="en-US" sz="1200" b="1" baseline="0" dirty="0" smtClean="0"/>
              <a:t> Model - </a:t>
            </a:r>
            <a:r>
              <a:rPr lang="en-US" sz="1200" b="1" dirty="0" smtClean="0"/>
              <a:t>Recognizes unique areas of influence</a:t>
            </a:r>
            <a:r>
              <a:rPr lang="en-US" sz="1200" dirty="0" smtClean="0"/>
              <a:t> that must be considered when studying diverse student populations such as environmental pull factors (family or work obligations) and </a:t>
            </a:r>
            <a:r>
              <a:rPr lang="en-US" sz="1200" b="1" dirty="0" smtClean="0"/>
              <a:t>perceptions of the climate </a:t>
            </a:r>
            <a:r>
              <a:rPr lang="en-US" sz="1200" dirty="0" smtClean="0"/>
              <a:t>of the learning environment.</a:t>
            </a:r>
          </a:p>
          <a:p>
            <a:pPr marL="228600" marR="0" lvl="0" indent="-22860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7A332F5-2558-5246-AE1E-0E590A768B0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b="1" dirty="0" smtClean="0"/>
              <a:t>Focus</a:t>
            </a:r>
            <a:r>
              <a:rPr lang="en-US" sz="1200" b="1" baseline="0" dirty="0" smtClean="0"/>
              <a:t> groups:</a:t>
            </a:r>
          </a:p>
          <a:p>
            <a:endParaRPr lang="en-US" sz="1200" b="1"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dirty="0" smtClean="0"/>
              <a:t>Participants </a:t>
            </a:r>
            <a:r>
              <a:rPr lang="en-US" sz="1200" b="1" dirty="0" smtClean="0"/>
              <a:t>recruited by email </a:t>
            </a:r>
            <a:r>
              <a:rPr lang="en-US" sz="1200" dirty="0" smtClean="0"/>
              <a:t>from </a:t>
            </a:r>
            <a:r>
              <a:rPr lang="en-US" sz="1200" b="1" dirty="0" smtClean="0"/>
              <a:t>structured STEM programs </a:t>
            </a:r>
            <a:r>
              <a:rPr lang="en-US" sz="1200" dirty="0" smtClean="0"/>
              <a:t>for URM students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Students were asked to </a:t>
            </a:r>
            <a:r>
              <a:rPr lang="en-US" sz="1200" b="1" kern="1200" dirty="0" smtClean="0">
                <a:solidFill>
                  <a:schemeClr val="tx1"/>
                </a:solidFill>
                <a:latin typeface="+mn-lt"/>
                <a:ea typeface="+mn-ea"/>
                <a:cs typeface="+mn-cs"/>
              </a:rPr>
              <a:t>describe their transition </a:t>
            </a:r>
            <a:r>
              <a:rPr lang="en-US" sz="1200" kern="1200" dirty="0" smtClean="0">
                <a:solidFill>
                  <a:schemeClr val="tx1"/>
                </a:solidFill>
                <a:latin typeface="+mn-lt"/>
                <a:ea typeface="+mn-ea"/>
                <a:cs typeface="+mn-cs"/>
              </a:rPr>
              <a:t>when they initially entered graduate school, the </a:t>
            </a:r>
            <a:r>
              <a:rPr lang="en-US" sz="1200" b="1" kern="1200" dirty="0" smtClean="0">
                <a:solidFill>
                  <a:schemeClr val="tx1"/>
                </a:solidFill>
                <a:latin typeface="+mn-lt"/>
                <a:ea typeface="+mn-ea"/>
                <a:cs typeface="+mn-cs"/>
              </a:rPr>
              <a:t>key factors </a:t>
            </a:r>
            <a:r>
              <a:rPr lang="en-US" sz="1200" kern="1200" dirty="0" smtClean="0">
                <a:solidFill>
                  <a:schemeClr val="tx1"/>
                </a:solidFill>
                <a:latin typeface="+mn-lt"/>
                <a:ea typeface="+mn-ea"/>
                <a:cs typeface="+mn-cs"/>
              </a:rPr>
              <a:t>that helped them </a:t>
            </a:r>
            <a:r>
              <a:rPr lang="en-US" sz="1200" b="1" kern="1200" dirty="0" smtClean="0">
                <a:solidFill>
                  <a:schemeClr val="tx1"/>
                </a:solidFill>
                <a:latin typeface="+mn-lt"/>
                <a:ea typeface="+mn-ea"/>
                <a:cs typeface="+mn-cs"/>
              </a:rPr>
              <a:t>feel prepared</a:t>
            </a:r>
            <a:r>
              <a:rPr lang="en-US" sz="1200" kern="1200" dirty="0" smtClean="0">
                <a:solidFill>
                  <a:schemeClr val="tx1"/>
                </a:solidFill>
                <a:latin typeface="+mn-lt"/>
                <a:ea typeface="+mn-ea"/>
                <a:cs typeface="+mn-cs"/>
              </a:rPr>
              <a:t>, and </a:t>
            </a:r>
            <a:r>
              <a:rPr lang="en-US" sz="1200" b="1" kern="1200" dirty="0" smtClean="0">
                <a:solidFill>
                  <a:schemeClr val="tx1"/>
                </a:solidFill>
                <a:latin typeface="+mn-lt"/>
                <a:ea typeface="+mn-ea"/>
                <a:cs typeface="+mn-cs"/>
              </a:rPr>
              <a:t>interactions with faculty </a:t>
            </a:r>
            <a:r>
              <a:rPr lang="en-US" sz="1200" kern="1200" dirty="0" smtClean="0">
                <a:solidFill>
                  <a:schemeClr val="tx1"/>
                </a:solidFill>
                <a:latin typeface="+mn-lt"/>
                <a:ea typeface="+mn-ea"/>
                <a:cs typeface="+mn-cs"/>
              </a:rPr>
              <a:t>and peers.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(41 focus groups/ 7 institutions/ 150 students)</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Survey:</a:t>
            </a:r>
          </a:p>
          <a:p>
            <a:pPr marL="0" marR="0" lvl="2" indent="0" algn="l" defTabSz="457200" rtl="0" eaLnBrk="1" fontAlgn="auto" latinLnBrk="0" hangingPunct="1">
              <a:lnSpc>
                <a:spcPct val="100000"/>
              </a:lnSpc>
              <a:spcBef>
                <a:spcPts val="0"/>
              </a:spcBef>
              <a:spcAft>
                <a:spcPts val="0"/>
              </a:spcAft>
              <a:buClrTx/>
              <a:buSzTx/>
              <a:buFontTx/>
              <a:buNone/>
              <a:tabLst/>
              <a:defRPr/>
            </a:pPr>
            <a:r>
              <a:rPr lang="en-US" sz="1200" dirty="0" smtClean="0"/>
              <a:t>Collected information on participants</a:t>
            </a:r>
            <a:r>
              <a:rPr lang="en-US" sz="1200" b="1" dirty="0" smtClean="0"/>
              <a:t>’ undergraduate </a:t>
            </a:r>
            <a:r>
              <a:rPr lang="en-US" sz="1200" dirty="0" smtClean="0"/>
              <a:t>experiences, </a:t>
            </a:r>
            <a:r>
              <a:rPr lang="en-US" sz="1200" b="1" dirty="0" smtClean="0"/>
              <a:t>experiences in graduate school</a:t>
            </a:r>
            <a:r>
              <a:rPr lang="en-US" sz="1200" dirty="0" smtClean="0"/>
              <a:t>, and their </a:t>
            </a:r>
            <a:r>
              <a:rPr lang="en-US" sz="1200" b="1" dirty="0" smtClean="0"/>
              <a:t>perceptions of the graduate environment </a:t>
            </a:r>
          </a:p>
          <a:p>
            <a:pPr marL="0" marR="0" lvl="2"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Our final sample </a:t>
            </a:r>
            <a:r>
              <a:rPr lang="en-US" sz="1200" b="1" kern="1200" dirty="0" smtClean="0">
                <a:solidFill>
                  <a:schemeClr val="tx1"/>
                </a:solidFill>
                <a:latin typeface="+mn-lt"/>
                <a:ea typeface="+mn-ea"/>
                <a:cs typeface="+mn-cs"/>
              </a:rPr>
              <a:t>included 2,846 students across 387 institutions</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320 students were URM </a:t>
            </a:r>
            <a:r>
              <a:rPr lang="en-US" sz="1200" kern="1200" dirty="0" smtClean="0">
                <a:solidFill>
                  <a:schemeClr val="tx1"/>
                </a:solidFill>
                <a:latin typeface="+mn-lt"/>
                <a:ea typeface="+mn-ea"/>
                <a:cs typeface="+mn-cs"/>
              </a:rPr>
              <a:t>students pursing STEM degrees, 1364 were non-URM students pursing STEM degrees, and 1162 were URM students pursuing non-STEM graduate degrees. </a:t>
            </a:r>
          </a:p>
          <a:p>
            <a:pPr marL="0" marR="0" lvl="2"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lvl="2"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*DV self reported measure.</a:t>
            </a:r>
            <a:r>
              <a:rPr lang="en-US" sz="1200" kern="1200" baseline="0" dirty="0" smtClean="0">
                <a:solidFill>
                  <a:schemeClr val="tx1"/>
                </a:solidFill>
                <a:latin typeface="+mn-lt"/>
                <a:ea typeface="+mn-ea"/>
                <a:cs typeface="+mn-cs"/>
              </a:rPr>
              <a:t> Includes students success at understanding what professors expect of them academically, managing their time effectively, developing research skills, mastering course content, collaborating with peers, pursuing personal intellectual interests related to their discipline, writing academic papers, developing contacts in their field of study, and presenting academic material. </a:t>
            </a:r>
            <a:endParaRPr lang="en-US" sz="1200" kern="1200" dirty="0" smtClean="0">
              <a:solidFill>
                <a:schemeClr val="tx1"/>
              </a:solidFill>
              <a:latin typeface="+mn-lt"/>
              <a:ea typeface="+mn-ea"/>
              <a:cs typeface="+mn-cs"/>
            </a:endParaRPr>
          </a:p>
          <a:p>
            <a:pPr marL="0" marR="0" lvl="2" indent="0" algn="l" defTabSz="457200" rtl="0" eaLnBrk="1" fontAlgn="auto" latinLnBrk="0" hangingPunct="1">
              <a:lnSpc>
                <a:spcPct val="100000"/>
              </a:lnSpc>
              <a:spcBef>
                <a:spcPts val="0"/>
              </a:spcBef>
              <a:spcAft>
                <a:spcPts val="0"/>
              </a:spcAft>
              <a:buClrTx/>
              <a:buSzTx/>
              <a:buFontTx/>
              <a:buNone/>
              <a:tabLst/>
              <a:defRPr/>
            </a:pPr>
            <a:endParaRPr lang="en-US" sz="1100" dirty="0" smtClean="0"/>
          </a:p>
          <a:p>
            <a:pPr marL="0" marR="0" lvl="2" indent="0" algn="l" defTabSz="457200" rtl="0" eaLnBrk="1" fontAlgn="auto" latinLnBrk="0" hangingPunct="1">
              <a:lnSpc>
                <a:spcPct val="100000"/>
              </a:lnSpc>
              <a:spcBef>
                <a:spcPts val="0"/>
              </a:spcBef>
              <a:spcAft>
                <a:spcPts val="0"/>
              </a:spcAft>
              <a:buClrTx/>
              <a:buSzTx/>
              <a:buFontTx/>
              <a:buNone/>
              <a:tabLst/>
              <a:defRPr/>
            </a:pPr>
            <a:endParaRPr lang="en-US" sz="1100"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lang="en-US" sz="1100" dirty="0" smtClean="0"/>
              <a:t>Conceptual blocks of variables in temporal</a:t>
            </a:r>
            <a:r>
              <a:rPr lang="en-US" sz="1100" baseline="0" dirty="0" smtClean="0"/>
              <a:t> order</a:t>
            </a:r>
            <a:endParaRPr lang="en-US" sz="11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a:buChar char="•"/>
            </a:pPr>
            <a:r>
              <a:rPr lang="en-US" sz="1200" kern="1200" dirty="0" smtClean="0">
                <a:solidFill>
                  <a:schemeClr val="tx1"/>
                </a:solidFill>
                <a:latin typeface="+mn-lt"/>
                <a:ea typeface="+mn-ea"/>
                <a:cs typeface="+mn-cs"/>
              </a:rPr>
              <a:t>Mixed methods:</a:t>
            </a:r>
          </a:p>
          <a:p>
            <a:pPr marL="228600" indent="-228600">
              <a:buFont typeface="+mj-lt"/>
              <a:buAutoNum type="arabicPeriod"/>
            </a:pPr>
            <a:r>
              <a:rPr lang="en-US" sz="1200" kern="1200" dirty="0" smtClean="0">
                <a:solidFill>
                  <a:schemeClr val="tx1"/>
                </a:solidFill>
                <a:latin typeface="+mn-lt"/>
                <a:ea typeface="+mn-ea"/>
                <a:cs typeface="+mn-cs"/>
              </a:rPr>
              <a:t>Began as an exploratory multi phase design</a:t>
            </a:r>
          </a:p>
          <a:p>
            <a:pPr marL="228600" indent="-228600">
              <a:buFont typeface="+mj-lt"/>
              <a:buAutoNum type="arabicPeriod"/>
            </a:pPr>
            <a:r>
              <a:rPr lang="en-US" sz="1200" kern="1200" dirty="0"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focus group data </a:t>
            </a:r>
            <a:r>
              <a:rPr lang="en-US" sz="1200" b="1" kern="1200" baseline="0" dirty="0" smtClean="0">
                <a:solidFill>
                  <a:schemeClr val="tx1"/>
                </a:solidFill>
                <a:latin typeface="+mn-lt"/>
                <a:ea typeface="+mn-ea"/>
                <a:cs typeface="+mn-cs"/>
              </a:rPr>
              <a:t>was used to inform </a:t>
            </a:r>
            <a:r>
              <a:rPr lang="en-US" sz="1200" kern="1200" baseline="0" dirty="0" smtClean="0">
                <a:solidFill>
                  <a:schemeClr val="tx1"/>
                </a:solidFill>
                <a:latin typeface="+mn-lt"/>
                <a:ea typeface="+mn-ea"/>
                <a:cs typeface="+mn-cs"/>
              </a:rPr>
              <a:t>the data collection of the survey data</a:t>
            </a:r>
          </a:p>
          <a:p>
            <a:pPr marL="228600" indent="-228600">
              <a:buFont typeface="+mj-lt"/>
              <a:buAutoNum type="arabicPeriod"/>
            </a:pPr>
            <a:r>
              <a:rPr lang="en-US" sz="1200" kern="1200" baseline="0" dirty="0" err="1" smtClean="0">
                <a:solidFill>
                  <a:schemeClr val="tx1"/>
                </a:solidFill>
                <a:latin typeface="+mn-lt"/>
                <a:ea typeface="+mn-ea"/>
                <a:cs typeface="+mn-cs"/>
              </a:rPr>
              <a:t>Qual</a:t>
            </a:r>
            <a:r>
              <a:rPr lang="en-US" sz="1200" kern="1200" baseline="0" dirty="0" smtClean="0">
                <a:solidFill>
                  <a:schemeClr val="tx1"/>
                </a:solidFill>
                <a:latin typeface="+mn-lt"/>
                <a:ea typeface="+mn-ea"/>
                <a:cs typeface="+mn-cs"/>
              </a:rPr>
              <a:t> data had great </a:t>
            </a:r>
            <a:r>
              <a:rPr lang="en-US" sz="1200" b="1" kern="1200" baseline="0" dirty="0" smtClean="0">
                <a:solidFill>
                  <a:schemeClr val="tx1"/>
                </a:solidFill>
                <a:latin typeface="+mn-lt"/>
                <a:ea typeface="+mn-ea"/>
                <a:cs typeface="+mn-cs"/>
              </a:rPr>
              <a:t>explanatory implications </a:t>
            </a:r>
            <a:r>
              <a:rPr lang="en-US" sz="1200" kern="1200" baseline="0" dirty="0" smtClean="0">
                <a:solidFill>
                  <a:schemeClr val="tx1"/>
                </a:solidFill>
                <a:latin typeface="+mn-lt"/>
                <a:ea typeface="+mn-ea"/>
                <a:cs typeface="+mn-cs"/>
              </a:rPr>
              <a:t>for the </a:t>
            </a:r>
            <a:r>
              <a:rPr lang="en-US" sz="1200" b="1" kern="1200" baseline="0" dirty="0" smtClean="0">
                <a:solidFill>
                  <a:schemeClr val="tx1"/>
                </a:solidFill>
                <a:latin typeface="+mn-lt"/>
                <a:ea typeface="+mn-ea"/>
                <a:cs typeface="+mn-cs"/>
              </a:rPr>
              <a:t>survey results</a:t>
            </a:r>
            <a:r>
              <a:rPr lang="en-US" sz="1200" kern="1200" baseline="0" dirty="0" smtClean="0">
                <a:solidFill>
                  <a:schemeClr val="tx1"/>
                </a:solidFill>
                <a:latin typeface="+mn-lt"/>
                <a:ea typeface="+mn-ea"/>
                <a:cs typeface="+mn-cs"/>
              </a:rPr>
              <a:t>. So in the paper the </a:t>
            </a:r>
            <a:r>
              <a:rPr lang="en-US" sz="1200" kern="1200" baseline="0" dirty="0" err="1" smtClean="0">
                <a:solidFill>
                  <a:schemeClr val="tx1"/>
                </a:solidFill>
                <a:latin typeface="+mn-lt"/>
                <a:ea typeface="+mn-ea"/>
                <a:cs typeface="+mn-cs"/>
              </a:rPr>
              <a:t>qual</a:t>
            </a:r>
            <a:r>
              <a:rPr lang="en-US" sz="1200" kern="1200" baseline="0" dirty="0" smtClean="0">
                <a:solidFill>
                  <a:schemeClr val="tx1"/>
                </a:solidFill>
                <a:latin typeface="+mn-lt"/>
                <a:ea typeface="+mn-ea"/>
                <a:cs typeface="+mn-cs"/>
              </a:rPr>
              <a:t> findings lead the </a:t>
            </a:r>
            <a:r>
              <a:rPr lang="en-US" sz="1200" kern="1200" baseline="0" dirty="0" err="1" smtClean="0">
                <a:solidFill>
                  <a:schemeClr val="tx1"/>
                </a:solidFill>
                <a:latin typeface="+mn-lt"/>
                <a:ea typeface="+mn-ea"/>
                <a:cs typeface="+mn-cs"/>
              </a:rPr>
              <a:t>quan</a:t>
            </a:r>
            <a:r>
              <a:rPr lang="en-US" sz="1200" kern="1200" baseline="0" dirty="0" smtClean="0">
                <a:solidFill>
                  <a:schemeClr val="tx1"/>
                </a:solidFill>
                <a:latin typeface="+mn-lt"/>
                <a:ea typeface="+mn-ea"/>
                <a:cs typeface="+mn-cs"/>
              </a:rPr>
              <a:t> analysis.</a:t>
            </a:r>
          </a:p>
          <a:p>
            <a:pPr marL="228600" indent="-228600">
              <a:buFont typeface="+mj-lt"/>
              <a:buAutoNum type="arabicPeriod"/>
            </a:pPr>
            <a:r>
              <a:rPr lang="en-US" sz="1200" kern="1200" baseline="0" dirty="0" smtClean="0">
                <a:solidFill>
                  <a:schemeClr val="tx1"/>
                </a:solidFill>
                <a:latin typeface="+mn-lt"/>
                <a:ea typeface="+mn-ea"/>
                <a:cs typeface="+mn-cs"/>
              </a:rPr>
              <a:t>Together both data sources provide </a:t>
            </a:r>
            <a:r>
              <a:rPr lang="en-US" sz="1200" b="1" kern="1200" baseline="0" dirty="0" smtClean="0">
                <a:solidFill>
                  <a:schemeClr val="tx1"/>
                </a:solidFill>
                <a:latin typeface="+mn-lt"/>
                <a:ea typeface="+mn-ea"/>
                <a:cs typeface="+mn-cs"/>
              </a:rPr>
              <a:t>a fuller story</a:t>
            </a:r>
            <a:r>
              <a:rPr lang="en-US" sz="1200" kern="1200" baseline="0" dirty="0" smtClean="0">
                <a:solidFill>
                  <a:schemeClr val="tx1"/>
                </a:solidFill>
                <a:latin typeface="+mn-lt"/>
                <a:ea typeface="+mn-ea"/>
                <a:cs typeface="+mn-cs"/>
              </a:rPr>
              <a:t> on grad education. </a:t>
            </a:r>
          </a:p>
          <a:p>
            <a:pPr>
              <a:buFont typeface="Arial"/>
              <a:buChar char="•"/>
            </a:pPr>
            <a:endParaRPr lang="en-US" sz="1200" kern="1200" dirty="0" smtClean="0">
              <a:solidFill>
                <a:schemeClr val="tx1"/>
              </a:solidFill>
              <a:latin typeface="+mn-lt"/>
              <a:ea typeface="+mn-ea"/>
              <a:cs typeface="+mn-cs"/>
            </a:endParaRPr>
          </a:p>
          <a:p>
            <a:pPr>
              <a:buFont typeface="Arial"/>
              <a:buNone/>
            </a:pPr>
            <a:endParaRPr lang="en-US" sz="1200" b="1" kern="1200" dirty="0" smtClean="0">
              <a:solidFill>
                <a:schemeClr val="tx1"/>
              </a:solidFill>
              <a:latin typeface="+mn-lt"/>
              <a:ea typeface="+mn-ea"/>
              <a:cs typeface="+mn-cs"/>
            </a:endParaRPr>
          </a:p>
          <a:p>
            <a:pPr>
              <a:buFont typeface="Arial"/>
              <a:buChar char="•"/>
            </a:pPr>
            <a:r>
              <a:rPr lang="en-US" sz="1200" b="1" kern="1200" dirty="0" smtClean="0">
                <a:solidFill>
                  <a:schemeClr val="tx1"/>
                </a:solidFill>
                <a:latin typeface="+mn-lt"/>
                <a:ea typeface="+mn-ea"/>
                <a:cs typeface="+mn-cs"/>
              </a:rPr>
              <a:t>Constant comparative analysis </a:t>
            </a:r>
            <a:r>
              <a:rPr lang="en-US" sz="1200" kern="1200" dirty="0" smtClean="0">
                <a:solidFill>
                  <a:schemeClr val="tx1"/>
                </a:solidFill>
                <a:latin typeface="+mn-lt"/>
                <a:ea typeface="+mn-ea"/>
                <a:cs typeface="+mn-cs"/>
              </a:rPr>
              <a:t>was used</a:t>
            </a:r>
            <a:r>
              <a:rPr lang="en-US" sz="1200" kern="1200" baseline="0" dirty="0" smtClean="0">
                <a:solidFill>
                  <a:schemeClr val="tx1"/>
                </a:solidFill>
                <a:latin typeface="+mn-lt"/>
                <a:ea typeface="+mn-ea"/>
                <a:cs typeface="+mn-cs"/>
              </a:rPr>
              <a:t> and </a:t>
            </a:r>
            <a:r>
              <a:rPr lang="en-US" sz="1200" b="1" kern="1200" dirty="0" smtClean="0">
                <a:solidFill>
                  <a:schemeClr val="tx1"/>
                </a:solidFill>
                <a:latin typeface="+mn-lt"/>
                <a:ea typeface="+mn-ea"/>
                <a:cs typeface="+mn-cs"/>
              </a:rPr>
              <a:t>themes were gathered and compared across focus groups </a:t>
            </a:r>
            <a:r>
              <a:rPr lang="en-US" sz="1200" kern="1200" dirty="0" smtClean="0">
                <a:solidFill>
                  <a:schemeClr val="tx1"/>
                </a:solidFill>
                <a:latin typeface="+mn-lt"/>
                <a:ea typeface="+mn-ea"/>
                <a:cs typeface="+mn-cs"/>
              </a:rPr>
              <a:t>The researchers continued to look for instances that represented each category, until the </a:t>
            </a:r>
            <a:r>
              <a:rPr lang="en-US" sz="1200" b="1" kern="1200" dirty="0" smtClean="0">
                <a:solidFill>
                  <a:schemeClr val="tx1"/>
                </a:solidFill>
                <a:latin typeface="+mn-lt"/>
                <a:ea typeface="+mn-ea"/>
                <a:cs typeface="+mn-cs"/>
              </a:rPr>
              <a:t>data did not provide further insight into a theme </a:t>
            </a:r>
            <a:endParaRPr lang="en-US" sz="1200" kern="1200" dirty="0" smtClean="0">
              <a:solidFill>
                <a:schemeClr val="tx1"/>
              </a:solidFill>
              <a:latin typeface="+mn-lt"/>
              <a:ea typeface="+mn-ea"/>
              <a:cs typeface="+mn-cs"/>
            </a:endParaRPr>
          </a:p>
          <a:p>
            <a:pPr>
              <a:buFont typeface="Arial"/>
              <a:buChar char="•"/>
            </a:pPr>
            <a:endParaRPr lang="en-US" sz="1200" kern="1200" dirty="0" smtClean="0">
              <a:solidFill>
                <a:schemeClr val="tx1"/>
              </a:solidFill>
              <a:latin typeface="+mn-lt"/>
              <a:ea typeface="+mn-ea"/>
              <a:cs typeface="+mn-cs"/>
            </a:endParaRPr>
          </a:p>
          <a:p>
            <a:pPr>
              <a:buFont typeface="Arial"/>
              <a:buChar char="•"/>
            </a:pPr>
            <a:r>
              <a:rPr lang="en-US" sz="1200" kern="1200" dirty="0" smtClean="0">
                <a:solidFill>
                  <a:schemeClr val="tx1"/>
                </a:solidFill>
                <a:latin typeface="+mn-lt"/>
                <a:ea typeface="+mn-ea"/>
                <a:cs typeface="+mn-cs"/>
              </a:rPr>
              <a:t> A team of </a:t>
            </a:r>
            <a:r>
              <a:rPr lang="en-US" sz="1200" b="1" kern="1200" dirty="0" smtClean="0">
                <a:solidFill>
                  <a:schemeClr val="tx1"/>
                </a:solidFill>
                <a:latin typeface="+mn-lt"/>
                <a:ea typeface="+mn-ea"/>
                <a:cs typeface="+mn-cs"/>
              </a:rPr>
              <a:t>six researchers </a:t>
            </a:r>
            <a:r>
              <a:rPr lang="en-US" sz="1200" kern="1200" dirty="0" smtClean="0">
                <a:solidFill>
                  <a:schemeClr val="tx1"/>
                </a:solidFill>
                <a:latin typeface="+mn-lt"/>
                <a:ea typeface="+mn-ea"/>
                <a:cs typeface="+mn-cs"/>
              </a:rPr>
              <a:t>reading and re-reading the same data set, which enabled analytical triangulation.</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To ensure rigor in analysis and reliability of the data, the coding architecture </a:t>
            </a:r>
            <a:r>
              <a:rPr lang="en-US" sz="1200" b="1" kern="1200" dirty="0" smtClean="0">
                <a:solidFill>
                  <a:schemeClr val="tx1"/>
                </a:solidFill>
                <a:latin typeface="+mn-lt"/>
                <a:ea typeface="+mn-ea"/>
                <a:cs typeface="+mn-cs"/>
              </a:rPr>
              <a:t>was refined in an iterative process</a:t>
            </a:r>
            <a:r>
              <a:rPr lang="en-US" sz="1200" kern="1200" dirty="0" smtClean="0">
                <a:solidFill>
                  <a:schemeClr val="tx1"/>
                </a:solidFill>
                <a:latin typeface="+mn-lt"/>
                <a:ea typeface="+mn-ea"/>
                <a:cs typeface="+mn-cs"/>
              </a:rPr>
              <a:t> until coder agreement reached over 85% consistency.</a:t>
            </a:r>
          </a:p>
          <a:p>
            <a:pPr>
              <a:buFont typeface="Arial"/>
              <a:buChar char="•"/>
            </a:pPr>
            <a:endParaRPr lang="en-US" sz="1200" kern="1200" dirty="0" smtClean="0">
              <a:solidFill>
                <a:schemeClr val="tx1"/>
              </a:solidFill>
              <a:latin typeface="+mn-lt"/>
              <a:ea typeface="+mn-ea"/>
              <a:cs typeface="+mn-cs"/>
            </a:endParaRPr>
          </a:p>
          <a:p>
            <a:pPr>
              <a:buFont typeface="Arial"/>
              <a:buNone/>
            </a:pPr>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7200" marR="0" indent="-457200" algn="l" defTabSz="457200" rtl="0" eaLnBrk="1" fontAlgn="auto" latinLnBrk="0" hangingPunct="1">
              <a:lnSpc>
                <a:spcPct val="100000"/>
              </a:lnSpc>
              <a:spcBef>
                <a:spcPts val="0"/>
              </a:spcBef>
              <a:spcAft>
                <a:spcPts val="0"/>
              </a:spcAft>
              <a:buClrTx/>
              <a:buSzTx/>
              <a:buFont typeface="+mj-lt"/>
              <a:buNone/>
              <a:tabLst/>
              <a:defRPr/>
            </a:pPr>
            <a:r>
              <a:rPr lang="en-US" sz="1200" kern="1200" dirty="0" smtClean="0">
                <a:solidFill>
                  <a:schemeClr val="tx1"/>
                </a:solidFill>
                <a:latin typeface="+mn-lt"/>
                <a:ea typeface="+mn-ea"/>
                <a:cs typeface="+mn-cs"/>
              </a:rPr>
              <a:t>Subthemes were also identified, analyzed, and integrated with central findings, which were then reinforced by the survey results. </a:t>
            </a:r>
          </a:p>
          <a:p>
            <a:pPr marL="457200" marR="0" indent="-457200" algn="l" defTabSz="4572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pPr marL="457200" marR="0" indent="-457200" algn="l" defTabSz="457200" rtl="0" eaLnBrk="1" fontAlgn="auto" latinLnBrk="0" hangingPunct="1">
              <a:lnSpc>
                <a:spcPct val="100000"/>
              </a:lnSpc>
              <a:spcBef>
                <a:spcPts val="0"/>
              </a:spcBef>
              <a:spcAft>
                <a:spcPts val="0"/>
              </a:spcAft>
              <a:buClrTx/>
              <a:buSzTx/>
              <a:buFont typeface="+mj-lt"/>
              <a:buNone/>
              <a:tabLst/>
              <a:defRPr/>
            </a:pPr>
            <a:r>
              <a:rPr lang="en-US" sz="1200" kern="1200" dirty="0" smtClean="0">
                <a:solidFill>
                  <a:schemeClr val="tx1"/>
                </a:solidFill>
                <a:latin typeface="+mn-lt"/>
                <a:ea typeface="+mn-ea"/>
                <a:cs typeface="+mn-cs"/>
              </a:rPr>
              <a:t>Tests of significant coefficients across groups and  full analyses can be found in paper.</a:t>
            </a:r>
          </a:p>
          <a:p>
            <a:pPr marL="457200" indent="-457200">
              <a:buFont typeface="+mj-lt"/>
              <a:buNone/>
            </a:pPr>
            <a:endParaRPr lang="en-US" sz="1200" dirty="0" smtClean="0"/>
          </a:p>
        </p:txBody>
      </p:sp>
      <p:sp>
        <p:nvSpPr>
          <p:cNvPr id="4" name="Slide Number Placeholder 3"/>
          <p:cNvSpPr>
            <a:spLocks noGrp="1"/>
          </p:cNvSpPr>
          <p:nvPr>
            <p:ph type="sldNum" sz="quarter" idx="10"/>
          </p:nvPr>
        </p:nvSpPr>
        <p:spPr/>
        <p:txBody>
          <a:bodyPr/>
          <a:lstStyle/>
          <a:p>
            <a:fld id="{57A332F5-2558-5246-AE1E-0E590A768B0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Read slide first!!!</a:t>
            </a:r>
          </a:p>
          <a:p>
            <a:endParaRPr lang="en-US" b="1"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sz="2600" dirty="0" smtClean="0"/>
              <a:t>Notion that the student should be </a:t>
            </a:r>
            <a:r>
              <a:rPr lang="en-US" sz="2600" b="1" dirty="0" smtClean="0"/>
              <a:t>self-directed </a:t>
            </a:r>
            <a:r>
              <a:rPr lang="en-US" sz="2600" dirty="0" smtClean="0"/>
              <a:t>and an </a:t>
            </a:r>
            <a:r>
              <a:rPr lang="en-US" sz="2600" b="1" dirty="0" smtClean="0"/>
              <a:t>independent problem-solver</a:t>
            </a:r>
            <a:r>
              <a:rPr lang="en-US" sz="2600" dirty="0" smtClean="0"/>
              <a:t>; therefore, guidance was not a priority. </a:t>
            </a:r>
          </a:p>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Another major factor in students’ transitional experiences was learning how to become a researcher. </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READ first bullet point:</a:t>
            </a:r>
          </a:p>
          <a:p>
            <a:pPr lvl="1"/>
            <a:r>
              <a:rPr lang="en-US" sz="1200" dirty="0" smtClean="0"/>
              <a:t>Collaborative lab culture =  </a:t>
            </a:r>
            <a:r>
              <a:rPr lang="en-US" sz="1200" b="1" dirty="0" smtClean="0"/>
              <a:t>favorably </a:t>
            </a:r>
            <a:r>
              <a:rPr lang="en-US" sz="1200" dirty="0" smtClean="0"/>
              <a:t>lab experiences and </a:t>
            </a:r>
            <a:r>
              <a:rPr lang="en-US" sz="1200" b="1" dirty="0" smtClean="0"/>
              <a:t>high level of research </a:t>
            </a:r>
            <a:r>
              <a:rPr lang="en-US" sz="1200" dirty="0" smtClean="0"/>
              <a:t>productivity.</a:t>
            </a:r>
          </a:p>
          <a:p>
            <a:pPr lvl="1"/>
            <a:r>
              <a:rPr lang="en-US" sz="1200" dirty="0" smtClean="0"/>
              <a:t>Individualist lab culture = </a:t>
            </a:r>
            <a:r>
              <a:rPr lang="en-US" sz="1200" b="1" dirty="0" smtClean="0"/>
              <a:t>more negative </a:t>
            </a:r>
            <a:r>
              <a:rPr lang="en-US" sz="1200" dirty="0" smtClean="0"/>
              <a:t>experiences. Asking for </a:t>
            </a:r>
            <a:r>
              <a:rPr lang="en-US" sz="1200" b="1" dirty="0" smtClean="0"/>
              <a:t>help was not useful </a:t>
            </a:r>
            <a:r>
              <a:rPr lang="en-US" sz="1200" dirty="0" smtClean="0"/>
              <a:t>because more advanced </a:t>
            </a:r>
          </a:p>
          <a:p>
            <a:pPr lvl="0"/>
            <a:endParaRPr lang="en-US" sz="1200" dirty="0" smtClean="0"/>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READ this for the second bullet point:</a:t>
            </a:r>
          </a:p>
          <a:p>
            <a:pPr lvl="1"/>
            <a:endParaRPr lang="en-US" sz="1200" dirty="0" smtClean="0"/>
          </a:p>
          <a:p>
            <a:pPr marL="457200" marR="0" lvl="1" indent="0" algn="l" defTabSz="457200" rtl="0" eaLnBrk="1" fontAlgn="auto" latinLnBrk="0" hangingPunct="1">
              <a:lnSpc>
                <a:spcPct val="100000"/>
              </a:lnSpc>
              <a:spcBef>
                <a:spcPts val="0"/>
              </a:spcBef>
              <a:spcAft>
                <a:spcPts val="0"/>
              </a:spcAft>
              <a:buClrTx/>
              <a:buSzTx/>
              <a:buFontTx/>
              <a:buNone/>
              <a:tabLst/>
              <a:defRPr/>
            </a:pPr>
            <a:r>
              <a:rPr lang="en-US" sz="1200" dirty="0" smtClean="0"/>
              <a:t>Effect of limited or no prior experience planning and conducting what would become long-term research projects reported having a poor grasp of experimental techniques and feeling lost a majority of the time.</a:t>
            </a:r>
          </a:p>
          <a:p>
            <a:pPr lvl="1"/>
            <a:endParaRPr lang="en-US" sz="120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READ this for the third bullet point:</a:t>
            </a:r>
          </a:p>
          <a:p>
            <a:pPr lvl="0"/>
            <a:endParaRPr lang="en-US" sz="1200" dirty="0" smtClean="0"/>
          </a:p>
          <a:p>
            <a:pPr lvl="1"/>
            <a:r>
              <a:rPr lang="en-US" sz="1200" dirty="0" smtClean="0"/>
              <a:t>Conducting research was much different in graduate school because it required that students </a:t>
            </a:r>
            <a:r>
              <a:rPr lang="en-US" sz="1200" b="1" dirty="0" smtClean="0"/>
              <a:t>design their own study</a:t>
            </a:r>
            <a:r>
              <a:rPr lang="en-US" sz="1200" dirty="0" smtClean="0"/>
              <a:t>, instead of </a:t>
            </a:r>
            <a:r>
              <a:rPr lang="en-US" sz="1200" b="1" dirty="0" smtClean="0"/>
              <a:t>assisting someone </a:t>
            </a:r>
            <a:r>
              <a:rPr lang="en-US" sz="1200" dirty="0" smtClean="0"/>
              <a:t>else on research that was </a:t>
            </a:r>
            <a:r>
              <a:rPr lang="en-US" sz="1200" b="1" dirty="0" smtClean="0"/>
              <a:t>already planned, </a:t>
            </a:r>
            <a:r>
              <a:rPr lang="en-US" sz="1200" dirty="0" smtClean="0"/>
              <a:t>which was a far easier task </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7A332F5-2558-5246-AE1E-0E590A768B0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Read</a:t>
            </a:r>
            <a:r>
              <a:rPr lang="en-US" b="1" baseline="0" dirty="0" smtClean="0"/>
              <a:t> in place of first bullet point</a:t>
            </a:r>
          </a:p>
          <a:p>
            <a:r>
              <a:rPr lang="en-US" dirty="0" smtClean="0"/>
              <a:t>Stories of advisors who </a:t>
            </a:r>
          </a:p>
          <a:p>
            <a:pPr lvl="1"/>
            <a:r>
              <a:rPr lang="en-US" dirty="0" smtClean="0"/>
              <a:t>did not seem to provide proper guidance, due to a lack of awareness about important aspects of the program or basing their recommendations on incorrect information </a:t>
            </a:r>
          </a:p>
          <a:p>
            <a:pPr lvl="1"/>
            <a:r>
              <a:rPr lang="en-US" dirty="0" smtClean="0"/>
              <a:t>were not available, accessible, or around enough </a:t>
            </a:r>
          </a:p>
          <a:p>
            <a:endParaRPr lang="en-US" b="1" baseline="0" dirty="0" smtClean="0"/>
          </a:p>
          <a:p>
            <a:endParaRPr lang="en-US" b="1" baseline="0" dirty="0" smtClean="0"/>
          </a:p>
          <a:p>
            <a:r>
              <a:rPr lang="en-US" b="1" baseline="0" dirty="0" smtClean="0"/>
              <a:t>Read second bullet point</a:t>
            </a:r>
            <a:endParaRPr lang="en-US" b="1" dirty="0" smtClean="0"/>
          </a:p>
          <a:p>
            <a:endParaRPr lang="en-US" dirty="0" smtClean="0"/>
          </a:p>
          <a:p>
            <a:r>
              <a:rPr lang="en-US" dirty="0" smtClean="0"/>
              <a:t>As a result of little direction, several reported that </a:t>
            </a:r>
          </a:p>
          <a:p>
            <a:pPr lvl="1"/>
            <a:r>
              <a:rPr lang="en-US" dirty="0" smtClean="0"/>
              <a:t>their research productivity was minimal.</a:t>
            </a:r>
            <a:r>
              <a:rPr lang="en-US" dirty="0" smtClean="0"/>
              <a:t> A problem because</a:t>
            </a:r>
            <a:r>
              <a:rPr lang="en-US" baseline="0" dirty="0" smtClean="0"/>
              <a:t> we found that students who more frequently conducted experiments or collected data were better able to transition to the academic environment.</a:t>
            </a:r>
            <a:endParaRPr lang="en-US" dirty="0" smtClean="0"/>
          </a:p>
          <a:p>
            <a:pPr lvl="1"/>
            <a:r>
              <a:rPr lang="en-US" dirty="0" smtClean="0"/>
              <a:t>they contemplated leaving graduate school altogether.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Read third</a:t>
            </a:r>
            <a:r>
              <a:rPr lang="en-US" b="1" baseline="0" dirty="0" smtClean="0"/>
              <a:t> bullet point</a:t>
            </a:r>
            <a:endParaRPr lang="en-US" b="1" dirty="0" smtClean="0"/>
          </a:p>
          <a:p>
            <a:endParaRPr lang="en-US" dirty="0"/>
          </a:p>
        </p:txBody>
      </p:sp>
      <p:sp>
        <p:nvSpPr>
          <p:cNvPr id="4" name="Slide Number Placeholder 3"/>
          <p:cNvSpPr>
            <a:spLocks noGrp="1"/>
          </p:cNvSpPr>
          <p:nvPr>
            <p:ph type="sldNum" sz="quarter" idx="10"/>
          </p:nvPr>
        </p:nvSpPr>
        <p:spPr/>
        <p:txBody>
          <a:bodyPr/>
          <a:lstStyle/>
          <a:p>
            <a:fld id="{AD767398-9F68-CD47-98AB-3E28123011C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Asking guidance </a:t>
            </a:r>
            <a:r>
              <a:rPr lang="en-US" sz="1200" kern="1200" dirty="0" smtClean="0">
                <a:solidFill>
                  <a:schemeClr val="tx1"/>
                </a:solidFill>
                <a:latin typeface="+mn-lt"/>
                <a:ea typeface="+mn-ea"/>
                <a:cs typeface="+mn-cs"/>
              </a:rPr>
              <a:t>from another faculty member was a </a:t>
            </a:r>
            <a:r>
              <a:rPr lang="en-US" sz="1200" b="1" kern="1200" dirty="0" smtClean="0">
                <a:solidFill>
                  <a:schemeClr val="tx1"/>
                </a:solidFill>
                <a:latin typeface="+mn-lt"/>
                <a:ea typeface="+mn-ea"/>
                <a:cs typeface="+mn-cs"/>
              </a:rPr>
              <a:t>political minefield in </a:t>
            </a:r>
            <a:r>
              <a:rPr lang="en-US" sz="1200" kern="1200" dirty="0" smtClean="0">
                <a:solidFill>
                  <a:schemeClr val="tx1"/>
                </a:solidFill>
                <a:latin typeface="+mn-lt"/>
                <a:ea typeface="+mn-ea"/>
                <a:cs typeface="+mn-cs"/>
              </a:rPr>
              <a:t>some STEM departments.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example, in talking about the difficulty in getting the information he needed from his PI on important questions, Cooper describes the </a:t>
            </a:r>
            <a:r>
              <a:rPr lang="en-US" sz="1200" b="1" kern="1200" dirty="0" smtClean="0">
                <a:solidFill>
                  <a:schemeClr val="tx1"/>
                </a:solidFill>
                <a:latin typeface="+mn-lt"/>
                <a:ea typeface="+mn-ea"/>
                <a:cs typeface="+mn-cs"/>
              </a:rPr>
              <a:t>tight rope act of asking another professor for guidance, balancing proactively advocating for one’ self on the one hand and risking upsetting his professor on the other:</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baseline="0" dirty="0" smtClean="0">
                <a:solidFill>
                  <a:schemeClr val="tx1"/>
                </a:solidFill>
                <a:latin typeface="+mn-lt"/>
                <a:ea typeface="+mn-ea"/>
                <a:cs typeface="+mn-cs"/>
              </a:rPr>
              <a:t> READ SLIDE</a:t>
            </a:r>
            <a:endParaRPr lang="en-US" sz="1200" b="1"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 was difficult identifying whom to trust for help and whom to confide in.</a:t>
            </a:r>
            <a:r>
              <a:rPr lang="en-US" sz="1200" kern="1200" baseline="0" dirty="0" smtClean="0">
                <a:solidFill>
                  <a:schemeClr val="tx1"/>
                </a:solidFill>
                <a:latin typeface="+mn-lt"/>
                <a:ea typeface="+mn-ea"/>
                <a:cs typeface="+mn-cs"/>
              </a:rPr>
              <a:t> This was a source of stress.</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7A332F5-2558-5246-AE1E-0E590A768B0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t>Read first bullet point first</a:t>
            </a:r>
          </a:p>
          <a:p>
            <a:pPr marL="0" marR="0" indent="0" algn="l" defTabSz="457200" rtl="0" eaLnBrk="1" fontAlgn="auto" latinLnBrk="0" hangingPunct="1">
              <a:lnSpc>
                <a:spcPct val="100000"/>
              </a:lnSpc>
              <a:spcBef>
                <a:spcPts val="0"/>
              </a:spcBef>
              <a:spcAft>
                <a:spcPts val="0"/>
              </a:spcAft>
              <a:buClrTx/>
              <a:buSzTx/>
              <a:buFont typeface="Arial"/>
              <a:buChar char="•"/>
              <a:tabLst/>
              <a:defRPr/>
            </a:pPr>
            <a:endParaRPr lang="en-US" sz="1200" dirty="0" smtClean="0"/>
          </a:p>
          <a:p>
            <a:pPr>
              <a:buFont typeface="Arial"/>
              <a:buChar char="•"/>
            </a:pPr>
            <a:r>
              <a:rPr lang="en-US" sz="1200" dirty="0" smtClean="0"/>
              <a:t>Students attending </a:t>
            </a:r>
            <a:r>
              <a:rPr lang="en-US" sz="1200" dirty="0" err="1" smtClean="0"/>
              <a:t>MSIs</a:t>
            </a:r>
            <a:r>
              <a:rPr lang="en-US" sz="1200" dirty="0" smtClean="0"/>
              <a:t> felt </a:t>
            </a:r>
            <a:r>
              <a:rPr lang="en-US" sz="1200" b="1" dirty="0" smtClean="0"/>
              <a:t>normal </a:t>
            </a:r>
            <a:r>
              <a:rPr lang="en-US" sz="1200" dirty="0" smtClean="0"/>
              <a:t>– diversity present showed that </a:t>
            </a:r>
            <a:r>
              <a:rPr lang="en-US" sz="1200" b="1" dirty="0" err="1" smtClean="0"/>
              <a:t>URMs</a:t>
            </a:r>
            <a:r>
              <a:rPr lang="en-US" sz="1200" b="1" dirty="0" smtClean="0"/>
              <a:t> can succeed i</a:t>
            </a:r>
            <a:r>
              <a:rPr lang="en-US" sz="1200" dirty="0" smtClean="0"/>
              <a:t>n STEM</a:t>
            </a:r>
          </a:p>
          <a:p>
            <a:pPr>
              <a:buFont typeface="Arial"/>
              <a:buChar char="•"/>
            </a:pPr>
            <a:r>
              <a:rPr lang="en-US" sz="1200" dirty="0" smtClean="0"/>
              <a:t>Student at the PWI considered </a:t>
            </a:r>
            <a:r>
              <a:rPr lang="en-US" sz="1200" b="1" dirty="0" smtClean="0"/>
              <a:t>diversity as a proxy </a:t>
            </a:r>
            <a:r>
              <a:rPr lang="en-US" sz="1200" dirty="0" smtClean="0"/>
              <a:t>of the future comfort they would have in their program</a:t>
            </a:r>
          </a:p>
          <a:p>
            <a:pPr>
              <a:buFont typeface="Arial"/>
              <a:buNone/>
            </a:pPr>
            <a:endParaRPr lang="en-US" sz="1200" b="1" dirty="0" smtClean="0"/>
          </a:p>
          <a:p>
            <a:pPr>
              <a:buFont typeface="Arial"/>
              <a:buChar char="•"/>
            </a:pPr>
            <a:r>
              <a:rPr lang="en-US" sz="1200" b="1" dirty="0" smtClean="0"/>
              <a:t>Read second and third bullet</a:t>
            </a:r>
            <a:r>
              <a:rPr lang="en-US" sz="1200" b="1" baseline="0" dirty="0" smtClean="0"/>
              <a:t> point</a:t>
            </a:r>
            <a:endParaRPr lang="en-US" sz="1200" b="1"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AD767398-9F68-CD47-98AB-3E28123011C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sz="1200" b="0" kern="1200" dirty="0" smtClean="0">
                <a:solidFill>
                  <a:schemeClr val="tx1"/>
                </a:solidFill>
                <a:latin typeface="+mn-lt"/>
                <a:ea typeface="+mn-ea"/>
                <a:cs typeface="+mn-cs"/>
              </a:rPr>
              <a:t>Chase</a:t>
            </a:r>
            <a:r>
              <a:rPr lang="en-US" sz="1200" b="0" kern="1200" baseline="0" dirty="0" smtClean="0">
                <a:solidFill>
                  <a:schemeClr val="tx1"/>
                </a:solidFill>
                <a:latin typeface="+mn-lt"/>
                <a:ea typeface="+mn-ea"/>
                <a:cs typeface="+mn-cs"/>
              </a:rPr>
              <a:t> talks about his experience joining a lab that was made up of entirely international students.</a:t>
            </a:r>
            <a:endParaRPr lang="en-US" sz="1200" b="0" kern="1200" dirty="0" smtClean="0">
              <a:solidFill>
                <a:schemeClr val="tx1"/>
              </a:solidFill>
              <a:latin typeface="+mn-lt"/>
              <a:ea typeface="+mn-ea"/>
              <a:cs typeface="+mn-cs"/>
            </a:endParaRPr>
          </a:p>
          <a:p>
            <a:pPr algn="l"/>
            <a:endParaRPr lang="en-US" sz="1200" b="1" kern="1200" dirty="0" smtClean="0">
              <a:solidFill>
                <a:schemeClr val="tx1"/>
              </a:solidFill>
              <a:latin typeface="+mn-lt"/>
              <a:ea typeface="+mn-ea"/>
              <a:cs typeface="+mn-cs"/>
            </a:endParaRPr>
          </a:p>
          <a:p>
            <a:pPr algn="l"/>
            <a:r>
              <a:rPr lang="en-US" sz="1200" b="1" kern="1200" dirty="0" smtClean="0">
                <a:solidFill>
                  <a:schemeClr val="tx1"/>
                </a:solidFill>
                <a:latin typeface="+mn-lt"/>
                <a:ea typeface="+mn-ea"/>
                <a:cs typeface="+mn-cs"/>
              </a:rPr>
              <a:t>READ</a:t>
            </a:r>
            <a:r>
              <a:rPr lang="en-US" sz="1200" b="1" kern="1200" baseline="0" dirty="0" smtClean="0">
                <a:solidFill>
                  <a:schemeClr val="tx1"/>
                </a:solidFill>
                <a:latin typeface="+mn-lt"/>
                <a:ea typeface="+mn-ea"/>
                <a:cs typeface="+mn-cs"/>
              </a:rPr>
              <a:t> quote</a:t>
            </a:r>
          </a:p>
          <a:p>
            <a:pPr algn="l"/>
            <a:endParaRPr lang="en-US" sz="1200" b="1" kern="1200" baseline="0" dirty="0" smtClean="0">
              <a:solidFill>
                <a:schemeClr val="tx1"/>
              </a:solidFill>
              <a:latin typeface="+mn-lt"/>
              <a:ea typeface="+mn-ea"/>
              <a:cs typeface="+mn-cs"/>
            </a:endParaRPr>
          </a:p>
          <a:p>
            <a:pPr algn="l"/>
            <a:r>
              <a:rPr lang="en-US" sz="1200" kern="1200" dirty="0" smtClean="0">
                <a:solidFill>
                  <a:schemeClr val="tx1"/>
                </a:solidFill>
                <a:latin typeface="+mn-lt"/>
                <a:ea typeface="+mn-ea"/>
                <a:cs typeface="+mn-cs"/>
              </a:rPr>
              <a:t>The fact that collaborating with peers with respect to studying, homework, and research </a:t>
            </a:r>
            <a:r>
              <a:rPr lang="en-US" sz="1200" b="1" kern="1200" dirty="0" smtClean="0">
                <a:solidFill>
                  <a:schemeClr val="tx1"/>
                </a:solidFill>
                <a:latin typeface="+mn-lt"/>
                <a:ea typeface="+mn-ea"/>
                <a:cs typeface="+mn-cs"/>
              </a:rPr>
              <a:t>was not a readily feasible option </a:t>
            </a:r>
            <a:r>
              <a:rPr lang="en-US" sz="1200" kern="1200" dirty="0" smtClean="0">
                <a:solidFill>
                  <a:schemeClr val="tx1"/>
                </a:solidFill>
                <a:latin typeface="+mn-lt"/>
                <a:ea typeface="+mn-ea"/>
                <a:cs typeface="+mn-cs"/>
              </a:rPr>
              <a:t>for many URM STEM students pursuing their graduate work at </a:t>
            </a:r>
            <a:r>
              <a:rPr lang="en-US" sz="1200" kern="1200" dirty="0" err="1" smtClean="0">
                <a:solidFill>
                  <a:schemeClr val="tx1"/>
                </a:solidFill>
                <a:latin typeface="+mn-lt"/>
                <a:ea typeface="+mn-ea"/>
                <a:cs typeface="+mn-cs"/>
              </a:rPr>
              <a:t>PWIs</a:t>
            </a:r>
            <a:r>
              <a:rPr lang="en-US" sz="1200" kern="1200" dirty="0" smtClean="0">
                <a:solidFill>
                  <a:schemeClr val="tx1"/>
                </a:solidFill>
                <a:latin typeface="+mn-lt"/>
                <a:ea typeface="+mn-ea"/>
                <a:cs typeface="+mn-cs"/>
              </a:rPr>
              <a:t> is p</a:t>
            </a:r>
            <a:r>
              <a:rPr lang="en-US" sz="1200" b="1" kern="1200" dirty="0" smtClean="0">
                <a:solidFill>
                  <a:schemeClr val="tx1"/>
                </a:solidFill>
                <a:latin typeface="+mn-lt"/>
                <a:ea typeface="+mn-ea"/>
                <a:cs typeface="+mn-cs"/>
              </a:rPr>
              <a:t>roblematic</a:t>
            </a:r>
            <a:r>
              <a:rPr lang="en-US" sz="1200" kern="1200" dirty="0" smtClean="0">
                <a:solidFill>
                  <a:schemeClr val="tx1"/>
                </a:solidFill>
                <a:latin typeface="+mn-lt"/>
                <a:ea typeface="+mn-ea"/>
                <a:cs typeface="+mn-cs"/>
              </a:rPr>
              <a:t> precisely because students reported that </a:t>
            </a:r>
            <a:r>
              <a:rPr lang="en-US" sz="1200" b="1" kern="1200" dirty="0" smtClean="0">
                <a:solidFill>
                  <a:schemeClr val="tx1"/>
                </a:solidFill>
                <a:latin typeface="+mn-lt"/>
                <a:ea typeface="+mn-ea"/>
                <a:cs typeface="+mn-cs"/>
              </a:rPr>
              <a:t>to survive the high workload </a:t>
            </a:r>
            <a:r>
              <a:rPr lang="en-US" sz="1200" kern="1200" dirty="0" smtClean="0">
                <a:solidFill>
                  <a:schemeClr val="tx1"/>
                </a:solidFill>
                <a:latin typeface="+mn-lt"/>
                <a:ea typeface="+mn-ea"/>
                <a:cs typeface="+mn-cs"/>
              </a:rPr>
              <a:t>of introductory graduate classes graduate classes, it was </a:t>
            </a:r>
            <a:r>
              <a:rPr lang="en-US" sz="1200" b="1" kern="1200" dirty="0" smtClean="0">
                <a:solidFill>
                  <a:schemeClr val="tx1"/>
                </a:solidFill>
                <a:latin typeface="+mn-lt"/>
                <a:ea typeface="+mn-ea"/>
                <a:cs typeface="+mn-cs"/>
              </a:rPr>
              <a:t>essential to study with peers </a:t>
            </a:r>
            <a:r>
              <a:rPr lang="en-US" sz="1200" kern="1200" dirty="0" smtClean="0">
                <a:solidFill>
                  <a:schemeClr val="tx1"/>
                </a:solidFill>
                <a:latin typeface="+mn-lt"/>
                <a:ea typeface="+mn-ea"/>
                <a:cs typeface="+mn-cs"/>
              </a:rPr>
              <a:t>and collaborate on homework. Further study groups also served a </a:t>
            </a:r>
            <a:r>
              <a:rPr lang="en-US" sz="1200" b="1" kern="1200" dirty="0" smtClean="0">
                <a:solidFill>
                  <a:schemeClr val="tx1"/>
                </a:solidFill>
                <a:latin typeface="+mn-lt"/>
                <a:ea typeface="+mn-ea"/>
                <a:cs typeface="+mn-cs"/>
              </a:rPr>
              <a:t>social function </a:t>
            </a:r>
            <a:r>
              <a:rPr lang="en-US" sz="1200" kern="1200" dirty="0" smtClean="0">
                <a:solidFill>
                  <a:schemeClr val="tx1"/>
                </a:solidFill>
                <a:latin typeface="+mn-lt"/>
                <a:ea typeface="+mn-ea"/>
                <a:cs typeface="+mn-cs"/>
              </a:rPr>
              <a:t>and warded off </a:t>
            </a:r>
            <a:r>
              <a:rPr lang="en-US" sz="1200" b="1" kern="1200" dirty="0" smtClean="0">
                <a:solidFill>
                  <a:schemeClr val="tx1"/>
                </a:solidFill>
                <a:latin typeface="+mn-lt"/>
                <a:ea typeface="+mn-ea"/>
                <a:cs typeface="+mn-cs"/>
              </a:rPr>
              <a:t>feelings of isolation. </a:t>
            </a:r>
          </a:p>
          <a:p>
            <a:endParaRPr lang="en-US" sz="1200" b="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7A332F5-2558-5246-AE1E-0E590A768B0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4 unique contributions of this paper</a:t>
            </a:r>
            <a:r>
              <a:rPr lang="en-US" sz="1200" kern="1200" baseline="0" dirty="0" smtClean="0">
                <a:solidFill>
                  <a:schemeClr val="tx1"/>
                </a:solidFill>
                <a:latin typeface="+mn-lt"/>
                <a:ea typeface="+mn-ea"/>
                <a:cs typeface="+mn-cs"/>
              </a:rPr>
              <a:t> are:</a:t>
            </a:r>
            <a:endParaRPr lang="en-US" sz="1200" kern="1200" dirty="0" smtClean="0">
              <a:solidFill>
                <a:schemeClr val="tx1"/>
              </a:solidFill>
              <a:latin typeface="+mn-lt"/>
              <a:ea typeface="+mn-ea"/>
              <a:cs typeface="+mn-cs"/>
            </a:endParaRPr>
          </a:p>
          <a:p>
            <a:pPr marL="228600" indent="-228600">
              <a:buFont typeface="+mj-lt"/>
              <a:buAutoNum type="arabicPeriod"/>
            </a:pPr>
            <a:r>
              <a:rPr lang="en-US" sz="1200" kern="1200" dirty="0" smtClean="0">
                <a:solidFill>
                  <a:schemeClr val="tx1"/>
                </a:solidFill>
                <a:latin typeface="+mn-lt"/>
                <a:ea typeface="+mn-ea"/>
                <a:cs typeface="+mn-cs"/>
              </a:rPr>
              <a:t>Perhaps stemming from the expectation that as doctoral students, students come in already being </a:t>
            </a:r>
            <a:r>
              <a:rPr lang="en-US" sz="1200" b="1" kern="1200" dirty="0" smtClean="0">
                <a:solidFill>
                  <a:schemeClr val="tx1"/>
                </a:solidFill>
                <a:latin typeface="+mn-lt"/>
                <a:ea typeface="+mn-ea"/>
                <a:cs typeface="+mn-cs"/>
              </a:rPr>
              <a:t>self-directed learners </a:t>
            </a:r>
            <a:r>
              <a:rPr lang="en-US" sz="1200" kern="1200" dirty="0" smtClean="0">
                <a:solidFill>
                  <a:schemeClr val="tx1"/>
                </a:solidFill>
                <a:latin typeface="+mn-lt"/>
                <a:ea typeface="+mn-ea"/>
                <a:cs typeface="+mn-cs"/>
              </a:rPr>
              <a:t>and researchers. Student accounts show that, in general, this is not the case. Further many novice URM STEM graduate </a:t>
            </a:r>
            <a:r>
              <a:rPr lang="en-US" sz="1200" b="1" kern="1200" dirty="0" smtClean="0">
                <a:solidFill>
                  <a:schemeClr val="tx1"/>
                </a:solidFill>
                <a:latin typeface="+mn-lt"/>
                <a:ea typeface="+mn-ea"/>
                <a:cs typeface="+mn-cs"/>
              </a:rPr>
              <a:t>students were not aware of the questions they should be asking or </a:t>
            </a:r>
            <a:r>
              <a:rPr lang="en-US" sz="1200" kern="1200" dirty="0" smtClean="0">
                <a:solidFill>
                  <a:schemeClr val="tx1"/>
                </a:solidFill>
                <a:latin typeface="+mn-lt"/>
                <a:ea typeface="+mn-ea"/>
                <a:cs typeface="+mn-cs"/>
              </a:rPr>
              <a:t>to whom, which made them feel that they were in a constant state of “being lost.” </a:t>
            </a:r>
            <a:r>
              <a:rPr lang="en-US" sz="1200" b="1" kern="1200" dirty="0" smtClean="0">
                <a:solidFill>
                  <a:schemeClr val="tx1"/>
                </a:solidFill>
                <a:latin typeface="+mn-lt"/>
                <a:ea typeface="+mn-ea"/>
                <a:cs typeface="+mn-cs"/>
              </a:rPr>
              <a:t>More structure in a program</a:t>
            </a:r>
            <a:r>
              <a:rPr lang="en-US" sz="1200" kern="1200" dirty="0" smtClean="0">
                <a:solidFill>
                  <a:schemeClr val="tx1"/>
                </a:solidFill>
                <a:latin typeface="+mn-lt"/>
                <a:ea typeface="+mn-ea"/>
                <a:cs typeface="+mn-cs"/>
              </a:rPr>
              <a:t>, that makes</a:t>
            </a:r>
            <a:r>
              <a:rPr lang="en-US" sz="1200" kern="1200" baseline="0" dirty="0" smtClean="0">
                <a:solidFill>
                  <a:schemeClr val="tx1"/>
                </a:solidFill>
                <a:latin typeface="+mn-lt"/>
                <a:ea typeface="+mn-ea"/>
                <a:cs typeface="+mn-cs"/>
              </a:rPr>
              <a:t> recommendations for </a:t>
            </a:r>
            <a:r>
              <a:rPr lang="en-US" sz="1200" b="1" kern="1200" dirty="0" smtClean="0">
                <a:solidFill>
                  <a:schemeClr val="tx1"/>
                </a:solidFill>
                <a:latin typeface="+mn-lt"/>
                <a:ea typeface="+mn-ea"/>
                <a:cs typeface="+mn-cs"/>
              </a:rPr>
              <a:t>class sequences and expectations for research productivity, </a:t>
            </a:r>
            <a:r>
              <a:rPr lang="en-US" sz="1200" kern="1200" dirty="0" smtClean="0">
                <a:solidFill>
                  <a:schemeClr val="tx1"/>
                </a:solidFill>
                <a:latin typeface="+mn-lt"/>
                <a:ea typeface="+mn-ea"/>
                <a:cs typeface="+mn-cs"/>
              </a:rPr>
              <a:t>at least in the first two years of graduate school could help </a:t>
            </a:r>
            <a:r>
              <a:rPr lang="en-US" sz="1200" b="1" kern="1200" dirty="0" smtClean="0">
                <a:solidFill>
                  <a:schemeClr val="tx1"/>
                </a:solidFill>
                <a:latin typeface="+mn-lt"/>
                <a:ea typeface="+mn-ea"/>
                <a:cs typeface="+mn-cs"/>
              </a:rPr>
              <a:t>reduce the uncertainty and doubt </a:t>
            </a:r>
            <a:r>
              <a:rPr lang="en-US" sz="1200" kern="1200" dirty="0" smtClean="0">
                <a:solidFill>
                  <a:schemeClr val="tx1"/>
                </a:solidFill>
                <a:latin typeface="+mn-lt"/>
                <a:ea typeface="+mn-ea"/>
                <a:cs typeface="+mn-cs"/>
              </a:rPr>
              <a:t>incoming graduate students experience and make them feel </a:t>
            </a:r>
            <a:r>
              <a:rPr lang="en-US" sz="1200" b="1" kern="1200" dirty="0" smtClean="0">
                <a:solidFill>
                  <a:schemeClr val="tx1"/>
                </a:solidFill>
                <a:latin typeface="+mn-lt"/>
                <a:ea typeface="+mn-ea"/>
                <a:cs typeface="+mn-cs"/>
              </a:rPr>
              <a:t>more in control of their ability </a:t>
            </a:r>
            <a:r>
              <a:rPr lang="en-US" sz="1200" kern="1200" dirty="0" smtClean="0">
                <a:solidFill>
                  <a:schemeClr val="tx1"/>
                </a:solidFill>
                <a:latin typeface="+mn-lt"/>
                <a:ea typeface="+mn-ea"/>
                <a:cs typeface="+mn-cs"/>
              </a:rPr>
              <a:t>to succeed. </a:t>
            </a:r>
          </a:p>
          <a:p>
            <a:pPr marL="228600" indent="-228600">
              <a:buFont typeface="+mj-lt"/>
              <a:buNone/>
            </a:pPr>
            <a:endParaRPr lang="en-US" sz="1200" kern="1200" dirty="0" smtClean="0">
              <a:solidFill>
                <a:schemeClr val="tx1"/>
              </a:solidFill>
              <a:latin typeface="+mn-lt"/>
              <a:ea typeface="+mn-ea"/>
              <a:cs typeface="+mn-cs"/>
            </a:endParaRPr>
          </a:p>
          <a:p>
            <a:pPr marL="228600" indent="-228600">
              <a:buFont typeface="+mj-lt"/>
              <a:buAutoNum type="arabicPeriod"/>
            </a:pPr>
            <a:r>
              <a:rPr lang="en-US" sz="1200" kern="1200" dirty="0" smtClean="0">
                <a:solidFill>
                  <a:schemeClr val="tx1"/>
                </a:solidFill>
                <a:latin typeface="+mn-lt"/>
                <a:ea typeface="+mn-ea"/>
                <a:cs typeface="+mn-cs"/>
              </a:rPr>
              <a:t>Because of the lack of structure there needs to be strong</a:t>
            </a:r>
            <a:r>
              <a:rPr lang="en-US" sz="1200" kern="1200" baseline="0" dirty="0" smtClean="0">
                <a:solidFill>
                  <a:schemeClr val="tx1"/>
                </a:solidFill>
                <a:latin typeface="+mn-lt"/>
                <a:ea typeface="+mn-ea"/>
                <a:cs typeface="+mn-cs"/>
              </a:rPr>
              <a:t> advising. The problem is that students are not getting the advising they need.  And w</a:t>
            </a:r>
            <a:r>
              <a:rPr lang="en-US" sz="1200" kern="1200" dirty="0" smtClean="0">
                <a:solidFill>
                  <a:schemeClr val="tx1"/>
                </a:solidFill>
                <a:latin typeface="+mn-lt"/>
                <a:ea typeface="+mn-ea"/>
                <a:cs typeface="+mn-cs"/>
              </a:rPr>
              <a:t>ithout sufficient guidance, students are forced to have an </a:t>
            </a:r>
            <a:r>
              <a:rPr lang="en-US" sz="1200" b="1" kern="1200" dirty="0" smtClean="0">
                <a:solidFill>
                  <a:schemeClr val="tx1"/>
                </a:solidFill>
                <a:latin typeface="+mn-lt"/>
                <a:ea typeface="+mn-ea"/>
                <a:cs typeface="+mn-cs"/>
              </a:rPr>
              <a:t>extremely high-level of self-direction </a:t>
            </a:r>
            <a:r>
              <a:rPr lang="en-US" sz="1200" kern="1200" dirty="0" smtClean="0">
                <a:solidFill>
                  <a:schemeClr val="tx1"/>
                </a:solidFill>
                <a:latin typeface="+mn-lt"/>
                <a:ea typeface="+mn-ea"/>
                <a:cs typeface="+mn-cs"/>
              </a:rPr>
              <a:t>just to keep up.</a:t>
            </a:r>
            <a:r>
              <a:rPr lang="en-US" sz="1200" kern="1200" baseline="0" dirty="0" smtClean="0">
                <a:solidFill>
                  <a:schemeClr val="tx1"/>
                </a:solidFill>
                <a:latin typeface="+mn-lt"/>
                <a:ea typeface="+mn-ea"/>
                <a:cs typeface="+mn-cs"/>
              </a:rPr>
              <a:t> Those who </a:t>
            </a:r>
            <a:r>
              <a:rPr lang="en-US" sz="1200" kern="1200" dirty="0" smtClean="0">
                <a:solidFill>
                  <a:schemeClr val="tx1"/>
                </a:solidFill>
                <a:latin typeface="+mn-lt"/>
                <a:ea typeface="+mn-ea"/>
                <a:cs typeface="+mn-cs"/>
              </a:rPr>
              <a:t>do not have </a:t>
            </a:r>
            <a:r>
              <a:rPr lang="en-US" sz="1200" b="1" kern="1200" dirty="0" smtClean="0">
                <a:solidFill>
                  <a:schemeClr val="tx1"/>
                </a:solidFill>
                <a:latin typeface="+mn-lt"/>
                <a:ea typeface="+mn-ea"/>
                <a:cs typeface="+mn-cs"/>
              </a:rPr>
              <a:t>this level of savvy </a:t>
            </a:r>
            <a:r>
              <a:rPr lang="en-US" sz="1200" kern="1200" dirty="0" smtClean="0">
                <a:solidFill>
                  <a:schemeClr val="tx1"/>
                </a:solidFill>
                <a:latin typeface="+mn-lt"/>
                <a:ea typeface="+mn-ea"/>
                <a:cs typeface="+mn-cs"/>
              </a:rPr>
              <a:t>or who do not </a:t>
            </a:r>
            <a:r>
              <a:rPr lang="en-US" sz="1200" b="1" kern="1200" dirty="0" smtClean="0">
                <a:solidFill>
                  <a:schemeClr val="tx1"/>
                </a:solidFill>
                <a:latin typeface="+mn-lt"/>
                <a:ea typeface="+mn-ea"/>
                <a:cs typeface="+mn-cs"/>
              </a:rPr>
              <a:t>initiate mentoring relationships </a:t>
            </a:r>
            <a:r>
              <a:rPr lang="en-US" sz="1200" kern="1200" dirty="0" smtClean="0">
                <a:solidFill>
                  <a:schemeClr val="tx1"/>
                </a:solidFill>
                <a:latin typeface="+mn-lt"/>
                <a:ea typeface="+mn-ea"/>
                <a:cs typeface="+mn-cs"/>
              </a:rPr>
              <a:t>with faculty are in the </a:t>
            </a:r>
            <a:r>
              <a:rPr lang="en-US" sz="1200" b="1" kern="1200" dirty="0" smtClean="0">
                <a:solidFill>
                  <a:schemeClr val="tx1"/>
                </a:solidFill>
                <a:latin typeface="+mn-lt"/>
                <a:ea typeface="+mn-ea"/>
                <a:cs typeface="+mn-cs"/>
              </a:rPr>
              <a:t>most vulnerable positions </a:t>
            </a:r>
            <a:r>
              <a:rPr lang="en-US" sz="1200" b="0" kern="1200" dirty="0" smtClean="0">
                <a:solidFill>
                  <a:schemeClr val="tx1"/>
                </a:solidFill>
                <a:latin typeface="+mn-lt"/>
                <a:ea typeface="+mn-ea"/>
                <a:cs typeface="+mn-cs"/>
              </a:rPr>
              <a:t>when</a:t>
            </a:r>
            <a:r>
              <a:rPr lang="en-US" sz="1200" b="0" kern="1200" baseline="0" dirty="0" smtClean="0">
                <a:solidFill>
                  <a:schemeClr val="tx1"/>
                </a:solidFill>
                <a:latin typeface="+mn-lt"/>
                <a:ea typeface="+mn-ea"/>
                <a:cs typeface="+mn-cs"/>
              </a:rPr>
              <a:t> it comes to successfully adapting to the graduate environment </a:t>
            </a:r>
            <a:r>
              <a:rPr lang="en-US" sz="1200" kern="1200" dirty="0" smtClean="0">
                <a:solidFill>
                  <a:schemeClr val="tx1"/>
                </a:solidFill>
                <a:latin typeface="+mn-lt"/>
                <a:ea typeface="+mn-ea"/>
                <a:cs typeface="+mn-cs"/>
              </a:rPr>
              <a:t>. It is problematic however that the </a:t>
            </a:r>
            <a:r>
              <a:rPr lang="en-US" sz="1200" b="1" kern="1200" dirty="0" smtClean="0">
                <a:solidFill>
                  <a:schemeClr val="tx1"/>
                </a:solidFill>
                <a:latin typeface="+mn-lt"/>
                <a:ea typeface="+mn-ea"/>
                <a:cs typeface="+mn-cs"/>
              </a:rPr>
              <a:t>act of seeking </a:t>
            </a:r>
            <a:r>
              <a:rPr lang="en-US" sz="1200" kern="1200" dirty="0" smtClean="0">
                <a:solidFill>
                  <a:schemeClr val="tx1"/>
                </a:solidFill>
                <a:latin typeface="+mn-lt"/>
                <a:ea typeface="+mn-ea"/>
                <a:cs typeface="+mn-cs"/>
              </a:rPr>
              <a:t>outside help can be a </a:t>
            </a:r>
            <a:r>
              <a:rPr lang="en-US" sz="1200" b="1" kern="1200" dirty="0" smtClean="0">
                <a:solidFill>
                  <a:schemeClr val="tx1"/>
                </a:solidFill>
                <a:latin typeface="+mn-lt"/>
                <a:ea typeface="+mn-ea"/>
                <a:cs typeface="+mn-cs"/>
              </a:rPr>
              <a:t>political minefield </a:t>
            </a:r>
            <a:r>
              <a:rPr lang="en-US" sz="1200" kern="1200" dirty="0" smtClean="0">
                <a:solidFill>
                  <a:schemeClr val="tx1"/>
                </a:solidFill>
                <a:latin typeface="+mn-lt"/>
                <a:ea typeface="+mn-ea"/>
                <a:cs typeface="+mn-cs"/>
              </a:rPr>
              <a:t>students are forced to navigate</a:t>
            </a:r>
            <a:r>
              <a:rPr lang="en-US" sz="1200" kern="1200" baseline="0" dirty="0" smtClean="0">
                <a:solidFill>
                  <a:schemeClr val="tx1"/>
                </a:solidFill>
                <a:latin typeface="+mn-lt"/>
                <a:ea typeface="+mn-ea"/>
                <a:cs typeface="+mn-cs"/>
              </a:rPr>
              <a:t> where students </a:t>
            </a:r>
            <a:r>
              <a:rPr lang="en-US" sz="1200" b="1" kern="1200" dirty="0" smtClean="0">
                <a:solidFill>
                  <a:schemeClr val="tx1"/>
                </a:solidFill>
                <a:latin typeface="+mn-lt"/>
                <a:ea typeface="+mn-ea"/>
                <a:cs typeface="+mn-cs"/>
              </a:rPr>
              <a:t>desire additional  guidance </a:t>
            </a:r>
            <a:r>
              <a:rPr lang="en-US" sz="1200" kern="1200" dirty="0" smtClean="0">
                <a:solidFill>
                  <a:schemeClr val="tx1"/>
                </a:solidFill>
                <a:latin typeface="+mn-lt"/>
                <a:ea typeface="+mn-ea"/>
                <a:cs typeface="+mn-cs"/>
              </a:rPr>
              <a:t>but may </a:t>
            </a:r>
            <a:r>
              <a:rPr lang="en-US" sz="1200" b="1" kern="1200" dirty="0" smtClean="0">
                <a:solidFill>
                  <a:schemeClr val="tx1"/>
                </a:solidFill>
                <a:latin typeface="+mn-lt"/>
                <a:ea typeface="+mn-ea"/>
                <a:cs typeface="+mn-cs"/>
              </a:rPr>
              <a:t>face negative consequences </a:t>
            </a:r>
            <a:r>
              <a:rPr lang="en-US" sz="1200" kern="1200" dirty="0" smtClean="0">
                <a:solidFill>
                  <a:schemeClr val="tx1"/>
                </a:solidFill>
                <a:latin typeface="+mn-lt"/>
                <a:ea typeface="+mn-ea"/>
                <a:cs typeface="+mn-cs"/>
              </a:rPr>
              <a:t>from their advisor for doing so. Thi</a:t>
            </a:r>
            <a:r>
              <a:rPr lang="en-US" sz="1200" kern="1200" baseline="0" dirty="0" smtClean="0">
                <a:solidFill>
                  <a:schemeClr val="tx1"/>
                </a:solidFill>
                <a:latin typeface="+mn-lt"/>
                <a:ea typeface="+mn-ea"/>
                <a:cs typeface="+mn-cs"/>
              </a:rPr>
              <a:t>s </a:t>
            </a:r>
            <a:r>
              <a:rPr lang="en-US" sz="1200" kern="1200" dirty="0" smtClean="0">
                <a:solidFill>
                  <a:schemeClr val="tx1"/>
                </a:solidFill>
                <a:latin typeface="+mn-lt"/>
                <a:ea typeface="+mn-ea"/>
                <a:cs typeface="+mn-cs"/>
              </a:rPr>
              <a:t>should </a:t>
            </a:r>
            <a:r>
              <a:rPr lang="en-US" sz="1200" b="1" kern="1200" dirty="0" smtClean="0">
                <a:solidFill>
                  <a:schemeClr val="tx1"/>
                </a:solidFill>
                <a:latin typeface="+mn-lt"/>
                <a:ea typeface="+mn-ea"/>
                <a:cs typeface="+mn-cs"/>
              </a:rPr>
              <a:t>not be an additional stressor </a:t>
            </a:r>
            <a:r>
              <a:rPr lang="en-US" sz="1200" kern="1200" dirty="0" smtClean="0">
                <a:solidFill>
                  <a:schemeClr val="tx1"/>
                </a:solidFill>
                <a:latin typeface="+mn-lt"/>
                <a:ea typeface="+mn-ea"/>
                <a:cs typeface="+mn-cs"/>
              </a:rPr>
              <a:t>students face. </a:t>
            </a:r>
          </a:p>
          <a:p>
            <a:pPr marL="228600" indent="-228600">
              <a:buFont typeface="+mj-lt"/>
              <a:buAutoNum type="arabicPeriod"/>
            </a:pPr>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7A332F5-2558-5246-AE1E-0E590A768B0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228600" indent="-228600">
              <a:buAutoNum type="arabicPeriod" startAt="4"/>
            </a:pPr>
            <a:r>
              <a:rPr lang="en-US" sz="1200" kern="1200" dirty="0" smtClean="0">
                <a:solidFill>
                  <a:schemeClr val="tx1"/>
                </a:solidFill>
                <a:latin typeface="+mn-lt"/>
                <a:ea typeface="+mn-ea"/>
                <a:cs typeface="+mn-cs"/>
              </a:rPr>
              <a:t>Peers make important contributions to the </a:t>
            </a:r>
            <a:r>
              <a:rPr lang="en-US" sz="1200" b="1" kern="1200" dirty="0" smtClean="0">
                <a:solidFill>
                  <a:schemeClr val="tx1"/>
                </a:solidFill>
                <a:latin typeface="+mn-lt"/>
                <a:ea typeface="+mn-ea"/>
                <a:cs typeface="+mn-cs"/>
              </a:rPr>
              <a:t>academic development and skill acquisition </a:t>
            </a:r>
            <a:r>
              <a:rPr lang="en-US" sz="1200" kern="1200" dirty="0" smtClean="0">
                <a:solidFill>
                  <a:schemeClr val="tx1"/>
                </a:solidFill>
                <a:latin typeface="+mn-lt"/>
                <a:ea typeface="+mn-ea"/>
                <a:cs typeface="+mn-cs"/>
              </a:rPr>
              <a:t>of students via </a:t>
            </a:r>
            <a:r>
              <a:rPr lang="en-US" sz="1200" b="1" kern="1200" dirty="0" smtClean="0">
                <a:solidFill>
                  <a:schemeClr val="tx1"/>
                </a:solidFill>
                <a:latin typeface="+mn-lt"/>
                <a:ea typeface="+mn-ea"/>
                <a:cs typeface="+mn-cs"/>
              </a:rPr>
              <a:t>collaborative work </a:t>
            </a:r>
            <a:r>
              <a:rPr lang="en-US" sz="1200" kern="1200" dirty="0" smtClean="0">
                <a:solidFill>
                  <a:schemeClr val="tx1"/>
                </a:solidFill>
                <a:latin typeface="+mn-lt"/>
                <a:ea typeface="+mn-ea"/>
                <a:cs typeface="+mn-cs"/>
              </a:rPr>
              <a:t>on assignments, </a:t>
            </a:r>
            <a:r>
              <a:rPr lang="en-US" sz="1200" b="1" kern="1200" dirty="0" smtClean="0">
                <a:solidFill>
                  <a:schemeClr val="tx1"/>
                </a:solidFill>
                <a:latin typeface="+mn-lt"/>
                <a:ea typeface="+mn-ea"/>
                <a:cs typeface="+mn-cs"/>
              </a:rPr>
              <a:t>study groups </a:t>
            </a:r>
            <a:r>
              <a:rPr lang="en-US" sz="1200" kern="1200" dirty="0" smtClean="0">
                <a:solidFill>
                  <a:schemeClr val="tx1"/>
                </a:solidFill>
                <a:latin typeface="+mn-lt"/>
                <a:ea typeface="+mn-ea"/>
                <a:cs typeface="+mn-cs"/>
              </a:rPr>
              <a:t>for classes and qualifying exams, and the sharing of academic resources.  What previous research does not demonstrate however is that </a:t>
            </a:r>
            <a:r>
              <a:rPr lang="en-US" sz="1200" b="1" kern="1200" dirty="0" smtClean="0">
                <a:solidFill>
                  <a:schemeClr val="tx1"/>
                </a:solidFill>
                <a:latin typeface="+mn-lt"/>
                <a:ea typeface="+mn-ea"/>
                <a:cs typeface="+mn-cs"/>
              </a:rPr>
              <a:t>peer group dynamics </a:t>
            </a:r>
            <a:r>
              <a:rPr lang="en-US" sz="1200" kern="1200" dirty="0" smtClean="0">
                <a:solidFill>
                  <a:schemeClr val="tx1"/>
                </a:solidFill>
                <a:latin typeface="+mn-lt"/>
                <a:ea typeface="+mn-ea"/>
                <a:cs typeface="+mn-cs"/>
              </a:rPr>
              <a:t>is often times (</a:t>
            </a:r>
            <a:r>
              <a:rPr lang="en-US" sz="1200" b="1" kern="1200" dirty="0" smtClean="0">
                <a:solidFill>
                  <a:schemeClr val="tx1"/>
                </a:solidFill>
                <a:latin typeface="+mn-lt"/>
                <a:ea typeface="+mn-ea"/>
                <a:cs typeface="+mn-cs"/>
              </a:rPr>
              <a:t>negatively) shaped </a:t>
            </a:r>
            <a:r>
              <a:rPr lang="en-US" sz="1200" kern="1200" dirty="0" smtClean="0">
                <a:solidFill>
                  <a:schemeClr val="tx1"/>
                </a:solidFill>
                <a:latin typeface="+mn-lt"/>
                <a:ea typeface="+mn-ea"/>
                <a:cs typeface="+mn-cs"/>
              </a:rPr>
              <a:t>by international students, because they </a:t>
            </a:r>
            <a:r>
              <a:rPr lang="en-US" sz="1200" b="1" kern="1200" dirty="0" smtClean="0">
                <a:solidFill>
                  <a:schemeClr val="tx1"/>
                </a:solidFill>
                <a:latin typeface="+mn-lt"/>
                <a:ea typeface="+mn-ea"/>
                <a:cs typeface="+mn-cs"/>
              </a:rPr>
              <a:t>comprise a great proportion </a:t>
            </a:r>
            <a:r>
              <a:rPr lang="en-US" sz="1200" kern="1200" dirty="0" smtClean="0">
                <a:solidFill>
                  <a:schemeClr val="tx1"/>
                </a:solidFill>
                <a:latin typeface="+mn-lt"/>
                <a:ea typeface="+mn-ea"/>
                <a:cs typeface="+mn-cs"/>
              </a:rPr>
              <a:t>of the incoming cohort of STEM graduate students. These international students often </a:t>
            </a:r>
            <a:r>
              <a:rPr lang="en-US" sz="1200" b="1" kern="1200" dirty="0" smtClean="0">
                <a:solidFill>
                  <a:schemeClr val="tx1"/>
                </a:solidFill>
                <a:latin typeface="+mn-lt"/>
                <a:ea typeface="+mn-ea"/>
                <a:cs typeface="+mn-cs"/>
              </a:rPr>
              <a:t>times inadvertently exclude domestic students </a:t>
            </a:r>
            <a:r>
              <a:rPr lang="en-US" sz="1200" kern="1200" dirty="0" smtClean="0">
                <a:solidFill>
                  <a:schemeClr val="tx1"/>
                </a:solidFill>
                <a:latin typeface="+mn-lt"/>
                <a:ea typeface="+mn-ea"/>
                <a:cs typeface="+mn-cs"/>
              </a:rPr>
              <a:t>both socially and academically. In order to ensure that student diversity is an asset, programs must be more </a:t>
            </a:r>
            <a:r>
              <a:rPr lang="en-US" sz="1200" b="1" kern="1200" dirty="0" smtClean="0">
                <a:solidFill>
                  <a:schemeClr val="tx1"/>
                </a:solidFill>
                <a:latin typeface="+mn-lt"/>
                <a:ea typeface="+mn-ea"/>
                <a:cs typeface="+mn-cs"/>
              </a:rPr>
              <a:t>attentive </a:t>
            </a:r>
            <a:r>
              <a:rPr lang="en-US" sz="1200" kern="1200" dirty="0" smtClean="0">
                <a:solidFill>
                  <a:schemeClr val="tx1"/>
                </a:solidFill>
                <a:latin typeface="+mn-lt"/>
                <a:ea typeface="+mn-ea"/>
                <a:cs typeface="+mn-cs"/>
              </a:rPr>
              <a:t>to how these </a:t>
            </a:r>
            <a:r>
              <a:rPr lang="en-US" sz="1200" b="1" kern="1200" dirty="0" smtClean="0">
                <a:solidFill>
                  <a:schemeClr val="tx1"/>
                </a:solidFill>
                <a:latin typeface="+mn-lt"/>
                <a:ea typeface="+mn-ea"/>
                <a:cs typeface="+mn-cs"/>
              </a:rPr>
              <a:t>intergroup dynamics </a:t>
            </a:r>
            <a:r>
              <a:rPr lang="en-US" sz="1200" kern="1200" dirty="0" smtClean="0">
                <a:solidFill>
                  <a:schemeClr val="tx1"/>
                </a:solidFill>
                <a:latin typeface="+mn-lt"/>
                <a:ea typeface="+mn-ea"/>
                <a:cs typeface="+mn-cs"/>
              </a:rPr>
              <a:t>play out and identify </a:t>
            </a:r>
            <a:r>
              <a:rPr lang="en-US" sz="1200" b="1" kern="1200" dirty="0" smtClean="0">
                <a:solidFill>
                  <a:schemeClr val="tx1"/>
                </a:solidFill>
                <a:latin typeface="+mn-lt"/>
                <a:ea typeface="+mn-ea"/>
                <a:cs typeface="+mn-cs"/>
              </a:rPr>
              <a:t>ways of better connecting international and domestic students </a:t>
            </a:r>
            <a:r>
              <a:rPr lang="en-US" sz="1200" kern="1200" dirty="0" smtClean="0">
                <a:solidFill>
                  <a:schemeClr val="tx1"/>
                </a:solidFill>
                <a:latin typeface="+mn-lt"/>
                <a:ea typeface="+mn-ea"/>
                <a:cs typeface="+mn-cs"/>
              </a:rPr>
              <a:t>so that all students can </a:t>
            </a:r>
            <a:r>
              <a:rPr lang="en-US" sz="1200" b="1" kern="1200" dirty="0" smtClean="0">
                <a:solidFill>
                  <a:schemeClr val="tx1"/>
                </a:solidFill>
                <a:latin typeface="+mn-lt"/>
                <a:ea typeface="+mn-ea"/>
                <a:cs typeface="+mn-cs"/>
              </a:rPr>
              <a:t>capitalize on the opportunity </a:t>
            </a:r>
            <a:r>
              <a:rPr lang="en-US" sz="1200" kern="1200" dirty="0" smtClean="0">
                <a:solidFill>
                  <a:schemeClr val="tx1"/>
                </a:solidFill>
                <a:latin typeface="+mn-lt"/>
                <a:ea typeface="+mn-ea"/>
                <a:cs typeface="+mn-cs"/>
              </a:rPr>
              <a:t>to learn from peers.</a:t>
            </a:r>
            <a:r>
              <a:rPr lang="en-US" dirty="0" smtClean="0"/>
              <a:t> </a:t>
            </a:r>
          </a:p>
          <a:p>
            <a:pPr marL="228600" indent="-228600">
              <a:buAutoNum type="arabicPeriod" startAt="4"/>
            </a:pPr>
            <a:endParaRPr lang="en-US" dirty="0" smtClean="0"/>
          </a:p>
          <a:p>
            <a:pPr marL="228600" indent="-228600">
              <a:buAutoNum type="arabicPeriod" startAt="4"/>
            </a:pPr>
            <a:r>
              <a:rPr lang="en-US" sz="1200" b="1" kern="1200" dirty="0" smtClean="0">
                <a:solidFill>
                  <a:schemeClr val="tx1"/>
                </a:solidFill>
                <a:latin typeface="+mn-lt"/>
                <a:ea typeface="+mn-ea"/>
                <a:cs typeface="+mn-cs"/>
              </a:rPr>
              <a:t>Despite prevailing conceptions </a:t>
            </a:r>
            <a:r>
              <a:rPr lang="en-US" sz="1200" kern="1200" dirty="0" smtClean="0">
                <a:solidFill>
                  <a:schemeClr val="tx1"/>
                </a:solidFill>
                <a:latin typeface="+mn-lt"/>
                <a:ea typeface="+mn-ea"/>
                <a:cs typeface="+mn-cs"/>
              </a:rPr>
              <a:t>that race is not a significant factor in the experiences of students in disciplines like STEM which are thought to </a:t>
            </a:r>
            <a:r>
              <a:rPr lang="en-US" sz="1200" b="1" kern="1200" dirty="0" smtClean="0">
                <a:solidFill>
                  <a:schemeClr val="tx1"/>
                </a:solidFill>
                <a:latin typeface="+mn-lt"/>
                <a:ea typeface="+mn-ea"/>
                <a:cs typeface="+mn-cs"/>
              </a:rPr>
              <a:t>be neutral and objective spaces</a:t>
            </a:r>
            <a:r>
              <a:rPr lang="en-US" sz="1200" kern="1200" dirty="0" smtClean="0">
                <a:solidFill>
                  <a:schemeClr val="tx1"/>
                </a:solidFill>
                <a:latin typeface="+mn-lt"/>
                <a:ea typeface="+mn-ea"/>
                <a:cs typeface="+mn-cs"/>
              </a:rPr>
              <a:t>. From students’ reflections, we find that students expend precious </a:t>
            </a:r>
            <a:r>
              <a:rPr lang="en-US" sz="1200" b="1" kern="1200" dirty="0" smtClean="0">
                <a:solidFill>
                  <a:schemeClr val="tx1"/>
                </a:solidFill>
                <a:latin typeface="+mn-lt"/>
                <a:ea typeface="+mn-ea"/>
                <a:cs typeface="+mn-cs"/>
              </a:rPr>
              <a:t>mental energy on determining </a:t>
            </a:r>
            <a:r>
              <a:rPr lang="en-US" sz="1200" kern="1200" dirty="0" smtClean="0">
                <a:solidFill>
                  <a:schemeClr val="tx1"/>
                </a:solidFill>
                <a:latin typeface="+mn-lt"/>
                <a:ea typeface="+mn-ea"/>
                <a:cs typeface="+mn-cs"/>
              </a:rPr>
              <a:t>whether they were being treated differently in their program by peers or faculty and if</a:t>
            </a:r>
            <a:r>
              <a:rPr lang="en-US" sz="1200" b="1" kern="1200" dirty="0" smtClean="0">
                <a:solidFill>
                  <a:schemeClr val="tx1"/>
                </a:solidFill>
                <a:latin typeface="+mn-lt"/>
                <a:ea typeface="+mn-ea"/>
                <a:cs typeface="+mn-cs"/>
              </a:rPr>
              <a:t> race was a contributing factor </a:t>
            </a:r>
            <a:r>
              <a:rPr lang="en-US" sz="1200" kern="1200" dirty="0" smtClean="0">
                <a:solidFill>
                  <a:schemeClr val="tx1"/>
                </a:solidFill>
                <a:latin typeface="+mn-lt"/>
                <a:ea typeface="+mn-ea"/>
                <a:cs typeface="+mn-cs"/>
              </a:rPr>
              <a:t>to that differential treatment. </a:t>
            </a:r>
            <a:r>
              <a:rPr lang="en-US" dirty="0" smtClean="0"/>
              <a:t>Our study shows that </a:t>
            </a:r>
            <a:r>
              <a:rPr lang="en-US" b="1" dirty="0" smtClean="0"/>
              <a:t>issues of race </a:t>
            </a:r>
            <a:r>
              <a:rPr lang="en-US" dirty="0" smtClean="0"/>
              <a:t>are also about the </a:t>
            </a:r>
            <a:r>
              <a:rPr lang="en-US" b="1" dirty="0" smtClean="0"/>
              <a:t>attitudes of the people </a:t>
            </a:r>
            <a:r>
              <a:rPr lang="en-US" dirty="0" smtClean="0"/>
              <a:t>around students. For URM STEM students </a:t>
            </a:r>
            <a:r>
              <a:rPr lang="en-US" b="1" dirty="0" smtClean="0"/>
              <a:t>to feel welcome</a:t>
            </a:r>
            <a:r>
              <a:rPr lang="en-US" dirty="0" smtClean="0"/>
              <a:t>d by their pragmatic community was </a:t>
            </a:r>
            <a:r>
              <a:rPr lang="en-US" b="1" dirty="0" smtClean="0"/>
              <a:t>to know that faculty cared about the diversity </a:t>
            </a:r>
            <a:r>
              <a:rPr lang="en-US" dirty="0" smtClean="0"/>
              <a:t>present within the program and </a:t>
            </a:r>
            <a:r>
              <a:rPr lang="en-US" b="1" dirty="0" smtClean="0"/>
              <a:t>made an effort to improve it</a:t>
            </a:r>
            <a:r>
              <a:rPr lang="en-US" dirty="0" smtClean="0"/>
              <a:t>, and cared about linking the implications of course concepts and research to racial/ethnic minority communities.  These actions signaled to URM STEM students that they mattered to their programs </a:t>
            </a:r>
          </a:p>
          <a:p>
            <a:pPr marL="228600" indent="-228600">
              <a:buAutoNum type="arabicPeriod" startAt="4"/>
            </a:pPr>
            <a:endParaRPr lang="en-US" dirty="0"/>
          </a:p>
        </p:txBody>
      </p:sp>
      <p:sp>
        <p:nvSpPr>
          <p:cNvPr id="4" name="Slide Number Placeholder 3"/>
          <p:cNvSpPr>
            <a:spLocks noGrp="1"/>
          </p:cNvSpPr>
          <p:nvPr>
            <p:ph type="sldNum" sz="quarter" idx="10"/>
          </p:nvPr>
        </p:nvSpPr>
        <p:spPr/>
        <p:txBody>
          <a:bodyPr/>
          <a:lstStyle/>
          <a:p>
            <a:fld id="{AD767398-9F68-CD47-98AB-3E28123011C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Better attention to graduate education is needed to improve student progress as well as degree attainments among </a:t>
            </a:r>
            <a:r>
              <a:rPr lang="en-US" sz="1200" kern="1200" dirty="0" err="1" smtClean="0">
                <a:solidFill>
                  <a:schemeClr val="tx1"/>
                </a:solidFill>
                <a:latin typeface="+mn-lt"/>
                <a:ea typeface="+mn-ea"/>
                <a:cs typeface="+mn-cs"/>
              </a:rPr>
              <a:t>URMs</a:t>
            </a:r>
            <a:r>
              <a:rPr lang="en-US" sz="1200" kern="1200" dirty="0" smtClean="0">
                <a:solidFill>
                  <a:schemeClr val="tx1"/>
                </a:solidFill>
                <a:latin typeface="+mn-lt"/>
                <a:ea typeface="+mn-ea"/>
                <a:cs typeface="+mn-cs"/>
              </a:rPr>
              <a:t> in STEM disciplines. Although </a:t>
            </a:r>
            <a:r>
              <a:rPr lang="en-US" sz="1200" b="1" kern="1200" dirty="0" smtClean="0">
                <a:solidFill>
                  <a:schemeClr val="tx1"/>
                </a:solidFill>
                <a:latin typeface="+mn-lt"/>
                <a:ea typeface="+mn-ea"/>
                <a:cs typeface="+mn-cs"/>
              </a:rPr>
              <a:t>special programs and initiatives </a:t>
            </a:r>
            <a:r>
              <a:rPr lang="en-US" sz="1200" kern="1200" dirty="0" smtClean="0">
                <a:solidFill>
                  <a:schemeClr val="tx1"/>
                </a:solidFill>
                <a:latin typeface="+mn-lt"/>
                <a:ea typeface="+mn-ea"/>
                <a:cs typeface="+mn-cs"/>
              </a:rPr>
              <a:t>affect skill development for a small set of participants (i.e. workshops offered through student services, writing /graduate centers, programs targeting </a:t>
            </a:r>
            <a:r>
              <a:rPr lang="en-US" sz="1200" kern="1200" dirty="0" err="1" smtClean="0">
                <a:solidFill>
                  <a:schemeClr val="tx1"/>
                </a:solidFill>
                <a:latin typeface="+mn-lt"/>
                <a:ea typeface="+mn-ea"/>
                <a:cs typeface="+mn-cs"/>
              </a:rPr>
              <a:t>URMs</a:t>
            </a:r>
            <a:r>
              <a:rPr lang="en-US" sz="1200" kern="1200" dirty="0" smtClean="0">
                <a:solidFill>
                  <a:schemeClr val="tx1"/>
                </a:solidFill>
                <a:latin typeface="+mn-lt"/>
                <a:ea typeface="+mn-ea"/>
                <a:cs typeface="+mn-cs"/>
              </a:rPr>
              <a:t>) and make the graduate environment </a:t>
            </a:r>
            <a:r>
              <a:rPr lang="en-US" sz="1200" b="1" kern="1200" dirty="0" smtClean="0">
                <a:solidFill>
                  <a:schemeClr val="tx1"/>
                </a:solidFill>
                <a:latin typeface="+mn-lt"/>
                <a:ea typeface="+mn-ea"/>
                <a:cs typeface="+mn-cs"/>
              </a:rPr>
              <a:t>a more positive place to learn and grow, </a:t>
            </a:r>
            <a:r>
              <a:rPr lang="en-US" sz="1200" kern="1200" dirty="0" smtClean="0">
                <a:solidFill>
                  <a:schemeClr val="tx1"/>
                </a:solidFill>
                <a:latin typeface="+mn-lt"/>
                <a:ea typeface="+mn-ea"/>
                <a:cs typeface="+mn-cs"/>
              </a:rPr>
              <a:t>Departments and Deans must also shoulder more of the responsibility of improving teaching, training, and degree progress at the graduate level so as to reach a larger audience of students. </a:t>
            </a:r>
            <a:r>
              <a:rPr lang="en-US" sz="1200" b="1" kern="1200" dirty="0" smtClean="0">
                <a:solidFill>
                  <a:schemeClr val="tx1"/>
                </a:solidFill>
                <a:latin typeface="+mn-lt"/>
                <a:ea typeface="+mn-ea"/>
                <a:cs typeface="+mn-cs"/>
              </a:rPr>
              <a:t>Another major concern to which programs must be attentive is that the graduate transition process is not only difficult intellectually for students but may also take a toll on students emotionally. </a:t>
            </a:r>
            <a:r>
              <a:rPr lang="en-US" sz="1200" kern="1200" dirty="0" smtClean="0">
                <a:solidFill>
                  <a:schemeClr val="tx1"/>
                </a:solidFill>
                <a:latin typeface="+mn-lt"/>
                <a:ea typeface="+mn-ea"/>
                <a:cs typeface="+mn-cs"/>
              </a:rPr>
              <a:t>Indeed we find from student accounts that experiences with different levels of depression is not the exception to the rule. Graduate programs must therefore create additional services to ensure that students can healthfully deal with mental health issues while also continuing to make progress on their degree. </a:t>
            </a:r>
            <a:br>
              <a:rPr lang="en-US" sz="1200" kern="1200" dirty="0" smtClean="0">
                <a:solidFill>
                  <a:schemeClr val="tx1"/>
                </a:solidFill>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57A332F5-2558-5246-AE1E-0E590A768B0D}"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55558F1C-2A3F-F646-B8CF-45EA6E022CFF}" type="datetimeFigureOut">
              <a:rPr lang="en-US" smtClean="0"/>
              <a:pPr/>
              <a:t>11/20/14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55558F1C-2A3F-F646-B8CF-45EA6E022CFF}" type="datetimeFigureOut">
              <a:rPr lang="en-US" smtClean="0"/>
              <a:pPr/>
              <a:t>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582C1-A808-F148-9797-BE89EEAFFE77}"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55558F1C-2A3F-F646-B8CF-45EA6E022CFF}" type="datetimeFigureOut">
              <a:rPr lang="en-US" smtClean="0"/>
              <a:pPr/>
              <a:t>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582C1-A808-F148-9797-BE89EEAFFE77}"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55558F1C-2A3F-F646-B8CF-45EA6E022CFF}" type="datetimeFigureOut">
              <a:rPr lang="en-US" smtClean="0"/>
              <a:pPr/>
              <a:t>11/20/14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55558F1C-2A3F-F646-B8CF-45EA6E022CFF}" type="datetimeFigureOut">
              <a:rPr lang="en-US" smtClean="0"/>
              <a:pPr/>
              <a:t>11/20/14</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199582C1-A808-F148-9797-BE89EEAFFE77}"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55558F1C-2A3F-F646-B8CF-45EA6E022CFF}" type="datetimeFigureOut">
              <a:rPr lang="en-US" smtClean="0"/>
              <a:pPr/>
              <a:t>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9582C1-A808-F148-9797-BE89EEAFFE7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55558F1C-2A3F-F646-B8CF-45EA6E022CFF}" type="datetimeFigureOut">
              <a:rPr lang="en-US" smtClean="0"/>
              <a:pPr/>
              <a:t>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9582C1-A808-F148-9797-BE89EEAFFE77}"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55558F1C-2A3F-F646-B8CF-45EA6E022CFF}" type="datetimeFigureOut">
              <a:rPr lang="en-US" smtClean="0"/>
              <a:pPr/>
              <a:t>11/20/14</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199582C1-A808-F148-9797-BE89EEAFFE7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55558F1C-2A3F-F646-B8CF-45EA6E022CFF}" type="datetimeFigureOut">
              <a:rPr lang="en-US" smtClean="0"/>
              <a:pPr/>
              <a:t>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9582C1-A808-F148-9797-BE89EEAFFE77}"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55558F1C-2A3F-F646-B8CF-45EA6E022CFF}" type="datetimeFigureOut">
              <a:rPr lang="en-US" smtClean="0"/>
              <a:pPr/>
              <a:t>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9582C1-A808-F148-9797-BE89EEAFFE77}"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55558F1C-2A3F-F646-B8CF-45EA6E022CFF}" type="datetimeFigureOut">
              <a:rPr lang="en-US" smtClean="0"/>
              <a:pPr/>
              <a:t>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9582C1-A808-F148-9797-BE89EEAFFE7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55558F1C-2A3F-F646-B8CF-45EA6E022CFF}" type="datetimeFigureOut">
              <a:rPr lang="en-US" smtClean="0"/>
              <a:pPr/>
              <a:t>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9582C1-A808-F148-9797-BE89EEAFFE77}"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55558F1C-2A3F-F646-B8CF-45EA6E022CFF}" type="datetimeFigureOut">
              <a:rPr lang="en-US" smtClean="0"/>
              <a:pPr/>
              <a:t>11/20/14</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55558F1C-2A3F-F646-B8CF-45EA6E022CFF}" type="datetimeFigureOut">
              <a:rPr lang="en-US" smtClean="0"/>
              <a:pPr/>
              <a:t>11/20/14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99582C1-A808-F148-9797-BE89EEAFFE77}"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558F1C-2A3F-F646-B8CF-45EA6E022CFF}" type="datetimeFigureOut">
              <a:rPr lang="en-US" smtClean="0"/>
              <a:pPr/>
              <a:t>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9582C1-A808-F148-9797-BE89EEAFFE77}"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55558F1C-2A3F-F646-B8CF-45EA6E022CFF}" type="datetimeFigureOut">
              <a:rPr lang="en-US" smtClean="0"/>
              <a:pPr/>
              <a:t>11/20/14</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99582C1-A808-F148-9797-BE89EEAFFE77}"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55558F1C-2A3F-F646-B8CF-45EA6E022CFF}" type="datetimeFigureOut">
              <a:rPr lang="en-US" smtClean="0"/>
              <a:pPr/>
              <a:t>11/20/14</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99582C1-A808-F148-9797-BE89EEAFFE77}"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55558F1C-2A3F-F646-B8CF-45EA6E022CFF}" type="datetimeFigureOut">
              <a:rPr lang="en-US" smtClean="0"/>
              <a:pPr/>
              <a:t>11/20/14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99582C1-A808-F148-9797-BE89EEAFFE77}"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55558F1C-2A3F-F646-B8CF-45EA6E022CFF}" type="datetimeFigureOut">
              <a:rPr lang="en-US" smtClean="0"/>
              <a:pPr/>
              <a:t>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582C1-A808-F148-9797-BE89EEAFFE77}"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55558F1C-2A3F-F646-B8CF-45EA6E022CFF}" type="datetimeFigureOut">
              <a:rPr lang="en-US" smtClean="0"/>
              <a:pPr/>
              <a:t>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582C1-A808-F148-9797-BE89EEAFFE77}"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55558F1C-2A3F-F646-B8CF-45EA6E022CFF}" type="datetimeFigureOut">
              <a:rPr lang="en-US" smtClean="0"/>
              <a:pPr/>
              <a:t>11/20/14</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99582C1-A808-F148-9797-BE89EEAFFE7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341627" y="952595"/>
            <a:ext cx="4038600" cy="3396211"/>
          </a:xfrm>
        </p:spPr>
        <p:txBody>
          <a:bodyPr>
            <a:normAutofit/>
          </a:bodyPr>
          <a:lstStyle/>
          <a:p>
            <a:pPr algn="ctr"/>
            <a:r>
              <a:rPr lang="en-US" sz="3200" dirty="0" smtClean="0">
                <a:solidFill>
                  <a:srgbClr val="FFFFFF"/>
                </a:solidFill>
              </a:rPr>
              <a:t>Adjusting to the Graduate Environment: A Focus on URM Students in STEM  </a:t>
            </a:r>
            <a:r>
              <a:rPr lang="en-US" sz="3200" dirty="0" smtClean="0"/>
              <a:t/>
            </a:r>
            <a:br>
              <a:rPr lang="en-US" sz="3200" dirty="0" smtClean="0"/>
            </a:br>
            <a:endParaRPr lang="en-US" sz="3200" dirty="0">
              <a:solidFill>
                <a:schemeClr val="bg1"/>
              </a:solidFill>
            </a:endParaRPr>
          </a:p>
        </p:txBody>
      </p:sp>
      <p:sp>
        <p:nvSpPr>
          <p:cNvPr id="3" name="Subtitle 2"/>
          <p:cNvSpPr>
            <a:spLocks noGrp="1"/>
          </p:cNvSpPr>
          <p:nvPr>
            <p:ph type="subTitle" idx="1"/>
          </p:nvPr>
        </p:nvSpPr>
        <p:spPr>
          <a:xfrm>
            <a:off x="1257896" y="4619435"/>
            <a:ext cx="7596198" cy="2802644"/>
          </a:xfrm>
        </p:spPr>
        <p:txBody>
          <a:bodyPr>
            <a:noAutofit/>
          </a:bodyPr>
          <a:lstStyle/>
          <a:p>
            <a:pPr algn="ctr"/>
            <a:r>
              <a:rPr lang="en-US" sz="2400" dirty="0" smtClean="0"/>
              <a:t>Tanya Figueroa and Sylvia </a:t>
            </a:r>
            <a:r>
              <a:rPr lang="en-US" sz="2400" dirty="0" err="1" smtClean="0"/>
              <a:t>Hurtado</a:t>
            </a:r>
            <a:endParaRPr lang="en-US" sz="2400" dirty="0" smtClean="0"/>
          </a:p>
          <a:p>
            <a:pPr algn="ctr"/>
            <a:r>
              <a:rPr lang="en-US" sz="2400" dirty="0" smtClean="0"/>
              <a:t>UCLA</a:t>
            </a:r>
          </a:p>
          <a:p>
            <a:pPr algn="ctr"/>
            <a:r>
              <a:rPr lang="en-US" sz="2400" dirty="0" smtClean="0"/>
              <a:t>Association for the Study of Higher Education</a:t>
            </a:r>
          </a:p>
          <a:p>
            <a:pPr algn="ctr"/>
            <a:r>
              <a:rPr lang="en-US" sz="2400" dirty="0" smtClean="0"/>
              <a:t>November 2014</a:t>
            </a:r>
          </a:p>
          <a:p>
            <a:pPr algn="ctr"/>
            <a:r>
              <a:rPr lang="en-US" sz="2400" dirty="0" smtClean="0"/>
              <a:t>Washington, D.C.</a:t>
            </a:r>
          </a:p>
          <a:p>
            <a:pPr algn="ctr"/>
            <a:endParaRPr lang="en-US" sz="2400" dirty="0" smtClean="0"/>
          </a:p>
          <a:p>
            <a:pPr algn="ctr"/>
            <a:endParaRPr lang="en-US" sz="2400" dirty="0" smtClean="0"/>
          </a:p>
        </p:txBody>
      </p:sp>
      <p:pic>
        <p:nvPicPr>
          <p:cNvPr id="4" name="Picture 3"/>
          <p:cNvPicPr>
            <a:picLocks noChangeAspect="1"/>
          </p:cNvPicPr>
          <p:nvPr/>
        </p:nvPicPr>
        <p:blipFill>
          <a:blip r:embed="rId3"/>
          <a:stretch>
            <a:fillRect/>
          </a:stretch>
        </p:blipFill>
        <p:spPr>
          <a:xfrm>
            <a:off x="4628732" y="249113"/>
            <a:ext cx="2151684" cy="2042639"/>
          </a:xfrm>
          <a:prstGeom prst="rect">
            <a:avLst/>
          </a:prstGeom>
        </p:spPr>
      </p:pic>
      <p:pic>
        <p:nvPicPr>
          <p:cNvPr id="5" name="Picture 4"/>
          <p:cNvPicPr>
            <a:picLocks noChangeAspect="1"/>
          </p:cNvPicPr>
          <p:nvPr/>
        </p:nvPicPr>
        <p:blipFill>
          <a:blip r:embed="rId4"/>
          <a:stretch>
            <a:fillRect/>
          </a:stretch>
        </p:blipFill>
        <p:spPr>
          <a:xfrm>
            <a:off x="6780415" y="2416004"/>
            <a:ext cx="2073679" cy="193280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p:txBody>
          <a:bodyPr/>
          <a:lstStyle/>
          <a:p>
            <a:r>
              <a:rPr lang="en-US" sz="2800" dirty="0" smtClean="0"/>
              <a:t>This mixed methods study investigates the key supports and challenges that impact the ability of URM STEM students to adjust to the graduate environment.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Framework</a:t>
            </a:r>
            <a:endParaRPr lang="en-US" dirty="0"/>
          </a:p>
        </p:txBody>
      </p:sp>
      <p:sp>
        <p:nvSpPr>
          <p:cNvPr id="3" name="Content Placeholder 2"/>
          <p:cNvSpPr>
            <a:spLocks noGrp="1"/>
          </p:cNvSpPr>
          <p:nvPr>
            <p:ph idx="1"/>
          </p:nvPr>
        </p:nvSpPr>
        <p:spPr>
          <a:xfrm>
            <a:off x="498474" y="1468842"/>
            <a:ext cx="7556313" cy="5257800"/>
          </a:xfrm>
        </p:spPr>
        <p:txBody>
          <a:bodyPr>
            <a:noAutofit/>
          </a:bodyPr>
          <a:lstStyle/>
          <a:p>
            <a:r>
              <a:rPr lang="en-US" sz="2800" dirty="0" smtClean="0"/>
              <a:t>This study adopts key constructs from </a:t>
            </a:r>
          </a:p>
          <a:p>
            <a:pPr>
              <a:buNone/>
            </a:pPr>
            <a:endParaRPr lang="en-US" sz="600" dirty="0" smtClean="0"/>
          </a:p>
          <a:p>
            <a:pPr lvl="1"/>
            <a:r>
              <a:rPr lang="en-US" sz="2400" dirty="0" smtClean="0"/>
              <a:t>Nettles and Millet’s (2006) conceptual model of doctoral student experiences </a:t>
            </a:r>
          </a:p>
          <a:p>
            <a:pPr lvl="1">
              <a:buNone/>
            </a:pPr>
            <a:endParaRPr lang="en-US" sz="600" dirty="0" smtClean="0"/>
          </a:p>
          <a:p>
            <a:pPr lvl="1"/>
            <a:r>
              <a:rPr lang="en-US" sz="2400" dirty="0" smtClean="0"/>
              <a:t>Nora, Barlow, and Crisp’s (2005) integration model</a:t>
            </a:r>
          </a:p>
          <a:p>
            <a:pPr lvl="1">
              <a:buNone/>
            </a:pPr>
            <a:endParaRPr lang="en-US" sz="600" dirty="0" smtClean="0"/>
          </a:p>
          <a:p>
            <a:pPr lvl="1"/>
            <a:r>
              <a:rPr lang="en-US" sz="2400" dirty="0" smtClean="0"/>
              <a:t>Another likely important factor is the institutional context of students’ undergraduate institution</a:t>
            </a:r>
            <a:endParaRPr lang="en-US" sz="2200" dirty="0" smtClean="0"/>
          </a:p>
          <a:p>
            <a:pPr lvl="1"/>
            <a:endParaRPr lang="en-US" sz="22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134988" y="4916596"/>
            <a:ext cx="2588539" cy="1941404"/>
          </a:xfrm>
          <a:prstGeom prst="rect">
            <a:avLst/>
          </a:prstGeom>
        </p:spPr>
      </p:pic>
      <p:sp>
        <p:nvSpPr>
          <p:cNvPr id="2" name="Title 1"/>
          <p:cNvSpPr>
            <a:spLocks noGrp="1"/>
          </p:cNvSpPr>
          <p:nvPr>
            <p:ph type="title"/>
          </p:nvPr>
        </p:nvSpPr>
        <p:spPr/>
        <p:txBody>
          <a:bodyPr/>
          <a:lstStyle/>
          <a:p>
            <a:r>
              <a:rPr lang="en-US" dirty="0" smtClean="0"/>
              <a:t>Methodology – Data</a:t>
            </a:r>
            <a:endParaRPr lang="en-US" dirty="0"/>
          </a:p>
        </p:txBody>
      </p:sp>
      <p:sp>
        <p:nvSpPr>
          <p:cNvPr id="3" name="Content Placeholder 2"/>
          <p:cNvSpPr>
            <a:spLocks noGrp="1"/>
          </p:cNvSpPr>
          <p:nvPr>
            <p:ph idx="1"/>
          </p:nvPr>
        </p:nvSpPr>
        <p:spPr>
          <a:xfrm>
            <a:off x="498474" y="1797236"/>
            <a:ext cx="6636514" cy="4845051"/>
          </a:xfrm>
        </p:spPr>
        <p:txBody>
          <a:bodyPr>
            <a:normAutofit/>
          </a:bodyPr>
          <a:lstStyle/>
          <a:p>
            <a:r>
              <a:rPr lang="en-US" sz="2800" dirty="0" smtClean="0"/>
              <a:t>Data come from a larger STEM retention project conducted by HERI</a:t>
            </a:r>
          </a:p>
          <a:p>
            <a:r>
              <a:rPr lang="en-US" sz="2800" dirty="0" smtClean="0"/>
              <a:t>Qualitative data (focus groups)</a:t>
            </a:r>
          </a:p>
          <a:p>
            <a:r>
              <a:rPr lang="en-US" sz="2800" dirty="0" smtClean="0"/>
              <a:t>Quantitative data</a:t>
            </a:r>
          </a:p>
          <a:p>
            <a:pPr lvl="1"/>
            <a:r>
              <a:rPr lang="en-US" sz="2600" dirty="0" smtClean="0"/>
              <a:t>2011 Post-Baccalaureate Survey (PBS)</a:t>
            </a:r>
          </a:p>
          <a:p>
            <a:pPr lvl="1"/>
            <a:r>
              <a:rPr lang="en-US" sz="2800" dirty="0" smtClean="0"/>
              <a:t>DV: 9 item construct measuring self-reported ability to successfully manage the academic environment</a:t>
            </a:r>
          </a:p>
          <a:p>
            <a:pPr lvl="1"/>
            <a:endParaRPr lang="en-US" sz="2600" dirty="0" smtClean="0"/>
          </a:p>
          <a:p>
            <a:pPr lvl="1"/>
            <a:endParaRPr lang="en-US" sz="260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Mixed Methods</a:t>
            </a:r>
            <a:endParaRPr lang="en-US" dirty="0"/>
          </a:p>
        </p:txBody>
      </p:sp>
      <p:sp>
        <p:nvSpPr>
          <p:cNvPr id="3" name="Content Placeholder 2"/>
          <p:cNvSpPr>
            <a:spLocks noGrp="1"/>
          </p:cNvSpPr>
          <p:nvPr>
            <p:ph idx="1"/>
          </p:nvPr>
        </p:nvSpPr>
        <p:spPr/>
        <p:txBody>
          <a:bodyPr>
            <a:normAutofit/>
          </a:bodyPr>
          <a:lstStyle/>
          <a:p>
            <a:r>
              <a:rPr lang="en-US" sz="2800" dirty="0" smtClean="0">
                <a:solidFill>
                  <a:schemeClr val="tx1"/>
                </a:solidFill>
              </a:rPr>
              <a:t>Exploratory multi-phase design</a:t>
            </a:r>
          </a:p>
          <a:p>
            <a:r>
              <a:rPr lang="en-US" sz="2800" dirty="0" smtClean="0">
                <a:solidFill>
                  <a:schemeClr val="tx1"/>
                </a:solidFill>
              </a:rPr>
              <a:t>Constant comparative analysis </a:t>
            </a:r>
          </a:p>
          <a:p>
            <a:pPr lvl="1"/>
            <a:r>
              <a:rPr lang="en-US" sz="2600" dirty="0" smtClean="0">
                <a:solidFill>
                  <a:schemeClr val="tx1"/>
                </a:solidFill>
              </a:rPr>
              <a:t>Over 85% agreement in </a:t>
            </a:r>
            <a:r>
              <a:rPr lang="en-US" sz="2600" dirty="0" err="1" smtClean="0">
                <a:solidFill>
                  <a:schemeClr val="tx1"/>
                </a:solidFill>
              </a:rPr>
              <a:t>intercoder</a:t>
            </a:r>
            <a:r>
              <a:rPr lang="en-US" sz="2600" dirty="0" smtClean="0">
                <a:solidFill>
                  <a:schemeClr val="tx1"/>
                </a:solidFill>
              </a:rPr>
              <a:t> reliability</a:t>
            </a:r>
          </a:p>
          <a:p>
            <a:pPr marL="228600" lvl="2">
              <a:spcBef>
                <a:spcPts val="2000"/>
              </a:spcBef>
            </a:pPr>
            <a:r>
              <a:rPr lang="en-US" sz="2800" dirty="0" smtClean="0">
                <a:solidFill>
                  <a:schemeClr val="tx1"/>
                </a:solidFill>
              </a:rPr>
              <a:t>Ordinary Least Square Regression to predict DV</a:t>
            </a:r>
          </a:p>
          <a:p>
            <a:endParaRPr lang="en-US" sz="2800" dirty="0" smtClean="0">
              <a:solidFill>
                <a:schemeClr val="tx1"/>
              </a:solidFill>
            </a:endParaRPr>
          </a:p>
          <a:p>
            <a:endParaRPr lang="en-US" sz="2800" dirty="0" smtClean="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Results: Three central themes</a:t>
            </a:r>
            <a:endParaRPr lang="en-US" dirty="0"/>
          </a:p>
        </p:txBody>
      </p:sp>
      <p:sp>
        <p:nvSpPr>
          <p:cNvPr id="3" name="Content Placeholder 2"/>
          <p:cNvSpPr>
            <a:spLocks noGrp="1"/>
          </p:cNvSpPr>
          <p:nvPr>
            <p:ph idx="1"/>
          </p:nvPr>
        </p:nvSpPr>
        <p:spPr>
          <a:xfrm>
            <a:off x="498474" y="1600200"/>
            <a:ext cx="7556313" cy="4144963"/>
          </a:xfrm>
        </p:spPr>
        <p:txBody>
          <a:bodyPr>
            <a:normAutofit/>
          </a:bodyPr>
          <a:lstStyle/>
          <a:p>
            <a:pPr marL="457200" indent="-457200">
              <a:buFont typeface="+mj-lt"/>
              <a:buAutoNum type="arabicPeriod"/>
            </a:pPr>
            <a:r>
              <a:rPr lang="en-US" sz="2800" dirty="0" smtClean="0">
                <a:solidFill>
                  <a:schemeClr val="tx1"/>
                </a:solidFill>
              </a:rPr>
              <a:t>General and context-specific transition issues (within the classroom and lab)</a:t>
            </a:r>
          </a:p>
          <a:p>
            <a:pPr marL="457200" indent="-457200">
              <a:buFont typeface="+mj-lt"/>
              <a:buAutoNum type="arabicPeriod"/>
            </a:pPr>
            <a:r>
              <a:rPr lang="en-US" sz="2800" dirty="0" smtClean="0">
                <a:solidFill>
                  <a:schemeClr val="tx1"/>
                </a:solidFill>
              </a:rPr>
              <a:t>Issues relating to variable faculty support and guidance </a:t>
            </a:r>
          </a:p>
          <a:p>
            <a:pPr marL="457200" indent="-457200">
              <a:buFont typeface="+mj-lt"/>
              <a:buAutoNum type="arabicPeriod"/>
            </a:pPr>
            <a:r>
              <a:rPr lang="en-US" sz="2800" dirty="0" smtClean="0">
                <a:solidFill>
                  <a:schemeClr val="tx1"/>
                </a:solidFill>
              </a:rPr>
              <a:t>Race issues and how they matter in graduate education. </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457200"/>
            <a:r>
              <a:rPr lang="en-US" dirty="0" smtClean="0"/>
              <a:t>1) General and context-specific  transition issues</a:t>
            </a:r>
          </a:p>
        </p:txBody>
      </p:sp>
      <p:sp>
        <p:nvSpPr>
          <p:cNvPr id="3" name="Content Placeholder 2"/>
          <p:cNvSpPr>
            <a:spLocks noGrp="1"/>
          </p:cNvSpPr>
          <p:nvPr>
            <p:ph idx="1"/>
          </p:nvPr>
        </p:nvSpPr>
        <p:spPr/>
        <p:txBody>
          <a:bodyPr>
            <a:normAutofit/>
          </a:bodyPr>
          <a:lstStyle/>
          <a:p>
            <a:r>
              <a:rPr lang="en-US" sz="2800" b="1" dirty="0" smtClean="0"/>
              <a:t>Lack of program structure</a:t>
            </a:r>
            <a:r>
              <a:rPr lang="en-US" sz="2800" dirty="0" smtClean="0"/>
              <a:t>. </a:t>
            </a:r>
          </a:p>
          <a:p>
            <a:pPr lvl="1"/>
            <a:r>
              <a:rPr lang="en-US" sz="2600" dirty="0" smtClean="0"/>
              <a:t>Many students reported feeling “lost” and not knowing expectations during their 1</a:t>
            </a:r>
            <a:r>
              <a:rPr lang="en-US" sz="2600" baseline="30000" dirty="0" smtClean="0"/>
              <a:t>st</a:t>
            </a:r>
            <a:r>
              <a:rPr lang="en-US" sz="2600" dirty="0" smtClean="0"/>
              <a:t> and 2</a:t>
            </a:r>
            <a:r>
              <a:rPr lang="en-US" sz="2600" baseline="30000" dirty="0" smtClean="0"/>
              <a:t>nd</a:t>
            </a:r>
            <a:r>
              <a:rPr lang="en-US" sz="2600" dirty="0" smtClean="0"/>
              <a:t> years of graduate school</a:t>
            </a:r>
          </a:p>
          <a:p>
            <a:pPr lvl="1"/>
            <a:r>
              <a:rPr lang="en-US" sz="2600" dirty="0" smtClean="0"/>
              <a:t>Several departments seemed to have adopted a ‘sink or swim’ approach to guiding graduate students.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2713037"/>
            <a:ext cx="7556313" cy="4144963"/>
          </a:xfrm>
        </p:spPr>
        <p:txBody>
          <a:bodyPr/>
          <a:lstStyle/>
          <a:p>
            <a:r>
              <a:rPr lang="en-US" sz="2400" dirty="0" smtClean="0">
                <a:solidFill>
                  <a:schemeClr val="tx1"/>
                </a:solidFill>
              </a:rPr>
              <a:t>One of the things </a:t>
            </a:r>
            <a:r>
              <a:rPr lang="en-US" sz="2400" b="1" dirty="0" smtClean="0">
                <a:solidFill>
                  <a:schemeClr val="tx1"/>
                </a:solidFill>
              </a:rPr>
              <a:t>that surprised me </a:t>
            </a:r>
            <a:r>
              <a:rPr lang="en-US" sz="2400" dirty="0" smtClean="0">
                <a:solidFill>
                  <a:schemeClr val="tx1"/>
                </a:solidFill>
              </a:rPr>
              <a:t>[in grad school] is </a:t>
            </a:r>
            <a:r>
              <a:rPr lang="en-US" sz="2400" b="1" dirty="0" smtClean="0">
                <a:solidFill>
                  <a:schemeClr val="tx1"/>
                </a:solidFill>
              </a:rPr>
              <a:t>there seems to be no structure at all</a:t>
            </a:r>
            <a:r>
              <a:rPr lang="en-US" sz="2400" dirty="0" smtClean="0">
                <a:solidFill>
                  <a:schemeClr val="tx1"/>
                </a:solidFill>
              </a:rPr>
              <a:t>… [to] know which classes count and which ones don’t. Which ones you should have or you shouldn’t have [taken].  How to link them to future research… You kind of learn that </a:t>
            </a:r>
            <a:r>
              <a:rPr lang="en-US" sz="2400" b="1" dirty="0" smtClean="0">
                <a:solidFill>
                  <a:schemeClr val="tx1"/>
                </a:solidFill>
              </a:rPr>
              <a:t>you have to be chasing people around </a:t>
            </a:r>
            <a:r>
              <a:rPr lang="en-US" sz="2400" dirty="0" smtClean="0">
                <a:solidFill>
                  <a:schemeClr val="tx1"/>
                </a:solidFill>
              </a:rPr>
              <a:t>[to find out] something </a:t>
            </a:r>
            <a:r>
              <a:rPr lang="en-US" sz="2400" b="1" dirty="0" smtClean="0">
                <a:solidFill>
                  <a:schemeClr val="tx1"/>
                </a:solidFill>
              </a:rPr>
              <a:t>and that’s not easy</a:t>
            </a:r>
            <a:r>
              <a:rPr lang="en-US" sz="2400" dirty="0" smtClean="0">
                <a:solidFill>
                  <a:schemeClr val="tx1"/>
                </a:solidFill>
              </a:rPr>
              <a:t>.  </a:t>
            </a:r>
          </a:p>
        </p:txBody>
      </p:sp>
      <p:sp>
        <p:nvSpPr>
          <p:cNvPr id="4" name="Title 3"/>
          <p:cNvSpPr>
            <a:spLocks noGrp="1"/>
          </p:cNvSpPr>
          <p:nvPr>
            <p:ph type="title"/>
          </p:nvPr>
        </p:nvSpPr>
        <p:spPr/>
        <p:txBody>
          <a:bodyPr/>
          <a:lstStyle/>
          <a:p>
            <a:r>
              <a:rPr lang="en-US" dirty="0" smtClean="0"/>
              <a:t>Brianna - Southwestern HSI, Industrial Engineering, Masters, Latina</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lab culture/ research skills</a:t>
            </a:r>
            <a:endParaRPr lang="en-US" dirty="0"/>
          </a:p>
        </p:txBody>
      </p:sp>
      <p:sp>
        <p:nvSpPr>
          <p:cNvPr id="3" name="Content Placeholder 2"/>
          <p:cNvSpPr>
            <a:spLocks noGrp="1"/>
          </p:cNvSpPr>
          <p:nvPr>
            <p:ph idx="1"/>
          </p:nvPr>
        </p:nvSpPr>
        <p:spPr>
          <a:xfrm>
            <a:off x="498474" y="1600200"/>
            <a:ext cx="7556313" cy="5695718"/>
          </a:xfrm>
        </p:spPr>
        <p:txBody>
          <a:bodyPr>
            <a:normAutofit/>
          </a:bodyPr>
          <a:lstStyle/>
          <a:p>
            <a:r>
              <a:rPr lang="en-US" sz="2800" dirty="0" smtClean="0"/>
              <a:t>Lab culture affected how steep the learning curve was with respect to conducting research  </a:t>
            </a:r>
          </a:p>
          <a:p>
            <a:r>
              <a:rPr lang="en-US" sz="3000" dirty="0" smtClean="0"/>
              <a:t>Effect of limited or no prior lab experience</a:t>
            </a:r>
          </a:p>
          <a:p>
            <a:r>
              <a:rPr lang="en-US" sz="3000" dirty="0" smtClean="0"/>
              <a:t>Graduate research is different from previous research </a:t>
            </a:r>
            <a:r>
              <a:rPr lang="en-US" sz="3000" dirty="0" smtClean="0"/>
              <a:t>experiences</a:t>
            </a:r>
          </a:p>
          <a:p>
            <a:r>
              <a:rPr lang="en-US" sz="3000" dirty="0" smtClean="0"/>
              <a:t>H</a:t>
            </a:r>
            <a:r>
              <a:rPr lang="en-US" sz="2800" dirty="0" smtClean="0"/>
              <a:t>aving an undergraduate experience that better prepared students to write effectively </a:t>
            </a:r>
            <a:endParaRPr lang="en-US" sz="2800" dirty="0" smtClean="0"/>
          </a:p>
          <a:p>
            <a:endParaRPr lang="en-US" sz="3000" dirty="0" smtClean="0"/>
          </a:p>
          <a:p>
            <a:pPr lvl="1"/>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Variable faculty support/guidance</a:t>
            </a:r>
            <a:endParaRPr lang="en-US" dirty="0"/>
          </a:p>
        </p:txBody>
      </p:sp>
      <p:sp>
        <p:nvSpPr>
          <p:cNvPr id="3" name="Content Placeholder 2"/>
          <p:cNvSpPr>
            <a:spLocks noGrp="1"/>
          </p:cNvSpPr>
          <p:nvPr>
            <p:ph idx="1"/>
          </p:nvPr>
        </p:nvSpPr>
        <p:spPr>
          <a:xfrm>
            <a:off x="498474" y="2023261"/>
            <a:ext cx="7556313" cy="4834739"/>
          </a:xfrm>
        </p:spPr>
        <p:txBody>
          <a:bodyPr>
            <a:normAutofit/>
          </a:bodyPr>
          <a:lstStyle/>
          <a:p>
            <a:r>
              <a:rPr lang="en-US" sz="2400" dirty="0" smtClean="0"/>
              <a:t>Not enough guidance from faculty</a:t>
            </a:r>
            <a:r>
              <a:rPr lang="en-US" sz="2400" dirty="0" smtClean="0"/>
              <a:t> </a:t>
            </a:r>
          </a:p>
          <a:p>
            <a:pPr lvl="1"/>
            <a:r>
              <a:rPr lang="en-US" sz="2200" dirty="0" smtClean="0"/>
              <a:t>Provision of faculty guidance +</a:t>
            </a:r>
            <a:endParaRPr lang="en-US" sz="2200" dirty="0" smtClean="0"/>
          </a:p>
          <a:p>
            <a:r>
              <a:rPr lang="en-US" sz="2400" dirty="0" smtClean="0"/>
              <a:t>Being placed into a lab without much guidance from their </a:t>
            </a:r>
            <a:r>
              <a:rPr lang="en-US" sz="2400" dirty="0" err="1" smtClean="0"/>
              <a:t>Pis</a:t>
            </a:r>
            <a:endParaRPr lang="en-US" sz="2400" dirty="0" smtClean="0"/>
          </a:p>
          <a:p>
            <a:pPr lvl="1"/>
            <a:r>
              <a:rPr lang="en-US" dirty="0" smtClean="0"/>
              <a:t>Frequency of conducting experiments or collecting data +</a:t>
            </a:r>
          </a:p>
          <a:p>
            <a:pPr marL="228600" lvl="2">
              <a:spcBef>
                <a:spcPts val="2000"/>
              </a:spcBef>
            </a:pPr>
            <a:r>
              <a:rPr lang="en-US" sz="2400" dirty="0" smtClean="0"/>
              <a:t>Felt intimated by professors </a:t>
            </a:r>
            <a:r>
              <a:rPr lang="en-US" sz="2400" dirty="0" smtClean="0"/>
              <a:t>-</a:t>
            </a:r>
            <a:r>
              <a:rPr lang="en-US" sz="2400" dirty="0" smtClean="0"/>
              <a:t> </a:t>
            </a:r>
            <a:endParaRPr lang="en-US" sz="2400" dirty="0" smtClean="0"/>
          </a:p>
          <a:p>
            <a:r>
              <a:rPr lang="en-US" sz="2400" dirty="0" smtClean="0"/>
              <a:t>Students learned to:</a:t>
            </a:r>
          </a:p>
          <a:p>
            <a:pPr lvl="1"/>
            <a:r>
              <a:rPr lang="en-US" dirty="0" smtClean="0"/>
              <a:t>Rely on peers, more advanced students, and carefully selected professors for advice or research collaboration</a:t>
            </a:r>
          </a:p>
          <a:p>
            <a:pPr lvl="1"/>
            <a:r>
              <a:rPr lang="en-US" dirty="0" smtClean="0"/>
              <a:t>Advocate for themselves (which could be problematic) </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rPr>
              <a:t>Cooper - Midwestern PWI, Chemistry, PhD, Black</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2800" dirty="0" smtClean="0">
                <a:solidFill>
                  <a:schemeClr val="tx1"/>
                </a:solidFill>
              </a:rPr>
              <a:t>You have to realize </a:t>
            </a:r>
            <a:r>
              <a:rPr lang="en-US" sz="2800" b="1" dirty="0" smtClean="0">
                <a:solidFill>
                  <a:schemeClr val="tx1"/>
                </a:solidFill>
              </a:rPr>
              <a:t>there are other people you can talk to – other professors that are much more helpful.  But you have to be very careful </a:t>
            </a:r>
            <a:r>
              <a:rPr lang="en-US" sz="2800" dirty="0" smtClean="0">
                <a:solidFill>
                  <a:schemeClr val="tx1"/>
                </a:solidFill>
              </a:rPr>
              <a:t>because everyone’s friends in that department so they might say, “Oh, Cooper came and talked to me about this” and it’s </a:t>
            </a:r>
            <a:r>
              <a:rPr lang="en-US" sz="2800" dirty="0" err="1" smtClean="0">
                <a:solidFill>
                  <a:schemeClr val="tx1"/>
                </a:solidFill>
              </a:rPr>
              <a:t>gonna</a:t>
            </a:r>
            <a:r>
              <a:rPr lang="en-US" sz="2800" dirty="0" smtClean="0">
                <a:solidFill>
                  <a:schemeClr val="tx1"/>
                </a:solidFill>
              </a:rPr>
              <a:t> get back to [your advisor] and make her feel like crap.  So like understanding your departmental politics when you ask questions [is important] – and I kind of feel like </a:t>
            </a:r>
            <a:r>
              <a:rPr lang="en-US" sz="2800" b="1" dirty="0" smtClean="0">
                <a:solidFill>
                  <a:schemeClr val="tx1"/>
                </a:solidFill>
              </a:rPr>
              <a:t>I shouldn’t have to be put in that type of position.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27922"/>
            <a:ext cx="7556313" cy="1116106"/>
          </a:xfrm>
        </p:spPr>
        <p:txBody>
          <a:bodyPr/>
          <a:lstStyle/>
          <a:p>
            <a:r>
              <a:rPr lang="en-US" dirty="0" smtClean="0"/>
              <a:t>3) How Race matters in Graduate Education </a:t>
            </a:r>
            <a:endParaRPr lang="en-US" dirty="0"/>
          </a:p>
        </p:txBody>
      </p:sp>
      <p:sp>
        <p:nvSpPr>
          <p:cNvPr id="3" name="Content Placeholder 2"/>
          <p:cNvSpPr>
            <a:spLocks noGrp="1"/>
          </p:cNvSpPr>
          <p:nvPr>
            <p:ph idx="1"/>
          </p:nvPr>
        </p:nvSpPr>
        <p:spPr>
          <a:xfrm>
            <a:off x="498474" y="1644292"/>
            <a:ext cx="8260880" cy="4628528"/>
          </a:xfrm>
        </p:spPr>
        <p:txBody>
          <a:bodyPr>
            <a:noAutofit/>
          </a:bodyPr>
          <a:lstStyle/>
          <a:p>
            <a:pPr marL="228600" lvl="1">
              <a:spcBef>
                <a:spcPts val="2000"/>
              </a:spcBef>
              <a:buClr>
                <a:schemeClr val="accent1"/>
              </a:buClr>
            </a:pPr>
            <a:r>
              <a:rPr lang="en-US" sz="2800" dirty="0" smtClean="0"/>
              <a:t>Compositional diversity mattered</a:t>
            </a:r>
            <a:r>
              <a:rPr lang="en-US" sz="2800" dirty="0" smtClean="0"/>
              <a:t> </a:t>
            </a:r>
          </a:p>
          <a:p>
            <a:pPr marL="457200" lvl="2">
              <a:spcBef>
                <a:spcPts val="2000"/>
              </a:spcBef>
            </a:pPr>
            <a:r>
              <a:rPr lang="en-US" sz="2400" dirty="0" smtClean="0"/>
              <a:t>Satisfaction: Representation of women +</a:t>
            </a:r>
            <a:endParaRPr lang="en-US" sz="2400" dirty="0" smtClean="0"/>
          </a:p>
          <a:p>
            <a:pPr marL="228600" lvl="1">
              <a:spcBef>
                <a:spcPts val="2000"/>
              </a:spcBef>
              <a:buClr>
                <a:schemeClr val="accent1"/>
              </a:buClr>
            </a:pPr>
            <a:r>
              <a:rPr lang="en-US" sz="2800" dirty="0" smtClean="0"/>
              <a:t>Part of feeling welcomed was to see that faculty also cared about diversity</a:t>
            </a:r>
            <a:r>
              <a:rPr lang="en-US" sz="2800" dirty="0" smtClean="0"/>
              <a:t> </a:t>
            </a:r>
          </a:p>
          <a:p>
            <a:pPr marL="228600" lvl="1">
              <a:spcBef>
                <a:spcPts val="2000"/>
              </a:spcBef>
              <a:buClr>
                <a:schemeClr val="accent1"/>
              </a:buClr>
            </a:pPr>
            <a:r>
              <a:rPr lang="en-US" sz="2800" dirty="0" smtClean="0"/>
              <a:t>Multiple </a:t>
            </a:r>
            <a:r>
              <a:rPr lang="en-US" sz="2800" dirty="0" smtClean="0"/>
              <a:t>students at </a:t>
            </a:r>
            <a:r>
              <a:rPr lang="en-US" sz="2800" dirty="0" err="1" smtClean="0"/>
              <a:t>PWIs</a:t>
            </a:r>
            <a:r>
              <a:rPr lang="en-US" sz="2800" dirty="0" smtClean="0"/>
              <a:t> spoke about negative interactions with international </a:t>
            </a:r>
            <a:r>
              <a:rPr lang="en-US" sz="2800" dirty="0" smtClean="0"/>
              <a:t>peers</a:t>
            </a:r>
          </a:p>
          <a:p>
            <a:pPr marL="457200" lvl="2">
              <a:spcBef>
                <a:spcPts val="2000"/>
              </a:spcBef>
            </a:pPr>
            <a:r>
              <a:rPr lang="en-US" sz="2400" dirty="0" smtClean="0"/>
              <a:t>Agreement: International &amp; domestic students work well together here +</a:t>
            </a:r>
            <a:endParaRPr lang="en-US" sz="24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457200"/>
            <a:r>
              <a:rPr lang="en-US" dirty="0" smtClean="0"/>
              <a:t>Chase, Midwestern PWI, Electrical Engineering, PhD, Latino</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498474" y="1779446"/>
            <a:ext cx="7556313" cy="4144963"/>
          </a:xfrm>
        </p:spPr>
        <p:txBody>
          <a:bodyPr>
            <a:normAutofit fontScale="85000" lnSpcReduction="20000"/>
          </a:bodyPr>
          <a:lstStyle/>
          <a:p>
            <a:r>
              <a:rPr lang="en-US" sz="2800" dirty="0" smtClean="0"/>
              <a:t>When [my advisor] first assigned me to a project he said, “Okay, why don’t you help so and so out with this project?”  </a:t>
            </a:r>
            <a:r>
              <a:rPr lang="en-US" sz="2800" b="1" dirty="0" smtClean="0"/>
              <a:t>You know I tried.  I emailed them a few times.  Tried to set up a meeting.  But just I felt kind of excluded from that.  Like he didn’t really want me to help on it.  I didn’t really directly feel like, oh, it’s a race thing or this or that.  But you do notice that there’s like a, you know a clique of Koreans.  They get together and they work on their projects with each other all the time and they collaborate.  </a:t>
            </a:r>
            <a:r>
              <a:rPr lang="en-US" sz="2800" dirty="0" smtClean="0"/>
              <a:t>I kind of feel like, well, I need some help, too man.  Then you ask a question and you get like the one line answer.  </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Discussion/Conclusion</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2800" dirty="0" smtClean="0"/>
              <a:t>Lack of structure in STEM graduate programs is a problem!</a:t>
            </a:r>
          </a:p>
          <a:p>
            <a:pPr marL="514350" indent="-514350">
              <a:buFont typeface="+mj-lt"/>
              <a:buAutoNum type="arabicPeriod"/>
            </a:pPr>
            <a:r>
              <a:rPr lang="en-US" sz="2800" dirty="0" smtClean="0"/>
              <a:t>Many students lack a sufficient amount of guidance from faculty advisors which only exacerbated feelings of being “lost”</a:t>
            </a:r>
          </a:p>
          <a:p>
            <a:endParaRPr lang="en-US" sz="2800" dirty="0" smtClean="0">
              <a:solidFill>
                <a:schemeClr val="tx1"/>
              </a:solidFill>
            </a:endParaRPr>
          </a:p>
          <a:p>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Discussion/Conclusion</a:t>
            </a:r>
            <a:endParaRPr lang="en-US" dirty="0"/>
          </a:p>
        </p:txBody>
      </p:sp>
      <p:sp>
        <p:nvSpPr>
          <p:cNvPr id="3" name="Content Placeholder 2"/>
          <p:cNvSpPr>
            <a:spLocks noGrp="1"/>
          </p:cNvSpPr>
          <p:nvPr>
            <p:ph idx="1"/>
          </p:nvPr>
        </p:nvSpPr>
        <p:spPr/>
        <p:txBody>
          <a:bodyPr>
            <a:normAutofit/>
          </a:bodyPr>
          <a:lstStyle/>
          <a:p>
            <a:pPr marL="457200" indent="-457200">
              <a:buNone/>
            </a:pPr>
            <a:r>
              <a:rPr lang="en-US" sz="2600" dirty="0" smtClean="0"/>
              <a:t>3</a:t>
            </a:r>
            <a:r>
              <a:rPr lang="en-US" sz="2600" dirty="0" smtClean="0"/>
              <a:t>. </a:t>
            </a:r>
            <a:r>
              <a:rPr lang="en-US" sz="2600" dirty="0" smtClean="0"/>
              <a:t>Peers are invaluable to students’ ability to transition as they share information and </a:t>
            </a:r>
            <a:r>
              <a:rPr lang="en-US" sz="2600" dirty="0" smtClean="0"/>
              <a:t>resources</a:t>
            </a:r>
            <a:r>
              <a:rPr lang="en-US" sz="2600" dirty="0" smtClean="0"/>
              <a:t>.</a:t>
            </a:r>
          </a:p>
          <a:p>
            <a:pPr marL="457200" indent="-457200">
              <a:buNone/>
            </a:pPr>
            <a:r>
              <a:rPr lang="en-US" sz="2600" dirty="0" smtClean="0"/>
              <a:t>4.  Racial </a:t>
            </a:r>
            <a:r>
              <a:rPr lang="en-US" sz="2600" dirty="0" smtClean="0"/>
              <a:t>issues are still a </a:t>
            </a:r>
            <a:r>
              <a:rPr lang="en-US" sz="2600" dirty="0" smtClean="0"/>
              <a:t>problem</a:t>
            </a:r>
            <a:r>
              <a:rPr lang="en-US" sz="2600" dirty="0" smtClean="0"/>
              <a:t> – Importance of climate within the department</a:t>
            </a:r>
            <a:endParaRPr lang="en-US" sz="28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327352" y="4714493"/>
            <a:ext cx="1816648" cy="1944132"/>
          </a:xfrm>
          <a:prstGeom prst="rect">
            <a:avLst/>
          </a:prstGeom>
        </p:spPr>
      </p:pic>
      <p:sp>
        <p:nvSpPr>
          <p:cNvPr id="2" name="Title 1"/>
          <p:cNvSpPr>
            <a:spLocks noGrp="1"/>
          </p:cNvSpPr>
          <p:nvPr>
            <p:ph type="title"/>
          </p:nvPr>
        </p:nvSpPr>
        <p:spPr/>
        <p:txBody>
          <a:bodyPr/>
          <a:lstStyle/>
          <a:p>
            <a:r>
              <a:rPr lang="en-US" dirty="0" smtClean="0"/>
              <a:t>Implications for Practice</a:t>
            </a:r>
            <a:endParaRPr lang="en-US" dirty="0"/>
          </a:p>
        </p:txBody>
      </p:sp>
      <p:sp>
        <p:nvSpPr>
          <p:cNvPr id="3" name="Content Placeholder 2"/>
          <p:cNvSpPr>
            <a:spLocks noGrp="1"/>
          </p:cNvSpPr>
          <p:nvPr>
            <p:ph idx="1"/>
          </p:nvPr>
        </p:nvSpPr>
        <p:spPr>
          <a:xfrm>
            <a:off x="498474" y="1354667"/>
            <a:ext cx="7556313" cy="5063066"/>
          </a:xfrm>
        </p:spPr>
        <p:txBody>
          <a:bodyPr>
            <a:normAutofit/>
          </a:bodyPr>
          <a:lstStyle/>
          <a:p>
            <a:r>
              <a:rPr lang="en-US" sz="2800" dirty="0" smtClean="0">
                <a:solidFill>
                  <a:schemeClr val="tx1"/>
                </a:solidFill>
              </a:rPr>
              <a:t>Better attention to graduate education is needed </a:t>
            </a:r>
          </a:p>
          <a:p>
            <a:r>
              <a:rPr lang="en-US" sz="2800" dirty="0" smtClean="0">
                <a:solidFill>
                  <a:schemeClr val="tx1"/>
                </a:solidFill>
              </a:rPr>
              <a:t>Departments and Deans must also shoulder more of the responsibility for improving training and degree progress</a:t>
            </a:r>
          </a:p>
        </p:txBody>
      </p:sp>
      <p:sp>
        <p:nvSpPr>
          <p:cNvPr id="5" name="TextBox 4"/>
          <p:cNvSpPr txBox="1"/>
          <p:nvPr/>
        </p:nvSpPr>
        <p:spPr>
          <a:xfrm>
            <a:off x="5279010" y="2420762"/>
            <a:ext cx="184666" cy="369332"/>
          </a:xfrm>
          <a:prstGeom prst="rect">
            <a:avLst/>
          </a:prstGeom>
          <a:noFill/>
        </p:spPr>
        <p:txBody>
          <a:bodyPr wrap="none" rtlCol="0">
            <a:spAutoFit/>
          </a:bodyPr>
          <a:lstStyle/>
          <a:p>
            <a:endParaRPr lang="en-US" dirty="0"/>
          </a:p>
        </p:txBody>
      </p:sp>
    </p:spTree>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2001</TotalTime>
  <Words>2602</Words>
  <Application>Microsoft Macintosh PowerPoint</Application>
  <PresentationFormat>On-screen Show (4:3)</PresentationFormat>
  <Paragraphs>175</Paragraphs>
  <Slides>16</Slides>
  <Notes>16</Notes>
  <HiddenSlides>0</HiddenSlides>
  <MMClips>0</MMClips>
  <ScaleCrop>false</ScaleCrop>
  <HeadingPairs>
    <vt:vector size="4" baseType="variant">
      <vt:variant>
        <vt:lpstr>Design Template</vt:lpstr>
      </vt:variant>
      <vt:variant>
        <vt:i4>1</vt:i4>
      </vt:variant>
      <vt:variant>
        <vt:lpstr>Slide Titles</vt:lpstr>
      </vt:variant>
      <vt:variant>
        <vt:i4>16</vt:i4>
      </vt:variant>
    </vt:vector>
  </HeadingPairs>
  <TitlesOfParts>
    <vt:vector size="17" baseType="lpstr">
      <vt:lpstr>Advantage</vt:lpstr>
      <vt:lpstr>Adjusting to the Graduate Environment: A Focus on URM Students in STEM   </vt:lpstr>
      <vt:lpstr>Purpose</vt:lpstr>
      <vt:lpstr>Conceptual Framework</vt:lpstr>
      <vt:lpstr>Methodology – Data</vt:lpstr>
      <vt:lpstr>Analysis: Mixed Methods</vt:lpstr>
      <vt:lpstr>Results: Three central themes</vt:lpstr>
      <vt:lpstr>1) General and context-specific  transition issues</vt:lpstr>
      <vt:lpstr>Brianna - Southwestern HSI, Industrial Engineering, Masters, Latina</vt:lpstr>
      <vt:lpstr>Learning lab culture/ research skills</vt:lpstr>
      <vt:lpstr>2) Variable faculty support/guidance</vt:lpstr>
      <vt:lpstr>Cooper - Midwestern PWI, Chemistry, PhD, Black</vt:lpstr>
      <vt:lpstr>3) How Race matters in Graduate Education </vt:lpstr>
      <vt:lpstr>Chase, Midwestern PWI, Electrical Engineering, PhD, Latino  </vt:lpstr>
      <vt:lpstr>Discussion/Conclusion</vt:lpstr>
      <vt:lpstr>Discussion/Conclusion</vt:lpstr>
      <vt:lpstr>Implications for Practice</vt:lpstr>
    </vt:vector>
  </TitlesOfParts>
  <Company>UCLA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Adjusting to the Graduate Environment: A Focus on URM Students in STEM   </dc:title>
  <dc:creator>Tanya  Figueroa</dc:creator>
  <cp:lastModifiedBy>Tanya  Figueroa</cp:lastModifiedBy>
  <cp:revision>18</cp:revision>
  <cp:lastPrinted>2014-11-19T07:38:07Z</cp:lastPrinted>
  <dcterms:created xsi:type="dcterms:W3CDTF">2014-11-20T16:26:21Z</dcterms:created>
  <dcterms:modified xsi:type="dcterms:W3CDTF">2014-11-21T17:11:16Z</dcterms:modified>
</cp:coreProperties>
</file>