
<file path=[Content_Types].xml><?xml version="1.0" encoding="utf-8"?>
<Types xmlns="http://schemas.openxmlformats.org/package/2006/content-types">
  <Override PartName="/ppt/notesSlides/notesSlide4.xml" ContentType="application/vnd.openxmlformats-officedocument.presentationml.notes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9.xml" ContentType="application/vnd.openxmlformats-officedocument.presentationml.slideLayout+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8"/>
  </p:notesMasterIdLst>
  <p:sldIdLst>
    <p:sldId id="256" r:id="rId2"/>
    <p:sldId id="257" r:id="rId3"/>
    <p:sldId id="258" r:id="rId4"/>
    <p:sldId id="259" r:id="rId5"/>
    <p:sldId id="260" r:id="rId6"/>
    <p:sldId id="268" r:id="rId7"/>
    <p:sldId id="269" r:id="rId8"/>
    <p:sldId id="261" r:id="rId9"/>
    <p:sldId id="262" r:id="rId10"/>
    <p:sldId id="263" r:id="rId11"/>
    <p:sldId id="270" r:id="rId12"/>
    <p:sldId id="271" r:id="rId13"/>
    <p:sldId id="272" r:id="rId14"/>
    <p:sldId id="274" r:id="rId15"/>
    <p:sldId id="264" r:id="rId16"/>
    <p:sldId id="265"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showPr>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32840" autoAdjust="0"/>
  </p:normalViewPr>
  <p:slideViewPr>
    <p:cSldViewPr snapToGrid="0" snapToObjects="1">
      <p:cViewPr varScale="1">
        <p:scale>
          <a:sx n="36" d="100"/>
          <a:sy n="36" d="100"/>
        </p:scale>
        <p:origin x="-2976"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A7A97D-0C52-2D4E-AE19-32DF188B5285}" type="datetimeFigureOut">
              <a:rPr lang="en-US" smtClean="0"/>
              <a:pPr/>
              <a:t>11/14/13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A332F5-2558-5246-AE1E-0E590A768B0D}"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713526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kern="1200" dirty="0" smtClean="0">
                <a:solidFill>
                  <a:schemeClr val="tx1"/>
                </a:solidFill>
                <a:latin typeface="+mn-lt"/>
                <a:ea typeface="+mn-ea"/>
                <a:cs typeface="+mn-cs"/>
              </a:rPr>
              <a:t>Read after:</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A recent examination of extant literature on graduate education revealed that scholars have commonly placed a </a:t>
            </a:r>
            <a:r>
              <a:rPr lang="en-US" sz="1200" b="1" kern="1200" dirty="0" smtClean="0">
                <a:solidFill>
                  <a:schemeClr val="tx1"/>
                </a:solidFill>
                <a:latin typeface="+mn-lt"/>
                <a:ea typeface="+mn-ea"/>
                <a:cs typeface="+mn-cs"/>
              </a:rPr>
              <a:t>heavy emphasis </a:t>
            </a: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inadequacies </a:t>
            </a:r>
            <a:r>
              <a:rPr lang="en-US" sz="1200" kern="1200" dirty="0" smtClean="0">
                <a:solidFill>
                  <a:schemeClr val="tx1"/>
                </a:solidFill>
                <a:latin typeface="+mn-lt"/>
                <a:ea typeface="+mn-ea"/>
                <a:cs typeface="+mn-cs"/>
              </a:rPr>
              <a:t>of individuals to explain </a:t>
            </a:r>
            <a:r>
              <a:rPr lang="en-US" sz="1200" b="1" kern="1200" dirty="0" smtClean="0">
                <a:solidFill>
                  <a:schemeClr val="tx1"/>
                </a:solidFill>
                <a:latin typeface="+mn-lt"/>
                <a:ea typeface="+mn-ea"/>
                <a:cs typeface="+mn-cs"/>
              </a:rPr>
              <a:t>differential experiences </a:t>
            </a:r>
            <a:r>
              <a:rPr lang="en-US" sz="1200" kern="1200" dirty="0" smtClean="0">
                <a:solidFill>
                  <a:schemeClr val="tx1"/>
                </a:solidFill>
                <a:latin typeface="+mn-lt"/>
                <a:ea typeface="+mn-ea"/>
                <a:cs typeface="+mn-cs"/>
              </a:rPr>
              <a:t>and outcomes among students (Flynn, Sanchez, &amp; Harper, 2011).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Encouragingly a small body of research has recently emerged demonstrating that </a:t>
            </a:r>
            <a:r>
              <a:rPr lang="en-US" sz="1200" b="1" kern="1200" dirty="0" smtClean="0">
                <a:solidFill>
                  <a:schemeClr val="tx1"/>
                </a:solidFill>
                <a:latin typeface="+mn-lt"/>
                <a:ea typeface="+mn-ea"/>
                <a:cs typeface="+mn-cs"/>
              </a:rPr>
              <a:t>other elements over which students have less control matter </a:t>
            </a:r>
            <a:r>
              <a:rPr lang="en-US" sz="1200" kern="1200" dirty="0" smtClean="0">
                <a:solidFill>
                  <a:schemeClr val="tx1"/>
                </a:solidFill>
                <a:latin typeface="+mn-lt"/>
                <a:ea typeface="+mn-ea"/>
                <a:cs typeface="+mn-cs"/>
              </a:rPr>
              <a:t>too (Soto &amp; Yao, 2010). Indeed </a:t>
            </a:r>
            <a:r>
              <a:rPr lang="en-US" sz="1200" b="1" kern="1200" dirty="0" smtClean="0">
                <a:solidFill>
                  <a:schemeClr val="tx1"/>
                </a:solidFill>
                <a:latin typeface="+mn-lt"/>
                <a:ea typeface="+mn-ea"/>
                <a:cs typeface="+mn-cs"/>
              </a:rPr>
              <a:t>practical factors </a:t>
            </a:r>
            <a:r>
              <a:rPr lang="en-US" sz="1200" kern="1200" dirty="0" smtClean="0">
                <a:solidFill>
                  <a:schemeClr val="tx1"/>
                </a:solidFill>
                <a:latin typeface="+mn-lt"/>
                <a:ea typeface="+mn-ea"/>
                <a:cs typeface="+mn-cs"/>
              </a:rPr>
              <a:t>(i.e. financial support) along with the </a:t>
            </a:r>
            <a:r>
              <a:rPr lang="en-US" sz="1200" b="1" kern="1200" dirty="0" smtClean="0">
                <a:solidFill>
                  <a:schemeClr val="tx1"/>
                </a:solidFill>
                <a:latin typeface="+mn-lt"/>
                <a:ea typeface="+mn-ea"/>
                <a:cs typeface="+mn-cs"/>
              </a:rPr>
              <a:t>educational environment </a:t>
            </a:r>
            <a:r>
              <a:rPr lang="en-US" sz="1200" kern="1200" dirty="0" smtClean="0">
                <a:solidFill>
                  <a:schemeClr val="tx1"/>
                </a:solidFill>
                <a:latin typeface="+mn-lt"/>
                <a:ea typeface="+mn-ea"/>
                <a:cs typeface="+mn-cs"/>
              </a:rPr>
              <a:t>and the </a:t>
            </a:r>
            <a:r>
              <a:rPr lang="en-US" sz="1200" b="1" kern="1200" dirty="0" smtClean="0">
                <a:solidFill>
                  <a:schemeClr val="tx1"/>
                </a:solidFill>
                <a:latin typeface="+mn-lt"/>
                <a:ea typeface="+mn-ea"/>
                <a:cs typeface="+mn-cs"/>
              </a:rPr>
              <a:t>relationships student have </a:t>
            </a:r>
            <a:r>
              <a:rPr lang="en-US" sz="1200" kern="1200" dirty="0" smtClean="0">
                <a:solidFill>
                  <a:schemeClr val="tx1"/>
                </a:solidFill>
                <a:latin typeface="+mn-lt"/>
                <a:ea typeface="+mn-ea"/>
                <a:cs typeface="+mn-cs"/>
              </a:rPr>
              <a:t>with others within those environments </a:t>
            </a:r>
            <a:r>
              <a:rPr lang="en-US" sz="1200" b="1" kern="1200" dirty="0" smtClean="0">
                <a:solidFill>
                  <a:schemeClr val="tx1"/>
                </a:solidFill>
                <a:latin typeface="+mn-lt"/>
                <a:ea typeface="+mn-ea"/>
                <a:cs typeface="+mn-cs"/>
              </a:rPr>
              <a:t>shape students’ educational experiences </a:t>
            </a:r>
            <a:r>
              <a:rPr lang="en-US" sz="1200" kern="1200" dirty="0" smtClean="0">
                <a:solidFill>
                  <a:schemeClr val="tx1"/>
                </a:solidFill>
                <a:latin typeface="+mn-lt"/>
                <a:ea typeface="+mn-ea"/>
                <a:cs typeface="+mn-cs"/>
              </a:rPr>
              <a:t>and subsequent decisions to stay or leave their programs (</a:t>
            </a:r>
            <a:r>
              <a:rPr lang="en-US" sz="1200" kern="1200" dirty="0" err="1" smtClean="0">
                <a:solidFill>
                  <a:schemeClr val="tx1"/>
                </a:solidFill>
                <a:latin typeface="+mn-lt"/>
                <a:ea typeface="+mn-ea"/>
                <a:cs typeface="+mn-cs"/>
              </a:rPr>
              <a:t>Golde</a:t>
            </a:r>
            <a:r>
              <a:rPr lang="en-US" sz="1200" kern="1200" dirty="0" smtClean="0">
                <a:solidFill>
                  <a:schemeClr val="tx1"/>
                </a:solidFill>
                <a:latin typeface="+mn-lt"/>
                <a:ea typeface="+mn-ea"/>
                <a:cs typeface="+mn-cs"/>
              </a:rPr>
              <a:t>, 2005; Millet &amp; Nettles, 2006; Justin-Johnson, 2004; Soto &amp; Yao, 2010). </a:t>
            </a: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Critical perspectives from multiple scholars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provide a nuanced lens in understanding the experience of these students.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 SLIDE</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These perspectives</a:t>
            </a:r>
            <a:r>
              <a:rPr lang="en-US" baseline="0" dirty="0" smtClean="0"/>
              <a:t> recognize that t</a:t>
            </a:r>
            <a:r>
              <a:rPr lang="en-US" dirty="0" smtClean="0"/>
              <a:t>he </a:t>
            </a:r>
            <a:r>
              <a:rPr lang="en-US" b="1" dirty="0" smtClean="0"/>
              <a:t>experiences of racial minority students are unique </a:t>
            </a:r>
            <a:r>
              <a:rPr lang="en-US" dirty="0" smtClean="0"/>
              <a:t>because they come from ethnic and racial </a:t>
            </a:r>
            <a:r>
              <a:rPr lang="en-US" b="1" dirty="0" smtClean="0"/>
              <a:t>communities historically excluded</a:t>
            </a:r>
            <a:r>
              <a:rPr lang="en-US" dirty="0" smtClean="0"/>
              <a:t>, oppressed, and marginalized </a:t>
            </a:r>
            <a:r>
              <a:rPr lang="en-US" b="1" dirty="0" smtClean="0"/>
              <a:t>in American society.</a:t>
            </a:r>
          </a:p>
          <a:p>
            <a:pPr marL="228600" lvl="0" indent="-228600">
              <a:buNone/>
            </a:pPr>
            <a:endParaRPr lang="en-US" sz="1200" kern="1200" dirty="0" smtClean="0">
              <a:solidFill>
                <a:schemeClr val="tx1"/>
              </a:solidFill>
              <a:latin typeface="+mn-lt"/>
              <a:ea typeface="+mn-ea"/>
              <a:cs typeface="+mn-cs"/>
            </a:endParaRPr>
          </a:p>
          <a:p>
            <a:pPr marL="228600" lvl="0" indent="-228600">
              <a:buNone/>
            </a:pPr>
            <a:r>
              <a:rPr lang="en-US" sz="1200" kern="1200" dirty="0" smtClean="0">
                <a:solidFill>
                  <a:schemeClr val="tx1"/>
                </a:solidFill>
                <a:latin typeface="+mn-lt"/>
                <a:ea typeface="+mn-ea"/>
                <a:cs typeface="+mn-cs"/>
              </a:rPr>
              <a:t> As analytical tools, critical perspectives </a:t>
            </a:r>
            <a:r>
              <a:rPr lang="en-US" sz="1200" b="1" kern="1200" dirty="0" smtClean="0">
                <a:solidFill>
                  <a:schemeClr val="tx1"/>
                </a:solidFill>
                <a:latin typeface="+mn-lt"/>
                <a:ea typeface="+mn-ea"/>
                <a:cs typeface="+mn-cs"/>
              </a:rPr>
              <a:t>frame the challenges </a:t>
            </a:r>
            <a:r>
              <a:rPr lang="en-US" sz="1200" kern="1200" dirty="0" smtClean="0">
                <a:solidFill>
                  <a:schemeClr val="tx1"/>
                </a:solidFill>
                <a:latin typeface="+mn-lt"/>
                <a:ea typeface="+mn-ea"/>
                <a:cs typeface="+mn-cs"/>
              </a:rPr>
              <a:t>that URM graduate students encounter at predominately White institutions </a:t>
            </a:r>
            <a:r>
              <a:rPr lang="en-US" sz="1200" b="1" kern="1200" dirty="0" smtClean="0">
                <a:solidFill>
                  <a:schemeClr val="tx1"/>
                </a:solidFill>
                <a:latin typeface="+mn-lt"/>
                <a:ea typeface="+mn-ea"/>
                <a:cs typeface="+mn-cs"/>
              </a:rPr>
              <a:t>as social, structural, and institutional problems </a:t>
            </a:r>
            <a:r>
              <a:rPr lang="en-US" sz="1200" kern="1200" dirty="0" smtClean="0">
                <a:solidFill>
                  <a:schemeClr val="tx1"/>
                </a:solidFill>
                <a:latin typeface="+mn-lt"/>
                <a:ea typeface="+mn-ea"/>
                <a:cs typeface="+mn-cs"/>
              </a:rPr>
              <a:t>rather than a problem primarily stemming from the deficiencies of individuals.</a:t>
            </a:r>
            <a:r>
              <a:rPr lang="en-US" dirty="0" smtClean="0"/>
              <a:t>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Questionnaire: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demographic information, educational attainment, and research experience</a:t>
            </a:r>
            <a:r>
              <a:rPr lang="en-US" dirty="0" smtClean="0"/>
              <a:t> </a:t>
            </a:r>
          </a:p>
          <a:p>
            <a:endParaRPr lang="en-US" b="1" dirty="0" smtClean="0"/>
          </a:p>
          <a:p>
            <a:r>
              <a:rPr lang="en-US" sz="1200" kern="1200" dirty="0" smtClean="0">
                <a:solidFill>
                  <a:schemeClr val="tx1"/>
                </a:solidFill>
                <a:latin typeface="+mn-lt"/>
                <a:ea typeface="+mn-ea"/>
                <a:cs typeface="+mn-cs"/>
              </a:rPr>
              <a:t>A semi-structured focus group interview technique was utilized with </a:t>
            </a:r>
            <a:r>
              <a:rPr lang="en-US" sz="1200" b="1" kern="1200" dirty="0" smtClean="0">
                <a:solidFill>
                  <a:schemeClr val="tx1"/>
                </a:solidFill>
                <a:latin typeface="+mn-lt"/>
                <a:ea typeface="+mn-ea"/>
                <a:cs typeface="+mn-cs"/>
              </a:rPr>
              <a:t>the goal of understanding how students made meaning of their graduate school experiences</a:t>
            </a:r>
            <a:r>
              <a:rPr lang="en-US" sz="1200" kern="1200" dirty="0" smtClean="0">
                <a:solidFill>
                  <a:schemeClr val="tx1"/>
                </a:solidFill>
                <a:latin typeface="+mn-lt"/>
                <a:ea typeface="+mn-ea"/>
                <a:cs typeface="+mn-cs"/>
              </a:rPr>
              <a:t>. In particular students were asked about </a:t>
            </a:r>
            <a:r>
              <a:rPr lang="en-US" sz="1200" b="1" kern="1200" dirty="0" smtClean="0">
                <a:solidFill>
                  <a:schemeClr val="tx1"/>
                </a:solidFill>
                <a:latin typeface="+mn-lt"/>
                <a:ea typeface="+mn-ea"/>
                <a:cs typeface="+mn-cs"/>
              </a:rPr>
              <a:t>their interactions with others </a:t>
            </a:r>
            <a:r>
              <a:rPr lang="en-US" sz="1200" kern="1200" dirty="0" smtClean="0">
                <a:solidFill>
                  <a:schemeClr val="tx1"/>
                </a:solidFill>
                <a:latin typeface="+mn-lt"/>
                <a:ea typeface="+mn-ea"/>
                <a:cs typeface="+mn-cs"/>
              </a:rPr>
              <a:t>in their department, the extent to </a:t>
            </a:r>
            <a:r>
              <a:rPr lang="en-US" sz="1200" b="1" kern="1200" dirty="0" smtClean="0">
                <a:solidFill>
                  <a:schemeClr val="tx1"/>
                </a:solidFill>
                <a:latin typeface="+mn-lt"/>
                <a:ea typeface="+mn-ea"/>
                <a:cs typeface="+mn-cs"/>
              </a:rPr>
              <a:t>which they felt supported</a:t>
            </a:r>
            <a:r>
              <a:rPr lang="en-US" sz="1200" kern="1200" dirty="0" smtClean="0">
                <a:solidFill>
                  <a:schemeClr val="tx1"/>
                </a:solidFill>
                <a:latin typeface="+mn-lt"/>
                <a:ea typeface="+mn-ea"/>
                <a:cs typeface="+mn-cs"/>
              </a:rPr>
              <a:t>, and how their </a:t>
            </a:r>
            <a:r>
              <a:rPr lang="en-US" sz="1200" b="1" kern="1200" dirty="0" smtClean="0">
                <a:solidFill>
                  <a:schemeClr val="tx1"/>
                </a:solidFill>
                <a:latin typeface="+mn-lt"/>
                <a:ea typeface="+mn-ea"/>
                <a:cs typeface="+mn-cs"/>
              </a:rPr>
              <a:t>identities intersected with being a scientist</a:t>
            </a:r>
            <a:r>
              <a:rPr lang="en-US" sz="1200" kern="1200" dirty="0" smtClean="0">
                <a:solidFill>
                  <a:schemeClr val="tx1"/>
                </a:solidFill>
                <a:latin typeface="+mn-lt"/>
                <a:ea typeface="+mn-ea"/>
                <a:cs typeface="+mn-cs"/>
              </a:rPr>
              <a:t>. </a:t>
            </a:r>
            <a:r>
              <a:rPr lang="en-US" dirty="0" smtClean="0"/>
              <a:t> </a:t>
            </a:r>
            <a:endParaRPr lang="en-US" b="1"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 Before: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The data for this study come from </a:t>
            </a:r>
            <a:r>
              <a:rPr lang="en-US" sz="1200" kern="1200" dirty="0" smtClean="0">
                <a:solidFill>
                  <a:schemeClr val="tx1"/>
                </a:solidFill>
                <a:latin typeface="+mn-lt"/>
                <a:ea typeface="+mn-ea"/>
                <a:cs typeface="+mn-cs"/>
              </a:rPr>
              <a:t>Midwestern</a:t>
            </a:r>
            <a:r>
              <a:rPr lang="en-US" sz="1200" kern="1200" baseline="0" dirty="0" smtClean="0">
                <a:solidFill>
                  <a:schemeClr val="tx1"/>
                </a:solidFill>
                <a:latin typeface="+mn-lt"/>
                <a:ea typeface="+mn-ea"/>
                <a:cs typeface="+mn-cs"/>
              </a:rPr>
              <a:t> University which </a:t>
            </a:r>
            <a:r>
              <a:rPr lang="en-US" sz="1200" kern="1200" dirty="0" smtClean="0">
                <a:solidFill>
                  <a:schemeClr val="tx1"/>
                </a:solidFill>
                <a:latin typeface="+mn-lt"/>
                <a:ea typeface="+mn-ea"/>
                <a:cs typeface="+mn-cs"/>
              </a:rPr>
              <a:t>had the </a:t>
            </a:r>
            <a:r>
              <a:rPr lang="en-US" sz="1200" b="1" kern="1200" dirty="0" smtClean="0">
                <a:solidFill>
                  <a:schemeClr val="tx1"/>
                </a:solidFill>
                <a:latin typeface="+mn-lt"/>
                <a:ea typeface="+mn-ea"/>
                <a:cs typeface="+mn-cs"/>
              </a:rPr>
              <a:t>highest percentage of domestic URM students </a:t>
            </a:r>
            <a:r>
              <a:rPr lang="en-US" sz="1200" kern="1200" dirty="0" smtClean="0">
                <a:solidFill>
                  <a:schemeClr val="tx1"/>
                </a:solidFill>
                <a:latin typeface="+mn-lt"/>
                <a:ea typeface="+mn-ea"/>
                <a:cs typeface="+mn-cs"/>
              </a:rPr>
              <a:t>participating in focus groups out of all the </a:t>
            </a:r>
            <a:r>
              <a:rPr lang="en-US" sz="1200" kern="1200" dirty="0" err="1" smtClean="0">
                <a:solidFill>
                  <a:schemeClr val="tx1"/>
                </a:solidFill>
                <a:latin typeface="+mn-lt"/>
                <a:ea typeface="+mn-ea"/>
                <a:cs typeface="+mn-cs"/>
              </a:rPr>
              <a:t>PWIs</a:t>
            </a:r>
            <a:r>
              <a:rPr lang="en-US" sz="1200" kern="1200" baseline="0" dirty="0" smtClean="0">
                <a:solidFill>
                  <a:schemeClr val="tx1"/>
                </a:solidFill>
                <a:latin typeface="+mn-lt"/>
                <a:ea typeface="+mn-ea"/>
                <a:cs typeface="+mn-cs"/>
              </a:rPr>
              <a:t> participating in the larger study.</a:t>
            </a:r>
            <a:r>
              <a:rPr lang="en-US" sz="1200" kern="1200" dirty="0" smtClean="0">
                <a:solidFill>
                  <a:schemeClr val="tx1"/>
                </a:solidFill>
                <a:latin typeface="+mn-lt"/>
                <a:ea typeface="+mn-ea"/>
                <a:cs typeface="+mn-cs"/>
              </a:rPr>
              <a:t>. MU is a </a:t>
            </a:r>
            <a:r>
              <a:rPr lang="en-US" sz="1200" b="1" kern="1200" dirty="0" smtClean="0">
                <a:solidFill>
                  <a:schemeClr val="tx1"/>
                </a:solidFill>
                <a:latin typeface="+mn-lt"/>
                <a:ea typeface="+mn-ea"/>
                <a:cs typeface="+mn-cs"/>
              </a:rPr>
              <a:t>selective </a:t>
            </a:r>
            <a:r>
              <a:rPr lang="en-US" sz="1200" kern="1200" dirty="0" smtClean="0">
                <a:solidFill>
                  <a:schemeClr val="tx1"/>
                </a:solidFill>
                <a:latin typeface="+mn-lt"/>
                <a:ea typeface="+mn-ea"/>
                <a:cs typeface="+mn-cs"/>
              </a:rPr>
              <a:t>state </a:t>
            </a:r>
            <a:r>
              <a:rPr lang="en-US" sz="1200" b="1" kern="1200" dirty="0" smtClean="0">
                <a:solidFill>
                  <a:schemeClr val="tx1"/>
                </a:solidFill>
                <a:latin typeface="+mn-lt"/>
                <a:ea typeface="+mn-ea"/>
                <a:cs typeface="+mn-cs"/>
              </a:rPr>
              <a:t>flagship </a:t>
            </a:r>
            <a:r>
              <a:rPr lang="en-US" sz="1200" kern="1200" dirty="0" smtClean="0">
                <a:solidFill>
                  <a:schemeClr val="tx1"/>
                </a:solidFill>
                <a:latin typeface="+mn-lt"/>
                <a:ea typeface="+mn-ea"/>
                <a:cs typeface="+mn-cs"/>
              </a:rPr>
              <a:t>institution that enrolls roughly 42,000 students annually, of which 15,500 are graduate students.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 slide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a:buChar char="•"/>
            </a:pPr>
            <a:r>
              <a:rPr lang="en-US" sz="1200" kern="1200" dirty="0" smtClean="0">
                <a:solidFill>
                  <a:schemeClr val="tx1"/>
                </a:solidFill>
                <a:latin typeface="+mn-lt"/>
                <a:ea typeface="+mn-ea"/>
                <a:cs typeface="+mn-cs"/>
              </a:rPr>
              <a:t>Excel spreadsheets were used to organize the data and aid in the analysis of transcripts.  In developing the coding architecture </a:t>
            </a:r>
            <a:r>
              <a:rPr lang="en-US" sz="1200" b="1" kern="1200" dirty="0" smtClean="0">
                <a:solidFill>
                  <a:schemeClr val="tx1"/>
                </a:solidFill>
                <a:latin typeface="+mn-lt"/>
                <a:ea typeface="+mn-ea"/>
                <a:cs typeface="+mn-cs"/>
              </a:rPr>
              <a:t>pertinent data were group coded into salient themes </a:t>
            </a:r>
            <a:r>
              <a:rPr lang="en-US" sz="1200" kern="1200" dirty="0" smtClean="0">
                <a:solidFill>
                  <a:schemeClr val="tx1"/>
                </a:solidFill>
                <a:latin typeface="+mn-lt"/>
                <a:ea typeface="+mn-ea"/>
                <a:cs typeface="+mn-cs"/>
              </a:rPr>
              <a:t>supported by the text.  </a:t>
            </a:r>
          </a:p>
          <a:p>
            <a:pPr>
              <a:buFont typeface="Arial"/>
              <a:buChar char="•"/>
            </a:pPr>
            <a:endParaRPr lang="en-US" sz="1200" b="1" kern="1200" dirty="0" smtClean="0">
              <a:solidFill>
                <a:schemeClr val="tx1"/>
              </a:solidFill>
              <a:latin typeface="+mn-lt"/>
              <a:ea typeface="+mn-ea"/>
              <a:cs typeface="+mn-cs"/>
            </a:endParaRPr>
          </a:p>
          <a:p>
            <a:pPr>
              <a:buFont typeface="Arial"/>
              <a:buChar char="•"/>
            </a:pPr>
            <a:r>
              <a:rPr lang="en-US" sz="1200" b="1" kern="1200" dirty="0" smtClean="0">
                <a:solidFill>
                  <a:schemeClr val="tx1"/>
                </a:solidFill>
                <a:latin typeface="+mn-lt"/>
                <a:ea typeface="+mn-ea"/>
                <a:cs typeface="+mn-cs"/>
              </a:rPr>
              <a:t>Constant comparative analysis </a:t>
            </a:r>
            <a:r>
              <a:rPr lang="en-US" sz="1200" kern="1200" dirty="0" smtClean="0">
                <a:solidFill>
                  <a:schemeClr val="tx1"/>
                </a:solidFill>
                <a:latin typeface="+mn-lt"/>
                <a:ea typeface="+mn-ea"/>
                <a:cs typeface="+mn-cs"/>
              </a:rPr>
              <a:t>(CCA) (Glaser, 1978) was used to </a:t>
            </a:r>
            <a:r>
              <a:rPr lang="en-US" sz="1200" b="1" kern="1200" dirty="0" smtClean="0">
                <a:solidFill>
                  <a:schemeClr val="tx1"/>
                </a:solidFill>
                <a:latin typeface="+mn-lt"/>
                <a:ea typeface="+mn-ea"/>
                <a:cs typeface="+mn-cs"/>
              </a:rPr>
              <a:t>compress large amounts of data into smaller </a:t>
            </a:r>
            <a:r>
              <a:rPr lang="en-US" sz="1200" kern="1200" dirty="0" smtClean="0">
                <a:solidFill>
                  <a:schemeClr val="tx1"/>
                </a:solidFill>
                <a:latin typeface="+mn-lt"/>
                <a:ea typeface="+mn-ea"/>
                <a:cs typeface="+mn-cs"/>
              </a:rPr>
              <a:t>and more meaningful units of analysis. Following CCA, </a:t>
            </a:r>
            <a:r>
              <a:rPr lang="en-US" sz="1200" b="1" kern="1200" dirty="0" smtClean="0">
                <a:solidFill>
                  <a:schemeClr val="tx1"/>
                </a:solidFill>
                <a:latin typeface="+mn-lt"/>
                <a:ea typeface="+mn-ea"/>
                <a:cs typeface="+mn-cs"/>
              </a:rPr>
              <a:t>themes were gathered and compared across focus groups </a:t>
            </a:r>
            <a:r>
              <a:rPr lang="en-US" sz="1200" kern="1200" dirty="0" smtClean="0">
                <a:solidFill>
                  <a:schemeClr val="tx1"/>
                </a:solidFill>
                <a:latin typeface="+mn-lt"/>
                <a:ea typeface="+mn-ea"/>
                <a:cs typeface="+mn-cs"/>
              </a:rPr>
              <a:t>(Patton, 2002). The researcher continued to look for instances that represented each category, until the </a:t>
            </a:r>
            <a:r>
              <a:rPr lang="en-US" sz="1200" b="1" kern="1200" dirty="0" smtClean="0">
                <a:solidFill>
                  <a:schemeClr val="tx1"/>
                </a:solidFill>
                <a:latin typeface="+mn-lt"/>
                <a:ea typeface="+mn-ea"/>
                <a:cs typeface="+mn-cs"/>
              </a:rPr>
              <a:t>data did not provide further insight into a theme </a:t>
            </a:r>
            <a:r>
              <a:rPr lang="en-US" sz="1200" kern="1200" dirty="0" smtClean="0">
                <a:solidFill>
                  <a:schemeClr val="tx1"/>
                </a:solidFill>
                <a:latin typeface="+mn-lt"/>
                <a:ea typeface="+mn-ea"/>
                <a:cs typeface="+mn-cs"/>
              </a:rPr>
              <a:t>(Creswell, 2013).</a:t>
            </a:r>
          </a:p>
          <a:p>
            <a:pPr>
              <a:buFont typeface="Arial"/>
              <a:buChar char="•"/>
            </a:pPr>
            <a:endParaRPr lang="en-US" sz="1200" kern="1200" dirty="0" smtClean="0">
              <a:solidFill>
                <a:schemeClr val="tx1"/>
              </a:solidFill>
              <a:latin typeface="+mn-lt"/>
              <a:ea typeface="+mn-ea"/>
              <a:cs typeface="+mn-cs"/>
            </a:endParaRPr>
          </a:p>
          <a:p>
            <a:pPr>
              <a:buFont typeface="Arial"/>
              <a:buChar char="•"/>
            </a:pPr>
            <a:r>
              <a:rPr lang="en-US" sz="1200" kern="1200" dirty="0" smtClean="0">
                <a:solidFill>
                  <a:schemeClr val="tx1"/>
                </a:solidFill>
                <a:latin typeface="+mn-lt"/>
                <a:ea typeface="+mn-ea"/>
                <a:cs typeface="+mn-cs"/>
              </a:rPr>
              <a:t> At a later occasion, </a:t>
            </a:r>
            <a:r>
              <a:rPr lang="en-US" sz="1200" b="1" kern="1200" dirty="0" smtClean="0">
                <a:solidFill>
                  <a:schemeClr val="tx1"/>
                </a:solidFill>
                <a:latin typeface="+mn-lt"/>
                <a:ea typeface="+mn-ea"/>
                <a:cs typeface="+mn-cs"/>
              </a:rPr>
              <a:t>three random sections of focus group text were coded again </a:t>
            </a:r>
            <a:r>
              <a:rPr lang="en-US" sz="1200" kern="1200" dirty="0" smtClean="0">
                <a:solidFill>
                  <a:schemeClr val="tx1"/>
                </a:solidFill>
                <a:latin typeface="+mn-lt"/>
                <a:ea typeface="+mn-ea"/>
                <a:cs typeface="+mn-cs"/>
              </a:rPr>
              <a:t>and subsequently </a:t>
            </a:r>
            <a:r>
              <a:rPr lang="en-US" sz="1200" b="1" kern="1200" dirty="0" smtClean="0">
                <a:solidFill>
                  <a:schemeClr val="tx1"/>
                </a:solidFill>
                <a:latin typeface="+mn-lt"/>
                <a:ea typeface="+mn-ea"/>
                <a:cs typeface="+mn-cs"/>
              </a:rPr>
              <a:t>crosschecked </a:t>
            </a:r>
            <a:r>
              <a:rPr lang="en-US" sz="1200" kern="1200" dirty="0" smtClean="0">
                <a:solidFill>
                  <a:schemeClr val="tx1"/>
                </a:solidFill>
                <a:latin typeface="+mn-lt"/>
                <a:ea typeface="+mn-ea"/>
                <a:cs typeface="+mn-cs"/>
              </a:rPr>
              <a:t>with previously created codes. After this exercise, new codes and sub-codes were added where necessary. To ensure rigor in analysis and reliability of the data, the coding architecture </a:t>
            </a:r>
            <a:r>
              <a:rPr lang="en-US" sz="1200" b="1" kern="1200" dirty="0" smtClean="0">
                <a:solidFill>
                  <a:schemeClr val="tx1"/>
                </a:solidFill>
                <a:latin typeface="+mn-lt"/>
                <a:ea typeface="+mn-ea"/>
                <a:cs typeface="+mn-cs"/>
              </a:rPr>
              <a:t>was refined in an iterative process</a:t>
            </a:r>
            <a:r>
              <a:rPr lang="en-US" sz="1200" kern="1200" dirty="0" smtClean="0">
                <a:solidFill>
                  <a:schemeClr val="tx1"/>
                </a:solidFill>
                <a:latin typeface="+mn-lt"/>
                <a:ea typeface="+mn-ea"/>
                <a:cs typeface="+mn-cs"/>
              </a:rPr>
              <a:t> until coder agreement reached 85% consistency (Miles &amp; </a:t>
            </a:r>
            <a:r>
              <a:rPr lang="en-US" sz="1200" kern="1200" dirty="0" err="1" smtClean="0">
                <a:solidFill>
                  <a:schemeClr val="tx1"/>
                </a:solidFill>
                <a:latin typeface="+mn-lt"/>
                <a:ea typeface="+mn-ea"/>
                <a:cs typeface="+mn-cs"/>
              </a:rPr>
              <a:t>Huberman</a:t>
            </a:r>
            <a:r>
              <a:rPr lang="en-US" sz="1200" kern="1200" dirty="0" smtClean="0">
                <a:solidFill>
                  <a:schemeClr val="tx1"/>
                </a:solidFill>
                <a:latin typeface="+mn-lt"/>
                <a:ea typeface="+mn-ea"/>
                <a:cs typeface="+mn-cs"/>
              </a:rPr>
              <a:t>, 1994 ).</a:t>
            </a:r>
          </a:p>
          <a:p>
            <a:pPr>
              <a:buFont typeface="Arial"/>
              <a:buChar char="•"/>
            </a:pPr>
            <a:endParaRPr lang="en-US" sz="1200" kern="1200" dirty="0" smtClean="0">
              <a:solidFill>
                <a:schemeClr val="tx1"/>
              </a:solidFill>
              <a:latin typeface="+mn-lt"/>
              <a:ea typeface="+mn-ea"/>
              <a:cs typeface="+mn-cs"/>
            </a:endParaRPr>
          </a:p>
          <a:p>
            <a:pPr>
              <a:buFont typeface="Arial"/>
              <a:buNone/>
            </a:pP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Despite rigor in data analysis, there are some limitations that must be considered.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1) </a:t>
            </a:r>
            <a:r>
              <a:rPr lang="en-US" sz="1200" kern="1200" dirty="0" smtClean="0">
                <a:solidFill>
                  <a:schemeClr val="tx1"/>
                </a:solidFill>
                <a:latin typeface="+mn-lt"/>
                <a:ea typeface="+mn-ea"/>
                <a:cs typeface="+mn-cs"/>
              </a:rPr>
              <a:t>Although focus groups offer the distinct </a:t>
            </a:r>
            <a:r>
              <a:rPr lang="en-US" sz="1200" b="1" kern="1200" dirty="0" smtClean="0">
                <a:solidFill>
                  <a:schemeClr val="tx1"/>
                </a:solidFill>
                <a:latin typeface="+mn-lt"/>
                <a:ea typeface="+mn-ea"/>
                <a:cs typeface="+mn-cs"/>
              </a:rPr>
              <a:t>advantage of being socially oriented</a:t>
            </a:r>
            <a:r>
              <a:rPr lang="en-US" sz="1200" kern="1200" dirty="0" smtClean="0">
                <a:solidFill>
                  <a:schemeClr val="tx1"/>
                </a:solidFill>
                <a:latin typeface="+mn-lt"/>
                <a:ea typeface="+mn-ea"/>
                <a:cs typeface="+mn-cs"/>
              </a:rPr>
              <a:t> (Kidd et al., 1996), it is possible that some students felt hesitant to share additional experiences if they differed greatly from the group.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2) </a:t>
            </a:r>
            <a:r>
              <a:rPr lang="en-US" sz="1200" kern="1200" dirty="0" smtClean="0">
                <a:solidFill>
                  <a:schemeClr val="tx1"/>
                </a:solidFill>
                <a:latin typeface="+mn-lt"/>
                <a:ea typeface="+mn-ea"/>
                <a:cs typeface="+mn-cs"/>
              </a:rPr>
              <a:t>Because data was collected as part of a larger project, interview questions and probes were not </a:t>
            </a:r>
            <a:r>
              <a:rPr lang="en-US" sz="1200" b="1" kern="1200" dirty="0" smtClean="0">
                <a:solidFill>
                  <a:schemeClr val="tx1"/>
                </a:solidFill>
                <a:latin typeface="+mn-lt"/>
                <a:ea typeface="+mn-ea"/>
                <a:cs typeface="+mn-cs"/>
              </a:rPr>
              <a:t>specifically tailored to answer </a:t>
            </a:r>
            <a:r>
              <a:rPr lang="en-US" sz="1200" kern="1200" dirty="0" smtClean="0">
                <a:solidFill>
                  <a:schemeClr val="tx1"/>
                </a:solidFill>
                <a:latin typeface="+mn-lt"/>
                <a:ea typeface="+mn-ea"/>
                <a:cs typeface="+mn-cs"/>
              </a:rPr>
              <a:t>the research questions in this study.  The use of secondary data may have limited the author’s </a:t>
            </a:r>
            <a:r>
              <a:rPr lang="en-US" sz="1200" b="1" kern="1200" dirty="0" smtClean="0">
                <a:solidFill>
                  <a:schemeClr val="tx1"/>
                </a:solidFill>
                <a:latin typeface="+mn-lt"/>
                <a:ea typeface="+mn-ea"/>
                <a:cs typeface="+mn-cs"/>
              </a:rPr>
              <a:t>ability to capture the complexity of </a:t>
            </a:r>
            <a:r>
              <a:rPr lang="en-US" sz="1200" kern="1200" dirty="0" smtClean="0">
                <a:solidFill>
                  <a:schemeClr val="tx1"/>
                </a:solidFill>
                <a:latin typeface="+mn-lt"/>
                <a:ea typeface="+mn-ea"/>
                <a:cs typeface="+mn-cs"/>
              </a:rPr>
              <a:t>students’ experiences.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3)</a:t>
            </a:r>
            <a:r>
              <a:rPr lang="en-US" sz="1200" b="1"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Finally while the goal of qualitative research </a:t>
            </a:r>
            <a:r>
              <a:rPr lang="en-US" sz="1200" b="1" kern="1200" dirty="0" smtClean="0">
                <a:solidFill>
                  <a:schemeClr val="tx1"/>
                </a:solidFill>
                <a:latin typeface="+mn-lt"/>
                <a:ea typeface="+mn-ea"/>
                <a:cs typeface="+mn-cs"/>
              </a:rPr>
              <a:t>is not to generalize personal narratives </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Charmaz</a:t>
            </a:r>
            <a:r>
              <a:rPr lang="en-US" sz="1200" kern="1200" dirty="0" smtClean="0">
                <a:solidFill>
                  <a:schemeClr val="tx1"/>
                </a:solidFill>
                <a:latin typeface="+mn-lt"/>
                <a:ea typeface="+mn-ea"/>
                <a:cs typeface="+mn-cs"/>
              </a:rPr>
              <a:t>, 2006), the experiences students recount in this study </a:t>
            </a:r>
            <a:r>
              <a:rPr lang="en-US" sz="1200" b="1" kern="1200" dirty="0" smtClean="0">
                <a:solidFill>
                  <a:schemeClr val="tx1"/>
                </a:solidFill>
                <a:latin typeface="+mn-lt"/>
                <a:ea typeface="+mn-ea"/>
                <a:cs typeface="+mn-cs"/>
              </a:rPr>
              <a:t>may not be characteristic of </a:t>
            </a:r>
            <a:r>
              <a:rPr lang="en-US" sz="1200" kern="1200" dirty="0" smtClean="0">
                <a:solidFill>
                  <a:schemeClr val="tx1"/>
                </a:solidFill>
                <a:latin typeface="+mn-lt"/>
                <a:ea typeface="+mn-ea"/>
                <a:cs typeface="+mn-cs"/>
              </a:rPr>
              <a:t>students attending other institutions. </a:t>
            </a:r>
          </a:p>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indent="-457200">
              <a:buFont typeface="+mj-lt"/>
              <a:buNone/>
            </a:pPr>
            <a:r>
              <a:rPr lang="en-US" sz="1200" dirty="0" smtClean="0"/>
              <a:t>I</a:t>
            </a:r>
            <a:r>
              <a:rPr lang="en-US" sz="1200" baseline="0" dirty="0" smtClean="0"/>
              <a:t> will only go over the first two</a:t>
            </a:r>
            <a:endParaRPr lang="en-US" sz="1200" dirty="0" smtClean="0"/>
          </a:p>
        </p:txBody>
      </p:sp>
      <p:sp>
        <p:nvSpPr>
          <p:cNvPr id="4" name="Slide Number Placeholder 3"/>
          <p:cNvSpPr>
            <a:spLocks noGrp="1"/>
          </p:cNvSpPr>
          <p:nvPr>
            <p:ph type="sldNum" sz="quarter" idx="10"/>
          </p:nvPr>
        </p:nvSpPr>
        <p:spPr/>
        <p:txBody>
          <a:bodyPr/>
          <a:lstStyle/>
          <a:p>
            <a:fld id="{57A332F5-2558-5246-AE1E-0E590A768B0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 quote first: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Students responded to these reactions by working hard to excel in their programs.</a:t>
            </a:r>
            <a:r>
              <a:rPr lang="en-US" sz="1200" kern="1200" baseline="0" dirty="0" smtClean="0">
                <a:solidFill>
                  <a:schemeClr val="tx1"/>
                </a:solidFill>
                <a:latin typeface="+mn-lt"/>
                <a:ea typeface="+mn-ea"/>
                <a:cs typeface="+mn-cs"/>
              </a:rPr>
              <a:t> By doing so </a:t>
            </a:r>
            <a:r>
              <a:rPr lang="en-US" sz="1200" kern="1200" dirty="0" smtClean="0">
                <a:solidFill>
                  <a:schemeClr val="tx1"/>
                </a:solidFill>
                <a:latin typeface="+mn-lt"/>
                <a:ea typeface="+mn-ea"/>
                <a:cs typeface="+mn-cs"/>
              </a:rPr>
              <a:t>students were not </a:t>
            </a:r>
            <a:r>
              <a:rPr lang="en-US" sz="1200" b="1" kern="1200" dirty="0" smtClean="0">
                <a:solidFill>
                  <a:schemeClr val="tx1"/>
                </a:solidFill>
                <a:latin typeface="+mn-lt"/>
                <a:ea typeface="+mn-ea"/>
                <a:cs typeface="+mn-cs"/>
              </a:rPr>
              <a:t>just trying to signal that they belonged </a:t>
            </a:r>
            <a:r>
              <a:rPr lang="en-US" sz="1200" kern="1200" dirty="0" smtClean="0">
                <a:solidFill>
                  <a:schemeClr val="tx1"/>
                </a:solidFill>
                <a:latin typeface="+mn-lt"/>
                <a:ea typeface="+mn-ea"/>
                <a:cs typeface="+mn-cs"/>
              </a:rPr>
              <a:t>within academic spaces, but were also trying </a:t>
            </a:r>
            <a:r>
              <a:rPr lang="en-US" sz="1200" b="1" kern="1200" dirty="0" smtClean="0">
                <a:solidFill>
                  <a:schemeClr val="tx1"/>
                </a:solidFill>
                <a:latin typeface="+mn-lt"/>
                <a:ea typeface="+mn-ea"/>
                <a:cs typeface="+mn-cs"/>
              </a:rPr>
              <a:t>to disprove negative stereotypes </a:t>
            </a:r>
            <a:r>
              <a:rPr lang="en-US" sz="1200" kern="1200" dirty="0" smtClean="0">
                <a:solidFill>
                  <a:schemeClr val="tx1"/>
                </a:solidFill>
                <a:latin typeface="+mn-lt"/>
                <a:ea typeface="+mn-ea"/>
                <a:cs typeface="+mn-cs"/>
              </a:rPr>
              <a:t>about students of color.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students </a:t>
            </a:r>
            <a:r>
              <a:rPr lang="en-US" sz="1200" b="1" kern="1200" dirty="0" smtClean="0">
                <a:solidFill>
                  <a:schemeClr val="tx1"/>
                </a:solidFill>
                <a:latin typeface="+mn-lt"/>
                <a:ea typeface="+mn-ea"/>
                <a:cs typeface="+mn-cs"/>
              </a:rPr>
              <a:t>didn’t see others like themselves </a:t>
            </a:r>
            <a:r>
              <a:rPr lang="en-US" sz="1200" kern="1200" dirty="0" smtClean="0">
                <a:solidFill>
                  <a:schemeClr val="tx1"/>
                </a:solidFill>
                <a:latin typeface="+mn-lt"/>
                <a:ea typeface="+mn-ea"/>
                <a:cs typeface="+mn-cs"/>
              </a:rPr>
              <a:t>across racial or gender lines in their department, they sometimes </a:t>
            </a:r>
            <a:r>
              <a:rPr lang="en-US" sz="1200" b="1" kern="1200" dirty="0" smtClean="0">
                <a:solidFill>
                  <a:schemeClr val="tx1"/>
                </a:solidFill>
                <a:latin typeface="+mn-lt"/>
                <a:ea typeface="+mn-ea"/>
                <a:cs typeface="+mn-cs"/>
              </a:rPr>
              <a:t>concluded </a:t>
            </a:r>
            <a:r>
              <a:rPr lang="en-US" sz="1200" kern="1200" dirty="0" smtClean="0">
                <a:solidFill>
                  <a:schemeClr val="tx1"/>
                </a:solidFill>
                <a:latin typeface="+mn-lt"/>
                <a:ea typeface="+mn-ea"/>
                <a:cs typeface="+mn-cs"/>
              </a:rPr>
              <a:t>it was because their department </a:t>
            </a:r>
            <a:r>
              <a:rPr lang="en-US" sz="1200" b="1" kern="1200" dirty="0" smtClean="0">
                <a:solidFill>
                  <a:schemeClr val="tx1"/>
                </a:solidFill>
                <a:latin typeface="+mn-lt"/>
                <a:ea typeface="+mn-ea"/>
                <a:cs typeface="+mn-cs"/>
              </a:rPr>
              <a:t>did not value diversity or care to include people </a:t>
            </a:r>
            <a:r>
              <a:rPr lang="en-US" sz="1200" kern="1200" dirty="0" smtClean="0">
                <a:solidFill>
                  <a:schemeClr val="tx1"/>
                </a:solidFill>
                <a:latin typeface="+mn-lt"/>
                <a:ea typeface="+mn-ea"/>
                <a:cs typeface="+mn-cs"/>
              </a:rPr>
              <a:t>from diverse backgrounds within the academic community. </a:t>
            </a:r>
          </a:p>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READ slide:</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In this next quote a Domini</a:t>
            </a:r>
            <a:r>
              <a:rPr lang="en-US" sz="1200" b="0" kern="1200" baseline="0" dirty="0" smtClean="0">
                <a:solidFill>
                  <a:schemeClr val="tx1"/>
                </a:solidFill>
                <a:latin typeface="+mn-lt"/>
                <a:ea typeface="+mn-ea"/>
                <a:cs typeface="+mn-cs"/>
              </a:rPr>
              <a:t>que – a black student in electrical engineering - </a:t>
            </a:r>
            <a:r>
              <a:rPr lang="en-US" sz="1200" b="1" kern="1200" dirty="0" smtClean="0">
                <a:solidFill>
                  <a:schemeClr val="tx1"/>
                </a:solidFill>
                <a:latin typeface="+mn-lt"/>
                <a:ea typeface="+mn-ea"/>
                <a:cs typeface="+mn-cs"/>
              </a:rPr>
              <a:t>describes her surprise and disappointment</a:t>
            </a:r>
            <a:r>
              <a:rPr lang="en-US" sz="1200" b="0" kern="120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 when her assigned  lab partner – who she worked closely with collecting data – refused to discuss homework answers with her.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1" kern="120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READ SLIDE</a:t>
            </a:r>
            <a:endParaRPr lang="en-US" sz="1200" b="1"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Dominic </a:t>
            </a:r>
            <a:r>
              <a:rPr lang="en-US" sz="1200" b="1" kern="1200" dirty="0" smtClean="0">
                <a:solidFill>
                  <a:schemeClr val="tx1"/>
                </a:solidFill>
                <a:latin typeface="+mn-lt"/>
                <a:ea typeface="+mn-ea"/>
                <a:cs typeface="+mn-cs"/>
              </a:rPr>
              <a:t>attributed the poor treatment </a:t>
            </a:r>
            <a:r>
              <a:rPr lang="en-US" sz="1200" kern="1200" dirty="0" smtClean="0">
                <a:solidFill>
                  <a:schemeClr val="tx1"/>
                </a:solidFill>
                <a:latin typeface="+mn-lt"/>
                <a:ea typeface="+mn-ea"/>
                <a:cs typeface="+mn-cs"/>
              </a:rPr>
              <a:t>she experienced from classmates </a:t>
            </a:r>
            <a:r>
              <a:rPr lang="en-US" sz="1200" b="1" kern="1200" dirty="0" smtClean="0">
                <a:solidFill>
                  <a:schemeClr val="tx1"/>
                </a:solidFill>
                <a:latin typeface="+mn-lt"/>
                <a:ea typeface="+mn-ea"/>
                <a:cs typeface="+mn-cs"/>
              </a:rPr>
              <a:t>to negative stereotypes </a:t>
            </a:r>
            <a:r>
              <a:rPr lang="en-US" sz="1200" kern="1200" dirty="0" smtClean="0">
                <a:solidFill>
                  <a:schemeClr val="tx1"/>
                </a:solidFill>
                <a:latin typeface="+mn-lt"/>
                <a:ea typeface="+mn-ea"/>
                <a:cs typeface="+mn-cs"/>
              </a:rPr>
              <a:t>about URM students,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Dominic soon learned that </a:t>
            </a:r>
            <a:r>
              <a:rPr lang="en-US" sz="1200" b="1" kern="1200" dirty="0" smtClean="0">
                <a:solidFill>
                  <a:schemeClr val="tx1"/>
                </a:solidFill>
                <a:latin typeface="+mn-lt"/>
                <a:ea typeface="+mn-ea"/>
                <a:cs typeface="+mn-cs"/>
              </a:rPr>
              <a:t>to protect herself </a:t>
            </a:r>
            <a:r>
              <a:rPr lang="en-US" sz="1200" kern="1200" dirty="0" smtClean="0">
                <a:solidFill>
                  <a:schemeClr val="tx1"/>
                </a:solidFill>
                <a:latin typeface="+mn-lt"/>
                <a:ea typeface="+mn-ea"/>
                <a:cs typeface="+mn-cs"/>
              </a:rPr>
              <a:t>from future discomfort and disappointment, she had to </a:t>
            </a:r>
            <a:r>
              <a:rPr lang="en-US" sz="1200" b="1" kern="1200" dirty="0" smtClean="0">
                <a:solidFill>
                  <a:schemeClr val="tx1"/>
                </a:solidFill>
                <a:latin typeface="+mn-lt"/>
                <a:ea typeface="+mn-ea"/>
                <a:cs typeface="+mn-cs"/>
              </a:rPr>
              <a:t>be strategic and intentional </a:t>
            </a:r>
            <a:r>
              <a:rPr lang="en-US" sz="1200" kern="1200" dirty="0" smtClean="0">
                <a:solidFill>
                  <a:schemeClr val="tx1"/>
                </a:solidFill>
                <a:latin typeface="+mn-lt"/>
                <a:ea typeface="+mn-ea"/>
                <a:cs typeface="+mn-cs"/>
              </a:rPr>
              <a:t>about who to ask for help</a:t>
            </a:r>
            <a:r>
              <a:rPr lang="en-US" dirty="0" smtClean="0"/>
              <a:t> or</a:t>
            </a:r>
            <a:r>
              <a:rPr lang="en-US" baseline="0" dirty="0" smtClean="0"/>
              <a:t> to study.</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Others learned </a:t>
            </a:r>
            <a:r>
              <a:rPr lang="en-US" sz="1200" b="1" kern="1200" dirty="0" smtClean="0">
                <a:solidFill>
                  <a:schemeClr val="tx1"/>
                </a:solidFill>
                <a:latin typeface="+mn-lt"/>
                <a:ea typeface="+mn-ea"/>
                <a:cs typeface="+mn-cs"/>
              </a:rPr>
              <a:t>not to take it personally </a:t>
            </a:r>
            <a:r>
              <a:rPr lang="en-US" sz="1200" kern="1200" dirty="0" smtClean="0">
                <a:solidFill>
                  <a:schemeClr val="tx1"/>
                </a:solidFill>
                <a:latin typeface="+mn-lt"/>
                <a:ea typeface="+mn-ea"/>
                <a:cs typeface="+mn-cs"/>
              </a:rPr>
              <a:t>when classmates did not care to study with them: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Another strategy students used was to </a:t>
            </a:r>
            <a:r>
              <a:rPr lang="en-US" sz="1200" b="1" kern="1200" dirty="0" smtClean="0">
                <a:solidFill>
                  <a:schemeClr val="tx1"/>
                </a:solidFill>
                <a:latin typeface="+mn-lt"/>
                <a:ea typeface="+mn-ea"/>
                <a:cs typeface="+mn-cs"/>
              </a:rPr>
              <a:t>branch out </a:t>
            </a:r>
            <a:r>
              <a:rPr lang="en-US" sz="1200" kern="1200" dirty="0" smtClean="0">
                <a:solidFill>
                  <a:schemeClr val="tx1"/>
                </a:solidFill>
                <a:latin typeface="+mn-lt"/>
                <a:ea typeface="+mn-ea"/>
                <a:cs typeface="+mn-cs"/>
              </a:rPr>
              <a:t>and participate in </a:t>
            </a:r>
            <a:r>
              <a:rPr lang="en-US" sz="1200" b="1" kern="1200" dirty="0" smtClean="0">
                <a:solidFill>
                  <a:schemeClr val="tx1"/>
                </a:solidFill>
                <a:latin typeface="+mn-lt"/>
                <a:ea typeface="+mn-ea"/>
                <a:cs typeface="+mn-cs"/>
              </a:rPr>
              <a:t>groups specifically tailored for</a:t>
            </a:r>
            <a:r>
              <a:rPr lang="en-US" sz="1200" kern="1200" dirty="0" smtClean="0">
                <a:solidFill>
                  <a:schemeClr val="tx1"/>
                </a:solidFill>
                <a:latin typeface="+mn-lt"/>
                <a:ea typeface="+mn-ea"/>
                <a:cs typeface="+mn-cs"/>
              </a:rPr>
              <a:t> URM students pursuing STEM degrees.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a:t>
            </a:r>
            <a:r>
              <a:rPr lang="en-US" sz="1200" b="1" kern="1200" baseline="0" dirty="0" smtClean="0">
                <a:solidFill>
                  <a:schemeClr val="tx1"/>
                </a:solidFill>
                <a:latin typeface="+mn-lt"/>
                <a:ea typeface="+mn-ea"/>
                <a:cs typeface="+mn-cs"/>
              </a:rPr>
              <a:t> this First: </a:t>
            </a:r>
            <a:r>
              <a:rPr lang="en-US" sz="1200" kern="1200" dirty="0" smtClean="0">
                <a:solidFill>
                  <a:schemeClr val="tx1"/>
                </a:solidFill>
                <a:latin typeface="+mn-lt"/>
                <a:ea typeface="+mn-ea"/>
                <a:cs typeface="+mn-cs"/>
              </a:rPr>
              <a:t>The challenges students described up to this point appear to </a:t>
            </a:r>
            <a:r>
              <a:rPr lang="en-US" sz="1200" b="1" kern="1200" dirty="0" smtClean="0">
                <a:solidFill>
                  <a:schemeClr val="tx1"/>
                </a:solidFill>
                <a:latin typeface="+mn-lt"/>
                <a:ea typeface="+mn-ea"/>
                <a:cs typeface="+mn-cs"/>
              </a:rPr>
              <a:t>be of a </a:t>
            </a:r>
            <a:r>
              <a:rPr lang="en-US" sz="1200" b="1" kern="1200" dirty="0" err="1" smtClean="0">
                <a:solidFill>
                  <a:schemeClr val="tx1"/>
                </a:solidFill>
                <a:latin typeface="+mn-lt"/>
                <a:ea typeface="+mn-ea"/>
                <a:cs typeface="+mn-cs"/>
              </a:rPr>
              <a:t>racialized</a:t>
            </a:r>
            <a:r>
              <a:rPr lang="en-US" sz="1200" b="1" kern="1200" dirty="0" smtClean="0">
                <a:solidFill>
                  <a:schemeClr val="tx1"/>
                </a:solidFill>
                <a:latin typeface="+mn-lt"/>
                <a:ea typeface="+mn-ea"/>
                <a:cs typeface="+mn-cs"/>
              </a:rPr>
              <a:t> nature </a:t>
            </a:r>
            <a:r>
              <a:rPr lang="en-US" sz="1200" kern="1200" dirty="0" smtClean="0">
                <a:solidFill>
                  <a:schemeClr val="tx1"/>
                </a:solidFill>
                <a:latin typeface="+mn-lt"/>
                <a:ea typeface="+mn-ea"/>
                <a:cs typeface="+mn-cs"/>
              </a:rPr>
              <a:t>simply because they are </a:t>
            </a:r>
            <a:r>
              <a:rPr lang="en-US" sz="1200" b="1" kern="1200" dirty="0" smtClean="0">
                <a:solidFill>
                  <a:schemeClr val="tx1"/>
                </a:solidFill>
                <a:latin typeface="+mn-lt"/>
                <a:ea typeface="+mn-ea"/>
                <a:cs typeface="+mn-cs"/>
              </a:rPr>
              <a:t>byproducts of students’ severe underrepresentation </a:t>
            </a:r>
            <a:r>
              <a:rPr lang="en-US" sz="1200" b="1" i="1" kern="1200" dirty="0" smtClean="0">
                <a:solidFill>
                  <a:schemeClr val="tx1"/>
                </a:solidFill>
                <a:latin typeface="+mn-lt"/>
                <a:ea typeface="+mn-ea"/>
                <a:cs typeface="+mn-cs"/>
              </a:rPr>
              <a:t>across racial lines</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their program. Whether such experiences are undoubtedly racist is less clear, although </a:t>
            </a:r>
            <a:r>
              <a:rPr lang="en-US" sz="1200" b="1" kern="1200" dirty="0" smtClean="0">
                <a:solidFill>
                  <a:schemeClr val="tx1"/>
                </a:solidFill>
                <a:latin typeface="+mn-lt"/>
                <a:ea typeface="+mn-ea"/>
                <a:cs typeface="+mn-cs"/>
              </a:rPr>
              <a:t>some level of racial bias </a:t>
            </a:r>
            <a:r>
              <a:rPr lang="en-US" sz="1200" kern="1200" dirty="0" smtClean="0">
                <a:solidFill>
                  <a:schemeClr val="tx1"/>
                </a:solidFill>
                <a:latin typeface="+mn-lt"/>
                <a:ea typeface="+mn-ea"/>
                <a:cs typeface="+mn-cs"/>
              </a:rPr>
              <a:t>within STEM graduate programs appears to be at play. Nonetheless participants easily </a:t>
            </a:r>
            <a:r>
              <a:rPr lang="en-US" sz="1200" b="1" kern="1200" dirty="0" smtClean="0">
                <a:solidFill>
                  <a:schemeClr val="tx1"/>
                </a:solidFill>
                <a:latin typeface="+mn-lt"/>
                <a:ea typeface="+mn-ea"/>
                <a:cs typeface="+mn-cs"/>
              </a:rPr>
              <a:t>offered a number of experiences with blatant racism </a:t>
            </a:r>
            <a:r>
              <a:rPr lang="en-US" sz="1200" kern="1200" dirty="0" smtClean="0">
                <a:solidFill>
                  <a:schemeClr val="tx1"/>
                </a:solidFill>
                <a:latin typeface="+mn-lt"/>
                <a:ea typeface="+mn-ea"/>
                <a:cs typeface="+mn-cs"/>
              </a:rPr>
              <a:t>without being specifically prompted to do so.</a:t>
            </a:r>
            <a:endParaRPr lang="en-US" dirty="0" smtClean="0"/>
          </a:p>
          <a:p>
            <a:endParaRPr lang="en-US" sz="1200" b="1" kern="1200" dirty="0" smtClean="0">
              <a:solidFill>
                <a:schemeClr val="tx1"/>
              </a:solidFill>
              <a:latin typeface="+mn-lt"/>
              <a:ea typeface="+mn-ea"/>
              <a:cs typeface="+mn-cs"/>
            </a:endParaRPr>
          </a:p>
          <a:p>
            <a:pPr algn="ctr"/>
            <a:r>
              <a:rPr lang="en-US" sz="1200" b="1" kern="1200" dirty="0" smtClean="0">
                <a:solidFill>
                  <a:schemeClr val="tx1"/>
                </a:solidFill>
                <a:latin typeface="+mn-lt"/>
                <a:ea typeface="+mn-ea"/>
                <a:cs typeface="+mn-cs"/>
              </a:rPr>
              <a:t>READ</a:t>
            </a:r>
            <a:r>
              <a:rPr lang="en-US" sz="1200" b="1" kern="1200" baseline="0" dirty="0" smtClean="0">
                <a:solidFill>
                  <a:schemeClr val="tx1"/>
                </a:solidFill>
                <a:latin typeface="+mn-lt"/>
                <a:ea typeface="+mn-ea"/>
                <a:cs typeface="+mn-cs"/>
              </a:rPr>
              <a:t> SLIDE</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Read after</a:t>
            </a:r>
            <a:r>
              <a:rPr lang="en-US" sz="1200" kern="1200" dirty="0" smtClean="0">
                <a:solidFill>
                  <a:schemeClr val="tx1"/>
                </a:solidFill>
                <a:latin typeface="+mn-lt"/>
                <a:ea typeface="+mn-ea"/>
                <a:cs typeface="+mn-cs"/>
              </a:rPr>
              <a:t>: Brandon </a:t>
            </a:r>
            <a:r>
              <a:rPr lang="en-US" sz="1200" b="1" kern="1200" dirty="0" smtClean="0">
                <a:solidFill>
                  <a:schemeClr val="tx1"/>
                </a:solidFill>
                <a:latin typeface="+mn-lt"/>
                <a:ea typeface="+mn-ea"/>
                <a:cs typeface="+mn-cs"/>
              </a:rPr>
              <a:t>exercised agency </a:t>
            </a:r>
            <a:r>
              <a:rPr lang="en-US" sz="1200" kern="1200" dirty="0" smtClean="0">
                <a:solidFill>
                  <a:schemeClr val="tx1"/>
                </a:solidFill>
                <a:latin typeface="+mn-lt"/>
                <a:ea typeface="+mn-ea"/>
                <a:cs typeface="+mn-cs"/>
              </a:rPr>
              <a:t>by challenging his professor</a:t>
            </a:r>
            <a:r>
              <a:rPr lang="en-US" sz="1200" kern="1200" baseline="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and seeking clarification </a:t>
            </a:r>
            <a:r>
              <a:rPr lang="en-US" sz="1200" kern="1200" dirty="0" smtClean="0">
                <a:solidFill>
                  <a:schemeClr val="tx1"/>
                </a:solidFill>
                <a:latin typeface="+mn-lt"/>
                <a:ea typeface="+mn-ea"/>
                <a:cs typeface="+mn-cs"/>
              </a:rPr>
              <a:t>for the </a:t>
            </a:r>
            <a:r>
              <a:rPr lang="en-US" sz="1200" b="1" kern="1200" dirty="0" smtClean="0">
                <a:solidFill>
                  <a:schemeClr val="tx1"/>
                </a:solidFill>
                <a:latin typeface="+mn-lt"/>
                <a:ea typeface="+mn-ea"/>
                <a:cs typeface="+mn-cs"/>
              </a:rPr>
              <a:t>meaning </a:t>
            </a:r>
            <a:r>
              <a:rPr lang="en-US" sz="1200" kern="1200" dirty="0" smtClean="0">
                <a:solidFill>
                  <a:schemeClr val="tx1"/>
                </a:solidFill>
                <a:latin typeface="+mn-lt"/>
                <a:ea typeface="+mn-ea"/>
                <a:cs typeface="+mn-cs"/>
              </a:rPr>
              <a:t>of what he stated.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the face of debasing comments from others, </a:t>
            </a:r>
            <a:r>
              <a:rPr lang="en-US" sz="1200" b="1" kern="1200" dirty="0" smtClean="0">
                <a:solidFill>
                  <a:schemeClr val="tx1"/>
                </a:solidFill>
                <a:latin typeface="+mn-lt"/>
                <a:ea typeface="+mn-ea"/>
                <a:cs typeface="+mn-cs"/>
              </a:rPr>
              <a:t>student engaged in self affirmation </a:t>
            </a:r>
            <a:r>
              <a:rPr lang="en-US" sz="1200" kern="1200" dirty="0" smtClean="0">
                <a:solidFill>
                  <a:schemeClr val="tx1"/>
                </a:solidFill>
                <a:latin typeface="+mn-lt"/>
                <a:ea typeface="+mn-ea"/>
                <a:cs typeface="+mn-cs"/>
              </a:rPr>
              <a:t>to mitigate self-doubt.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Students also reported </a:t>
            </a:r>
            <a:r>
              <a:rPr lang="en-US" sz="1200" b="1" kern="1200" dirty="0" smtClean="0">
                <a:solidFill>
                  <a:schemeClr val="tx1"/>
                </a:solidFill>
                <a:latin typeface="+mn-lt"/>
                <a:ea typeface="+mn-ea"/>
                <a:cs typeface="+mn-cs"/>
              </a:rPr>
              <a:t>consulting with peer</a:t>
            </a:r>
            <a:r>
              <a:rPr lang="en-US" sz="1200" kern="1200" dirty="0" smtClean="0">
                <a:solidFill>
                  <a:schemeClr val="tx1"/>
                </a:solidFill>
                <a:latin typeface="+mn-lt"/>
                <a:ea typeface="+mn-ea"/>
                <a:cs typeface="+mn-cs"/>
              </a:rPr>
              <a:t>s or other faculty </a:t>
            </a:r>
            <a:r>
              <a:rPr lang="en-US" sz="1200" b="1" kern="1200" dirty="0" smtClean="0">
                <a:solidFill>
                  <a:schemeClr val="tx1"/>
                </a:solidFill>
                <a:latin typeface="+mn-lt"/>
                <a:ea typeface="+mn-ea"/>
                <a:cs typeface="+mn-cs"/>
              </a:rPr>
              <a:t>to gain advice </a:t>
            </a:r>
            <a:r>
              <a:rPr lang="en-US" sz="1200" kern="1200" dirty="0" smtClean="0">
                <a:solidFill>
                  <a:schemeClr val="tx1"/>
                </a:solidFill>
                <a:latin typeface="+mn-lt"/>
                <a:ea typeface="+mn-ea"/>
                <a:cs typeface="+mn-cs"/>
              </a:rPr>
              <a:t>or perspective before reacting. In this way, students were able to </a:t>
            </a:r>
            <a:r>
              <a:rPr lang="en-US" sz="1200" b="1" kern="1200" dirty="0" smtClean="0">
                <a:solidFill>
                  <a:schemeClr val="tx1"/>
                </a:solidFill>
                <a:latin typeface="+mn-lt"/>
                <a:ea typeface="+mn-ea"/>
                <a:cs typeface="+mn-cs"/>
              </a:rPr>
              <a:t>make more informed decisions </a:t>
            </a:r>
            <a:r>
              <a:rPr lang="en-US" sz="1200" kern="1200" dirty="0" smtClean="0">
                <a:solidFill>
                  <a:schemeClr val="tx1"/>
                </a:solidFill>
                <a:latin typeface="+mn-lt"/>
                <a:ea typeface="+mn-ea"/>
                <a:cs typeface="+mn-cs"/>
              </a:rPr>
              <a:t>when navigating conflict</a:t>
            </a:r>
            <a:r>
              <a:rPr lang="en-US" dirty="0" smtClean="0"/>
              <a:t> </a:t>
            </a:r>
          </a:p>
          <a:p>
            <a:endParaRPr lang="en-US" dirty="0" smtClean="0"/>
          </a:p>
          <a:p>
            <a:r>
              <a:rPr lang="en-US" sz="1200" kern="1200" dirty="0" smtClean="0">
                <a:solidFill>
                  <a:schemeClr val="tx1"/>
                </a:solidFill>
                <a:latin typeface="+mn-lt"/>
                <a:ea typeface="+mn-ea"/>
                <a:cs typeface="+mn-cs"/>
              </a:rPr>
              <a:t>Needless to say, instances of differential treatment and possible racism made students </a:t>
            </a:r>
            <a:r>
              <a:rPr lang="en-US" sz="1200" b="1" kern="1200" dirty="0" smtClean="0">
                <a:solidFill>
                  <a:schemeClr val="tx1"/>
                </a:solidFill>
                <a:latin typeface="+mn-lt"/>
                <a:ea typeface="+mn-ea"/>
                <a:cs typeface="+mn-cs"/>
              </a:rPr>
              <a:t>question whether they wanted </a:t>
            </a:r>
            <a:r>
              <a:rPr lang="en-US" sz="1200" kern="1200" dirty="0" smtClean="0">
                <a:solidFill>
                  <a:schemeClr val="tx1"/>
                </a:solidFill>
                <a:latin typeface="+mn-lt"/>
                <a:ea typeface="+mn-ea"/>
                <a:cs typeface="+mn-cs"/>
              </a:rPr>
              <a:t>to continue in their graduate programs.</a:t>
            </a:r>
            <a:r>
              <a:rPr lang="en-US" dirty="0" smtClean="0"/>
              <a:t> </a:t>
            </a: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This study extends previous research by demonstrating </a:t>
            </a:r>
            <a:r>
              <a:rPr lang="en-US" sz="1200" b="1" kern="1200" dirty="0" smtClean="0">
                <a:solidFill>
                  <a:schemeClr val="tx1"/>
                </a:solidFill>
                <a:latin typeface="+mn-lt"/>
                <a:ea typeface="+mn-ea"/>
                <a:cs typeface="+mn-cs"/>
              </a:rPr>
              <a:t>that considerations of race are hardly absent </a:t>
            </a:r>
            <a:r>
              <a:rPr lang="en-US" sz="1200" kern="1200" dirty="0" smtClean="0">
                <a:solidFill>
                  <a:schemeClr val="tx1"/>
                </a:solidFill>
                <a:latin typeface="+mn-lt"/>
                <a:ea typeface="+mn-ea"/>
                <a:cs typeface="+mn-cs"/>
              </a:rPr>
              <a:t>from students’ experiences in STEM graduate education. Likewise STEM educational environments, which are commonly </a:t>
            </a:r>
            <a:r>
              <a:rPr lang="en-US" sz="1200" b="1" kern="1200" dirty="0" smtClean="0">
                <a:solidFill>
                  <a:schemeClr val="tx1"/>
                </a:solidFill>
                <a:latin typeface="+mn-lt"/>
                <a:ea typeface="+mn-ea"/>
                <a:cs typeface="+mn-cs"/>
              </a:rPr>
              <a:t>presumed to be neutral and objective spaces, </a:t>
            </a:r>
            <a:r>
              <a:rPr lang="en-US" sz="1200" kern="1200" dirty="0" smtClean="0">
                <a:solidFill>
                  <a:schemeClr val="tx1"/>
                </a:solidFill>
                <a:latin typeface="+mn-lt"/>
                <a:ea typeface="+mn-ea"/>
                <a:cs typeface="+mn-cs"/>
              </a:rPr>
              <a:t>are in reality </a:t>
            </a:r>
            <a:r>
              <a:rPr lang="en-US" sz="1200" b="1" kern="1200" dirty="0" smtClean="0">
                <a:solidFill>
                  <a:schemeClr val="tx1"/>
                </a:solidFill>
                <a:latin typeface="+mn-lt"/>
                <a:ea typeface="+mn-ea"/>
                <a:cs typeface="+mn-cs"/>
              </a:rPr>
              <a:t>environments whereby power and how it is exercised by those holding dominant positions bestows systematic disadvantages</a:t>
            </a:r>
            <a:r>
              <a:rPr lang="en-US" sz="1200" kern="1200" dirty="0" smtClean="0">
                <a:solidFill>
                  <a:schemeClr val="tx1"/>
                </a:solidFill>
                <a:latin typeface="+mn-lt"/>
                <a:ea typeface="+mn-ea"/>
                <a:cs typeface="+mn-cs"/>
              </a:rPr>
              <a:t> for certain student groups while advantaging others. In this study </a:t>
            </a:r>
            <a:r>
              <a:rPr lang="en-US" sz="1200" b="1" kern="1200" dirty="0" smtClean="0">
                <a:solidFill>
                  <a:schemeClr val="tx1"/>
                </a:solidFill>
                <a:latin typeface="+mn-lt"/>
                <a:ea typeface="+mn-ea"/>
                <a:cs typeface="+mn-cs"/>
              </a:rPr>
              <a:t>power played an important rol</a:t>
            </a:r>
            <a:r>
              <a:rPr lang="en-US" sz="1200" kern="1200" dirty="0" smtClean="0">
                <a:solidFill>
                  <a:schemeClr val="tx1"/>
                </a:solidFill>
                <a:latin typeface="+mn-lt"/>
                <a:ea typeface="+mn-ea"/>
                <a:cs typeface="+mn-cs"/>
              </a:rPr>
              <a:t>e in the </a:t>
            </a:r>
            <a:r>
              <a:rPr lang="en-US" sz="1200" b="1" kern="1200" dirty="0" smtClean="0">
                <a:solidFill>
                  <a:schemeClr val="tx1"/>
                </a:solidFill>
                <a:latin typeface="+mn-lt"/>
                <a:ea typeface="+mn-ea"/>
                <a:cs typeface="+mn-cs"/>
              </a:rPr>
              <a:t>interpersonal relations </a:t>
            </a:r>
            <a:r>
              <a:rPr lang="en-US" sz="1200" kern="1200" dirty="0" smtClean="0">
                <a:solidFill>
                  <a:schemeClr val="tx1"/>
                </a:solidFill>
                <a:latin typeface="+mn-lt"/>
                <a:ea typeface="+mn-ea"/>
                <a:cs typeface="+mn-cs"/>
              </a:rPr>
              <a:t>URM students had with others and the subsequent </a:t>
            </a:r>
            <a:r>
              <a:rPr lang="en-US" sz="1200" b="1" kern="1200" dirty="0" smtClean="0">
                <a:solidFill>
                  <a:schemeClr val="tx1"/>
                </a:solidFill>
                <a:latin typeface="+mn-lt"/>
                <a:ea typeface="+mn-ea"/>
                <a:cs typeface="+mn-cs"/>
              </a:rPr>
              <a:t>difficulty they experienced </a:t>
            </a:r>
            <a:r>
              <a:rPr lang="en-US" sz="1200" kern="1200" dirty="0" smtClean="0">
                <a:solidFill>
                  <a:schemeClr val="tx1"/>
                </a:solidFill>
                <a:latin typeface="+mn-lt"/>
                <a:ea typeface="+mn-ea"/>
                <a:cs typeface="+mn-cs"/>
              </a:rPr>
              <a:t>progressing through their STEM graduate programs. </a:t>
            </a:r>
          </a:p>
          <a:p>
            <a:r>
              <a:rPr lang="en-US" b="1" dirty="0" smtClean="0"/>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Indeed experiences with multifaceted challenges connected to </a:t>
            </a:r>
            <a:r>
              <a:rPr lang="en-US" sz="1200" b="1" kern="1200" dirty="0" smtClean="0">
                <a:solidFill>
                  <a:schemeClr val="tx1"/>
                </a:solidFill>
                <a:latin typeface="+mn-lt"/>
                <a:ea typeface="+mn-ea"/>
                <a:cs typeface="+mn-cs"/>
              </a:rPr>
              <a:t>underrepresentation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differential power levels between dominant and non dominant student groups, and varying levels of racial bias </a:t>
            </a:r>
            <a:r>
              <a:rPr lang="en-US" sz="1200" kern="1200" dirty="0" smtClean="0">
                <a:solidFill>
                  <a:schemeClr val="tx1"/>
                </a:solidFill>
                <a:latin typeface="+mn-lt"/>
                <a:ea typeface="+mn-ea"/>
                <a:cs typeface="+mn-cs"/>
              </a:rPr>
              <a:t>undermine academic success and unnecessarily burden URM students</a:t>
            </a:r>
            <a:r>
              <a:rPr lang="en-US" dirty="0" smtClean="0"/>
              <a:t> .</a:t>
            </a:r>
            <a:r>
              <a:rPr lang="en-US" sz="1200" kern="1200" dirty="0" smtClean="0">
                <a:solidFill>
                  <a:schemeClr val="tx1"/>
                </a:solidFill>
                <a:latin typeface="+mn-lt"/>
                <a:ea typeface="+mn-ea"/>
                <a:cs typeface="+mn-cs"/>
              </a:rPr>
              <a:t>As one student noted, “</a:t>
            </a:r>
            <a:r>
              <a:rPr lang="en-US" sz="1200" b="1" kern="1200" dirty="0" smtClean="0">
                <a:solidFill>
                  <a:schemeClr val="tx1"/>
                </a:solidFill>
                <a:latin typeface="+mn-lt"/>
                <a:ea typeface="+mn-ea"/>
                <a:cs typeface="+mn-cs"/>
              </a:rPr>
              <a:t>the little things add up and make me question whether this department is where I want to be.</a:t>
            </a:r>
            <a:r>
              <a:rPr lang="en-US" sz="1200" kern="1200" dirty="0" smtClean="0">
                <a:solidFill>
                  <a:schemeClr val="tx1"/>
                </a:solidFill>
                <a:latin typeface="+mn-lt"/>
                <a:ea typeface="+mn-ea"/>
                <a:cs typeface="+mn-cs"/>
              </a:rPr>
              <a:t>”</a:t>
            </a:r>
            <a:r>
              <a:rPr lang="en-US" sz="1200" i="1" kern="1200" dirty="0" smtClean="0">
                <a:solidFill>
                  <a:schemeClr val="tx1"/>
                </a:solidFill>
                <a:latin typeface="+mn-lt"/>
                <a:ea typeface="+mn-ea"/>
                <a:cs typeface="+mn-cs"/>
              </a:rPr>
              <a:t> </a:t>
            </a:r>
          </a:p>
          <a:p>
            <a:endParaRPr lang="en-US" b="1" dirty="0" smtClean="0"/>
          </a:p>
          <a:p>
            <a:endParaRPr lang="en-US" b="1" dirty="0" smtClean="0"/>
          </a:p>
          <a:p>
            <a:r>
              <a:rPr lang="en-US" sz="1200" b="1" kern="1200" dirty="0" smtClean="0">
                <a:solidFill>
                  <a:schemeClr val="tx1"/>
                </a:solidFill>
                <a:latin typeface="+mn-lt"/>
                <a:ea typeface="+mn-ea"/>
                <a:cs typeface="+mn-cs"/>
              </a:rPr>
              <a:t>Participants responded to underrepresentation, inequity, and discrimination in multiple ways: </a:t>
            </a:r>
            <a:r>
              <a:rPr lang="en-US" sz="1200" kern="1200" dirty="0" smtClean="0">
                <a:solidFill>
                  <a:schemeClr val="tx1"/>
                </a:solidFill>
                <a:latin typeface="+mn-lt"/>
                <a:ea typeface="+mn-ea"/>
                <a:cs typeface="+mn-cs"/>
              </a:rPr>
              <a:t>by directly or indirectly challenging unambiguous racist acts, acting in ways that reduced the likelihood of being the target of racial bias</a:t>
            </a:r>
            <a:r>
              <a:rPr lang="en-US" sz="1200" b="1" kern="1200" dirty="0" smtClean="0">
                <a:solidFill>
                  <a:schemeClr val="tx1"/>
                </a:solidFill>
                <a:latin typeface="+mn-lt"/>
                <a:ea typeface="+mn-ea"/>
                <a:cs typeface="+mn-cs"/>
              </a:rPr>
              <a:t>, not acknowledging </a:t>
            </a:r>
            <a:r>
              <a:rPr lang="en-US" sz="1200" kern="1200" dirty="0" smtClean="0">
                <a:solidFill>
                  <a:schemeClr val="tx1"/>
                </a:solidFill>
                <a:latin typeface="+mn-lt"/>
                <a:ea typeface="+mn-ea"/>
                <a:cs typeface="+mn-cs"/>
              </a:rPr>
              <a:t>differential treatment, and/or by </a:t>
            </a:r>
            <a:r>
              <a:rPr lang="en-US" sz="1200" b="1" kern="1200" dirty="0" smtClean="0">
                <a:solidFill>
                  <a:schemeClr val="tx1"/>
                </a:solidFill>
                <a:latin typeface="+mn-lt"/>
                <a:ea typeface="+mn-ea"/>
                <a:cs typeface="+mn-cs"/>
              </a:rPr>
              <a:t>focusing on productive ways of coping</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like seeking validation outside of their department</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These responses are a testament to the resilience of URM students as they continue to persevere in graduate school and achieve academically despite being subject to seemingly differential treatment. It is important to note</a:t>
            </a:r>
            <a:r>
              <a:rPr lang="en-US" sz="1200" kern="1200" baseline="0" dirty="0" smtClean="0">
                <a:solidFill>
                  <a:schemeClr val="tx1"/>
                </a:solidFill>
                <a:latin typeface="+mn-lt"/>
                <a:ea typeface="+mn-ea"/>
                <a:cs typeface="+mn-cs"/>
              </a:rPr>
              <a:t> that t</a:t>
            </a:r>
            <a:r>
              <a:rPr lang="en-US" sz="1200" kern="1200" dirty="0" smtClean="0">
                <a:solidFill>
                  <a:schemeClr val="tx1"/>
                </a:solidFill>
                <a:latin typeface="+mn-lt"/>
                <a:ea typeface="+mn-ea"/>
                <a:cs typeface="+mn-cs"/>
              </a:rPr>
              <a:t>he act of </a:t>
            </a:r>
            <a:r>
              <a:rPr lang="en-US" sz="1200" b="1" kern="1200" dirty="0" smtClean="0">
                <a:solidFill>
                  <a:schemeClr val="tx1"/>
                </a:solidFill>
                <a:latin typeface="+mn-lt"/>
                <a:ea typeface="+mn-ea"/>
                <a:cs typeface="+mn-cs"/>
              </a:rPr>
              <a:t>successfully managing and defending against </a:t>
            </a:r>
            <a:r>
              <a:rPr lang="en-US" sz="1200" kern="1200" dirty="0" smtClean="0">
                <a:solidFill>
                  <a:schemeClr val="tx1"/>
                </a:solidFill>
                <a:latin typeface="+mn-lt"/>
                <a:ea typeface="+mn-ea"/>
                <a:cs typeface="+mn-cs"/>
              </a:rPr>
              <a:t>the inequities (and at times racism) </a:t>
            </a:r>
            <a:r>
              <a:rPr lang="en-US" sz="1200" b="1" kern="1200" dirty="0" smtClean="0">
                <a:solidFill>
                  <a:schemeClr val="tx1"/>
                </a:solidFill>
                <a:latin typeface="+mn-lt"/>
                <a:ea typeface="+mn-ea"/>
                <a:cs typeface="+mn-cs"/>
              </a:rPr>
              <a:t>required a tremendous amount of time and psychological energy </a:t>
            </a:r>
            <a:r>
              <a:rPr lang="en-US" sz="1200" kern="1200" dirty="0" smtClean="0">
                <a:solidFill>
                  <a:schemeClr val="tx1"/>
                </a:solidFill>
                <a:latin typeface="+mn-lt"/>
                <a:ea typeface="+mn-ea"/>
                <a:cs typeface="+mn-cs"/>
              </a:rPr>
              <a:t>that could have been directed elsewhere.</a:t>
            </a:r>
            <a:r>
              <a:rPr lang="en-US" sz="1200" kern="1200" baseline="0" dirty="0" smtClean="0">
                <a:solidFill>
                  <a:schemeClr val="tx1"/>
                </a:solidFill>
                <a:latin typeface="+mn-lt"/>
                <a:ea typeface="+mn-ea"/>
                <a:cs typeface="+mn-cs"/>
              </a:rPr>
              <a:t> </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First, STEM graduate programs should be more </a:t>
            </a:r>
            <a:r>
              <a:rPr lang="en-US" sz="1200" b="1" kern="1200" dirty="0" smtClean="0">
                <a:solidFill>
                  <a:schemeClr val="tx1"/>
                </a:solidFill>
                <a:latin typeface="+mn-lt"/>
                <a:ea typeface="+mn-ea"/>
                <a:cs typeface="+mn-cs"/>
              </a:rPr>
              <a:t>intentional in recruiting additional </a:t>
            </a:r>
            <a:r>
              <a:rPr lang="en-US" sz="1200" kern="1200" dirty="0" smtClean="0">
                <a:solidFill>
                  <a:schemeClr val="tx1"/>
                </a:solidFill>
                <a:latin typeface="+mn-lt"/>
                <a:ea typeface="+mn-ea"/>
                <a:cs typeface="+mn-cs"/>
              </a:rPr>
              <a:t>URM students to send a message that URM students are </a:t>
            </a:r>
            <a:r>
              <a:rPr lang="en-US" sz="1200" b="1" kern="1200" dirty="0" smtClean="0">
                <a:solidFill>
                  <a:schemeClr val="tx1"/>
                </a:solidFill>
                <a:latin typeface="+mn-lt"/>
                <a:ea typeface="+mn-ea"/>
                <a:cs typeface="+mn-cs"/>
              </a:rPr>
              <a:t>valued and desirable members </a:t>
            </a:r>
            <a:r>
              <a:rPr lang="en-US" sz="1200" kern="1200" dirty="0" smtClean="0">
                <a:solidFill>
                  <a:schemeClr val="tx1"/>
                </a:solidFill>
                <a:latin typeface="+mn-lt"/>
                <a:ea typeface="+mn-ea"/>
                <a:cs typeface="+mn-cs"/>
              </a:rPr>
              <a:t>of the STEM academic community.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Second, graduate </a:t>
            </a:r>
            <a:r>
              <a:rPr lang="en-US" sz="1200" b="1" kern="1200" dirty="0" smtClean="0">
                <a:solidFill>
                  <a:schemeClr val="tx1"/>
                </a:solidFill>
                <a:latin typeface="+mn-lt"/>
                <a:ea typeface="+mn-ea"/>
                <a:cs typeface="+mn-cs"/>
              </a:rPr>
              <a:t>programs should assume the responsibility of accommodating students</a:t>
            </a:r>
            <a:r>
              <a:rPr lang="en-US" sz="1200" kern="1200" dirty="0" smtClean="0">
                <a:solidFill>
                  <a:schemeClr val="tx1"/>
                </a:solidFill>
                <a:latin typeface="+mn-lt"/>
                <a:ea typeface="+mn-ea"/>
                <a:cs typeface="+mn-cs"/>
              </a:rPr>
              <a:t> from diverse backgrounds</a:t>
            </a:r>
            <a:r>
              <a:rPr lang="en-US" sz="1200" b="1" kern="1200" dirty="0" smtClean="0">
                <a:solidFill>
                  <a:schemeClr val="tx1"/>
                </a:solidFill>
                <a:latin typeface="+mn-lt"/>
                <a:ea typeface="+mn-ea"/>
                <a:cs typeface="+mn-cs"/>
              </a:rPr>
              <a:t> instead of </a:t>
            </a:r>
            <a:r>
              <a:rPr lang="en-US" sz="1200" kern="1200" dirty="0" smtClean="0">
                <a:solidFill>
                  <a:schemeClr val="tx1"/>
                </a:solidFill>
                <a:latin typeface="+mn-lt"/>
                <a:ea typeface="+mn-ea"/>
                <a:cs typeface="+mn-cs"/>
              </a:rPr>
              <a:t>having the expectation that new students will </a:t>
            </a:r>
            <a:r>
              <a:rPr lang="en-US" sz="1200" b="1" kern="1200" dirty="0" smtClean="0">
                <a:solidFill>
                  <a:schemeClr val="tx1"/>
                </a:solidFill>
                <a:latin typeface="+mn-lt"/>
                <a:ea typeface="+mn-ea"/>
                <a:cs typeface="+mn-cs"/>
              </a:rPr>
              <a:t>embrace existing practices </a:t>
            </a:r>
            <a:r>
              <a:rPr lang="en-US" sz="1200" kern="1200" dirty="0" smtClean="0">
                <a:solidFill>
                  <a:schemeClr val="tx1"/>
                </a:solidFill>
                <a:latin typeface="+mn-lt"/>
                <a:ea typeface="+mn-ea"/>
                <a:cs typeface="+mn-cs"/>
              </a:rPr>
              <a:t>and cope with the inequities, large and small, they might encounter as they navigate their graduate educations.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Departments must therefore take careful and intentional measures to ensure that they are providing a </a:t>
            </a:r>
            <a:r>
              <a:rPr lang="en-US" sz="1200" b="1" kern="1200" dirty="0" smtClean="0">
                <a:solidFill>
                  <a:schemeClr val="tx1"/>
                </a:solidFill>
                <a:latin typeface="+mn-lt"/>
                <a:ea typeface="+mn-ea"/>
                <a:cs typeface="+mn-cs"/>
              </a:rPr>
              <a:t>nurturing and collaborative educational environment </a:t>
            </a:r>
            <a:r>
              <a:rPr lang="en-US" sz="1200" kern="1200" dirty="0" smtClean="0">
                <a:solidFill>
                  <a:schemeClr val="tx1"/>
                </a:solidFill>
                <a:latin typeface="+mn-lt"/>
                <a:ea typeface="+mn-ea"/>
                <a:cs typeface="+mn-cs"/>
              </a:rPr>
              <a:t>and can do so by </a:t>
            </a:r>
            <a:r>
              <a:rPr lang="en-US" sz="1200" b="1" kern="1200" dirty="0" smtClean="0">
                <a:solidFill>
                  <a:schemeClr val="tx1"/>
                </a:solidFill>
                <a:latin typeface="+mn-lt"/>
                <a:ea typeface="+mn-ea"/>
                <a:cs typeface="+mn-cs"/>
              </a:rPr>
              <a:t>creating interventions </a:t>
            </a:r>
            <a:r>
              <a:rPr lang="en-US" sz="1200" kern="1200" dirty="0" smtClean="0">
                <a:solidFill>
                  <a:schemeClr val="tx1"/>
                </a:solidFill>
                <a:latin typeface="+mn-lt"/>
                <a:ea typeface="+mn-ea"/>
                <a:cs typeface="+mn-cs"/>
              </a:rPr>
              <a:t>that positively </a:t>
            </a:r>
            <a:r>
              <a:rPr lang="en-US" sz="1200" b="1" kern="1200" dirty="0" smtClean="0">
                <a:solidFill>
                  <a:schemeClr val="tx1"/>
                </a:solidFill>
                <a:latin typeface="+mn-lt"/>
                <a:ea typeface="+mn-ea"/>
                <a:cs typeface="+mn-cs"/>
              </a:rPr>
              <a:t>shape interpersonal relationships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encourage collaboration</a:t>
            </a:r>
            <a:r>
              <a:rPr lang="en-US" sz="1200" kern="1200" dirty="0" smtClean="0">
                <a:solidFill>
                  <a:schemeClr val="tx1"/>
                </a:solidFill>
                <a:latin typeface="+mn-lt"/>
                <a:ea typeface="+mn-ea"/>
                <a:cs typeface="+mn-cs"/>
              </a:rPr>
              <a:t>, and </a:t>
            </a:r>
            <a:r>
              <a:rPr lang="en-US" sz="1200" b="1" kern="1200" dirty="0" smtClean="0">
                <a:solidFill>
                  <a:schemeClr val="tx1"/>
                </a:solidFill>
                <a:latin typeface="+mn-lt"/>
                <a:ea typeface="+mn-ea"/>
                <a:cs typeface="+mn-cs"/>
              </a:rPr>
              <a:t>promote trust </a:t>
            </a:r>
            <a:r>
              <a:rPr lang="en-US" sz="1200" kern="1200" dirty="0" smtClean="0">
                <a:solidFill>
                  <a:schemeClr val="tx1"/>
                </a:solidFill>
                <a:latin typeface="+mn-lt"/>
                <a:ea typeface="+mn-ea"/>
                <a:cs typeface="+mn-cs"/>
              </a:rPr>
              <a:t>between peers.</a:t>
            </a:r>
            <a:r>
              <a:rPr lang="en-US" dirty="0" smtClean="0"/>
              <a:t>  </a:t>
            </a:r>
            <a:endParaRPr lang="en-US" sz="1200" kern="1200" dirty="0" smtClean="0">
              <a:solidFill>
                <a:schemeClr val="tx1"/>
              </a:solidFill>
              <a:latin typeface="+mn-lt"/>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Because the </a:t>
            </a:r>
            <a:r>
              <a:rPr lang="en-US" sz="1200" b="1" kern="1200" dirty="0" smtClean="0">
                <a:solidFill>
                  <a:schemeClr val="tx1"/>
                </a:solidFill>
                <a:latin typeface="+mn-lt"/>
                <a:ea typeface="+mn-ea"/>
                <a:cs typeface="+mn-cs"/>
              </a:rPr>
              <a:t>power dynamics </a:t>
            </a:r>
            <a:r>
              <a:rPr lang="en-US" sz="1200" kern="1200" dirty="0" smtClean="0">
                <a:solidFill>
                  <a:schemeClr val="tx1"/>
                </a:solidFill>
                <a:latin typeface="+mn-lt"/>
                <a:ea typeface="+mn-ea"/>
                <a:cs typeface="+mn-cs"/>
              </a:rPr>
              <a:t>in STEM programs is such that </a:t>
            </a:r>
            <a:r>
              <a:rPr lang="en-US" sz="1200" b="1" kern="1200" dirty="0" smtClean="0">
                <a:solidFill>
                  <a:schemeClr val="tx1"/>
                </a:solidFill>
                <a:latin typeface="+mn-lt"/>
                <a:ea typeface="+mn-ea"/>
                <a:cs typeface="+mn-cs"/>
              </a:rPr>
              <a:t>faculty and administrators hold a great deal of authority </a:t>
            </a:r>
            <a:r>
              <a:rPr lang="en-US" sz="1200" kern="1200" dirty="0" smtClean="0">
                <a:solidFill>
                  <a:schemeClr val="tx1"/>
                </a:solidFill>
                <a:latin typeface="+mn-lt"/>
                <a:ea typeface="+mn-ea"/>
                <a:cs typeface="+mn-cs"/>
              </a:rPr>
              <a:t>(which is largely inherent to their positions), they </a:t>
            </a:r>
            <a:r>
              <a:rPr lang="en-US" sz="1200" b="1" kern="1200" dirty="0" smtClean="0">
                <a:solidFill>
                  <a:schemeClr val="tx1"/>
                </a:solidFill>
                <a:latin typeface="+mn-lt"/>
                <a:ea typeface="+mn-ea"/>
                <a:cs typeface="+mn-cs"/>
              </a:rPr>
              <a:t>reinforce negative interactional behaviors </a:t>
            </a:r>
            <a:r>
              <a:rPr lang="en-US" sz="1200" kern="1200" dirty="0" smtClean="0">
                <a:solidFill>
                  <a:schemeClr val="tx1"/>
                </a:solidFill>
                <a:latin typeface="+mn-lt"/>
                <a:ea typeface="+mn-ea"/>
                <a:cs typeface="+mn-cs"/>
              </a:rPr>
              <a:t>and stereotypes of URM students when they </a:t>
            </a:r>
            <a:r>
              <a:rPr lang="en-US" sz="1200" b="1" kern="1200" dirty="0" smtClean="0">
                <a:solidFill>
                  <a:schemeClr val="tx1"/>
                </a:solidFill>
                <a:latin typeface="+mn-lt"/>
                <a:ea typeface="+mn-ea"/>
                <a:cs typeface="+mn-cs"/>
              </a:rPr>
              <a:t>engage in silent nonintervention</a:t>
            </a:r>
            <a:r>
              <a:rPr lang="en-US" sz="1200" kern="1200" dirty="0" smtClean="0">
                <a:solidFill>
                  <a:schemeClr val="tx1"/>
                </a:solidFill>
                <a:latin typeface="+mn-lt"/>
                <a:ea typeface="+mn-ea"/>
                <a:cs typeface="+mn-cs"/>
              </a:rPr>
              <a:t>. Alternatively, faculty </a:t>
            </a:r>
            <a:r>
              <a:rPr lang="en-US" sz="1200" b="1" kern="1200" dirty="0" smtClean="0">
                <a:solidFill>
                  <a:schemeClr val="tx1"/>
                </a:solidFill>
                <a:latin typeface="+mn-lt"/>
                <a:ea typeface="+mn-ea"/>
                <a:cs typeface="+mn-cs"/>
              </a:rPr>
              <a:t>represent a wonderful vehicle </a:t>
            </a:r>
            <a:r>
              <a:rPr lang="en-US" sz="1200" kern="1200" dirty="0" smtClean="0">
                <a:solidFill>
                  <a:schemeClr val="tx1"/>
                </a:solidFill>
                <a:latin typeface="+mn-lt"/>
                <a:ea typeface="+mn-ea"/>
                <a:cs typeface="+mn-cs"/>
              </a:rPr>
              <a:t>of change when they </a:t>
            </a:r>
            <a:r>
              <a:rPr lang="en-US" sz="1200" b="1" kern="1200" dirty="0" smtClean="0">
                <a:solidFill>
                  <a:schemeClr val="tx1"/>
                </a:solidFill>
                <a:latin typeface="+mn-lt"/>
                <a:ea typeface="+mn-ea"/>
                <a:cs typeface="+mn-cs"/>
              </a:rPr>
              <a:t>model appropriate interactional behavior </a:t>
            </a:r>
            <a:r>
              <a:rPr lang="en-US" sz="1200" kern="1200" dirty="0" smtClean="0">
                <a:solidFill>
                  <a:schemeClr val="tx1"/>
                </a:solidFill>
                <a:latin typeface="+mn-lt"/>
                <a:ea typeface="+mn-ea"/>
                <a:cs typeface="+mn-cs"/>
              </a:rPr>
              <a:t>between members of the academic community </a:t>
            </a:r>
            <a:r>
              <a:rPr lang="en-US" sz="1200" b="1" kern="1200" dirty="0" smtClean="0">
                <a:solidFill>
                  <a:schemeClr val="tx1"/>
                </a:solidFill>
                <a:latin typeface="+mn-lt"/>
                <a:ea typeface="+mn-ea"/>
                <a:cs typeface="+mn-cs"/>
              </a:rPr>
              <a:t>and reinforce positive perceptions </a:t>
            </a:r>
            <a:r>
              <a:rPr lang="en-US" sz="1200" kern="1200" dirty="0" smtClean="0">
                <a:solidFill>
                  <a:schemeClr val="tx1"/>
                </a:solidFill>
                <a:latin typeface="+mn-lt"/>
                <a:ea typeface="+mn-ea"/>
                <a:cs typeface="+mn-cs"/>
              </a:rPr>
              <a:t>of diverse students.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Third, </a:t>
            </a:r>
            <a:r>
              <a:rPr lang="en-US" sz="1200" b="1" kern="1200" dirty="0" smtClean="0">
                <a:solidFill>
                  <a:schemeClr val="tx1"/>
                </a:solidFill>
                <a:latin typeface="+mn-lt"/>
                <a:ea typeface="+mn-ea"/>
                <a:cs typeface="+mn-cs"/>
              </a:rPr>
              <a:t>a concern for justice and fairness requires </a:t>
            </a:r>
            <a:r>
              <a:rPr lang="en-US" sz="1200" kern="1200" dirty="0" smtClean="0">
                <a:solidFill>
                  <a:schemeClr val="tx1"/>
                </a:solidFill>
                <a:latin typeface="+mn-lt"/>
                <a:ea typeface="+mn-ea"/>
                <a:cs typeface="+mn-cs"/>
              </a:rPr>
              <a:t>that graduate departments and programs </a:t>
            </a:r>
            <a:r>
              <a:rPr lang="en-US" sz="1200" b="1" kern="1200" dirty="0" smtClean="0">
                <a:solidFill>
                  <a:schemeClr val="tx1"/>
                </a:solidFill>
                <a:latin typeface="+mn-lt"/>
                <a:ea typeface="+mn-ea"/>
                <a:cs typeface="+mn-cs"/>
              </a:rPr>
              <a:t>scrutinize practices </a:t>
            </a:r>
            <a:r>
              <a:rPr lang="en-US" sz="1200" kern="1200" dirty="0" smtClean="0">
                <a:solidFill>
                  <a:schemeClr val="tx1"/>
                </a:solidFill>
                <a:latin typeface="+mn-lt"/>
                <a:ea typeface="+mn-ea"/>
                <a:cs typeface="+mn-cs"/>
              </a:rPr>
              <a:t>for their potential </a:t>
            </a:r>
            <a:r>
              <a:rPr lang="en-US" sz="1200" b="1" kern="1200" dirty="0" smtClean="0">
                <a:solidFill>
                  <a:schemeClr val="tx1"/>
                </a:solidFill>
                <a:latin typeface="+mn-lt"/>
                <a:ea typeface="+mn-ea"/>
                <a:cs typeface="+mn-cs"/>
              </a:rPr>
              <a:t>in perpetuating inequalities </a:t>
            </a:r>
            <a:r>
              <a:rPr lang="en-US" sz="1200" kern="1200" dirty="0" smtClean="0">
                <a:solidFill>
                  <a:schemeClr val="tx1"/>
                </a:solidFill>
                <a:latin typeface="+mn-lt"/>
                <a:ea typeface="+mn-ea"/>
                <a:cs typeface="+mn-cs"/>
              </a:rPr>
              <a:t>however small. Departments can also create activities that help students and faculty alike </a:t>
            </a:r>
            <a:r>
              <a:rPr lang="en-US" sz="1200" b="1" kern="1200" dirty="0" smtClean="0">
                <a:solidFill>
                  <a:schemeClr val="tx1"/>
                </a:solidFill>
                <a:latin typeface="+mn-lt"/>
                <a:ea typeface="+mn-ea"/>
                <a:cs typeface="+mn-cs"/>
              </a:rPr>
              <a:t>recognize their own racial biases </a:t>
            </a:r>
            <a:r>
              <a:rPr lang="en-US" sz="1200" kern="1200" dirty="0" smtClean="0">
                <a:solidFill>
                  <a:schemeClr val="tx1"/>
                </a:solidFill>
                <a:latin typeface="+mn-lt"/>
                <a:ea typeface="+mn-ea"/>
                <a:cs typeface="+mn-cs"/>
              </a:rPr>
              <a:t>(Morales, 2006) and reflect on how these biases may </a:t>
            </a:r>
            <a:r>
              <a:rPr lang="en-US" sz="1200" b="1" kern="1200" dirty="0" smtClean="0">
                <a:solidFill>
                  <a:schemeClr val="tx1"/>
                </a:solidFill>
                <a:latin typeface="+mn-lt"/>
                <a:ea typeface="+mn-ea"/>
                <a:cs typeface="+mn-cs"/>
              </a:rPr>
              <a:t>unintentionally create </a:t>
            </a:r>
            <a:r>
              <a:rPr lang="en-US" sz="1200" kern="1200" dirty="0" smtClean="0">
                <a:solidFill>
                  <a:schemeClr val="tx1"/>
                </a:solidFill>
                <a:latin typeface="+mn-lt"/>
                <a:ea typeface="+mn-ea"/>
                <a:cs typeface="+mn-cs"/>
              </a:rPr>
              <a:t>distrustful and unwelcoming learning environments (</a:t>
            </a:r>
            <a:r>
              <a:rPr lang="en-US" sz="1200" kern="1200" dirty="0" err="1" smtClean="0">
                <a:solidFill>
                  <a:schemeClr val="tx1"/>
                </a:solidFill>
                <a:latin typeface="+mn-lt"/>
                <a:ea typeface="+mn-ea"/>
                <a:cs typeface="+mn-cs"/>
              </a:rPr>
              <a:t>Bensimon</a:t>
            </a:r>
            <a:r>
              <a:rPr lang="en-US" sz="1200" kern="1200" dirty="0" smtClean="0">
                <a:solidFill>
                  <a:schemeClr val="tx1"/>
                </a:solidFill>
                <a:latin typeface="+mn-lt"/>
                <a:ea typeface="+mn-ea"/>
                <a:cs typeface="+mn-cs"/>
              </a:rPr>
              <a:t>, 2005).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Because pockets of innovation exist, STEM departments should also </a:t>
            </a:r>
            <a:r>
              <a:rPr lang="en-US" sz="1200" b="1" kern="1200" dirty="0" smtClean="0">
                <a:solidFill>
                  <a:schemeClr val="tx1"/>
                </a:solidFill>
                <a:latin typeface="+mn-lt"/>
                <a:ea typeface="+mn-ea"/>
                <a:cs typeface="+mn-cs"/>
              </a:rPr>
              <a:t>engage in dialogue with peer departments </a:t>
            </a:r>
            <a:r>
              <a:rPr lang="en-US" sz="1200" kern="1200" dirty="0" smtClean="0">
                <a:solidFill>
                  <a:schemeClr val="tx1"/>
                </a:solidFill>
                <a:latin typeface="+mn-lt"/>
                <a:ea typeface="+mn-ea"/>
                <a:cs typeface="+mn-cs"/>
              </a:rPr>
              <a:t>and institutions, so that they can learn about practices that have </a:t>
            </a:r>
            <a:r>
              <a:rPr lang="en-US" sz="1200" b="1" kern="1200" dirty="0" smtClean="0">
                <a:solidFill>
                  <a:schemeClr val="tx1"/>
                </a:solidFill>
                <a:latin typeface="+mn-lt"/>
                <a:ea typeface="+mn-ea"/>
                <a:cs typeface="+mn-cs"/>
              </a:rPr>
              <a:t>been successful at retaining URM students and that create positive</a:t>
            </a:r>
            <a:r>
              <a:rPr lang="en-US" sz="1200" b="1" kern="1200" baseline="0" dirty="0" smtClean="0">
                <a:solidFill>
                  <a:schemeClr val="tx1"/>
                </a:solidFill>
                <a:latin typeface="+mn-lt"/>
                <a:ea typeface="+mn-ea"/>
                <a:cs typeface="+mn-cs"/>
              </a:rPr>
              <a:t> learning environments</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stories of resilience in this study demonstrate that persistence in STEM graduate programs </a:t>
            </a:r>
            <a:r>
              <a:rPr lang="en-US" sz="1200" i="1" kern="1200" dirty="0" smtClean="0">
                <a:solidFill>
                  <a:schemeClr val="tx1"/>
                </a:solidFill>
                <a:latin typeface="+mn-lt"/>
                <a:ea typeface="+mn-ea"/>
                <a:cs typeface="+mn-cs"/>
              </a:rPr>
              <a:t>is</a:t>
            </a:r>
            <a:r>
              <a:rPr lang="en-US" sz="1200" kern="1200" dirty="0" smtClean="0">
                <a:solidFill>
                  <a:schemeClr val="tx1"/>
                </a:solidFill>
                <a:latin typeface="+mn-lt"/>
                <a:ea typeface="+mn-ea"/>
                <a:cs typeface="+mn-cs"/>
              </a:rPr>
              <a:t> within reach.   - departments just</a:t>
            </a:r>
            <a:r>
              <a:rPr lang="en-US" sz="1200" kern="1200" baseline="0" dirty="0" smtClean="0">
                <a:solidFill>
                  <a:schemeClr val="tx1"/>
                </a:solidFill>
                <a:latin typeface="+mn-lt"/>
                <a:ea typeface="+mn-ea"/>
                <a:cs typeface="+mn-cs"/>
              </a:rPr>
              <a:t> need to learn from more successful institutions', scrutinize their own practices, and put in the hard work of creating transformative change.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sz="1200" kern="1200" dirty="0" smtClean="0">
              <a:solidFill>
                <a:schemeClr val="tx1"/>
              </a:solidFill>
              <a:latin typeface="+mn-lt"/>
              <a:ea typeface="+mn-ea"/>
              <a:cs typeface="+mn-cs"/>
            </a:endParaRPr>
          </a:p>
          <a:p>
            <a:endParaRPr lang="en-US" dirty="0" smtClean="0"/>
          </a:p>
          <a:p>
            <a:r>
              <a:rPr lang="en-US" sz="1200" b="1" kern="1200" baseline="0" dirty="0" smtClean="0">
                <a:solidFill>
                  <a:schemeClr val="tx1"/>
                </a:solidFill>
                <a:latin typeface="+mn-lt"/>
                <a:ea typeface="+mn-ea"/>
                <a:cs typeface="+mn-cs"/>
              </a:rPr>
              <a:t>N</a:t>
            </a:r>
            <a:r>
              <a:rPr lang="en-US" sz="1200" b="1" kern="1200" dirty="0" smtClean="0">
                <a:solidFill>
                  <a:schemeClr val="tx1"/>
                </a:solidFill>
                <a:latin typeface="+mn-lt"/>
                <a:ea typeface="+mn-ea"/>
                <a:cs typeface="+mn-cs"/>
              </a:rPr>
              <a:t>ot all </a:t>
            </a:r>
            <a:r>
              <a:rPr lang="en-US" sz="1200" kern="1200" dirty="0" smtClean="0">
                <a:solidFill>
                  <a:schemeClr val="tx1"/>
                </a:solidFill>
                <a:latin typeface="+mn-lt"/>
                <a:ea typeface="+mn-ea"/>
                <a:cs typeface="+mn-cs"/>
              </a:rPr>
              <a:t>URM graduate students in STEM are </a:t>
            </a:r>
            <a:r>
              <a:rPr lang="en-US" sz="1200" b="1" kern="1200" dirty="0" smtClean="0">
                <a:solidFill>
                  <a:schemeClr val="tx1"/>
                </a:solidFill>
                <a:latin typeface="+mn-lt"/>
                <a:ea typeface="+mn-ea"/>
                <a:cs typeface="+mn-cs"/>
              </a:rPr>
              <a:t>as resilient </a:t>
            </a:r>
            <a:r>
              <a:rPr lang="en-US" sz="1200" kern="1200" dirty="0" smtClean="0">
                <a:solidFill>
                  <a:schemeClr val="tx1"/>
                </a:solidFill>
                <a:latin typeface="+mn-lt"/>
                <a:ea typeface="+mn-ea"/>
                <a:cs typeface="+mn-cs"/>
              </a:rPr>
              <a:t>as the students participating in this study.</a:t>
            </a:r>
            <a:r>
              <a:rPr lang="en-US" dirty="0" smtClean="0"/>
              <a:t> </a:t>
            </a: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E344B7-6417-CC48-8BD6-F2A0725B14AF}"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E344B7-6417-CC48-8BD6-F2A0725B14AF}"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C9E344B7-6417-CC48-8BD6-F2A0725B14AF}"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293FD68-12B1-FC4C-B2E7-FC2564E7A8A1}" type="datetimeFigureOut">
              <a:rPr lang="en-US" smtClean="0"/>
              <a:pPr/>
              <a:t>11/14/13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E344B7-6417-CC48-8BD6-F2A0725B14AF}"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C9E344B7-6417-CC48-8BD6-F2A0725B14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293FD68-12B1-FC4C-B2E7-FC2564E7A8A1}" type="datetimeFigureOut">
              <a:rPr lang="en-US" smtClean="0"/>
              <a:pPr/>
              <a:t>11/14/13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E344B7-6417-CC48-8BD6-F2A0725B14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0293FD68-12B1-FC4C-B2E7-FC2564E7A8A1}" type="datetimeFigureOut">
              <a:rPr lang="en-US" smtClean="0"/>
              <a:pPr/>
              <a:t>11/14/13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E344B7-6417-CC48-8BD6-F2A0725B14AF}"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293FD68-12B1-FC4C-B2E7-FC2564E7A8A1}" type="datetimeFigureOut">
              <a:rPr lang="en-US" smtClean="0"/>
              <a:pPr/>
              <a:t>11/14/13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C9E344B7-6417-CC48-8BD6-F2A0725B14AF}"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E344B7-6417-CC48-8BD6-F2A0725B14AF}"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293FD68-12B1-FC4C-B2E7-FC2564E7A8A1}" type="datetimeFigureOut">
              <a:rPr lang="en-US" smtClean="0"/>
              <a:pPr/>
              <a:t>11/14/13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E344B7-6417-CC48-8BD6-F2A0725B14AF}"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0293FD68-12B1-FC4C-B2E7-FC2564E7A8A1}" type="datetimeFigureOut">
              <a:rPr lang="en-US" smtClean="0"/>
              <a:pPr/>
              <a:t>11/14/13</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C9E344B7-6417-CC48-8BD6-F2A0725B14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627" y="952595"/>
            <a:ext cx="4038600" cy="3396211"/>
          </a:xfrm>
        </p:spPr>
        <p:txBody>
          <a:bodyPr>
            <a:normAutofit/>
          </a:bodyPr>
          <a:lstStyle/>
          <a:p>
            <a:pPr algn="ctr"/>
            <a:r>
              <a:rPr lang="en-US" sz="3200" dirty="0" smtClean="0">
                <a:solidFill>
                  <a:srgbClr val="FFFFFF"/>
                </a:solidFill>
              </a:rPr>
              <a:t>A Critical Approach to Understanding URM Graduate Students’ Schooling Experiences in STEM</a:t>
            </a:r>
            <a:endParaRPr lang="en-US" sz="3200" dirty="0">
              <a:solidFill>
                <a:schemeClr val="bg1"/>
              </a:solidFill>
            </a:endParaRPr>
          </a:p>
        </p:txBody>
      </p:sp>
      <p:sp>
        <p:nvSpPr>
          <p:cNvPr id="3" name="Subtitle 2"/>
          <p:cNvSpPr>
            <a:spLocks noGrp="1"/>
          </p:cNvSpPr>
          <p:nvPr>
            <p:ph type="subTitle" idx="1"/>
          </p:nvPr>
        </p:nvSpPr>
        <p:spPr>
          <a:xfrm>
            <a:off x="1257896" y="4619435"/>
            <a:ext cx="7596198" cy="2802644"/>
          </a:xfrm>
        </p:spPr>
        <p:txBody>
          <a:bodyPr>
            <a:noAutofit/>
          </a:bodyPr>
          <a:lstStyle/>
          <a:p>
            <a:pPr algn="ctr"/>
            <a:r>
              <a:rPr lang="en-US" sz="2400" dirty="0" smtClean="0"/>
              <a:t>Tanya Figueroa and Sylvia </a:t>
            </a:r>
            <a:r>
              <a:rPr lang="en-US" sz="2400" dirty="0" err="1" smtClean="0"/>
              <a:t>Hurtado</a:t>
            </a:r>
            <a:endParaRPr lang="en-US" sz="2400" dirty="0" smtClean="0"/>
          </a:p>
          <a:p>
            <a:pPr algn="ctr"/>
            <a:r>
              <a:rPr lang="en-US" sz="2400" dirty="0" smtClean="0"/>
              <a:t>UCLA</a:t>
            </a:r>
          </a:p>
          <a:p>
            <a:pPr algn="ctr"/>
            <a:r>
              <a:rPr lang="en-US" sz="2400" dirty="0" smtClean="0"/>
              <a:t>Association for the Study of Higher Education</a:t>
            </a:r>
          </a:p>
          <a:p>
            <a:pPr algn="ctr"/>
            <a:r>
              <a:rPr lang="en-US" sz="2400" dirty="0" smtClean="0"/>
              <a:t>November 2013</a:t>
            </a:r>
          </a:p>
          <a:p>
            <a:pPr algn="ctr"/>
            <a:r>
              <a:rPr lang="en-US" sz="2400" dirty="0" smtClean="0"/>
              <a:t>St. Louis, MO</a:t>
            </a:r>
          </a:p>
          <a:p>
            <a:pPr algn="ctr"/>
            <a:endParaRPr lang="en-US" sz="2400" dirty="0" smtClean="0"/>
          </a:p>
          <a:p>
            <a:pPr algn="ctr"/>
            <a:endParaRPr lang="en-US" sz="2400" dirty="0" smtClean="0"/>
          </a:p>
        </p:txBody>
      </p:sp>
      <p:pic>
        <p:nvPicPr>
          <p:cNvPr id="4" name="Picture 3"/>
          <p:cNvPicPr>
            <a:picLocks noChangeAspect="1"/>
          </p:cNvPicPr>
          <p:nvPr/>
        </p:nvPicPr>
        <p:blipFill>
          <a:blip r:embed="rId3"/>
          <a:stretch>
            <a:fillRect/>
          </a:stretch>
        </p:blipFill>
        <p:spPr>
          <a:xfrm>
            <a:off x="4628732" y="249113"/>
            <a:ext cx="2151684" cy="2042639"/>
          </a:xfrm>
          <a:prstGeom prst="rect">
            <a:avLst/>
          </a:prstGeom>
        </p:spPr>
      </p:pic>
      <p:pic>
        <p:nvPicPr>
          <p:cNvPr id="5" name="Picture 4"/>
          <p:cNvPicPr>
            <a:picLocks noChangeAspect="1"/>
          </p:cNvPicPr>
          <p:nvPr/>
        </p:nvPicPr>
        <p:blipFill>
          <a:blip r:embed="rId4"/>
          <a:stretch>
            <a:fillRect/>
          </a:stretch>
        </p:blipFill>
        <p:spPr>
          <a:xfrm>
            <a:off x="6780415" y="2416004"/>
            <a:ext cx="2073679" cy="19328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a:xfrm>
            <a:off x="498474" y="1600200"/>
            <a:ext cx="7556313" cy="4144963"/>
          </a:xfrm>
        </p:spPr>
        <p:txBody>
          <a:bodyPr/>
          <a:lstStyle/>
          <a:p>
            <a:r>
              <a:rPr lang="en-US" sz="2800" dirty="0" smtClean="0"/>
              <a:t>U.S. born Black, Latina/</a:t>
            </a:r>
            <a:r>
              <a:rPr lang="en-US" sz="2800" dirty="0" err="1" smtClean="0"/>
              <a:t>o</a:t>
            </a:r>
            <a:r>
              <a:rPr lang="en-US" sz="2800" dirty="0" smtClean="0"/>
              <a:t>, and American Indian students continue to be severely underrepresented within STEM graduate programs. </a:t>
            </a:r>
          </a:p>
          <a:p>
            <a:r>
              <a:rPr lang="en-US" sz="2800" dirty="0" smtClean="0"/>
              <a:t>The issue is exacerbated by low 10-year doctoral completions rates.</a:t>
            </a:r>
          </a:p>
          <a:p>
            <a:pPr lvl="1"/>
            <a:r>
              <a:rPr lang="en-US" sz="2400" dirty="0" smtClean="0"/>
              <a:t>As low as 40% in some STEM disciplines.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lstStyle/>
          <a:p>
            <a:r>
              <a:rPr lang="en-US" sz="2800" dirty="0" smtClean="0">
                <a:solidFill>
                  <a:schemeClr val="tx1"/>
                </a:solidFill>
              </a:rPr>
              <a:t>What challenges do URM students face in the formal academic environment that make progression through their STEM graduate program difficult? </a:t>
            </a:r>
          </a:p>
          <a:p>
            <a:r>
              <a:rPr lang="en-US" sz="2800" dirty="0" smtClean="0">
                <a:solidFill>
                  <a:schemeClr val="tx1"/>
                </a:solidFill>
              </a:rPr>
              <a:t>Further, how do students respond to these challenges? </a:t>
            </a:r>
            <a:endParaRPr lang="en-US" sz="28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Perspectives</a:t>
            </a:r>
            <a:endParaRPr lang="en-US" dirty="0"/>
          </a:p>
        </p:txBody>
      </p:sp>
      <p:sp>
        <p:nvSpPr>
          <p:cNvPr id="3" name="Content Placeholder 2"/>
          <p:cNvSpPr>
            <a:spLocks noGrp="1"/>
          </p:cNvSpPr>
          <p:nvPr>
            <p:ph idx="1"/>
          </p:nvPr>
        </p:nvSpPr>
        <p:spPr>
          <a:xfrm>
            <a:off x="498474" y="1468842"/>
            <a:ext cx="7556313" cy="5257800"/>
          </a:xfrm>
        </p:spPr>
        <p:txBody>
          <a:bodyPr>
            <a:noAutofit/>
          </a:bodyPr>
          <a:lstStyle/>
          <a:p>
            <a:pPr>
              <a:buNone/>
            </a:pPr>
            <a:r>
              <a:rPr lang="en-US" sz="2800" dirty="0" smtClean="0">
                <a:solidFill>
                  <a:srgbClr val="000000"/>
                </a:solidFill>
              </a:rPr>
              <a:t>Race is </a:t>
            </a:r>
          </a:p>
          <a:p>
            <a:pPr lvl="1"/>
            <a:r>
              <a:rPr lang="en-US" sz="2400" dirty="0" smtClean="0">
                <a:solidFill>
                  <a:srgbClr val="000000"/>
                </a:solidFill>
              </a:rPr>
              <a:t>Embedded within American institutions</a:t>
            </a:r>
          </a:p>
          <a:p>
            <a:pPr lvl="1"/>
            <a:r>
              <a:rPr lang="en-US" sz="2400" dirty="0" smtClean="0">
                <a:solidFill>
                  <a:srgbClr val="000000"/>
                </a:solidFill>
              </a:rPr>
              <a:t>Power differentials exist across racial lines</a:t>
            </a:r>
          </a:p>
          <a:p>
            <a:pPr>
              <a:buNone/>
            </a:pPr>
            <a:r>
              <a:rPr lang="en-US" sz="2800" dirty="0" smtClean="0">
                <a:solidFill>
                  <a:srgbClr val="000000"/>
                </a:solidFill>
              </a:rPr>
              <a:t>Dominant groups</a:t>
            </a:r>
          </a:p>
          <a:p>
            <a:pPr lvl="1"/>
            <a:r>
              <a:rPr lang="en-US" sz="2400" dirty="0" smtClean="0">
                <a:solidFill>
                  <a:srgbClr val="000000"/>
                </a:solidFill>
              </a:rPr>
              <a:t>Have the power to “other” those they perceive to be different from them</a:t>
            </a:r>
          </a:p>
          <a:p>
            <a:pPr>
              <a:buNone/>
            </a:pPr>
            <a:r>
              <a:rPr lang="en-US" sz="2800" dirty="0" smtClean="0">
                <a:solidFill>
                  <a:srgbClr val="000000"/>
                </a:solidFill>
              </a:rPr>
              <a:t>Micro-inequalities</a:t>
            </a:r>
          </a:p>
          <a:p>
            <a:pPr lvl="1"/>
            <a:r>
              <a:rPr lang="en-US" sz="2400" dirty="0" smtClean="0">
                <a:solidFill>
                  <a:srgbClr val="000000"/>
                </a:solidFill>
              </a:rPr>
              <a:t>Seemingly trivial practices and behaviors that communicate devaluation or disrespect, which collectively have large consequences on the outcomes of people.</a:t>
            </a:r>
          </a:p>
          <a:p>
            <a:pPr lvl="1"/>
            <a:endParaRPr lang="en-US"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 </a:t>
            </a:r>
            <a:endParaRPr lang="en-US" dirty="0"/>
          </a:p>
        </p:txBody>
      </p:sp>
      <p:sp>
        <p:nvSpPr>
          <p:cNvPr id="3" name="Content Placeholder 2"/>
          <p:cNvSpPr>
            <a:spLocks noGrp="1"/>
          </p:cNvSpPr>
          <p:nvPr>
            <p:ph idx="1"/>
          </p:nvPr>
        </p:nvSpPr>
        <p:spPr>
          <a:xfrm>
            <a:off x="498474" y="1797237"/>
            <a:ext cx="8253568" cy="4876800"/>
          </a:xfrm>
        </p:spPr>
        <p:txBody>
          <a:bodyPr/>
          <a:lstStyle/>
          <a:p>
            <a:r>
              <a:rPr lang="en-US" sz="2800" dirty="0" smtClean="0"/>
              <a:t>Data come from a larger STEM retention project conducted by HERI, one campus selected</a:t>
            </a:r>
          </a:p>
          <a:p>
            <a:r>
              <a:rPr lang="en-US" sz="2800" dirty="0" smtClean="0"/>
              <a:t>Participants recruited by email from structured STEM programs for URM students</a:t>
            </a:r>
          </a:p>
          <a:p>
            <a:r>
              <a:rPr lang="en-US" sz="2800" dirty="0" smtClean="0"/>
              <a:t>Biographic questionnaire</a:t>
            </a:r>
          </a:p>
          <a:p>
            <a:r>
              <a:rPr lang="en-US" sz="2800" dirty="0" smtClean="0"/>
              <a:t>A semi-structured focus group                      interview technique</a:t>
            </a:r>
          </a:p>
          <a:p>
            <a:endParaRPr lang="en-US" dirty="0"/>
          </a:p>
        </p:txBody>
      </p:sp>
      <p:pic>
        <p:nvPicPr>
          <p:cNvPr id="4" name="Picture 3"/>
          <p:cNvPicPr>
            <a:picLocks noChangeAspect="1"/>
          </p:cNvPicPr>
          <p:nvPr/>
        </p:nvPicPr>
        <p:blipFill>
          <a:blip r:embed="rId3"/>
          <a:stretch>
            <a:fillRect/>
          </a:stretch>
        </p:blipFill>
        <p:spPr>
          <a:xfrm>
            <a:off x="6163503" y="4732633"/>
            <a:ext cx="2588539" cy="19414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Source</a:t>
            </a:r>
            <a:endParaRPr lang="en-US" dirty="0"/>
          </a:p>
        </p:txBody>
      </p:sp>
      <p:sp>
        <p:nvSpPr>
          <p:cNvPr id="3" name="Content Placeholder 2"/>
          <p:cNvSpPr>
            <a:spLocks noGrp="1"/>
          </p:cNvSpPr>
          <p:nvPr>
            <p:ph idx="1"/>
          </p:nvPr>
        </p:nvSpPr>
        <p:spPr>
          <a:xfrm>
            <a:off x="230715" y="1170697"/>
            <a:ext cx="7236885" cy="963367"/>
          </a:xfrm>
        </p:spPr>
        <p:txBody>
          <a:bodyPr>
            <a:normAutofit/>
          </a:bodyPr>
          <a:lstStyle/>
          <a:p>
            <a:r>
              <a:rPr lang="en-US" sz="2400" dirty="0" smtClean="0">
                <a:solidFill>
                  <a:schemeClr val="tx1"/>
                </a:solidFill>
              </a:rPr>
              <a:t>Midwestern University (MU)</a:t>
            </a:r>
            <a:r>
              <a:rPr lang="en-US" sz="2400" dirty="0" smtClean="0"/>
              <a:t> – 42,000 students/15,500 Grad</a:t>
            </a:r>
          </a:p>
          <a:p>
            <a:endParaRPr lang="en-US" dirty="0" smtClean="0">
              <a:solidFill>
                <a:schemeClr val="tx1"/>
              </a:solidFill>
            </a:endParaRPr>
          </a:p>
          <a:p>
            <a:endParaRPr lang="en-US" dirty="0"/>
          </a:p>
        </p:txBody>
      </p:sp>
      <p:graphicFrame>
        <p:nvGraphicFramePr>
          <p:cNvPr id="4" name="Table 3"/>
          <p:cNvGraphicFramePr>
            <a:graphicFrameLocks noGrp="1"/>
          </p:cNvGraphicFramePr>
          <p:nvPr/>
        </p:nvGraphicFramePr>
        <p:xfrm>
          <a:off x="845938" y="2134064"/>
          <a:ext cx="7556314" cy="4283669"/>
        </p:xfrm>
        <a:graphic>
          <a:graphicData uri="http://schemas.openxmlformats.org/drawingml/2006/table">
            <a:tbl>
              <a:tblPr firstRow="1" bandRow="1">
                <a:tableStyleId>{5C22544A-7EE6-4342-B048-85BDC9FD1C3A}</a:tableStyleId>
              </a:tblPr>
              <a:tblGrid>
                <a:gridCol w="3778157"/>
                <a:gridCol w="3778157"/>
              </a:tblGrid>
              <a:tr h="519637">
                <a:tc gridSpan="2">
                  <a:txBody>
                    <a:bodyPr/>
                    <a:lstStyle/>
                    <a:p>
                      <a:r>
                        <a:rPr lang="en-US" sz="2400" dirty="0" smtClean="0"/>
                        <a:t>23 students across 9 focus</a:t>
                      </a:r>
                      <a:r>
                        <a:rPr lang="en-US" sz="2400" baseline="0" dirty="0" smtClean="0"/>
                        <a:t> groups</a:t>
                      </a:r>
                      <a:endParaRPr lang="en-US" sz="2400" dirty="0"/>
                    </a:p>
                  </a:txBody>
                  <a:tcPr/>
                </a:tc>
                <a:tc hMerge="1">
                  <a:txBody>
                    <a:bodyPr/>
                    <a:lstStyle/>
                    <a:p>
                      <a:endParaRPr lang="en-US" dirty="0"/>
                    </a:p>
                  </a:txBody>
                  <a:tcPr/>
                </a:tc>
              </a:tr>
              <a:tr h="470504">
                <a:tc>
                  <a:txBody>
                    <a:bodyPr/>
                    <a:lstStyle/>
                    <a:p>
                      <a:r>
                        <a:rPr lang="en-US" sz="2000" dirty="0" smtClean="0"/>
                        <a:t>Black</a:t>
                      </a:r>
                      <a:endParaRPr lang="en-US" sz="2000" dirty="0"/>
                    </a:p>
                  </a:txBody>
                  <a:tcPr/>
                </a:tc>
                <a:tc>
                  <a:txBody>
                    <a:bodyPr/>
                    <a:lstStyle/>
                    <a:p>
                      <a:pPr algn="ctr"/>
                      <a:r>
                        <a:rPr lang="en-US" dirty="0" smtClean="0"/>
                        <a:t>13</a:t>
                      </a:r>
                      <a:endParaRPr lang="en-US" dirty="0"/>
                    </a:p>
                  </a:txBody>
                  <a:tcPr/>
                </a:tc>
              </a:tr>
              <a:tr h="470504">
                <a:tc>
                  <a:txBody>
                    <a:bodyPr/>
                    <a:lstStyle/>
                    <a:p>
                      <a:r>
                        <a:rPr lang="en-US" sz="2000" dirty="0" smtClean="0"/>
                        <a:t>Latino</a:t>
                      </a:r>
                      <a:endParaRPr lang="en-US" sz="2000" dirty="0"/>
                    </a:p>
                  </a:txBody>
                  <a:tcPr/>
                </a:tc>
                <a:tc>
                  <a:txBody>
                    <a:bodyPr/>
                    <a:lstStyle/>
                    <a:p>
                      <a:pPr algn="ctr"/>
                      <a:r>
                        <a:rPr lang="en-US" dirty="0" smtClean="0"/>
                        <a:t>5</a:t>
                      </a:r>
                      <a:endParaRPr lang="en-US" dirty="0"/>
                    </a:p>
                  </a:txBody>
                  <a:tcPr/>
                </a:tc>
              </a:tr>
              <a:tr h="470504">
                <a:tc>
                  <a:txBody>
                    <a:bodyPr/>
                    <a:lstStyle/>
                    <a:p>
                      <a:r>
                        <a:rPr lang="en-US" sz="2000" dirty="0" smtClean="0"/>
                        <a:t>Multi-racial</a:t>
                      </a:r>
                      <a:endParaRPr lang="en-US" sz="2000" dirty="0"/>
                    </a:p>
                  </a:txBody>
                  <a:tcPr/>
                </a:tc>
                <a:tc>
                  <a:txBody>
                    <a:bodyPr/>
                    <a:lstStyle/>
                    <a:p>
                      <a:pPr algn="ctr"/>
                      <a:r>
                        <a:rPr lang="en-US" dirty="0" smtClean="0"/>
                        <a:t>5</a:t>
                      </a:r>
                      <a:endParaRPr lang="en-US" dirty="0"/>
                    </a:p>
                  </a:txBody>
                  <a:tcPr/>
                </a:tc>
              </a:tr>
              <a:tr h="470504">
                <a:tc>
                  <a:txBody>
                    <a:bodyPr/>
                    <a:lstStyle/>
                    <a:p>
                      <a:r>
                        <a:rPr lang="en-US" sz="2000" dirty="0" smtClean="0"/>
                        <a:t>Males</a:t>
                      </a:r>
                      <a:endParaRPr lang="en-US" sz="2000" dirty="0"/>
                    </a:p>
                  </a:txBody>
                  <a:tcPr/>
                </a:tc>
                <a:tc>
                  <a:txBody>
                    <a:bodyPr/>
                    <a:lstStyle/>
                    <a:p>
                      <a:pPr algn="ctr"/>
                      <a:r>
                        <a:rPr lang="en-US" dirty="0" smtClean="0"/>
                        <a:t>14</a:t>
                      </a:r>
                      <a:endParaRPr lang="en-US" dirty="0"/>
                    </a:p>
                  </a:txBody>
                  <a:tcPr/>
                </a:tc>
              </a:tr>
              <a:tr h="470504">
                <a:tc>
                  <a:txBody>
                    <a:bodyPr/>
                    <a:lstStyle/>
                    <a:p>
                      <a:r>
                        <a:rPr lang="en-US" sz="2000" dirty="0" smtClean="0"/>
                        <a:t>Age range</a:t>
                      </a:r>
                      <a:endParaRPr lang="en-US" sz="2000" dirty="0"/>
                    </a:p>
                  </a:txBody>
                  <a:tcPr/>
                </a:tc>
                <a:tc>
                  <a:txBody>
                    <a:bodyPr/>
                    <a:lstStyle/>
                    <a:p>
                      <a:pPr algn="ctr"/>
                      <a:r>
                        <a:rPr lang="en-US" dirty="0" smtClean="0"/>
                        <a:t>25-36</a:t>
                      </a:r>
                      <a:endParaRPr lang="en-US" dirty="0"/>
                    </a:p>
                  </a:txBody>
                  <a:tcPr/>
                </a:tc>
              </a:tr>
              <a:tr h="470504">
                <a:tc>
                  <a:txBody>
                    <a:bodyPr/>
                    <a:lstStyle/>
                    <a:p>
                      <a:r>
                        <a:rPr lang="en-US" sz="2000" dirty="0" smtClean="0"/>
                        <a:t>Engineering</a:t>
                      </a:r>
                      <a:endParaRPr lang="en-US" sz="2000" dirty="0"/>
                    </a:p>
                  </a:txBody>
                  <a:tcPr/>
                </a:tc>
                <a:tc>
                  <a:txBody>
                    <a:bodyPr/>
                    <a:lstStyle/>
                    <a:p>
                      <a:pPr algn="ctr"/>
                      <a:r>
                        <a:rPr lang="en-US" dirty="0" smtClean="0"/>
                        <a:t>11</a:t>
                      </a:r>
                      <a:endParaRPr lang="en-US" dirty="0"/>
                    </a:p>
                  </a:txBody>
                  <a:tcPr/>
                </a:tc>
              </a:tr>
              <a:tr h="470504">
                <a:tc>
                  <a:txBody>
                    <a:bodyPr/>
                    <a:lstStyle/>
                    <a:p>
                      <a:r>
                        <a:rPr lang="en-US" sz="2000" dirty="0" smtClean="0"/>
                        <a:t>Biology/Chemistry</a:t>
                      </a:r>
                      <a:endParaRPr lang="en-US" sz="2000" dirty="0"/>
                    </a:p>
                  </a:txBody>
                  <a:tcPr/>
                </a:tc>
                <a:tc>
                  <a:txBody>
                    <a:bodyPr/>
                    <a:lstStyle/>
                    <a:p>
                      <a:pPr algn="ctr"/>
                      <a:r>
                        <a:rPr lang="en-US" dirty="0" smtClean="0"/>
                        <a:t>6</a:t>
                      </a:r>
                      <a:endParaRPr lang="en-US" dirty="0"/>
                    </a:p>
                  </a:txBody>
                  <a:tcPr/>
                </a:tc>
              </a:tr>
              <a:tr h="470504">
                <a:tc>
                  <a:txBody>
                    <a:bodyPr/>
                    <a:lstStyle/>
                    <a:p>
                      <a:r>
                        <a:rPr lang="en-US" sz="2000" dirty="0" smtClean="0"/>
                        <a:t>Other STEM</a:t>
                      </a:r>
                      <a:endParaRPr lang="en-US" sz="2000" dirty="0"/>
                    </a:p>
                  </a:txBody>
                  <a:tcPr/>
                </a:tc>
                <a:tc>
                  <a:txBody>
                    <a:bodyPr/>
                    <a:lstStyle/>
                    <a:p>
                      <a:pPr algn="ctr"/>
                      <a:r>
                        <a:rPr lang="en-US" dirty="0" smtClean="0"/>
                        <a:t>6</a:t>
                      </a:r>
                      <a:endParaRPr lang="en-US"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1"/>
                </a:solidFill>
              </a:rPr>
              <a:t>Pertinent data were group coded into salient themes </a:t>
            </a:r>
          </a:p>
          <a:p>
            <a:r>
              <a:rPr lang="en-US" sz="2800" dirty="0" smtClean="0">
                <a:solidFill>
                  <a:schemeClr val="tx1"/>
                </a:solidFill>
              </a:rPr>
              <a:t>Constant comparative analysis </a:t>
            </a:r>
          </a:p>
          <a:p>
            <a:r>
              <a:rPr lang="en-US" sz="2800" dirty="0" err="1" smtClean="0">
                <a:solidFill>
                  <a:schemeClr val="tx1"/>
                </a:solidFill>
              </a:rPr>
              <a:t>Intercoder</a:t>
            </a:r>
            <a:r>
              <a:rPr lang="en-US" sz="2800" dirty="0" smtClean="0">
                <a:solidFill>
                  <a:schemeClr val="tx1"/>
                </a:solidFill>
              </a:rPr>
              <a:t> reliability, iterative process, until agreement was over 85%</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a:pPr>
            <a:r>
              <a:rPr lang="en-US" sz="2800" dirty="0" smtClean="0"/>
              <a:t>Student hesitancy to share experiences</a:t>
            </a:r>
          </a:p>
          <a:p>
            <a:pPr marL="457200" indent="-457200">
              <a:buFont typeface="+mj-lt"/>
              <a:buAutoNum type="arabicPeriod"/>
            </a:pPr>
            <a:r>
              <a:rPr lang="en-US" sz="2800" dirty="0" smtClean="0"/>
              <a:t>Secondary dataset based on a larger project on graduate experiences</a:t>
            </a:r>
          </a:p>
          <a:p>
            <a:pPr marL="457200" indent="-457200">
              <a:buFont typeface="+mj-lt"/>
              <a:buAutoNum type="arabicPeriod"/>
            </a:pPr>
            <a:r>
              <a:rPr lang="en-US" sz="2800" dirty="0" smtClean="0"/>
              <a:t>Generalizing to other students</a:t>
            </a:r>
          </a:p>
          <a:p>
            <a:pPr marL="457200" indent="-457200">
              <a:buFont typeface="+mj-lt"/>
              <a:buAutoNum type="arabicPeriod"/>
            </a:pPr>
            <a:endParaRPr lang="en-US" dirty="0" smtClean="0"/>
          </a:p>
          <a:p>
            <a:pPr marL="457200" indent="-457200">
              <a:buFont typeface="+mj-lt"/>
              <a:buAutoNum type="arabicPeriod"/>
            </a:pPr>
            <a:endParaRPr lang="en-US" dirty="0" smtClean="0"/>
          </a:p>
          <a:p>
            <a:pPr marL="457200" indent="-457200">
              <a:buFont typeface="+mj-lt"/>
              <a:buAutoNum type="arabicPeriod"/>
            </a:pPr>
            <a:endParaRPr lang="en-US" dirty="0"/>
          </a:p>
        </p:txBody>
      </p:sp>
      <p:pic>
        <p:nvPicPr>
          <p:cNvPr id="4" name="Picture 3"/>
          <p:cNvPicPr>
            <a:picLocks noChangeAspect="1"/>
          </p:cNvPicPr>
          <p:nvPr/>
        </p:nvPicPr>
        <p:blipFill>
          <a:blip r:embed="rId3"/>
          <a:stretch>
            <a:fillRect/>
          </a:stretch>
        </p:blipFill>
        <p:spPr>
          <a:xfrm>
            <a:off x="2521874" y="4550279"/>
            <a:ext cx="4121542" cy="1575884"/>
          </a:xfrm>
          <a:prstGeom prst="rect">
            <a:avLst/>
          </a:prstGeom>
        </p:spPr>
      </p:pic>
      <p:sp>
        <p:nvSpPr>
          <p:cNvPr id="5" name="Title 4"/>
          <p:cNvSpPr>
            <a:spLocks noGrp="1"/>
          </p:cNvSpPr>
          <p:nvPr>
            <p:ph type="title"/>
          </p:nvPr>
        </p:nvSpPr>
        <p:spPr/>
        <p:txBody>
          <a:bodyPr/>
          <a:lstStyle/>
          <a:p>
            <a:r>
              <a:rPr lang="en-US" dirty="0" smtClean="0"/>
              <a:t>Limitations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Three Overarching Challenges Students Encountered</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800" dirty="0" smtClean="0"/>
              <a:t>Negative consequences stemming from “underrepresentation” in one’s program</a:t>
            </a:r>
          </a:p>
          <a:p>
            <a:pPr marL="457200" indent="-457200">
              <a:buFont typeface="+mj-lt"/>
              <a:buAutoNum type="arabicPeriod"/>
            </a:pPr>
            <a:r>
              <a:rPr lang="en-US" sz="2800" dirty="0" smtClean="0"/>
              <a:t>Exclusion and conflict, and the ambiguous nature of these experiences</a:t>
            </a:r>
          </a:p>
          <a:p>
            <a:pPr marL="457200" indent="-457200">
              <a:buFont typeface="+mj-lt"/>
              <a:buAutoNum type="arabicPeriod"/>
            </a:pPr>
            <a:r>
              <a:rPr lang="en-US" sz="2800" dirty="0" smtClean="0"/>
              <a:t>Less ambiguous experiences of discrimination</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r>
              <a:rPr lang="en-US" dirty="0" smtClean="0"/>
              <a:t>The Phenomena of Underrepresentation</a:t>
            </a:r>
          </a:p>
        </p:txBody>
      </p:sp>
      <p:sp>
        <p:nvSpPr>
          <p:cNvPr id="3" name="Content Placeholder 2"/>
          <p:cNvSpPr>
            <a:spLocks noGrp="1"/>
          </p:cNvSpPr>
          <p:nvPr>
            <p:ph idx="1"/>
          </p:nvPr>
        </p:nvSpPr>
        <p:spPr/>
        <p:txBody>
          <a:bodyPr>
            <a:normAutofit lnSpcReduction="10000"/>
          </a:bodyPr>
          <a:lstStyle/>
          <a:p>
            <a:r>
              <a:rPr lang="en-US" sz="2800" dirty="0" smtClean="0">
                <a:solidFill>
                  <a:srgbClr val="000000"/>
                </a:solidFill>
              </a:rPr>
              <a:t>Participants felt “</a:t>
            </a:r>
            <a:r>
              <a:rPr lang="en-US" sz="2800" dirty="0" err="1" smtClean="0">
                <a:solidFill>
                  <a:srgbClr val="000000"/>
                </a:solidFill>
              </a:rPr>
              <a:t>otherized</a:t>
            </a:r>
            <a:r>
              <a:rPr lang="en-US" sz="2800" dirty="0" smtClean="0">
                <a:solidFill>
                  <a:srgbClr val="000000"/>
                </a:solidFill>
              </a:rPr>
              <a:t>” and hyper visible within academic spaces.</a:t>
            </a:r>
          </a:p>
          <a:p>
            <a:r>
              <a:rPr lang="en-US" sz="2800" dirty="0" smtClean="0">
                <a:solidFill>
                  <a:srgbClr val="000000"/>
                </a:solidFill>
              </a:rPr>
              <a:t>Participants perceived that others:</a:t>
            </a:r>
          </a:p>
          <a:p>
            <a:pPr lvl="1"/>
            <a:r>
              <a:rPr lang="en-US" sz="2800" dirty="0" smtClean="0">
                <a:solidFill>
                  <a:srgbClr val="000000"/>
                </a:solidFill>
              </a:rPr>
              <a:t>Were surprised and threatened by their presence</a:t>
            </a:r>
          </a:p>
          <a:p>
            <a:pPr lvl="1"/>
            <a:r>
              <a:rPr lang="en-US" sz="2800" dirty="0" smtClean="0">
                <a:solidFill>
                  <a:srgbClr val="000000"/>
                </a:solidFill>
              </a:rPr>
              <a:t>Questioned their ability and commitment to do science </a:t>
            </a:r>
          </a:p>
          <a:p>
            <a:pPr lvl="1"/>
            <a:r>
              <a:rPr lang="en-US" sz="2800" dirty="0" smtClean="0">
                <a:solidFill>
                  <a:srgbClr val="000000"/>
                </a:solidFill>
              </a:rPr>
              <a:t>Questioned the merits by which they were admitted</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Austin, mechanical engineering, Black</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sz="2400" dirty="0" smtClean="0"/>
              <a:t>	Here in [Midwestern University]… there’s not a lot of African American or Hispanics walking around.  So </a:t>
            </a:r>
            <a:r>
              <a:rPr lang="en-US" sz="2400" b="1" dirty="0" smtClean="0"/>
              <a:t>whenever a minority enters the engineering department I feel as if there’s already some kind of</a:t>
            </a:r>
            <a:r>
              <a:rPr lang="en-US" sz="2400" dirty="0" smtClean="0"/>
              <a:t>, I don’t want to say </a:t>
            </a:r>
            <a:r>
              <a:rPr lang="en-US" sz="2400" b="1" dirty="0" smtClean="0"/>
              <a:t>stigma</a:t>
            </a:r>
            <a:r>
              <a:rPr lang="en-US" sz="2400" dirty="0" smtClean="0"/>
              <a:t>, but there’s always... he or she has to prove himself kind of deal.  You know, “I wonder how he or she got here?” kind of thing.  Are they filling some quota or whatever the case may be?  </a:t>
            </a:r>
            <a:r>
              <a:rPr lang="en-US" sz="2400" b="1" dirty="0" smtClean="0"/>
              <a:t>It’s very subtle</a:t>
            </a:r>
            <a:r>
              <a:rPr lang="en-US" sz="2400" dirty="0" smtClean="0"/>
              <a:t>.  I don’t think the university flaunts it.  </a:t>
            </a:r>
            <a:r>
              <a:rPr lang="en-US" sz="2400" b="1" dirty="0" smtClean="0"/>
              <a:t>But I definitely know it’s there.  </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Exclusion</a:t>
            </a:r>
            <a:endParaRPr lang="en-US" dirty="0"/>
          </a:p>
        </p:txBody>
      </p:sp>
      <p:sp>
        <p:nvSpPr>
          <p:cNvPr id="3" name="Content Placeholder 2"/>
          <p:cNvSpPr>
            <a:spLocks noGrp="1"/>
          </p:cNvSpPr>
          <p:nvPr>
            <p:ph idx="1"/>
          </p:nvPr>
        </p:nvSpPr>
        <p:spPr/>
        <p:txBody>
          <a:bodyPr>
            <a:normAutofit/>
          </a:bodyPr>
          <a:lstStyle/>
          <a:p>
            <a:r>
              <a:rPr lang="en-US" sz="2800" dirty="0" smtClean="0"/>
              <a:t>Negative feelings from being “the only one” were exacerbated by exclusion from peers</a:t>
            </a:r>
          </a:p>
          <a:p>
            <a:r>
              <a:rPr lang="en-US" sz="2800" dirty="0" smtClean="0">
                <a:solidFill>
                  <a:schemeClr val="tx1"/>
                </a:solidFill>
              </a:rPr>
              <a:t>Made learning, completing class work, and passing qualifying exams more difficult. </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Dominique, electrical engineering, black</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i="1" dirty="0" smtClean="0"/>
              <a:t>  </a:t>
            </a:r>
            <a:r>
              <a:rPr lang="en-US" sz="2800" b="1" i="1" dirty="0" smtClean="0"/>
              <a:t>If I went to a random person and asked the person this question, I’d have understood</a:t>
            </a:r>
            <a:r>
              <a:rPr lang="en-US" sz="2800" i="1" dirty="0" smtClean="0"/>
              <a:t>, but I’m like, this is someone </a:t>
            </a:r>
            <a:r>
              <a:rPr lang="en-US" sz="2800" b="1" i="1" dirty="0" smtClean="0"/>
              <a:t>who’s in my lab group</a:t>
            </a:r>
            <a:r>
              <a:rPr lang="en-US" sz="2800" i="1" dirty="0" smtClean="0"/>
              <a:t>… we’re trying to solve the same project together. </a:t>
            </a:r>
            <a:r>
              <a:rPr lang="en-US" sz="2800" b="1" i="1" dirty="0" smtClean="0"/>
              <a:t>We’re supposed to have some kind of bond</a:t>
            </a:r>
            <a:r>
              <a:rPr lang="en-US" sz="2800" i="1" dirty="0" smtClean="0"/>
              <a:t>.  And then he said that [he wouldn’t discuss the homework with me] and I was like, “Hmm, maybe I have to rethink working with this guy.” If he’s as individualistic as he is then [he’s] probably not the kind of person I want on my team. </a:t>
            </a:r>
            <a:endParaRPr lang="en-US" sz="28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r>
              <a:rPr lang="en-US" dirty="0" smtClean="0"/>
              <a:t>Less Ambiguous Experiences of Discrimination</a:t>
            </a:r>
            <a:endParaRPr lang="en-US" dirty="0"/>
          </a:p>
        </p:txBody>
      </p:sp>
      <p:sp>
        <p:nvSpPr>
          <p:cNvPr id="3" name="Content Placeholder 2"/>
          <p:cNvSpPr>
            <a:spLocks noGrp="1"/>
          </p:cNvSpPr>
          <p:nvPr>
            <p:ph idx="1"/>
          </p:nvPr>
        </p:nvSpPr>
        <p:spPr>
          <a:xfrm>
            <a:off x="498474" y="1779446"/>
            <a:ext cx="7556313" cy="4144963"/>
          </a:xfrm>
        </p:spPr>
        <p:txBody>
          <a:bodyPr>
            <a:normAutofit fontScale="92500"/>
          </a:bodyPr>
          <a:lstStyle/>
          <a:p>
            <a:pPr>
              <a:buNone/>
            </a:pPr>
            <a:r>
              <a:rPr lang="en-US" sz="2800" i="1" dirty="0" smtClean="0"/>
              <a:t>  I was trying to talk to [a professor] about his research and his response was, “Well, I didn’t think </a:t>
            </a:r>
            <a:r>
              <a:rPr lang="en-US" sz="2800" b="1" i="1" dirty="0" smtClean="0"/>
              <a:t>your kind would be interested </a:t>
            </a:r>
            <a:r>
              <a:rPr lang="en-US" sz="2800" i="1" dirty="0" smtClean="0"/>
              <a:t>in this kind of research.” And I stopped and asked myself </a:t>
            </a:r>
            <a:r>
              <a:rPr lang="en-US" sz="2800" b="1" i="1" dirty="0" smtClean="0"/>
              <a:t>do I really want to go into this or not?</a:t>
            </a:r>
            <a:r>
              <a:rPr lang="en-US" sz="2800" i="1" dirty="0" smtClean="0"/>
              <a:t> </a:t>
            </a:r>
            <a:r>
              <a:rPr lang="en-US" sz="2800" dirty="0" smtClean="0"/>
              <a:t>So, of course, me being the way I am, I just decided I’d challenge him.  “What do you mean my kind?”  And I think a lot of it comes from ignorance – and I don’t even think he thought about what he said.  - </a:t>
            </a:r>
            <a:r>
              <a:rPr lang="en-US" i="1" dirty="0" smtClean="0"/>
              <a:t>Brandon, applied physics, Black</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1"/>
                </a:solidFill>
              </a:rPr>
              <a:t>Considerations of race are hardly absent from students’ experiences in STEM graduate education</a:t>
            </a:r>
          </a:p>
          <a:p>
            <a:r>
              <a:rPr lang="en-US" sz="2800" dirty="0" smtClean="0">
                <a:solidFill>
                  <a:schemeClr val="tx1"/>
                </a:solidFill>
              </a:rPr>
              <a:t>Underrepresentation, inequities, and racism disadvantaged participants</a:t>
            </a:r>
          </a:p>
          <a:p>
            <a:r>
              <a:rPr lang="en-US" sz="2800" dirty="0" smtClean="0">
                <a:solidFill>
                  <a:schemeClr val="tx1"/>
                </a:solidFill>
              </a:rPr>
              <a:t>Students responded in multiple ways</a:t>
            </a:r>
          </a:p>
          <a:p>
            <a:endParaRPr lang="en-US" sz="2800" dirty="0" smtClean="0">
              <a:solidFill>
                <a:schemeClr val="tx1"/>
              </a:solidFill>
            </a:endParaRPr>
          </a:p>
          <a:p>
            <a:endParaRPr lang="en-US" sz="2800" dirty="0" smtClean="0">
              <a:solidFill>
                <a:schemeClr val="tx1"/>
              </a:solidFill>
            </a:endParaRPr>
          </a:p>
          <a:p>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for Practice</a:t>
            </a:r>
            <a:endParaRPr lang="en-US" dirty="0"/>
          </a:p>
        </p:txBody>
      </p:sp>
      <p:sp>
        <p:nvSpPr>
          <p:cNvPr id="3" name="Content Placeholder 2"/>
          <p:cNvSpPr>
            <a:spLocks noGrp="1"/>
          </p:cNvSpPr>
          <p:nvPr>
            <p:ph idx="1"/>
          </p:nvPr>
        </p:nvSpPr>
        <p:spPr>
          <a:xfrm>
            <a:off x="498474" y="1354667"/>
            <a:ext cx="8035263" cy="5063066"/>
          </a:xfrm>
        </p:spPr>
        <p:txBody>
          <a:bodyPr>
            <a:normAutofit/>
          </a:bodyPr>
          <a:lstStyle/>
          <a:p>
            <a:r>
              <a:rPr lang="en-US" sz="2800" dirty="0" smtClean="0">
                <a:solidFill>
                  <a:schemeClr val="tx1"/>
                </a:solidFill>
              </a:rPr>
              <a:t>Intentional recruitment of URM students </a:t>
            </a:r>
          </a:p>
          <a:p>
            <a:r>
              <a:rPr lang="en-US" sz="2800" dirty="0" smtClean="0">
                <a:solidFill>
                  <a:schemeClr val="tx1"/>
                </a:solidFill>
              </a:rPr>
              <a:t>Nurturing and collaborative educational environment</a:t>
            </a:r>
          </a:p>
          <a:p>
            <a:r>
              <a:rPr lang="en-US" sz="2800" dirty="0" smtClean="0">
                <a:solidFill>
                  <a:schemeClr val="tx1"/>
                </a:solidFill>
              </a:rPr>
              <a:t>Learn innovations from other places</a:t>
            </a:r>
          </a:p>
          <a:p>
            <a:r>
              <a:rPr lang="en-US" sz="2800" dirty="0" smtClean="0">
                <a:solidFill>
                  <a:schemeClr val="tx1"/>
                </a:solidFill>
              </a:rPr>
              <a:t>Future research</a:t>
            </a:r>
          </a:p>
          <a:p>
            <a:pPr lvl="1"/>
            <a:r>
              <a:rPr lang="en-US" sz="2600" dirty="0" smtClean="0">
                <a:solidFill>
                  <a:schemeClr val="tx1"/>
                </a:solidFill>
              </a:rPr>
              <a:t>Longitudinal</a:t>
            </a:r>
          </a:p>
          <a:p>
            <a:pPr lvl="1"/>
            <a:r>
              <a:rPr lang="en-US" sz="2600" dirty="0" smtClean="0">
                <a:solidFill>
                  <a:schemeClr val="tx1"/>
                </a:solidFill>
              </a:rPr>
              <a:t>Stories of those who drop out</a:t>
            </a:r>
          </a:p>
          <a:p>
            <a:r>
              <a:rPr lang="en-US" sz="2800" dirty="0" smtClean="0">
                <a:solidFill>
                  <a:schemeClr val="tx1"/>
                </a:solidFill>
              </a:rPr>
              <a:t>Persistence in STEM graduate              programs </a:t>
            </a:r>
            <a:r>
              <a:rPr lang="en-US" sz="2800" i="1" dirty="0" smtClean="0">
                <a:solidFill>
                  <a:schemeClr val="tx1"/>
                </a:solidFill>
              </a:rPr>
              <a:t>is</a:t>
            </a:r>
            <a:r>
              <a:rPr lang="en-US" sz="2800" dirty="0" smtClean="0">
                <a:solidFill>
                  <a:schemeClr val="tx1"/>
                </a:solidFill>
              </a:rPr>
              <a:t> within reach! </a:t>
            </a:r>
          </a:p>
          <a:p>
            <a:endParaRPr lang="en-US" sz="2800" dirty="0"/>
          </a:p>
        </p:txBody>
      </p:sp>
      <p:pic>
        <p:nvPicPr>
          <p:cNvPr id="4" name="Picture 3"/>
          <p:cNvPicPr>
            <a:picLocks noChangeAspect="1"/>
          </p:cNvPicPr>
          <p:nvPr/>
        </p:nvPicPr>
        <p:blipFill>
          <a:blip r:embed="rId3"/>
          <a:stretch>
            <a:fillRect/>
          </a:stretch>
        </p:blipFill>
        <p:spPr>
          <a:xfrm>
            <a:off x="6726134" y="4334525"/>
            <a:ext cx="2171700" cy="2324100"/>
          </a:xfrm>
          <a:prstGeom prst="rect">
            <a:avLst/>
          </a:prstGeom>
        </p:spPr>
      </p:pic>
      <p:sp>
        <p:nvSpPr>
          <p:cNvPr id="5" name="TextBox 4"/>
          <p:cNvSpPr txBox="1"/>
          <p:nvPr/>
        </p:nvSpPr>
        <p:spPr>
          <a:xfrm>
            <a:off x="5279010" y="2420762"/>
            <a:ext cx="184666" cy="369332"/>
          </a:xfrm>
          <a:prstGeom prst="rect">
            <a:avLst/>
          </a:prstGeom>
          <a:noFill/>
        </p:spPr>
        <p:txBody>
          <a:bodyPr wrap="none" rtlCol="0">
            <a:spAutoFit/>
          </a:bodyPr>
          <a:lstStyle/>
          <a:p>
            <a:endParaRPr lang="en-US" dirty="0"/>
          </a:p>
        </p:txBody>
      </p:sp>
    </p:spTree>
  </p:cSld>
  <p:clrMapOvr>
    <a:masterClrMapping/>
  </p:clrMapOvr>
</p:sld>
</file>

<file path=ppt/theme/theme1.xml><?xml version="1.0" encoding="utf-8"?>
<a:theme xmlns:a="http://schemas.openxmlformats.org/drawingml/2006/main" name="Advantag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1107</TotalTime>
  <Words>2577</Words>
  <Application>Microsoft Macintosh PowerPoint</Application>
  <PresentationFormat>On-screen Show (4:3)</PresentationFormat>
  <Paragraphs>192</Paragraphs>
  <Slides>16</Slides>
  <Notes>16</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Advantage</vt:lpstr>
      <vt:lpstr>A Critical Approach to Understanding URM Graduate Students’ Schooling Experiences in STEM</vt:lpstr>
      <vt:lpstr>Problem</vt:lpstr>
      <vt:lpstr>Research Questions</vt:lpstr>
      <vt:lpstr>Theoretical Perspectives</vt:lpstr>
      <vt:lpstr>Methodology – </vt:lpstr>
      <vt:lpstr>Data Source</vt:lpstr>
      <vt:lpstr>Analysis</vt:lpstr>
      <vt:lpstr>Limitations</vt:lpstr>
      <vt:lpstr>Results: Three Overarching Challenges Students Encountered</vt:lpstr>
      <vt:lpstr>The Phenomena of Underrepresentation</vt:lpstr>
      <vt:lpstr>Austin, mechanical engineering, Black </vt:lpstr>
      <vt:lpstr>Exclusion</vt:lpstr>
      <vt:lpstr>Dominique, electrical engineering, black</vt:lpstr>
      <vt:lpstr>Less Ambiguous Experiences of Discrimination</vt:lpstr>
      <vt:lpstr>Discussion</vt:lpstr>
      <vt:lpstr>Implications for Practice</vt:lpstr>
    </vt:vector>
  </TitlesOfParts>
  <Company>UCLA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Critical Approach to Understanding URM Graduate School Experiences in STEM</dc:title>
  <dc:creator>Tanya  Figueroa</dc:creator>
  <cp:lastModifiedBy>Tanya  Figueroa</cp:lastModifiedBy>
  <cp:revision>48</cp:revision>
  <dcterms:created xsi:type="dcterms:W3CDTF">2013-11-14T19:46:45Z</dcterms:created>
  <dcterms:modified xsi:type="dcterms:W3CDTF">2013-11-14T19:55:40Z</dcterms:modified>
</cp:coreProperties>
</file>