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70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923" autoAdjust="0"/>
  </p:normalViewPr>
  <p:slideViewPr>
    <p:cSldViewPr>
      <p:cViewPr varScale="1">
        <p:scale>
          <a:sx n="61" d="100"/>
          <a:sy n="61" d="100"/>
        </p:scale>
        <p:origin x="-16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AA1C-4E12-4B03-A38C-4D5A9E2AD3F1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48419-8AB8-42C7-A15C-B9C3728F4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Projections indicate the United States will need an additional 500,000 engineers by 2018</a:t>
            </a:r>
          </a:p>
          <a:p>
            <a:endParaRPr lang="en-US" dirty="0" smtClean="0"/>
          </a:p>
          <a:p>
            <a:r>
              <a:rPr lang="en-US" dirty="0" smtClean="0"/>
              <a:t>Institutions of higher education produce relatively few engineering degrees</a:t>
            </a:r>
          </a:p>
          <a:p>
            <a:r>
              <a:rPr lang="en-US" dirty="0" smtClean="0"/>
              <a:t>Only</a:t>
            </a:r>
            <a:r>
              <a:rPr lang="en-US" baseline="0" dirty="0" smtClean="0"/>
              <a:t> 4.5% of university graduates are engineers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Additionally, engineering bachelor’s recipients may not pursue engineering careers</a:t>
            </a:r>
          </a:p>
          <a:p>
            <a:r>
              <a:rPr lang="en-US" dirty="0" smtClean="0"/>
              <a:t>~20% of engineering seniors are unsure</a:t>
            </a:r>
            <a:r>
              <a:rPr lang="en-US" baseline="0" dirty="0" smtClean="0"/>
              <a:t> of their career plans or are not planning to enter engineering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Engineering identity may bridge degree completion with career decision</a:t>
            </a:r>
          </a:p>
          <a:p>
            <a:endParaRPr lang="en-US" dirty="0" smtClean="0"/>
          </a:p>
          <a:p>
            <a:r>
              <a:rPr lang="en-US" dirty="0" smtClean="0"/>
              <a:t>Marginalization may affect engineering identity development for underrepresented groups of students</a:t>
            </a:r>
          </a:p>
          <a:p>
            <a:r>
              <a:rPr lang="en-US" dirty="0" smtClean="0"/>
              <a:t>Campus climate, isolation,</a:t>
            </a:r>
            <a:r>
              <a:rPr lang="en-US" baseline="0" dirty="0" smtClean="0"/>
              <a:t> and stereotyping, in addition to other barriers affect women and students of color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8419-8AB8-42C7-A15C-B9C3728F441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other variables were significant, especially the other campus climate variables. It’s possible that most of the pre-college experience variables were explained by the pretest,</a:t>
            </a:r>
            <a:r>
              <a:rPr lang="en-US" baseline="0" dirty="0" smtClean="0"/>
              <a:t> but this demonstrates that there’s likely no relationship between the campus climate and engineering identity. (Except for the one finding here, negative cross-racial interactions, and that likely demonstrates these remain common among students who strongly identify with engineering.)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8419-8AB8-42C7-A15C-B9C3728F441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Again, no other variables were significant. The</a:t>
            </a:r>
            <a:r>
              <a:rPr lang="en-US" baseline="0" dirty="0" smtClean="0"/>
              <a:t> campus climate variables did not significantly relate to students’ commitment to an engineering career, and there were no significant interactions either.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8419-8AB8-42C7-A15C-B9C3728F441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8419-8AB8-42C7-A15C-B9C3728F441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D2E630D-9F42-4433-84C1-1386F6A2DE7D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A9D6A9A-1BEA-47D3-96A4-291E7BFCBE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Investing in the future: Testing the Efficacy of Socialization within Undergraduate Engineering Degree Programs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276430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Bryce E. Hughes and Sylvia </a:t>
            </a:r>
            <a:r>
              <a:rPr lang="en-US" sz="2400" dirty="0" err="1" smtClean="0"/>
              <a:t>Hurtado</a:t>
            </a:r>
            <a:endParaRPr lang="en-US" sz="2400" dirty="0" smtClean="0"/>
          </a:p>
          <a:p>
            <a:r>
              <a:rPr lang="en-US" sz="2400" dirty="0" smtClean="0"/>
              <a:t>UCLA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Association for the Study of Higher Education</a:t>
            </a:r>
          </a:p>
          <a:p>
            <a:r>
              <a:rPr lang="en-US" sz="2400" dirty="0" smtClean="0"/>
              <a:t>November 2013</a:t>
            </a:r>
          </a:p>
          <a:p>
            <a:r>
              <a:rPr lang="en-US" sz="2400" dirty="0" smtClean="0"/>
              <a:t>St. Louis, MO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Projections indicate the United States will need an additional 500,000 engineers by 2018</a:t>
            </a:r>
          </a:p>
          <a:p>
            <a:r>
              <a:rPr lang="en-US" dirty="0" smtClean="0"/>
              <a:t>Institutions of higher education produce relatively few engineering degrees</a:t>
            </a:r>
          </a:p>
          <a:p>
            <a:r>
              <a:rPr lang="en-US" dirty="0" smtClean="0"/>
              <a:t>Additionally, engineering bachelor’s recipients may not pursue engineering careers</a:t>
            </a:r>
          </a:p>
          <a:p>
            <a:r>
              <a:rPr lang="en-US" dirty="0" smtClean="0"/>
              <a:t>Engineering identity may bridge degree completion with career decision</a:t>
            </a:r>
          </a:p>
          <a:p>
            <a:r>
              <a:rPr lang="en-US" dirty="0" smtClean="0"/>
              <a:t>Marginalization may affect engineering identity development for underrepresented groups of students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examine the effect of socializing experiences within engineering programs on engineering identity, and whether campus climate affects students’ identification with and commitment to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Engineering Identity (Allie et al., 2009; </a:t>
            </a:r>
            <a:r>
              <a:rPr lang="en-US" dirty="0" err="1" smtClean="0"/>
              <a:t>Loui</a:t>
            </a:r>
            <a:r>
              <a:rPr lang="en-US" dirty="0" smtClean="0"/>
              <a:t>, 2005; Meyers et al., 2012; </a:t>
            </a:r>
            <a:r>
              <a:rPr lang="en-US" dirty="0" err="1" smtClean="0"/>
              <a:t>Pierrakos</a:t>
            </a:r>
            <a:r>
              <a:rPr lang="en-US" dirty="0" smtClean="0"/>
              <a:t> et al., 2009; </a:t>
            </a:r>
            <a:r>
              <a:rPr lang="en-US" dirty="0" err="1" smtClean="0"/>
              <a:t>Tonso</a:t>
            </a:r>
            <a:r>
              <a:rPr lang="en-US" dirty="0" smtClean="0"/>
              <a:t>, 2006)</a:t>
            </a:r>
          </a:p>
          <a:p>
            <a:pPr lvl="1"/>
            <a:r>
              <a:rPr lang="en-US" dirty="0" smtClean="0"/>
              <a:t>Competence in engineering knowledge</a:t>
            </a:r>
          </a:p>
          <a:p>
            <a:pPr lvl="1"/>
            <a:r>
              <a:rPr lang="en-US" dirty="0" smtClean="0"/>
              <a:t>Recognition as an engineer by others</a:t>
            </a:r>
          </a:p>
          <a:p>
            <a:pPr lvl="1"/>
            <a:r>
              <a:rPr lang="en-US" dirty="0" smtClean="0"/>
              <a:t>Commitment to engineering as a career</a:t>
            </a:r>
          </a:p>
          <a:p>
            <a:r>
              <a:rPr lang="en-US" dirty="0" smtClean="0"/>
              <a:t>Graduate and professional school socialization (Weidman et al., 2001)</a:t>
            </a:r>
          </a:p>
          <a:p>
            <a:pPr lvl="1"/>
            <a:r>
              <a:rPr lang="en-US" dirty="0" smtClean="0"/>
              <a:t>Desired </a:t>
            </a:r>
            <a:r>
              <a:rPr lang="en-US" dirty="0" smtClean="0"/>
              <a:t>outcomes: Professional identity, Commitment </a:t>
            </a:r>
            <a:r>
              <a:rPr lang="en-US" dirty="0" smtClean="0"/>
              <a:t>to the profession</a:t>
            </a:r>
          </a:p>
          <a:p>
            <a:pPr lvl="1"/>
            <a:r>
              <a:rPr lang="en-US" dirty="0" smtClean="0"/>
              <a:t>Core elements of socialization:</a:t>
            </a:r>
          </a:p>
          <a:p>
            <a:pPr lvl="2"/>
            <a:r>
              <a:rPr lang="en-US" dirty="0" smtClean="0"/>
              <a:t>Acquisition of professional knowledge</a:t>
            </a:r>
          </a:p>
          <a:p>
            <a:pPr lvl="2"/>
            <a:r>
              <a:rPr lang="en-US" dirty="0" smtClean="0"/>
              <a:t>Investment in the professional field</a:t>
            </a:r>
          </a:p>
          <a:p>
            <a:pPr lvl="2"/>
            <a:r>
              <a:rPr lang="en-US" dirty="0" smtClean="0"/>
              <a:t>Involvement in the academic program and the broader professional community </a:t>
            </a:r>
          </a:p>
          <a:p>
            <a:r>
              <a:rPr lang="en-US" dirty="0" err="1" smtClean="0"/>
              <a:t>Multicontextual</a:t>
            </a:r>
            <a:r>
              <a:rPr lang="en-US" dirty="0" smtClean="0"/>
              <a:t> Model of Diverse Learning Environments (</a:t>
            </a:r>
            <a:r>
              <a:rPr lang="en-US" dirty="0" err="1" smtClean="0"/>
              <a:t>Hurtado</a:t>
            </a:r>
            <a:r>
              <a:rPr lang="en-US" dirty="0" smtClean="0"/>
              <a:t> et al., 2012)</a:t>
            </a:r>
          </a:p>
          <a:p>
            <a:pPr lvl="1"/>
            <a:r>
              <a:rPr lang="en-US" dirty="0" smtClean="0"/>
              <a:t>Campus climate includes individual and organizational dimensions</a:t>
            </a:r>
          </a:p>
          <a:p>
            <a:pPr lvl="1"/>
            <a:r>
              <a:rPr lang="en-US" dirty="0" smtClean="0"/>
              <a:t>Individual dimensions: behavioral and psychological</a:t>
            </a:r>
          </a:p>
          <a:p>
            <a:pPr lvl="1"/>
            <a:r>
              <a:rPr lang="en-US" dirty="0" smtClean="0"/>
              <a:t>Weidman et al. specifically pointed to the applicability of this campus climate model to their socialization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Data source and sample</a:t>
            </a:r>
          </a:p>
          <a:p>
            <a:pPr lvl="1"/>
            <a:r>
              <a:rPr lang="en-US" dirty="0" smtClean="0"/>
              <a:t>2004 CIRP Freshman Survey</a:t>
            </a:r>
          </a:p>
          <a:p>
            <a:pPr lvl="1"/>
            <a:r>
              <a:rPr lang="en-US" dirty="0" smtClean="0"/>
              <a:t>2008 CIRP College Senior Survey</a:t>
            </a:r>
          </a:p>
          <a:p>
            <a:pPr lvl="1"/>
            <a:r>
              <a:rPr lang="en-US" dirty="0" smtClean="0"/>
              <a:t>Longitudinal sample matched by student</a:t>
            </a:r>
          </a:p>
          <a:p>
            <a:pPr lvl="1"/>
            <a:r>
              <a:rPr lang="en-US" dirty="0" smtClean="0"/>
              <a:t>Filtered for engineering aspirants in 2004</a:t>
            </a:r>
          </a:p>
          <a:p>
            <a:pPr lvl="1"/>
            <a:r>
              <a:rPr lang="en-US" dirty="0" smtClean="0"/>
              <a:t>979 students from 129 institutions</a:t>
            </a:r>
          </a:p>
          <a:p>
            <a:pPr lvl="1"/>
            <a:r>
              <a:rPr lang="en-US" dirty="0" smtClean="0"/>
              <a:t>More than 3/4 male; 36.45% White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Hierarchical Linear Modeling (HLM) and Hierarchical Generalized Linear Modeling (HGLM)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variables</a:t>
            </a:r>
          </a:p>
          <a:p>
            <a:pPr lvl="1"/>
            <a:r>
              <a:rPr lang="en-US" dirty="0" smtClean="0"/>
              <a:t>Engineering identity (factor; </a:t>
            </a:r>
            <a:r>
              <a:rPr lang="el-GR" dirty="0" smtClean="0"/>
              <a:t>α</a:t>
            </a:r>
            <a:r>
              <a:rPr lang="en-US" dirty="0" smtClean="0"/>
              <a:t>=0.710, 2004 </a:t>
            </a:r>
            <a:r>
              <a:rPr lang="el-GR" dirty="0" smtClean="0"/>
              <a:t>α</a:t>
            </a:r>
            <a:r>
              <a:rPr lang="en-US" dirty="0" smtClean="0"/>
              <a:t>=0.703, 2008)</a:t>
            </a:r>
          </a:p>
          <a:p>
            <a:pPr lvl="2"/>
            <a:r>
              <a:rPr lang="en-US" dirty="0" smtClean="0"/>
              <a:t>Importance of becoming an authority in my field (0.862, 0.783)</a:t>
            </a:r>
          </a:p>
          <a:p>
            <a:pPr lvl="2"/>
            <a:r>
              <a:rPr lang="en-US" dirty="0" smtClean="0"/>
              <a:t>Obtaining recognition from my colleagues for contributions to my special field (0.695, 0.782)</a:t>
            </a:r>
          </a:p>
          <a:p>
            <a:pPr lvl="2"/>
            <a:r>
              <a:rPr lang="en-US" dirty="0" smtClean="0"/>
              <a:t>Making a theoretical contribution to science (0.491, 0.461)</a:t>
            </a:r>
          </a:p>
          <a:p>
            <a:pPr lvl="1"/>
            <a:r>
              <a:rPr lang="en-US" dirty="0" smtClean="0"/>
              <a:t>Commitment to an engineering career (dichotomous)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Independent variables</a:t>
            </a:r>
          </a:p>
          <a:p>
            <a:pPr lvl="1"/>
            <a:r>
              <a:rPr lang="en-US" dirty="0" smtClean="0"/>
              <a:t>Socializing experiences</a:t>
            </a:r>
          </a:p>
          <a:p>
            <a:pPr lvl="2"/>
            <a:r>
              <a:rPr lang="en-US" dirty="0" smtClean="0"/>
              <a:t>Internship programs</a:t>
            </a:r>
          </a:p>
          <a:p>
            <a:pPr lvl="2"/>
            <a:r>
              <a:rPr lang="en-US" dirty="0" smtClean="0"/>
              <a:t>Undergraduate research</a:t>
            </a:r>
          </a:p>
          <a:p>
            <a:pPr lvl="2"/>
            <a:r>
              <a:rPr lang="en-US" dirty="0" smtClean="0"/>
              <a:t>Major-related clubs or organizations</a:t>
            </a:r>
          </a:p>
          <a:p>
            <a:pPr lvl="2"/>
            <a:r>
              <a:rPr lang="en-US" dirty="0" smtClean="0"/>
              <a:t>Faculty support and mentoring</a:t>
            </a:r>
          </a:p>
          <a:p>
            <a:pPr lvl="2"/>
            <a:r>
              <a:rPr lang="en-US" dirty="0" smtClean="0"/>
              <a:t>Career concern: Working for social change</a:t>
            </a:r>
          </a:p>
          <a:p>
            <a:pPr lvl="1"/>
            <a:r>
              <a:rPr lang="en-US" dirty="0" smtClean="0"/>
              <a:t>Campus climate</a:t>
            </a:r>
          </a:p>
          <a:p>
            <a:pPr lvl="2"/>
            <a:r>
              <a:rPr lang="en-US" dirty="0" smtClean="0"/>
              <a:t>Negative cross-racial interactions</a:t>
            </a:r>
          </a:p>
          <a:p>
            <a:pPr lvl="2"/>
            <a:r>
              <a:rPr lang="en-US" dirty="0" smtClean="0"/>
              <a:t>Singled out on the basis of gender, race/ethnicity, or sexual orientation</a:t>
            </a:r>
          </a:p>
          <a:p>
            <a:pPr lvl="2"/>
            <a:r>
              <a:rPr lang="en-US" dirty="0" smtClean="0"/>
              <a:t>Heard faculty express racial stereotypes in class</a:t>
            </a:r>
          </a:p>
          <a:p>
            <a:pPr lvl="1"/>
            <a:r>
              <a:rPr lang="en-US" dirty="0" smtClean="0"/>
              <a:t>Interactions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Controls</a:t>
            </a:r>
          </a:p>
          <a:p>
            <a:pPr lvl="1"/>
            <a:r>
              <a:rPr lang="en-US" dirty="0" smtClean="0"/>
              <a:t>Pretest for both dependent variables</a:t>
            </a:r>
          </a:p>
          <a:p>
            <a:pPr lvl="1"/>
            <a:r>
              <a:rPr lang="en-US" dirty="0" smtClean="0"/>
              <a:t>Student background characteristics and demographics</a:t>
            </a:r>
          </a:p>
          <a:p>
            <a:pPr lvl="1"/>
            <a:r>
              <a:rPr lang="en-US" dirty="0" smtClean="0"/>
              <a:t>High school academic preparation</a:t>
            </a:r>
          </a:p>
          <a:p>
            <a:pPr lvl="1"/>
            <a:r>
              <a:rPr lang="en-US" dirty="0" smtClean="0"/>
              <a:t>Pre-college expectations and aspirations</a:t>
            </a:r>
          </a:p>
          <a:p>
            <a:pPr lvl="1"/>
            <a:r>
              <a:rPr lang="en-US" dirty="0" smtClean="0"/>
              <a:t>Institutional characteristics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Results: Engineering Identity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3058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3530"/>
                <a:gridCol w="2032270"/>
              </a:tblGrid>
              <a:tr h="79216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Engineering</a:t>
                      </a:r>
                      <a:r>
                        <a:rPr lang="en-US" baseline="0" dirty="0" smtClean="0"/>
                        <a:t> identity (2008)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Engineering</a:t>
                      </a:r>
                      <a:r>
                        <a:rPr lang="en-US" baseline="0" dirty="0" smtClean="0"/>
                        <a:t> Identity pre-test (2004)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Reason: To get training for a specific career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–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Career concern:</a:t>
                      </a:r>
                      <a:r>
                        <a:rPr lang="en-US" baseline="0" dirty="0" smtClean="0"/>
                        <a:t> Opportunity to work for social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Faculty support and mentoring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Negative cross-racial interactions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Interaction:</a:t>
                      </a:r>
                      <a:r>
                        <a:rPr lang="en-US" baseline="0" dirty="0" smtClean="0"/>
                        <a:t> Sex X Frequency of feeling singled 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Results: Commitment to Engineering Career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3058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4600"/>
                <a:gridCol w="1981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Commitment to Engineering</a:t>
                      </a:r>
                      <a:r>
                        <a:rPr lang="en-US" baseline="0" dirty="0" smtClean="0"/>
                        <a:t> (2008)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Commitment pre-test (2004)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Master’s degree aspiration (ref: bachelor’s or less)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Doctoral degree aspiration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Plan to change major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-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Institutional</a:t>
                      </a:r>
                      <a:r>
                        <a:rPr lang="en-US" baseline="0" dirty="0" smtClean="0"/>
                        <a:t> type: private (level 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% students</a:t>
                      </a:r>
                      <a:r>
                        <a:rPr lang="en-US" baseline="0" dirty="0" smtClean="0"/>
                        <a:t> majoring in STEM (level 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Participated in internship</a:t>
                      </a:r>
                      <a:r>
                        <a:rPr lang="en-US" baseline="0" dirty="0" smtClean="0"/>
                        <a:t>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Participated in major-related club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dirty="0" smtClean="0"/>
                        <a:t>organization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+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Interventions enhance students’ sense of engineering identity and commitment</a:t>
            </a:r>
          </a:p>
          <a:p>
            <a:r>
              <a:rPr lang="en-US" dirty="0" smtClean="0"/>
              <a:t>Campus climate does not appear to affect engineering identity</a:t>
            </a:r>
          </a:p>
          <a:p>
            <a:pPr lvl="1"/>
            <a:r>
              <a:rPr lang="en-US" dirty="0" smtClean="0"/>
              <a:t>However feelings of isolation among </a:t>
            </a:r>
            <a:r>
              <a:rPr lang="en-US" dirty="0" smtClean="0"/>
              <a:t>women and </a:t>
            </a:r>
            <a:r>
              <a:rPr lang="en-US" dirty="0" smtClean="0"/>
              <a:t>negative </a:t>
            </a:r>
            <a:r>
              <a:rPr lang="en-US" dirty="0" smtClean="0"/>
              <a:t>cross-racial </a:t>
            </a:r>
            <a:r>
              <a:rPr lang="en-US" dirty="0" smtClean="0"/>
              <a:t>interactions remain common</a:t>
            </a:r>
            <a:endParaRPr lang="en-US" dirty="0"/>
          </a:p>
          <a:p>
            <a:r>
              <a:rPr lang="en-US" dirty="0" smtClean="0"/>
              <a:t>Students more concerned with social change have stronger engineering identities</a:t>
            </a:r>
          </a:p>
          <a:p>
            <a:r>
              <a:rPr lang="en-US" dirty="0" smtClean="0"/>
              <a:t>Different socialization experiences may influence outcomes in different ways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Continue </a:t>
            </a:r>
            <a:r>
              <a:rPr lang="en-US" dirty="0" smtClean="0"/>
              <a:t>and expand internship programs and engineering student organizations</a:t>
            </a:r>
          </a:p>
          <a:p>
            <a:r>
              <a:rPr lang="en-US" dirty="0" smtClean="0"/>
              <a:t>Though campus climate appears unrelated to engineering identity, attention to improving the climate is still necessary</a:t>
            </a:r>
            <a:endParaRPr lang="en-US" dirty="0" smtClean="0"/>
          </a:p>
          <a:p>
            <a:r>
              <a:rPr lang="en-US" dirty="0" smtClean="0"/>
              <a:t>Engineering programs should identify channels for students to engage in social justice work (i.e. Engineers Without Borders)</a:t>
            </a:r>
            <a:endParaRPr lang="en-US" dirty="0"/>
          </a:p>
          <a:p>
            <a:r>
              <a:rPr lang="en-US" dirty="0" smtClean="0"/>
              <a:t>Tying these engineering experiences to different socialization outcomes helps faculty more intentionally structure them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182</TotalTime>
  <Words>874</Words>
  <Application>Microsoft Office PowerPoint</Application>
  <PresentationFormat>On-screen Show (4:3)</PresentationFormat>
  <Paragraphs>131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Foundry</vt:lpstr>
      <vt:lpstr>  Investing in the future: Testing the Efficacy of Socialization within Undergraduate Engineering Degree Programs </vt:lpstr>
      <vt:lpstr>Problem</vt:lpstr>
      <vt:lpstr>Purpose</vt:lpstr>
      <vt:lpstr>Framework</vt:lpstr>
      <vt:lpstr>Methods</vt:lpstr>
      <vt:lpstr>Methods</vt:lpstr>
      <vt:lpstr>Methods</vt:lpstr>
      <vt:lpstr>Methods</vt:lpstr>
      <vt:lpstr>Results: Engineering Identity</vt:lpstr>
      <vt:lpstr>Results: Commitment to Engineering Career</vt:lpstr>
      <vt:lpstr>Conclusions</vt:lpstr>
      <vt:lpstr>Implications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or Divesting in the Future? The Impact of Socialization and Discrimination on Engineering Identity</dc:title>
  <dc:creator>Bryce Hughes</dc:creator>
  <cp:lastModifiedBy>Bryce Hughes</cp:lastModifiedBy>
  <cp:revision>32</cp:revision>
  <dcterms:created xsi:type="dcterms:W3CDTF">2013-06-01T20:04:34Z</dcterms:created>
  <dcterms:modified xsi:type="dcterms:W3CDTF">2013-11-11T20:44:15Z</dcterms:modified>
</cp:coreProperties>
</file>