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  <p:sldMasterId id="2147483808" r:id="rId2"/>
  </p:sldMasterIdLst>
  <p:notesMasterIdLst>
    <p:notesMasterId r:id="rId16"/>
  </p:notesMasterIdLst>
  <p:sldIdLst>
    <p:sldId id="256" r:id="rId3"/>
    <p:sldId id="257" r:id="rId4"/>
    <p:sldId id="261" r:id="rId5"/>
    <p:sldId id="260" r:id="rId6"/>
    <p:sldId id="265" r:id="rId7"/>
    <p:sldId id="264" r:id="rId8"/>
    <p:sldId id="268" r:id="rId9"/>
    <p:sldId id="267" r:id="rId10"/>
    <p:sldId id="269" r:id="rId11"/>
    <p:sldId id="270" r:id="rId12"/>
    <p:sldId id="262" r:id="rId13"/>
    <p:sldId id="271" r:id="rId14"/>
    <p:sldId id="25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405C"/>
    <a:srgbClr val="B5C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6076" autoAdjust="0"/>
  </p:normalViewPr>
  <p:slideViewPr>
    <p:cSldViewPr snapToGrid="0" snapToObjects="1">
      <p:cViewPr>
        <p:scale>
          <a:sx n="66" d="100"/>
          <a:sy n="66" d="100"/>
        </p:scale>
        <p:origin x="-222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-3488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Workforce</c:v>
                </c:pt>
              </c:strCache>
            </c:strRef>
          </c:tx>
          <c:spPr>
            <a:solidFill>
              <a:schemeClr val="accent5">
                <a:lumMod val="75000"/>
                <a:lumOff val="2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0.00832944625841274"/>
                  <c:y val="-0.015435578035050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0666368817911221"/>
                  <c:y val="0.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10819002717025E-17"/>
                  <c:y val="-0.034730050578864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0166588925168255"/>
                  <c:y val="0.0077177890175254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White</c:v>
                </c:pt>
                <c:pt idx="1">
                  <c:v>Asian</c:v>
                </c:pt>
                <c:pt idx="2">
                  <c:v>Latino/a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0.820229104329428</c:v>
                </c:pt>
                <c:pt idx="1">
                  <c:v>0.0468273911822906</c:v>
                </c:pt>
                <c:pt idx="2">
                  <c:v>0.13955781358056</c:v>
                </c:pt>
                <c:pt idx="3">
                  <c:v>0.109902976439092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STEM Workforce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16565602718731"/>
                  <c:y val="-0.027012261561339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10819002717025E-17"/>
                  <c:y val="-0.011576683526288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33271140134604"/>
                  <c:y val="0.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0666355700673007"/>
                  <c:y val="0.0077177890175255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White</c:v>
                </c:pt>
                <c:pt idx="1">
                  <c:v>Asian</c:v>
                </c:pt>
                <c:pt idx="2">
                  <c:v>Latino/a</c:v>
                </c:pt>
                <c:pt idx="3">
                  <c:v>African American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0.773</c:v>
                </c:pt>
                <c:pt idx="1">
                  <c:v>0.172</c:v>
                </c:pt>
                <c:pt idx="2">
                  <c:v>0.045</c:v>
                </c:pt>
                <c:pt idx="3">
                  <c:v>0.039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8103304"/>
        <c:axId val="458106280"/>
      </c:barChart>
      <c:catAx>
        <c:axId val="458103304"/>
        <c:scaling>
          <c:orientation val="minMax"/>
        </c:scaling>
        <c:delete val="0"/>
        <c:axPos val="b"/>
        <c:majorTickMark val="out"/>
        <c:minorTickMark val="none"/>
        <c:tickLblPos val="nextTo"/>
        <c:crossAx val="458106280"/>
        <c:crosses val="autoZero"/>
        <c:auto val="1"/>
        <c:lblAlgn val="ctr"/>
        <c:lblOffset val="100"/>
        <c:noMultiLvlLbl val="0"/>
      </c:catAx>
      <c:valAx>
        <c:axId val="45810628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4581033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92804033503391"/>
          <c:y val="0.20855437992126"/>
          <c:w val="0.557634314817357"/>
          <c:h val="0.710765994094489"/>
        </c:manualLayout>
      </c:layout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solidFill>
      <a:sysClr val="window" lastClr="FFFFFF">
        <a:lumMod val="85000"/>
      </a:sysClr>
    </a:solidFill>
    <a:ln>
      <a:noFill/>
    </a:ln>
  </c:spPr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89168-8284-6E48-B20D-33CF47B679FC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D0217-6CFA-AE47-9779-51D5CE19C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6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00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19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91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23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54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4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37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222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34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05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080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48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0217-6CFA-AE47-9779-51D5CE19CB3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81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8640"/>
            <a:ext cx="1981200" cy="6556248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rgbClr val="364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617437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 baseline="0">
                <a:solidFill>
                  <a:srgbClr val="36405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4AB02A5-4FE5-49D9-9E24-09F23B90C450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6666" y="433141"/>
            <a:ext cx="1340230" cy="134709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7168356" y="5460902"/>
            <a:ext cx="1649290" cy="923756"/>
          </a:xfrm>
          <a:prstGeom prst="rect">
            <a:avLst/>
          </a:prstGeom>
          <a:noFill/>
          <a:ln>
            <a:noFill/>
          </a:ln>
          <a:effectLst>
            <a:glow>
              <a:schemeClr val="bg1">
                <a:alpha val="15000"/>
              </a:schemeClr>
            </a:glow>
            <a:softEdge rad="12700"/>
          </a:effectLst>
          <a:ex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AB02A5-4FE5-49D9-9E24-09F23B90C450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10" y="287092"/>
            <a:ext cx="8381260" cy="1054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203810" y="9721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8640"/>
            <a:ext cx="1981200" cy="6556248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rgbClr val="364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617437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 baseline="0">
                <a:solidFill>
                  <a:srgbClr val="36405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4AB02A5-4FE5-49D9-9E24-09F23B90C450}" type="datetimeFigureOut">
              <a:rPr lang="en-US" smtClean="0">
                <a:solidFill>
                  <a:srgbClr val="EEECE1"/>
                </a:solidFill>
                <a:latin typeface="Franklin Gothic Medium"/>
              </a:rPr>
              <a:pPr/>
              <a:t>11/29/11</a:t>
            </a:fld>
            <a:endParaRPr lang="en-US">
              <a:solidFill>
                <a:srgbClr val="EEECE1"/>
              </a:solidFill>
              <a:latin typeface="Franklin Gothic Medium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8237106-F2ED-405E-BC33-CC3CF426205F}" type="slidenum">
              <a:rPr lang="en-US" smtClean="0">
                <a:latin typeface="Franklin Gothic Medium"/>
              </a:rPr>
              <a:pPr/>
              <a:t>‹#›</a:t>
            </a:fld>
            <a:endParaRPr lang="en-US">
              <a:latin typeface="Franklin Gothic Medium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EEECE1"/>
              </a:solidFill>
              <a:latin typeface="Franklin Gothic Medium"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6666" y="433141"/>
            <a:ext cx="1340230" cy="134709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7168356" y="5460902"/>
            <a:ext cx="1649290" cy="923756"/>
          </a:xfrm>
          <a:prstGeom prst="rect">
            <a:avLst/>
          </a:prstGeom>
          <a:noFill/>
          <a:ln>
            <a:noFill/>
          </a:ln>
          <a:effectLst>
            <a:glow>
              <a:schemeClr val="bg1">
                <a:alpha val="15000"/>
              </a:schemeClr>
            </a:glow>
            <a:softEdge rad="12700"/>
          </a:effectLst>
          <a:extLst/>
        </p:spPr>
      </p:pic>
    </p:spTree>
    <p:extLst>
      <p:ext uri="{BB962C8B-B14F-4D97-AF65-F5344CB8AC3E}">
        <p14:creationId xmlns:p14="http://schemas.microsoft.com/office/powerpoint/2010/main" val="3214361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11/29/11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‹#›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93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AB02A5-4FE5-49D9-9E24-09F23B90C450}" type="datetimeFigureOut">
              <a:rPr lang="en-US" smtClean="0">
                <a:latin typeface="Franklin Gothic Medium"/>
              </a:rPr>
              <a:pPr/>
              <a:t>11/29/11</a:t>
            </a:fld>
            <a:endParaRPr lang="en-US">
              <a:latin typeface="Franklin Gothic Medium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294C92D-0306-4E69-9CD3-20855E849650}" type="slidenum">
              <a:rPr lang="en-US" smtClean="0">
                <a:solidFill>
                  <a:srgbClr val="EEECE1"/>
                </a:solidFill>
                <a:latin typeface="Franklin Gothic Medium"/>
              </a:rPr>
              <a:pPr/>
              <a:t>‹#›</a:t>
            </a:fld>
            <a:endParaRPr lang="en-US">
              <a:solidFill>
                <a:srgbClr val="EEECE1"/>
              </a:solidFill>
              <a:latin typeface="Franklin Gothic Medium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>
              <a:latin typeface="Franklin Gothic Medium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11/29/11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‹#›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11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11/29/11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‹#›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796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11/29/11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‹#›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74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11/29/11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‹#›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549389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11/29/11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A84A37A-AFC2-4A01-80A1-FC20F2C0D5BB}" type="slidenum">
              <a:rPr lang="en-US" smtClean="0">
                <a:latin typeface="Franklin Gothic Medium"/>
              </a:rPr>
              <a:pPr/>
              <a:t>‹#›</a:t>
            </a:fld>
            <a:endParaRPr lang="en-US">
              <a:latin typeface="Franklin Gothic Medium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2237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>
                <a:solidFill>
                  <a:srgbClr val="EEECE1"/>
                </a:solidFill>
                <a:latin typeface="Franklin Gothic Medium"/>
              </a:rPr>
              <a:pPr/>
              <a:t>11/29/11</a:t>
            </a:fld>
            <a:endParaRPr lang="en-US">
              <a:solidFill>
                <a:srgbClr val="EEECE1"/>
              </a:solidFill>
              <a:latin typeface="Franklin Gothic Medium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EECE1"/>
              </a:solidFill>
              <a:latin typeface="Franklin Gothic Medium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srgbClr val="EEECE1"/>
                </a:solidFill>
                <a:latin typeface="Franklin Gothic Medium"/>
              </a:rPr>
              <a:pPr/>
              <a:t>‹#›</a:t>
            </a:fld>
            <a:endParaRPr lang="en-US">
              <a:solidFill>
                <a:srgbClr val="EEECE1"/>
              </a:solidFill>
              <a:latin typeface="Franklin Gothic Medium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0160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10" y="287092"/>
            <a:ext cx="8381260" cy="1054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11/29/11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‹#›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03810" y="9721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809357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11/29/11</a:t>
            </a:fld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  <a:latin typeface="Franklin Gothic Medium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294C92D-0306-4E69-9CD3-20855E849650}" type="slidenum">
              <a:rPr lang="en-US" smtClean="0">
                <a:solidFill>
                  <a:srgbClr val="EEECE1"/>
                </a:solidFill>
                <a:latin typeface="Franklin Gothic Medium"/>
              </a:rPr>
              <a:pPr/>
              <a:t>‹#›</a:t>
            </a:fld>
            <a:endParaRPr lang="en-US">
              <a:solidFill>
                <a:srgbClr val="EEECE1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2891595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364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11/29/11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none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70155" y="255972"/>
            <a:ext cx="8831802" cy="50454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155" y="5292690"/>
            <a:ext cx="8814047" cy="1346447"/>
          </a:xfrm>
          <a:prstGeom prst="rect">
            <a:avLst/>
          </a:prstGeom>
          <a:solidFill>
            <a:srgbClr val="364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Franklin Gothic Medium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54AB02A5-4FE5-49D9-9E24-09F23B90C450}" type="datetimeFigureOut">
              <a:rPr lang="en-US" smtClean="0">
                <a:solidFill>
                  <a:srgbClr val="1F497D"/>
                </a:solidFill>
                <a:latin typeface="Franklin Gothic Medium"/>
              </a:rPr>
              <a:pPr algn="r"/>
              <a:t>11/29/11</a:t>
            </a:fld>
            <a:endParaRPr lang="en-US" sz="1200">
              <a:solidFill>
                <a:srgbClr val="EEECE1">
                  <a:shade val="50000"/>
                </a:srgbClr>
              </a:solidFill>
              <a:latin typeface="Franklin Gothic Mediu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sz="1200">
              <a:solidFill>
                <a:srgbClr val="EEECE1">
                  <a:shade val="50000"/>
                </a:srgbClr>
              </a:solidFill>
              <a:latin typeface="Franklin Gothic Medium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6294C92D-0306-4E69-9CD3-20855E849650}" type="slidenum">
              <a:rPr lang="en-US" smtClean="0">
                <a:solidFill>
                  <a:srgbClr val="1F497D"/>
                </a:solidFill>
                <a:latin typeface="Franklin Gothic Medium"/>
              </a:rPr>
              <a:pPr/>
              <a:t>‹#›</a:t>
            </a:fld>
            <a:endParaRPr lang="en-US" sz="1200">
              <a:solidFill>
                <a:srgbClr val="EEECE1">
                  <a:shade val="50000"/>
                </a:srgbClr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4827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14778" y="2793848"/>
            <a:ext cx="2229222" cy="18288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2600" dirty="0" smtClean="0"/>
              <a:t>ASHE</a:t>
            </a:r>
          </a:p>
          <a:p>
            <a:pPr algn="ctr"/>
            <a:r>
              <a:rPr lang="en-US" sz="2600" dirty="0" smtClean="0"/>
              <a:t>Annual Conference</a:t>
            </a:r>
          </a:p>
          <a:p>
            <a:pPr algn="ctr"/>
            <a:endParaRPr lang="en-US" sz="2400" dirty="0"/>
          </a:p>
          <a:p>
            <a:pPr algn="ctr"/>
            <a:r>
              <a:rPr lang="en-US" sz="1600" dirty="0" smtClean="0"/>
              <a:t>November 17, 2011</a:t>
            </a:r>
            <a:endParaRPr lang="en-US" sz="1600" dirty="0"/>
          </a:p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6" y="989980"/>
            <a:ext cx="6658322" cy="1828800"/>
          </a:xfrm>
        </p:spPr>
        <p:txBody>
          <a:bodyPr/>
          <a:lstStyle/>
          <a:p>
            <a:pPr algn="ctr"/>
            <a:r>
              <a:rPr lang="en-US" sz="3300" b="1" cap="none" dirty="0" smtClean="0"/>
              <a:t>Maintaining Career Aspirations in Science, Technology, </a:t>
            </a:r>
            <a:br>
              <a:rPr lang="en-US" sz="3300" b="1" cap="none" dirty="0" smtClean="0"/>
            </a:br>
            <a:r>
              <a:rPr lang="en-US" sz="3300" b="1" cap="none" dirty="0" smtClean="0"/>
              <a:t>Engineering, &amp; Mathematics (STEM) among College Students</a:t>
            </a:r>
            <a:endParaRPr lang="en-US" sz="3300" cap="none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94165" y="4341532"/>
            <a:ext cx="6605403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200" kern="1200" cap="all" spc="15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cap="none" dirty="0"/>
              <a:t>Felisha </a:t>
            </a:r>
            <a:r>
              <a:rPr lang="en-US" sz="2400" b="1" cap="none" dirty="0" smtClean="0"/>
              <a:t>Herrera</a:t>
            </a:r>
          </a:p>
          <a:p>
            <a:pPr algn="ctr"/>
            <a:r>
              <a:rPr lang="en-US" sz="2400" b="1" cap="none" dirty="0" smtClean="0"/>
              <a:t>Sylvia </a:t>
            </a:r>
            <a:r>
              <a:rPr lang="en-US" sz="2400" b="1" cap="none" dirty="0" err="1" smtClean="0"/>
              <a:t>Hurtado</a:t>
            </a:r>
            <a:endParaRPr lang="en-US" sz="2400" b="1" cap="none" dirty="0" smtClean="0"/>
          </a:p>
          <a:p>
            <a:pPr algn="ctr"/>
            <a:r>
              <a:rPr lang="en-US" sz="2400" b="1" cap="none" dirty="0" smtClean="0"/>
              <a:t>Mitch Chang</a:t>
            </a:r>
          </a:p>
          <a:p>
            <a:pPr algn="ctr"/>
            <a:r>
              <a:rPr lang="en-US" sz="2400" b="1" cap="none" dirty="0" smtClean="0"/>
              <a:t>Higher Education Research Institute</a:t>
            </a:r>
          </a:p>
          <a:p>
            <a:pPr algn="ctr"/>
            <a:r>
              <a:rPr lang="en-US" sz="2400" b="1" cap="none" dirty="0" smtClean="0"/>
              <a:t>University </a:t>
            </a:r>
            <a:r>
              <a:rPr lang="en-US" sz="2400" b="1" cap="none" dirty="0"/>
              <a:t>of California, Los Angeles	</a:t>
            </a:r>
          </a:p>
        </p:txBody>
      </p:sp>
    </p:spTree>
    <p:extLst>
      <p:ext uri="{BB962C8B-B14F-4D97-AF65-F5344CB8AC3E}">
        <p14:creationId xmlns:p14="http://schemas.microsoft.com/office/powerpoint/2010/main" val="3969142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Background</a:t>
            </a:r>
            <a:endParaRPr lang="en-US" sz="4400" dirty="0"/>
          </a:p>
        </p:txBody>
      </p:sp>
      <p:graphicFrame>
        <p:nvGraphicFramePr>
          <p:cNvPr id="4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6171700"/>
              </p:ext>
            </p:extLst>
          </p:nvPr>
        </p:nvGraphicFramePr>
        <p:xfrm>
          <a:off x="914400" y="2598187"/>
          <a:ext cx="7623556" cy="3291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2437" y="5921801"/>
            <a:ext cx="7073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Sources: National Science Foundation, 2009 &amp;  U.S. Bureau of Labor Statistics, 2009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2437" y="2074904"/>
            <a:ext cx="7073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Total Workforce vs. STEM Workforce Demographics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31188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Background </a:t>
            </a:r>
            <a:r>
              <a:rPr lang="en-US" sz="3200" dirty="0"/>
              <a:t>Characteristics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Prior Academic Achievement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Undergraduate Experiences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Institutional </a:t>
            </a:r>
            <a:r>
              <a:rPr lang="en-US" sz="3200" dirty="0"/>
              <a:t>Structural </a:t>
            </a:r>
            <a:r>
              <a:rPr lang="en-US" sz="3200" dirty="0" smtClean="0"/>
              <a:t>Influences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Literature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31188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07" y="193638"/>
            <a:ext cx="8810513" cy="1216603"/>
          </a:xfrm>
        </p:spPr>
        <p:txBody>
          <a:bodyPr/>
          <a:lstStyle/>
          <a:p>
            <a:r>
              <a:rPr lang="en-US" sz="4000" dirty="0" smtClean="0"/>
              <a:t>Social Cognitive Career Theory (SCCT)</a:t>
            </a:r>
            <a:endParaRPr lang="en-US" sz="4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35024" y="2039549"/>
            <a:ext cx="3671028" cy="3994728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§"/>
            </a:pPr>
            <a:r>
              <a:rPr lang="en-US" sz="3200" dirty="0" smtClean="0"/>
              <a:t>Person Inputs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Background </a:t>
            </a:r>
            <a:r>
              <a:rPr lang="en-US" sz="3200" dirty="0"/>
              <a:t>Affordances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Learning Experiences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Self-efficacy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169258" y="2039549"/>
            <a:ext cx="3200316" cy="3934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3200" spc="15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548640" indent="-18288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pc="100" baseline="0">
                <a:solidFill>
                  <a:schemeClr val="tx2"/>
                </a:solidFill>
              </a:defRPr>
            </a:lvl2pPr>
            <a:lvl3pPr marL="822960" indent="-182880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spc="100" baseline="0">
                <a:solidFill>
                  <a:schemeClr val="tx2"/>
                </a:solidFill>
              </a:defRPr>
            </a:lvl3pPr>
            <a:lvl4pPr marL="1097280" indent="-182880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>
                <a:solidFill>
                  <a:schemeClr val="tx2"/>
                </a:solidFill>
              </a:defRPr>
            </a:lvl4pPr>
            <a:lvl5pPr marL="1280160" indent="-182880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spc="100" baseline="0">
                <a:solidFill>
                  <a:schemeClr val="tx2"/>
                </a:solidFill>
              </a:defRPr>
            </a:lvl5pPr>
            <a:lvl6pPr marL="1554480" indent="-18288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>
                <a:solidFill>
                  <a:schemeClr val="tx2"/>
                </a:solidFill>
              </a:defRPr>
            </a:lvl6pPr>
            <a:lvl7pPr marL="1828800" indent="-18288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>
                <a:solidFill>
                  <a:schemeClr val="tx2"/>
                </a:solidFill>
              </a:defRPr>
            </a:lvl7pPr>
            <a:lvl8pPr marL="2103120" indent="-182880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>
                <a:solidFill>
                  <a:schemeClr val="tx2"/>
                </a:solidFill>
              </a:defRPr>
            </a:lvl8pPr>
            <a:lvl9pPr marL="2377440" indent="-182880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1F497D"/>
                </a:solidFill>
              </a:rPr>
              <a:t>Outcome Expectations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Interests </a:t>
            </a:r>
            <a:endParaRPr lang="en-US" dirty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Contextual Influences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188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2222339"/>
            <a:ext cx="8407893" cy="3904140"/>
          </a:xfrm>
        </p:spPr>
        <p:txBody>
          <a:bodyPr>
            <a:normAutofit/>
          </a:bodyPr>
          <a:lstStyle/>
          <a:p>
            <a:r>
              <a:rPr lang="en-US" sz="2800" dirty="0"/>
              <a:t>S</a:t>
            </a:r>
            <a:r>
              <a:rPr lang="en-US" sz="2800" dirty="0" smtClean="0"/>
              <a:t>tudents</a:t>
            </a:r>
            <a:r>
              <a:rPr lang="en-US" sz="2800" dirty="0"/>
              <a:t>’ </a:t>
            </a:r>
            <a:r>
              <a:rPr lang="en-US" sz="2800" dirty="0" smtClean="0"/>
              <a:t>retained STEM </a:t>
            </a:r>
            <a:r>
              <a:rPr lang="en-US" sz="2800" dirty="0"/>
              <a:t>career </a:t>
            </a:r>
            <a:r>
              <a:rPr lang="en-US" sz="2800" dirty="0" smtClean="0"/>
              <a:t>aspirations</a:t>
            </a:r>
          </a:p>
          <a:p>
            <a:pPr marL="45720" indent="0">
              <a:buNone/>
            </a:pPr>
            <a:endParaRPr lang="en-US" sz="2800" dirty="0" smtClean="0"/>
          </a:p>
          <a:p>
            <a:r>
              <a:rPr lang="en-US" sz="2800" dirty="0"/>
              <a:t>T</a:t>
            </a:r>
            <a:r>
              <a:rPr lang="en-US" sz="2800" dirty="0" smtClean="0"/>
              <a:t>o explore the associations </a:t>
            </a:r>
            <a:r>
              <a:rPr lang="en-US" sz="2800" dirty="0"/>
              <a:t>between measures of students’ perceptions and motivations, college experiences and institutional contexts, while controlling for student’s background characteristics and pre-college </a:t>
            </a:r>
            <a:r>
              <a:rPr lang="en-US" sz="2800" dirty="0" smtClean="0"/>
              <a:t>preparation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Purpose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31188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Methodology</a:t>
            </a:r>
            <a:endParaRPr lang="en-US" sz="4400" dirty="0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934833"/>
          </a:xfrm>
        </p:spPr>
        <p:txBody>
          <a:bodyPr rtlCol="0">
            <a:normAutofit/>
          </a:bodyPr>
          <a:lstStyle/>
          <a:p>
            <a:pPr defTabSz="914363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  <a:cs typeface="+mn-cs"/>
              </a:rPr>
              <a:t>Data </a:t>
            </a:r>
            <a:r>
              <a:rPr lang="en-US" dirty="0" smtClean="0">
                <a:ea typeface="+mn-ea"/>
                <a:cs typeface="+mn-cs"/>
              </a:rPr>
              <a:t>Sources</a:t>
            </a:r>
            <a:endParaRPr lang="en-US" dirty="0">
              <a:ea typeface="+mn-ea"/>
              <a:cs typeface="+mn-cs"/>
            </a:endParaRPr>
          </a:p>
          <a:p>
            <a:pPr lvl="1" defTabSz="914363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2004 </a:t>
            </a:r>
            <a:r>
              <a:rPr lang="en-US" dirty="0">
                <a:ea typeface="+mn-ea"/>
              </a:rPr>
              <a:t>Freshman Survey (TFS)</a:t>
            </a:r>
          </a:p>
          <a:p>
            <a:pPr lvl="1" defTabSz="914363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2008 </a:t>
            </a:r>
            <a:r>
              <a:rPr lang="en-US" dirty="0">
                <a:ea typeface="+mn-ea"/>
              </a:rPr>
              <a:t>College Senior Survey (CSS) </a:t>
            </a:r>
          </a:p>
          <a:p>
            <a:pPr marL="460375" lvl="1" indent="0" defTabSz="914363"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>
              <a:ea typeface="+mn-ea"/>
            </a:endParaRPr>
          </a:p>
          <a:p>
            <a:pPr defTabSz="914363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  <a:cs typeface="+mn-cs"/>
              </a:rPr>
              <a:t>Sample</a:t>
            </a:r>
          </a:p>
          <a:p>
            <a:pPr lvl="1" defTabSz="914363" eaLnBrk="1" fontAlgn="auto" hangingPunct="1">
              <a:spcAft>
                <a:spcPts val="0"/>
              </a:spcAft>
              <a:defRPr/>
            </a:pPr>
            <a:r>
              <a:rPr lang="en-US" dirty="0">
                <a:ea typeface="ＭＳ Ｐゴシック" charset="0"/>
              </a:rPr>
              <a:t>3</a:t>
            </a:r>
            <a:r>
              <a:rPr lang="en-US" dirty="0" smtClean="0">
                <a:ea typeface="ＭＳ Ｐゴシック" charset="0"/>
              </a:rPr>
              <a:t>,156</a:t>
            </a:r>
            <a:r>
              <a:rPr lang="en-US" dirty="0" smtClean="0">
                <a:ea typeface="+mn-ea"/>
              </a:rPr>
              <a:t> students</a:t>
            </a:r>
            <a:endParaRPr lang="en-US" dirty="0">
              <a:ea typeface="+mn-ea"/>
            </a:endParaRPr>
          </a:p>
          <a:p>
            <a:pPr lvl="1" defTabSz="914363">
              <a:defRPr/>
            </a:pPr>
            <a:r>
              <a:rPr lang="en-US" dirty="0" smtClean="0"/>
              <a:t>217</a:t>
            </a:r>
            <a:r>
              <a:rPr lang="en-US" dirty="0" smtClean="0">
                <a:ea typeface="+mn-ea"/>
              </a:rPr>
              <a:t> </a:t>
            </a:r>
            <a:r>
              <a:rPr lang="en-US" dirty="0">
                <a:ea typeface="+mn-ea"/>
              </a:rPr>
              <a:t>institutions</a:t>
            </a:r>
          </a:p>
          <a:p>
            <a:pPr lvl="1" defTabSz="914363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62% female</a:t>
            </a:r>
          </a:p>
          <a:p>
            <a:pPr lvl="1" defTabSz="914363">
              <a:defRPr/>
            </a:pPr>
            <a:r>
              <a:rPr lang="en-US" dirty="0" smtClean="0"/>
              <a:t>47% URM</a:t>
            </a:r>
            <a:endParaRPr lang="en-US" dirty="0" smtClean="0">
              <a:ea typeface="+mn-ea"/>
            </a:endParaRPr>
          </a:p>
          <a:p>
            <a:pPr marL="460375" lvl="1" indent="0" defTabSz="914363"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 smtClean="0">
              <a:ea typeface="+mn-ea"/>
            </a:endParaRPr>
          </a:p>
          <a:p>
            <a:pPr defTabSz="914363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Analysis</a:t>
            </a:r>
          </a:p>
          <a:p>
            <a:pPr lvl="1" defTabSz="914363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Multi-level Structural </a:t>
            </a:r>
          </a:p>
          <a:p>
            <a:pPr marL="365760" lvl="1" indent="0" defTabSz="914363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Equation Modeling</a:t>
            </a:r>
            <a:endParaRPr lang="en-US" dirty="0" smtClean="0">
              <a:ea typeface="+mn-ea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802622" y="2743199"/>
          <a:ext cx="5180013" cy="3910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17692" t="3288"/>
          <a:stretch>
            <a:fillRect/>
          </a:stretch>
        </p:blipFill>
        <p:spPr bwMode="auto">
          <a:xfrm>
            <a:off x="4707292" y="2872292"/>
            <a:ext cx="4275343" cy="3796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Arrow Connector 72"/>
          <p:cNvCxnSpPr>
            <a:cxnSpLocks noChangeShapeType="1"/>
            <a:stCxn id="2069" idx="4"/>
            <a:endCxn id="2071" idx="0"/>
          </p:cNvCxnSpPr>
          <p:nvPr/>
        </p:nvCxnSpPr>
        <p:spPr bwMode="auto">
          <a:xfrm>
            <a:off x="4381500" y="3657600"/>
            <a:ext cx="0" cy="1905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4" name="Straight Arrow Connector 63"/>
          <p:cNvCxnSpPr>
            <a:cxnSpLocks noChangeShapeType="1"/>
            <a:stCxn id="2063" idx="3"/>
            <a:endCxn id="2070" idx="0"/>
          </p:cNvCxnSpPr>
          <p:nvPr/>
        </p:nvCxnSpPr>
        <p:spPr bwMode="auto">
          <a:xfrm>
            <a:off x="1447800" y="2184400"/>
            <a:ext cx="1028700" cy="2311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052" name="Rectangle 48"/>
          <p:cNvSpPr>
            <a:spLocks noChangeArrowheads="1"/>
          </p:cNvSpPr>
          <p:nvPr/>
        </p:nvSpPr>
        <p:spPr bwMode="auto">
          <a:xfrm rot="-5400000">
            <a:off x="5295898" y="-1943101"/>
            <a:ext cx="1447803" cy="59436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Text Box 49"/>
          <p:cNvSpPr txBox="1">
            <a:spLocks noChangeArrowheads="1"/>
          </p:cNvSpPr>
          <p:nvPr/>
        </p:nvSpPr>
        <p:spPr bwMode="auto">
          <a:xfrm>
            <a:off x="3200400" y="319087"/>
            <a:ext cx="2590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i="1" dirty="0">
                <a:latin typeface="Times New Roman" pitchFamily="18" charset="0"/>
              </a:rPr>
              <a:t>Contextual Influences</a:t>
            </a:r>
          </a:p>
        </p:txBody>
      </p:sp>
      <p:sp>
        <p:nvSpPr>
          <p:cNvPr id="2054" name="Text Box 134"/>
          <p:cNvSpPr txBox="1">
            <a:spLocks noChangeArrowheads="1"/>
          </p:cNvSpPr>
          <p:nvPr/>
        </p:nvSpPr>
        <p:spPr bwMode="auto">
          <a:xfrm>
            <a:off x="228600" y="6443662"/>
            <a:ext cx="822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latin typeface="Times New Roman" pitchFamily="18" charset="0"/>
              </a:rPr>
              <a:t>Figure 1.  Hypothesized Model Utilizing SCCT Framework</a:t>
            </a:r>
          </a:p>
        </p:txBody>
      </p:sp>
      <p:cxnSp>
        <p:nvCxnSpPr>
          <p:cNvPr id="59" name="Straight Connector 58"/>
          <p:cNvCxnSpPr>
            <a:cxnSpLocks noChangeShapeType="1"/>
          </p:cNvCxnSpPr>
          <p:nvPr/>
        </p:nvCxnSpPr>
        <p:spPr bwMode="auto">
          <a:xfrm>
            <a:off x="304800" y="990600"/>
            <a:ext cx="86106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056" name="Text Box 46"/>
          <p:cNvSpPr txBox="1">
            <a:spLocks noChangeArrowheads="1"/>
          </p:cNvSpPr>
          <p:nvPr/>
        </p:nvSpPr>
        <p:spPr bwMode="auto">
          <a:xfrm>
            <a:off x="304800" y="228600"/>
            <a:ext cx="213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Times New Roman" pitchFamily="18" charset="0"/>
              </a:rPr>
              <a:t>Institutional Level Variables</a:t>
            </a:r>
          </a:p>
        </p:txBody>
      </p:sp>
      <p:sp>
        <p:nvSpPr>
          <p:cNvPr id="2057" name="Text Box 46"/>
          <p:cNvSpPr txBox="1">
            <a:spLocks noChangeArrowheads="1"/>
          </p:cNvSpPr>
          <p:nvPr/>
        </p:nvSpPr>
        <p:spPr bwMode="auto">
          <a:xfrm>
            <a:off x="304800" y="1066800"/>
            <a:ext cx="213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Times New Roman" pitchFamily="18" charset="0"/>
              </a:rPr>
              <a:t>Student Level Variables</a:t>
            </a:r>
          </a:p>
        </p:txBody>
      </p:sp>
      <p:sp>
        <p:nvSpPr>
          <p:cNvPr id="79" name="Frame 78"/>
          <p:cNvSpPr>
            <a:spLocks/>
          </p:cNvSpPr>
          <p:nvPr/>
        </p:nvSpPr>
        <p:spPr bwMode="auto">
          <a:xfrm>
            <a:off x="7543800" y="3124200"/>
            <a:ext cx="1447800" cy="2971800"/>
          </a:xfrm>
          <a:custGeom>
            <a:avLst/>
            <a:gdLst>
              <a:gd name="T0" fmla="*/ 0 w 1447800"/>
              <a:gd name="T1" fmla="*/ 0 h 2971800"/>
              <a:gd name="T2" fmla="*/ 1447800 w 1447800"/>
              <a:gd name="T3" fmla="*/ 0 h 2971800"/>
              <a:gd name="T4" fmla="*/ 1447800 w 1447800"/>
              <a:gd name="T5" fmla="*/ 2971800 h 2971800"/>
              <a:gd name="T6" fmla="*/ 0 w 1447800"/>
              <a:gd name="T7" fmla="*/ 2971800 h 2971800"/>
              <a:gd name="T8" fmla="*/ 0 w 1447800"/>
              <a:gd name="T9" fmla="*/ 0 h 2971800"/>
              <a:gd name="T10" fmla="*/ 180975 w 1447800"/>
              <a:gd name="T11" fmla="*/ 180975 h 2971800"/>
              <a:gd name="T12" fmla="*/ 180975 w 1447800"/>
              <a:gd name="T13" fmla="*/ 2790825 h 2971800"/>
              <a:gd name="T14" fmla="*/ 1266825 w 1447800"/>
              <a:gd name="T15" fmla="*/ 2790825 h 2971800"/>
              <a:gd name="T16" fmla="*/ 1266825 w 1447800"/>
              <a:gd name="T17" fmla="*/ 180975 h 2971800"/>
              <a:gd name="T18" fmla="*/ 180975 w 1447800"/>
              <a:gd name="T19" fmla="*/ 180975 h 29718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447800" h="2971800">
                <a:moveTo>
                  <a:pt x="0" y="0"/>
                </a:moveTo>
                <a:lnTo>
                  <a:pt x="1447800" y="0"/>
                </a:lnTo>
                <a:lnTo>
                  <a:pt x="1447800" y="2971800"/>
                </a:lnTo>
                <a:lnTo>
                  <a:pt x="0" y="2971800"/>
                </a:lnTo>
                <a:lnTo>
                  <a:pt x="0" y="0"/>
                </a:lnTo>
                <a:close/>
                <a:moveTo>
                  <a:pt x="180975" y="180975"/>
                </a:moveTo>
                <a:lnTo>
                  <a:pt x="180975" y="2790825"/>
                </a:lnTo>
                <a:lnTo>
                  <a:pt x="1266825" y="2790825"/>
                </a:lnTo>
                <a:lnTo>
                  <a:pt x="1266825" y="180975"/>
                </a:lnTo>
                <a:lnTo>
                  <a:pt x="180975" y="180975"/>
                </a:lnTo>
                <a:close/>
              </a:path>
            </a:pathLst>
          </a:custGeom>
          <a:solidFill>
            <a:srgbClr val="7F7F7F">
              <a:alpha val="54117"/>
            </a:srgbClr>
          </a:solidFill>
          <a:ln w="9525" cap="flat" cmpd="sng">
            <a:solidFill>
              <a:srgbClr val="606060"/>
            </a:solidFill>
            <a:prstDash val="solid"/>
            <a:round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2059" name="TextBox 80"/>
          <p:cNvSpPr txBox="1">
            <a:spLocks noChangeArrowheads="1"/>
          </p:cNvSpPr>
          <p:nvPr/>
        </p:nvSpPr>
        <p:spPr bwMode="auto">
          <a:xfrm>
            <a:off x="7772400" y="4038600"/>
            <a:ext cx="9906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Retained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STEM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Career 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Aspiration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Senior Year</a:t>
            </a:r>
          </a:p>
        </p:txBody>
      </p:sp>
      <p:cxnSp>
        <p:nvCxnSpPr>
          <p:cNvPr id="126" name="Straight Arrow Connector 125"/>
          <p:cNvCxnSpPr>
            <a:cxnSpLocks noChangeShapeType="1"/>
            <a:stCxn id="2093" idx="4"/>
            <a:endCxn id="79" idx="0"/>
          </p:cNvCxnSpPr>
          <p:nvPr/>
        </p:nvCxnSpPr>
        <p:spPr bwMode="auto">
          <a:xfrm>
            <a:off x="5905500" y="1600200"/>
            <a:ext cx="2362200" cy="1524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061" name="Text Box 15"/>
          <p:cNvSpPr txBox="1">
            <a:spLocks noChangeArrowheads="1"/>
          </p:cNvSpPr>
          <p:nvPr/>
        </p:nvSpPr>
        <p:spPr bwMode="auto">
          <a:xfrm>
            <a:off x="292100" y="1524000"/>
            <a:ext cx="11731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1" i="1">
                <a:latin typeface="Times New Roman" pitchFamily="18" charset="0"/>
              </a:rPr>
              <a:t>Person Inputs/</a:t>
            </a:r>
          </a:p>
          <a:p>
            <a:pPr algn="ctr"/>
            <a:r>
              <a:rPr lang="en-US" sz="1200" b="1" i="1">
                <a:latin typeface="Times New Roman" pitchFamily="18" charset="0"/>
              </a:rPr>
              <a:t>Background</a:t>
            </a:r>
          </a:p>
        </p:txBody>
      </p:sp>
      <p:sp>
        <p:nvSpPr>
          <p:cNvPr id="2062" name="Rectangle 10"/>
          <p:cNvSpPr>
            <a:spLocks noChangeArrowheads="1"/>
          </p:cNvSpPr>
          <p:nvPr/>
        </p:nvSpPr>
        <p:spPr bwMode="auto">
          <a:xfrm>
            <a:off x="304800" y="3505200"/>
            <a:ext cx="1143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Mother</a:t>
            </a:r>
            <a:r>
              <a:rPr lang="ja-JP" altLang="en-US" sz="1000">
                <a:latin typeface="Times New Roman" pitchFamily="18" charset="0"/>
              </a:rPr>
              <a:t>’</a:t>
            </a:r>
            <a:r>
              <a:rPr lang="en-US" altLang="ja-JP" sz="1000">
                <a:latin typeface="Times New Roman" pitchFamily="18" charset="0"/>
              </a:rPr>
              <a:t>s</a:t>
            </a:r>
          </a:p>
          <a:p>
            <a:pPr algn="ctr"/>
            <a:r>
              <a:rPr lang="en-US" sz="1000">
                <a:latin typeface="Times New Roman" pitchFamily="18" charset="0"/>
              </a:rPr>
              <a:t>Education</a:t>
            </a:r>
          </a:p>
        </p:txBody>
      </p:sp>
      <p:sp>
        <p:nvSpPr>
          <p:cNvPr id="2063" name="Rectangle 11"/>
          <p:cNvSpPr>
            <a:spLocks noChangeArrowheads="1"/>
          </p:cNvSpPr>
          <p:nvPr/>
        </p:nvSpPr>
        <p:spPr bwMode="auto">
          <a:xfrm>
            <a:off x="304800" y="1984375"/>
            <a:ext cx="11430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URM</a:t>
            </a:r>
          </a:p>
          <a:p>
            <a:pPr algn="ctr"/>
            <a:endParaRPr lang="en-US" sz="1000">
              <a:latin typeface="Times New Roman" pitchFamily="18" charset="0"/>
            </a:endParaRPr>
          </a:p>
        </p:txBody>
      </p:sp>
      <p:sp>
        <p:nvSpPr>
          <p:cNvPr id="2064" name="Rectangle 12"/>
          <p:cNvSpPr>
            <a:spLocks noChangeArrowheads="1"/>
          </p:cNvSpPr>
          <p:nvPr/>
        </p:nvSpPr>
        <p:spPr bwMode="auto">
          <a:xfrm>
            <a:off x="304800" y="2743200"/>
            <a:ext cx="11430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Gender (Female)</a:t>
            </a:r>
          </a:p>
          <a:p>
            <a:pPr algn="ctr"/>
            <a:endParaRPr lang="en-US" sz="1000">
              <a:latin typeface="Times New Roman" pitchFamily="18" charset="0"/>
            </a:endParaRPr>
          </a:p>
        </p:txBody>
      </p:sp>
      <p:sp>
        <p:nvSpPr>
          <p:cNvPr id="2065" name="Rectangle 14"/>
          <p:cNvSpPr>
            <a:spLocks noChangeArrowheads="1"/>
          </p:cNvSpPr>
          <p:nvPr/>
        </p:nvSpPr>
        <p:spPr bwMode="auto">
          <a:xfrm>
            <a:off x="228600" y="1600200"/>
            <a:ext cx="1316038" cy="25146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6" name="Text Box 15"/>
          <p:cNvSpPr txBox="1">
            <a:spLocks noChangeArrowheads="1"/>
          </p:cNvSpPr>
          <p:nvPr/>
        </p:nvSpPr>
        <p:spPr bwMode="auto">
          <a:xfrm>
            <a:off x="5867400" y="3962400"/>
            <a:ext cx="7858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1" i="1">
                <a:latin typeface="Times New Roman" pitchFamily="18" charset="0"/>
              </a:rPr>
              <a:t>Interests</a:t>
            </a:r>
          </a:p>
        </p:txBody>
      </p:sp>
      <p:sp>
        <p:nvSpPr>
          <p:cNvPr id="2067" name="Text Box 15"/>
          <p:cNvSpPr txBox="1">
            <a:spLocks noChangeArrowheads="1"/>
          </p:cNvSpPr>
          <p:nvPr/>
        </p:nvSpPr>
        <p:spPr bwMode="auto">
          <a:xfrm>
            <a:off x="3657600" y="5029200"/>
            <a:ext cx="1668463" cy="2762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1" i="1">
                <a:latin typeface="Times New Roman" pitchFamily="18" charset="0"/>
              </a:rPr>
              <a:t>Outcome Expectations</a:t>
            </a:r>
          </a:p>
        </p:txBody>
      </p:sp>
      <p:sp>
        <p:nvSpPr>
          <p:cNvPr id="2068" name="Text Box 15"/>
          <p:cNvSpPr txBox="1">
            <a:spLocks noChangeArrowheads="1"/>
          </p:cNvSpPr>
          <p:nvPr/>
        </p:nvSpPr>
        <p:spPr bwMode="auto">
          <a:xfrm>
            <a:off x="3810000" y="2667000"/>
            <a:ext cx="1028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1" i="1">
                <a:latin typeface="Times New Roman" pitchFamily="18" charset="0"/>
              </a:rPr>
              <a:t>Self-efficacy</a:t>
            </a:r>
          </a:p>
        </p:txBody>
      </p:sp>
      <p:sp>
        <p:nvSpPr>
          <p:cNvPr id="2069" name="Oval 27"/>
          <p:cNvSpPr>
            <a:spLocks noChangeArrowheads="1"/>
          </p:cNvSpPr>
          <p:nvPr/>
        </p:nvSpPr>
        <p:spPr bwMode="auto">
          <a:xfrm>
            <a:off x="3733800" y="3048000"/>
            <a:ext cx="12954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000">
                <a:latin typeface="Times New Roman" pitchFamily="18" charset="0"/>
              </a:rPr>
              <a:t>Academic Self Concept</a:t>
            </a:r>
          </a:p>
        </p:txBody>
      </p:sp>
      <p:sp>
        <p:nvSpPr>
          <p:cNvPr id="2070" name="Rectangle 13"/>
          <p:cNvSpPr>
            <a:spLocks noChangeArrowheads="1"/>
          </p:cNvSpPr>
          <p:nvPr/>
        </p:nvSpPr>
        <p:spPr bwMode="auto">
          <a:xfrm>
            <a:off x="1905000" y="4495800"/>
            <a:ext cx="11430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High School GPA</a:t>
            </a:r>
          </a:p>
          <a:p>
            <a:pPr algn="ctr"/>
            <a:endParaRPr lang="en-US" sz="1000">
              <a:latin typeface="Times New Roman" pitchFamily="18" charset="0"/>
            </a:endParaRPr>
          </a:p>
        </p:txBody>
      </p:sp>
      <p:sp>
        <p:nvSpPr>
          <p:cNvPr id="2071" name="Rectangle 13"/>
          <p:cNvSpPr>
            <a:spLocks noChangeArrowheads="1"/>
          </p:cNvSpPr>
          <p:nvPr/>
        </p:nvSpPr>
        <p:spPr bwMode="auto">
          <a:xfrm>
            <a:off x="3429000" y="5562600"/>
            <a:ext cx="19050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Importance of making a theoretical contribution to science </a:t>
            </a:r>
          </a:p>
        </p:txBody>
      </p:sp>
      <p:sp>
        <p:nvSpPr>
          <p:cNvPr id="2072" name="Rectangle 13"/>
          <p:cNvSpPr>
            <a:spLocks noChangeArrowheads="1"/>
          </p:cNvSpPr>
          <p:nvPr/>
        </p:nvSpPr>
        <p:spPr bwMode="auto">
          <a:xfrm>
            <a:off x="5410200" y="4419600"/>
            <a:ext cx="16002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Intention to change major</a:t>
            </a:r>
          </a:p>
          <a:p>
            <a:pPr algn="ctr"/>
            <a:endParaRPr lang="en-US" sz="1000">
              <a:latin typeface="Times New Roman" pitchFamily="18" charset="0"/>
            </a:endParaRPr>
          </a:p>
        </p:txBody>
      </p:sp>
      <p:sp>
        <p:nvSpPr>
          <p:cNvPr id="2073" name="Rectangle 13"/>
          <p:cNvSpPr>
            <a:spLocks noChangeArrowheads="1"/>
          </p:cNvSpPr>
          <p:nvPr/>
        </p:nvSpPr>
        <p:spPr bwMode="auto">
          <a:xfrm>
            <a:off x="3200400" y="1219200"/>
            <a:ext cx="14478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Satisfaction w/ math </a:t>
            </a:r>
          </a:p>
          <a:p>
            <a:pPr algn="ctr"/>
            <a:r>
              <a:rPr lang="en-US" sz="1000">
                <a:latin typeface="Times New Roman" pitchFamily="18" charset="0"/>
              </a:rPr>
              <a:t>&amp; science courses</a:t>
            </a:r>
          </a:p>
        </p:txBody>
      </p:sp>
      <p:sp>
        <p:nvSpPr>
          <p:cNvPr id="2074" name="Rectangle 13"/>
          <p:cNvSpPr>
            <a:spLocks noChangeArrowheads="1"/>
          </p:cNvSpPr>
          <p:nvPr/>
        </p:nvSpPr>
        <p:spPr bwMode="auto">
          <a:xfrm>
            <a:off x="7162800" y="1219200"/>
            <a:ext cx="14478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Worked on professor</a:t>
            </a:r>
            <a:r>
              <a:rPr lang="en-US" altLang="en-US" sz="1000">
                <a:latin typeface="Times New Roman" pitchFamily="18" charset="0"/>
              </a:rPr>
              <a:t>’</a:t>
            </a:r>
            <a:r>
              <a:rPr lang="en-US" sz="1000">
                <a:latin typeface="Times New Roman" pitchFamily="18" charset="0"/>
              </a:rPr>
              <a:t>s research project</a:t>
            </a:r>
          </a:p>
        </p:txBody>
      </p:sp>
      <p:sp>
        <p:nvSpPr>
          <p:cNvPr id="2075" name="Rectangle 13"/>
          <p:cNvSpPr>
            <a:spLocks noChangeArrowheads="1"/>
          </p:cNvSpPr>
          <p:nvPr/>
        </p:nvSpPr>
        <p:spPr bwMode="auto">
          <a:xfrm>
            <a:off x="7696200" y="457200"/>
            <a:ext cx="12192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Institutional Selectivity</a:t>
            </a:r>
          </a:p>
        </p:txBody>
      </p:sp>
      <p:sp>
        <p:nvSpPr>
          <p:cNvPr id="2076" name="Rectangle 13"/>
          <p:cNvSpPr>
            <a:spLocks noChangeArrowheads="1"/>
          </p:cNvSpPr>
          <p:nvPr/>
        </p:nvSpPr>
        <p:spPr bwMode="auto">
          <a:xfrm>
            <a:off x="5943600" y="457200"/>
            <a:ext cx="12192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Percent of STEM majors</a:t>
            </a:r>
          </a:p>
        </p:txBody>
      </p:sp>
      <p:cxnSp>
        <p:nvCxnSpPr>
          <p:cNvPr id="61" name="Straight Arrow Connector 60"/>
          <p:cNvCxnSpPr>
            <a:cxnSpLocks noChangeShapeType="1"/>
            <a:stCxn id="2064" idx="3"/>
            <a:endCxn id="2070" idx="0"/>
          </p:cNvCxnSpPr>
          <p:nvPr/>
        </p:nvCxnSpPr>
        <p:spPr bwMode="auto">
          <a:xfrm>
            <a:off x="1447800" y="2943225"/>
            <a:ext cx="1028700" cy="15525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7" name="Straight Arrow Connector 66"/>
          <p:cNvCxnSpPr>
            <a:cxnSpLocks noChangeShapeType="1"/>
            <a:stCxn id="2062" idx="3"/>
            <a:endCxn id="2070" idx="0"/>
          </p:cNvCxnSpPr>
          <p:nvPr/>
        </p:nvCxnSpPr>
        <p:spPr bwMode="auto">
          <a:xfrm>
            <a:off x="1447800" y="3708400"/>
            <a:ext cx="1028700" cy="787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70" name="Straight Arrow Connector 69"/>
          <p:cNvCxnSpPr>
            <a:cxnSpLocks noChangeShapeType="1"/>
            <a:stCxn id="2070" idx="3"/>
            <a:endCxn id="2069" idx="2"/>
          </p:cNvCxnSpPr>
          <p:nvPr/>
        </p:nvCxnSpPr>
        <p:spPr bwMode="auto">
          <a:xfrm flipV="1">
            <a:off x="3048000" y="3352800"/>
            <a:ext cx="685800" cy="13430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75" name="Straight Arrow Connector 74"/>
          <p:cNvCxnSpPr>
            <a:cxnSpLocks noChangeShapeType="1"/>
            <a:stCxn id="2071" idx="3"/>
            <a:endCxn id="2072" idx="2"/>
          </p:cNvCxnSpPr>
          <p:nvPr/>
        </p:nvCxnSpPr>
        <p:spPr bwMode="auto">
          <a:xfrm flipV="1">
            <a:off x="5334000" y="4819650"/>
            <a:ext cx="876300" cy="9429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78" name="Straight Arrow Connector 77"/>
          <p:cNvCxnSpPr>
            <a:cxnSpLocks noChangeShapeType="1"/>
            <a:stCxn id="2073" idx="2"/>
          </p:cNvCxnSpPr>
          <p:nvPr/>
        </p:nvCxnSpPr>
        <p:spPr bwMode="auto">
          <a:xfrm>
            <a:off x="3924300" y="1619250"/>
            <a:ext cx="3619500" cy="19621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82" name="Straight Arrow Connector 81"/>
          <p:cNvCxnSpPr>
            <a:cxnSpLocks noChangeShapeType="1"/>
            <a:stCxn id="2074" idx="2"/>
          </p:cNvCxnSpPr>
          <p:nvPr/>
        </p:nvCxnSpPr>
        <p:spPr bwMode="auto">
          <a:xfrm>
            <a:off x="7886700" y="1619250"/>
            <a:ext cx="381000" cy="15049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85" name="Straight Arrow Connector 84"/>
          <p:cNvCxnSpPr>
            <a:cxnSpLocks noChangeShapeType="1"/>
            <a:stCxn id="2076" idx="2"/>
          </p:cNvCxnSpPr>
          <p:nvPr/>
        </p:nvCxnSpPr>
        <p:spPr bwMode="auto">
          <a:xfrm>
            <a:off x="6553200" y="857250"/>
            <a:ext cx="1714500" cy="22669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86" name="Straight Arrow Connector 85"/>
          <p:cNvCxnSpPr>
            <a:cxnSpLocks noChangeShapeType="1"/>
          </p:cNvCxnSpPr>
          <p:nvPr/>
        </p:nvCxnSpPr>
        <p:spPr bwMode="auto">
          <a:xfrm flipH="1">
            <a:off x="8610600" y="838200"/>
            <a:ext cx="76200" cy="2286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91" name="Straight Arrow Connector 90"/>
          <p:cNvCxnSpPr>
            <a:cxnSpLocks noChangeShapeType="1"/>
            <a:stCxn id="2069" idx="6"/>
            <a:endCxn id="2072" idx="0"/>
          </p:cNvCxnSpPr>
          <p:nvPr/>
        </p:nvCxnSpPr>
        <p:spPr bwMode="auto">
          <a:xfrm>
            <a:off x="5029200" y="3352800"/>
            <a:ext cx="1181100" cy="10668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99" name="Straight Arrow Connector 98"/>
          <p:cNvCxnSpPr>
            <a:cxnSpLocks noChangeShapeType="1"/>
            <a:stCxn id="2070" idx="3"/>
            <a:endCxn id="2071" idx="1"/>
          </p:cNvCxnSpPr>
          <p:nvPr/>
        </p:nvCxnSpPr>
        <p:spPr bwMode="auto">
          <a:xfrm>
            <a:off x="3048000" y="4695825"/>
            <a:ext cx="381000" cy="10668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09" name="Straight Arrow Connector 108"/>
          <p:cNvCxnSpPr>
            <a:cxnSpLocks noChangeShapeType="1"/>
            <a:stCxn id="2072" idx="3"/>
            <a:endCxn id="79" idx="1"/>
          </p:cNvCxnSpPr>
          <p:nvPr/>
        </p:nvCxnSpPr>
        <p:spPr bwMode="auto">
          <a:xfrm flipV="1">
            <a:off x="7010400" y="4610100"/>
            <a:ext cx="533400" cy="95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088" name="Text Box 15"/>
          <p:cNvSpPr txBox="1">
            <a:spLocks noChangeArrowheads="1"/>
          </p:cNvSpPr>
          <p:nvPr/>
        </p:nvSpPr>
        <p:spPr bwMode="auto">
          <a:xfrm>
            <a:off x="1676400" y="3810000"/>
            <a:ext cx="1643063" cy="2762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1" i="1" dirty="0">
                <a:latin typeface="Times New Roman" pitchFamily="18" charset="0"/>
              </a:rPr>
              <a:t>Learning Experiences</a:t>
            </a:r>
          </a:p>
        </p:txBody>
      </p:sp>
      <p:sp>
        <p:nvSpPr>
          <p:cNvPr id="2089" name="Rectangle 14"/>
          <p:cNvSpPr>
            <a:spLocks noChangeArrowheads="1"/>
          </p:cNvSpPr>
          <p:nvPr/>
        </p:nvSpPr>
        <p:spPr bwMode="auto">
          <a:xfrm>
            <a:off x="3352800" y="5029200"/>
            <a:ext cx="2133600" cy="11430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0" name="Rectangle 14"/>
          <p:cNvSpPr>
            <a:spLocks noChangeArrowheads="1"/>
          </p:cNvSpPr>
          <p:nvPr/>
        </p:nvSpPr>
        <p:spPr bwMode="auto">
          <a:xfrm>
            <a:off x="1676400" y="3657600"/>
            <a:ext cx="1600200" cy="13716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1" name="Rectangle 14"/>
          <p:cNvSpPr>
            <a:spLocks noChangeArrowheads="1"/>
          </p:cNvSpPr>
          <p:nvPr/>
        </p:nvSpPr>
        <p:spPr bwMode="auto">
          <a:xfrm>
            <a:off x="3581400" y="2590800"/>
            <a:ext cx="1600200" cy="15240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2" name="Rectangle 14"/>
          <p:cNvSpPr>
            <a:spLocks noChangeArrowheads="1"/>
          </p:cNvSpPr>
          <p:nvPr/>
        </p:nvSpPr>
        <p:spPr bwMode="auto">
          <a:xfrm>
            <a:off x="5257800" y="3886200"/>
            <a:ext cx="1905000" cy="1066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3" name="Oval 27"/>
          <p:cNvSpPr>
            <a:spLocks noChangeArrowheads="1"/>
          </p:cNvSpPr>
          <p:nvPr/>
        </p:nvSpPr>
        <p:spPr bwMode="auto">
          <a:xfrm>
            <a:off x="5257800" y="1143000"/>
            <a:ext cx="12954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000">
                <a:latin typeface="Times New Roman" pitchFamily="18" charset="0"/>
              </a:rPr>
              <a:t>Faculty Interaction</a:t>
            </a:r>
          </a:p>
        </p:txBody>
      </p:sp>
      <p:cxnSp>
        <p:nvCxnSpPr>
          <p:cNvPr id="46" name="Straight Arrow Connector 45"/>
          <p:cNvCxnSpPr>
            <a:cxnSpLocks noChangeShapeType="1"/>
            <a:stCxn id="2069" idx="6"/>
          </p:cNvCxnSpPr>
          <p:nvPr/>
        </p:nvCxnSpPr>
        <p:spPr bwMode="auto">
          <a:xfrm>
            <a:off x="5029200" y="3352800"/>
            <a:ext cx="2514600" cy="533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Arrow Connector 72"/>
          <p:cNvCxnSpPr>
            <a:cxnSpLocks noChangeShapeType="1"/>
            <a:stCxn id="3085" idx="4"/>
            <a:endCxn id="3147" idx="0"/>
          </p:cNvCxnSpPr>
          <p:nvPr/>
        </p:nvCxnSpPr>
        <p:spPr bwMode="auto">
          <a:xfrm flipH="1">
            <a:off x="4305300" y="3581400"/>
            <a:ext cx="228600" cy="20097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4" name="Straight Arrow Connector 63"/>
          <p:cNvCxnSpPr>
            <a:cxnSpLocks noChangeShapeType="1"/>
            <a:stCxn id="3083" idx="3"/>
            <a:endCxn id="3086" idx="0"/>
          </p:cNvCxnSpPr>
          <p:nvPr/>
        </p:nvCxnSpPr>
        <p:spPr bwMode="auto">
          <a:xfrm>
            <a:off x="1447800" y="2105025"/>
            <a:ext cx="1028700" cy="2390775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9" name="Straight Connector 58"/>
          <p:cNvCxnSpPr>
            <a:cxnSpLocks noChangeShapeType="1"/>
          </p:cNvCxnSpPr>
          <p:nvPr/>
        </p:nvCxnSpPr>
        <p:spPr bwMode="auto">
          <a:xfrm>
            <a:off x="304800" y="990600"/>
            <a:ext cx="86106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077" name="Text Box 46"/>
          <p:cNvSpPr txBox="1">
            <a:spLocks noChangeArrowheads="1"/>
          </p:cNvSpPr>
          <p:nvPr/>
        </p:nvSpPr>
        <p:spPr bwMode="auto">
          <a:xfrm>
            <a:off x="304800" y="228600"/>
            <a:ext cx="213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Times New Roman" pitchFamily="18" charset="0"/>
              </a:rPr>
              <a:t>Institutional Level Variables</a:t>
            </a:r>
          </a:p>
        </p:txBody>
      </p:sp>
      <p:sp>
        <p:nvSpPr>
          <p:cNvPr id="3078" name="Text Box 46"/>
          <p:cNvSpPr txBox="1">
            <a:spLocks noChangeArrowheads="1"/>
          </p:cNvSpPr>
          <p:nvPr/>
        </p:nvSpPr>
        <p:spPr bwMode="auto">
          <a:xfrm>
            <a:off x="304800" y="1066800"/>
            <a:ext cx="213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Times New Roman" pitchFamily="18" charset="0"/>
              </a:rPr>
              <a:t>Student Level Variables</a:t>
            </a:r>
          </a:p>
        </p:txBody>
      </p:sp>
      <p:sp>
        <p:nvSpPr>
          <p:cNvPr id="79" name="Frame 78"/>
          <p:cNvSpPr>
            <a:spLocks/>
          </p:cNvSpPr>
          <p:nvPr/>
        </p:nvSpPr>
        <p:spPr bwMode="auto">
          <a:xfrm>
            <a:off x="7543800" y="3124200"/>
            <a:ext cx="1447800" cy="2514600"/>
          </a:xfrm>
          <a:custGeom>
            <a:avLst/>
            <a:gdLst>
              <a:gd name="T0" fmla="*/ 0 w 1447800"/>
              <a:gd name="T1" fmla="*/ 0 h 2971800"/>
              <a:gd name="T2" fmla="*/ 1447800 w 1447800"/>
              <a:gd name="T3" fmla="*/ 0 h 2971800"/>
              <a:gd name="T4" fmla="*/ 1447800 w 1447800"/>
              <a:gd name="T5" fmla="*/ 2971800 h 2971800"/>
              <a:gd name="T6" fmla="*/ 0 w 1447800"/>
              <a:gd name="T7" fmla="*/ 2971800 h 2971800"/>
              <a:gd name="T8" fmla="*/ 0 w 1447800"/>
              <a:gd name="T9" fmla="*/ 0 h 2971800"/>
              <a:gd name="T10" fmla="*/ 180975 w 1447800"/>
              <a:gd name="T11" fmla="*/ 180975 h 2971800"/>
              <a:gd name="T12" fmla="*/ 180975 w 1447800"/>
              <a:gd name="T13" fmla="*/ 2790825 h 2971800"/>
              <a:gd name="T14" fmla="*/ 1266825 w 1447800"/>
              <a:gd name="T15" fmla="*/ 2790825 h 2971800"/>
              <a:gd name="T16" fmla="*/ 1266825 w 1447800"/>
              <a:gd name="T17" fmla="*/ 180975 h 2971800"/>
              <a:gd name="T18" fmla="*/ 180975 w 1447800"/>
              <a:gd name="T19" fmla="*/ 180975 h 29718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447800" h="2971800">
                <a:moveTo>
                  <a:pt x="0" y="0"/>
                </a:moveTo>
                <a:lnTo>
                  <a:pt x="1447800" y="0"/>
                </a:lnTo>
                <a:lnTo>
                  <a:pt x="1447800" y="2971800"/>
                </a:lnTo>
                <a:lnTo>
                  <a:pt x="0" y="2971800"/>
                </a:lnTo>
                <a:lnTo>
                  <a:pt x="0" y="0"/>
                </a:lnTo>
                <a:close/>
                <a:moveTo>
                  <a:pt x="180975" y="180975"/>
                </a:moveTo>
                <a:lnTo>
                  <a:pt x="180975" y="2790825"/>
                </a:lnTo>
                <a:lnTo>
                  <a:pt x="1266825" y="2790825"/>
                </a:lnTo>
                <a:lnTo>
                  <a:pt x="1266825" y="180975"/>
                </a:lnTo>
                <a:lnTo>
                  <a:pt x="180975" y="180975"/>
                </a:lnTo>
                <a:close/>
              </a:path>
            </a:pathLst>
          </a:custGeom>
          <a:solidFill>
            <a:srgbClr val="7F7F7F">
              <a:alpha val="54117"/>
            </a:srgbClr>
          </a:solidFill>
          <a:ln w="9525" cap="flat" cmpd="sng">
            <a:solidFill>
              <a:srgbClr val="606060"/>
            </a:solidFill>
            <a:prstDash val="solid"/>
            <a:round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3080" name="TextBox 80"/>
          <p:cNvSpPr txBox="1">
            <a:spLocks noChangeArrowheads="1"/>
          </p:cNvSpPr>
          <p:nvPr/>
        </p:nvSpPr>
        <p:spPr bwMode="auto">
          <a:xfrm>
            <a:off x="7772400" y="3810000"/>
            <a:ext cx="9906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Retained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STEM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Career 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Aspiration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Senior Year</a:t>
            </a:r>
          </a:p>
        </p:txBody>
      </p:sp>
      <p:cxnSp>
        <p:nvCxnSpPr>
          <p:cNvPr id="126" name="Straight Arrow Connector 125"/>
          <p:cNvCxnSpPr>
            <a:cxnSpLocks noChangeShapeType="1"/>
            <a:stCxn id="3107" idx="4"/>
            <a:endCxn id="79" idx="0"/>
          </p:cNvCxnSpPr>
          <p:nvPr/>
        </p:nvCxnSpPr>
        <p:spPr bwMode="auto">
          <a:xfrm>
            <a:off x="5905500" y="1600200"/>
            <a:ext cx="1638300" cy="152400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304800" y="3505200"/>
            <a:ext cx="1143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Mother</a:t>
            </a:r>
            <a:r>
              <a:rPr lang="ja-JP" altLang="en-US" sz="1000">
                <a:latin typeface="Times New Roman" pitchFamily="18" charset="0"/>
              </a:rPr>
              <a:t>’</a:t>
            </a:r>
            <a:r>
              <a:rPr lang="en-US" altLang="ja-JP" sz="1000">
                <a:latin typeface="Times New Roman" pitchFamily="18" charset="0"/>
              </a:rPr>
              <a:t>s</a:t>
            </a:r>
          </a:p>
          <a:p>
            <a:pPr algn="ctr"/>
            <a:r>
              <a:rPr lang="en-US" sz="1000">
                <a:latin typeface="Times New Roman" pitchFamily="18" charset="0"/>
              </a:rPr>
              <a:t>Education</a:t>
            </a: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304800" y="1905000"/>
            <a:ext cx="11430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URM</a:t>
            </a:r>
          </a:p>
          <a:p>
            <a:pPr algn="ctr"/>
            <a:endParaRPr lang="en-US" sz="1000">
              <a:latin typeface="Times New Roman" pitchFamily="18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304800" y="2743200"/>
            <a:ext cx="11430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Gender (Female)</a:t>
            </a:r>
          </a:p>
          <a:p>
            <a:pPr algn="ctr"/>
            <a:endParaRPr lang="en-US" sz="1000">
              <a:latin typeface="Times New Roman" pitchFamily="18" charset="0"/>
            </a:endParaRPr>
          </a:p>
        </p:txBody>
      </p:sp>
      <p:sp>
        <p:nvSpPr>
          <p:cNvPr id="3085" name="Oval 27"/>
          <p:cNvSpPr>
            <a:spLocks noChangeArrowheads="1"/>
          </p:cNvSpPr>
          <p:nvPr/>
        </p:nvSpPr>
        <p:spPr bwMode="auto">
          <a:xfrm>
            <a:off x="3886200" y="2971800"/>
            <a:ext cx="12954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000">
                <a:latin typeface="Times New Roman" pitchFamily="18" charset="0"/>
              </a:rPr>
              <a:t>Academic Self Concept</a:t>
            </a:r>
          </a:p>
        </p:txBody>
      </p:sp>
      <p:sp>
        <p:nvSpPr>
          <p:cNvPr id="3086" name="Rectangle 13"/>
          <p:cNvSpPr>
            <a:spLocks noChangeArrowheads="1"/>
          </p:cNvSpPr>
          <p:nvPr/>
        </p:nvSpPr>
        <p:spPr bwMode="auto">
          <a:xfrm>
            <a:off x="1905000" y="4495800"/>
            <a:ext cx="11430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High School GPA</a:t>
            </a:r>
          </a:p>
          <a:p>
            <a:pPr algn="ctr"/>
            <a:endParaRPr lang="en-US" sz="1000">
              <a:latin typeface="Times New Roman" pitchFamily="18" charset="0"/>
            </a:endParaRPr>
          </a:p>
        </p:txBody>
      </p:sp>
      <p:sp>
        <p:nvSpPr>
          <p:cNvPr id="3087" name="Rectangle 13"/>
          <p:cNvSpPr>
            <a:spLocks noChangeArrowheads="1"/>
          </p:cNvSpPr>
          <p:nvPr/>
        </p:nvSpPr>
        <p:spPr bwMode="auto">
          <a:xfrm>
            <a:off x="5791200" y="4495800"/>
            <a:ext cx="10668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Intention to </a:t>
            </a:r>
          </a:p>
          <a:p>
            <a:pPr algn="ctr"/>
            <a:r>
              <a:rPr lang="en-US" sz="1000">
                <a:latin typeface="Times New Roman" pitchFamily="18" charset="0"/>
              </a:rPr>
              <a:t>change major</a:t>
            </a:r>
          </a:p>
        </p:txBody>
      </p:sp>
      <p:sp>
        <p:nvSpPr>
          <p:cNvPr id="3088" name="Rectangle 13"/>
          <p:cNvSpPr>
            <a:spLocks noChangeArrowheads="1"/>
          </p:cNvSpPr>
          <p:nvPr/>
        </p:nvSpPr>
        <p:spPr bwMode="auto">
          <a:xfrm>
            <a:off x="3048000" y="1143000"/>
            <a:ext cx="14478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Satisfaction w/ math </a:t>
            </a:r>
          </a:p>
          <a:p>
            <a:pPr algn="ctr"/>
            <a:r>
              <a:rPr lang="en-US" sz="1000">
                <a:latin typeface="Times New Roman" pitchFamily="18" charset="0"/>
              </a:rPr>
              <a:t>&amp; science courses</a:t>
            </a:r>
          </a:p>
        </p:txBody>
      </p:sp>
      <p:sp>
        <p:nvSpPr>
          <p:cNvPr id="3089" name="Rectangle 13"/>
          <p:cNvSpPr>
            <a:spLocks noChangeArrowheads="1"/>
          </p:cNvSpPr>
          <p:nvPr/>
        </p:nvSpPr>
        <p:spPr bwMode="auto">
          <a:xfrm>
            <a:off x="7162800" y="1219200"/>
            <a:ext cx="14478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Worked on professor</a:t>
            </a:r>
            <a:r>
              <a:rPr lang="en-US" altLang="en-US" sz="1000">
                <a:latin typeface="Times New Roman" pitchFamily="18" charset="0"/>
              </a:rPr>
              <a:t>’</a:t>
            </a:r>
            <a:r>
              <a:rPr lang="en-US" sz="1000">
                <a:latin typeface="Times New Roman" pitchFamily="18" charset="0"/>
              </a:rPr>
              <a:t>s research project</a:t>
            </a:r>
          </a:p>
        </p:txBody>
      </p:sp>
      <p:sp>
        <p:nvSpPr>
          <p:cNvPr id="3090" name="Rectangle 13"/>
          <p:cNvSpPr>
            <a:spLocks noChangeArrowheads="1"/>
          </p:cNvSpPr>
          <p:nvPr/>
        </p:nvSpPr>
        <p:spPr bwMode="auto">
          <a:xfrm>
            <a:off x="5715000" y="457200"/>
            <a:ext cx="12192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Percent of STEM majors</a:t>
            </a:r>
          </a:p>
        </p:txBody>
      </p:sp>
      <p:cxnSp>
        <p:nvCxnSpPr>
          <p:cNvPr id="61" name="Straight Arrow Connector 60"/>
          <p:cNvCxnSpPr>
            <a:cxnSpLocks noChangeShapeType="1"/>
            <a:stCxn id="3084" idx="3"/>
            <a:endCxn id="3086" idx="0"/>
          </p:cNvCxnSpPr>
          <p:nvPr/>
        </p:nvCxnSpPr>
        <p:spPr bwMode="auto">
          <a:xfrm>
            <a:off x="1447800" y="2943225"/>
            <a:ext cx="1028700" cy="15525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7" name="Straight Arrow Connector 66"/>
          <p:cNvCxnSpPr>
            <a:cxnSpLocks noChangeShapeType="1"/>
            <a:stCxn id="3082" idx="3"/>
            <a:endCxn id="3086" idx="0"/>
          </p:cNvCxnSpPr>
          <p:nvPr/>
        </p:nvCxnSpPr>
        <p:spPr bwMode="auto">
          <a:xfrm>
            <a:off x="1447800" y="3708400"/>
            <a:ext cx="1028700" cy="787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70" name="Straight Arrow Connector 69"/>
          <p:cNvCxnSpPr>
            <a:cxnSpLocks noChangeShapeType="1"/>
            <a:stCxn id="3086" idx="3"/>
            <a:endCxn id="3085" idx="2"/>
          </p:cNvCxnSpPr>
          <p:nvPr/>
        </p:nvCxnSpPr>
        <p:spPr bwMode="auto">
          <a:xfrm flipV="1">
            <a:off x="3048000" y="3276600"/>
            <a:ext cx="838200" cy="14192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75" name="Straight Arrow Connector 74"/>
          <p:cNvCxnSpPr>
            <a:cxnSpLocks noChangeShapeType="1"/>
            <a:stCxn id="3147" idx="3"/>
            <a:endCxn id="3087" idx="2"/>
          </p:cNvCxnSpPr>
          <p:nvPr/>
        </p:nvCxnSpPr>
        <p:spPr bwMode="auto">
          <a:xfrm flipV="1">
            <a:off x="5334000" y="4895850"/>
            <a:ext cx="990600" cy="89535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78" name="Straight Arrow Connector 77"/>
          <p:cNvCxnSpPr>
            <a:cxnSpLocks noChangeShapeType="1"/>
            <a:stCxn id="3088" idx="2"/>
          </p:cNvCxnSpPr>
          <p:nvPr/>
        </p:nvCxnSpPr>
        <p:spPr bwMode="auto">
          <a:xfrm>
            <a:off x="3771900" y="1543050"/>
            <a:ext cx="3771900" cy="18859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82" name="Straight Arrow Connector 81"/>
          <p:cNvCxnSpPr>
            <a:cxnSpLocks noChangeShapeType="1"/>
            <a:stCxn id="3089" idx="2"/>
          </p:cNvCxnSpPr>
          <p:nvPr/>
        </p:nvCxnSpPr>
        <p:spPr bwMode="auto">
          <a:xfrm>
            <a:off x="7886700" y="1619250"/>
            <a:ext cx="381000" cy="15049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85" name="Straight Arrow Connector 84"/>
          <p:cNvCxnSpPr>
            <a:cxnSpLocks noChangeShapeType="1"/>
            <a:stCxn id="3090" idx="2"/>
          </p:cNvCxnSpPr>
          <p:nvPr/>
        </p:nvCxnSpPr>
        <p:spPr bwMode="auto">
          <a:xfrm>
            <a:off x="6324600" y="857250"/>
            <a:ext cx="1714500" cy="22669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86" name="Straight Arrow Connector 85"/>
          <p:cNvCxnSpPr>
            <a:cxnSpLocks noChangeShapeType="1"/>
          </p:cNvCxnSpPr>
          <p:nvPr/>
        </p:nvCxnSpPr>
        <p:spPr bwMode="auto">
          <a:xfrm>
            <a:off x="8610600" y="838200"/>
            <a:ext cx="152400" cy="228600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91" name="Straight Arrow Connector 90"/>
          <p:cNvCxnSpPr>
            <a:cxnSpLocks noChangeShapeType="1"/>
            <a:stCxn id="3085" idx="6"/>
            <a:endCxn id="3087" idx="0"/>
          </p:cNvCxnSpPr>
          <p:nvPr/>
        </p:nvCxnSpPr>
        <p:spPr bwMode="auto">
          <a:xfrm>
            <a:off x="5181600" y="3276600"/>
            <a:ext cx="1143000" cy="121920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09" name="Straight Arrow Connector 108"/>
          <p:cNvCxnSpPr>
            <a:cxnSpLocks noChangeShapeType="1"/>
            <a:stCxn id="3087" idx="3"/>
          </p:cNvCxnSpPr>
          <p:nvPr/>
        </p:nvCxnSpPr>
        <p:spPr bwMode="auto">
          <a:xfrm flipV="1">
            <a:off x="6858000" y="4572000"/>
            <a:ext cx="685800" cy="123825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5" name="Straight Arrow Connector 54"/>
          <p:cNvCxnSpPr>
            <a:cxnSpLocks noChangeShapeType="1"/>
            <a:stCxn id="3084" idx="3"/>
            <a:endCxn id="3107" idx="4"/>
          </p:cNvCxnSpPr>
          <p:nvPr/>
        </p:nvCxnSpPr>
        <p:spPr bwMode="auto">
          <a:xfrm flipV="1">
            <a:off x="1447800" y="1600200"/>
            <a:ext cx="4457700" cy="13430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2" name="Straight Arrow Connector 61"/>
          <p:cNvCxnSpPr>
            <a:cxnSpLocks noChangeShapeType="1"/>
            <a:stCxn id="3083" idx="3"/>
            <a:endCxn id="3089" idx="2"/>
          </p:cNvCxnSpPr>
          <p:nvPr/>
        </p:nvCxnSpPr>
        <p:spPr bwMode="auto">
          <a:xfrm flipV="1">
            <a:off x="1447800" y="1619250"/>
            <a:ext cx="6438900" cy="485775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3" name="Straight Arrow Connector 62"/>
          <p:cNvCxnSpPr>
            <a:cxnSpLocks noChangeShapeType="1"/>
            <a:stCxn id="3083" idx="3"/>
          </p:cNvCxnSpPr>
          <p:nvPr/>
        </p:nvCxnSpPr>
        <p:spPr bwMode="auto">
          <a:xfrm>
            <a:off x="1447800" y="2105025"/>
            <a:ext cx="6096000" cy="139700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5" name="Straight Arrow Connector 64"/>
          <p:cNvCxnSpPr>
            <a:cxnSpLocks noChangeShapeType="1"/>
            <a:stCxn id="3083" idx="3"/>
            <a:endCxn id="3087" idx="1"/>
          </p:cNvCxnSpPr>
          <p:nvPr/>
        </p:nvCxnSpPr>
        <p:spPr bwMode="auto">
          <a:xfrm>
            <a:off x="1447800" y="2105025"/>
            <a:ext cx="4343400" cy="259080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6" name="Straight Arrow Connector 65"/>
          <p:cNvCxnSpPr>
            <a:cxnSpLocks noChangeShapeType="1"/>
            <a:stCxn id="3084" idx="3"/>
            <a:endCxn id="3085" idx="2"/>
          </p:cNvCxnSpPr>
          <p:nvPr/>
        </p:nvCxnSpPr>
        <p:spPr bwMode="auto">
          <a:xfrm>
            <a:off x="1447800" y="2943225"/>
            <a:ext cx="2438400" cy="333375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8" name="Straight Arrow Connector 67"/>
          <p:cNvCxnSpPr>
            <a:cxnSpLocks noChangeShapeType="1"/>
            <a:stCxn id="3082" idx="3"/>
            <a:endCxn id="3085" idx="2"/>
          </p:cNvCxnSpPr>
          <p:nvPr/>
        </p:nvCxnSpPr>
        <p:spPr bwMode="auto">
          <a:xfrm flipV="1">
            <a:off x="1447800" y="3276600"/>
            <a:ext cx="2438400" cy="4318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107" name="Oval 27"/>
          <p:cNvSpPr>
            <a:spLocks noChangeArrowheads="1"/>
          </p:cNvSpPr>
          <p:nvPr/>
        </p:nvSpPr>
        <p:spPr bwMode="auto">
          <a:xfrm>
            <a:off x="5257800" y="1143000"/>
            <a:ext cx="12954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000">
                <a:latin typeface="Times New Roman" pitchFamily="18" charset="0"/>
              </a:rPr>
              <a:t>Faculty Interaction</a:t>
            </a:r>
          </a:p>
        </p:txBody>
      </p:sp>
      <p:cxnSp>
        <p:nvCxnSpPr>
          <p:cNvPr id="71" name="Straight Arrow Connector 70"/>
          <p:cNvCxnSpPr>
            <a:cxnSpLocks noChangeShapeType="1"/>
            <a:stCxn id="3086" idx="3"/>
          </p:cNvCxnSpPr>
          <p:nvPr/>
        </p:nvCxnSpPr>
        <p:spPr bwMode="auto">
          <a:xfrm>
            <a:off x="3048000" y="4695825"/>
            <a:ext cx="4495800" cy="638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74" name="Straight Arrow Connector 73"/>
          <p:cNvCxnSpPr>
            <a:cxnSpLocks noChangeShapeType="1"/>
            <a:endCxn id="3107" idx="4"/>
          </p:cNvCxnSpPr>
          <p:nvPr/>
        </p:nvCxnSpPr>
        <p:spPr bwMode="auto">
          <a:xfrm flipV="1">
            <a:off x="4572000" y="1600200"/>
            <a:ext cx="1333500" cy="403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76" name="Straight Arrow Connector 75"/>
          <p:cNvCxnSpPr>
            <a:cxnSpLocks noChangeShapeType="1"/>
          </p:cNvCxnSpPr>
          <p:nvPr/>
        </p:nvCxnSpPr>
        <p:spPr bwMode="auto">
          <a:xfrm flipV="1">
            <a:off x="4724400" y="1676400"/>
            <a:ext cx="2743200" cy="3962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84" name="Straight Arrow Connector 83"/>
          <p:cNvCxnSpPr>
            <a:cxnSpLocks noChangeShapeType="1"/>
            <a:stCxn id="3085" idx="6"/>
          </p:cNvCxnSpPr>
          <p:nvPr/>
        </p:nvCxnSpPr>
        <p:spPr bwMode="auto">
          <a:xfrm>
            <a:off x="5181600" y="3276600"/>
            <a:ext cx="2362200" cy="533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87" name="Straight Arrow Connector 86"/>
          <p:cNvCxnSpPr>
            <a:cxnSpLocks noChangeShapeType="1"/>
            <a:stCxn id="3085" idx="6"/>
            <a:endCxn id="3089" idx="1"/>
          </p:cNvCxnSpPr>
          <p:nvPr/>
        </p:nvCxnSpPr>
        <p:spPr bwMode="auto">
          <a:xfrm flipV="1">
            <a:off x="5181600" y="1419225"/>
            <a:ext cx="1981200" cy="18573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88" name="Straight Arrow Connector 87"/>
          <p:cNvCxnSpPr>
            <a:cxnSpLocks noChangeShapeType="1"/>
            <a:stCxn id="3088" idx="3"/>
            <a:endCxn id="3107" idx="2"/>
          </p:cNvCxnSpPr>
          <p:nvPr/>
        </p:nvCxnSpPr>
        <p:spPr bwMode="auto">
          <a:xfrm>
            <a:off x="4495800" y="1343025"/>
            <a:ext cx="762000" cy="285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89" name="Straight Arrow Connector 88"/>
          <p:cNvCxnSpPr>
            <a:cxnSpLocks noChangeShapeType="1"/>
            <a:stCxn id="3107" idx="6"/>
            <a:endCxn id="3089" idx="1"/>
          </p:cNvCxnSpPr>
          <p:nvPr/>
        </p:nvCxnSpPr>
        <p:spPr bwMode="auto">
          <a:xfrm>
            <a:off x="6553200" y="1371600"/>
            <a:ext cx="609600" cy="476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94" name="Straight Arrow Connector 93"/>
          <p:cNvCxnSpPr>
            <a:cxnSpLocks noChangeShapeType="1"/>
          </p:cNvCxnSpPr>
          <p:nvPr/>
        </p:nvCxnSpPr>
        <p:spPr bwMode="auto">
          <a:xfrm>
            <a:off x="1447800" y="2209800"/>
            <a:ext cx="2667000" cy="33813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97" name="Straight Arrow Connector 96"/>
          <p:cNvCxnSpPr>
            <a:cxnSpLocks noChangeShapeType="1"/>
            <a:stCxn id="3085" idx="0"/>
            <a:endCxn id="3088" idx="2"/>
          </p:cNvCxnSpPr>
          <p:nvPr/>
        </p:nvCxnSpPr>
        <p:spPr bwMode="auto">
          <a:xfrm flipH="1" flipV="1">
            <a:off x="3771900" y="1543050"/>
            <a:ext cx="762000" cy="14287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117" name="Text Box 134"/>
          <p:cNvSpPr txBox="1">
            <a:spLocks noChangeArrowheads="1"/>
          </p:cNvSpPr>
          <p:nvPr/>
        </p:nvSpPr>
        <p:spPr bwMode="auto">
          <a:xfrm>
            <a:off x="228600" y="5943600"/>
            <a:ext cx="8229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Times New Roman" pitchFamily="18" charset="0"/>
              </a:rPr>
              <a:t>Figure 2.  Final Model</a:t>
            </a:r>
          </a:p>
          <a:p>
            <a:r>
              <a:rPr lang="en-US" sz="1200" b="1">
                <a:latin typeface="Times New Roman" pitchFamily="18" charset="0"/>
              </a:rPr>
              <a:t>a N=3156; X</a:t>
            </a:r>
            <a:r>
              <a:rPr lang="en-US" sz="1200" b="1" baseline="30000">
                <a:latin typeface="Times New Roman" pitchFamily="18" charset="0"/>
              </a:rPr>
              <a:t>2</a:t>
            </a:r>
            <a:r>
              <a:rPr lang="en-US" sz="1200" b="1">
                <a:latin typeface="Times New Roman" pitchFamily="18" charset="0"/>
              </a:rPr>
              <a:t>(df=47; p&lt;0.001) = 2241.80; CFI = .96; TLI = .93; RMSEA = .03</a:t>
            </a:r>
          </a:p>
          <a:p>
            <a:r>
              <a:rPr lang="en-US" sz="1200" b="1">
                <a:latin typeface="Times New Roman" pitchFamily="18" charset="0"/>
              </a:rPr>
              <a:t>b parameter added based on modification indices and theoretical/empirical review. </a:t>
            </a:r>
          </a:p>
          <a:p>
            <a:r>
              <a:rPr lang="en-US" sz="1200">
                <a:latin typeface="Times New Roman" pitchFamily="18" charset="0"/>
              </a:rPr>
              <a:t>Note: All paths are significant at p&lt;.05.  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Negative effects are noted in red.</a:t>
            </a:r>
          </a:p>
        </p:txBody>
      </p:sp>
      <p:sp>
        <p:nvSpPr>
          <p:cNvPr id="3118" name="Text Box 138"/>
          <p:cNvSpPr txBox="1">
            <a:spLocks noChangeArrowheads="1"/>
          </p:cNvSpPr>
          <p:nvPr/>
        </p:nvSpPr>
        <p:spPr bwMode="auto">
          <a:xfrm rot="-290780">
            <a:off x="1697038" y="1841500"/>
            <a:ext cx="50958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b  -.16</a:t>
            </a:r>
          </a:p>
        </p:txBody>
      </p:sp>
      <p:sp>
        <p:nvSpPr>
          <p:cNvPr id="3119" name="Text Box 138"/>
          <p:cNvSpPr txBox="1">
            <a:spLocks noChangeArrowheads="1"/>
          </p:cNvSpPr>
          <p:nvPr/>
        </p:nvSpPr>
        <p:spPr bwMode="auto">
          <a:xfrm rot="4171143">
            <a:off x="1332707" y="2493169"/>
            <a:ext cx="4302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-.16</a:t>
            </a:r>
          </a:p>
        </p:txBody>
      </p:sp>
      <p:sp>
        <p:nvSpPr>
          <p:cNvPr id="3120" name="Text Box 138"/>
          <p:cNvSpPr txBox="1">
            <a:spLocks noChangeArrowheads="1"/>
          </p:cNvSpPr>
          <p:nvPr/>
        </p:nvSpPr>
        <p:spPr bwMode="auto">
          <a:xfrm rot="3433049">
            <a:off x="1439069" y="3255169"/>
            <a:ext cx="4302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.20</a:t>
            </a:r>
          </a:p>
        </p:txBody>
      </p:sp>
      <p:sp>
        <p:nvSpPr>
          <p:cNvPr id="3121" name="Text Box 138"/>
          <p:cNvSpPr txBox="1">
            <a:spLocks noChangeArrowheads="1"/>
          </p:cNvSpPr>
          <p:nvPr/>
        </p:nvSpPr>
        <p:spPr bwMode="auto">
          <a:xfrm rot="2566257">
            <a:off x="1539875" y="3927475"/>
            <a:ext cx="4302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.02</a:t>
            </a:r>
          </a:p>
        </p:txBody>
      </p:sp>
      <p:sp>
        <p:nvSpPr>
          <p:cNvPr id="3122" name="Text Box 138"/>
          <p:cNvSpPr txBox="1">
            <a:spLocks noChangeArrowheads="1"/>
          </p:cNvSpPr>
          <p:nvPr/>
        </p:nvSpPr>
        <p:spPr bwMode="auto">
          <a:xfrm rot="-3588852">
            <a:off x="3187700" y="3865563"/>
            <a:ext cx="428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.40</a:t>
            </a:r>
          </a:p>
        </p:txBody>
      </p:sp>
      <p:sp>
        <p:nvSpPr>
          <p:cNvPr id="3123" name="Text Box 138"/>
          <p:cNvSpPr txBox="1">
            <a:spLocks noChangeArrowheads="1"/>
          </p:cNvSpPr>
          <p:nvPr/>
        </p:nvSpPr>
        <p:spPr bwMode="auto">
          <a:xfrm rot="5664842">
            <a:off x="4329112" y="4305301"/>
            <a:ext cx="428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.19</a:t>
            </a:r>
          </a:p>
        </p:txBody>
      </p:sp>
      <p:sp>
        <p:nvSpPr>
          <p:cNvPr id="3124" name="Text Box 138"/>
          <p:cNvSpPr txBox="1">
            <a:spLocks noChangeArrowheads="1"/>
          </p:cNvSpPr>
          <p:nvPr/>
        </p:nvSpPr>
        <p:spPr bwMode="auto">
          <a:xfrm rot="-632026">
            <a:off x="2606675" y="3238500"/>
            <a:ext cx="4302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b  .11</a:t>
            </a:r>
          </a:p>
        </p:txBody>
      </p:sp>
      <p:sp>
        <p:nvSpPr>
          <p:cNvPr id="3125" name="Text Box 138"/>
          <p:cNvSpPr txBox="1">
            <a:spLocks noChangeArrowheads="1"/>
          </p:cNvSpPr>
          <p:nvPr/>
        </p:nvSpPr>
        <p:spPr bwMode="auto">
          <a:xfrm rot="3433049">
            <a:off x="2658269" y="3712369"/>
            <a:ext cx="4302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b  .13</a:t>
            </a:r>
          </a:p>
        </p:txBody>
      </p:sp>
      <p:sp>
        <p:nvSpPr>
          <p:cNvPr id="3126" name="Text Box 138"/>
          <p:cNvSpPr txBox="1">
            <a:spLocks noChangeArrowheads="1"/>
          </p:cNvSpPr>
          <p:nvPr/>
        </p:nvSpPr>
        <p:spPr bwMode="auto">
          <a:xfrm rot="1885824">
            <a:off x="4587875" y="3940175"/>
            <a:ext cx="5572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b  -.07</a:t>
            </a:r>
          </a:p>
        </p:txBody>
      </p:sp>
      <p:sp>
        <p:nvSpPr>
          <p:cNvPr id="3127" name="Text Box 138"/>
          <p:cNvSpPr txBox="1">
            <a:spLocks noChangeArrowheads="1"/>
          </p:cNvSpPr>
          <p:nvPr/>
        </p:nvSpPr>
        <p:spPr bwMode="auto">
          <a:xfrm rot="451317">
            <a:off x="2293938" y="2913063"/>
            <a:ext cx="4302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b -.18</a:t>
            </a:r>
          </a:p>
        </p:txBody>
      </p:sp>
      <p:sp>
        <p:nvSpPr>
          <p:cNvPr id="3128" name="Text Box 138"/>
          <p:cNvSpPr txBox="1">
            <a:spLocks noChangeArrowheads="1"/>
          </p:cNvSpPr>
          <p:nvPr/>
        </p:nvSpPr>
        <p:spPr bwMode="auto">
          <a:xfrm rot="-895830">
            <a:off x="3221038" y="2109788"/>
            <a:ext cx="428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b  .13</a:t>
            </a:r>
          </a:p>
        </p:txBody>
      </p:sp>
      <p:sp>
        <p:nvSpPr>
          <p:cNvPr id="3129" name="Text Box 138"/>
          <p:cNvSpPr txBox="1">
            <a:spLocks noChangeArrowheads="1"/>
          </p:cNvSpPr>
          <p:nvPr/>
        </p:nvSpPr>
        <p:spPr bwMode="auto">
          <a:xfrm rot="493481">
            <a:off x="6642100" y="5059363"/>
            <a:ext cx="4302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b  .18</a:t>
            </a:r>
          </a:p>
        </p:txBody>
      </p:sp>
      <p:sp>
        <p:nvSpPr>
          <p:cNvPr id="3130" name="Text Box 138"/>
          <p:cNvSpPr txBox="1">
            <a:spLocks noChangeArrowheads="1"/>
          </p:cNvSpPr>
          <p:nvPr/>
        </p:nvSpPr>
        <p:spPr bwMode="auto">
          <a:xfrm rot="3717692">
            <a:off x="4171950" y="2343150"/>
            <a:ext cx="4302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b  .32</a:t>
            </a:r>
          </a:p>
        </p:txBody>
      </p:sp>
      <p:sp>
        <p:nvSpPr>
          <p:cNvPr id="3131" name="Text Box 138"/>
          <p:cNvSpPr txBox="1">
            <a:spLocks noChangeArrowheads="1"/>
          </p:cNvSpPr>
          <p:nvPr/>
        </p:nvSpPr>
        <p:spPr bwMode="auto">
          <a:xfrm rot="1736489">
            <a:off x="6731000" y="2909888"/>
            <a:ext cx="4302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.22</a:t>
            </a:r>
          </a:p>
        </p:txBody>
      </p:sp>
      <p:sp>
        <p:nvSpPr>
          <p:cNvPr id="3132" name="Text Box 138"/>
          <p:cNvSpPr txBox="1">
            <a:spLocks noChangeArrowheads="1"/>
          </p:cNvSpPr>
          <p:nvPr/>
        </p:nvSpPr>
        <p:spPr bwMode="auto">
          <a:xfrm rot="745611">
            <a:off x="4656138" y="2706688"/>
            <a:ext cx="5683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b  -.08</a:t>
            </a:r>
          </a:p>
        </p:txBody>
      </p:sp>
      <p:sp>
        <p:nvSpPr>
          <p:cNvPr id="3133" name="Text Box 138"/>
          <p:cNvSpPr txBox="1">
            <a:spLocks noChangeArrowheads="1"/>
          </p:cNvSpPr>
          <p:nvPr/>
        </p:nvSpPr>
        <p:spPr bwMode="auto">
          <a:xfrm>
            <a:off x="4572000" y="1143000"/>
            <a:ext cx="4302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b  .42</a:t>
            </a:r>
          </a:p>
        </p:txBody>
      </p:sp>
      <p:sp>
        <p:nvSpPr>
          <p:cNvPr id="3134" name="Text Box 138"/>
          <p:cNvSpPr txBox="1">
            <a:spLocks noChangeArrowheads="1"/>
          </p:cNvSpPr>
          <p:nvPr/>
        </p:nvSpPr>
        <p:spPr bwMode="auto">
          <a:xfrm rot="224354">
            <a:off x="6711950" y="1233488"/>
            <a:ext cx="4302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b  .26</a:t>
            </a:r>
          </a:p>
        </p:txBody>
      </p:sp>
      <p:sp>
        <p:nvSpPr>
          <p:cNvPr id="3135" name="Text Box 138"/>
          <p:cNvSpPr txBox="1">
            <a:spLocks noChangeArrowheads="1"/>
          </p:cNvSpPr>
          <p:nvPr/>
        </p:nvSpPr>
        <p:spPr bwMode="auto">
          <a:xfrm rot="3148679">
            <a:off x="7468394" y="2337594"/>
            <a:ext cx="4302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.66</a:t>
            </a:r>
          </a:p>
        </p:txBody>
      </p:sp>
      <p:sp>
        <p:nvSpPr>
          <p:cNvPr id="3136" name="Text Box 138"/>
          <p:cNvSpPr txBox="1">
            <a:spLocks noChangeArrowheads="1"/>
          </p:cNvSpPr>
          <p:nvPr/>
        </p:nvSpPr>
        <p:spPr bwMode="auto">
          <a:xfrm rot="4409370">
            <a:off x="7916069" y="2035969"/>
            <a:ext cx="4302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.11</a:t>
            </a:r>
          </a:p>
        </p:txBody>
      </p:sp>
      <p:sp>
        <p:nvSpPr>
          <p:cNvPr id="3137" name="Text Box 138"/>
          <p:cNvSpPr txBox="1">
            <a:spLocks noChangeArrowheads="1"/>
          </p:cNvSpPr>
          <p:nvPr/>
        </p:nvSpPr>
        <p:spPr bwMode="auto">
          <a:xfrm rot="774010">
            <a:off x="6392863" y="3408363"/>
            <a:ext cx="4302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.05</a:t>
            </a:r>
          </a:p>
        </p:txBody>
      </p:sp>
      <p:sp>
        <p:nvSpPr>
          <p:cNvPr id="3138" name="Text Box 138"/>
          <p:cNvSpPr txBox="1">
            <a:spLocks noChangeArrowheads="1"/>
          </p:cNvSpPr>
          <p:nvPr/>
        </p:nvSpPr>
        <p:spPr bwMode="auto">
          <a:xfrm rot="6328914">
            <a:off x="5051426" y="3862387"/>
            <a:ext cx="43021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b  .53</a:t>
            </a:r>
          </a:p>
        </p:txBody>
      </p:sp>
      <p:sp>
        <p:nvSpPr>
          <p:cNvPr id="3139" name="Text Box 138"/>
          <p:cNvSpPr txBox="1">
            <a:spLocks noChangeArrowheads="1"/>
          </p:cNvSpPr>
          <p:nvPr/>
        </p:nvSpPr>
        <p:spPr bwMode="auto">
          <a:xfrm rot="-2515064">
            <a:off x="5961063" y="2173288"/>
            <a:ext cx="428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b  .09</a:t>
            </a:r>
          </a:p>
        </p:txBody>
      </p:sp>
      <p:sp>
        <p:nvSpPr>
          <p:cNvPr id="3140" name="Text Box 138"/>
          <p:cNvSpPr txBox="1">
            <a:spLocks noChangeArrowheads="1"/>
          </p:cNvSpPr>
          <p:nvPr/>
        </p:nvSpPr>
        <p:spPr bwMode="auto">
          <a:xfrm rot="-3210549">
            <a:off x="6477000" y="2490788"/>
            <a:ext cx="428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b  .13</a:t>
            </a:r>
          </a:p>
        </p:txBody>
      </p:sp>
      <p:sp>
        <p:nvSpPr>
          <p:cNvPr id="3141" name="Text Box 138"/>
          <p:cNvSpPr txBox="1">
            <a:spLocks noChangeArrowheads="1"/>
          </p:cNvSpPr>
          <p:nvPr/>
        </p:nvSpPr>
        <p:spPr bwMode="auto">
          <a:xfrm rot="5167714">
            <a:off x="8593931" y="2399507"/>
            <a:ext cx="4302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-.29</a:t>
            </a:r>
          </a:p>
        </p:txBody>
      </p:sp>
      <p:sp>
        <p:nvSpPr>
          <p:cNvPr id="3142" name="Rectangle 13"/>
          <p:cNvSpPr>
            <a:spLocks noChangeArrowheads="1"/>
          </p:cNvSpPr>
          <p:nvPr/>
        </p:nvSpPr>
        <p:spPr bwMode="auto">
          <a:xfrm>
            <a:off x="7696200" y="457200"/>
            <a:ext cx="12192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Institutional Selectivity</a:t>
            </a:r>
          </a:p>
        </p:txBody>
      </p:sp>
      <p:sp>
        <p:nvSpPr>
          <p:cNvPr id="3143" name="Text Box 138"/>
          <p:cNvSpPr txBox="1">
            <a:spLocks noChangeArrowheads="1"/>
          </p:cNvSpPr>
          <p:nvPr/>
        </p:nvSpPr>
        <p:spPr bwMode="auto">
          <a:xfrm rot="2110234">
            <a:off x="7108825" y="2314575"/>
            <a:ext cx="4302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-.04</a:t>
            </a:r>
          </a:p>
        </p:txBody>
      </p:sp>
      <p:sp>
        <p:nvSpPr>
          <p:cNvPr id="3144" name="Text Box 138"/>
          <p:cNvSpPr txBox="1">
            <a:spLocks noChangeArrowheads="1"/>
          </p:cNvSpPr>
          <p:nvPr/>
        </p:nvSpPr>
        <p:spPr bwMode="auto">
          <a:xfrm rot="2792520">
            <a:off x="5878512" y="4008438"/>
            <a:ext cx="428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-.09</a:t>
            </a:r>
          </a:p>
        </p:txBody>
      </p:sp>
      <p:sp>
        <p:nvSpPr>
          <p:cNvPr id="3145" name="Text Box 138"/>
          <p:cNvSpPr txBox="1">
            <a:spLocks noChangeArrowheads="1"/>
          </p:cNvSpPr>
          <p:nvPr/>
        </p:nvSpPr>
        <p:spPr bwMode="auto">
          <a:xfrm rot="-2422289">
            <a:off x="5499100" y="5226050"/>
            <a:ext cx="4302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-.04</a:t>
            </a:r>
          </a:p>
        </p:txBody>
      </p:sp>
      <p:sp>
        <p:nvSpPr>
          <p:cNvPr id="3146" name="Text Box 138"/>
          <p:cNvSpPr txBox="1">
            <a:spLocks noChangeArrowheads="1"/>
          </p:cNvSpPr>
          <p:nvPr/>
        </p:nvSpPr>
        <p:spPr bwMode="auto">
          <a:xfrm rot="-201388">
            <a:off x="6940550" y="4432300"/>
            <a:ext cx="4302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-.13</a:t>
            </a:r>
          </a:p>
        </p:txBody>
      </p:sp>
      <p:sp>
        <p:nvSpPr>
          <p:cNvPr id="3147" name="Rectangle 13"/>
          <p:cNvSpPr>
            <a:spLocks noChangeArrowheads="1"/>
          </p:cNvSpPr>
          <p:nvPr/>
        </p:nvSpPr>
        <p:spPr bwMode="auto">
          <a:xfrm>
            <a:off x="3276600" y="5591175"/>
            <a:ext cx="20574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Importance of making a theoretical contribution to science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3392858"/>
              </p:ext>
            </p:extLst>
          </p:nvPr>
        </p:nvGraphicFramePr>
        <p:xfrm>
          <a:off x="381000" y="1719263"/>
          <a:ext cx="84074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99499"/>
                <a:gridCol w="2107901"/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dirty="0" smtClean="0"/>
                        <a:t>β </a:t>
                      </a:r>
                      <a:r>
                        <a:rPr lang="en-US" sz="2400" dirty="0" smtClean="0"/>
                        <a:t>(sig)</a:t>
                      </a:r>
                      <a:endParaRPr lang="en-US" sz="24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</a:rPr>
                        <a:t>Underrepresented minority student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-0.08***</a:t>
                      </a:r>
                      <a:endParaRPr lang="en-US" sz="24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</a:rPr>
                        <a:t>High School GPA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0.10***</a:t>
                      </a:r>
                      <a:endParaRPr lang="en-US" sz="24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Calibri"/>
                        </a:rPr>
                        <a:t>2004 Academic self-concept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96875" indent="0" algn="l">
                        <a:tabLst/>
                      </a:pPr>
                      <a:r>
                        <a:rPr lang="en-US" sz="2400" dirty="0" smtClean="0"/>
                        <a:t>0.05*</a:t>
                      </a:r>
                      <a:endParaRPr lang="en-US" sz="24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</a:rPr>
                        <a:t>Intention to change major field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-0.13***</a:t>
                      </a:r>
                      <a:endParaRPr lang="en-US" sz="24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Calibri"/>
                        </a:rPr>
                        <a:t>Satisfaction w/ science and mathematics courses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0.22***</a:t>
                      </a:r>
                      <a:endParaRPr lang="en-US" sz="24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  <a:ea typeface="Calibri"/>
                        </a:rPr>
                        <a:t>Worked on a professor’s research project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0.11***</a:t>
                      </a:r>
                      <a:endParaRPr lang="en-US" sz="24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</a:rPr>
                        <a:t>Faculty mentorship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-0.04***</a:t>
                      </a:r>
                      <a:endParaRPr lang="en-US" sz="24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</a:rPr>
                        <a:t>Institutional selectivity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-0.29***</a:t>
                      </a:r>
                      <a:endParaRPr lang="en-US" sz="24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</a:rPr>
                        <a:t>Percent of students majoring in STEM in 2006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0.66***</a:t>
                      </a:r>
                      <a:endParaRPr lang="en-US" sz="24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921" y="158739"/>
            <a:ext cx="8831427" cy="1251502"/>
          </a:xfrm>
        </p:spPr>
        <p:txBody>
          <a:bodyPr/>
          <a:lstStyle/>
          <a:p>
            <a:r>
              <a:rPr lang="en-US" sz="4000" dirty="0" smtClean="0"/>
              <a:t>Direct Effects: Predicting </a:t>
            </a:r>
            <a:br>
              <a:rPr lang="en-US" sz="4000" dirty="0" smtClean="0"/>
            </a:br>
            <a:r>
              <a:rPr lang="en-US" sz="4000" dirty="0" smtClean="0"/>
              <a:t>Retained STEM Career Aspirations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6291263"/>
            <a:ext cx="426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*** </a:t>
            </a:r>
            <a:r>
              <a:rPr lang="en-US" dirty="0" err="1" smtClean="0"/>
              <a:t>p</a:t>
            </a:r>
            <a:r>
              <a:rPr lang="en-US" dirty="0" smtClean="0"/>
              <a:t>&lt;0.001, ** </a:t>
            </a:r>
            <a:r>
              <a:rPr lang="en-US" dirty="0" err="1" smtClean="0"/>
              <a:t>p</a:t>
            </a:r>
            <a:r>
              <a:rPr lang="en-US" dirty="0" smtClean="0"/>
              <a:t>&lt;0.01, * </a:t>
            </a:r>
            <a:r>
              <a:rPr lang="en-US" dirty="0" err="1" smtClean="0"/>
              <a:t>p</a:t>
            </a:r>
            <a:r>
              <a:rPr lang="en-US" dirty="0" smtClean="0"/>
              <a:t>&lt;0.05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188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442097"/>
              </p:ext>
            </p:extLst>
          </p:nvPr>
        </p:nvGraphicFramePr>
        <p:xfrm>
          <a:off x="381000" y="2056582"/>
          <a:ext cx="8407400" cy="362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99499"/>
                <a:gridCol w="2107901"/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 smtClean="0"/>
                        <a:t>β </a:t>
                      </a:r>
                      <a:r>
                        <a:rPr lang="en-US" sz="2800" dirty="0" smtClean="0"/>
                        <a:t>(sig)</a:t>
                      </a:r>
                      <a:endParaRPr lang="en-US" sz="28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+mn-lt"/>
                          <a:ea typeface="Calibri"/>
                        </a:rPr>
                        <a:t>Gender (Female)</a:t>
                      </a:r>
                      <a:endParaRPr lang="en-US" sz="2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7813" indent="0" algn="l"/>
                      <a:r>
                        <a:rPr lang="en-US" sz="2800" dirty="0" smtClean="0"/>
                        <a:t>-0.01*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+mn-lt"/>
                          <a:ea typeface="Calibri"/>
                        </a:rPr>
                        <a:t>Underrepresented minority student</a:t>
                      </a:r>
                      <a:endParaRPr lang="en-US" sz="2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-0.22***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+mn-lt"/>
                          <a:ea typeface="Calibri"/>
                        </a:rPr>
                        <a:t>Mother’s education</a:t>
                      </a:r>
                      <a:endParaRPr lang="en-US" sz="2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0.02***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+mn-lt"/>
                          <a:ea typeface="Calibri"/>
                        </a:rPr>
                        <a:t>High School GPA</a:t>
                      </a:r>
                      <a:endParaRPr lang="en-US" sz="2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96875" indent="0" algn="l">
                        <a:tabLst/>
                      </a:pPr>
                      <a:r>
                        <a:rPr lang="en-US" sz="2800" dirty="0" smtClean="0"/>
                        <a:t>0.07***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+mn-lt"/>
                          <a:ea typeface="Calibri"/>
                        </a:rPr>
                        <a:t>2004 Academic self-concept</a:t>
                      </a:r>
                      <a:endParaRPr lang="en-US" sz="2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0.10***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</a:rPr>
                        <a:t>Faculty mentorship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0.02***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921" y="158739"/>
            <a:ext cx="8831427" cy="1251502"/>
          </a:xfrm>
        </p:spPr>
        <p:txBody>
          <a:bodyPr/>
          <a:lstStyle/>
          <a:p>
            <a:r>
              <a:rPr lang="en-US" sz="4000" dirty="0" smtClean="0"/>
              <a:t>Indirect Effects: Predicting </a:t>
            </a:r>
            <a:br>
              <a:rPr lang="en-US" sz="4000" dirty="0" smtClean="0"/>
            </a:br>
            <a:r>
              <a:rPr lang="en-US" sz="4000" dirty="0" smtClean="0"/>
              <a:t>Retained STEM Career Aspirations</a:t>
            </a:r>
            <a:endParaRPr lang="en-US" sz="4000" dirty="0"/>
          </a:p>
        </p:txBody>
      </p:sp>
      <p:sp>
        <p:nvSpPr>
          <p:cNvPr id="5" name="Oval 27"/>
          <p:cNvSpPr>
            <a:spLocks noChangeArrowheads="1"/>
          </p:cNvSpPr>
          <p:nvPr/>
        </p:nvSpPr>
        <p:spPr bwMode="auto">
          <a:xfrm>
            <a:off x="6807145" y="5180790"/>
            <a:ext cx="1667056" cy="609600"/>
          </a:xfrm>
          <a:prstGeom prst="ellips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endParaRPr lang="en-US" sz="1000" dirty="0"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7327" y="5769641"/>
            <a:ext cx="426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*** </a:t>
            </a:r>
            <a:r>
              <a:rPr lang="en-US" dirty="0" err="1" smtClean="0"/>
              <a:t>p</a:t>
            </a:r>
            <a:r>
              <a:rPr lang="en-US" dirty="0" smtClean="0"/>
              <a:t>&lt;0.001, ** </a:t>
            </a:r>
            <a:r>
              <a:rPr lang="en-US" dirty="0" err="1" smtClean="0"/>
              <a:t>p</a:t>
            </a:r>
            <a:r>
              <a:rPr lang="en-US" dirty="0" smtClean="0"/>
              <a:t>&lt;0.01, * </a:t>
            </a:r>
            <a:r>
              <a:rPr lang="en-US" dirty="0" err="1" smtClean="0"/>
              <a:t>p</a:t>
            </a:r>
            <a:r>
              <a:rPr lang="en-US" dirty="0" smtClean="0"/>
              <a:t>&lt;0.05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763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4918796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4F81BD"/>
              </a:buClr>
            </a:pPr>
            <a:r>
              <a:rPr lang="en-US" sz="2400" dirty="0">
                <a:solidFill>
                  <a:srgbClr val="1F497D"/>
                </a:solidFill>
              </a:rPr>
              <a:t>Implications for URM students</a:t>
            </a:r>
          </a:p>
          <a:p>
            <a:pPr marL="365760" lvl="1" indent="0">
              <a:buNone/>
            </a:pPr>
            <a:endParaRPr lang="en-US" dirty="0"/>
          </a:p>
          <a:p>
            <a:r>
              <a:rPr lang="en-US" sz="2400" dirty="0" smtClean="0"/>
              <a:t>Early interventions</a:t>
            </a:r>
          </a:p>
          <a:p>
            <a:pPr lvl="1"/>
            <a:r>
              <a:rPr lang="en-US" sz="2000" dirty="0" smtClean="0"/>
              <a:t>Academic self-concept</a:t>
            </a:r>
          </a:p>
          <a:p>
            <a:pPr lvl="1"/>
            <a:r>
              <a:rPr lang="en-US" dirty="0" smtClean="0"/>
              <a:t>P</a:t>
            </a:r>
            <a:r>
              <a:rPr lang="en-US" sz="2000" dirty="0"/>
              <a:t>sychological motivations</a:t>
            </a:r>
          </a:p>
          <a:p>
            <a:pPr lvl="1"/>
            <a:r>
              <a:rPr lang="en-US" sz="2000" dirty="0"/>
              <a:t>Major intentions</a:t>
            </a:r>
          </a:p>
          <a:p>
            <a:pPr lvl="1"/>
            <a:r>
              <a:rPr lang="en-US" sz="2000" dirty="0"/>
              <a:t>Introductory STEM classrooms</a:t>
            </a:r>
          </a:p>
          <a:p>
            <a:pPr marL="365760" lvl="1" indent="0">
              <a:buNone/>
            </a:pPr>
            <a:endParaRPr lang="en-US" dirty="0" smtClean="0"/>
          </a:p>
          <a:p>
            <a:r>
              <a:rPr lang="en-US" sz="2400" dirty="0"/>
              <a:t>Role of </a:t>
            </a:r>
            <a:r>
              <a:rPr lang="en-US" sz="2400" dirty="0" smtClean="0"/>
              <a:t>faculty</a:t>
            </a:r>
          </a:p>
          <a:p>
            <a:pPr marL="45720" indent="0">
              <a:buNone/>
            </a:pPr>
            <a:endParaRPr lang="en-US" sz="2400" dirty="0" smtClean="0"/>
          </a:p>
          <a:p>
            <a:r>
              <a:rPr lang="en-US" sz="2400" dirty="0" smtClean="0"/>
              <a:t>Institutional contexts</a:t>
            </a:r>
          </a:p>
          <a:p>
            <a:pPr marL="45720" indent="0">
              <a:buNone/>
            </a:pPr>
            <a:endParaRPr lang="en-US" sz="2000" dirty="0"/>
          </a:p>
          <a:p>
            <a:r>
              <a:rPr lang="en-US" sz="2400" dirty="0" smtClean="0"/>
              <a:t>Future </a:t>
            </a:r>
            <a:r>
              <a:rPr lang="en-US" sz="2400" dirty="0"/>
              <a:t>Research</a:t>
            </a:r>
          </a:p>
          <a:p>
            <a:pPr lvl="1"/>
            <a:r>
              <a:rPr lang="en-US" sz="2000" dirty="0" smtClean="0"/>
              <a:t>Disaggregation and group comparison  (i.e. URM; Non-URM)</a:t>
            </a:r>
          </a:p>
          <a:p>
            <a:pPr lvl="1"/>
            <a:r>
              <a:rPr lang="en-US" sz="2000" dirty="0" smtClean="0"/>
              <a:t>Specific STEM careers (i.e. engineers, medical)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Discussion &amp; Implications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31188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Straight Arrow Connector 63"/>
          <p:cNvCxnSpPr>
            <a:cxnSpLocks noChangeShapeType="1"/>
            <a:stCxn id="3083" idx="3"/>
            <a:endCxn id="3086" idx="0"/>
          </p:cNvCxnSpPr>
          <p:nvPr/>
        </p:nvCxnSpPr>
        <p:spPr bwMode="auto">
          <a:xfrm>
            <a:off x="1447800" y="2105025"/>
            <a:ext cx="1028700" cy="2390775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9" name="Straight Connector 58"/>
          <p:cNvCxnSpPr>
            <a:cxnSpLocks noChangeShapeType="1"/>
          </p:cNvCxnSpPr>
          <p:nvPr/>
        </p:nvCxnSpPr>
        <p:spPr bwMode="auto">
          <a:xfrm>
            <a:off x="304800" y="990600"/>
            <a:ext cx="86106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077" name="Text Box 46"/>
          <p:cNvSpPr txBox="1">
            <a:spLocks noChangeArrowheads="1"/>
          </p:cNvSpPr>
          <p:nvPr/>
        </p:nvSpPr>
        <p:spPr bwMode="auto">
          <a:xfrm>
            <a:off x="304800" y="228600"/>
            <a:ext cx="213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Times New Roman" pitchFamily="18" charset="0"/>
              </a:rPr>
              <a:t>Institutional Level Variables</a:t>
            </a:r>
          </a:p>
        </p:txBody>
      </p:sp>
      <p:sp>
        <p:nvSpPr>
          <p:cNvPr id="3078" name="Text Box 46"/>
          <p:cNvSpPr txBox="1">
            <a:spLocks noChangeArrowheads="1"/>
          </p:cNvSpPr>
          <p:nvPr/>
        </p:nvSpPr>
        <p:spPr bwMode="auto">
          <a:xfrm>
            <a:off x="304800" y="1066800"/>
            <a:ext cx="213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Times New Roman" pitchFamily="18" charset="0"/>
              </a:rPr>
              <a:t>Student Level Variables</a:t>
            </a:r>
          </a:p>
        </p:txBody>
      </p:sp>
      <p:sp>
        <p:nvSpPr>
          <p:cNvPr id="79" name="Frame 78"/>
          <p:cNvSpPr>
            <a:spLocks/>
          </p:cNvSpPr>
          <p:nvPr/>
        </p:nvSpPr>
        <p:spPr bwMode="auto">
          <a:xfrm>
            <a:off x="7543800" y="3124200"/>
            <a:ext cx="1447800" cy="2514600"/>
          </a:xfrm>
          <a:custGeom>
            <a:avLst/>
            <a:gdLst>
              <a:gd name="T0" fmla="*/ 0 w 1447800"/>
              <a:gd name="T1" fmla="*/ 0 h 2971800"/>
              <a:gd name="T2" fmla="*/ 1447800 w 1447800"/>
              <a:gd name="T3" fmla="*/ 0 h 2971800"/>
              <a:gd name="T4" fmla="*/ 1447800 w 1447800"/>
              <a:gd name="T5" fmla="*/ 2971800 h 2971800"/>
              <a:gd name="T6" fmla="*/ 0 w 1447800"/>
              <a:gd name="T7" fmla="*/ 2971800 h 2971800"/>
              <a:gd name="T8" fmla="*/ 0 w 1447800"/>
              <a:gd name="T9" fmla="*/ 0 h 2971800"/>
              <a:gd name="T10" fmla="*/ 180975 w 1447800"/>
              <a:gd name="T11" fmla="*/ 180975 h 2971800"/>
              <a:gd name="T12" fmla="*/ 180975 w 1447800"/>
              <a:gd name="T13" fmla="*/ 2790825 h 2971800"/>
              <a:gd name="T14" fmla="*/ 1266825 w 1447800"/>
              <a:gd name="T15" fmla="*/ 2790825 h 2971800"/>
              <a:gd name="T16" fmla="*/ 1266825 w 1447800"/>
              <a:gd name="T17" fmla="*/ 180975 h 2971800"/>
              <a:gd name="T18" fmla="*/ 180975 w 1447800"/>
              <a:gd name="T19" fmla="*/ 180975 h 29718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447800" h="2971800">
                <a:moveTo>
                  <a:pt x="0" y="0"/>
                </a:moveTo>
                <a:lnTo>
                  <a:pt x="1447800" y="0"/>
                </a:lnTo>
                <a:lnTo>
                  <a:pt x="1447800" y="2971800"/>
                </a:lnTo>
                <a:lnTo>
                  <a:pt x="0" y="2971800"/>
                </a:lnTo>
                <a:lnTo>
                  <a:pt x="0" y="0"/>
                </a:lnTo>
                <a:close/>
                <a:moveTo>
                  <a:pt x="180975" y="180975"/>
                </a:moveTo>
                <a:lnTo>
                  <a:pt x="180975" y="2790825"/>
                </a:lnTo>
                <a:lnTo>
                  <a:pt x="1266825" y="2790825"/>
                </a:lnTo>
                <a:lnTo>
                  <a:pt x="1266825" y="180975"/>
                </a:lnTo>
                <a:lnTo>
                  <a:pt x="180975" y="180975"/>
                </a:lnTo>
                <a:close/>
              </a:path>
            </a:pathLst>
          </a:custGeom>
          <a:solidFill>
            <a:srgbClr val="7F7F7F">
              <a:alpha val="54117"/>
            </a:srgbClr>
          </a:solidFill>
          <a:ln w="9525" cap="flat" cmpd="sng">
            <a:solidFill>
              <a:srgbClr val="606060"/>
            </a:solidFill>
            <a:prstDash val="solid"/>
            <a:round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3080" name="TextBox 80"/>
          <p:cNvSpPr txBox="1">
            <a:spLocks noChangeArrowheads="1"/>
          </p:cNvSpPr>
          <p:nvPr/>
        </p:nvSpPr>
        <p:spPr bwMode="auto">
          <a:xfrm>
            <a:off x="7772400" y="3810000"/>
            <a:ext cx="9906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Retained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STEM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Career 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Aspiration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Senior Year</a:t>
            </a: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304800" y="3505200"/>
            <a:ext cx="1143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Mother</a:t>
            </a:r>
            <a:r>
              <a:rPr lang="ja-JP" altLang="en-US" sz="1000">
                <a:latin typeface="Times New Roman" pitchFamily="18" charset="0"/>
              </a:rPr>
              <a:t>’</a:t>
            </a:r>
            <a:r>
              <a:rPr lang="en-US" altLang="ja-JP" sz="1000">
                <a:latin typeface="Times New Roman" pitchFamily="18" charset="0"/>
              </a:rPr>
              <a:t>s</a:t>
            </a:r>
          </a:p>
          <a:p>
            <a:pPr algn="ctr"/>
            <a:r>
              <a:rPr lang="en-US" sz="1000">
                <a:latin typeface="Times New Roman" pitchFamily="18" charset="0"/>
              </a:rPr>
              <a:t>Education</a:t>
            </a: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304800" y="1905000"/>
            <a:ext cx="11430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URM</a:t>
            </a:r>
          </a:p>
          <a:p>
            <a:pPr algn="ctr"/>
            <a:endParaRPr lang="en-US" sz="1000">
              <a:latin typeface="Times New Roman" pitchFamily="18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304800" y="2743200"/>
            <a:ext cx="11430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Gender (Female)</a:t>
            </a:r>
          </a:p>
          <a:p>
            <a:pPr algn="ctr"/>
            <a:endParaRPr lang="en-US" sz="1000">
              <a:latin typeface="Times New Roman" pitchFamily="18" charset="0"/>
            </a:endParaRPr>
          </a:p>
        </p:txBody>
      </p:sp>
      <p:sp>
        <p:nvSpPr>
          <p:cNvPr id="3085" name="Oval 27"/>
          <p:cNvSpPr>
            <a:spLocks noChangeArrowheads="1"/>
          </p:cNvSpPr>
          <p:nvPr/>
        </p:nvSpPr>
        <p:spPr bwMode="auto">
          <a:xfrm>
            <a:off x="3886200" y="2971800"/>
            <a:ext cx="12954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000">
                <a:latin typeface="Times New Roman" pitchFamily="18" charset="0"/>
              </a:rPr>
              <a:t>Academic Self Concept</a:t>
            </a:r>
          </a:p>
        </p:txBody>
      </p:sp>
      <p:sp>
        <p:nvSpPr>
          <p:cNvPr id="3086" name="Rectangle 13"/>
          <p:cNvSpPr>
            <a:spLocks noChangeArrowheads="1"/>
          </p:cNvSpPr>
          <p:nvPr/>
        </p:nvSpPr>
        <p:spPr bwMode="auto">
          <a:xfrm>
            <a:off x="1905000" y="4495800"/>
            <a:ext cx="11430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High School GPA</a:t>
            </a:r>
          </a:p>
          <a:p>
            <a:pPr algn="ctr"/>
            <a:endParaRPr lang="en-US" sz="1000">
              <a:latin typeface="Times New Roman" pitchFamily="18" charset="0"/>
            </a:endParaRPr>
          </a:p>
        </p:txBody>
      </p:sp>
      <p:sp>
        <p:nvSpPr>
          <p:cNvPr id="3087" name="Rectangle 13"/>
          <p:cNvSpPr>
            <a:spLocks noChangeArrowheads="1"/>
          </p:cNvSpPr>
          <p:nvPr/>
        </p:nvSpPr>
        <p:spPr bwMode="auto">
          <a:xfrm>
            <a:off x="5791200" y="4495800"/>
            <a:ext cx="10668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Intention to </a:t>
            </a:r>
          </a:p>
          <a:p>
            <a:pPr algn="ctr"/>
            <a:r>
              <a:rPr lang="en-US" sz="1000">
                <a:latin typeface="Times New Roman" pitchFamily="18" charset="0"/>
              </a:rPr>
              <a:t>change major</a:t>
            </a:r>
          </a:p>
        </p:txBody>
      </p:sp>
      <p:sp>
        <p:nvSpPr>
          <p:cNvPr id="3088" name="Rectangle 13"/>
          <p:cNvSpPr>
            <a:spLocks noChangeArrowheads="1"/>
          </p:cNvSpPr>
          <p:nvPr/>
        </p:nvSpPr>
        <p:spPr bwMode="auto">
          <a:xfrm>
            <a:off x="3048000" y="1143000"/>
            <a:ext cx="14478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Satisfaction w/ math </a:t>
            </a:r>
          </a:p>
          <a:p>
            <a:pPr algn="ctr"/>
            <a:r>
              <a:rPr lang="en-US" sz="1000">
                <a:latin typeface="Times New Roman" pitchFamily="18" charset="0"/>
              </a:rPr>
              <a:t>&amp; science courses</a:t>
            </a:r>
          </a:p>
        </p:txBody>
      </p:sp>
      <p:sp>
        <p:nvSpPr>
          <p:cNvPr id="3089" name="Rectangle 13"/>
          <p:cNvSpPr>
            <a:spLocks noChangeArrowheads="1"/>
          </p:cNvSpPr>
          <p:nvPr/>
        </p:nvSpPr>
        <p:spPr bwMode="auto">
          <a:xfrm>
            <a:off x="7162800" y="1219200"/>
            <a:ext cx="14478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Worked on professor</a:t>
            </a:r>
            <a:r>
              <a:rPr lang="en-US" altLang="en-US" sz="1000">
                <a:latin typeface="Times New Roman" pitchFamily="18" charset="0"/>
              </a:rPr>
              <a:t>’</a:t>
            </a:r>
            <a:r>
              <a:rPr lang="en-US" sz="1000">
                <a:latin typeface="Times New Roman" pitchFamily="18" charset="0"/>
              </a:rPr>
              <a:t>s research project</a:t>
            </a:r>
          </a:p>
        </p:txBody>
      </p:sp>
      <p:sp>
        <p:nvSpPr>
          <p:cNvPr id="3090" name="Rectangle 13"/>
          <p:cNvSpPr>
            <a:spLocks noChangeArrowheads="1"/>
          </p:cNvSpPr>
          <p:nvPr/>
        </p:nvSpPr>
        <p:spPr bwMode="auto">
          <a:xfrm>
            <a:off x="5715000" y="457200"/>
            <a:ext cx="12192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Percent of STEM majors</a:t>
            </a:r>
          </a:p>
        </p:txBody>
      </p:sp>
      <p:cxnSp>
        <p:nvCxnSpPr>
          <p:cNvPr id="75" name="Straight Arrow Connector 74"/>
          <p:cNvCxnSpPr>
            <a:cxnSpLocks noChangeShapeType="1"/>
            <a:stCxn id="3147" idx="3"/>
            <a:endCxn id="3087" idx="2"/>
          </p:cNvCxnSpPr>
          <p:nvPr/>
        </p:nvCxnSpPr>
        <p:spPr bwMode="auto">
          <a:xfrm flipV="1">
            <a:off x="5334000" y="4895850"/>
            <a:ext cx="990600" cy="89535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09" name="Straight Arrow Connector 108"/>
          <p:cNvCxnSpPr>
            <a:cxnSpLocks noChangeShapeType="1"/>
            <a:stCxn id="3087" idx="3"/>
          </p:cNvCxnSpPr>
          <p:nvPr/>
        </p:nvCxnSpPr>
        <p:spPr bwMode="auto">
          <a:xfrm flipV="1">
            <a:off x="6858000" y="4572000"/>
            <a:ext cx="685800" cy="123825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2" name="Straight Arrow Connector 61"/>
          <p:cNvCxnSpPr>
            <a:cxnSpLocks noChangeShapeType="1"/>
            <a:stCxn id="3083" idx="3"/>
            <a:endCxn id="3089" idx="2"/>
          </p:cNvCxnSpPr>
          <p:nvPr/>
        </p:nvCxnSpPr>
        <p:spPr bwMode="auto">
          <a:xfrm flipV="1">
            <a:off x="1447800" y="1619250"/>
            <a:ext cx="6438900" cy="485775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3" name="Straight Arrow Connector 62"/>
          <p:cNvCxnSpPr>
            <a:cxnSpLocks noChangeShapeType="1"/>
            <a:stCxn id="3083" idx="3"/>
          </p:cNvCxnSpPr>
          <p:nvPr/>
        </p:nvCxnSpPr>
        <p:spPr bwMode="auto">
          <a:xfrm>
            <a:off x="1447800" y="2105025"/>
            <a:ext cx="6096000" cy="139700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5" name="Straight Arrow Connector 64"/>
          <p:cNvCxnSpPr>
            <a:cxnSpLocks noChangeShapeType="1"/>
            <a:stCxn id="3083" idx="3"/>
            <a:endCxn id="3087" idx="1"/>
          </p:cNvCxnSpPr>
          <p:nvPr/>
        </p:nvCxnSpPr>
        <p:spPr bwMode="auto">
          <a:xfrm>
            <a:off x="1447800" y="2105025"/>
            <a:ext cx="4343400" cy="259080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107" name="Oval 27"/>
          <p:cNvSpPr>
            <a:spLocks noChangeArrowheads="1"/>
          </p:cNvSpPr>
          <p:nvPr/>
        </p:nvSpPr>
        <p:spPr bwMode="auto">
          <a:xfrm>
            <a:off x="5257800" y="1143000"/>
            <a:ext cx="12954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000">
                <a:latin typeface="Times New Roman" pitchFamily="18" charset="0"/>
              </a:rPr>
              <a:t>Faculty Interaction</a:t>
            </a:r>
          </a:p>
        </p:txBody>
      </p:sp>
      <p:cxnSp>
        <p:nvCxnSpPr>
          <p:cNvPr id="94" name="Straight Arrow Connector 93"/>
          <p:cNvCxnSpPr>
            <a:cxnSpLocks noChangeShapeType="1"/>
          </p:cNvCxnSpPr>
          <p:nvPr/>
        </p:nvCxnSpPr>
        <p:spPr bwMode="auto">
          <a:xfrm>
            <a:off x="1447800" y="2209800"/>
            <a:ext cx="2667000" cy="33813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118" name="Text Box 138"/>
          <p:cNvSpPr txBox="1">
            <a:spLocks noChangeArrowheads="1"/>
          </p:cNvSpPr>
          <p:nvPr/>
        </p:nvSpPr>
        <p:spPr bwMode="auto">
          <a:xfrm rot="-290780">
            <a:off x="1697038" y="1841500"/>
            <a:ext cx="50958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b  -.16</a:t>
            </a:r>
          </a:p>
        </p:txBody>
      </p:sp>
      <p:sp>
        <p:nvSpPr>
          <p:cNvPr id="3119" name="Text Box 138"/>
          <p:cNvSpPr txBox="1">
            <a:spLocks noChangeArrowheads="1"/>
          </p:cNvSpPr>
          <p:nvPr/>
        </p:nvSpPr>
        <p:spPr bwMode="auto">
          <a:xfrm rot="4171143">
            <a:off x="1332707" y="2493169"/>
            <a:ext cx="4302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-.16</a:t>
            </a:r>
          </a:p>
        </p:txBody>
      </p:sp>
      <p:sp>
        <p:nvSpPr>
          <p:cNvPr id="3125" name="Text Box 138"/>
          <p:cNvSpPr txBox="1">
            <a:spLocks noChangeArrowheads="1"/>
          </p:cNvSpPr>
          <p:nvPr/>
        </p:nvSpPr>
        <p:spPr bwMode="auto">
          <a:xfrm rot="3433049">
            <a:off x="2658269" y="3712369"/>
            <a:ext cx="4302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b  .13</a:t>
            </a:r>
          </a:p>
        </p:txBody>
      </p:sp>
      <p:sp>
        <p:nvSpPr>
          <p:cNvPr id="3126" name="Text Box 138"/>
          <p:cNvSpPr txBox="1">
            <a:spLocks noChangeArrowheads="1"/>
          </p:cNvSpPr>
          <p:nvPr/>
        </p:nvSpPr>
        <p:spPr bwMode="auto">
          <a:xfrm rot="1885824">
            <a:off x="4587875" y="3940175"/>
            <a:ext cx="5572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b  -.07</a:t>
            </a:r>
          </a:p>
        </p:txBody>
      </p:sp>
      <p:sp>
        <p:nvSpPr>
          <p:cNvPr id="3129" name="Text Box 138"/>
          <p:cNvSpPr txBox="1">
            <a:spLocks noChangeArrowheads="1"/>
          </p:cNvSpPr>
          <p:nvPr/>
        </p:nvSpPr>
        <p:spPr bwMode="auto">
          <a:xfrm rot="493481">
            <a:off x="6642100" y="5059363"/>
            <a:ext cx="4302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b  .18</a:t>
            </a:r>
          </a:p>
        </p:txBody>
      </p:sp>
      <p:sp>
        <p:nvSpPr>
          <p:cNvPr id="3132" name="Text Box 138"/>
          <p:cNvSpPr txBox="1">
            <a:spLocks noChangeArrowheads="1"/>
          </p:cNvSpPr>
          <p:nvPr/>
        </p:nvSpPr>
        <p:spPr bwMode="auto">
          <a:xfrm rot="745611">
            <a:off x="4656138" y="2706688"/>
            <a:ext cx="5683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b  -.08</a:t>
            </a:r>
          </a:p>
        </p:txBody>
      </p:sp>
      <p:sp>
        <p:nvSpPr>
          <p:cNvPr id="3137" name="Text Box 138"/>
          <p:cNvSpPr txBox="1">
            <a:spLocks noChangeArrowheads="1"/>
          </p:cNvSpPr>
          <p:nvPr/>
        </p:nvSpPr>
        <p:spPr bwMode="auto">
          <a:xfrm rot="774010">
            <a:off x="6392863" y="3408363"/>
            <a:ext cx="4302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.05</a:t>
            </a:r>
          </a:p>
        </p:txBody>
      </p:sp>
      <p:sp>
        <p:nvSpPr>
          <p:cNvPr id="3142" name="Rectangle 13"/>
          <p:cNvSpPr>
            <a:spLocks noChangeArrowheads="1"/>
          </p:cNvSpPr>
          <p:nvPr/>
        </p:nvSpPr>
        <p:spPr bwMode="auto">
          <a:xfrm>
            <a:off x="7696200" y="457200"/>
            <a:ext cx="12192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Institutional Selectivity</a:t>
            </a:r>
          </a:p>
        </p:txBody>
      </p:sp>
      <p:sp>
        <p:nvSpPr>
          <p:cNvPr id="3144" name="Text Box 138"/>
          <p:cNvSpPr txBox="1">
            <a:spLocks noChangeArrowheads="1"/>
          </p:cNvSpPr>
          <p:nvPr/>
        </p:nvSpPr>
        <p:spPr bwMode="auto">
          <a:xfrm rot="2792520">
            <a:off x="5878512" y="4008438"/>
            <a:ext cx="428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-.09</a:t>
            </a:r>
          </a:p>
        </p:txBody>
      </p:sp>
      <p:sp>
        <p:nvSpPr>
          <p:cNvPr id="3145" name="Text Box 138"/>
          <p:cNvSpPr txBox="1">
            <a:spLocks noChangeArrowheads="1"/>
          </p:cNvSpPr>
          <p:nvPr/>
        </p:nvSpPr>
        <p:spPr bwMode="auto">
          <a:xfrm rot="-2422289">
            <a:off x="5499100" y="5226050"/>
            <a:ext cx="4302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-.04</a:t>
            </a:r>
          </a:p>
        </p:txBody>
      </p:sp>
      <p:sp>
        <p:nvSpPr>
          <p:cNvPr id="3146" name="Text Box 138"/>
          <p:cNvSpPr txBox="1">
            <a:spLocks noChangeArrowheads="1"/>
          </p:cNvSpPr>
          <p:nvPr/>
        </p:nvSpPr>
        <p:spPr bwMode="auto">
          <a:xfrm rot="-201388">
            <a:off x="6940550" y="4432300"/>
            <a:ext cx="4302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rgbClr val="FF0000"/>
                </a:solidFill>
                <a:latin typeface="Times New Roman" pitchFamily="18" charset="0"/>
              </a:rPr>
              <a:t>-.13</a:t>
            </a:r>
          </a:p>
        </p:txBody>
      </p:sp>
      <p:sp>
        <p:nvSpPr>
          <p:cNvPr id="3147" name="Rectangle 13"/>
          <p:cNvSpPr>
            <a:spLocks noChangeArrowheads="1"/>
          </p:cNvSpPr>
          <p:nvPr/>
        </p:nvSpPr>
        <p:spPr bwMode="auto">
          <a:xfrm>
            <a:off x="3276600" y="5591175"/>
            <a:ext cx="20574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000">
                <a:latin typeface="Times New Roman" pitchFamily="18" charset="0"/>
              </a:rPr>
              <a:t>Importance of making a theoretical contribution to science </a:t>
            </a:r>
          </a:p>
        </p:txBody>
      </p:sp>
      <p:cxnSp>
        <p:nvCxnSpPr>
          <p:cNvPr id="77" name="Straight Arrow Connector 76"/>
          <p:cNvCxnSpPr>
            <a:cxnSpLocks noChangeShapeType="1"/>
          </p:cNvCxnSpPr>
          <p:nvPr/>
        </p:nvCxnSpPr>
        <p:spPr bwMode="auto">
          <a:xfrm>
            <a:off x="7886700" y="1619250"/>
            <a:ext cx="381000" cy="15049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0" name="Text Box 138"/>
          <p:cNvSpPr txBox="1">
            <a:spLocks noChangeArrowheads="1"/>
          </p:cNvSpPr>
          <p:nvPr/>
        </p:nvSpPr>
        <p:spPr bwMode="auto">
          <a:xfrm rot="4409370">
            <a:off x="7916069" y="2035969"/>
            <a:ext cx="4302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.11</a:t>
            </a:r>
          </a:p>
        </p:txBody>
      </p:sp>
      <p:cxnSp>
        <p:nvCxnSpPr>
          <p:cNvPr id="81" name="Straight Arrow Connector 80"/>
          <p:cNvCxnSpPr>
            <a:cxnSpLocks noChangeShapeType="1"/>
          </p:cNvCxnSpPr>
          <p:nvPr/>
        </p:nvCxnSpPr>
        <p:spPr bwMode="auto">
          <a:xfrm flipV="1">
            <a:off x="3048000" y="3276600"/>
            <a:ext cx="838200" cy="14192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3" name="Text Box 138"/>
          <p:cNvSpPr txBox="1">
            <a:spLocks noChangeArrowheads="1"/>
          </p:cNvSpPr>
          <p:nvPr/>
        </p:nvSpPr>
        <p:spPr bwMode="auto">
          <a:xfrm rot="18011148">
            <a:off x="3187700" y="3865563"/>
            <a:ext cx="428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imes New Roman" pitchFamily="18" charset="0"/>
              </a:rPr>
              <a:t>.40</a:t>
            </a:r>
          </a:p>
        </p:txBody>
      </p:sp>
      <p:cxnSp>
        <p:nvCxnSpPr>
          <p:cNvPr id="90" name="Straight Arrow Connector 89"/>
          <p:cNvCxnSpPr>
            <a:cxnSpLocks noChangeShapeType="1"/>
          </p:cNvCxnSpPr>
          <p:nvPr/>
        </p:nvCxnSpPr>
        <p:spPr bwMode="auto">
          <a:xfrm>
            <a:off x="5181600" y="3276600"/>
            <a:ext cx="2362200" cy="533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92" name="Straight Arrow Connector 91"/>
          <p:cNvCxnSpPr>
            <a:cxnSpLocks noChangeShapeType="1"/>
          </p:cNvCxnSpPr>
          <p:nvPr/>
        </p:nvCxnSpPr>
        <p:spPr bwMode="auto">
          <a:xfrm>
            <a:off x="5181600" y="3276600"/>
            <a:ext cx="1143000" cy="121920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93" name="Straight Arrow Connector 92"/>
          <p:cNvCxnSpPr>
            <a:cxnSpLocks noChangeShapeType="1"/>
          </p:cNvCxnSpPr>
          <p:nvPr/>
        </p:nvCxnSpPr>
        <p:spPr bwMode="auto">
          <a:xfrm flipV="1">
            <a:off x="5181600" y="1419225"/>
            <a:ext cx="1981200" cy="18573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96" name="Text Box 138"/>
          <p:cNvSpPr txBox="1">
            <a:spLocks noChangeArrowheads="1"/>
          </p:cNvSpPr>
          <p:nvPr/>
        </p:nvSpPr>
        <p:spPr bwMode="auto">
          <a:xfrm rot="19084936">
            <a:off x="5961063" y="2173288"/>
            <a:ext cx="428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b  .09</a:t>
            </a:r>
          </a:p>
        </p:txBody>
      </p:sp>
    </p:spTree>
    <p:extLst>
      <p:ext uri="{BB962C8B-B14F-4D97-AF65-F5344CB8AC3E}">
        <p14:creationId xmlns:p14="http://schemas.microsoft.com/office/powerpoint/2010/main" val="2258500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81000" y="281099"/>
            <a:ext cx="8381260" cy="721804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cap="none" dirty="0">
                <a:solidFill>
                  <a:srgbClr val="36405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</a:rPr>
              <a:t>Contact Information</a:t>
            </a:r>
          </a:p>
        </p:txBody>
      </p:sp>
      <p:sp>
        <p:nvSpPr>
          <p:cNvPr id="28675" name="Rectangle 3"/>
          <p:cNvSpPr txBox="1">
            <a:spLocks noChangeArrowheads="1"/>
          </p:cNvSpPr>
          <p:nvPr/>
        </p:nvSpPr>
        <p:spPr bwMode="auto">
          <a:xfrm>
            <a:off x="228600" y="5494392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Font typeface="Wingdings" charset="0"/>
              <a:buNone/>
            </a:pPr>
            <a:r>
              <a:rPr lang="en-US" sz="1600" dirty="0">
                <a:solidFill>
                  <a:schemeClr val="bg1"/>
                </a:solidFill>
                <a:latin typeface="Calibri" charset="0"/>
              </a:rPr>
              <a:t>Acknowledgments: This study was made possible by the support of the National Institute of General Medical Sciences, NIH Grant Numbers 1 R01 GMO71968-01 and R01 GMO71968-05 as well as the National Science Foundation, NSF Grant Number 0757076. This independent research and the views expressed here do not indicate endorsement by the sponsors.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52400" y="3468688"/>
            <a:ext cx="8763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>
                <a:latin typeface="Calibri" charset="0"/>
              </a:rPr>
              <a:t>Papers and reports are available for download</a:t>
            </a: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>
                <a:latin typeface="Calibri" charset="0"/>
              </a:rPr>
              <a:t>from project website: </a:t>
            </a: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400" dirty="0">
                <a:latin typeface="Calibri" charset="0"/>
              </a:rPr>
              <a:t>http://</a:t>
            </a:r>
            <a:r>
              <a:rPr lang="en-US" sz="2400" dirty="0" err="1">
                <a:latin typeface="Calibri" charset="0"/>
              </a:rPr>
              <a:t>heri.ucla.edu</a:t>
            </a:r>
            <a:r>
              <a:rPr lang="en-US" sz="2400" dirty="0">
                <a:latin typeface="Calibri" charset="0"/>
              </a:rPr>
              <a:t>/</a:t>
            </a:r>
            <a:r>
              <a:rPr lang="en-US" sz="2400" dirty="0" err="1">
                <a:latin typeface="Calibri" charset="0"/>
              </a:rPr>
              <a:t>nih</a:t>
            </a:r>
            <a:endParaRPr lang="en-US" sz="2000" dirty="0">
              <a:latin typeface="Calibri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>
                <a:latin typeface="Calibri" charset="0"/>
              </a:rPr>
              <a:t>Project e-mail: </a:t>
            </a:r>
            <a:r>
              <a:rPr lang="en-US" sz="2000" dirty="0" err="1">
                <a:solidFill>
                  <a:srgbClr val="003399"/>
                </a:solidFill>
                <a:latin typeface="Calibri" charset="0"/>
              </a:rPr>
              <a:t>herinih@ucla.edu</a:t>
            </a:r>
            <a:endParaRPr lang="en-US" sz="2000" dirty="0">
              <a:solidFill>
                <a:srgbClr val="003399"/>
              </a:solidFill>
              <a:latin typeface="Calibri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48071" y="1059678"/>
            <a:ext cx="41148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>
                <a:solidFill>
                  <a:srgbClr val="21324D"/>
                </a:solidFill>
                <a:latin typeface="Calibri" charset="0"/>
              </a:rPr>
              <a:t>Faculty and Co-PIs: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>
                <a:latin typeface="Calibri" charset="0"/>
              </a:rPr>
              <a:t>Sylvia </a:t>
            </a:r>
            <a:r>
              <a:rPr lang="en-US" sz="2000" dirty="0" err="1">
                <a:latin typeface="Calibri" charset="0"/>
              </a:rPr>
              <a:t>Hurtado</a:t>
            </a:r>
            <a:endParaRPr lang="en-US" sz="2000" dirty="0">
              <a:latin typeface="Calibri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>
                <a:latin typeface="Calibri" charset="0"/>
              </a:rPr>
              <a:t>Mitchell Chang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endParaRPr lang="en-US" sz="2000" u="sng" dirty="0">
              <a:latin typeface="Calibri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endParaRPr lang="en-US" sz="2000" u="sng" dirty="0">
              <a:latin typeface="Calibri" charset="0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3253171" y="2588119"/>
            <a:ext cx="2819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 smtClean="0">
                <a:latin typeface="Calibri" charset="0"/>
              </a:rPr>
              <a:t>Juan </a:t>
            </a:r>
            <a:r>
              <a:rPr lang="en-US" sz="2000" dirty="0" err="1" smtClean="0">
                <a:latin typeface="Calibri" charset="0"/>
              </a:rPr>
              <a:t>Garibay</a:t>
            </a:r>
            <a:endParaRPr lang="en-US" sz="2000" dirty="0" smtClean="0">
              <a:latin typeface="Calibri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 smtClean="0">
                <a:latin typeface="Calibri" charset="0"/>
              </a:rPr>
              <a:t>Felisha </a:t>
            </a:r>
            <a:r>
              <a:rPr lang="en-US" sz="2000" dirty="0">
                <a:latin typeface="Calibri" charset="0"/>
              </a:rPr>
              <a:t>Herrera</a:t>
            </a:r>
            <a:endParaRPr lang="en-US" sz="2000" u="sng" dirty="0">
              <a:latin typeface="Calibri" charset="0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3253171" y="1041759"/>
            <a:ext cx="2541979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1324D"/>
                </a:solidFill>
                <a:latin typeface="Calibri" charset="0"/>
              </a:rPr>
              <a:t>Postdoctoral Scholars:</a:t>
            </a:r>
          </a:p>
          <a:p>
            <a:r>
              <a:rPr lang="en-US" sz="2000" dirty="0">
                <a:latin typeface="Calibri" charset="0"/>
              </a:rPr>
              <a:t>Kevin Eagan</a:t>
            </a:r>
          </a:p>
          <a:p>
            <a:r>
              <a:rPr lang="en-US" sz="2000" dirty="0">
                <a:latin typeface="Calibri" charset="0"/>
              </a:rPr>
              <a:t>Josephine </a:t>
            </a:r>
            <a:r>
              <a:rPr lang="en-US" sz="2000" dirty="0" err="1">
                <a:latin typeface="Calibri" charset="0"/>
              </a:rPr>
              <a:t>Gasiewski</a:t>
            </a:r>
            <a:endParaRPr lang="en-US" sz="2000" dirty="0">
              <a:latin typeface="Calibri" charset="0"/>
            </a:endParaRPr>
          </a:p>
        </p:txBody>
      </p:sp>
      <p:sp>
        <p:nvSpPr>
          <p:cNvPr id="28680" name="Rectangle 9"/>
          <p:cNvSpPr>
            <a:spLocks noChangeArrowheads="1"/>
          </p:cNvSpPr>
          <p:nvPr/>
        </p:nvSpPr>
        <p:spPr bwMode="auto">
          <a:xfrm>
            <a:off x="6289677" y="1059678"/>
            <a:ext cx="238137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1324D"/>
                </a:solidFill>
                <a:latin typeface="Calibri" charset="0"/>
              </a:rPr>
              <a:t>Administrative Staff:</a:t>
            </a:r>
          </a:p>
          <a:p>
            <a:r>
              <a:rPr lang="en-US" sz="2000" dirty="0" smtClean="0">
                <a:latin typeface="Calibri" charset="0"/>
              </a:rPr>
              <a:t>Dominique Harrison</a:t>
            </a:r>
            <a:endParaRPr lang="en-US" sz="2000" dirty="0">
              <a:latin typeface="Calibri" charset="0"/>
            </a:endParaRPr>
          </a:p>
        </p:txBody>
      </p:sp>
      <p:sp>
        <p:nvSpPr>
          <p:cNvPr id="28681" name="Rectangle 10"/>
          <p:cNvSpPr>
            <a:spLocks noChangeArrowheads="1"/>
          </p:cNvSpPr>
          <p:nvPr/>
        </p:nvSpPr>
        <p:spPr bwMode="auto">
          <a:xfrm>
            <a:off x="548071" y="2261016"/>
            <a:ext cx="3376971" cy="9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>
                <a:solidFill>
                  <a:srgbClr val="21324D"/>
                </a:solidFill>
                <a:latin typeface="Calibri" charset="0"/>
              </a:rPr>
              <a:t>Graduate Research Assistants:</a:t>
            </a:r>
            <a:endParaRPr lang="en-US" sz="2000" dirty="0">
              <a:latin typeface="Calibri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000" dirty="0">
                <a:latin typeface="Calibri" charset="0"/>
              </a:rPr>
              <a:t>Tanya Figueroa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>
                <a:latin typeface="Calibri" charset="0"/>
              </a:rPr>
              <a:t>Gina </a:t>
            </a:r>
            <a:r>
              <a:rPr lang="en-US" sz="2000" dirty="0" smtClean="0">
                <a:latin typeface="Calibri" charset="0"/>
              </a:rPr>
              <a:t>Garcia</a:t>
            </a:r>
            <a:endParaRPr lang="en-US" sz="2000" dirty="0">
              <a:latin typeface="Calibri" charset="0"/>
            </a:endParaRPr>
          </a:p>
        </p:txBody>
      </p:sp>
      <p:pic>
        <p:nvPicPr>
          <p:cNvPr id="28683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81" y="3924374"/>
            <a:ext cx="1025525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289677" y="2575151"/>
            <a:ext cx="2015671" cy="662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 smtClean="0">
                <a:latin typeface="Calibri" charset="0"/>
              </a:rPr>
              <a:t>Bryce Hughes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sz="2000" dirty="0" smtClean="0">
                <a:latin typeface="Calibri" charset="0"/>
              </a:rPr>
              <a:t>Cindy </a:t>
            </a:r>
            <a:r>
              <a:rPr lang="en-US" sz="2000" dirty="0" err="1" smtClean="0">
                <a:latin typeface="Calibri" charset="0"/>
              </a:rPr>
              <a:t>Mosqueda</a:t>
            </a:r>
            <a:endParaRPr lang="en-US" sz="2000" u="sng" dirty="0">
              <a:latin typeface="Calibri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7073234" y="4139394"/>
            <a:ext cx="1372314" cy="768623"/>
          </a:xfrm>
          <a:prstGeom prst="rect">
            <a:avLst/>
          </a:prstGeom>
          <a:noFill/>
          <a:ln>
            <a:noFill/>
          </a:ln>
          <a:effectLst>
            <a:glow>
              <a:schemeClr val="bg1">
                <a:alpha val="15000"/>
              </a:schemeClr>
            </a:glow>
            <a:softEdge rad="12700"/>
          </a:effectLst>
          <a:extLst/>
        </p:spPr>
      </p:pic>
    </p:spTree>
    <p:extLst>
      <p:ext uri="{BB962C8B-B14F-4D97-AF65-F5344CB8AC3E}">
        <p14:creationId xmlns:p14="http://schemas.microsoft.com/office/powerpoint/2010/main" val="2571411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ri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etal">
    <a:dk1>
      <a:sysClr val="windowText" lastClr="000000"/>
    </a:dk1>
    <a:lt1>
      <a:sysClr val="window" lastClr="FFFFFF"/>
    </a:lt1>
    <a:dk2>
      <a:srgbClr val="32363B"/>
    </a:dk2>
    <a:lt2>
      <a:srgbClr val="CACFD3"/>
    </a:lt2>
    <a:accent1>
      <a:srgbClr val="6283AD"/>
    </a:accent1>
    <a:accent2>
      <a:srgbClr val="324966"/>
    </a:accent2>
    <a:accent3>
      <a:srgbClr val="5B9EA4"/>
    </a:accent3>
    <a:accent4>
      <a:srgbClr val="1D5B57"/>
    </a:accent4>
    <a:accent5>
      <a:srgbClr val="1B4430"/>
    </a:accent5>
    <a:accent6>
      <a:srgbClr val="2F3C35"/>
    </a:accent6>
    <a:hlink>
      <a:srgbClr val="ED7307"/>
    </a:hlink>
    <a:folHlink>
      <a:srgbClr val="6D6F71"/>
    </a:folHlink>
  </a:clrScheme>
  <a:fontScheme name="Studio">
    <a:majorFont>
      <a:latin typeface="Corbel"/>
      <a:ea typeface=""/>
      <a:cs typeface=""/>
      <a:font script="Jpan" typeface="ＭＳ Ｐゴシック"/>
    </a:majorFont>
    <a:minorFont>
      <a:latin typeface="Corbel"/>
      <a:ea typeface=""/>
      <a:cs typeface=""/>
      <a:font script="Jpan" typeface="ＭＳ Ｐゴシック"/>
    </a:minorFont>
  </a:fontScheme>
  <a:fmtScheme name="Studio">
    <a:fillStyleLst>
      <a:solidFill>
        <a:schemeClr val="phClr"/>
      </a:solidFill>
      <a:gradFill rotWithShape="1">
        <a:gsLst>
          <a:gs pos="38000">
            <a:schemeClr val="phClr">
              <a:tint val="100000"/>
              <a:satMod val="100000"/>
            </a:schemeClr>
          </a:gs>
          <a:gs pos="100000">
            <a:schemeClr val="phClr">
              <a:tint val="100000"/>
              <a:shade val="50000"/>
              <a:hueMod val="100000"/>
              <a:satMod val="100000"/>
              <a:lumMod val="100000"/>
            </a:schemeClr>
          </a:gs>
        </a:gsLst>
        <a:lin ang="5400000" scaled="1"/>
      </a:gradFill>
      <a:gradFill rotWithShape="1">
        <a:gsLst>
          <a:gs pos="0">
            <a:schemeClr val="phClr">
              <a:tint val="100000"/>
              <a:shade val="100000"/>
              <a:satMod val="100000"/>
            </a:schemeClr>
          </a:gs>
          <a:gs pos="60000">
            <a:schemeClr val="phClr">
              <a:tint val="100000"/>
              <a:shade val="60000"/>
              <a:alpha val="100000"/>
              <a:satMod val="100000"/>
              <a:lumMod val="100000"/>
            </a:schemeClr>
          </a:gs>
          <a:gs pos="100000">
            <a:schemeClr val="phClr">
              <a:shade val="20000"/>
              <a:satMod val="100000"/>
              <a:lumMod val="100000"/>
            </a:schemeClr>
          </a:gs>
        </a:gsLst>
        <a:lin ang="5400000" scaled="0"/>
      </a:gradFill>
    </a:fillStyleLst>
    <a:lnStyleLst>
      <a:ln w="28575" cap="flat" cmpd="sng" algn="ctr">
        <a:solidFill>
          <a:schemeClr val="phClr">
            <a:shade val="95000"/>
            <a:satMod val="105000"/>
          </a:schemeClr>
        </a:solidFill>
        <a:prstDash val="solid"/>
      </a:ln>
      <a:ln w="47625" cap="flat" cmpd="sng" algn="ctr">
        <a:solidFill>
          <a:schemeClr val="phClr"/>
        </a:solidFill>
        <a:prstDash val="solid"/>
      </a:ln>
      <a:ln w="47625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reflection blurRad="101600" stA="26000" endPos="20000" dist="12700" dir="5400000" sy="-100000" rotWithShape="0"/>
        </a:effectLst>
      </a:effectStyle>
      <a:effectStyle>
        <a:effectLst>
          <a:outerShdw blurRad="444500" dist="317500" dir="5400000" sx="90000" sy="-25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hilly" dir="t"/>
        </a:scene3d>
        <a:sp3d contourW="12700" prstMaterial="softEdge">
          <a:bevelT w="63500" h="2540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30000">
            <a:schemeClr val="phClr">
              <a:tint val="10000"/>
              <a:alpha val="80000"/>
              <a:satMod val="300000"/>
            </a:schemeClr>
          </a:gs>
          <a:gs pos="100000">
            <a:schemeClr val="phClr">
              <a:tint val="80000"/>
              <a:shade val="100000"/>
              <a:alpha val="100000"/>
              <a:satMod val="200000"/>
            </a:schemeClr>
          </a:gs>
        </a:gsLst>
        <a:lin ang="5400000" scaled="1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537</TotalTime>
  <Words>920</Words>
  <Application>Microsoft Macintosh PowerPoint</Application>
  <PresentationFormat>On-screen Show (4:3)</PresentationFormat>
  <Paragraphs>256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Grid</vt:lpstr>
      <vt:lpstr>1_Grid</vt:lpstr>
      <vt:lpstr>Maintaining Career Aspirations in Science, Technology,  Engineering, &amp; Mathematics (STEM) among College Students</vt:lpstr>
      <vt:lpstr>Background</vt:lpstr>
      <vt:lpstr>Literature</vt:lpstr>
      <vt:lpstr>Social Cognitive Career Theory (SCCT)</vt:lpstr>
      <vt:lpstr>Purpose</vt:lpstr>
      <vt:lpstr>Methodology</vt:lpstr>
      <vt:lpstr>PowerPoint Presentation</vt:lpstr>
      <vt:lpstr>PowerPoint Presentation</vt:lpstr>
      <vt:lpstr>Direct Effects: Predicting  Retained STEM Career Aspirations</vt:lpstr>
      <vt:lpstr>Indirect Effects: Predicting  Retained STEM Career Aspirations</vt:lpstr>
      <vt:lpstr>Discussion &amp; Implications</vt:lpstr>
      <vt:lpstr>PowerPoint Presentation</vt:lpstr>
      <vt:lpstr>Contact Information</vt:lpstr>
    </vt:vector>
  </TitlesOfParts>
  <Company>UCLA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Felisha  Herrera</dc:creator>
  <cp:lastModifiedBy>Felisha  Herrera</cp:lastModifiedBy>
  <cp:revision>49</cp:revision>
  <dcterms:created xsi:type="dcterms:W3CDTF">2011-11-07T21:32:35Z</dcterms:created>
  <dcterms:modified xsi:type="dcterms:W3CDTF">2011-11-29T19:02:18Z</dcterms:modified>
</cp:coreProperties>
</file>