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s/slide22.xml" ContentType="application/vnd.openxmlformats-officedocument.presentationml.slide+xml"/>
  <Override PartName="/ppt/theme/theme2.xml" ContentType="application/vnd.openxmlformats-officedocument.theme+xml"/>
  <Override PartName="/ppt/notesSlides/notesSlide11.xml" ContentType="application/vnd.openxmlformats-officedocument.presentationml.notesSlide+xml"/>
  <Override PartName="/ppt/slides/slide2.xml" ContentType="application/vnd.openxmlformats-officedocument.presentationml.slide+xml"/>
  <Override PartName="/docProps/app.xml" ContentType="application/vnd.openxmlformats-officedocument.extended-properties+xml"/>
  <Override PartName="/ppt/notesSlides/notesSlide9.xml" ContentType="application/vnd.openxmlformats-officedocument.presentationml.notesSlide+xml"/>
  <Override PartName="/ppt/slides/slide11.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s/slide23.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4.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notesSlides/notesSlide13.xml" ContentType="application/vnd.openxmlformats-officedocument.presentationml.notesSlide+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Override PartName="/ppt/notesSlides/notesSlide10.xml" ContentType="application/vnd.openxmlformats-officedocument.presentationml.notesSlide+xml"/>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732" r:id="rId1"/>
  </p:sldMasterIdLst>
  <p:notesMasterIdLst>
    <p:notesMasterId r:id="rId25"/>
  </p:notesMasterIdLst>
  <p:sldIdLst>
    <p:sldId id="256" r:id="rId2"/>
    <p:sldId id="257" r:id="rId3"/>
    <p:sldId id="258" r:id="rId4"/>
    <p:sldId id="269" r:id="rId5"/>
    <p:sldId id="259" r:id="rId6"/>
    <p:sldId id="260" r:id="rId7"/>
    <p:sldId id="274" r:id="rId8"/>
    <p:sldId id="261" r:id="rId9"/>
    <p:sldId id="276" r:id="rId10"/>
    <p:sldId id="277" r:id="rId11"/>
    <p:sldId id="263" r:id="rId12"/>
    <p:sldId id="278" r:id="rId13"/>
    <p:sldId id="284" r:id="rId14"/>
    <p:sldId id="264" r:id="rId15"/>
    <p:sldId id="285" r:id="rId16"/>
    <p:sldId id="279" r:id="rId17"/>
    <p:sldId id="265" r:id="rId18"/>
    <p:sldId id="286" r:id="rId19"/>
    <p:sldId id="280" r:id="rId20"/>
    <p:sldId id="275" r:id="rId21"/>
    <p:sldId id="267" r:id="rId22"/>
    <p:sldId id="266" r:id="rId23"/>
    <p:sldId id="26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23923" autoAdjust="0"/>
    <p:restoredTop sz="90861" autoAdjust="0"/>
  </p:normalViewPr>
  <p:slideViewPr>
    <p:cSldViewPr>
      <p:cViewPr>
        <p:scale>
          <a:sx n="100" d="100"/>
          <a:sy n="100" d="100"/>
        </p:scale>
        <p:origin x="-240" y="15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slide" Target="slides/slide23.xml"/><Relationship Id="rId25" Type="http://schemas.openxmlformats.org/officeDocument/2006/relationships/notesMaster" Target="notesMasters/notesMaster1.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presProps" Target="presProps.xml"/><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viewProps" Target="viewProps.xml"/><Relationship Id="rId26" Type="http://schemas.openxmlformats.org/officeDocument/2006/relationships/printerSettings" Target="printerSettings/printerSettings1.bin"/><Relationship Id="rId30" Type="http://schemas.openxmlformats.org/officeDocument/2006/relationships/tableStyles" Target="tableStyles.xml"/><Relationship Id="rId11" Type="http://schemas.openxmlformats.org/officeDocument/2006/relationships/slide" Target="slides/slide10.xml"/><Relationship Id="rId29" Type="http://schemas.openxmlformats.org/officeDocument/2006/relationships/theme" Target="theme/theme1.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79D97D-F91F-4FF7-896B-E8C5E6288E73}" type="datetimeFigureOut">
              <a:rPr lang="en-US" smtClean="0"/>
              <a:pPr/>
              <a:t>11/14/11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627C38-D39C-4B74-8ECF-9B612B4D193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6627C38-D39C-4B74-8ECF-9B612B4D193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Scientists</a:t>
            </a:r>
            <a:r>
              <a:rPr lang="en-US" baseline="0" dirty="0" smtClean="0"/>
              <a:t> and critics argue that we will continue to lose talented scientists and engineers if we do not address these problems in the introductory STEM courses</a:t>
            </a:r>
            <a:endParaRPr lang="en-US" dirty="0"/>
          </a:p>
        </p:txBody>
      </p:sp>
      <p:sp>
        <p:nvSpPr>
          <p:cNvPr id="4" name="Slide Number Placeholder 3"/>
          <p:cNvSpPr>
            <a:spLocks noGrp="1"/>
          </p:cNvSpPr>
          <p:nvPr>
            <p:ph type="sldNum" sz="quarter" idx="10"/>
          </p:nvPr>
        </p:nvSpPr>
        <p:spPr/>
        <p:txBody>
          <a:bodyPr/>
          <a:lstStyle/>
          <a:p>
            <a:fld id="{A6627C38-D39C-4B74-8ECF-9B612B4D193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A6627C38-D39C-4B74-8ECF-9B612B4D193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6627C38-D39C-4B74-8ECF-9B612B4D193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6627C38-D39C-4B74-8ECF-9B612B4D193C}"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6627C38-D39C-4B74-8ECF-9B612B4D193C}"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6627C38-D39C-4B74-8ECF-9B612B4D193C}"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6627C38-D39C-4B74-8ECF-9B612B4D193C}"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6627C38-D39C-4B74-8ECF-9B612B4D193C}" type="slidenum">
              <a:rPr lang="en-US" smtClean="0"/>
              <a:pPr/>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6627C38-D39C-4B74-8ECF-9B612B4D193C}" type="slidenum">
              <a:rPr lang="en-US" smtClean="0"/>
              <a:pPr/>
              <a:t>17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6627C38-D39C-4B74-8ECF-9B612B4D193C}" type="slidenum">
              <a:rPr lang="en-US" smtClean="0"/>
              <a:pPr/>
              <a:t>21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characteristics-motivation/preparation</a:t>
            </a:r>
            <a:endParaRPr lang="en-US" dirty="0"/>
          </a:p>
        </p:txBody>
      </p:sp>
      <p:sp>
        <p:nvSpPr>
          <p:cNvPr id="4" name="Slide Number Placeholder 3"/>
          <p:cNvSpPr>
            <a:spLocks noGrp="1"/>
          </p:cNvSpPr>
          <p:nvPr>
            <p:ph type="sldNum" sz="quarter" idx="10"/>
          </p:nvPr>
        </p:nvSpPr>
        <p:spPr/>
        <p:txBody>
          <a:bodyPr/>
          <a:lstStyle/>
          <a:p>
            <a:fld id="{A6627C38-D39C-4B74-8ECF-9B612B4D193C}" type="slidenum">
              <a:rPr lang="en-US" smtClean="0"/>
              <a:pPr/>
              <a:t>22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6627C38-D39C-4B74-8ECF-9B612B4D193C}" type="slidenum">
              <a:rPr lang="en-US" smtClean="0"/>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E6024C7A-60D1-425D-A0AF-AE1B96CF836A}" type="datetimeFigureOut">
              <a:rPr lang="en-US" smtClean="0"/>
              <a:pPr/>
              <a:t>11/14/11</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842492B4-0A09-4556-BD00-39E4366EBF9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E6024C7A-60D1-425D-A0AF-AE1B96CF836A}" type="datetimeFigureOut">
              <a:rPr lang="en-US" smtClean="0"/>
              <a:pPr/>
              <a:t>11/14/11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842492B4-0A09-4556-BD00-39E4366EBF98}"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E6024C7A-60D1-425D-A0AF-AE1B96CF836A}" type="datetimeFigureOut">
              <a:rPr lang="en-US" smtClean="0"/>
              <a:pPr/>
              <a:t>11/14/11</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842492B4-0A09-4556-BD00-39E4366EBF98}"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E6024C7A-60D1-425D-A0AF-AE1B96CF836A}" type="datetimeFigureOut">
              <a:rPr lang="en-US" smtClean="0"/>
              <a:pPr/>
              <a:t>11/14/11</a:t>
            </a:fld>
            <a:endParaRPr lang="en-US"/>
          </a:p>
        </p:txBody>
      </p:sp>
      <p:sp>
        <p:nvSpPr>
          <p:cNvPr id="10" name="Slide Number Placeholder 9"/>
          <p:cNvSpPr>
            <a:spLocks noGrp="1"/>
          </p:cNvSpPr>
          <p:nvPr>
            <p:ph type="sldNum" sz="quarter" idx="16"/>
          </p:nvPr>
        </p:nvSpPr>
        <p:spPr/>
        <p:txBody>
          <a:bodyPr rtlCol="0"/>
          <a:lstStyle/>
          <a:p>
            <a:fld id="{842492B4-0A09-4556-BD00-39E4366EBF98}"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E6024C7A-60D1-425D-A0AF-AE1B96CF836A}" type="datetimeFigureOut">
              <a:rPr lang="en-US" smtClean="0"/>
              <a:pPr/>
              <a:t>11/14/11</a:t>
            </a:fld>
            <a:endParaRPr lang="en-US"/>
          </a:p>
        </p:txBody>
      </p:sp>
      <p:sp>
        <p:nvSpPr>
          <p:cNvPr id="12" name="Slide Number Placeholder 11"/>
          <p:cNvSpPr>
            <a:spLocks noGrp="1"/>
          </p:cNvSpPr>
          <p:nvPr>
            <p:ph type="sldNum" sz="quarter" idx="16"/>
          </p:nvPr>
        </p:nvSpPr>
        <p:spPr/>
        <p:txBody>
          <a:bodyPr rtlCol="0"/>
          <a:lstStyle/>
          <a:p>
            <a:fld id="{842492B4-0A09-4556-BD00-39E4366EBF98}"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6024C7A-60D1-425D-A0AF-AE1B96CF836A}" type="datetimeFigureOut">
              <a:rPr lang="en-US" smtClean="0"/>
              <a:pPr/>
              <a:t>11/14/11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842492B4-0A09-4556-BD00-39E4366EBF9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024C7A-60D1-425D-A0AF-AE1B96CF836A}" type="datetimeFigureOut">
              <a:rPr lang="en-US" smtClean="0"/>
              <a:pPr/>
              <a:t>11/14/11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842492B4-0A09-4556-BD00-39E4366EBF9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6024C7A-60D1-425D-A0AF-AE1B96CF836A}" type="datetimeFigureOut">
              <a:rPr lang="en-US" smtClean="0"/>
              <a:pPr/>
              <a:t>11/14/11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842492B4-0A09-4556-BD00-39E4366EBF98}"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E6024C7A-60D1-425D-A0AF-AE1B96CF836A}" type="datetimeFigureOut">
              <a:rPr lang="en-US" smtClean="0"/>
              <a:pPr/>
              <a:t>11/14/11</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842492B4-0A09-4556-BD00-39E4366EBF98}"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6024C7A-60D1-425D-A0AF-AE1B96CF836A}" type="datetimeFigureOut">
              <a:rPr lang="en-US" smtClean="0"/>
              <a:pPr/>
              <a:t>11/14/11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2492B4-0A09-4556-BD00-39E4366EBF9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E6024C7A-60D1-425D-A0AF-AE1B96CF836A}" type="datetimeFigureOut">
              <a:rPr lang="en-US" smtClean="0"/>
              <a:pPr/>
              <a:t>11/14/11</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842492B4-0A09-4556-BD00-39E4366EBF9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E6024C7A-60D1-425D-A0AF-AE1B96CF836A}" type="datetimeFigureOut">
              <a:rPr lang="en-US" smtClean="0"/>
              <a:pPr/>
              <a:t>11/14/11</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842492B4-0A09-4556-BD00-39E4366EBF9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3"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2971799"/>
          </a:xfrm>
        </p:spPr>
        <p:txBody>
          <a:bodyPr>
            <a:normAutofit fontScale="90000"/>
          </a:bodyPr>
          <a:lstStyle/>
          <a:p>
            <a:r>
              <a:rPr lang="en-US" dirty="0"/>
              <a:t>Principles of Good Practice in Introductory STEM Courses: </a:t>
            </a:r>
            <a:br>
              <a:rPr lang="en-US" dirty="0"/>
            </a:br>
            <a:r>
              <a:rPr lang="en-US" dirty="0"/>
              <a:t>Listening to the Voices of Faculty and </a:t>
            </a:r>
            <a:r>
              <a:rPr lang="en-US" dirty="0" smtClean="0"/>
              <a:t>Students</a:t>
            </a:r>
            <a:endParaRPr lang="en-US" dirty="0"/>
          </a:p>
        </p:txBody>
      </p:sp>
      <p:sp>
        <p:nvSpPr>
          <p:cNvPr id="3" name="Subtitle 2"/>
          <p:cNvSpPr>
            <a:spLocks noGrp="1"/>
          </p:cNvSpPr>
          <p:nvPr>
            <p:ph type="subTitle" idx="1"/>
          </p:nvPr>
        </p:nvSpPr>
        <p:spPr>
          <a:xfrm>
            <a:off x="5334000" y="4191000"/>
            <a:ext cx="3352800" cy="1066800"/>
          </a:xfrm>
        </p:spPr>
        <p:txBody>
          <a:bodyPr>
            <a:normAutofit/>
          </a:bodyPr>
          <a:lstStyle/>
          <a:p>
            <a:pPr algn="r">
              <a:spcBef>
                <a:spcPts val="0"/>
              </a:spcBef>
            </a:pPr>
            <a:r>
              <a:rPr lang="en-US" sz="1800" dirty="0">
                <a:solidFill>
                  <a:schemeClr val="tx1"/>
                </a:solidFill>
              </a:rPr>
              <a:t>Gina A. </a:t>
            </a:r>
            <a:r>
              <a:rPr lang="en-US" sz="1800" dirty="0" smtClean="0">
                <a:solidFill>
                  <a:schemeClr val="tx1"/>
                </a:solidFill>
              </a:rPr>
              <a:t>Garcia</a:t>
            </a:r>
          </a:p>
          <a:p>
            <a:pPr algn="r">
              <a:spcBef>
                <a:spcPts val="0"/>
              </a:spcBef>
            </a:pPr>
            <a:r>
              <a:rPr lang="en-US" sz="1800" dirty="0" smtClean="0">
                <a:solidFill>
                  <a:schemeClr val="tx1"/>
                </a:solidFill>
              </a:rPr>
              <a:t>Josephine </a:t>
            </a:r>
            <a:r>
              <a:rPr lang="en-US" sz="1800" dirty="0" err="1" smtClean="0">
                <a:solidFill>
                  <a:schemeClr val="tx1"/>
                </a:solidFill>
              </a:rPr>
              <a:t>Gasiewski</a:t>
            </a:r>
            <a:endParaRPr lang="en-US" sz="1800" dirty="0" smtClean="0">
              <a:solidFill>
                <a:schemeClr val="tx1"/>
              </a:solidFill>
            </a:endParaRPr>
          </a:p>
          <a:p>
            <a:pPr algn="r">
              <a:spcBef>
                <a:spcPts val="0"/>
              </a:spcBef>
            </a:pPr>
            <a:r>
              <a:rPr lang="en-US" sz="1800" dirty="0" smtClean="0">
                <a:solidFill>
                  <a:schemeClr val="tx1"/>
                </a:solidFill>
              </a:rPr>
              <a:t>Sylvia </a:t>
            </a:r>
            <a:r>
              <a:rPr lang="en-US" sz="1800" dirty="0" err="1">
                <a:solidFill>
                  <a:schemeClr val="tx1"/>
                </a:solidFill>
              </a:rPr>
              <a:t>Hurtado</a:t>
            </a:r>
            <a:endParaRPr lang="en-US" sz="1800" dirty="0">
              <a:solidFill>
                <a:schemeClr val="tx1"/>
              </a:solidFill>
            </a:endParaRPr>
          </a:p>
        </p:txBody>
      </p:sp>
      <p:sp>
        <p:nvSpPr>
          <p:cNvPr id="4" name="TextBox 3"/>
          <p:cNvSpPr txBox="1"/>
          <p:nvPr/>
        </p:nvSpPr>
        <p:spPr>
          <a:xfrm>
            <a:off x="457200" y="4191000"/>
            <a:ext cx="4427815" cy="923330"/>
          </a:xfrm>
          <a:prstGeom prst="rect">
            <a:avLst/>
          </a:prstGeom>
          <a:noFill/>
        </p:spPr>
        <p:txBody>
          <a:bodyPr wrap="none" rtlCol="0">
            <a:spAutoFit/>
          </a:bodyPr>
          <a:lstStyle/>
          <a:p>
            <a:r>
              <a:rPr lang="en-US" dirty="0" smtClean="0"/>
              <a:t>Association for the Study of Higher Education</a:t>
            </a:r>
          </a:p>
          <a:p>
            <a:r>
              <a:rPr lang="en-US" dirty="0" smtClean="0"/>
              <a:t>Charlotte, North Carolina</a:t>
            </a:r>
          </a:p>
          <a:p>
            <a:r>
              <a:rPr lang="en-US" dirty="0" smtClean="0"/>
              <a:t>November 17, 2011</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sz="quarter" idx="1"/>
          </p:nvPr>
        </p:nvSpPr>
        <p:spPr/>
        <p:txBody>
          <a:bodyPr>
            <a:normAutofit fontScale="85000" lnSpcReduction="20000"/>
          </a:bodyPr>
          <a:lstStyle/>
          <a:p>
            <a:r>
              <a:rPr lang="en-US" sz="2600" dirty="0" smtClean="0"/>
              <a:t>Focus on introductory STEM courses since the mid-1990’s (National Research Council 1996, 1999; National Science Foundation, 1996; Seymour &amp; Hewitt, 1997; Tobias, 1990)</a:t>
            </a:r>
          </a:p>
          <a:p>
            <a:pPr lvl="1"/>
            <a:r>
              <a:rPr lang="en-US" sz="2600" dirty="0" smtClean="0"/>
              <a:t>Large class sizes</a:t>
            </a:r>
          </a:p>
          <a:p>
            <a:pPr lvl="1"/>
            <a:r>
              <a:rPr lang="en-US" sz="2600" dirty="0" smtClean="0"/>
              <a:t>Lecture-based courses that encourage </a:t>
            </a:r>
            <a:r>
              <a:rPr lang="en-US" sz="2600" dirty="0"/>
              <a:t>p</a:t>
            </a:r>
            <a:r>
              <a:rPr lang="en-US" sz="2600" dirty="0" smtClean="0"/>
              <a:t>assive learning</a:t>
            </a:r>
          </a:p>
          <a:p>
            <a:pPr lvl="1"/>
            <a:r>
              <a:rPr lang="en-US" sz="2600" dirty="0" smtClean="0"/>
              <a:t>Lack of engaging pedagogy</a:t>
            </a:r>
          </a:p>
          <a:p>
            <a:pPr lvl="1">
              <a:buNone/>
            </a:pPr>
            <a:endParaRPr lang="en-US" sz="2600" dirty="0" smtClean="0"/>
          </a:p>
          <a:p>
            <a:r>
              <a:rPr lang="en-US" sz="2600" dirty="0" smtClean="0"/>
              <a:t>Numerous teaching and learning techniques employed, often by research scientists teaching introductory courses</a:t>
            </a:r>
          </a:p>
          <a:p>
            <a:pPr lvl="1"/>
            <a:r>
              <a:rPr lang="en-US" sz="2600" dirty="0" smtClean="0"/>
              <a:t>Student Response Systems (“clickers”)</a:t>
            </a:r>
          </a:p>
          <a:p>
            <a:pPr lvl="1"/>
            <a:r>
              <a:rPr lang="en-US" sz="2600" dirty="0" smtClean="0"/>
              <a:t>Just in Time Teaching (</a:t>
            </a:r>
            <a:r>
              <a:rPr lang="en-US" sz="2600" dirty="0" err="1" smtClean="0"/>
              <a:t>JiTT</a:t>
            </a:r>
            <a:r>
              <a:rPr lang="en-US" sz="2600" dirty="0" smtClean="0"/>
              <a:t>)</a:t>
            </a:r>
          </a:p>
          <a:p>
            <a:pPr lvl="1"/>
            <a:r>
              <a:rPr lang="en-US" sz="2600" dirty="0" smtClean="0"/>
              <a:t>Web-based pedagogy</a:t>
            </a:r>
          </a:p>
          <a:p>
            <a:pPr lvl="1"/>
            <a:r>
              <a:rPr lang="en-US" sz="2600" dirty="0" smtClean="0"/>
              <a:t>Peer-based learning (PBL)</a:t>
            </a:r>
          </a:p>
          <a:p>
            <a:pPr lvl="1">
              <a:buNone/>
            </a:pPr>
            <a:endParaRPr lang="en-US" sz="1500" dirty="0" smtClean="0"/>
          </a:p>
          <a:p>
            <a:pPr lvl="1"/>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sz="quarter" idx="1"/>
          </p:nvPr>
        </p:nvSpPr>
        <p:spPr/>
        <p:txBody>
          <a:bodyPr>
            <a:noAutofit/>
          </a:bodyPr>
          <a:lstStyle/>
          <a:p>
            <a:pPr>
              <a:spcBef>
                <a:spcPts val="0"/>
              </a:spcBef>
            </a:pPr>
            <a:r>
              <a:rPr lang="en-US" sz="2200" dirty="0" smtClean="0"/>
              <a:t>Criticism of curriculum continues in 2000’s (</a:t>
            </a:r>
            <a:r>
              <a:rPr lang="en-US" sz="2200" dirty="0" err="1" smtClean="0"/>
              <a:t>Alberts</a:t>
            </a:r>
            <a:r>
              <a:rPr lang="en-US" sz="2200" dirty="0" smtClean="0"/>
              <a:t>, 2005; </a:t>
            </a:r>
            <a:r>
              <a:rPr lang="en-US" sz="2200" dirty="0" err="1" smtClean="0"/>
              <a:t>DeHaan</a:t>
            </a:r>
            <a:r>
              <a:rPr lang="en-US" sz="2200" dirty="0" smtClean="0"/>
              <a:t>, 2005; </a:t>
            </a:r>
            <a:r>
              <a:rPr lang="en-US" sz="2200" dirty="0" err="1" smtClean="0"/>
              <a:t>Handelsman</a:t>
            </a:r>
            <a:r>
              <a:rPr lang="en-US" sz="2200" dirty="0" smtClean="0"/>
              <a:t> et al., 2004; </a:t>
            </a:r>
            <a:r>
              <a:rPr lang="en-US" sz="2200" dirty="0" err="1" smtClean="0"/>
              <a:t>McWilliam</a:t>
            </a:r>
            <a:r>
              <a:rPr lang="en-US" sz="2200" dirty="0" smtClean="0"/>
              <a:t> et al., 2008)</a:t>
            </a:r>
          </a:p>
          <a:p>
            <a:pPr lvl="1">
              <a:spcBef>
                <a:spcPts val="0"/>
              </a:spcBef>
            </a:pPr>
            <a:r>
              <a:rPr lang="en-US" sz="2200" dirty="0" smtClean="0"/>
              <a:t>Lacks exploration of the real world of science</a:t>
            </a:r>
          </a:p>
          <a:p>
            <a:pPr lvl="1">
              <a:spcBef>
                <a:spcPts val="0"/>
              </a:spcBef>
            </a:pPr>
            <a:r>
              <a:rPr lang="en-US" sz="2200" dirty="0" smtClean="0"/>
              <a:t>Lacks ways for students to learn about the discovery of science</a:t>
            </a:r>
          </a:p>
          <a:p>
            <a:pPr lvl="1">
              <a:spcBef>
                <a:spcPts val="0"/>
              </a:spcBef>
            </a:pPr>
            <a:r>
              <a:rPr lang="en-US" sz="2200" dirty="0" smtClean="0"/>
              <a:t>Lacks creativity and innovation</a:t>
            </a:r>
          </a:p>
          <a:p>
            <a:pPr>
              <a:buNone/>
            </a:pPr>
            <a:endParaRPr lang="en-US" sz="2200" i="1" dirty="0" smtClean="0"/>
          </a:p>
          <a:p>
            <a:r>
              <a:rPr lang="en-US" sz="2200" i="1" dirty="0" smtClean="0"/>
              <a:t>Promising Practices in Undergraduate STEM Education </a:t>
            </a:r>
            <a:r>
              <a:rPr lang="en-US" sz="2200" dirty="0" smtClean="0"/>
              <a:t>(NRC, 2011)</a:t>
            </a:r>
          </a:p>
          <a:p>
            <a:pPr lvl="1">
              <a:spcBef>
                <a:spcPts val="0"/>
              </a:spcBef>
            </a:pPr>
            <a:r>
              <a:rPr lang="en-US" sz="2200" dirty="0" smtClean="0"/>
              <a:t>Goals and purposes of STEM teaching and learning innovations have varied tremendously</a:t>
            </a:r>
          </a:p>
          <a:p>
            <a:pPr lvl="1">
              <a:spcBef>
                <a:spcPts val="0"/>
              </a:spcBef>
            </a:pPr>
            <a:r>
              <a:rPr lang="en-US" sz="2200" dirty="0" smtClean="0"/>
              <a:t>Large scale assessment of in class techniques is lacking</a:t>
            </a:r>
          </a:p>
          <a:p>
            <a:pPr lvl="1">
              <a:spcBef>
                <a:spcPts val="0"/>
              </a:spcBef>
            </a:pPr>
            <a:r>
              <a:rPr lang="en-US" sz="2200" dirty="0" err="1" smtClean="0"/>
              <a:t>Froyd</a:t>
            </a:r>
            <a:r>
              <a:rPr lang="en-US" sz="2200" dirty="0" smtClean="0"/>
              <a:t> (2008) promising practices in STEM undergraduate education</a:t>
            </a:r>
          </a:p>
          <a:p>
            <a:endParaRPr lang="en-US" sz="22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 of Study</a:t>
            </a:r>
            <a:endParaRPr lang="en-US" dirty="0"/>
          </a:p>
        </p:txBody>
      </p:sp>
      <p:sp>
        <p:nvSpPr>
          <p:cNvPr id="3" name="Content Placeholder 2"/>
          <p:cNvSpPr>
            <a:spLocks noGrp="1"/>
          </p:cNvSpPr>
          <p:nvPr>
            <p:ph sz="quarter" idx="1"/>
          </p:nvPr>
        </p:nvSpPr>
        <p:spPr/>
        <p:txBody>
          <a:bodyPr/>
          <a:lstStyle/>
          <a:p>
            <a:r>
              <a:rPr lang="en-US" dirty="0" smtClean="0"/>
              <a:t>Highlight </a:t>
            </a:r>
            <a:r>
              <a:rPr lang="en-US" dirty="0"/>
              <a:t>the ways in which undergraduate students and university professors at eight institutions make meaning of good teaching practices in introductory STEM </a:t>
            </a:r>
            <a:r>
              <a:rPr lang="en-US" dirty="0" smtClean="0"/>
              <a:t>courses</a:t>
            </a:r>
          </a:p>
          <a:p>
            <a:endParaRPr lang="en-US" dirty="0" smtClean="0"/>
          </a:p>
          <a:p>
            <a:r>
              <a:rPr lang="en-US" dirty="0"/>
              <a:t>P</a:t>
            </a:r>
            <a:r>
              <a:rPr lang="en-US" dirty="0" smtClean="0"/>
              <a:t>rovide practical suggestions for improving teaching and learning in introductory STEM courses using empirical data</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Sample</a:t>
            </a:r>
          </a:p>
          <a:p>
            <a:pPr lvl="1"/>
            <a:r>
              <a:rPr lang="en-US" dirty="0" smtClean="0"/>
              <a:t>8 Institutions (diverse by type, size, and control)</a:t>
            </a:r>
          </a:p>
          <a:p>
            <a:pPr lvl="1"/>
            <a:r>
              <a:rPr lang="en-US" dirty="0" smtClean="0"/>
              <a:t>41 Student Focus Groups (n = 239)</a:t>
            </a:r>
          </a:p>
          <a:p>
            <a:pPr lvl="1"/>
            <a:r>
              <a:rPr lang="en-US" dirty="0" smtClean="0"/>
              <a:t>25 STEM Faculty Interviews</a:t>
            </a:r>
          </a:p>
          <a:p>
            <a:r>
              <a:rPr lang="en-US" dirty="0" smtClean="0"/>
              <a:t>Data Collection</a:t>
            </a:r>
          </a:p>
          <a:p>
            <a:pPr lvl="1"/>
            <a:r>
              <a:rPr lang="en-US" dirty="0" smtClean="0"/>
              <a:t>60-90 min in-depth interviews/focus groups</a:t>
            </a:r>
          </a:p>
          <a:p>
            <a:pPr lvl="1"/>
            <a:r>
              <a:rPr lang="en-US" dirty="0" smtClean="0"/>
              <a:t>9 </a:t>
            </a:r>
            <a:r>
              <a:rPr lang="en-US" dirty="0"/>
              <a:t>main </a:t>
            </a:r>
            <a:r>
              <a:rPr lang="en-US" dirty="0" smtClean="0"/>
              <a:t>student questions centering on motivation</a:t>
            </a:r>
            <a:r>
              <a:rPr lang="en-US" dirty="0"/>
              <a:t>, </a:t>
            </a:r>
            <a:r>
              <a:rPr lang="en-US" dirty="0" smtClean="0"/>
              <a:t>STEM course </a:t>
            </a:r>
            <a:r>
              <a:rPr lang="en-US" dirty="0"/>
              <a:t>structure, learning, instruction, and </a:t>
            </a:r>
            <a:r>
              <a:rPr lang="en-US" dirty="0" smtClean="0"/>
              <a:t>assessment</a:t>
            </a:r>
          </a:p>
          <a:p>
            <a:pPr lvl="1"/>
            <a:r>
              <a:rPr lang="en-US" dirty="0" smtClean="0"/>
              <a:t>7 main faculty questions centering on course goals </a:t>
            </a:r>
            <a:r>
              <a:rPr lang="en-US" dirty="0"/>
              <a:t>and objectives, pedagogical approaches, </a:t>
            </a:r>
            <a:r>
              <a:rPr lang="en-US" dirty="0" smtClean="0"/>
              <a:t>STEM course structure</a:t>
            </a:r>
            <a:r>
              <a:rPr lang="en-US" dirty="0"/>
              <a:t>, forms of assessment, and institutional support for </a:t>
            </a:r>
            <a:r>
              <a:rPr lang="en-US" dirty="0" smtClean="0"/>
              <a:t>teaching</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a:t>
            </a:r>
            <a:endParaRPr lang="en-US" dirty="0"/>
          </a:p>
        </p:txBody>
      </p:sp>
      <p:sp>
        <p:nvSpPr>
          <p:cNvPr id="3" name="Content Placeholder 2"/>
          <p:cNvSpPr>
            <a:spLocks noGrp="1"/>
          </p:cNvSpPr>
          <p:nvPr>
            <p:ph sz="quarter" idx="1"/>
          </p:nvPr>
        </p:nvSpPr>
        <p:spPr/>
        <p:txBody>
          <a:bodyPr>
            <a:normAutofit fontScale="85000" lnSpcReduction="10000"/>
          </a:bodyPr>
          <a:lstStyle/>
          <a:p>
            <a:r>
              <a:rPr lang="en-US" dirty="0" smtClean="0"/>
              <a:t>Interviews digitally recorded and transcribed verbatim</a:t>
            </a:r>
          </a:p>
          <a:p>
            <a:r>
              <a:rPr lang="en-US" dirty="0" err="1" smtClean="0"/>
              <a:t>NVivo</a:t>
            </a:r>
            <a:r>
              <a:rPr lang="en-US" dirty="0" smtClean="0"/>
              <a:t> 8 qualitative software</a:t>
            </a:r>
          </a:p>
          <a:p>
            <a:r>
              <a:rPr lang="en-US" dirty="0" smtClean="0"/>
              <a:t>Six researchers open coded raw data for salient themes using constant comparative method</a:t>
            </a:r>
          </a:p>
          <a:p>
            <a:pPr lvl="1"/>
            <a:r>
              <a:rPr lang="en-US" dirty="0" smtClean="0"/>
              <a:t>Developed first-order categories</a:t>
            </a:r>
          </a:p>
          <a:p>
            <a:pPr lvl="1"/>
            <a:r>
              <a:rPr lang="en-US" dirty="0" err="1" smtClean="0"/>
              <a:t>Intercoder</a:t>
            </a:r>
            <a:r>
              <a:rPr lang="en-US" dirty="0" smtClean="0"/>
              <a:t> reliability 80-85% (Kappa coefficient)</a:t>
            </a:r>
          </a:p>
          <a:p>
            <a:pPr lvl="1"/>
            <a:r>
              <a:rPr lang="en-US" dirty="0" smtClean="0"/>
              <a:t>Re-validated and developed additional categories</a:t>
            </a:r>
          </a:p>
          <a:p>
            <a:r>
              <a:rPr lang="en-US" dirty="0"/>
              <a:t>D</a:t>
            </a:r>
            <a:r>
              <a:rPr lang="en-US" dirty="0" smtClean="0"/>
              <a:t>eveloped second-order themes within individual institutions</a:t>
            </a:r>
          </a:p>
          <a:p>
            <a:pPr lvl="1"/>
            <a:r>
              <a:rPr lang="en-US" dirty="0"/>
              <a:t>C</a:t>
            </a:r>
            <a:r>
              <a:rPr lang="en-US" dirty="0" smtClean="0"/>
              <a:t>ompared student and faculty data, looking for similarities and differences</a:t>
            </a:r>
          </a:p>
          <a:p>
            <a:pPr lvl="1"/>
            <a:r>
              <a:rPr lang="en-US" dirty="0" smtClean="0"/>
              <a:t>Compared across institutional types, looking for broad themes</a:t>
            </a:r>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normAutofit fontScale="62500" lnSpcReduction="20000"/>
          </a:bodyPr>
          <a:lstStyle/>
          <a:p>
            <a:r>
              <a:rPr lang="en-US" sz="4000" dirty="0" smtClean="0"/>
              <a:t>Three Main Themes:</a:t>
            </a:r>
          </a:p>
          <a:p>
            <a:pPr marL="742950" indent="-742950">
              <a:buAutoNum type="arabicPeriod"/>
            </a:pPr>
            <a:r>
              <a:rPr lang="en-US" sz="4000" dirty="0" smtClean="0"/>
              <a:t>In-class techniques</a:t>
            </a:r>
          </a:p>
          <a:p>
            <a:pPr marL="742950" indent="-742950">
              <a:buAutoNum type="arabicPeriod"/>
            </a:pPr>
            <a:r>
              <a:rPr lang="en-US" sz="4000" dirty="0" smtClean="0"/>
              <a:t>Out-of-class techniques</a:t>
            </a:r>
          </a:p>
          <a:p>
            <a:pPr marL="742950" indent="-742950">
              <a:buAutoNum type="arabicPeriod"/>
            </a:pPr>
            <a:r>
              <a:rPr lang="en-US" sz="4000" dirty="0" smtClean="0"/>
              <a:t>Context for learning</a:t>
            </a:r>
          </a:p>
        </p:txBody>
      </p:sp>
      <p:sp>
        <p:nvSpPr>
          <p:cNvPr id="4" name="Title 3"/>
          <p:cNvSpPr>
            <a:spLocks noGrp="1"/>
          </p:cNvSpPr>
          <p:nvPr>
            <p:ph type="title"/>
          </p:nvPr>
        </p:nvSpPr>
        <p:spPr/>
        <p:txBody>
          <a:bodyPr/>
          <a:lstStyle/>
          <a:p>
            <a:r>
              <a:rPr lang="en-US" dirty="0" smtClean="0"/>
              <a:t>FINDINGS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Southwestern Private Research University</a:t>
            </a:r>
            <a:endParaRPr lang="en-US" dirty="0"/>
          </a:p>
        </p:txBody>
      </p:sp>
      <p:sp>
        <p:nvSpPr>
          <p:cNvPr id="5" name="Content Placeholder 4"/>
          <p:cNvSpPr>
            <a:spLocks noGrp="1"/>
          </p:cNvSpPr>
          <p:nvPr>
            <p:ph sz="quarter" idx="2"/>
          </p:nvPr>
        </p:nvSpPr>
        <p:spPr>
          <a:xfrm>
            <a:off x="609600" y="5334000"/>
            <a:ext cx="3886200" cy="1219200"/>
          </a:xfrm>
        </p:spPr>
        <p:txBody>
          <a:bodyPr>
            <a:normAutofit fontScale="92500" lnSpcReduction="10000"/>
          </a:bodyPr>
          <a:lstStyle/>
          <a:p>
            <a:r>
              <a:rPr lang="en-US" sz="1600" dirty="0" smtClean="0"/>
              <a:t>Competitive classroom environment</a:t>
            </a:r>
          </a:p>
          <a:p>
            <a:r>
              <a:rPr lang="en-US" sz="1600" dirty="0" smtClean="0"/>
              <a:t>Predominance of pre-health majors</a:t>
            </a:r>
          </a:p>
          <a:p>
            <a:r>
              <a:rPr lang="en-US" sz="1600" dirty="0" smtClean="0"/>
              <a:t>Early warning system</a:t>
            </a:r>
          </a:p>
          <a:p>
            <a:r>
              <a:rPr lang="en-US" sz="1600" dirty="0" smtClean="0"/>
              <a:t>Student centered focus</a:t>
            </a:r>
          </a:p>
        </p:txBody>
      </p:sp>
      <p:sp>
        <p:nvSpPr>
          <p:cNvPr id="7" name="Content Placeholder 6"/>
          <p:cNvSpPr>
            <a:spLocks noGrp="1"/>
          </p:cNvSpPr>
          <p:nvPr>
            <p:ph sz="quarter" idx="4"/>
          </p:nvPr>
        </p:nvSpPr>
        <p:spPr/>
        <p:txBody>
          <a:bodyPr>
            <a:normAutofit fontScale="55000" lnSpcReduction="20000"/>
          </a:bodyPr>
          <a:lstStyle/>
          <a:p>
            <a:r>
              <a:rPr lang="en-US" dirty="0" smtClean="0"/>
              <a:t>Formal classroom techniques</a:t>
            </a:r>
          </a:p>
          <a:p>
            <a:pPr lvl="1"/>
            <a:r>
              <a:rPr lang="en-US" dirty="0" smtClean="0">
                <a:solidFill>
                  <a:srgbClr val="FF0000"/>
                </a:solidFill>
              </a:rPr>
              <a:t>Real world application</a:t>
            </a:r>
          </a:p>
          <a:p>
            <a:pPr lvl="1"/>
            <a:r>
              <a:rPr lang="en-US" dirty="0" smtClean="0"/>
              <a:t>Working problems on board</a:t>
            </a:r>
          </a:p>
          <a:p>
            <a:pPr lvl="1"/>
            <a:r>
              <a:rPr lang="en-US" dirty="0" smtClean="0"/>
              <a:t>Skeleton notes</a:t>
            </a:r>
          </a:p>
          <a:p>
            <a:pPr lvl="1"/>
            <a:r>
              <a:rPr lang="en-US" dirty="0" smtClean="0"/>
              <a:t>Class discussions</a:t>
            </a:r>
          </a:p>
          <a:p>
            <a:pPr lvl="1"/>
            <a:r>
              <a:rPr lang="en-US" dirty="0" smtClean="0"/>
              <a:t>Groups projects</a:t>
            </a:r>
          </a:p>
          <a:p>
            <a:pPr lvl="1"/>
            <a:r>
              <a:rPr lang="en-US" dirty="0" smtClean="0"/>
              <a:t>ELMO</a:t>
            </a:r>
          </a:p>
          <a:p>
            <a:r>
              <a:rPr lang="en-US" dirty="0" smtClean="0"/>
              <a:t>Out of class techniques</a:t>
            </a:r>
          </a:p>
          <a:p>
            <a:pPr lvl="1"/>
            <a:r>
              <a:rPr lang="en-US" dirty="0" smtClean="0">
                <a:solidFill>
                  <a:srgbClr val="FF0000"/>
                </a:solidFill>
              </a:rPr>
              <a:t>Online homework</a:t>
            </a:r>
          </a:p>
          <a:p>
            <a:pPr lvl="1"/>
            <a:r>
              <a:rPr lang="en-US" dirty="0" smtClean="0">
                <a:solidFill>
                  <a:srgbClr val="FF0000"/>
                </a:solidFill>
              </a:rPr>
              <a:t>Study groups</a:t>
            </a:r>
          </a:p>
          <a:p>
            <a:pPr lvl="1"/>
            <a:r>
              <a:rPr lang="en-US" dirty="0" smtClean="0">
                <a:solidFill>
                  <a:srgbClr val="FF0000"/>
                </a:solidFill>
              </a:rPr>
              <a:t>Formal &amp; informal SI</a:t>
            </a:r>
          </a:p>
          <a:p>
            <a:pPr lvl="1"/>
            <a:r>
              <a:rPr lang="en-US" dirty="0" smtClean="0"/>
              <a:t>Office hours</a:t>
            </a:r>
          </a:p>
          <a:p>
            <a:pPr lvl="1"/>
            <a:r>
              <a:rPr lang="en-US" dirty="0" smtClean="0"/>
              <a:t>Blackboard</a:t>
            </a:r>
          </a:p>
          <a:p>
            <a:pPr lvl="1"/>
            <a:r>
              <a:rPr lang="en-US" dirty="0" smtClean="0"/>
              <a:t>Student Success Center</a:t>
            </a:r>
          </a:p>
          <a:p>
            <a:endParaRPr lang="en-US" dirty="0"/>
          </a:p>
        </p:txBody>
      </p:sp>
      <p:sp>
        <p:nvSpPr>
          <p:cNvPr id="4" name="Text Placeholder 3"/>
          <p:cNvSpPr>
            <a:spLocks noGrp="1"/>
          </p:cNvSpPr>
          <p:nvPr>
            <p:ph type="body" sz="quarter" idx="1"/>
          </p:nvPr>
        </p:nvSpPr>
        <p:spPr/>
        <p:txBody>
          <a:bodyPr/>
          <a:lstStyle/>
          <a:p>
            <a:r>
              <a:rPr lang="en-US" dirty="0" smtClean="0"/>
              <a:t>Students	</a:t>
            </a:r>
            <a:endParaRPr lang="en-US" dirty="0"/>
          </a:p>
        </p:txBody>
      </p:sp>
      <p:sp>
        <p:nvSpPr>
          <p:cNvPr id="6" name="Text Placeholder 5"/>
          <p:cNvSpPr>
            <a:spLocks noGrp="1"/>
          </p:cNvSpPr>
          <p:nvPr>
            <p:ph type="body" sz="quarter" idx="3"/>
          </p:nvPr>
        </p:nvSpPr>
        <p:spPr/>
        <p:txBody>
          <a:bodyPr/>
          <a:lstStyle/>
          <a:p>
            <a:r>
              <a:rPr lang="en-US" dirty="0" smtClean="0"/>
              <a:t>Faculty</a:t>
            </a:r>
            <a:endParaRPr lang="en-US" dirty="0"/>
          </a:p>
        </p:txBody>
      </p:sp>
      <p:sp>
        <p:nvSpPr>
          <p:cNvPr id="9" name="Text Placeholder 3"/>
          <p:cNvSpPr txBox="1">
            <a:spLocks/>
          </p:cNvSpPr>
          <p:nvPr/>
        </p:nvSpPr>
        <p:spPr>
          <a:xfrm>
            <a:off x="609600" y="4648200"/>
            <a:ext cx="3886200" cy="640080"/>
          </a:xfrm>
          <a:prstGeom prst="rect">
            <a:avLst/>
          </a:prstGeom>
          <a:solidFill>
            <a:schemeClr val="accent1">
              <a:lumMod val="75000"/>
            </a:schemeClr>
          </a:solidFill>
        </p:spPr>
        <p:txBody>
          <a:bodyPr vert="horz" rtlCol="0" anchor="ctr">
            <a:normAutofit/>
          </a:bodyPr>
          <a:lstStyle/>
          <a:p>
            <a:pPr marL="0" marR="0" lvl="0" indent="0" algn="l" defTabSz="914400" rtl="0" eaLnBrk="1" fontAlgn="auto" latinLnBrk="0" hangingPunct="1">
              <a:lnSpc>
                <a:spcPct val="100000"/>
              </a:lnSpc>
              <a:spcBef>
                <a:spcPts val="700"/>
              </a:spcBef>
              <a:spcAft>
                <a:spcPts val="0"/>
              </a:spcAft>
              <a:buClr>
                <a:schemeClr val="accent2"/>
              </a:buClr>
              <a:buSzPct val="60000"/>
              <a:buFontTx/>
              <a:buNone/>
              <a:tabLst/>
              <a:defRPr/>
            </a:pPr>
            <a:r>
              <a:rPr lang="en-US" sz="2000" b="1" dirty="0" smtClean="0">
                <a:solidFill>
                  <a:srgbClr val="FFFFFF"/>
                </a:solidFill>
              </a:rPr>
              <a:t>Context for Learning</a:t>
            </a:r>
            <a:endParaRPr kumimoji="0" lang="en-US" sz="2000" b="1" i="0" u="none" strike="noStrike" kern="1200" cap="none" spc="0" normalizeH="0" baseline="0" noProof="0" dirty="0">
              <a:ln>
                <a:noFill/>
              </a:ln>
              <a:solidFill>
                <a:srgbClr val="FFFFFF"/>
              </a:solidFill>
              <a:effectLst/>
              <a:uLnTx/>
              <a:uFillTx/>
              <a:latin typeface="+mn-lt"/>
              <a:ea typeface="+mn-ea"/>
              <a:cs typeface="+mn-cs"/>
            </a:endParaRPr>
          </a:p>
        </p:txBody>
      </p:sp>
      <p:sp>
        <p:nvSpPr>
          <p:cNvPr id="10" name="Content Placeholder 4"/>
          <p:cNvSpPr txBox="1">
            <a:spLocks/>
          </p:cNvSpPr>
          <p:nvPr/>
        </p:nvSpPr>
        <p:spPr>
          <a:xfrm>
            <a:off x="609600" y="2438400"/>
            <a:ext cx="3886200" cy="2133600"/>
          </a:xfrm>
          <a:prstGeom prst="rect">
            <a:avLst/>
          </a:prstGeom>
        </p:spPr>
        <p:txBody>
          <a:bodyPr vert="horz">
            <a:normAutofit/>
          </a:bodyPr>
          <a:lstStyle/>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r>
              <a:rPr kumimoji="0" lang="en-US" sz="1600" b="0" i="0" u="none" strike="noStrike" kern="1200" cap="none" spc="0" normalizeH="0" baseline="0" noProof="0" dirty="0" smtClean="0">
                <a:ln>
                  <a:noFill/>
                </a:ln>
                <a:solidFill>
                  <a:schemeClr val="tx1"/>
                </a:solidFill>
                <a:effectLst/>
                <a:uLnTx/>
                <a:uFillTx/>
                <a:latin typeface="+mn-lt"/>
                <a:ea typeface="+mn-ea"/>
                <a:cs typeface="+mn-cs"/>
              </a:rPr>
              <a:t>Formal classroom techniques</a:t>
            </a:r>
          </a:p>
          <a:p>
            <a:pPr marL="640080" marR="0" lvl="1" indent="-274320" algn="l" defTabSz="914400" rtl="0" eaLnBrk="1" fontAlgn="auto" latinLnBrk="0" hangingPunct="1">
              <a:lnSpc>
                <a:spcPct val="100000"/>
              </a:lnSpc>
              <a:spcBef>
                <a:spcPts val="550"/>
              </a:spcBef>
              <a:spcAft>
                <a:spcPts val="0"/>
              </a:spcAft>
              <a:buClr>
                <a:schemeClr val="accent1"/>
              </a:buClr>
              <a:buSzPct val="70000"/>
              <a:buFont typeface="Wingdings 2"/>
              <a:buChar char=""/>
              <a:tabLst/>
              <a:defRPr/>
            </a:pPr>
            <a:r>
              <a:rPr lang="en-US" sz="1400" dirty="0" smtClean="0">
                <a:solidFill>
                  <a:srgbClr val="FF0000"/>
                </a:solidFill>
              </a:rPr>
              <a:t>R</a:t>
            </a:r>
            <a:r>
              <a:rPr kumimoji="0" lang="en-US" sz="1400" b="0" i="0" u="none" strike="noStrike" kern="1200" cap="none" spc="0" normalizeH="0" baseline="0" noProof="0" dirty="0" err="1" smtClean="0">
                <a:ln>
                  <a:noFill/>
                </a:ln>
                <a:solidFill>
                  <a:srgbClr val="FF0000"/>
                </a:solidFill>
                <a:effectLst/>
                <a:uLnTx/>
                <a:uFillTx/>
                <a:latin typeface="+mn-lt"/>
                <a:ea typeface="+mn-ea"/>
                <a:cs typeface="+mn-cs"/>
              </a:rPr>
              <a:t>eal</a:t>
            </a:r>
            <a:r>
              <a:rPr kumimoji="0" lang="en-US" sz="1400" b="0" i="0" u="none" strike="noStrike" kern="1200" cap="none" spc="0" normalizeH="0" baseline="0" noProof="0" dirty="0" smtClean="0">
                <a:ln>
                  <a:noFill/>
                </a:ln>
                <a:solidFill>
                  <a:srgbClr val="FF0000"/>
                </a:solidFill>
                <a:effectLst/>
                <a:uLnTx/>
                <a:uFillTx/>
                <a:latin typeface="+mn-lt"/>
                <a:ea typeface="+mn-ea"/>
                <a:cs typeface="+mn-cs"/>
              </a:rPr>
              <a:t> world application</a:t>
            </a:r>
          </a:p>
          <a:p>
            <a:pPr marL="640080" marR="0" lvl="1" indent="-274320" algn="l" defTabSz="914400" rtl="0" eaLnBrk="1" fontAlgn="auto" latinLnBrk="0" hangingPunct="1">
              <a:lnSpc>
                <a:spcPct val="100000"/>
              </a:lnSpc>
              <a:spcBef>
                <a:spcPts val="550"/>
              </a:spcBef>
              <a:spcAft>
                <a:spcPts val="0"/>
              </a:spcAft>
              <a:buClr>
                <a:schemeClr val="accent1"/>
              </a:buClr>
              <a:buSzPct val="70000"/>
              <a:buFont typeface="Wingdings 2"/>
              <a:buChar char=""/>
              <a:tabLst/>
              <a:defRPr/>
            </a:pPr>
            <a:r>
              <a:rPr lang="en-US" sz="1400" dirty="0" smtClean="0"/>
              <a:t>C</a:t>
            </a:r>
            <a:r>
              <a:rPr kumimoji="0" lang="en-US" sz="1400" b="0" i="0" u="none" strike="noStrike" kern="1200" cap="none" spc="0" normalizeH="0" baseline="0" noProof="0" dirty="0" smtClean="0">
                <a:ln>
                  <a:noFill/>
                </a:ln>
                <a:solidFill>
                  <a:schemeClr val="tx1"/>
                </a:solidFill>
                <a:effectLst/>
                <a:uLnTx/>
                <a:uFillTx/>
                <a:latin typeface="+mn-lt"/>
                <a:ea typeface="+mn-ea"/>
                <a:cs typeface="+mn-cs"/>
              </a:rPr>
              <a:t>lickers</a:t>
            </a:r>
          </a:p>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r>
              <a:rPr kumimoji="0" lang="en-US" sz="1600" b="0" i="0" u="none" strike="noStrike" kern="1200" cap="none" spc="0" normalizeH="0" baseline="0" noProof="0" dirty="0" smtClean="0">
                <a:ln>
                  <a:noFill/>
                </a:ln>
                <a:solidFill>
                  <a:schemeClr val="tx1"/>
                </a:solidFill>
                <a:effectLst/>
                <a:uLnTx/>
                <a:uFillTx/>
                <a:latin typeface="+mn-lt"/>
                <a:ea typeface="+mn-ea"/>
                <a:cs typeface="+mn-cs"/>
              </a:rPr>
              <a:t>Out of class techniques</a:t>
            </a:r>
          </a:p>
          <a:p>
            <a:pPr marL="640080" marR="0" lvl="1" indent="-274320" algn="l" defTabSz="914400" rtl="0" eaLnBrk="1" fontAlgn="auto" latinLnBrk="0" hangingPunct="1">
              <a:lnSpc>
                <a:spcPct val="100000"/>
              </a:lnSpc>
              <a:spcBef>
                <a:spcPts val="550"/>
              </a:spcBef>
              <a:spcAft>
                <a:spcPts val="0"/>
              </a:spcAft>
              <a:buClr>
                <a:schemeClr val="accent1"/>
              </a:buClr>
              <a:buSzPct val="70000"/>
              <a:buFont typeface="Wingdings 2"/>
              <a:buChar char=""/>
              <a:tabLst/>
              <a:defRPr/>
            </a:pPr>
            <a:r>
              <a:rPr kumimoji="0" lang="en-US" sz="1400" b="0" i="0" u="none" strike="noStrike" kern="1200" cap="none" spc="0" normalizeH="0" baseline="0" noProof="0" dirty="0" smtClean="0">
                <a:ln>
                  <a:noFill/>
                </a:ln>
                <a:solidFill>
                  <a:srgbClr val="FF0000"/>
                </a:solidFill>
                <a:effectLst/>
                <a:uLnTx/>
                <a:uFillTx/>
                <a:latin typeface="+mn-lt"/>
                <a:ea typeface="+mn-ea"/>
                <a:cs typeface="+mn-cs"/>
              </a:rPr>
              <a:t>Online homework</a:t>
            </a:r>
          </a:p>
          <a:p>
            <a:pPr marL="640080" marR="0" lvl="1" indent="-274320" algn="l" defTabSz="914400" rtl="0" eaLnBrk="1" fontAlgn="auto" latinLnBrk="0" hangingPunct="1">
              <a:lnSpc>
                <a:spcPct val="100000"/>
              </a:lnSpc>
              <a:spcBef>
                <a:spcPts val="550"/>
              </a:spcBef>
              <a:spcAft>
                <a:spcPts val="0"/>
              </a:spcAft>
              <a:buClr>
                <a:schemeClr val="accent1"/>
              </a:buClr>
              <a:buSzPct val="70000"/>
              <a:buFont typeface="Wingdings 2"/>
              <a:buChar char=""/>
              <a:tabLst/>
              <a:defRPr/>
            </a:pPr>
            <a:r>
              <a:rPr lang="en-US" sz="1400" dirty="0" smtClean="0">
                <a:solidFill>
                  <a:srgbClr val="FF0000"/>
                </a:solidFill>
              </a:rPr>
              <a:t>S</a:t>
            </a:r>
            <a:r>
              <a:rPr kumimoji="0" lang="en-US" sz="1400" b="0" i="0" u="none" strike="noStrike" kern="1200" cap="none" spc="0" normalizeH="0" baseline="0" noProof="0" dirty="0" err="1" smtClean="0">
                <a:ln>
                  <a:noFill/>
                </a:ln>
                <a:solidFill>
                  <a:srgbClr val="FF0000"/>
                </a:solidFill>
                <a:effectLst/>
                <a:uLnTx/>
                <a:uFillTx/>
                <a:latin typeface="+mn-lt"/>
                <a:ea typeface="+mn-ea"/>
                <a:cs typeface="+mn-cs"/>
              </a:rPr>
              <a:t>tudy</a:t>
            </a:r>
            <a:r>
              <a:rPr kumimoji="0" lang="en-US" sz="1400" b="0" i="0" u="none" strike="noStrike" kern="1200" cap="none" spc="0" normalizeH="0" baseline="0" noProof="0" dirty="0" smtClean="0">
                <a:ln>
                  <a:noFill/>
                </a:ln>
                <a:solidFill>
                  <a:srgbClr val="FF0000"/>
                </a:solidFill>
                <a:effectLst/>
                <a:uLnTx/>
                <a:uFillTx/>
                <a:latin typeface="+mn-lt"/>
                <a:ea typeface="+mn-ea"/>
                <a:cs typeface="+mn-cs"/>
              </a:rPr>
              <a:t> groups</a:t>
            </a:r>
          </a:p>
          <a:p>
            <a:pPr marL="640080" marR="0" lvl="1" indent="-274320" algn="l" defTabSz="914400" rtl="0" eaLnBrk="1" fontAlgn="auto" latinLnBrk="0" hangingPunct="1">
              <a:lnSpc>
                <a:spcPct val="100000"/>
              </a:lnSpc>
              <a:spcBef>
                <a:spcPts val="550"/>
              </a:spcBef>
              <a:spcAft>
                <a:spcPts val="0"/>
              </a:spcAft>
              <a:buClr>
                <a:schemeClr val="accent1"/>
              </a:buClr>
              <a:buSzPct val="70000"/>
              <a:buFont typeface="Wingdings 2"/>
              <a:buChar char=""/>
              <a:tabLst/>
              <a:defRPr/>
            </a:pPr>
            <a:r>
              <a:rPr lang="en-US" sz="1400" dirty="0" smtClean="0">
                <a:solidFill>
                  <a:srgbClr val="FF0000"/>
                </a:solidFill>
              </a:rPr>
              <a:t>F</a:t>
            </a:r>
            <a:r>
              <a:rPr kumimoji="0" lang="en-US" sz="1400" b="0" i="0" u="none" strike="noStrike" kern="1200" cap="none" spc="0" normalizeH="0" baseline="0" noProof="0" dirty="0" err="1" smtClean="0">
                <a:ln>
                  <a:noFill/>
                </a:ln>
                <a:solidFill>
                  <a:srgbClr val="FF0000"/>
                </a:solidFill>
                <a:effectLst/>
                <a:uLnTx/>
                <a:uFillTx/>
                <a:latin typeface="+mn-lt"/>
                <a:ea typeface="+mn-ea"/>
                <a:cs typeface="+mn-cs"/>
              </a:rPr>
              <a:t>ormal</a:t>
            </a:r>
            <a:r>
              <a:rPr kumimoji="0" lang="en-US" sz="1400" b="0" i="0" u="none" strike="noStrike" kern="1200" cap="none" spc="0" normalizeH="0" baseline="0" noProof="0" dirty="0" smtClean="0">
                <a:ln>
                  <a:noFill/>
                </a:ln>
                <a:solidFill>
                  <a:srgbClr val="FF0000"/>
                </a:solidFill>
                <a:effectLst/>
                <a:uLnTx/>
                <a:uFillTx/>
                <a:latin typeface="+mn-lt"/>
                <a:ea typeface="+mn-ea"/>
                <a:cs typeface="+mn-cs"/>
              </a:rPr>
              <a:t> &amp; informal SI</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Predominance of Pre-Health Students</a:t>
            </a:r>
            <a:endParaRPr lang="en-US" dirty="0"/>
          </a:p>
        </p:txBody>
      </p:sp>
      <p:sp>
        <p:nvSpPr>
          <p:cNvPr id="8" name="Content Placeholder 7"/>
          <p:cNvSpPr>
            <a:spLocks noGrp="1"/>
          </p:cNvSpPr>
          <p:nvPr>
            <p:ph sz="quarter" idx="1"/>
          </p:nvPr>
        </p:nvSpPr>
        <p:spPr/>
        <p:txBody>
          <a:bodyPr>
            <a:normAutofit fontScale="92500" lnSpcReduction="20000"/>
          </a:bodyPr>
          <a:lstStyle/>
          <a:p>
            <a:r>
              <a:rPr lang="en-US" dirty="0" smtClean="0"/>
              <a:t>I think in a lot of my like introductory, </a:t>
            </a:r>
            <a:r>
              <a:rPr lang="en-US" dirty="0" smtClean="0">
                <a:solidFill>
                  <a:srgbClr val="FF0000"/>
                </a:solidFill>
              </a:rPr>
              <a:t>or at least the pre-med courses, there was like a tendency of, well, you can fail ‘</a:t>
            </a:r>
            <a:r>
              <a:rPr lang="en-US" dirty="0" err="1" smtClean="0">
                <a:solidFill>
                  <a:srgbClr val="FF0000"/>
                </a:solidFill>
              </a:rPr>
              <a:t>cuz</a:t>
            </a:r>
            <a:r>
              <a:rPr lang="en-US" dirty="0" smtClean="0">
                <a:solidFill>
                  <a:srgbClr val="FF0000"/>
                </a:solidFill>
              </a:rPr>
              <a:t> that means that my shot is better.  It’s way more, I think, cutthroat.  I mean, you still help each other, but it’s definitely like – Yeah, it’s definitely competitive like, you’re like, I’m going to be at every class.  </a:t>
            </a:r>
            <a:r>
              <a:rPr lang="en-US" dirty="0" smtClean="0"/>
              <a:t>It’s, and I think that kind of helps foster education because it, you know, it’s like these are, you know, med school is competitive to get into, so it’s like, you know, you need to be going to every single class, being able to easily do the information, but I would definitely agree.  It’s definitely, it’s pretty hard. (Brendan)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Real World Examples</a:t>
            </a:r>
            <a:endParaRPr lang="en-US" dirty="0"/>
          </a:p>
        </p:txBody>
      </p:sp>
      <p:sp>
        <p:nvSpPr>
          <p:cNvPr id="8" name="Content Placeholder 7"/>
          <p:cNvSpPr>
            <a:spLocks noGrp="1"/>
          </p:cNvSpPr>
          <p:nvPr>
            <p:ph sz="quarter" idx="1"/>
          </p:nvPr>
        </p:nvSpPr>
        <p:spPr/>
        <p:txBody>
          <a:bodyPr>
            <a:normAutofit/>
          </a:bodyPr>
          <a:lstStyle/>
          <a:p>
            <a:r>
              <a:rPr lang="en-US" dirty="0" smtClean="0"/>
              <a:t>I’ve had chemistry professors and calculus professors, like classes that were really dry and potentially really boring were made a lot more interesting simply because the professor absolutely loved their subject and would </a:t>
            </a:r>
            <a:r>
              <a:rPr lang="en-US" dirty="0" smtClean="0">
                <a:solidFill>
                  <a:srgbClr val="FF0000"/>
                </a:solidFill>
              </a:rPr>
              <a:t>relate it to all sorts of things going on in the news and just, you know, relate it to all sorts of practical things</a:t>
            </a:r>
            <a:r>
              <a:rPr lang="en-US" dirty="0" smtClean="0"/>
              <a:t> that wouldn’t come up in the curriculum. (Karl)</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Midwestern Public Research University</a:t>
            </a:r>
            <a:endParaRPr lang="en-US" dirty="0"/>
          </a:p>
        </p:txBody>
      </p:sp>
      <p:sp>
        <p:nvSpPr>
          <p:cNvPr id="5" name="Content Placeholder 4"/>
          <p:cNvSpPr>
            <a:spLocks noGrp="1"/>
          </p:cNvSpPr>
          <p:nvPr>
            <p:ph sz="quarter" idx="2"/>
          </p:nvPr>
        </p:nvSpPr>
        <p:spPr/>
        <p:txBody>
          <a:bodyPr/>
          <a:lstStyle/>
          <a:p>
            <a:r>
              <a:rPr lang="en-US" sz="1600" dirty="0" smtClean="0"/>
              <a:t>Formal classroom techniques</a:t>
            </a:r>
          </a:p>
          <a:p>
            <a:pPr lvl="1"/>
            <a:r>
              <a:rPr lang="en-US" sz="1400" dirty="0" smtClean="0">
                <a:solidFill>
                  <a:srgbClr val="FF0000"/>
                </a:solidFill>
              </a:rPr>
              <a:t>Real world application</a:t>
            </a:r>
          </a:p>
          <a:p>
            <a:pPr lvl="1"/>
            <a:r>
              <a:rPr lang="en-US" sz="1400" dirty="0" smtClean="0">
                <a:solidFill>
                  <a:srgbClr val="FF0000"/>
                </a:solidFill>
              </a:rPr>
              <a:t>Clickers </a:t>
            </a:r>
          </a:p>
          <a:p>
            <a:r>
              <a:rPr lang="en-US" sz="1600" dirty="0" smtClean="0"/>
              <a:t>Out of class techniques</a:t>
            </a:r>
          </a:p>
          <a:p>
            <a:pPr lvl="1"/>
            <a:r>
              <a:rPr lang="en-US" sz="1400" dirty="0" smtClean="0">
                <a:solidFill>
                  <a:srgbClr val="FF0000"/>
                </a:solidFill>
              </a:rPr>
              <a:t>Grad student led discussion groups</a:t>
            </a:r>
          </a:p>
          <a:p>
            <a:pPr lvl="1"/>
            <a:r>
              <a:rPr lang="en-US" sz="1400" dirty="0" smtClean="0"/>
              <a:t>Instructor led review sessions</a:t>
            </a:r>
          </a:p>
          <a:p>
            <a:pPr lvl="1"/>
            <a:r>
              <a:rPr lang="en-US" sz="1400" dirty="0" smtClean="0"/>
              <a:t>Undergrad led study groups</a:t>
            </a:r>
          </a:p>
          <a:p>
            <a:endParaRPr lang="en-US" dirty="0"/>
          </a:p>
        </p:txBody>
      </p:sp>
      <p:sp>
        <p:nvSpPr>
          <p:cNvPr id="7" name="Content Placeholder 6"/>
          <p:cNvSpPr>
            <a:spLocks noGrp="1"/>
          </p:cNvSpPr>
          <p:nvPr>
            <p:ph sz="quarter" idx="4"/>
          </p:nvPr>
        </p:nvSpPr>
        <p:spPr/>
        <p:txBody>
          <a:bodyPr>
            <a:normAutofit/>
          </a:bodyPr>
          <a:lstStyle/>
          <a:p>
            <a:r>
              <a:rPr lang="en-US" sz="1600" dirty="0" smtClean="0"/>
              <a:t>Formal classroom techniques</a:t>
            </a:r>
          </a:p>
          <a:p>
            <a:pPr lvl="1"/>
            <a:r>
              <a:rPr lang="en-US" sz="1400" dirty="0" smtClean="0">
                <a:solidFill>
                  <a:srgbClr val="FF0000"/>
                </a:solidFill>
              </a:rPr>
              <a:t>Real world application</a:t>
            </a:r>
          </a:p>
          <a:p>
            <a:pPr lvl="1"/>
            <a:r>
              <a:rPr lang="en-US" sz="1400" dirty="0" smtClean="0">
                <a:solidFill>
                  <a:srgbClr val="FF0000"/>
                </a:solidFill>
              </a:rPr>
              <a:t>Clickers</a:t>
            </a:r>
          </a:p>
          <a:p>
            <a:pPr lvl="1"/>
            <a:r>
              <a:rPr lang="en-US" sz="1400" dirty="0" smtClean="0"/>
              <a:t>Traditional lecture </a:t>
            </a:r>
          </a:p>
          <a:p>
            <a:pPr lvl="1"/>
            <a:r>
              <a:rPr lang="en-US" sz="1400" dirty="0" smtClean="0"/>
              <a:t>Pair work</a:t>
            </a:r>
          </a:p>
          <a:p>
            <a:pPr lvl="1"/>
            <a:r>
              <a:rPr lang="en-US" sz="1400" dirty="0" smtClean="0"/>
              <a:t>YouTube clips</a:t>
            </a:r>
          </a:p>
          <a:p>
            <a:r>
              <a:rPr lang="en-US" sz="1600" dirty="0" smtClean="0"/>
              <a:t>Out of class techniques</a:t>
            </a:r>
          </a:p>
          <a:p>
            <a:pPr lvl="1"/>
            <a:r>
              <a:rPr lang="en-US" sz="1400" dirty="0" smtClean="0">
                <a:solidFill>
                  <a:srgbClr val="FF0000"/>
                </a:solidFill>
              </a:rPr>
              <a:t>Grad student led discussion groups</a:t>
            </a:r>
          </a:p>
          <a:p>
            <a:pPr lvl="1"/>
            <a:r>
              <a:rPr lang="en-US" sz="1400" dirty="0" smtClean="0"/>
              <a:t>Course websites</a:t>
            </a:r>
          </a:p>
          <a:p>
            <a:pPr lvl="1"/>
            <a:r>
              <a:rPr lang="en-US" sz="1400" dirty="0" smtClean="0"/>
              <a:t>Online quizzes</a:t>
            </a:r>
          </a:p>
          <a:p>
            <a:pPr lvl="1"/>
            <a:r>
              <a:rPr lang="en-US" sz="1400" dirty="0" smtClean="0"/>
              <a:t>Discussion boards</a:t>
            </a:r>
          </a:p>
          <a:p>
            <a:pPr lvl="1"/>
            <a:r>
              <a:rPr lang="en-US" sz="1400" dirty="0" smtClean="0"/>
              <a:t>Podcasts</a:t>
            </a:r>
          </a:p>
          <a:p>
            <a:endParaRPr lang="en-US" dirty="0"/>
          </a:p>
        </p:txBody>
      </p:sp>
      <p:sp>
        <p:nvSpPr>
          <p:cNvPr id="4" name="Text Placeholder 3"/>
          <p:cNvSpPr>
            <a:spLocks noGrp="1"/>
          </p:cNvSpPr>
          <p:nvPr>
            <p:ph type="body" sz="quarter" idx="1"/>
          </p:nvPr>
        </p:nvSpPr>
        <p:spPr/>
        <p:txBody>
          <a:bodyPr/>
          <a:lstStyle/>
          <a:p>
            <a:r>
              <a:rPr lang="en-US" dirty="0" smtClean="0"/>
              <a:t>Students	</a:t>
            </a:r>
            <a:endParaRPr lang="en-US" dirty="0"/>
          </a:p>
        </p:txBody>
      </p:sp>
      <p:sp>
        <p:nvSpPr>
          <p:cNvPr id="6" name="Text Placeholder 5"/>
          <p:cNvSpPr>
            <a:spLocks noGrp="1"/>
          </p:cNvSpPr>
          <p:nvPr>
            <p:ph type="body" sz="quarter" idx="3"/>
          </p:nvPr>
        </p:nvSpPr>
        <p:spPr/>
        <p:txBody>
          <a:bodyPr/>
          <a:lstStyle/>
          <a:p>
            <a:r>
              <a:rPr lang="en-US" dirty="0" smtClean="0"/>
              <a:t>Faculty</a:t>
            </a:r>
            <a:endParaRPr lang="en-US" dirty="0"/>
          </a:p>
        </p:txBody>
      </p:sp>
      <p:sp>
        <p:nvSpPr>
          <p:cNvPr id="9" name="Text Placeholder 3"/>
          <p:cNvSpPr txBox="1">
            <a:spLocks/>
          </p:cNvSpPr>
          <p:nvPr/>
        </p:nvSpPr>
        <p:spPr>
          <a:xfrm>
            <a:off x="609600" y="4648200"/>
            <a:ext cx="3886200" cy="640080"/>
          </a:xfrm>
          <a:prstGeom prst="rect">
            <a:avLst/>
          </a:prstGeom>
          <a:solidFill>
            <a:schemeClr val="accent1">
              <a:lumMod val="75000"/>
            </a:schemeClr>
          </a:solidFill>
        </p:spPr>
        <p:txBody>
          <a:bodyPr vert="horz" rtlCol="0" anchor="ctr">
            <a:normAutofit/>
          </a:bodyPr>
          <a:lstStyle/>
          <a:p>
            <a:pPr marL="0" marR="0" lvl="0" indent="0" algn="l" defTabSz="914400" rtl="0" eaLnBrk="1" fontAlgn="auto" latinLnBrk="0" hangingPunct="1">
              <a:lnSpc>
                <a:spcPct val="100000"/>
              </a:lnSpc>
              <a:spcBef>
                <a:spcPts val="700"/>
              </a:spcBef>
              <a:spcAft>
                <a:spcPts val="0"/>
              </a:spcAft>
              <a:buClr>
                <a:schemeClr val="accent2"/>
              </a:buClr>
              <a:buSzPct val="60000"/>
              <a:buFontTx/>
              <a:buNone/>
              <a:tabLst/>
              <a:defRPr/>
            </a:pPr>
            <a:r>
              <a:rPr lang="en-US" sz="2000" b="1" dirty="0" smtClean="0">
                <a:solidFill>
                  <a:srgbClr val="FFFFFF"/>
                </a:solidFill>
              </a:rPr>
              <a:t>Context for Learning</a:t>
            </a:r>
            <a:endParaRPr kumimoji="0" lang="en-US" sz="2000" b="1" i="0" u="none" strike="noStrike" kern="1200" cap="none" spc="0" normalizeH="0" baseline="0" noProof="0" dirty="0">
              <a:ln>
                <a:noFill/>
              </a:ln>
              <a:solidFill>
                <a:srgbClr val="FFFFFF"/>
              </a:solidFill>
              <a:effectLst/>
              <a:uLnTx/>
              <a:uFillTx/>
              <a:latin typeface="+mn-lt"/>
              <a:ea typeface="+mn-ea"/>
              <a:cs typeface="+mn-cs"/>
            </a:endParaRPr>
          </a:p>
        </p:txBody>
      </p:sp>
      <p:sp>
        <p:nvSpPr>
          <p:cNvPr id="10" name="Content Placeholder 4"/>
          <p:cNvSpPr txBox="1">
            <a:spLocks/>
          </p:cNvSpPr>
          <p:nvPr/>
        </p:nvSpPr>
        <p:spPr>
          <a:xfrm>
            <a:off x="609600" y="5334000"/>
            <a:ext cx="3886200" cy="1219200"/>
          </a:xfrm>
          <a:prstGeom prst="rect">
            <a:avLst/>
          </a:prstGeom>
        </p:spPr>
        <p:txBody>
          <a:bodyPr vert="horz">
            <a:normAutofit/>
          </a:bodyPr>
          <a:lstStyle/>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r>
              <a:rPr lang="en-US" sz="1600" dirty="0" smtClean="0"/>
              <a:t>Challenges of large class sizes</a:t>
            </a:r>
          </a:p>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r>
              <a:rPr kumimoji="0" lang="en-US" sz="1600" b="0" i="0" u="none" strike="noStrike" kern="1200" cap="none" spc="0" normalizeH="0" baseline="0" noProof="0" dirty="0" smtClean="0">
                <a:ln>
                  <a:noFill/>
                </a:ln>
                <a:solidFill>
                  <a:schemeClr val="tx1"/>
                </a:solidFill>
                <a:effectLst/>
                <a:uLnTx/>
                <a:uFillTx/>
                <a:latin typeface="+mn-lt"/>
                <a:ea typeface="+mn-ea"/>
                <a:cs typeface="+mn-cs"/>
              </a:rPr>
              <a:t>Highly</a:t>
            </a:r>
            <a:r>
              <a:rPr kumimoji="0" lang="en-US" sz="1600" b="0" i="0" u="none" strike="noStrike" kern="1200" cap="none" spc="0" normalizeH="0" noProof="0" dirty="0" smtClean="0">
                <a:ln>
                  <a:noFill/>
                </a:ln>
                <a:solidFill>
                  <a:schemeClr val="tx1"/>
                </a:solidFill>
                <a:effectLst/>
                <a:uLnTx/>
                <a:uFillTx/>
                <a:latin typeface="+mn-lt"/>
                <a:ea typeface="+mn-ea"/>
                <a:cs typeface="+mn-cs"/>
              </a:rPr>
              <a:t> motivated students</a:t>
            </a:r>
          </a:p>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r>
              <a:rPr lang="en-US" sz="1600" baseline="0" dirty="0" smtClean="0"/>
              <a:t>Collaborative culture</a:t>
            </a:r>
            <a:endParaRPr kumimoji="0" lang="en-US" sz="16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Lecture + Other Resources</a:t>
            </a:r>
            <a:endParaRPr lang="en-US" dirty="0"/>
          </a:p>
        </p:txBody>
      </p:sp>
      <p:sp>
        <p:nvSpPr>
          <p:cNvPr id="8" name="Content Placeholder 7"/>
          <p:cNvSpPr>
            <a:spLocks noGrp="1"/>
          </p:cNvSpPr>
          <p:nvPr>
            <p:ph sz="quarter" idx="1"/>
          </p:nvPr>
        </p:nvSpPr>
        <p:spPr/>
        <p:txBody>
          <a:bodyPr>
            <a:normAutofit fontScale="77500" lnSpcReduction="20000"/>
          </a:bodyPr>
          <a:lstStyle/>
          <a:p>
            <a:r>
              <a:rPr lang="en-US" dirty="0" smtClean="0"/>
              <a:t>The approach that Midwestern Public Research University has taken regarding lecture—you know, lots of schools have been working ways to improve lecture.  </a:t>
            </a:r>
            <a:r>
              <a:rPr lang="en-US" i="1" dirty="0" smtClean="0">
                <a:solidFill>
                  <a:srgbClr val="FF0000"/>
                </a:solidFill>
              </a:rPr>
              <a:t>We know that lecture is good for some learning goals; it’s not so good for all sorts of other learning goals. </a:t>
            </a:r>
            <a:r>
              <a:rPr lang="en-US" dirty="0" smtClean="0"/>
              <a:t>Midwestern Public Research University’s approach has been to figure out what lecture is good for, what does the research say lecture is good for, and do that, and do that as well as we can and </a:t>
            </a:r>
            <a:r>
              <a:rPr lang="en-US" i="1" dirty="0" smtClean="0">
                <a:solidFill>
                  <a:srgbClr val="FF0000"/>
                </a:solidFill>
              </a:rPr>
              <a:t>then add other resources to the course, to try get at some of those other learning goals.</a:t>
            </a:r>
            <a:r>
              <a:rPr lang="en-US" dirty="0" smtClean="0"/>
              <a:t>  (Professor </a:t>
            </a:r>
            <a:r>
              <a:rPr lang="en-US" dirty="0" err="1" smtClean="0"/>
              <a:t>Eko</a:t>
            </a:r>
            <a:r>
              <a:rPr lang="en-US" dirty="0" smtClean="0"/>
              <a:t>)</a:t>
            </a:r>
          </a:p>
          <a:p>
            <a:endParaRPr lang="en-US" dirty="0" smtClean="0"/>
          </a:p>
          <a:p>
            <a:r>
              <a:rPr lang="en-US" dirty="0" smtClean="0"/>
              <a:t>I feel like in lecture you don't really learn that much.  Maybe I've learned like 10% of everything that I've learned in lecture.  Everything else I get from attending like, the student led study groups, and like, on my own or with friends. (Dylan)</a:t>
            </a:r>
          </a:p>
          <a:p>
            <a:endParaRPr lang="en-US"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153400" cy="990600"/>
          </a:xfrm>
        </p:spPr>
        <p:txBody>
          <a:bodyPr/>
          <a:lstStyle/>
          <a:p>
            <a:r>
              <a:rPr lang="en-US" dirty="0" smtClean="0"/>
              <a:t>Student Study Groups</a:t>
            </a:r>
            <a:endParaRPr lang="en-US" dirty="0"/>
          </a:p>
        </p:txBody>
      </p:sp>
      <p:sp>
        <p:nvSpPr>
          <p:cNvPr id="3" name="Content Placeholder 2"/>
          <p:cNvSpPr>
            <a:spLocks noGrp="1"/>
          </p:cNvSpPr>
          <p:nvPr>
            <p:ph sz="quarter" idx="1"/>
          </p:nvPr>
        </p:nvSpPr>
        <p:spPr/>
        <p:txBody>
          <a:bodyPr/>
          <a:lstStyle/>
          <a:p>
            <a:r>
              <a:rPr lang="en-US" dirty="0" smtClean="0"/>
              <a:t>I think that for me, I really like the study groups, but my study group leader I don't think is very good.  </a:t>
            </a:r>
            <a:r>
              <a:rPr lang="en-US" dirty="0" smtClean="0">
                <a:solidFill>
                  <a:srgbClr val="FF0000"/>
                </a:solidFill>
              </a:rPr>
              <a:t>The benefit to me is that there's other students there that are taking the class, and so, I'll go over the problems with them, not the study group leader.  </a:t>
            </a:r>
            <a:r>
              <a:rPr lang="en-US" dirty="0" smtClean="0"/>
              <a:t>And so, just sort of having a forced, I guess, way that you have to meet with people two hours every week, is really beneficial to me. (Timmy)</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Southeastern Public Master’s College</a:t>
            </a:r>
            <a:endParaRPr lang="en-US" dirty="0"/>
          </a:p>
        </p:txBody>
      </p:sp>
      <p:sp>
        <p:nvSpPr>
          <p:cNvPr id="5" name="Content Placeholder 4"/>
          <p:cNvSpPr>
            <a:spLocks noGrp="1"/>
          </p:cNvSpPr>
          <p:nvPr>
            <p:ph sz="quarter" idx="2"/>
          </p:nvPr>
        </p:nvSpPr>
        <p:spPr/>
        <p:txBody>
          <a:bodyPr/>
          <a:lstStyle/>
          <a:p>
            <a:r>
              <a:rPr lang="en-US" sz="1600" dirty="0" smtClean="0"/>
              <a:t>Formal classroom techniques</a:t>
            </a:r>
          </a:p>
          <a:p>
            <a:pPr lvl="1"/>
            <a:r>
              <a:rPr lang="en-US" sz="1400" dirty="0" smtClean="0">
                <a:solidFill>
                  <a:srgbClr val="FF0000"/>
                </a:solidFill>
              </a:rPr>
              <a:t>Tablet PC’s</a:t>
            </a:r>
          </a:p>
          <a:p>
            <a:pPr lvl="1"/>
            <a:r>
              <a:rPr lang="en-US" sz="1400" dirty="0" smtClean="0">
                <a:solidFill>
                  <a:srgbClr val="FF0000"/>
                </a:solidFill>
              </a:rPr>
              <a:t>DYNO</a:t>
            </a:r>
          </a:p>
          <a:p>
            <a:pPr lvl="1"/>
            <a:r>
              <a:rPr lang="en-US" sz="1400" dirty="0" smtClean="0"/>
              <a:t>Clickers</a:t>
            </a:r>
          </a:p>
          <a:p>
            <a:r>
              <a:rPr lang="en-US" sz="1600" dirty="0" smtClean="0"/>
              <a:t>Out of class techniques</a:t>
            </a:r>
          </a:p>
          <a:p>
            <a:pPr lvl="1"/>
            <a:r>
              <a:rPr lang="en-US" sz="1400" dirty="0" smtClean="0">
                <a:solidFill>
                  <a:srgbClr val="FF0000"/>
                </a:solidFill>
              </a:rPr>
              <a:t>Online homework</a:t>
            </a:r>
          </a:p>
          <a:p>
            <a:pPr lvl="1"/>
            <a:r>
              <a:rPr lang="en-US" sz="1400" dirty="0" smtClean="0"/>
              <a:t>Textbook websites</a:t>
            </a:r>
          </a:p>
          <a:p>
            <a:endParaRPr lang="en-US" dirty="0"/>
          </a:p>
        </p:txBody>
      </p:sp>
      <p:sp>
        <p:nvSpPr>
          <p:cNvPr id="7" name="Content Placeholder 6"/>
          <p:cNvSpPr>
            <a:spLocks noGrp="1"/>
          </p:cNvSpPr>
          <p:nvPr>
            <p:ph sz="quarter" idx="4"/>
          </p:nvPr>
        </p:nvSpPr>
        <p:spPr/>
        <p:txBody>
          <a:bodyPr>
            <a:normAutofit fontScale="92500" lnSpcReduction="20000"/>
          </a:bodyPr>
          <a:lstStyle/>
          <a:p>
            <a:r>
              <a:rPr lang="en-US" sz="1700" dirty="0" smtClean="0"/>
              <a:t>Formal classroom techniques</a:t>
            </a:r>
          </a:p>
          <a:p>
            <a:pPr lvl="1"/>
            <a:r>
              <a:rPr lang="en-US" sz="1500" dirty="0" smtClean="0">
                <a:solidFill>
                  <a:srgbClr val="FF0000"/>
                </a:solidFill>
              </a:rPr>
              <a:t>Tablet PC’s</a:t>
            </a:r>
          </a:p>
          <a:p>
            <a:pPr lvl="1"/>
            <a:r>
              <a:rPr lang="en-US" sz="1500" dirty="0" smtClean="0">
                <a:solidFill>
                  <a:srgbClr val="FF0000"/>
                </a:solidFill>
              </a:rPr>
              <a:t>DYNO</a:t>
            </a:r>
          </a:p>
          <a:p>
            <a:pPr lvl="1"/>
            <a:r>
              <a:rPr lang="en-US" sz="1500" dirty="0" smtClean="0"/>
              <a:t>Real world application</a:t>
            </a:r>
          </a:p>
          <a:p>
            <a:pPr lvl="1"/>
            <a:r>
              <a:rPr lang="en-US" sz="1500" dirty="0" smtClean="0"/>
              <a:t>Team teaching</a:t>
            </a:r>
          </a:p>
          <a:p>
            <a:pPr lvl="1"/>
            <a:r>
              <a:rPr lang="en-US" sz="1500" dirty="0" smtClean="0"/>
              <a:t>In-class problem solving</a:t>
            </a:r>
          </a:p>
          <a:p>
            <a:pPr lvl="1"/>
            <a:r>
              <a:rPr lang="en-US" sz="1500" dirty="0" smtClean="0"/>
              <a:t>Visuals</a:t>
            </a:r>
          </a:p>
          <a:p>
            <a:pPr lvl="1"/>
            <a:r>
              <a:rPr lang="en-US" sz="1500" dirty="0" smtClean="0"/>
              <a:t>Think/Pair/Share</a:t>
            </a:r>
          </a:p>
          <a:p>
            <a:pPr lvl="1"/>
            <a:r>
              <a:rPr lang="en-US" sz="1500" dirty="0" smtClean="0"/>
              <a:t>Animations</a:t>
            </a:r>
          </a:p>
          <a:p>
            <a:pPr lvl="1"/>
            <a:r>
              <a:rPr lang="en-US" sz="1500" dirty="0" smtClean="0"/>
              <a:t>Action research</a:t>
            </a:r>
          </a:p>
          <a:p>
            <a:r>
              <a:rPr lang="en-US" sz="1700" dirty="0" smtClean="0"/>
              <a:t>Out of class techniques</a:t>
            </a:r>
          </a:p>
          <a:p>
            <a:pPr lvl="1"/>
            <a:r>
              <a:rPr lang="en-US" sz="1500" dirty="0" smtClean="0">
                <a:solidFill>
                  <a:srgbClr val="FF0000"/>
                </a:solidFill>
              </a:rPr>
              <a:t>Online homework</a:t>
            </a:r>
          </a:p>
          <a:p>
            <a:pPr lvl="1"/>
            <a:r>
              <a:rPr lang="en-US" sz="1500" dirty="0" smtClean="0"/>
              <a:t>Virtual labs</a:t>
            </a:r>
          </a:p>
          <a:p>
            <a:pPr lvl="1"/>
            <a:r>
              <a:rPr lang="en-US" sz="1500" dirty="0" smtClean="0"/>
              <a:t>Formal &amp; informal SI</a:t>
            </a:r>
          </a:p>
          <a:p>
            <a:endParaRPr lang="en-US" dirty="0"/>
          </a:p>
        </p:txBody>
      </p:sp>
      <p:sp>
        <p:nvSpPr>
          <p:cNvPr id="4" name="Text Placeholder 3"/>
          <p:cNvSpPr>
            <a:spLocks noGrp="1"/>
          </p:cNvSpPr>
          <p:nvPr>
            <p:ph type="body" sz="quarter" idx="1"/>
          </p:nvPr>
        </p:nvSpPr>
        <p:spPr/>
        <p:txBody>
          <a:bodyPr/>
          <a:lstStyle/>
          <a:p>
            <a:r>
              <a:rPr lang="en-US" dirty="0" smtClean="0"/>
              <a:t>Students</a:t>
            </a:r>
            <a:endParaRPr lang="en-US" dirty="0"/>
          </a:p>
        </p:txBody>
      </p:sp>
      <p:sp>
        <p:nvSpPr>
          <p:cNvPr id="6" name="Text Placeholder 5"/>
          <p:cNvSpPr>
            <a:spLocks noGrp="1"/>
          </p:cNvSpPr>
          <p:nvPr>
            <p:ph type="body" sz="quarter" idx="3"/>
          </p:nvPr>
        </p:nvSpPr>
        <p:spPr/>
        <p:txBody>
          <a:bodyPr/>
          <a:lstStyle/>
          <a:p>
            <a:r>
              <a:rPr lang="en-US" dirty="0" smtClean="0"/>
              <a:t>Faculty</a:t>
            </a:r>
            <a:endParaRPr lang="en-US" dirty="0"/>
          </a:p>
        </p:txBody>
      </p:sp>
      <p:sp>
        <p:nvSpPr>
          <p:cNvPr id="9" name="Text Placeholder 3"/>
          <p:cNvSpPr txBox="1">
            <a:spLocks/>
          </p:cNvSpPr>
          <p:nvPr/>
        </p:nvSpPr>
        <p:spPr>
          <a:xfrm>
            <a:off x="609600" y="4617720"/>
            <a:ext cx="3886200" cy="640080"/>
          </a:xfrm>
          <a:prstGeom prst="rect">
            <a:avLst/>
          </a:prstGeom>
          <a:solidFill>
            <a:schemeClr val="accent1">
              <a:lumMod val="75000"/>
            </a:schemeClr>
          </a:solidFill>
        </p:spPr>
        <p:txBody>
          <a:bodyPr vert="horz" rtlCol="0" anchor="ctr">
            <a:normAutofit/>
          </a:bodyPr>
          <a:lstStyle/>
          <a:p>
            <a:pPr marL="0" marR="0" lvl="0" indent="0" algn="l" defTabSz="914400" rtl="0" eaLnBrk="1" fontAlgn="auto" latinLnBrk="0" hangingPunct="1">
              <a:lnSpc>
                <a:spcPct val="100000"/>
              </a:lnSpc>
              <a:spcBef>
                <a:spcPts val="700"/>
              </a:spcBef>
              <a:spcAft>
                <a:spcPts val="0"/>
              </a:spcAft>
              <a:buClr>
                <a:schemeClr val="accent2"/>
              </a:buClr>
              <a:buSzPct val="60000"/>
              <a:buFontTx/>
              <a:buNone/>
              <a:tabLst/>
              <a:defRPr/>
            </a:pPr>
            <a:r>
              <a:rPr lang="en-US" sz="2000" b="1" dirty="0" smtClean="0">
                <a:solidFill>
                  <a:srgbClr val="FFFFFF"/>
                </a:solidFill>
              </a:rPr>
              <a:t>Context for Learning</a:t>
            </a:r>
            <a:endParaRPr kumimoji="0" lang="en-US" sz="2000" b="1" i="0" u="none" strike="noStrike" kern="1200" cap="none" spc="0" normalizeH="0" baseline="0" noProof="0" dirty="0">
              <a:ln>
                <a:noFill/>
              </a:ln>
              <a:solidFill>
                <a:srgbClr val="FFFFFF"/>
              </a:solidFill>
              <a:effectLst/>
              <a:uLnTx/>
              <a:uFillTx/>
              <a:latin typeface="+mn-lt"/>
              <a:ea typeface="+mn-ea"/>
              <a:cs typeface="+mn-cs"/>
            </a:endParaRPr>
          </a:p>
        </p:txBody>
      </p:sp>
      <p:sp>
        <p:nvSpPr>
          <p:cNvPr id="10" name="Content Placeholder 4"/>
          <p:cNvSpPr txBox="1">
            <a:spLocks/>
          </p:cNvSpPr>
          <p:nvPr/>
        </p:nvSpPr>
        <p:spPr>
          <a:xfrm>
            <a:off x="609600" y="5334000"/>
            <a:ext cx="3886200" cy="1219200"/>
          </a:xfrm>
          <a:prstGeom prst="rect">
            <a:avLst/>
          </a:prstGeom>
        </p:spPr>
        <p:txBody>
          <a:bodyPr vert="horz">
            <a:normAutofit/>
          </a:bodyPr>
          <a:lstStyle/>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r>
              <a:rPr lang="en-US" sz="1600" dirty="0" smtClean="0"/>
              <a:t>Lack of student engagement</a:t>
            </a:r>
          </a:p>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r>
              <a:rPr lang="en-US" sz="1600" dirty="0" smtClean="0"/>
              <a:t>Lack of student preparation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In-class Technology</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Well, my class, </a:t>
            </a:r>
            <a:r>
              <a:rPr lang="en-US" dirty="0" smtClean="0">
                <a:solidFill>
                  <a:srgbClr val="FF0000"/>
                </a:solidFill>
              </a:rPr>
              <a:t>we had clickers and the tablet and I don’t think it was, I think it – if the professor took a different approach when he used them it could have been successful</a:t>
            </a:r>
            <a:r>
              <a:rPr lang="en-US" dirty="0" smtClean="0"/>
              <a:t>, but at the time I don’t think it was, really they made too much of a difference.  And as far as the tablets go, I think that’s kind of the same.  I don’t really like, </a:t>
            </a:r>
            <a:r>
              <a:rPr lang="en-US" dirty="0" smtClean="0">
                <a:solidFill>
                  <a:srgbClr val="FF0000"/>
                </a:solidFill>
              </a:rPr>
              <a:t>I would have preferred the board, the regular white board over my teacher actually doing it on a tablet.</a:t>
            </a:r>
            <a:r>
              <a:rPr lang="en-US" dirty="0" smtClean="0"/>
              <a:t>  It was, it was, I don’t see, I don’t see the benefit of it. (</a:t>
            </a:r>
            <a:r>
              <a:rPr lang="en-US" dirty="0" err="1" smtClean="0"/>
              <a:t>Franny</a:t>
            </a:r>
            <a:r>
              <a:rPr lang="en-US" dirty="0" smtClean="0"/>
              <a: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Lack of Preparation</a:t>
            </a:r>
            <a:endParaRPr lang="en-US" dirty="0"/>
          </a:p>
        </p:txBody>
      </p:sp>
      <p:sp>
        <p:nvSpPr>
          <p:cNvPr id="8" name="Content Placeholder 7"/>
          <p:cNvSpPr>
            <a:spLocks noGrp="1"/>
          </p:cNvSpPr>
          <p:nvPr>
            <p:ph sz="quarter" idx="1"/>
          </p:nvPr>
        </p:nvSpPr>
        <p:spPr/>
        <p:txBody>
          <a:bodyPr/>
          <a:lstStyle/>
          <a:p>
            <a:r>
              <a:rPr lang="en-US" dirty="0" smtClean="0"/>
              <a:t>I find that </a:t>
            </a:r>
            <a:r>
              <a:rPr lang="en-US" dirty="0" smtClean="0">
                <a:solidFill>
                  <a:srgbClr val="FF0000"/>
                </a:solidFill>
              </a:rPr>
              <a:t>many of the students just don’t have the preparation.  They don’t have the language and so they find it difficult to cope.  </a:t>
            </a:r>
            <a:r>
              <a:rPr lang="en-US" dirty="0" smtClean="0"/>
              <a:t>You can present it, PowerPoint presentation, one-on-one discussion and so on, but if you don’t know the language, it becomes difficult to operate.  It means you have to go back and start from scratch. (Professor Norris)</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Northeastern Private Master’s College</a:t>
            </a:r>
            <a:endParaRPr lang="en-US" dirty="0"/>
          </a:p>
        </p:txBody>
      </p:sp>
      <p:sp>
        <p:nvSpPr>
          <p:cNvPr id="5" name="Content Placeholder 4"/>
          <p:cNvSpPr>
            <a:spLocks noGrp="1"/>
          </p:cNvSpPr>
          <p:nvPr>
            <p:ph sz="quarter" idx="2"/>
          </p:nvPr>
        </p:nvSpPr>
        <p:spPr/>
        <p:txBody>
          <a:bodyPr/>
          <a:lstStyle/>
          <a:p>
            <a:r>
              <a:rPr lang="en-US" sz="1600" dirty="0" smtClean="0"/>
              <a:t>Formal classroom techniques</a:t>
            </a:r>
          </a:p>
          <a:p>
            <a:pPr lvl="1"/>
            <a:r>
              <a:rPr lang="en-US" sz="1400" dirty="0" smtClean="0">
                <a:solidFill>
                  <a:srgbClr val="FF0000"/>
                </a:solidFill>
              </a:rPr>
              <a:t>Workshops</a:t>
            </a:r>
          </a:p>
          <a:p>
            <a:pPr lvl="1"/>
            <a:r>
              <a:rPr lang="en-US" sz="1400" dirty="0" smtClean="0">
                <a:solidFill>
                  <a:srgbClr val="FF0000"/>
                </a:solidFill>
              </a:rPr>
              <a:t>Clickers</a:t>
            </a:r>
          </a:p>
          <a:p>
            <a:r>
              <a:rPr lang="en-US" sz="1600" dirty="0" smtClean="0"/>
              <a:t>Out of class techniques</a:t>
            </a:r>
          </a:p>
          <a:p>
            <a:pPr lvl="1"/>
            <a:r>
              <a:rPr lang="en-US" sz="1400" dirty="0" smtClean="0">
                <a:solidFill>
                  <a:srgbClr val="FF0000"/>
                </a:solidFill>
              </a:rPr>
              <a:t>Online homework</a:t>
            </a:r>
          </a:p>
          <a:p>
            <a:pPr lvl="1"/>
            <a:r>
              <a:rPr lang="en-US" sz="1400" dirty="0" smtClean="0">
                <a:solidFill>
                  <a:srgbClr val="FF0000"/>
                </a:solidFill>
              </a:rPr>
              <a:t>SI sessions</a:t>
            </a:r>
          </a:p>
          <a:p>
            <a:endParaRPr lang="en-US" dirty="0"/>
          </a:p>
        </p:txBody>
      </p:sp>
      <p:sp>
        <p:nvSpPr>
          <p:cNvPr id="7" name="Content Placeholder 6"/>
          <p:cNvSpPr>
            <a:spLocks noGrp="1"/>
          </p:cNvSpPr>
          <p:nvPr>
            <p:ph sz="quarter" idx="4"/>
          </p:nvPr>
        </p:nvSpPr>
        <p:spPr/>
        <p:txBody>
          <a:bodyPr/>
          <a:lstStyle/>
          <a:p>
            <a:r>
              <a:rPr lang="en-US" sz="1600" dirty="0" smtClean="0"/>
              <a:t>Formal classroom techniques</a:t>
            </a:r>
          </a:p>
          <a:p>
            <a:pPr lvl="1"/>
            <a:r>
              <a:rPr lang="en-US" sz="1400" dirty="0" smtClean="0">
                <a:solidFill>
                  <a:srgbClr val="FF0000"/>
                </a:solidFill>
              </a:rPr>
              <a:t>Workshops</a:t>
            </a:r>
          </a:p>
          <a:p>
            <a:pPr lvl="1"/>
            <a:r>
              <a:rPr lang="en-US" sz="1400" dirty="0" smtClean="0">
                <a:solidFill>
                  <a:srgbClr val="FF0000"/>
                </a:solidFill>
              </a:rPr>
              <a:t>Clickers</a:t>
            </a:r>
          </a:p>
          <a:p>
            <a:pPr lvl="1"/>
            <a:r>
              <a:rPr lang="en-US" sz="1400" dirty="0" smtClean="0"/>
              <a:t>Peer instructional model</a:t>
            </a:r>
          </a:p>
          <a:p>
            <a:pPr lvl="1"/>
            <a:r>
              <a:rPr lang="en-US" sz="1400" dirty="0" smtClean="0"/>
              <a:t>Visuals</a:t>
            </a:r>
          </a:p>
          <a:p>
            <a:pPr lvl="1"/>
            <a:r>
              <a:rPr lang="en-US" sz="1400" dirty="0" smtClean="0"/>
              <a:t>Real world application</a:t>
            </a:r>
          </a:p>
          <a:p>
            <a:pPr lvl="1"/>
            <a:r>
              <a:rPr lang="en-US" sz="1400" dirty="0" smtClean="0"/>
              <a:t>Group projects</a:t>
            </a:r>
          </a:p>
          <a:p>
            <a:r>
              <a:rPr lang="en-US" sz="1600" dirty="0" smtClean="0"/>
              <a:t>Out of class techniques</a:t>
            </a:r>
          </a:p>
          <a:p>
            <a:pPr lvl="1"/>
            <a:r>
              <a:rPr lang="en-US" sz="1400" dirty="0" smtClean="0">
                <a:solidFill>
                  <a:srgbClr val="FF0000"/>
                </a:solidFill>
              </a:rPr>
              <a:t>Online homework</a:t>
            </a:r>
          </a:p>
          <a:p>
            <a:pPr lvl="1"/>
            <a:r>
              <a:rPr lang="en-US" sz="1400" dirty="0" smtClean="0">
                <a:solidFill>
                  <a:srgbClr val="FF0000"/>
                </a:solidFill>
              </a:rPr>
              <a:t>SI sessions</a:t>
            </a:r>
          </a:p>
          <a:p>
            <a:endParaRPr lang="en-US" dirty="0"/>
          </a:p>
        </p:txBody>
      </p:sp>
      <p:sp>
        <p:nvSpPr>
          <p:cNvPr id="4" name="Text Placeholder 3"/>
          <p:cNvSpPr>
            <a:spLocks noGrp="1"/>
          </p:cNvSpPr>
          <p:nvPr>
            <p:ph type="body" sz="quarter" idx="1"/>
          </p:nvPr>
        </p:nvSpPr>
        <p:spPr/>
        <p:txBody>
          <a:bodyPr/>
          <a:lstStyle/>
          <a:p>
            <a:r>
              <a:rPr lang="en-US" dirty="0" smtClean="0"/>
              <a:t>Students</a:t>
            </a:r>
            <a:endParaRPr lang="en-US" dirty="0"/>
          </a:p>
        </p:txBody>
      </p:sp>
      <p:sp>
        <p:nvSpPr>
          <p:cNvPr id="6" name="Text Placeholder 5"/>
          <p:cNvSpPr>
            <a:spLocks noGrp="1"/>
          </p:cNvSpPr>
          <p:nvPr>
            <p:ph type="body" sz="quarter" idx="3"/>
          </p:nvPr>
        </p:nvSpPr>
        <p:spPr/>
        <p:txBody>
          <a:bodyPr/>
          <a:lstStyle/>
          <a:p>
            <a:r>
              <a:rPr lang="en-US" dirty="0" smtClean="0"/>
              <a:t>Faculty</a:t>
            </a:r>
            <a:endParaRPr lang="en-US" dirty="0"/>
          </a:p>
        </p:txBody>
      </p:sp>
      <p:sp>
        <p:nvSpPr>
          <p:cNvPr id="9" name="Text Placeholder 3"/>
          <p:cNvSpPr txBox="1">
            <a:spLocks/>
          </p:cNvSpPr>
          <p:nvPr/>
        </p:nvSpPr>
        <p:spPr>
          <a:xfrm>
            <a:off x="609600" y="4648200"/>
            <a:ext cx="3886200" cy="640080"/>
          </a:xfrm>
          <a:prstGeom prst="rect">
            <a:avLst/>
          </a:prstGeom>
          <a:solidFill>
            <a:schemeClr val="accent1">
              <a:lumMod val="75000"/>
            </a:schemeClr>
          </a:solidFill>
        </p:spPr>
        <p:txBody>
          <a:bodyPr vert="horz" rtlCol="0" anchor="ctr">
            <a:normAutofit/>
          </a:bodyPr>
          <a:lstStyle/>
          <a:p>
            <a:pPr marL="0" marR="0" lvl="0" indent="0" algn="l" defTabSz="914400" rtl="0" eaLnBrk="1" fontAlgn="auto" latinLnBrk="0" hangingPunct="1">
              <a:lnSpc>
                <a:spcPct val="100000"/>
              </a:lnSpc>
              <a:spcBef>
                <a:spcPts val="700"/>
              </a:spcBef>
              <a:spcAft>
                <a:spcPts val="0"/>
              </a:spcAft>
              <a:buClr>
                <a:schemeClr val="accent2"/>
              </a:buClr>
              <a:buSzPct val="60000"/>
              <a:buFontTx/>
              <a:buNone/>
              <a:tabLst/>
              <a:defRPr/>
            </a:pPr>
            <a:r>
              <a:rPr lang="en-US" sz="2000" b="1" dirty="0" smtClean="0">
                <a:solidFill>
                  <a:srgbClr val="FFFFFF"/>
                </a:solidFill>
              </a:rPr>
              <a:t>Context for Learning</a:t>
            </a:r>
            <a:endParaRPr kumimoji="0" lang="en-US" sz="2000" b="1" i="0" u="none" strike="noStrike" kern="1200" cap="none" spc="0" normalizeH="0" baseline="0" noProof="0" dirty="0">
              <a:ln>
                <a:noFill/>
              </a:ln>
              <a:solidFill>
                <a:srgbClr val="FFFFFF"/>
              </a:solidFill>
              <a:effectLst/>
              <a:uLnTx/>
              <a:uFillTx/>
              <a:latin typeface="+mn-lt"/>
              <a:ea typeface="+mn-ea"/>
              <a:cs typeface="+mn-cs"/>
            </a:endParaRPr>
          </a:p>
        </p:txBody>
      </p:sp>
      <p:sp>
        <p:nvSpPr>
          <p:cNvPr id="10" name="Content Placeholder 4"/>
          <p:cNvSpPr txBox="1">
            <a:spLocks/>
          </p:cNvSpPr>
          <p:nvPr/>
        </p:nvSpPr>
        <p:spPr>
          <a:xfrm>
            <a:off x="609600" y="5334000"/>
            <a:ext cx="3886200" cy="1219200"/>
          </a:xfrm>
          <a:prstGeom prst="rect">
            <a:avLst/>
          </a:prstGeom>
        </p:spPr>
        <p:txBody>
          <a:bodyPr vert="horz">
            <a:normAutofit fontScale="92500" lnSpcReduction="10000"/>
          </a:bodyPr>
          <a:lstStyle/>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r>
              <a:rPr lang="en-US" sz="1600" dirty="0" smtClean="0"/>
              <a:t>Special interest housing</a:t>
            </a:r>
          </a:p>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r>
              <a:rPr lang="en-US" sz="1600" dirty="0" smtClean="0"/>
              <a:t>Cohort centered course content</a:t>
            </a:r>
          </a:p>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r>
              <a:rPr lang="en-US" sz="1600" dirty="0" smtClean="0"/>
              <a:t>Teaching focused</a:t>
            </a:r>
          </a:p>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r>
              <a:rPr lang="en-US" sz="1600" dirty="0" smtClean="0"/>
              <a:t>Collaborative culture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Emphasis on Experiential Learning</a:t>
            </a:r>
            <a:endParaRPr lang="en-US" dirty="0"/>
          </a:p>
        </p:txBody>
      </p:sp>
      <p:sp>
        <p:nvSpPr>
          <p:cNvPr id="3" name="Content Placeholder 2"/>
          <p:cNvSpPr>
            <a:spLocks noGrp="1"/>
          </p:cNvSpPr>
          <p:nvPr>
            <p:ph sz="quarter" idx="1"/>
          </p:nvPr>
        </p:nvSpPr>
        <p:spPr/>
        <p:txBody>
          <a:bodyPr/>
          <a:lstStyle/>
          <a:p>
            <a:r>
              <a:rPr lang="en-US" dirty="0" smtClean="0"/>
              <a:t>As I said, </a:t>
            </a:r>
            <a:r>
              <a:rPr lang="en-US" dirty="0" smtClean="0">
                <a:solidFill>
                  <a:srgbClr val="FF0000"/>
                </a:solidFill>
              </a:rPr>
              <a:t>we are a place that has a deep tradition of experiential learning, deep tradition of quality teaching and most of us have the mindset that we’re teachers.  </a:t>
            </a:r>
            <a:r>
              <a:rPr lang="en-US" dirty="0" smtClean="0"/>
              <a:t>The growth for us or the growing pains is to have a culture which is more blended, which is more the inclusion of the scholarship and the scholarship expectations.  (Professor </a:t>
            </a:r>
            <a:r>
              <a:rPr lang="en-US" dirty="0" err="1" smtClean="0"/>
              <a:t>Langner</a:t>
            </a:r>
            <a:r>
              <a:rPr lang="en-US" dirty="0" smtClean="0"/>
              <a:t>)</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Workshops</a:t>
            </a:r>
            <a:endParaRPr lang="en-US" dirty="0"/>
          </a:p>
        </p:txBody>
      </p:sp>
      <p:sp>
        <p:nvSpPr>
          <p:cNvPr id="8" name="Content Placeholder 7"/>
          <p:cNvSpPr>
            <a:spLocks noGrp="1"/>
          </p:cNvSpPr>
          <p:nvPr>
            <p:ph sz="quarter" idx="1"/>
          </p:nvPr>
        </p:nvSpPr>
        <p:spPr/>
        <p:txBody>
          <a:bodyPr/>
          <a:lstStyle/>
          <a:p>
            <a:r>
              <a:rPr lang="en-US" dirty="0" smtClean="0"/>
              <a:t>But </a:t>
            </a:r>
            <a:r>
              <a:rPr lang="en-US" dirty="0" smtClean="0">
                <a:solidFill>
                  <a:srgbClr val="FF0000"/>
                </a:solidFill>
              </a:rPr>
              <a:t>the workshop’s really helpful </a:t>
            </a:r>
            <a:r>
              <a:rPr lang="en-US" dirty="0" smtClean="0"/>
              <a:t>‘</a:t>
            </a:r>
            <a:r>
              <a:rPr lang="en-US" dirty="0" err="1" smtClean="0"/>
              <a:t>cuz</a:t>
            </a:r>
            <a:r>
              <a:rPr lang="en-US" dirty="0" smtClean="0"/>
              <a:t> we’re, I was in a group with four people, and we were given like 20 problems, and we’d have to finish 15 in the hour.  So we kind of split up and did them, and then at the end we’d kind of look through and see which ones we had trouble with, </a:t>
            </a:r>
            <a:r>
              <a:rPr lang="en-US" dirty="0" smtClean="0">
                <a:solidFill>
                  <a:srgbClr val="FF0000"/>
                </a:solidFill>
              </a:rPr>
              <a:t>and we’d help each other out</a:t>
            </a:r>
            <a:r>
              <a:rPr lang="en-US" dirty="0" smtClean="0"/>
              <a:t>…and then, like, everyone would look through it </a:t>
            </a:r>
            <a:r>
              <a:rPr lang="en-US" dirty="0" smtClean="0">
                <a:solidFill>
                  <a:srgbClr val="FF0000"/>
                </a:solidFill>
              </a:rPr>
              <a:t>to make sure they had a basic understanding</a:t>
            </a:r>
            <a:r>
              <a:rPr lang="en-US" dirty="0" smtClean="0"/>
              <a:t> of how everything worked. (Irving)</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of Institutions</a:t>
            </a:r>
            <a:endParaRPr lang="en-US" dirty="0"/>
          </a:p>
        </p:txBody>
      </p:sp>
      <p:graphicFrame>
        <p:nvGraphicFramePr>
          <p:cNvPr id="6" name="Content Placeholder 5"/>
          <p:cNvGraphicFramePr>
            <a:graphicFrameLocks noGrp="1"/>
          </p:cNvGraphicFramePr>
          <p:nvPr>
            <p:ph sz="quarter" idx="1"/>
          </p:nvPr>
        </p:nvGraphicFramePr>
        <p:xfrm>
          <a:off x="228600" y="1752600"/>
          <a:ext cx="8686800" cy="5042143"/>
        </p:xfrm>
        <a:graphic>
          <a:graphicData uri="http://schemas.openxmlformats.org/drawingml/2006/table">
            <a:tbl>
              <a:tblPr firstRow="1" bandRow="1">
                <a:tableStyleId>{125E5076-3810-47DD-B79F-674D7AD40C01}</a:tableStyleId>
              </a:tblPr>
              <a:tblGrid>
                <a:gridCol w="2516736"/>
                <a:gridCol w="6170064"/>
              </a:tblGrid>
              <a:tr h="459712">
                <a:tc>
                  <a:txBody>
                    <a:bodyPr/>
                    <a:lstStyle/>
                    <a:p>
                      <a:r>
                        <a:rPr lang="en-US" dirty="0" smtClean="0"/>
                        <a:t>Theme</a:t>
                      </a:r>
                      <a:endParaRPr lang="en-US" dirty="0"/>
                    </a:p>
                  </a:txBody>
                  <a:tcPr/>
                </a:tc>
                <a:tc>
                  <a:txBody>
                    <a:bodyPr/>
                    <a:lstStyle/>
                    <a:p>
                      <a:r>
                        <a:rPr lang="en-US" dirty="0" smtClean="0"/>
                        <a:t>Institutions</a:t>
                      </a:r>
                      <a:endParaRPr lang="en-US" dirty="0"/>
                    </a:p>
                  </a:txBody>
                  <a:tcPr/>
                </a:tc>
              </a:tr>
              <a:tr h="610658">
                <a:tc>
                  <a:txBody>
                    <a:bodyPr/>
                    <a:lstStyle/>
                    <a:p>
                      <a:r>
                        <a:rPr lang="en-US" dirty="0" smtClean="0"/>
                        <a:t>Strong emphasis</a:t>
                      </a:r>
                      <a:r>
                        <a:rPr lang="en-US" baseline="0" dirty="0" smtClean="0"/>
                        <a:t> on teaching</a:t>
                      </a:r>
                      <a:endParaRPr lang="en-US" dirty="0"/>
                    </a:p>
                  </a:txBody>
                  <a:tcPr/>
                </a:tc>
                <a:tc>
                  <a:txBody>
                    <a:bodyPr/>
                    <a:lstStyle/>
                    <a:p>
                      <a:r>
                        <a:rPr lang="en-US" dirty="0" smtClean="0"/>
                        <a:t>Southeastern Private Master’s College; Northeastern Private Master’s College; Western Private Master’s College</a:t>
                      </a:r>
                      <a:endParaRPr lang="en-US" dirty="0"/>
                    </a:p>
                  </a:txBody>
                  <a:tcPr/>
                </a:tc>
              </a:tr>
              <a:tr h="610658">
                <a:tc>
                  <a:txBody>
                    <a:bodyPr/>
                    <a:lstStyle/>
                    <a:p>
                      <a:r>
                        <a:rPr lang="en-US" dirty="0" smtClean="0"/>
                        <a:t>Strong emphasis on research</a:t>
                      </a:r>
                      <a:endParaRPr lang="en-US" dirty="0"/>
                    </a:p>
                  </a:txBody>
                  <a:tcPr/>
                </a:tc>
                <a:tc>
                  <a:txBody>
                    <a:bodyPr/>
                    <a:lstStyle/>
                    <a:p>
                      <a:r>
                        <a:rPr lang="en-US" dirty="0" smtClean="0"/>
                        <a:t>Western Public Research University</a:t>
                      </a:r>
                      <a:endParaRPr lang="en-US" dirty="0"/>
                    </a:p>
                  </a:txBody>
                  <a:tcPr/>
                </a:tc>
              </a:tr>
              <a:tr h="546128">
                <a:tc>
                  <a:txBody>
                    <a:bodyPr/>
                    <a:lstStyle/>
                    <a:p>
                      <a:r>
                        <a:rPr lang="en-US" dirty="0" smtClean="0"/>
                        <a:t>Large classes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Midwestern Pubic Research University;</a:t>
                      </a:r>
                      <a:r>
                        <a:rPr lang="en-US" baseline="0" dirty="0" smtClean="0"/>
                        <a:t> Southwestern Public Research University</a:t>
                      </a:r>
                      <a:endParaRPr lang="en-US" dirty="0" smtClean="0"/>
                    </a:p>
                  </a:txBody>
                  <a:tcPr/>
                </a:tc>
              </a:tr>
              <a:tr h="487465">
                <a:tc>
                  <a:txBody>
                    <a:bodyPr/>
                    <a:lstStyle/>
                    <a:p>
                      <a:r>
                        <a:rPr lang="en-US" dirty="0" smtClean="0"/>
                        <a:t>Small classes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Southeastern Private</a:t>
                      </a:r>
                      <a:r>
                        <a:rPr lang="en-US" baseline="0" dirty="0" smtClean="0"/>
                        <a:t> Master’s College, Northeastern Private Master’s College</a:t>
                      </a:r>
                      <a:endParaRPr lang="en-US" dirty="0" smtClean="0"/>
                    </a:p>
                  </a:txBody>
                  <a:tcPr/>
                </a:tc>
              </a:tr>
              <a:tr h="741951">
                <a:tc>
                  <a:txBody>
                    <a:bodyPr/>
                    <a:lstStyle/>
                    <a:p>
                      <a:r>
                        <a:rPr lang="en-US" dirty="0" smtClean="0"/>
                        <a:t>Extremely</a:t>
                      </a:r>
                      <a:r>
                        <a:rPr lang="en-US" baseline="0" dirty="0" smtClean="0"/>
                        <a:t> c</a:t>
                      </a:r>
                      <a:r>
                        <a:rPr lang="en-US" dirty="0" smtClean="0"/>
                        <a:t>ompetitive</a:t>
                      </a:r>
                      <a:endParaRPr lang="en-US" dirty="0"/>
                    </a:p>
                  </a:txBody>
                  <a:tcPr/>
                </a:tc>
                <a:tc>
                  <a:txBody>
                    <a:bodyPr/>
                    <a:lstStyle/>
                    <a:p>
                      <a:r>
                        <a:rPr lang="en-US" dirty="0" smtClean="0"/>
                        <a:t>Southwestern</a:t>
                      </a:r>
                      <a:r>
                        <a:rPr lang="en-US" baseline="0" dirty="0" smtClean="0"/>
                        <a:t> Private Research University; </a:t>
                      </a:r>
                      <a:r>
                        <a:rPr lang="en-US" dirty="0" smtClean="0"/>
                        <a:t>Southeastern</a:t>
                      </a:r>
                      <a:r>
                        <a:rPr lang="en-US" baseline="0" dirty="0" smtClean="0"/>
                        <a:t> </a:t>
                      </a:r>
                      <a:r>
                        <a:rPr lang="en-US" dirty="0" smtClean="0"/>
                        <a:t>Private</a:t>
                      </a:r>
                      <a:r>
                        <a:rPr lang="en-US" baseline="0" dirty="0" smtClean="0"/>
                        <a:t> </a:t>
                      </a:r>
                      <a:r>
                        <a:rPr lang="en-US" dirty="0" smtClean="0"/>
                        <a:t>Master’s</a:t>
                      </a:r>
                      <a:r>
                        <a:rPr lang="en-US" baseline="0" dirty="0" smtClean="0"/>
                        <a:t> College; Western Public Research University</a:t>
                      </a:r>
                    </a:p>
                  </a:txBody>
                  <a:tcPr/>
                </a:tc>
              </a:tr>
              <a:tr h="610658">
                <a:tc>
                  <a:txBody>
                    <a:bodyPr/>
                    <a:lstStyle/>
                    <a:p>
                      <a:r>
                        <a:rPr lang="en-US" dirty="0" smtClean="0"/>
                        <a:t>Extremely</a:t>
                      </a:r>
                      <a:r>
                        <a:rPr lang="en-US" baseline="0" dirty="0" smtClean="0"/>
                        <a:t> collaborative</a:t>
                      </a:r>
                      <a:endParaRPr lang="en-US" dirty="0"/>
                    </a:p>
                  </a:txBody>
                  <a:tcPr/>
                </a:tc>
                <a:tc>
                  <a:txBody>
                    <a:bodyPr/>
                    <a:lstStyle/>
                    <a:p>
                      <a:r>
                        <a:rPr lang="en-US" dirty="0" smtClean="0"/>
                        <a:t>Midwestern Pubic Research University;</a:t>
                      </a:r>
                      <a:r>
                        <a:rPr lang="en-US" baseline="0" dirty="0" smtClean="0"/>
                        <a:t> </a:t>
                      </a:r>
                      <a:r>
                        <a:rPr lang="en-US" dirty="0" smtClean="0"/>
                        <a:t>Northeastern Private</a:t>
                      </a:r>
                      <a:r>
                        <a:rPr lang="en-US" baseline="0" dirty="0" smtClean="0"/>
                        <a:t> Master’s College; Western Private Master’s College</a:t>
                      </a:r>
                      <a:endParaRPr lang="en-US" dirty="0"/>
                    </a:p>
                  </a:txBody>
                  <a:tcPr/>
                </a:tc>
              </a:tr>
              <a:tr h="610658">
                <a:tc>
                  <a:txBody>
                    <a:bodyPr/>
                    <a:lstStyle/>
                    <a:p>
                      <a:r>
                        <a:rPr lang="en-US" dirty="0" smtClean="0"/>
                        <a:t>SI/study groups part of culture</a:t>
                      </a:r>
                      <a:endParaRPr lang="en-US" dirty="0"/>
                    </a:p>
                  </a:txBody>
                  <a:tcPr/>
                </a:tc>
                <a:tc>
                  <a:txBody>
                    <a:bodyPr/>
                    <a:lstStyle/>
                    <a:p>
                      <a:r>
                        <a:rPr lang="en-US" dirty="0" smtClean="0"/>
                        <a:t>Midwestern Pubic Research University; Northeastern Private</a:t>
                      </a:r>
                      <a:r>
                        <a:rPr lang="en-US" baseline="0" dirty="0" smtClean="0"/>
                        <a:t> Master’s College; Western Private Master’s College</a:t>
                      </a:r>
                      <a:endParaRPr lang="en-US" dirty="0"/>
                    </a:p>
                  </a:txBody>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Students and faculty have varying opinions about the use of innovation and technology</a:t>
            </a:r>
          </a:p>
          <a:p>
            <a:pPr lvl="1"/>
            <a:r>
              <a:rPr lang="en-US" dirty="0" smtClean="0"/>
              <a:t>There is no universal technique for all students/faculty</a:t>
            </a:r>
            <a:endParaRPr lang="en-US" dirty="0" smtClean="0"/>
          </a:p>
          <a:p>
            <a:pPr lvl="1"/>
            <a:r>
              <a:rPr lang="en-US" dirty="0" smtClean="0"/>
              <a:t>Techniques should </a:t>
            </a:r>
            <a:r>
              <a:rPr lang="en-US" dirty="0" smtClean="0"/>
              <a:t>include</a:t>
            </a:r>
            <a:r>
              <a:rPr lang="en-US" dirty="0" smtClean="0"/>
              <a:t> multiple modalities</a:t>
            </a:r>
          </a:p>
          <a:p>
            <a:r>
              <a:rPr lang="en-US" dirty="0" smtClean="0"/>
              <a:t>Professors describe more innovation and use of active learning strategies than students describe experiencing</a:t>
            </a:r>
          </a:p>
          <a:p>
            <a:pPr lvl="1"/>
            <a:r>
              <a:rPr lang="en-US" dirty="0" smtClean="0"/>
              <a:t>Innovation is not standard practice</a:t>
            </a:r>
            <a:endParaRPr lang="en-US" dirty="0"/>
          </a:p>
          <a:p>
            <a:pPr lvl="1"/>
            <a:r>
              <a:rPr lang="en-US" dirty="0" smtClean="0"/>
              <a:t>Innovation relies upon efforts of individuals</a:t>
            </a:r>
          </a:p>
          <a:p>
            <a:pPr lvl="1"/>
            <a:r>
              <a:rPr lang="en-US" dirty="0" smtClean="0"/>
              <a:t>Innovation is not institutionalized</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Strategies should emphasize: </a:t>
            </a:r>
          </a:p>
          <a:p>
            <a:pPr lvl="1"/>
            <a:r>
              <a:rPr lang="en-US" dirty="0" smtClean="0"/>
              <a:t>Student interaction and collaboration</a:t>
            </a:r>
          </a:p>
          <a:p>
            <a:pPr lvl="1"/>
            <a:r>
              <a:rPr lang="en-US" dirty="0" smtClean="0"/>
              <a:t>Increased time on task outside of the classroom</a:t>
            </a:r>
          </a:p>
          <a:p>
            <a:pPr lvl="1"/>
            <a:r>
              <a:rPr lang="en-US" dirty="0" smtClean="0"/>
              <a:t>Real world application for research and practice</a:t>
            </a:r>
          </a:p>
          <a:p>
            <a:r>
              <a:rPr lang="en-US" dirty="0" smtClean="0"/>
              <a:t>Strategies for improving the experience of introductory STEM courses must consider differences in the context for learning</a:t>
            </a:r>
          </a:p>
          <a:p>
            <a:pPr lvl="1"/>
            <a:r>
              <a:rPr lang="en-US" dirty="0" smtClean="0"/>
              <a:t>Competitive vs. collaborative environment</a:t>
            </a:r>
          </a:p>
          <a:p>
            <a:pPr lvl="1"/>
            <a:r>
              <a:rPr lang="en-US" dirty="0" smtClean="0"/>
              <a:t>Size of classroom</a:t>
            </a:r>
          </a:p>
          <a:p>
            <a:pPr lvl="1"/>
            <a:r>
              <a:rPr lang="en-US" dirty="0" smtClean="0"/>
              <a:t>Student characteristics</a:t>
            </a:r>
          </a:p>
          <a:p>
            <a:pPr lvl="1"/>
            <a:r>
              <a:rPr lang="en-US" dirty="0" smtClean="0"/>
              <a:t>Institutional support</a:t>
            </a:r>
          </a:p>
          <a:p>
            <a:pPr lvl="1"/>
            <a:r>
              <a:rPr lang="en-US" dirty="0" smtClean="0"/>
              <a:t>Institutional focus-research vs. teaching</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a:gsLst>
            <a:gs pos="0">
              <a:schemeClr val="accent1">
                <a:lumMod val="75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5" name="Title 1"/>
          <p:cNvSpPr txBox="1">
            <a:spLocks/>
          </p:cNvSpPr>
          <p:nvPr/>
        </p:nvSpPr>
        <p:spPr>
          <a:xfrm>
            <a:off x="457200" y="274638"/>
            <a:ext cx="8229600" cy="792162"/>
          </a:xfrm>
          <a:prstGeom prst="rect">
            <a:avLst/>
          </a:prstGeom>
          <a:solidFill>
            <a:schemeClr val="bg2"/>
          </a:solidFill>
          <a:effectLst/>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2"/>
                </a:solidFill>
                <a:effectLst/>
                <a:uLnTx/>
                <a:uFillTx/>
                <a:latin typeface="+mj-lt"/>
                <a:ea typeface="+mj-ea"/>
                <a:cs typeface="+mj-cs"/>
              </a:rPr>
              <a:t>Contact Info</a:t>
            </a:r>
            <a:endParaRPr kumimoji="0" lang="en-US" sz="4400" b="0" i="0" u="none" strike="noStrike" kern="1200" cap="none" spc="0" normalizeH="0" baseline="0" noProof="0" dirty="0">
              <a:ln>
                <a:noFill/>
              </a:ln>
              <a:solidFill>
                <a:schemeClr val="tx2"/>
              </a:solidFill>
              <a:effectLst/>
              <a:uLnTx/>
              <a:uFillTx/>
              <a:latin typeface="+mj-lt"/>
              <a:ea typeface="+mj-ea"/>
              <a:cs typeface="+mj-cs"/>
            </a:endParaRPr>
          </a:p>
        </p:txBody>
      </p:sp>
      <p:sp>
        <p:nvSpPr>
          <p:cNvPr id="16" name="Rectangle 3"/>
          <p:cNvSpPr txBox="1">
            <a:spLocks noChangeArrowheads="1"/>
          </p:cNvSpPr>
          <p:nvPr/>
        </p:nvSpPr>
        <p:spPr bwMode="auto">
          <a:xfrm>
            <a:off x="228600" y="5715000"/>
            <a:ext cx="8686800" cy="990600"/>
          </a:xfrm>
          <a:prstGeom prst="rect">
            <a:avLst/>
          </a:prstGeom>
          <a:noFill/>
          <a:ln w="9525">
            <a:noFill/>
            <a:miter lim="800000"/>
            <a:headEnd/>
            <a:tailEnd/>
          </a:ln>
        </p:spPr>
        <p:txBody>
          <a:bodyPr/>
          <a:lstStyle/>
          <a:p>
            <a:pPr marL="342900" indent="-342900" algn="ctr">
              <a:lnSpc>
                <a:spcPct val="80000"/>
              </a:lnSpc>
              <a:spcBef>
                <a:spcPct val="20000"/>
              </a:spcBef>
              <a:buFont typeface="Wingdings" pitchFamily="2" charset="2"/>
              <a:buNone/>
            </a:pPr>
            <a:r>
              <a:rPr lang="en-US" sz="1600" dirty="0"/>
              <a:t>Acknowledgments: This study was made possible by the support of the </a:t>
            </a:r>
            <a:r>
              <a:rPr lang="en-US" sz="1600" dirty="0" smtClean="0"/>
              <a:t>American Recovery and Reinvestment Act of 2009 through the National </a:t>
            </a:r>
            <a:r>
              <a:rPr lang="en-US" sz="1600" dirty="0"/>
              <a:t>Institute of General Medical Sciences, NIH Grant </a:t>
            </a:r>
            <a:r>
              <a:rPr lang="en-US" sz="1600" dirty="0" smtClean="0"/>
              <a:t>1RC1GM090776-01. </a:t>
            </a:r>
            <a:r>
              <a:rPr lang="en-US" sz="1600" dirty="0"/>
              <a:t>This independent research and the views expressed here do not indicate endorsement by the sponsors.</a:t>
            </a:r>
          </a:p>
        </p:txBody>
      </p:sp>
      <p:sp>
        <p:nvSpPr>
          <p:cNvPr id="17" name="Rectangle 16"/>
          <p:cNvSpPr>
            <a:spLocks noChangeArrowheads="1"/>
          </p:cNvSpPr>
          <p:nvPr/>
        </p:nvSpPr>
        <p:spPr bwMode="auto">
          <a:xfrm>
            <a:off x="190500" y="4495800"/>
            <a:ext cx="7200900" cy="1133474"/>
          </a:xfrm>
          <a:prstGeom prst="rect">
            <a:avLst/>
          </a:prstGeom>
          <a:noFill/>
          <a:ln w="9525">
            <a:noFill/>
            <a:miter lim="800000"/>
            <a:headEnd/>
            <a:tailEnd/>
          </a:ln>
        </p:spPr>
        <p:txBody>
          <a:bodyPr/>
          <a:lstStyle/>
          <a:p>
            <a:pPr marL="342900" indent="-342900" algn="ctr">
              <a:spcBef>
                <a:spcPct val="20000"/>
              </a:spcBef>
              <a:buClr>
                <a:schemeClr val="tx2"/>
              </a:buClr>
              <a:buSzPct val="70000"/>
              <a:buFont typeface="Wingdings" pitchFamily="2" charset="2"/>
              <a:buNone/>
            </a:pPr>
            <a:r>
              <a:rPr lang="en-US" dirty="0"/>
              <a:t>Papers and reports are available for </a:t>
            </a:r>
            <a:r>
              <a:rPr lang="en-US" dirty="0" smtClean="0"/>
              <a:t>download from </a:t>
            </a:r>
            <a:r>
              <a:rPr lang="en-US" dirty="0"/>
              <a:t>project website: </a:t>
            </a:r>
          </a:p>
          <a:p>
            <a:pPr marL="342900" indent="-342900" algn="ctr">
              <a:spcBef>
                <a:spcPct val="20000"/>
              </a:spcBef>
              <a:buClr>
                <a:schemeClr val="tx2"/>
              </a:buClr>
              <a:buSzPct val="70000"/>
              <a:buFont typeface="Wingdings" pitchFamily="2" charset="2"/>
              <a:buNone/>
            </a:pPr>
            <a:r>
              <a:rPr lang="en-US" sz="2000" dirty="0"/>
              <a:t>http://heri.ucla.edu/nih</a:t>
            </a:r>
            <a:endParaRPr lang="en-US" dirty="0"/>
          </a:p>
          <a:p>
            <a:pPr marL="342900" indent="-342900" algn="ctr">
              <a:spcBef>
                <a:spcPct val="20000"/>
              </a:spcBef>
              <a:buClr>
                <a:schemeClr val="tx2"/>
              </a:buClr>
              <a:buSzPct val="70000"/>
              <a:buFont typeface="Wingdings" pitchFamily="2" charset="2"/>
              <a:buNone/>
            </a:pPr>
            <a:r>
              <a:rPr lang="en-US" dirty="0"/>
              <a:t>Project e-mail: </a:t>
            </a:r>
            <a:r>
              <a:rPr lang="en-US" dirty="0">
                <a:solidFill>
                  <a:srgbClr val="003399"/>
                </a:solidFill>
              </a:rPr>
              <a:t>herinih@ucla.edu</a:t>
            </a:r>
          </a:p>
        </p:txBody>
      </p:sp>
      <p:sp>
        <p:nvSpPr>
          <p:cNvPr id="18" name="Rectangle 17"/>
          <p:cNvSpPr>
            <a:spLocks noChangeArrowheads="1"/>
          </p:cNvSpPr>
          <p:nvPr/>
        </p:nvSpPr>
        <p:spPr bwMode="auto">
          <a:xfrm>
            <a:off x="990600" y="1362075"/>
            <a:ext cx="2362200" cy="1076325"/>
          </a:xfrm>
          <a:prstGeom prst="rect">
            <a:avLst/>
          </a:prstGeom>
          <a:noFill/>
          <a:ln w="9525">
            <a:noFill/>
            <a:miter lim="800000"/>
            <a:headEnd/>
            <a:tailEnd/>
          </a:ln>
        </p:spPr>
        <p:txBody>
          <a:bodyPr tIns="91440"/>
          <a:lstStyle/>
          <a:p>
            <a:pPr marL="342900" indent="-342900">
              <a:lnSpc>
                <a:spcPct val="80000"/>
              </a:lnSpc>
              <a:spcBef>
                <a:spcPct val="20000"/>
              </a:spcBef>
              <a:buClr>
                <a:schemeClr val="tx2"/>
              </a:buClr>
              <a:buSzPct val="70000"/>
              <a:buFont typeface="Wingdings" pitchFamily="2" charset="2"/>
              <a:buNone/>
            </a:pPr>
            <a:r>
              <a:rPr lang="en-US" sz="2000" dirty="0" smtClean="0">
                <a:solidFill>
                  <a:srgbClr val="21324D"/>
                </a:solidFill>
              </a:rPr>
              <a:t>Faculty/Co-PIs</a:t>
            </a:r>
            <a:r>
              <a:rPr lang="en-US" sz="2000" dirty="0">
                <a:solidFill>
                  <a:srgbClr val="21324D"/>
                </a:solidFill>
              </a:rPr>
              <a:t>:</a:t>
            </a:r>
          </a:p>
          <a:p>
            <a:pPr marL="342900" indent="-342900">
              <a:lnSpc>
                <a:spcPct val="80000"/>
              </a:lnSpc>
              <a:spcBef>
                <a:spcPct val="20000"/>
              </a:spcBef>
              <a:buClr>
                <a:schemeClr val="tx2"/>
              </a:buClr>
              <a:buSzPct val="70000"/>
              <a:buFont typeface="Wingdings" pitchFamily="2" charset="2"/>
              <a:buNone/>
            </a:pPr>
            <a:r>
              <a:rPr lang="en-US" sz="2000" dirty="0"/>
              <a:t>Sylvia </a:t>
            </a:r>
            <a:r>
              <a:rPr lang="en-US" sz="2000" dirty="0" err="1"/>
              <a:t>Hurtado</a:t>
            </a:r>
            <a:endParaRPr lang="en-US" sz="2000" dirty="0"/>
          </a:p>
          <a:p>
            <a:pPr marL="342900" indent="-342900">
              <a:lnSpc>
                <a:spcPct val="80000"/>
              </a:lnSpc>
              <a:spcBef>
                <a:spcPct val="20000"/>
              </a:spcBef>
              <a:buClr>
                <a:schemeClr val="tx2"/>
              </a:buClr>
              <a:buSzPct val="70000"/>
              <a:buFont typeface="Wingdings" pitchFamily="2" charset="2"/>
              <a:buNone/>
            </a:pPr>
            <a:r>
              <a:rPr lang="en-US" sz="2000" dirty="0"/>
              <a:t>Mitchell Chang</a:t>
            </a:r>
          </a:p>
          <a:p>
            <a:pPr marL="342900" indent="-342900">
              <a:lnSpc>
                <a:spcPct val="80000"/>
              </a:lnSpc>
              <a:spcBef>
                <a:spcPct val="20000"/>
              </a:spcBef>
              <a:buClr>
                <a:schemeClr val="tx2"/>
              </a:buClr>
              <a:buSzPct val="70000"/>
              <a:buFont typeface="Wingdings" pitchFamily="2" charset="2"/>
              <a:buNone/>
            </a:pPr>
            <a:endParaRPr lang="en-US" sz="2000" u="sng" dirty="0"/>
          </a:p>
          <a:p>
            <a:pPr marL="342900" indent="-342900">
              <a:lnSpc>
                <a:spcPct val="80000"/>
              </a:lnSpc>
              <a:spcBef>
                <a:spcPct val="20000"/>
              </a:spcBef>
              <a:buClr>
                <a:schemeClr val="tx2"/>
              </a:buClr>
              <a:buSzPct val="70000"/>
              <a:buFont typeface="Wingdings" pitchFamily="2" charset="2"/>
              <a:buNone/>
            </a:pPr>
            <a:endParaRPr lang="en-US" sz="2000" u="sng" dirty="0"/>
          </a:p>
        </p:txBody>
      </p:sp>
      <p:sp>
        <p:nvSpPr>
          <p:cNvPr id="19" name="Rectangle 18"/>
          <p:cNvSpPr>
            <a:spLocks noChangeArrowheads="1"/>
          </p:cNvSpPr>
          <p:nvPr/>
        </p:nvSpPr>
        <p:spPr bwMode="auto">
          <a:xfrm>
            <a:off x="1066800" y="3200400"/>
            <a:ext cx="2819400" cy="1143000"/>
          </a:xfrm>
          <a:prstGeom prst="rect">
            <a:avLst/>
          </a:prstGeom>
          <a:noFill/>
          <a:ln w="9525">
            <a:noFill/>
            <a:miter lim="800000"/>
            <a:headEnd/>
            <a:tailEnd/>
          </a:ln>
        </p:spPr>
        <p:txBody>
          <a:bodyPr/>
          <a:lstStyle/>
          <a:p>
            <a:pPr marL="342900" indent="-342900">
              <a:lnSpc>
                <a:spcPct val="80000"/>
              </a:lnSpc>
              <a:spcBef>
                <a:spcPct val="20000"/>
              </a:spcBef>
              <a:buClr>
                <a:schemeClr val="tx2"/>
              </a:buClr>
              <a:buSzPct val="70000"/>
            </a:pPr>
            <a:r>
              <a:rPr lang="en-US" sz="2000" dirty="0"/>
              <a:t>Tanya Figueroa</a:t>
            </a:r>
          </a:p>
          <a:p>
            <a:pPr marL="342900" indent="-342900">
              <a:lnSpc>
                <a:spcPct val="80000"/>
              </a:lnSpc>
              <a:spcBef>
                <a:spcPct val="20000"/>
              </a:spcBef>
              <a:buClr>
                <a:schemeClr val="tx2"/>
              </a:buClr>
              <a:buSzPct val="70000"/>
              <a:buFont typeface="Wingdings" pitchFamily="2" charset="2"/>
              <a:buNone/>
            </a:pPr>
            <a:r>
              <a:rPr lang="en-US" sz="2000" dirty="0"/>
              <a:t>Gina Garcia</a:t>
            </a:r>
          </a:p>
          <a:p>
            <a:pPr marL="342900" indent="-342900">
              <a:lnSpc>
                <a:spcPct val="80000"/>
              </a:lnSpc>
              <a:spcBef>
                <a:spcPct val="20000"/>
              </a:spcBef>
              <a:buClr>
                <a:schemeClr val="tx2"/>
              </a:buClr>
              <a:buSzPct val="70000"/>
              <a:buFont typeface="Wingdings" pitchFamily="2" charset="2"/>
              <a:buNone/>
            </a:pPr>
            <a:r>
              <a:rPr lang="en-US" sz="2000" dirty="0" err="1"/>
              <a:t>Felisha</a:t>
            </a:r>
            <a:r>
              <a:rPr lang="en-US" sz="2000" dirty="0"/>
              <a:t> Herrera</a:t>
            </a:r>
            <a:endParaRPr lang="en-US" sz="2000" u="sng" dirty="0"/>
          </a:p>
        </p:txBody>
      </p:sp>
      <p:sp>
        <p:nvSpPr>
          <p:cNvPr id="20" name="Rectangle 19"/>
          <p:cNvSpPr>
            <a:spLocks noChangeArrowheads="1"/>
          </p:cNvSpPr>
          <p:nvPr/>
        </p:nvSpPr>
        <p:spPr bwMode="auto">
          <a:xfrm>
            <a:off x="3276600" y="1371600"/>
            <a:ext cx="2895600" cy="1016000"/>
          </a:xfrm>
          <a:prstGeom prst="rect">
            <a:avLst/>
          </a:prstGeom>
          <a:noFill/>
          <a:ln w="9525">
            <a:noFill/>
            <a:miter lim="800000"/>
            <a:headEnd/>
            <a:tailEnd/>
          </a:ln>
        </p:spPr>
        <p:txBody>
          <a:bodyPr>
            <a:spAutoFit/>
          </a:bodyPr>
          <a:lstStyle/>
          <a:p>
            <a:r>
              <a:rPr lang="en-US" sz="2000" dirty="0">
                <a:solidFill>
                  <a:srgbClr val="21324D"/>
                </a:solidFill>
              </a:rPr>
              <a:t>Postdoctoral Scholars:</a:t>
            </a:r>
          </a:p>
          <a:p>
            <a:r>
              <a:rPr lang="en-US" sz="2000" dirty="0"/>
              <a:t>Kevin Eagan</a:t>
            </a:r>
          </a:p>
          <a:p>
            <a:r>
              <a:rPr lang="en-US" sz="2000" dirty="0"/>
              <a:t>Josephine </a:t>
            </a:r>
            <a:r>
              <a:rPr lang="en-US" sz="2000" dirty="0" err="1"/>
              <a:t>Gasiewski</a:t>
            </a:r>
            <a:endParaRPr lang="en-US" sz="2000" dirty="0"/>
          </a:p>
        </p:txBody>
      </p:sp>
      <p:sp>
        <p:nvSpPr>
          <p:cNvPr id="21" name="Rectangle 9"/>
          <p:cNvSpPr>
            <a:spLocks noChangeArrowheads="1"/>
          </p:cNvSpPr>
          <p:nvPr/>
        </p:nvSpPr>
        <p:spPr bwMode="auto">
          <a:xfrm>
            <a:off x="6553200" y="1362075"/>
            <a:ext cx="2438400" cy="707886"/>
          </a:xfrm>
          <a:prstGeom prst="rect">
            <a:avLst/>
          </a:prstGeom>
          <a:noFill/>
          <a:ln w="9525">
            <a:noFill/>
            <a:miter lim="800000"/>
            <a:headEnd/>
            <a:tailEnd/>
          </a:ln>
        </p:spPr>
        <p:txBody>
          <a:bodyPr wrap="square">
            <a:spAutoFit/>
          </a:bodyPr>
          <a:lstStyle/>
          <a:p>
            <a:r>
              <a:rPr lang="en-US" sz="2000" dirty="0">
                <a:solidFill>
                  <a:srgbClr val="21324D"/>
                </a:solidFill>
              </a:rPr>
              <a:t>Administrative Staff:</a:t>
            </a:r>
          </a:p>
          <a:p>
            <a:r>
              <a:rPr lang="en-US" sz="2000" dirty="0" smtClean="0"/>
              <a:t>Dominique Harrison</a:t>
            </a:r>
            <a:endParaRPr lang="en-US" sz="2000" dirty="0"/>
          </a:p>
        </p:txBody>
      </p:sp>
      <p:sp>
        <p:nvSpPr>
          <p:cNvPr id="22" name="Rectangle 10"/>
          <p:cNvSpPr>
            <a:spLocks noChangeArrowheads="1"/>
          </p:cNvSpPr>
          <p:nvPr/>
        </p:nvSpPr>
        <p:spPr bwMode="auto">
          <a:xfrm>
            <a:off x="990600" y="2743200"/>
            <a:ext cx="4572000" cy="344710"/>
          </a:xfrm>
          <a:prstGeom prst="rect">
            <a:avLst/>
          </a:prstGeom>
          <a:noFill/>
          <a:ln w="9525">
            <a:noFill/>
            <a:miter lim="800000"/>
            <a:headEnd/>
            <a:tailEnd/>
          </a:ln>
        </p:spPr>
        <p:txBody>
          <a:bodyPr>
            <a:spAutoFit/>
          </a:bodyPr>
          <a:lstStyle/>
          <a:p>
            <a:pPr marL="342900" indent="-342900">
              <a:lnSpc>
                <a:spcPct val="80000"/>
              </a:lnSpc>
              <a:spcBef>
                <a:spcPct val="20000"/>
              </a:spcBef>
              <a:buClr>
                <a:schemeClr val="tx2"/>
              </a:buClr>
              <a:buSzPct val="70000"/>
              <a:buFont typeface="Wingdings" pitchFamily="2" charset="2"/>
              <a:buNone/>
            </a:pPr>
            <a:r>
              <a:rPr lang="en-US" sz="2000" dirty="0">
                <a:solidFill>
                  <a:srgbClr val="21324D"/>
                </a:solidFill>
              </a:rPr>
              <a:t>Graduate Research Assistants</a:t>
            </a:r>
            <a:r>
              <a:rPr lang="en-US" sz="2000" dirty="0" smtClean="0">
                <a:solidFill>
                  <a:srgbClr val="21324D"/>
                </a:solidFill>
              </a:rPr>
              <a:t>:</a:t>
            </a:r>
            <a:endParaRPr lang="en-US" sz="2000" dirty="0"/>
          </a:p>
        </p:txBody>
      </p:sp>
      <p:sp>
        <p:nvSpPr>
          <p:cNvPr id="23" name="Rectangle 22"/>
          <p:cNvSpPr/>
          <p:nvPr/>
        </p:nvSpPr>
        <p:spPr>
          <a:xfrm>
            <a:off x="3429000" y="3200400"/>
            <a:ext cx="2109787" cy="1261884"/>
          </a:xfrm>
          <a:prstGeom prst="rect">
            <a:avLst/>
          </a:prstGeom>
        </p:spPr>
        <p:txBody>
          <a:bodyPr wrap="square">
            <a:spAutoFit/>
          </a:bodyPr>
          <a:lstStyle/>
          <a:p>
            <a:pPr marL="342900" indent="-342900" fontAlgn="auto">
              <a:lnSpc>
                <a:spcPct val="80000"/>
              </a:lnSpc>
              <a:spcBef>
                <a:spcPct val="20000"/>
              </a:spcBef>
              <a:spcAft>
                <a:spcPts val="0"/>
              </a:spcAft>
              <a:buClr>
                <a:schemeClr val="tx2"/>
              </a:buClr>
              <a:buSzPct val="70000"/>
              <a:buFont typeface="Wingdings" pitchFamily="2" charset="2"/>
              <a:buNone/>
              <a:defRPr/>
            </a:pPr>
            <a:r>
              <a:rPr lang="en-US" sz="2000" dirty="0" smtClean="0"/>
              <a:t>Bryce Hughes</a:t>
            </a:r>
          </a:p>
          <a:p>
            <a:pPr marL="342900" indent="-342900" fontAlgn="auto">
              <a:lnSpc>
                <a:spcPct val="80000"/>
              </a:lnSpc>
              <a:spcBef>
                <a:spcPct val="20000"/>
              </a:spcBef>
              <a:spcAft>
                <a:spcPts val="0"/>
              </a:spcAft>
              <a:buClr>
                <a:schemeClr val="tx2"/>
              </a:buClr>
              <a:buSzPct val="70000"/>
              <a:buFont typeface="Wingdings" pitchFamily="2" charset="2"/>
              <a:buNone/>
              <a:defRPr/>
            </a:pPr>
            <a:r>
              <a:rPr lang="en-US" sz="2000" dirty="0" smtClean="0"/>
              <a:t>Cindy </a:t>
            </a:r>
            <a:r>
              <a:rPr lang="en-US" sz="2000" dirty="0" err="1"/>
              <a:t>Mosqueda</a:t>
            </a:r>
            <a:endParaRPr lang="en-US" sz="2000" u="sng" dirty="0"/>
          </a:p>
          <a:p>
            <a:pPr fontAlgn="auto">
              <a:spcBef>
                <a:spcPts val="0"/>
              </a:spcBef>
              <a:spcAft>
                <a:spcPts val="0"/>
              </a:spcAft>
              <a:defRPr/>
            </a:pPr>
            <a:r>
              <a:rPr lang="en-US" sz="2000" dirty="0"/>
              <a:t>Juan </a:t>
            </a:r>
            <a:r>
              <a:rPr lang="en-US" sz="2000" dirty="0" smtClean="0"/>
              <a:t>Garibay</a:t>
            </a:r>
          </a:p>
          <a:p>
            <a:pPr fontAlgn="auto">
              <a:spcBef>
                <a:spcPts val="0"/>
              </a:spcBef>
              <a:spcAft>
                <a:spcPts val="0"/>
              </a:spcAft>
              <a:defRPr/>
            </a:pPr>
            <a:endParaRPr lang="en-US" sz="2000" dirty="0"/>
          </a:p>
        </p:txBody>
      </p:sp>
      <p:pic>
        <p:nvPicPr>
          <p:cNvPr id="24" name="Picture 10"/>
          <p:cNvPicPr>
            <a:picLocks noChangeAspect="1" noChangeArrowheads="1"/>
          </p:cNvPicPr>
          <p:nvPr/>
        </p:nvPicPr>
        <p:blipFill>
          <a:blip r:embed="rId3" cstate="print"/>
          <a:srcRect/>
          <a:stretch>
            <a:fillRect/>
          </a:stretch>
        </p:blipFill>
        <p:spPr bwMode="auto">
          <a:xfrm>
            <a:off x="7315200" y="4648200"/>
            <a:ext cx="1025525" cy="1030288"/>
          </a:xfrm>
          <a:prstGeom prst="rect">
            <a:avLst/>
          </a:prstGeom>
          <a:noFill/>
          <a:ln w="9525">
            <a:noFill/>
            <a:round/>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1808</TotalTime>
  <Words>1990</Words>
  <Application>Microsoft Macintosh PowerPoint</Application>
  <PresentationFormat>On-screen Show (4:3)</PresentationFormat>
  <Paragraphs>252</Paragraphs>
  <Slides>23</Slides>
  <Notes>13</Notes>
  <HiddenSlides>0</HiddenSlides>
  <MMClips>0</MMClips>
  <ScaleCrop>false</ScaleCrop>
  <HeadingPairs>
    <vt:vector size="4" baseType="variant">
      <vt:variant>
        <vt:lpstr>Design Template</vt:lpstr>
      </vt:variant>
      <vt:variant>
        <vt:i4>1</vt:i4>
      </vt:variant>
      <vt:variant>
        <vt:lpstr>Slide Titles</vt:lpstr>
      </vt:variant>
      <vt:variant>
        <vt:i4>23</vt:i4>
      </vt:variant>
    </vt:vector>
  </HeadingPairs>
  <TitlesOfParts>
    <vt:vector size="24" baseType="lpstr">
      <vt:lpstr>Median</vt:lpstr>
      <vt:lpstr>Principles of Good Practice in Introductory STEM Courses:  Listening to the Voices of Faculty and Students</vt:lpstr>
      <vt:lpstr>Background</vt:lpstr>
      <vt:lpstr>Background</vt:lpstr>
      <vt:lpstr>Purpose of Study</vt:lpstr>
      <vt:lpstr>Methods</vt:lpstr>
      <vt:lpstr>Analysis</vt:lpstr>
      <vt:lpstr>FINDINGS</vt:lpstr>
      <vt:lpstr>Southwestern Private Research University</vt:lpstr>
      <vt:lpstr>Predominance of Pre-Health Students</vt:lpstr>
      <vt:lpstr>Real World Examples</vt:lpstr>
      <vt:lpstr>Midwestern Public Research University</vt:lpstr>
      <vt:lpstr>Lecture + Other Resources</vt:lpstr>
      <vt:lpstr>Student Study Groups</vt:lpstr>
      <vt:lpstr>Southeastern Public Master’s College</vt:lpstr>
      <vt:lpstr>In-class Technology</vt:lpstr>
      <vt:lpstr>Lack of Preparation</vt:lpstr>
      <vt:lpstr>Northeastern Private Master’s College</vt:lpstr>
      <vt:lpstr>Emphasis on Experiential Learning</vt:lpstr>
      <vt:lpstr>Workshops</vt:lpstr>
      <vt:lpstr>Comparison of Institutions</vt:lpstr>
      <vt:lpstr>Discussion</vt:lpstr>
      <vt:lpstr>Discussion</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gingarcia</dc:creator>
  <cp:lastModifiedBy>Gina Garcia</cp:lastModifiedBy>
  <cp:revision>112</cp:revision>
  <dcterms:created xsi:type="dcterms:W3CDTF">2011-11-14T22:23:01Z</dcterms:created>
  <dcterms:modified xsi:type="dcterms:W3CDTF">2011-11-14T22:24:58Z</dcterms:modified>
</cp:coreProperties>
</file>