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78" r:id="rId4"/>
    <p:sldId id="276" r:id="rId5"/>
    <p:sldId id="259" r:id="rId6"/>
    <p:sldId id="267" r:id="rId7"/>
    <p:sldId id="269" r:id="rId8"/>
    <p:sldId id="268" r:id="rId9"/>
    <p:sldId id="260" r:id="rId10"/>
    <p:sldId id="270" r:id="rId11"/>
    <p:sldId id="271" r:id="rId12"/>
    <p:sldId id="272" r:id="rId13"/>
    <p:sldId id="279" r:id="rId14"/>
    <p:sldId id="273" r:id="rId15"/>
    <p:sldId id="275" r:id="rId16"/>
    <p:sldId id="261" r:id="rId17"/>
  </p:sldIdLst>
  <p:sldSz cx="10058400" cy="7772400"/>
  <p:notesSz cx="6858000" cy="9144000"/>
  <p:defaultTextStyle>
    <a:defPPr>
      <a:defRPr lang="en-US"/>
    </a:defPPr>
    <a:lvl1pPr marL="0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8911"/>
    <a:srgbClr val="FF9900"/>
    <a:srgbClr val="FFCCFF"/>
    <a:srgbClr val="FF66FF"/>
    <a:srgbClr val="202945"/>
    <a:srgbClr val="001E45"/>
    <a:srgbClr val="8990A9"/>
    <a:srgbClr val="E74C39"/>
    <a:srgbClr val="D237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4" autoAdjust="0"/>
    <p:restoredTop sz="53898" autoAdjust="0"/>
  </p:normalViewPr>
  <p:slideViewPr>
    <p:cSldViewPr snapToGrid="0" snapToObjects="1">
      <p:cViewPr>
        <p:scale>
          <a:sx n="50" d="100"/>
          <a:sy n="50" d="100"/>
        </p:scale>
        <p:origin x="-2784" y="-204"/>
      </p:cViewPr>
      <p:guideLst>
        <p:guide orient="horz" pos="244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63"/>
      </c:pieChart>
    </c:plotArea>
    <c:legend>
      <c:legendPos val="b"/>
      <c:layout/>
      <c:overlay val="0"/>
      <c:spPr>
        <a:ln>
          <a:noFill/>
        </a:ln>
      </c:spPr>
      <c:txPr>
        <a:bodyPr anchor="t" anchorCtr="0"/>
        <a:lstStyle/>
        <a:p>
          <a:pPr>
            <a:defRPr baseline="0">
              <a:latin typeface="ITC Franklin Gothic Demi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 baseline="0">
          <a:solidFill>
            <a:srgbClr val="202945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63"/>
      </c:pieChart>
    </c:plotArea>
    <c:legend>
      <c:legendPos val="b"/>
      <c:layout/>
      <c:overlay val="0"/>
      <c:spPr>
        <a:ln>
          <a:noFill/>
        </a:ln>
      </c:spPr>
      <c:txPr>
        <a:bodyPr anchor="t" anchorCtr="0"/>
        <a:lstStyle/>
        <a:p>
          <a:pPr>
            <a:defRPr baseline="0">
              <a:latin typeface="ITC Franklin Gothic Demi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 baseline="0">
          <a:solidFill>
            <a:srgbClr val="202945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63"/>
      </c:pieChart>
    </c:plotArea>
    <c:legend>
      <c:legendPos val="b"/>
      <c:layout/>
      <c:overlay val="0"/>
      <c:spPr>
        <a:ln>
          <a:noFill/>
        </a:ln>
      </c:spPr>
      <c:txPr>
        <a:bodyPr anchor="t" anchorCtr="0"/>
        <a:lstStyle/>
        <a:p>
          <a:pPr>
            <a:defRPr baseline="0">
              <a:latin typeface="ITC Franklin Gothic Demi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 baseline="0">
          <a:solidFill>
            <a:srgbClr val="202945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63"/>
      </c:pieChart>
    </c:plotArea>
    <c:legend>
      <c:legendPos val="b"/>
      <c:layout/>
      <c:overlay val="0"/>
      <c:spPr>
        <a:ln>
          <a:noFill/>
        </a:ln>
      </c:spPr>
      <c:txPr>
        <a:bodyPr anchor="t" anchorCtr="0"/>
        <a:lstStyle/>
        <a:p>
          <a:pPr>
            <a:defRPr baseline="0">
              <a:latin typeface="ITC Franklin Gothic Demi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 baseline="0">
          <a:solidFill>
            <a:srgbClr val="202945"/>
          </a:solidFill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63"/>
      </c:pieChart>
    </c:plotArea>
    <c:legend>
      <c:legendPos val="b"/>
      <c:layout/>
      <c:overlay val="0"/>
      <c:spPr>
        <a:ln>
          <a:noFill/>
        </a:ln>
      </c:spPr>
      <c:txPr>
        <a:bodyPr anchor="t" anchorCtr="0"/>
        <a:lstStyle/>
        <a:p>
          <a:pPr>
            <a:defRPr baseline="0">
              <a:latin typeface="ITC Franklin Gothic Demi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 baseline="0">
          <a:solidFill>
            <a:srgbClr val="202945"/>
          </a:solidFill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74282-7BF8-0C45-914F-19D15EF7B600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4D933-477B-C14C-8EF0-D02F7F05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396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B48C9-9830-A54D-BCA7-D938A35D3B77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070B2-1204-254B-8282-A1D160154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310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726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816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700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581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42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75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706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35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46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635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27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607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72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1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endParaRPr lang="en-US" b="0" dirty="0" smtClean="0">
              <a:effectLst/>
            </a:endParaRP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35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>
              <a:buClrTx/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342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73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600" y="228600"/>
            <a:ext cx="9601200" cy="7315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64077" y="6189142"/>
            <a:ext cx="762000" cy="76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15493" y="6428326"/>
            <a:ext cx="5765800" cy="533400"/>
          </a:xfrm>
          <a:prstGeom prst="rect">
            <a:avLst/>
          </a:prstGeom>
        </p:spPr>
      </p:pic>
      <p:sp>
        <p:nvSpPr>
          <p:cNvPr id="1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830965" y="1598139"/>
            <a:ext cx="6403085" cy="4349898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indent="-228600">
              <a:buClr>
                <a:srgbClr val="202945"/>
              </a:buClr>
              <a:buFont typeface="Arial"/>
              <a:buChar char="◼"/>
              <a:defRPr sz="1400">
                <a:solidFill>
                  <a:schemeClr val="tx1"/>
                </a:solidFill>
                <a:latin typeface="ITC Franklin Gothic BT Book"/>
                <a:cs typeface="ITC Franklin Gothic BT Book"/>
              </a:defRPr>
            </a:lvl2pPr>
          </a:lstStyle>
          <a:p>
            <a:pPr algn="l"/>
            <a:r>
              <a:rPr lang="en-US" sz="3000" b="0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Title</a:t>
            </a:r>
            <a:endParaRPr lang="en-US" sz="3000" b="0" i="0" dirty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</p:spTree>
    <p:extLst>
      <p:ext uri="{BB962C8B-B14F-4D97-AF65-F5344CB8AC3E}">
        <p14:creationId xmlns:p14="http://schemas.microsoft.com/office/powerpoint/2010/main" val="4252962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600" y="228600"/>
            <a:ext cx="9601200" cy="914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8600" y="6629400"/>
            <a:ext cx="9601200" cy="914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85303" y="6426299"/>
            <a:ext cx="762000" cy="762000"/>
          </a:xfrm>
          <a:prstGeom prst="rect">
            <a:avLst/>
          </a:prstGeom>
        </p:spPr>
      </p:pic>
      <p:sp>
        <p:nvSpPr>
          <p:cNvPr id="1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830965" y="2508335"/>
            <a:ext cx="6403085" cy="61385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indent="0">
              <a:buClr>
                <a:srgbClr val="202945"/>
              </a:buClr>
              <a:buFont typeface="Arial"/>
              <a:buNone/>
              <a:defRPr sz="1800">
                <a:solidFill>
                  <a:srgbClr val="202945"/>
                </a:solidFill>
                <a:latin typeface="+mn-lt"/>
                <a:cs typeface="ITC Franklin Gothic BT Book"/>
              </a:defRPr>
            </a:lvl2pPr>
          </a:lstStyle>
          <a:p>
            <a:pPr lvl="1"/>
            <a:r>
              <a:rPr lang="en-US" dirty="0" smtClean="0"/>
              <a:t>Intro Copy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830965" y="1851844"/>
            <a:ext cx="6403085" cy="45540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indent="-228600">
              <a:buClr>
                <a:srgbClr val="202945"/>
              </a:buClr>
              <a:buFont typeface="Arial"/>
              <a:buChar char="◼"/>
              <a:defRPr sz="1400">
                <a:solidFill>
                  <a:schemeClr val="tx1"/>
                </a:solidFill>
                <a:latin typeface="ITC Franklin Gothic BT Book"/>
                <a:cs typeface="ITC Franklin Gothic BT Book"/>
              </a:defRPr>
            </a:lvl2pPr>
          </a:lstStyle>
          <a:p>
            <a:pPr lvl="0"/>
            <a:r>
              <a:rPr lang="en-US" sz="3000" b="0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Headline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830965" y="3122189"/>
            <a:ext cx="6403085" cy="296343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02945"/>
              </a:buClr>
              <a:buSzTx/>
              <a:buFont typeface="Arial"/>
              <a:buChar char="◼"/>
              <a:tabLst/>
              <a:defRPr sz="1400">
                <a:solidFill>
                  <a:schemeClr val="tx1"/>
                </a:solidFill>
                <a:latin typeface="+mn-lt"/>
                <a:cs typeface="ITC Franklin Gothic BT Book"/>
              </a:defRPr>
            </a:lvl2pPr>
          </a:lstStyle>
          <a:p>
            <a:pPr lvl="0"/>
            <a:r>
              <a:rPr lang="en-US" dirty="0" smtClean="0"/>
              <a:t>Subhead</a:t>
            </a:r>
          </a:p>
          <a:p>
            <a:pPr marL="0" marR="0" lvl="1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02945"/>
              </a:buClr>
              <a:buSzTx/>
              <a:buFont typeface="Arial"/>
              <a:buChar char="◼"/>
              <a:tabLst/>
              <a:defRPr/>
            </a:pPr>
            <a:r>
              <a:rPr lang="en-US" dirty="0" smtClean="0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1798875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600" y="228600"/>
            <a:ext cx="9601200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85303" y="6426299"/>
            <a:ext cx="762000" cy="762000"/>
          </a:xfrm>
          <a:prstGeom prst="rect">
            <a:avLst/>
          </a:prstGeom>
        </p:spPr>
      </p:pic>
      <p:sp>
        <p:nvSpPr>
          <p:cNvPr id="1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830965" y="2503805"/>
            <a:ext cx="6403085" cy="36664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02945"/>
              </a:buClr>
              <a:buSzTx/>
              <a:buFont typeface="Arial"/>
              <a:buChar char="◼"/>
              <a:tabLst/>
              <a:defRPr sz="1400">
                <a:solidFill>
                  <a:schemeClr val="tx1"/>
                </a:solidFill>
                <a:latin typeface="+mn-lt"/>
                <a:cs typeface="ITC Franklin Gothic BT Book"/>
              </a:defRPr>
            </a:lvl2pPr>
          </a:lstStyle>
          <a:p>
            <a:pPr lvl="0"/>
            <a:r>
              <a:rPr lang="en-US" dirty="0" smtClean="0"/>
              <a:t>Subhead</a:t>
            </a:r>
          </a:p>
          <a:p>
            <a:pPr marL="0" marR="0" lvl="1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02945"/>
              </a:buClr>
              <a:buSzTx/>
              <a:buFont typeface="Arial"/>
              <a:buChar char="◼"/>
              <a:tabLst/>
              <a:defRPr/>
            </a:pPr>
            <a:r>
              <a:rPr lang="en-US" dirty="0" smtClean="0"/>
              <a:t>Bullet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830965" y="1851844"/>
            <a:ext cx="6403085" cy="45540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indent="-228600">
              <a:buClr>
                <a:srgbClr val="202945"/>
              </a:buClr>
              <a:buFont typeface="Arial"/>
              <a:buChar char="◼"/>
              <a:defRPr sz="1400">
                <a:solidFill>
                  <a:schemeClr val="tx1"/>
                </a:solidFill>
                <a:latin typeface="ITC Franklin Gothic BT Book"/>
                <a:cs typeface="ITC Franklin Gothic BT Book"/>
              </a:defRPr>
            </a:lvl2pPr>
          </a:lstStyle>
          <a:p>
            <a:pPr lvl="0"/>
            <a:r>
              <a:rPr lang="en-US" sz="3000" b="0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Headline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9473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600" y="228600"/>
            <a:ext cx="9601200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85303" y="6426299"/>
            <a:ext cx="762000" cy="76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30964" y="6760736"/>
            <a:ext cx="6057900" cy="292100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830965" y="2503805"/>
            <a:ext cx="6403085" cy="36664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02945"/>
              </a:buClr>
              <a:buSzTx/>
              <a:buFont typeface="Arial"/>
              <a:buNone/>
              <a:tabLst/>
              <a:defRPr sz="1400">
                <a:solidFill>
                  <a:schemeClr val="tx1"/>
                </a:solidFill>
                <a:latin typeface="+mn-lt"/>
                <a:cs typeface="ITC Franklin Gothic BT Book"/>
              </a:defRPr>
            </a:lvl2pPr>
          </a:lstStyle>
          <a:p>
            <a:pPr lvl="0"/>
            <a:r>
              <a:rPr lang="en-US" dirty="0" smtClean="0"/>
              <a:t>Subhead</a:t>
            </a:r>
          </a:p>
          <a:p>
            <a:pPr marL="0" marR="0" lvl="1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02945"/>
              </a:buClr>
              <a:buSzTx/>
              <a:buFont typeface="Arial"/>
              <a:buChar char="◼"/>
              <a:tabLst/>
              <a:defRPr/>
            </a:pPr>
            <a:r>
              <a:rPr lang="en-US" dirty="0" smtClean="0"/>
              <a:t>Bullet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830965" y="1851844"/>
            <a:ext cx="6403085" cy="45540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indent="-228600">
              <a:buClr>
                <a:srgbClr val="202945"/>
              </a:buClr>
              <a:buFont typeface="Arial"/>
              <a:buChar char="◼"/>
              <a:defRPr sz="1400">
                <a:solidFill>
                  <a:schemeClr val="tx1"/>
                </a:solidFill>
                <a:latin typeface="ITC Franklin Gothic BT Book"/>
                <a:cs typeface="ITC Franklin Gothic BT Book"/>
              </a:defRPr>
            </a:lvl2pPr>
          </a:lstStyle>
          <a:p>
            <a:pPr lvl="0"/>
            <a:r>
              <a:rPr lang="en-US" sz="3000" b="0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Headline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2339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3238" y="311150"/>
            <a:ext cx="9051925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812925"/>
            <a:ext cx="9051925" cy="513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3238" y="7204075"/>
            <a:ext cx="234632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A40EC-DFE1-C042-BF97-38563CC0D0BD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938" y="7204075"/>
            <a:ext cx="318452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838" y="7204075"/>
            <a:ext cx="234632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256AF-D4A0-2842-ADB0-3A30D9F24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77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87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1"/>
          </p:nvPr>
        </p:nvSpPr>
        <p:spPr>
          <a:xfrm>
            <a:off x="1830965" y="1153639"/>
            <a:ext cx="6403085" cy="4349898"/>
          </a:xfrm>
        </p:spPr>
        <p:txBody>
          <a:bodyPr/>
          <a:lstStyle/>
          <a:p>
            <a:pPr lvl="0" algn="ctr">
              <a:lnSpc>
                <a:spcPct val="80000"/>
              </a:lnSpc>
              <a:spcBef>
                <a:spcPts val="2000"/>
              </a:spcBef>
            </a:pPr>
            <a:r>
              <a:rPr lang="en-US" sz="5000" b="1" dirty="0" smtClean="0">
                <a:solidFill>
                  <a:srgbClr val="E74C39"/>
                </a:solidFill>
                <a:latin typeface="+mj-lt"/>
                <a:cs typeface="ChunkFive-Roman"/>
              </a:rPr>
              <a:t>The College Experiences that Influence Post-Baccalaureate STEM Pathways</a:t>
            </a:r>
            <a:r>
              <a:rPr lang="en-US" sz="1800" b="0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/>
            </a:r>
            <a:br>
              <a:rPr lang="en-US" sz="1800" b="0" i="0" dirty="0" smtClean="0">
                <a:solidFill>
                  <a:srgbClr val="E74C39"/>
                </a:solidFill>
                <a:latin typeface="ChunkFive-Roman"/>
                <a:cs typeface="ChunkFive-Roman"/>
              </a:rPr>
            </a:br>
            <a:endParaRPr lang="en-US" sz="18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  <a:p>
            <a:pPr lvl="0" algn="ctr">
              <a:lnSpc>
                <a:spcPct val="80000"/>
              </a:lnSpc>
              <a:spcBef>
                <a:spcPts val="2000"/>
              </a:spcBef>
            </a:pPr>
            <a:r>
              <a:rPr lang="en-US" sz="1800" dirty="0" smtClean="0">
                <a:solidFill>
                  <a:schemeClr val="bg2"/>
                </a:solidFill>
                <a:latin typeface="ChunkFive-Roman"/>
                <a:cs typeface="ChunkFive-Roman"/>
              </a:rPr>
              <a:t>Tanya Figueroa, Krystle P. </a:t>
            </a:r>
            <a:r>
              <a:rPr lang="en-US" sz="1800" dirty="0" err="1" smtClean="0">
                <a:solidFill>
                  <a:schemeClr val="bg2"/>
                </a:solidFill>
                <a:latin typeface="ChunkFive-Roman"/>
                <a:cs typeface="ChunkFive-Roman"/>
              </a:rPr>
              <a:t>Cobian</a:t>
            </a:r>
            <a:r>
              <a:rPr lang="en-US" sz="1800" dirty="0" smtClean="0">
                <a:solidFill>
                  <a:schemeClr val="bg2"/>
                </a:solidFill>
                <a:latin typeface="ChunkFive-Roman"/>
                <a:cs typeface="ChunkFive-Roman"/>
              </a:rPr>
              <a:t>, </a:t>
            </a:r>
            <a:r>
              <a:rPr lang="en-US" sz="1800" dirty="0" err="1" smtClean="0">
                <a:solidFill>
                  <a:schemeClr val="bg2"/>
                </a:solidFill>
                <a:latin typeface="ChunkFive-Roman"/>
                <a:cs typeface="ChunkFive-Roman"/>
              </a:rPr>
              <a:t>Damani</a:t>
            </a:r>
            <a:r>
              <a:rPr lang="en-US" sz="1800" dirty="0" smtClean="0">
                <a:solidFill>
                  <a:schemeClr val="bg2"/>
                </a:solidFill>
                <a:latin typeface="ChunkFive-Roman"/>
                <a:cs typeface="ChunkFive-Roman"/>
              </a:rPr>
              <a:t> White-Lewis, M. Kevin Eagan, &amp; Sylvia Hurtado</a:t>
            </a:r>
            <a:r>
              <a:rPr lang="en-US" sz="1800" b="0" i="0" dirty="0" smtClean="0">
                <a:solidFill>
                  <a:schemeClr val="bg2"/>
                </a:solidFill>
                <a:latin typeface="ChunkFive-Roman"/>
                <a:cs typeface="ChunkFive-Roman"/>
              </a:rPr>
              <a:t/>
            </a:r>
            <a:br>
              <a:rPr lang="en-US" sz="1800" b="0" i="0" dirty="0" smtClean="0">
                <a:solidFill>
                  <a:schemeClr val="bg2"/>
                </a:solidFill>
                <a:latin typeface="ChunkFive-Roman"/>
                <a:cs typeface="ChunkFive-Roman"/>
              </a:rPr>
            </a:br>
            <a:endParaRPr lang="en-US" sz="1800" b="0" i="0" dirty="0" smtClean="0">
              <a:solidFill>
                <a:schemeClr val="bg2"/>
              </a:solidFill>
              <a:latin typeface="ChunkFive-Roman"/>
              <a:cs typeface="ChunkFive-Roman"/>
            </a:endParaRPr>
          </a:p>
          <a:p>
            <a:pPr lvl="0" algn="ctr">
              <a:spcBef>
                <a:spcPts val="0"/>
              </a:spcBef>
            </a:pPr>
            <a:r>
              <a:rPr lang="en-US" sz="1800" dirty="0" smtClean="0">
                <a:solidFill>
                  <a:schemeClr val="bg2"/>
                </a:solidFill>
                <a:latin typeface="ChunkFive-Roman"/>
                <a:cs typeface="ChunkFive-Roman"/>
              </a:rPr>
              <a:t>Association for Institutional Research </a:t>
            </a:r>
          </a:p>
          <a:p>
            <a:pPr lvl="0" algn="ctr">
              <a:spcBef>
                <a:spcPts val="0"/>
              </a:spcBef>
            </a:pPr>
            <a:r>
              <a:rPr lang="en-US" sz="1800" dirty="0" smtClean="0">
                <a:solidFill>
                  <a:schemeClr val="bg2"/>
                </a:solidFill>
                <a:latin typeface="ChunkFive-Roman"/>
                <a:cs typeface="ChunkFive-Roman"/>
              </a:rPr>
              <a:t>June 2016, New Orleans, LA</a:t>
            </a:r>
            <a:r>
              <a:rPr lang="en-US" sz="1800" dirty="0" smtClean="0">
                <a:solidFill>
                  <a:srgbClr val="E74C39"/>
                </a:solidFill>
                <a:latin typeface="ChunkFive-Roman"/>
                <a:cs typeface="ChunkFive-Roman"/>
              </a:rPr>
              <a:t/>
            </a:r>
            <a:br>
              <a:rPr lang="en-US" sz="1800" dirty="0" smtClean="0">
                <a:solidFill>
                  <a:srgbClr val="E74C39"/>
                </a:solidFill>
                <a:latin typeface="ChunkFive-Roman"/>
                <a:cs typeface="ChunkFive-Roman"/>
              </a:rPr>
            </a:br>
            <a:endParaRPr lang="en-US" dirty="0" smtClean="0">
              <a:solidFill>
                <a:schemeClr val="bg1"/>
              </a:solidFill>
              <a:latin typeface="+mn-lt"/>
              <a:cs typeface="ITC Franklin Gothic BookC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764" y="6530139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</p:spTree>
    <p:extLst>
      <p:ext uri="{BB962C8B-B14F-4D97-AF65-F5344CB8AC3E}">
        <p14:creationId xmlns:p14="http://schemas.microsoft.com/office/powerpoint/2010/main" val="24586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4309" y="1905065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2"/>
          </p:nvPr>
        </p:nvSpPr>
        <p:spPr>
          <a:xfrm>
            <a:off x="425303" y="428146"/>
            <a:ext cx="9314120" cy="528652"/>
          </a:xfrm>
        </p:spPr>
        <p:txBody>
          <a:bodyPr/>
          <a:lstStyle/>
          <a:p>
            <a:pPr lvl="0" algn="ctr"/>
            <a:r>
              <a:rPr lang="en-US" sz="28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Why Study What Happens to STEM Degree holders?</a:t>
            </a:r>
            <a:endParaRPr lang="en-US" sz="2800" b="1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idx="13"/>
          </p:nvPr>
        </p:nvSpPr>
        <p:spPr>
          <a:xfrm>
            <a:off x="520700" y="1646832"/>
            <a:ext cx="9017000" cy="480146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One million more STEM degrees over the next decade: Need to expand the pool of workers in  science, technology, engineering, and math (STEM) disciplines to remain globally competitive.</a:t>
            </a:r>
            <a:endParaRPr lang="en-US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Retention in STEM is key: Easiest way to address this call is to make sure those with STEM graduates eventually have STEM-related careers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Currently, there is a </a:t>
            </a:r>
            <a:r>
              <a:rPr lang="en-US" sz="2400" dirty="0">
                <a:latin typeface="+mn-lt"/>
              </a:rPr>
              <a:t>l</a:t>
            </a:r>
            <a:r>
              <a:rPr lang="en-US" sz="2400" dirty="0" smtClean="0">
                <a:latin typeface="+mn-lt"/>
              </a:rPr>
              <a:t>ack of research that links college experiences and the college context to graduates’ actual post-baccalaureate decisions. Our goal is to address this with longitudinal research on STEM aspirants who completed  STEM degrees: What are they doing now?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800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4309" y="1905065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2"/>
          </p:nvPr>
        </p:nvSpPr>
        <p:spPr>
          <a:xfrm>
            <a:off x="408565" y="486753"/>
            <a:ext cx="9226502" cy="455401"/>
          </a:xfrm>
        </p:spPr>
        <p:txBody>
          <a:bodyPr/>
          <a:lstStyle/>
          <a:p>
            <a:pPr lvl="0" algn="ctr"/>
            <a:r>
              <a:rPr lang="en-US" sz="28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Literature Review</a:t>
            </a:r>
            <a:endParaRPr lang="en-US" sz="28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5232399" y="3322320"/>
            <a:ext cx="4551680" cy="30429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rmAutofit lnSpcReduction="10000"/>
          </a:bodyPr>
          <a:lstStyle/>
          <a:p>
            <a:pPr lvl="0" algn="ctr"/>
            <a:r>
              <a:rPr lang="en-US" b="1" u="sng" dirty="0">
                <a:solidFill>
                  <a:schemeClr val="bg1"/>
                </a:solidFill>
              </a:rPr>
              <a:t>Undergraduate Experiences</a:t>
            </a:r>
          </a:p>
          <a:p>
            <a:pPr lvl="0"/>
            <a:endParaRPr lang="en-US" sz="800" b="1" dirty="0">
              <a:solidFill>
                <a:schemeClr val="bg1"/>
              </a:solidFill>
            </a:endParaRPr>
          </a:p>
          <a:p>
            <a:pPr lvl="1"/>
            <a:r>
              <a:rPr lang="en-US" sz="1800" b="1" dirty="0">
                <a:solidFill>
                  <a:schemeClr val="bg1"/>
                </a:solidFill>
              </a:rPr>
              <a:t>Working &amp; undergraduate debt</a:t>
            </a:r>
          </a:p>
          <a:p>
            <a:pPr lvl="1"/>
            <a:endParaRPr lang="en-US" sz="800" b="1" dirty="0">
              <a:solidFill>
                <a:schemeClr val="bg1"/>
              </a:solidFill>
            </a:endParaRPr>
          </a:p>
          <a:p>
            <a:pPr lvl="1"/>
            <a:r>
              <a:rPr lang="en-US" sz="1800" b="1" dirty="0">
                <a:solidFill>
                  <a:schemeClr val="bg1"/>
                </a:solidFill>
              </a:rPr>
              <a:t>Undergraduate major</a:t>
            </a:r>
          </a:p>
          <a:p>
            <a:pPr lvl="1"/>
            <a:endParaRPr lang="en-US" sz="800" b="1" dirty="0">
              <a:solidFill>
                <a:schemeClr val="bg1"/>
              </a:solidFill>
            </a:endParaRPr>
          </a:p>
          <a:p>
            <a:pPr lvl="1"/>
            <a:r>
              <a:rPr lang="en-US" sz="1800" b="1" dirty="0">
                <a:solidFill>
                  <a:schemeClr val="bg1"/>
                </a:solidFill>
              </a:rPr>
              <a:t>Targeted retention programs</a:t>
            </a:r>
          </a:p>
          <a:p>
            <a:pPr lvl="1"/>
            <a:endParaRPr lang="en-US" sz="800" b="1" dirty="0">
              <a:solidFill>
                <a:schemeClr val="bg1"/>
              </a:solidFill>
            </a:endParaRPr>
          </a:p>
          <a:p>
            <a:pPr lvl="1"/>
            <a:r>
              <a:rPr lang="en-US" sz="1800" b="1" dirty="0">
                <a:solidFill>
                  <a:schemeClr val="bg1"/>
                </a:solidFill>
              </a:rPr>
              <a:t>Faculty mentoring and support</a:t>
            </a:r>
          </a:p>
          <a:p>
            <a:pPr lvl="1"/>
            <a:endParaRPr lang="en-US" sz="800" b="1" dirty="0">
              <a:solidFill>
                <a:schemeClr val="bg1"/>
              </a:solidFill>
            </a:endParaRPr>
          </a:p>
          <a:p>
            <a:pPr lvl="1"/>
            <a:r>
              <a:rPr lang="en-US" sz="1800" b="1" dirty="0">
                <a:solidFill>
                  <a:schemeClr val="bg1"/>
                </a:solidFill>
              </a:rPr>
              <a:t>Undergraduate research programs</a:t>
            </a:r>
          </a:p>
          <a:p>
            <a:pPr lvl="1"/>
            <a:endParaRPr lang="en-US" sz="800" b="1" dirty="0">
              <a:solidFill>
                <a:schemeClr val="bg1"/>
              </a:solidFill>
            </a:endParaRPr>
          </a:p>
          <a:p>
            <a:pPr lvl="1"/>
            <a:r>
              <a:rPr lang="en-US" sz="1800" b="1" dirty="0">
                <a:solidFill>
                  <a:schemeClr val="bg1"/>
                </a:solidFill>
              </a:rPr>
              <a:t>Involvement in student organizations and professional associations</a:t>
            </a:r>
          </a:p>
          <a:p>
            <a:pPr lvl="1"/>
            <a:endParaRPr lang="en-US" sz="800" b="1" dirty="0">
              <a:solidFill>
                <a:schemeClr val="bg1"/>
              </a:solidFill>
            </a:endParaRPr>
          </a:p>
          <a:p>
            <a:pPr lvl="1"/>
            <a:r>
              <a:rPr lang="en-US" sz="1800" b="1" dirty="0">
                <a:solidFill>
                  <a:schemeClr val="bg1"/>
                </a:solidFill>
              </a:rPr>
              <a:t>Co- and extracurricular experiences</a:t>
            </a:r>
          </a:p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5223" y="3322320"/>
            <a:ext cx="4363844" cy="304292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rmAutofit/>
          </a:bodyPr>
          <a:lstStyle/>
          <a:p>
            <a:pPr lvl="0" algn="ctr"/>
            <a:r>
              <a:rPr lang="en-US" sz="2400" b="1" u="sng" dirty="0">
                <a:solidFill>
                  <a:schemeClr val="bg1"/>
                </a:solidFill>
              </a:rPr>
              <a:t>Institutional Characteristics</a:t>
            </a:r>
          </a:p>
          <a:p>
            <a:pPr lvl="0"/>
            <a:endParaRPr lang="en-US" sz="2100" b="1" u="sng" dirty="0">
              <a:solidFill>
                <a:schemeClr val="bg1"/>
              </a:solidFill>
            </a:endParaRPr>
          </a:p>
          <a:p>
            <a:pPr lvl="1"/>
            <a:r>
              <a:rPr lang="en-US" sz="2100" b="1" dirty="0">
                <a:solidFill>
                  <a:schemeClr val="bg1"/>
                </a:solidFill>
              </a:rPr>
              <a:t>Private institutions produce more STEM degrees</a:t>
            </a:r>
          </a:p>
          <a:p>
            <a:pPr lvl="1"/>
            <a:endParaRPr lang="en-US" sz="900" b="1" dirty="0">
              <a:solidFill>
                <a:schemeClr val="bg1"/>
              </a:solidFill>
            </a:endParaRPr>
          </a:p>
          <a:p>
            <a:pPr lvl="1"/>
            <a:r>
              <a:rPr lang="en-US" sz="2100" b="1" dirty="0">
                <a:solidFill>
                  <a:schemeClr val="bg1"/>
                </a:solidFill>
              </a:rPr>
              <a:t>HBCUs, and HSIs contribute to students’ enrollment in STEM graduate study and/or the STEM workforce</a:t>
            </a:r>
          </a:p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01840" y="1602837"/>
            <a:ext cx="2682240" cy="171948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8565" y="1513840"/>
            <a:ext cx="4400502" cy="152908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rmAutofit/>
          </a:bodyPr>
          <a:lstStyle/>
          <a:p>
            <a:pPr lvl="0" algn="ctr">
              <a:lnSpc>
                <a:spcPct val="90000"/>
              </a:lnSpc>
            </a:pPr>
            <a:r>
              <a:rPr lang="en-US" b="1" u="sng" dirty="0">
                <a:solidFill>
                  <a:schemeClr val="bg1"/>
                </a:solidFill>
              </a:rPr>
              <a:t> </a:t>
            </a:r>
            <a:r>
              <a:rPr lang="en-US" sz="2400" b="1" u="sng" dirty="0">
                <a:solidFill>
                  <a:schemeClr val="bg1"/>
                </a:solidFill>
              </a:rPr>
              <a:t>Demographic </a:t>
            </a:r>
            <a:r>
              <a:rPr lang="en-US" sz="2400" b="1" u="sng" dirty="0" smtClean="0">
                <a:solidFill>
                  <a:schemeClr val="bg1"/>
                </a:solidFill>
              </a:rPr>
              <a:t>Factors</a:t>
            </a:r>
            <a:endParaRPr lang="en-US" sz="2400" b="1" u="sng" dirty="0">
              <a:solidFill>
                <a:schemeClr val="bg1"/>
              </a:solidFill>
            </a:endParaRP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SES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Gender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Race</a:t>
            </a:r>
          </a:p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32400" y="1513840"/>
            <a:ext cx="4551679" cy="155448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pPr lvl="0" algn="ctr"/>
            <a:r>
              <a:rPr lang="en-US" sz="2400" b="1" u="sng" dirty="0">
                <a:solidFill>
                  <a:schemeClr val="bg1"/>
                </a:solidFill>
              </a:rPr>
              <a:t>High School Preparation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</a:rPr>
              <a:t>Coursework</a:t>
            </a:r>
            <a:endParaRPr lang="en-US" b="1" dirty="0">
              <a:solidFill>
                <a:schemeClr val="bg1"/>
              </a:solidFill>
            </a:endParaRP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SAT scores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GPA</a:t>
            </a:r>
          </a:p>
          <a:p>
            <a:pPr algn="l"/>
            <a:endParaRPr lang="en-US" sz="32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</p:spTree>
    <p:extLst>
      <p:ext uri="{BB962C8B-B14F-4D97-AF65-F5344CB8AC3E}">
        <p14:creationId xmlns:p14="http://schemas.microsoft.com/office/powerpoint/2010/main" val="262333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4309" y="1905065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2"/>
          </p:nvPr>
        </p:nvSpPr>
        <p:spPr>
          <a:xfrm>
            <a:off x="469753" y="341826"/>
            <a:ext cx="9199180" cy="1048461"/>
          </a:xfrm>
        </p:spPr>
        <p:txBody>
          <a:bodyPr/>
          <a:lstStyle/>
          <a:p>
            <a:pPr lvl="0" algn="ctr"/>
            <a:r>
              <a:rPr lang="en-US" sz="2800" b="1" dirty="0">
                <a:solidFill>
                  <a:srgbClr val="E74C39"/>
                </a:solidFill>
                <a:latin typeface="ChunkFive-Roman"/>
                <a:cs typeface="ChunkFive-Roman"/>
              </a:rPr>
              <a:t>Theoretical </a:t>
            </a:r>
            <a:r>
              <a:rPr lang="en-US" sz="2800" b="1" dirty="0" smtClean="0">
                <a:solidFill>
                  <a:srgbClr val="E74C39"/>
                </a:solidFill>
                <a:latin typeface="ChunkFive-Roman"/>
                <a:cs typeface="ChunkFive-Roman"/>
              </a:rPr>
              <a:t>Framework: </a:t>
            </a:r>
            <a:r>
              <a:rPr lang="en-US" sz="2800" b="1" dirty="0" err="1" smtClean="0">
                <a:solidFill>
                  <a:srgbClr val="E74C39"/>
                </a:solidFill>
                <a:latin typeface="ChunkFive-Roman"/>
                <a:cs typeface="ChunkFive-Roman"/>
              </a:rPr>
              <a:t>Careership</a:t>
            </a:r>
            <a:r>
              <a:rPr lang="en-US" sz="2800" b="1" dirty="0" smtClean="0">
                <a:solidFill>
                  <a:srgbClr val="E74C39"/>
                </a:solidFill>
                <a:latin typeface="ChunkFive-Roman"/>
                <a:cs typeface="ChunkFive-Roman"/>
              </a:rPr>
              <a:t> </a:t>
            </a:r>
          </a:p>
          <a:p>
            <a:pPr lvl="0" algn="ctr"/>
            <a:r>
              <a:rPr lang="en-US" sz="1200" dirty="0" smtClean="0">
                <a:solidFill>
                  <a:srgbClr val="E74C39"/>
                </a:solidFill>
                <a:latin typeface="ChunkFive-Roman"/>
                <a:cs typeface="ChunkFive-Roman"/>
              </a:rPr>
              <a:t>(</a:t>
            </a:r>
            <a:r>
              <a:rPr lang="en-US" sz="1200" dirty="0" err="1">
                <a:solidFill>
                  <a:srgbClr val="E74C39"/>
                </a:solidFill>
                <a:latin typeface="ChunkFive-Roman"/>
                <a:cs typeface="ChunkFive-Roman"/>
              </a:rPr>
              <a:t>Hodkinson</a:t>
            </a:r>
            <a:r>
              <a:rPr lang="en-US" sz="1200" dirty="0">
                <a:solidFill>
                  <a:srgbClr val="E74C39"/>
                </a:solidFill>
                <a:latin typeface="ChunkFive-Roman"/>
                <a:cs typeface="ChunkFive-Roman"/>
              </a:rPr>
              <a:t> &amp; </a:t>
            </a:r>
            <a:r>
              <a:rPr lang="en-US" sz="1200" dirty="0" err="1">
                <a:solidFill>
                  <a:srgbClr val="E74C39"/>
                </a:solidFill>
                <a:latin typeface="ChunkFive-Roman"/>
                <a:cs typeface="ChunkFive-Roman"/>
              </a:rPr>
              <a:t>Sparkes</a:t>
            </a:r>
            <a:r>
              <a:rPr lang="en-US" sz="1200" dirty="0">
                <a:solidFill>
                  <a:srgbClr val="E74C39"/>
                </a:solidFill>
                <a:latin typeface="ChunkFive-Roman"/>
                <a:cs typeface="ChunkFive-Roman"/>
              </a:rPr>
              <a:t>, 1997) </a:t>
            </a:r>
            <a:r>
              <a:rPr lang="en-US" sz="1200" b="0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 </a:t>
            </a:r>
            <a:endParaRPr lang="en-US" sz="1200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idx="13"/>
          </p:nvPr>
        </p:nvSpPr>
        <p:spPr>
          <a:xfrm>
            <a:off x="598942" y="1644287"/>
            <a:ext cx="8940801" cy="3640792"/>
          </a:xfrm>
        </p:spPr>
        <p:txBody>
          <a:bodyPr/>
          <a:lstStyle/>
          <a:p>
            <a:pPr lvl="0"/>
            <a:r>
              <a:rPr lang="en-US" sz="2000" dirty="0" smtClean="0">
                <a:latin typeface="+mn-lt"/>
              </a:rPr>
              <a:t>An individual is </a:t>
            </a:r>
            <a:r>
              <a:rPr lang="en-US" sz="2000" dirty="0">
                <a:latin typeface="+mn-lt"/>
              </a:rPr>
              <a:t>an active part of the decision-making </a:t>
            </a:r>
            <a:r>
              <a:rPr lang="en-US" sz="2000" dirty="0" smtClean="0">
                <a:latin typeface="+mn-lt"/>
              </a:rPr>
              <a:t>processes, as they accept or decline opportunities </a:t>
            </a:r>
          </a:p>
          <a:p>
            <a:pPr lvl="0"/>
            <a:endParaRPr lang="en-US" sz="800" dirty="0" smtClean="0">
              <a:latin typeface="+mn-lt"/>
            </a:endParaRPr>
          </a:p>
          <a:p>
            <a:pPr lvl="0"/>
            <a:r>
              <a:rPr lang="en-US" sz="2000" dirty="0" smtClean="0">
                <a:latin typeface="+mn-lt"/>
              </a:rPr>
              <a:t>However, “decision-making </a:t>
            </a:r>
            <a:r>
              <a:rPr lang="en-US" sz="2000" dirty="0">
                <a:latin typeface="+mn-lt"/>
              </a:rPr>
              <a:t>is never an exclusively individual act” and is deeply intertwined with personal circumstances and contexts (</a:t>
            </a:r>
            <a:r>
              <a:rPr lang="en-US" sz="2000" dirty="0" err="1">
                <a:latin typeface="+mn-lt"/>
              </a:rPr>
              <a:t>Hodkinson</a:t>
            </a:r>
            <a:r>
              <a:rPr lang="en-US" sz="2000" dirty="0">
                <a:latin typeface="+mn-lt"/>
              </a:rPr>
              <a:t> &amp; Sparkes,1997; </a:t>
            </a:r>
            <a:r>
              <a:rPr lang="en-US" sz="2000" dirty="0" err="1">
                <a:latin typeface="+mn-lt"/>
              </a:rPr>
              <a:t>Hodkinson</a:t>
            </a:r>
            <a:r>
              <a:rPr lang="en-US" sz="2000" dirty="0">
                <a:latin typeface="+mn-lt"/>
              </a:rPr>
              <a:t>, 2008, p. 9).</a:t>
            </a:r>
            <a:r>
              <a:rPr lang="en-US" sz="2000" dirty="0" smtClean="0">
                <a:latin typeface="+mn-lt"/>
              </a:rPr>
              <a:t> </a:t>
            </a:r>
          </a:p>
          <a:p>
            <a:pPr lvl="0"/>
            <a:endParaRPr lang="en-US" sz="800" dirty="0" smtClean="0">
              <a:latin typeface="+mn-lt"/>
            </a:endParaRPr>
          </a:p>
          <a:p>
            <a:pPr lvl="0"/>
            <a:r>
              <a:rPr lang="en-US" sz="2000" dirty="0" smtClean="0">
                <a:latin typeface="+mn-lt"/>
              </a:rPr>
              <a:t>The individual </a:t>
            </a:r>
            <a:r>
              <a:rPr lang="en-US" sz="2000" i="1" dirty="0">
                <a:latin typeface="+mn-lt"/>
              </a:rPr>
              <a:t>and</a:t>
            </a:r>
            <a:r>
              <a:rPr lang="en-US" sz="2000" dirty="0">
                <a:latin typeface="+mn-lt"/>
              </a:rPr>
              <a:t> the </a:t>
            </a:r>
            <a:r>
              <a:rPr lang="en-US" sz="2000" dirty="0" smtClean="0">
                <a:latin typeface="+mn-lt"/>
              </a:rPr>
              <a:t>environment must be taken into account</a:t>
            </a:r>
          </a:p>
          <a:p>
            <a:pPr lvl="0"/>
            <a:endParaRPr lang="en-US" sz="800" dirty="0">
              <a:latin typeface="+mn-lt"/>
            </a:endParaRPr>
          </a:p>
          <a:p>
            <a:pPr lvl="0"/>
            <a:r>
              <a:rPr lang="en-US" sz="2000" dirty="0" smtClean="0">
                <a:latin typeface="+mn-lt"/>
              </a:rPr>
              <a:t>Several pathways to arrive at a desired post-baccalaureate outcome </a:t>
            </a:r>
          </a:p>
          <a:p>
            <a:pPr lvl="0"/>
            <a:endParaRPr lang="en-US" sz="800" dirty="0" smtClean="0">
              <a:latin typeface="+mn-lt"/>
            </a:endParaRPr>
          </a:p>
          <a:p>
            <a:pPr lvl="0"/>
            <a:r>
              <a:rPr lang="en-US" sz="2000" dirty="0" smtClean="0">
                <a:latin typeface="+mn-lt"/>
              </a:rPr>
              <a:t>Acknowledges that social </a:t>
            </a:r>
            <a:r>
              <a:rPr lang="en-US" sz="2000" dirty="0">
                <a:latin typeface="+mn-lt"/>
              </a:rPr>
              <a:t>inequities influence the experiences and interactions individuals have within their environment – meaning people are both chosen for professions and actively choose them as well</a:t>
            </a:r>
            <a:endParaRPr lang="en-US" sz="2000" dirty="0" smtClean="0">
              <a:latin typeface="+mn-lt"/>
              <a:cs typeface="ITC Franklin Gothic BookCp"/>
            </a:endParaRPr>
          </a:p>
        </p:txBody>
      </p:sp>
    </p:spTree>
    <p:extLst>
      <p:ext uri="{BB962C8B-B14F-4D97-AF65-F5344CB8AC3E}">
        <p14:creationId xmlns:p14="http://schemas.microsoft.com/office/powerpoint/2010/main" val="341938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1"/>
          </p:nvPr>
        </p:nvSpPr>
        <p:spPr>
          <a:xfrm>
            <a:off x="770514" y="1493648"/>
            <a:ext cx="8570335" cy="3814951"/>
          </a:xfrm>
        </p:spPr>
        <p:txBody>
          <a:bodyPr/>
          <a:lstStyle/>
          <a:p>
            <a:pPr lvl="1"/>
            <a:r>
              <a:rPr lang="en-US" sz="2000" dirty="0">
                <a:solidFill>
                  <a:srgbClr val="001E45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T</a:t>
            </a:r>
            <a:r>
              <a:rPr lang="en-US" sz="2000" dirty="0" smtClean="0">
                <a:solidFill>
                  <a:srgbClr val="001E45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he purpose of this study is to identify the undergraduate experiences, student perceptions, and institutional contexts that predict three dichotomous outcomes among STEM bachelor’s degree recipients </a:t>
            </a:r>
          </a:p>
          <a:p>
            <a:pPr lvl="1"/>
            <a:endParaRPr lang="en-US" sz="800" dirty="0" smtClean="0">
              <a:solidFill>
                <a:srgbClr val="001E45"/>
              </a:solidFill>
              <a:latin typeface="Franklin Gothic Book" charset="0"/>
              <a:ea typeface="Franklin Gothic Book" charset="0"/>
              <a:cs typeface="Franklin Gothic Book" charset="0"/>
            </a:endParaRPr>
          </a:p>
          <a:p>
            <a:pPr lvl="1"/>
            <a:r>
              <a:rPr lang="en-US" sz="2000" dirty="0">
                <a:solidFill>
                  <a:srgbClr val="001E45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	</a:t>
            </a:r>
            <a:r>
              <a:rPr lang="en-US" sz="2000" dirty="0" smtClean="0">
                <a:solidFill>
                  <a:srgbClr val="001E45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1) Whether the student had ever matriculated into a STEM </a:t>
            </a:r>
          </a:p>
          <a:p>
            <a:pPr lvl="1"/>
            <a:r>
              <a:rPr lang="en-US" sz="2000" dirty="0">
                <a:solidFill>
                  <a:srgbClr val="001E45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	 </a:t>
            </a:r>
            <a:r>
              <a:rPr lang="en-US" sz="2000" dirty="0" smtClean="0">
                <a:solidFill>
                  <a:srgbClr val="001E45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    graduate/professional program versus not </a:t>
            </a:r>
          </a:p>
          <a:p>
            <a:pPr lvl="1"/>
            <a:endParaRPr lang="en-US" sz="800" dirty="0" smtClean="0">
              <a:solidFill>
                <a:srgbClr val="001E45"/>
              </a:solidFill>
              <a:latin typeface="Franklin Gothic Book" charset="0"/>
              <a:ea typeface="Franklin Gothic Book" charset="0"/>
              <a:cs typeface="Franklin Gothic Book" charset="0"/>
            </a:endParaRPr>
          </a:p>
          <a:p>
            <a:pPr lvl="1"/>
            <a:r>
              <a:rPr lang="en-US" sz="2000" dirty="0">
                <a:solidFill>
                  <a:srgbClr val="001E45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	</a:t>
            </a:r>
            <a:r>
              <a:rPr lang="en-US" sz="2000" dirty="0" smtClean="0">
                <a:solidFill>
                  <a:srgbClr val="001E45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2) Whether the student is working in the STEM workforce </a:t>
            </a:r>
          </a:p>
          <a:p>
            <a:pPr lvl="1"/>
            <a:r>
              <a:rPr lang="en-US" sz="2000" dirty="0">
                <a:solidFill>
                  <a:srgbClr val="001E45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	</a:t>
            </a:r>
            <a:r>
              <a:rPr lang="en-US" sz="2000" dirty="0" smtClean="0">
                <a:solidFill>
                  <a:srgbClr val="001E45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     versus not</a:t>
            </a:r>
          </a:p>
          <a:p>
            <a:pPr lvl="1"/>
            <a:endParaRPr lang="en-US" sz="800" dirty="0">
              <a:solidFill>
                <a:srgbClr val="001E45"/>
              </a:solidFill>
              <a:latin typeface="Franklin Gothic Book" charset="0"/>
              <a:ea typeface="Franklin Gothic Book" charset="0"/>
              <a:cs typeface="Franklin Gothic Book" charset="0"/>
            </a:endParaRPr>
          </a:p>
          <a:p>
            <a:pPr lvl="1"/>
            <a:r>
              <a:rPr lang="en-US" sz="2000" dirty="0" smtClean="0">
                <a:solidFill>
                  <a:srgbClr val="001E45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	3) Whether a student remained in a STEM pathway (via the workforce or 	   	     graduate school) versus not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2"/>
          </p:nvPr>
        </p:nvSpPr>
        <p:spPr>
          <a:xfrm>
            <a:off x="442432" y="438810"/>
            <a:ext cx="9226501" cy="455401"/>
          </a:xfrm>
        </p:spPr>
        <p:txBody>
          <a:bodyPr/>
          <a:lstStyle/>
          <a:p>
            <a:pPr lvl="0" algn="ctr"/>
            <a:r>
              <a:rPr lang="en-US" sz="28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Purpose</a:t>
            </a: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26785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1"/>
          </p:nvPr>
        </p:nvSpPr>
        <p:spPr>
          <a:xfrm>
            <a:off x="685849" y="1528684"/>
            <a:ext cx="6172152" cy="4414916"/>
          </a:xfrm>
        </p:spPr>
        <p:txBody>
          <a:bodyPr/>
          <a:lstStyle/>
          <a:p>
            <a:pPr lvl="1">
              <a:buClrTx/>
            </a:pPr>
            <a:r>
              <a:rPr lang="en-US" sz="2000" b="1" dirty="0"/>
              <a:t>Data sources:</a:t>
            </a:r>
          </a:p>
          <a:p>
            <a:pPr lvl="1">
              <a:buClrTx/>
            </a:pPr>
            <a:r>
              <a:rPr lang="en-US" sz="2000" dirty="0"/>
              <a:t>2004 CIRP Freshman Survey</a:t>
            </a:r>
          </a:p>
          <a:p>
            <a:pPr lvl="1">
              <a:buClrTx/>
            </a:pPr>
            <a:r>
              <a:rPr lang="en-US" sz="2000" dirty="0" smtClean="0"/>
              <a:t>2016 </a:t>
            </a:r>
            <a:r>
              <a:rPr lang="en-US" sz="2000" dirty="0"/>
              <a:t>Post-Baccalaureate Survey</a:t>
            </a:r>
          </a:p>
          <a:p>
            <a:pPr lvl="1">
              <a:buClrTx/>
            </a:pPr>
            <a:r>
              <a:rPr lang="en-US" sz="2000" dirty="0"/>
              <a:t>Integrated Postsecondary Education Data System (IPEDS</a:t>
            </a:r>
            <a:r>
              <a:rPr lang="en-US" sz="2000" dirty="0" smtClean="0"/>
              <a:t>) - 2006</a:t>
            </a:r>
          </a:p>
          <a:p>
            <a:pPr lvl="1">
              <a:buClrTx/>
            </a:pPr>
            <a:endParaRPr lang="en-US" sz="800" dirty="0"/>
          </a:p>
          <a:p>
            <a:pPr lvl="1">
              <a:buClrTx/>
            </a:pPr>
            <a:r>
              <a:rPr lang="en-US" sz="2000" b="1" dirty="0"/>
              <a:t>Sample size:</a:t>
            </a:r>
          </a:p>
          <a:p>
            <a:pPr lvl="1">
              <a:buClrTx/>
            </a:pPr>
            <a:r>
              <a:rPr lang="en-US" sz="2000" dirty="0" smtClean="0"/>
              <a:t>1531 STEM </a:t>
            </a:r>
            <a:r>
              <a:rPr lang="en-US" sz="2000" dirty="0"/>
              <a:t>bachelor’s recipients who attended </a:t>
            </a:r>
            <a:r>
              <a:rPr lang="en-US" sz="2000" dirty="0" smtClean="0"/>
              <a:t>252 undergraduate institutions</a:t>
            </a:r>
          </a:p>
          <a:p>
            <a:pPr lvl="1">
              <a:buClrTx/>
            </a:pPr>
            <a:endParaRPr lang="en-US" sz="800" dirty="0"/>
          </a:p>
          <a:p>
            <a:pPr lvl="1">
              <a:buClrTx/>
            </a:pPr>
            <a:r>
              <a:rPr lang="en-US" sz="2000" b="1" dirty="0" smtClean="0"/>
              <a:t>Analysis:</a:t>
            </a:r>
            <a:endParaRPr lang="en-US" sz="2000" b="1" dirty="0"/>
          </a:p>
          <a:p>
            <a:pPr lvl="1">
              <a:buClrTx/>
            </a:pPr>
            <a:r>
              <a:rPr lang="en-US" sz="2000" dirty="0"/>
              <a:t>Descriptive statistics</a:t>
            </a:r>
          </a:p>
          <a:p>
            <a:pPr lvl="1">
              <a:buClrTx/>
            </a:pPr>
            <a:r>
              <a:rPr lang="en-US" sz="2000" dirty="0"/>
              <a:t>Multinomial HGLM</a:t>
            </a:r>
          </a:p>
          <a:p>
            <a:pPr lvl="1">
              <a:buClrTx/>
            </a:pPr>
            <a:endParaRPr lang="en-US" dirty="0" smtClean="0">
              <a:latin typeface="+mn-lt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2"/>
          </p:nvPr>
        </p:nvSpPr>
        <p:spPr>
          <a:xfrm>
            <a:off x="459365" y="421877"/>
            <a:ext cx="9226502" cy="455401"/>
          </a:xfrm>
        </p:spPr>
        <p:txBody>
          <a:bodyPr/>
          <a:lstStyle/>
          <a:p>
            <a:pPr lvl="0" algn="ctr"/>
            <a:r>
              <a:rPr lang="en-US" sz="28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Methods: Data Sources and Sample</a:t>
            </a:r>
            <a:endParaRPr lang="en-US" sz="2800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511" y="4318000"/>
            <a:ext cx="3269356" cy="202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7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1"/>
          </p:nvPr>
        </p:nvSpPr>
        <p:spPr>
          <a:xfrm>
            <a:off x="4490721" y="2844801"/>
            <a:ext cx="5127412" cy="3058160"/>
          </a:xfrm>
        </p:spPr>
        <p:txBody>
          <a:bodyPr/>
          <a:lstStyle/>
          <a:p>
            <a:pPr lvl="1">
              <a:buClrTx/>
            </a:pPr>
            <a:r>
              <a:rPr lang="en-US" sz="2000" dirty="0"/>
              <a:t>Status in terms of employment or matriculation into graduate </a:t>
            </a:r>
            <a:r>
              <a:rPr lang="en-US" sz="2000" dirty="0" smtClean="0"/>
              <a:t>school</a:t>
            </a:r>
          </a:p>
          <a:p>
            <a:pPr lvl="1">
              <a:buClrTx/>
            </a:pPr>
            <a:endParaRPr lang="en-US" sz="800" dirty="0" smtClean="0"/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sz="2000" dirty="0"/>
              <a:t>E</a:t>
            </a:r>
            <a:r>
              <a:rPr lang="en-US" sz="2000" dirty="0" smtClean="0"/>
              <a:t>nrolled </a:t>
            </a:r>
            <a:r>
              <a:rPr lang="en-US" sz="2000" dirty="0"/>
              <a:t>in STEM graduate </a:t>
            </a:r>
            <a:r>
              <a:rPr lang="en-US" sz="2000" dirty="0" smtClean="0"/>
              <a:t>program (versus not)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sz="2000" dirty="0"/>
              <a:t>E</a:t>
            </a:r>
            <a:r>
              <a:rPr lang="en-US" sz="2000" dirty="0" smtClean="0"/>
              <a:t>mployed </a:t>
            </a:r>
            <a:r>
              <a:rPr lang="en-US" sz="2000" dirty="0"/>
              <a:t>in </a:t>
            </a:r>
            <a:r>
              <a:rPr lang="en-US" sz="2000" dirty="0" smtClean="0"/>
              <a:t>a STEM </a:t>
            </a:r>
            <a:r>
              <a:rPr lang="en-US" sz="2000" dirty="0"/>
              <a:t>career </a:t>
            </a:r>
            <a:r>
              <a:rPr lang="en-US" sz="2000" dirty="0" smtClean="0"/>
              <a:t>(versus not)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sz="2000" dirty="0" smtClean="0"/>
              <a:t>Remained in a </a:t>
            </a:r>
            <a:r>
              <a:rPr lang="en-US" sz="2000" dirty="0"/>
              <a:t>STEM </a:t>
            </a:r>
            <a:r>
              <a:rPr lang="en-US" sz="2000" dirty="0" smtClean="0"/>
              <a:t>post-baccalaureate pathway (versus not)</a:t>
            </a:r>
            <a:endParaRPr lang="en-US" sz="2000" dirty="0"/>
          </a:p>
        </p:txBody>
      </p:sp>
      <p:sp>
        <p:nvSpPr>
          <p:cNvPr id="12" name="Content Placeholder 11"/>
          <p:cNvSpPr>
            <a:spLocks noGrp="1"/>
          </p:cNvSpPr>
          <p:nvPr>
            <p:ph idx="12"/>
          </p:nvPr>
        </p:nvSpPr>
        <p:spPr>
          <a:xfrm>
            <a:off x="476299" y="472676"/>
            <a:ext cx="9141834" cy="455401"/>
          </a:xfrm>
        </p:spPr>
        <p:txBody>
          <a:bodyPr/>
          <a:lstStyle/>
          <a:p>
            <a:pPr lvl="0" algn="ctr"/>
            <a:r>
              <a:rPr lang="en-US" sz="28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Methods: </a:t>
            </a:r>
            <a:r>
              <a:rPr lang="en-US" sz="2800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Dependent Variables (all dichotomous)</a:t>
            </a:r>
            <a:endParaRPr lang="en-US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99" y="1624927"/>
            <a:ext cx="3618181" cy="337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7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1"/>
          </p:nvPr>
        </p:nvSpPr>
        <p:spPr>
          <a:xfrm>
            <a:off x="457175" y="1575403"/>
            <a:ext cx="4942808" cy="4568767"/>
          </a:xfrm>
        </p:spPr>
        <p:txBody>
          <a:bodyPr numCol="1"/>
          <a:lstStyle/>
          <a:p>
            <a:pPr lvl="1" algn="ctr">
              <a:buClrTx/>
            </a:pPr>
            <a:r>
              <a:rPr lang="en-US" sz="2400" b="1" u="sng" dirty="0" smtClean="0"/>
              <a:t>Student-level</a:t>
            </a:r>
            <a:endParaRPr lang="en-US" sz="2400" b="1" u="sng" dirty="0"/>
          </a:p>
          <a:p>
            <a:pPr lvl="1">
              <a:buClrTx/>
            </a:pPr>
            <a:r>
              <a:rPr lang="en-US" i="1" dirty="0" smtClean="0"/>
              <a:t>Pre-college (2004 TFS)</a:t>
            </a:r>
            <a:endParaRPr lang="en-US" i="1" dirty="0"/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dirty="0"/>
              <a:t>Demographic characteristics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Pre-college academic </a:t>
            </a:r>
            <a:r>
              <a:rPr lang="en-US" dirty="0"/>
              <a:t>preparation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dirty="0"/>
              <a:t>Educational </a:t>
            </a:r>
            <a:r>
              <a:rPr lang="en-US" dirty="0" smtClean="0"/>
              <a:t>degree and </a:t>
            </a:r>
            <a:r>
              <a:rPr lang="en-US" dirty="0"/>
              <a:t>career aspirations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dirty="0"/>
              <a:t>Pre-college </a:t>
            </a:r>
            <a:r>
              <a:rPr lang="en-US" dirty="0" smtClean="0"/>
              <a:t>educational experiences</a:t>
            </a:r>
            <a:endParaRPr lang="en-US" dirty="0"/>
          </a:p>
          <a:p>
            <a:pPr lvl="1">
              <a:buClrTx/>
            </a:pPr>
            <a:endParaRPr lang="en-US" sz="800" i="1" dirty="0" smtClean="0"/>
          </a:p>
          <a:p>
            <a:pPr lvl="1">
              <a:buClrTx/>
            </a:pPr>
            <a:r>
              <a:rPr lang="en-US" i="1" dirty="0" smtClean="0"/>
              <a:t>During </a:t>
            </a:r>
            <a:r>
              <a:rPr lang="en-US" i="1" dirty="0"/>
              <a:t>college</a:t>
            </a:r>
            <a:r>
              <a:rPr lang="en-US" i="1" dirty="0" smtClean="0"/>
              <a:t>: (2016 Post </a:t>
            </a:r>
            <a:r>
              <a:rPr lang="en-US" i="1" dirty="0" err="1" smtClean="0"/>
              <a:t>Bacc</a:t>
            </a:r>
            <a:r>
              <a:rPr lang="en-US" i="1" dirty="0" smtClean="0"/>
              <a:t> Survey)</a:t>
            </a:r>
            <a:endParaRPr lang="en-US" i="1" dirty="0"/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Undergraduate Major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Co-curricular and extra-curricular experiences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 lvl="1">
              <a:buClrTx/>
            </a:pPr>
            <a:r>
              <a:rPr lang="en-US" i="1" dirty="0" smtClean="0"/>
              <a:t>After college: (2016 Post </a:t>
            </a:r>
            <a:r>
              <a:rPr lang="en-US" i="1" dirty="0" err="1" smtClean="0"/>
              <a:t>Bacc</a:t>
            </a:r>
            <a:r>
              <a:rPr lang="en-US" i="1" dirty="0" smtClean="0"/>
              <a:t> Survey)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Perception of undergraduate training on skills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Personal values Now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2"/>
          </p:nvPr>
        </p:nvSpPr>
        <p:spPr>
          <a:xfrm>
            <a:off x="457175" y="409350"/>
            <a:ext cx="9177892" cy="455401"/>
          </a:xfrm>
        </p:spPr>
        <p:txBody>
          <a:bodyPr/>
          <a:lstStyle/>
          <a:p>
            <a:pPr lvl="0" algn="ctr"/>
            <a:r>
              <a:rPr lang="en-US" sz="28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Methods: </a:t>
            </a:r>
            <a:r>
              <a:rPr lang="en-US" sz="2800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Independent Variables</a:t>
            </a:r>
            <a:endParaRPr lang="en-US" sz="2800" dirty="0" smtClean="0"/>
          </a:p>
        </p:txBody>
      </p:sp>
      <p:sp>
        <p:nvSpPr>
          <p:cNvPr id="6" name="Content Placeholder 10"/>
          <p:cNvSpPr>
            <a:spLocks noGrp="1"/>
          </p:cNvSpPr>
          <p:nvPr>
            <p:ph idx="11"/>
          </p:nvPr>
        </p:nvSpPr>
        <p:spPr>
          <a:xfrm>
            <a:off x="5754692" y="1575403"/>
            <a:ext cx="3880375" cy="3875204"/>
          </a:xfrm>
        </p:spPr>
        <p:txBody>
          <a:bodyPr numCol="1"/>
          <a:lstStyle/>
          <a:p>
            <a:pPr lvl="1" algn="ctr">
              <a:buClrTx/>
            </a:pPr>
            <a:r>
              <a:rPr lang="en-US" sz="2400" b="1" u="sng" dirty="0" smtClean="0"/>
              <a:t>Institution-level</a:t>
            </a:r>
            <a:endParaRPr lang="en-US" sz="2400" b="1" u="sng" dirty="0"/>
          </a:p>
          <a:p>
            <a:pPr lvl="1">
              <a:buClrTx/>
            </a:pPr>
            <a:r>
              <a:rPr lang="en-US" i="1" dirty="0" smtClean="0"/>
              <a:t>IPEDS 2006 Data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Institutional Type – Liberal Arts, Masters Comprehensive, and Research Institutions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Control (Private vs Public)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Full-time equivalent student enrollment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Percentage URMs of total enrollment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Percentage women of total enrollment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Selectivity (% admitted of total applicants)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31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1740657873"/>
              </p:ext>
            </p:extLst>
          </p:nvPr>
        </p:nvGraphicFramePr>
        <p:xfrm>
          <a:off x="328881" y="3505200"/>
          <a:ext cx="4261402" cy="2695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ontent Placeholder 12"/>
          <p:cNvSpPr>
            <a:spLocks noGrp="1"/>
          </p:cNvSpPr>
          <p:nvPr>
            <p:ph idx="12"/>
          </p:nvPr>
        </p:nvSpPr>
        <p:spPr>
          <a:xfrm>
            <a:off x="481281" y="482043"/>
            <a:ext cx="9102986" cy="455401"/>
          </a:xfrm>
        </p:spPr>
        <p:txBody>
          <a:bodyPr/>
          <a:lstStyle/>
          <a:p>
            <a:pPr lvl="0" algn="ctr"/>
            <a:r>
              <a:rPr lang="en-US" sz="28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Descriptive Statistics </a:t>
            </a:r>
            <a:endParaRPr lang="en-US" sz="2800" b="1" dirty="0" smtClean="0">
              <a:solidFill>
                <a:srgbClr val="E74C39"/>
              </a:solidFill>
            </a:endParaRPr>
          </a:p>
        </p:txBody>
      </p:sp>
      <p:sp>
        <p:nvSpPr>
          <p:cNvPr id="15" name="Content Placeholder 8"/>
          <p:cNvSpPr txBox="1">
            <a:spLocks/>
          </p:cNvSpPr>
          <p:nvPr/>
        </p:nvSpPr>
        <p:spPr>
          <a:xfrm>
            <a:off x="1830966" y="2604352"/>
            <a:ext cx="6403084" cy="40885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rgbClr val="202945"/>
                </a:solidFill>
                <a:latin typeface="ITC Franklin Gothic Heavy"/>
                <a:ea typeface="+mn-ea"/>
                <a:cs typeface="ITC Franklin Gothic Heavy"/>
              </a:defRPr>
            </a:lvl1pPr>
            <a:lvl2pPr marL="0" indent="-228600" algn="l" defTabSz="457200" rtl="0" eaLnBrk="1" latinLnBrk="0" hangingPunct="1">
              <a:spcBef>
                <a:spcPct val="20000"/>
              </a:spcBef>
              <a:buClr>
                <a:srgbClr val="202945"/>
              </a:buClr>
              <a:buFont typeface="Arial"/>
              <a:buChar char="◼"/>
              <a:defRPr sz="1400" kern="1200">
                <a:solidFill>
                  <a:schemeClr val="tx1"/>
                </a:solidFill>
                <a:latin typeface="ITC Franklin Gothic BT Book"/>
                <a:ea typeface="+mn-ea"/>
                <a:cs typeface="ITC Franklin Gothic BT Boo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endParaRPr lang="en-US" sz="1800" dirty="0">
              <a:solidFill>
                <a:srgbClr val="202945"/>
              </a:solidFill>
              <a:latin typeface="+mn-lt"/>
            </a:endParaRPr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59919807"/>
              </p:ext>
            </p:extLst>
          </p:nvPr>
        </p:nvGraphicFramePr>
        <p:xfrm>
          <a:off x="641685" y="1796712"/>
          <a:ext cx="8697062" cy="5366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6738"/>
                <a:gridCol w="2000324"/>
              </a:tblGrid>
              <a:tr h="48786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Dependent Variable</a:t>
                      </a:r>
                      <a:endParaRPr lang="en-US" sz="24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Percent</a:t>
                      </a:r>
                      <a:endParaRPr lang="en-US" sz="2400" dirty="0"/>
                    </a:p>
                  </a:txBody>
                  <a:tcPr marL="81615" marR="81615"/>
                </a:tc>
              </a:tr>
              <a:tr h="48786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Has</a:t>
                      </a:r>
                      <a:r>
                        <a:rPr lang="en-US" sz="2400" baseline="0" dirty="0" smtClean="0">
                          <a:solidFill>
                            <a:srgbClr val="202945"/>
                          </a:solidFill>
                        </a:rPr>
                        <a:t> or had</a:t>
                      </a:r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 enrolled</a:t>
                      </a:r>
                      <a:r>
                        <a:rPr lang="en-US" sz="2400" baseline="0" dirty="0" smtClean="0">
                          <a:solidFill>
                            <a:srgbClr val="202945"/>
                          </a:solidFill>
                        </a:rPr>
                        <a:t> in a STEM grad program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55%</a:t>
                      </a:r>
                    </a:p>
                  </a:txBody>
                  <a:tcPr marL="81615" marR="81615"/>
                </a:tc>
              </a:tr>
              <a:tr h="48786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Currently in the STEM workforce</a:t>
                      </a:r>
                      <a:endParaRPr lang="en-US" sz="2400" baseline="0" dirty="0" smtClean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62%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</a:tr>
              <a:tr h="48786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Departure</a:t>
                      </a:r>
                      <a:r>
                        <a:rPr lang="en-US" sz="2400" baseline="0" dirty="0" smtClean="0">
                          <a:solidFill>
                            <a:srgbClr val="202945"/>
                          </a:solidFill>
                        </a:rPr>
                        <a:t> from STEM pathway 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23%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</a:tr>
              <a:tr h="487865">
                <a:tc>
                  <a:txBody>
                    <a:bodyPr/>
                    <a:lstStyle/>
                    <a:p>
                      <a:r>
                        <a:rPr lang="en-US" sz="2400" b="1" i="1" u="sng" dirty="0" smtClean="0">
                          <a:solidFill>
                            <a:srgbClr val="202945"/>
                          </a:solidFill>
                        </a:rPr>
                        <a:t>Demographics</a:t>
                      </a:r>
                      <a:endParaRPr lang="en-US" sz="2400" b="1" i="1" u="sng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</a:tr>
              <a:tr h="48786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Gender: Female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56%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</a:tr>
              <a:tr h="48786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American Indian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2%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</a:tr>
              <a:tr h="48786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Asian/Pacific</a:t>
                      </a:r>
                      <a:r>
                        <a:rPr lang="en-US" sz="2400" baseline="0" dirty="0" smtClean="0">
                          <a:solidFill>
                            <a:srgbClr val="202945"/>
                          </a:solidFill>
                        </a:rPr>
                        <a:t> Islander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16%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</a:tr>
              <a:tr h="48786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Black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6%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</a:tr>
              <a:tr h="48786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Latino/a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9%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</a:tr>
              <a:tr h="48786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White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202945"/>
                          </a:solidFill>
                        </a:rPr>
                        <a:t>67%</a:t>
                      </a:r>
                      <a:endParaRPr lang="en-US" sz="2400" dirty="0">
                        <a:solidFill>
                          <a:srgbClr val="202945"/>
                        </a:solidFill>
                      </a:endParaRPr>
                    </a:p>
                  </a:txBody>
                  <a:tcPr marL="81615" marR="8161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8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1740657873"/>
              </p:ext>
            </p:extLst>
          </p:nvPr>
        </p:nvGraphicFramePr>
        <p:xfrm>
          <a:off x="328881" y="3505200"/>
          <a:ext cx="4261402" cy="2695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ontent Placeholder 12"/>
          <p:cNvSpPr>
            <a:spLocks noGrp="1"/>
          </p:cNvSpPr>
          <p:nvPr>
            <p:ph idx="12"/>
          </p:nvPr>
        </p:nvSpPr>
        <p:spPr>
          <a:xfrm>
            <a:off x="474545" y="316047"/>
            <a:ext cx="9115926" cy="455401"/>
          </a:xfrm>
        </p:spPr>
        <p:txBody>
          <a:bodyPr/>
          <a:lstStyle/>
          <a:p>
            <a:pPr lvl="0" algn="ctr"/>
            <a:r>
              <a:rPr lang="en-US" sz="28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DV = </a:t>
            </a:r>
            <a:r>
              <a:rPr lang="en-US" sz="2800" b="1" dirty="0" smtClean="0">
                <a:solidFill>
                  <a:srgbClr val="E74C39"/>
                </a:solidFill>
                <a:latin typeface="ChunkFive-Roman"/>
                <a:cs typeface="ChunkFive-Roman"/>
              </a:rPr>
              <a:t>Enrollment in a STEM Graduate Program</a:t>
            </a:r>
            <a:endParaRPr lang="en-US" sz="2800" b="1" dirty="0" smtClean="0">
              <a:solidFill>
                <a:srgbClr val="E74C39"/>
              </a:solidFill>
            </a:endParaRPr>
          </a:p>
        </p:txBody>
      </p:sp>
      <p:sp>
        <p:nvSpPr>
          <p:cNvPr id="15" name="Content Placeholder 8"/>
          <p:cNvSpPr txBox="1">
            <a:spLocks/>
          </p:cNvSpPr>
          <p:nvPr/>
        </p:nvSpPr>
        <p:spPr>
          <a:xfrm>
            <a:off x="1830966" y="2604352"/>
            <a:ext cx="6403084" cy="40885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rgbClr val="202945"/>
                </a:solidFill>
                <a:latin typeface="ITC Franklin Gothic Heavy"/>
                <a:ea typeface="+mn-ea"/>
                <a:cs typeface="ITC Franklin Gothic Heavy"/>
              </a:defRPr>
            </a:lvl1pPr>
            <a:lvl2pPr marL="0" indent="-228600" algn="l" defTabSz="457200" rtl="0" eaLnBrk="1" latinLnBrk="0" hangingPunct="1">
              <a:spcBef>
                <a:spcPct val="20000"/>
              </a:spcBef>
              <a:buClr>
                <a:srgbClr val="202945"/>
              </a:buClr>
              <a:buFont typeface="Arial"/>
              <a:buChar char="◼"/>
              <a:defRPr sz="1400" kern="1200">
                <a:solidFill>
                  <a:schemeClr val="tx1"/>
                </a:solidFill>
                <a:latin typeface="ITC Franklin Gothic BT Book"/>
                <a:ea typeface="+mn-ea"/>
                <a:cs typeface="ITC Franklin Gothic BT Boo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endParaRPr lang="en-US" sz="1800" dirty="0">
              <a:solidFill>
                <a:srgbClr val="202945"/>
              </a:solidFill>
              <a:latin typeface="+mn-lt"/>
            </a:endParaRPr>
          </a:p>
        </p:txBody>
      </p:sp>
      <p:graphicFrame>
        <p:nvGraphicFramePr>
          <p:cNvPr id="5" name="Content Placeholder 8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30703334"/>
              </p:ext>
            </p:extLst>
          </p:nvPr>
        </p:nvGraphicFramePr>
        <p:xfrm>
          <a:off x="176028" y="801928"/>
          <a:ext cx="9712960" cy="6834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5596"/>
                <a:gridCol w="815788"/>
                <a:gridCol w="815788"/>
                <a:gridCol w="815788"/>
              </a:tblGrid>
              <a:tr h="366137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T-Ratio</a:t>
                      </a:r>
                      <a:endParaRPr lang="en-US" sz="1200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P-Value</a:t>
                      </a:r>
                      <a:endParaRPr lang="en-US" sz="1200" dirty="0"/>
                    </a:p>
                  </a:txBody>
                  <a:tcPr marL="81615" marR="81615" anchor="ctr"/>
                </a:tc>
              </a:tr>
              <a:tr h="615961">
                <a:tc>
                  <a:txBody>
                    <a:bodyPr/>
                    <a:lstStyle/>
                    <a:p>
                      <a:r>
                        <a:rPr lang="en-US" sz="1800" b="1" i="0" u="sng" dirty="0" smtClean="0"/>
                        <a:t>Pre-College Achievement, Dispositions,</a:t>
                      </a:r>
                      <a:r>
                        <a:rPr lang="en-US" sz="1800" b="1" i="0" u="sng" baseline="0" dirty="0" smtClean="0"/>
                        <a:t> and Aspirations (TFS 2004)</a:t>
                      </a:r>
                      <a:endParaRPr lang="en-US" sz="1800" b="1" i="0" u="sng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endParaRPr lang="en-US" sz="1800" dirty="0" smtClean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35197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     Degree Aspirations: Bachelor</a:t>
                      </a:r>
                      <a:r>
                        <a:rPr lang="en-US" sz="1800" baseline="0" dirty="0" smtClean="0"/>
                        <a:t> (ref. Masters)</a:t>
                      </a:r>
                      <a:endParaRPr lang="en-US" sz="1800" dirty="0" smtClean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--</a:t>
                      </a:r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-3.57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  <a:endParaRPr lang="en-US" sz="1800" b="1" dirty="0" smtClean="0"/>
                    </a:p>
                  </a:txBody>
                  <a:tcPr marL="81615" marR="81615" anchor="ctr"/>
                </a:tc>
              </a:tr>
              <a:tr h="35197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     Degree Aspirations: Doctorate </a:t>
                      </a:r>
                      <a:r>
                        <a:rPr lang="en-US" sz="1800" baseline="0" dirty="0" smtClean="0"/>
                        <a:t>(ref. Masters)</a:t>
                      </a:r>
                      <a:endParaRPr lang="en-US" sz="1800" dirty="0" smtClean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+</a:t>
                      </a:r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</a:t>
                      </a:r>
                    </a:p>
                  </a:txBody>
                  <a:tcPr marL="7620" marR="7620" marT="7620" marB="0" anchor="ctr"/>
                </a:tc>
              </a:tr>
              <a:tr h="61596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sng" dirty="0" smtClean="0"/>
                        <a:t>Undergraduate Experiences and</a:t>
                      </a:r>
                      <a:r>
                        <a:rPr lang="en-US" sz="1800" b="1" i="0" u="sng" baseline="0" dirty="0" smtClean="0"/>
                        <a:t> Contextual Influences (Follow-up Survey 2016)</a:t>
                      </a:r>
                      <a:endParaRPr lang="en-US" sz="1800" b="1" i="0" u="sng" dirty="0" smtClean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</a:tr>
              <a:tr h="61596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UG Major: Math/Statistics/Computer Sciences (ref. Biological Sciences)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--</a:t>
                      </a:r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-4.91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</a:tr>
              <a:tr h="35197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Overall GPA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+</a:t>
                      </a:r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</a:tr>
              <a:tr h="615961">
                <a:tc>
                  <a:txBody>
                    <a:bodyPr/>
                    <a:lstStyle/>
                    <a:p>
                      <a:r>
                        <a:rPr lang="en-US" sz="1800" i="1" dirty="0" smtClean="0"/>
                        <a:t>To</a:t>
                      </a:r>
                      <a:r>
                        <a:rPr lang="en-US" sz="1800" i="1" baseline="0" dirty="0" smtClean="0"/>
                        <a:t> what extent did your undergraduate program contribute to your ability to: </a:t>
                      </a:r>
                      <a:endParaRPr lang="en-US" sz="1800" i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</a:tr>
              <a:tr h="35197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Pursue Graduate</a:t>
                      </a:r>
                      <a:r>
                        <a:rPr lang="en-US" sz="1800" baseline="0" dirty="0" smtClean="0"/>
                        <a:t> or Professional Schools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+</a:t>
                      </a:r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11.94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</a:tr>
              <a:tr h="35197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Workforce Readiness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--</a:t>
                      </a:r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-6.42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</a:tr>
              <a:tr h="615961">
                <a:tc>
                  <a:txBody>
                    <a:bodyPr/>
                    <a:lstStyle/>
                    <a:p>
                      <a:r>
                        <a:rPr lang="en-US" sz="1800" i="1" dirty="0" smtClean="0"/>
                        <a:t>When</a:t>
                      </a:r>
                      <a:r>
                        <a:rPr lang="en-US" sz="1800" i="1" baseline="0" dirty="0" smtClean="0"/>
                        <a:t> you think about your long-term career choice, how important are the following considerations: </a:t>
                      </a:r>
                      <a:endParaRPr lang="en-US" sz="1800" i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/>
                    </a:p>
                  </a:txBody>
                  <a:tcPr marL="81615" marR="81615" anchor="ctr"/>
                </a:tc>
              </a:tr>
              <a:tr h="35197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Job Security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+</a:t>
                      </a:r>
                      <a:endParaRPr lang="en-US" sz="1800" b="1" dirty="0" smtClean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</a:t>
                      </a:r>
                    </a:p>
                  </a:txBody>
                  <a:tcPr marL="7620" marR="7620" marT="7620" marB="0" anchor="ctr"/>
                </a:tc>
              </a:tr>
              <a:tr h="35197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Leadership Opportunities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--</a:t>
                      </a:r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-1.99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</a:t>
                      </a:r>
                    </a:p>
                  </a:txBody>
                  <a:tcPr marL="7620" marR="7620" marT="7620" marB="0" anchor="ctr"/>
                </a:tc>
              </a:tr>
              <a:tr h="351978">
                <a:tc>
                  <a:txBody>
                    <a:bodyPr/>
                    <a:lstStyle/>
                    <a:p>
                      <a:r>
                        <a:rPr lang="en-US" sz="1800" b="1" u="sng" dirty="0" smtClean="0"/>
                        <a:t>Institutional Characteristics (IPEDS 2006)</a:t>
                      </a:r>
                      <a:endParaRPr lang="en-US" sz="1800" b="1" u="sng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</a:tr>
              <a:tr h="35197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Selectivity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--</a:t>
                      </a:r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</a:t>
                      </a: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455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1740657873"/>
              </p:ext>
            </p:extLst>
          </p:nvPr>
        </p:nvGraphicFramePr>
        <p:xfrm>
          <a:off x="328881" y="3505200"/>
          <a:ext cx="4261402" cy="2695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ontent Placeholder 12"/>
          <p:cNvSpPr>
            <a:spLocks noGrp="1"/>
          </p:cNvSpPr>
          <p:nvPr>
            <p:ph idx="12"/>
          </p:nvPr>
        </p:nvSpPr>
        <p:spPr>
          <a:xfrm>
            <a:off x="494826" y="434089"/>
            <a:ext cx="9187654" cy="455401"/>
          </a:xfrm>
        </p:spPr>
        <p:txBody>
          <a:bodyPr/>
          <a:lstStyle/>
          <a:p>
            <a:pPr lvl="0" algn="ctr"/>
            <a:r>
              <a:rPr lang="en-US" sz="28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DV = Currently in the STEM Workforce  </a:t>
            </a:r>
            <a:endParaRPr lang="en-US" sz="2800" b="1" dirty="0" smtClean="0">
              <a:solidFill>
                <a:srgbClr val="E74C39"/>
              </a:solidFill>
            </a:endParaRPr>
          </a:p>
        </p:txBody>
      </p:sp>
      <p:sp>
        <p:nvSpPr>
          <p:cNvPr id="15" name="Content Placeholder 8"/>
          <p:cNvSpPr txBox="1">
            <a:spLocks/>
          </p:cNvSpPr>
          <p:nvPr/>
        </p:nvSpPr>
        <p:spPr>
          <a:xfrm>
            <a:off x="1830966" y="2604352"/>
            <a:ext cx="6403084" cy="40885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rgbClr val="202945"/>
                </a:solidFill>
                <a:latin typeface="ITC Franklin Gothic Heavy"/>
                <a:ea typeface="+mn-ea"/>
                <a:cs typeface="ITC Franklin Gothic Heavy"/>
              </a:defRPr>
            </a:lvl1pPr>
            <a:lvl2pPr marL="0" indent="-228600" algn="l" defTabSz="457200" rtl="0" eaLnBrk="1" latinLnBrk="0" hangingPunct="1">
              <a:spcBef>
                <a:spcPct val="20000"/>
              </a:spcBef>
              <a:buClr>
                <a:srgbClr val="202945"/>
              </a:buClr>
              <a:buFont typeface="Arial"/>
              <a:buChar char="◼"/>
              <a:defRPr sz="1400" kern="1200">
                <a:solidFill>
                  <a:schemeClr val="tx1"/>
                </a:solidFill>
                <a:latin typeface="ITC Franklin Gothic BT Book"/>
                <a:ea typeface="+mn-ea"/>
                <a:cs typeface="ITC Franklin Gothic BT Boo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endParaRPr lang="en-US" sz="1800" dirty="0">
              <a:solidFill>
                <a:srgbClr val="202945"/>
              </a:solidFill>
              <a:latin typeface="+mn-lt"/>
            </a:endParaRPr>
          </a:p>
        </p:txBody>
      </p:sp>
      <p:graphicFrame>
        <p:nvGraphicFramePr>
          <p:cNvPr id="5" name="Content Placeholder 8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96158365"/>
              </p:ext>
            </p:extLst>
          </p:nvPr>
        </p:nvGraphicFramePr>
        <p:xfrm>
          <a:off x="152508" y="1026161"/>
          <a:ext cx="9760000" cy="6546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0808"/>
                <a:gridCol w="883064"/>
                <a:gridCol w="883064"/>
                <a:gridCol w="883064"/>
              </a:tblGrid>
              <a:tr h="62414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T-Ratio</a:t>
                      </a:r>
                      <a:endParaRPr lang="en-US" sz="1800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P-Value</a:t>
                      </a:r>
                      <a:endParaRPr lang="en-US" sz="1800" dirty="0"/>
                    </a:p>
                  </a:txBody>
                  <a:tcPr marL="81615" marR="81615" anchor="ctr"/>
                </a:tc>
              </a:tr>
              <a:tr h="546318">
                <a:tc>
                  <a:txBody>
                    <a:bodyPr/>
                    <a:lstStyle/>
                    <a:p>
                      <a:r>
                        <a:rPr lang="en-US" sz="1800" b="1" i="0" u="sng" dirty="0" smtClean="0"/>
                        <a:t>Demographic Characteristics</a:t>
                      </a:r>
                      <a:r>
                        <a:rPr lang="en-US" sz="1800" b="1" i="0" u="sng" baseline="0" dirty="0" smtClean="0"/>
                        <a:t> (TFS 2004)</a:t>
                      </a:r>
                      <a:endParaRPr lang="en-US" sz="1800" b="1" i="0" u="sng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/>
                    </a:p>
                  </a:txBody>
                  <a:tcPr marL="81615" marR="81615" anchor="ctr"/>
                </a:tc>
              </a:tr>
              <a:tr h="4299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      URM</a:t>
                      </a: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--</a:t>
                      </a: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</a:t>
                      </a:r>
                    </a:p>
                  </a:txBody>
                  <a:tcPr marL="7620" marR="7620" marT="7620" marB="0" anchor="ctr"/>
                </a:tc>
              </a:tr>
              <a:tr h="4299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      Gender: Female</a:t>
                      </a: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--</a:t>
                      </a:r>
                      <a:endParaRPr lang="en-US" sz="1800" b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-5.21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</a:tr>
              <a:tr h="4299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sng" dirty="0" smtClean="0"/>
                        <a:t>Pre-college Aspirations </a:t>
                      </a:r>
                      <a:r>
                        <a:rPr lang="en-US" sz="1800" b="1" i="0" u="sng" baseline="0" dirty="0" smtClean="0"/>
                        <a:t>(TFS 2004)</a:t>
                      </a:r>
                      <a:endParaRPr lang="en-US" sz="1800" b="1" i="0" u="sng" dirty="0" smtClean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</a:tr>
              <a:tr h="6241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 Career</a:t>
                      </a:r>
                      <a:r>
                        <a:rPr lang="en-US" sz="1800" baseline="0" dirty="0" smtClean="0"/>
                        <a:t> Aspirations: Scientific Researcher (ref: Health Professional)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--</a:t>
                      </a:r>
                      <a:endParaRPr lang="en-US" sz="1800" b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5.61</a:t>
                      </a:r>
                    </a:p>
                  </a:txBody>
                  <a:tcPr marL="7620" marR="7620" marT="7620" marB="0" anchor="ctr"/>
                </a:tc>
              </a:tr>
              <a:tr h="42999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 Career Aspirations: Other Non-STEM Career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--</a:t>
                      </a:r>
                      <a:endParaRPr lang="en-US" sz="1800" b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5.61</a:t>
                      </a:r>
                    </a:p>
                  </a:txBody>
                  <a:tcPr marL="7620" marR="7620" marT="7620" marB="0" anchor="ctr"/>
                </a:tc>
              </a:tr>
              <a:tr h="752500">
                <a:tc>
                  <a:txBody>
                    <a:bodyPr/>
                    <a:lstStyle/>
                    <a:p>
                      <a:r>
                        <a:rPr lang="en-US" sz="1800" b="1" i="1" u="sng" dirty="0" smtClean="0"/>
                        <a:t>When you think about your long-term career choice, how important are the following considerations?</a:t>
                      </a:r>
                      <a:r>
                        <a:rPr lang="en-US" sz="1800" b="1" i="0" u="sng" baseline="0" dirty="0" smtClean="0"/>
                        <a:t> (Follow-up Survey 2016)</a:t>
                      </a:r>
                      <a:endParaRPr lang="en-US" sz="1800" b="1" i="1" u="sng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</a:tr>
              <a:tr h="55948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 Job Security</a:t>
                      </a:r>
                      <a:endParaRPr lang="en-US" sz="1800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+</a:t>
                      </a:r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  <a:endParaRPr lang="en-US" sz="1800" b="1" dirty="0"/>
                    </a:p>
                  </a:txBody>
                  <a:tcPr marL="81615" marR="81615" anchor="ctr"/>
                </a:tc>
              </a:tr>
              <a:tr h="42999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 Leadership Opportunities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--</a:t>
                      </a:r>
                      <a:endParaRPr lang="en-US" sz="1800" b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-3.56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</a:tr>
              <a:tr h="4299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 smtClean="0"/>
                        <a:t>Institutional Characteristics (IPEDS 2006)</a:t>
                      </a: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/>
                    </a:p>
                  </a:txBody>
                  <a:tcPr marL="81615" marR="81615" anchor="ctr"/>
                </a:tc>
              </a:tr>
              <a:tr h="42999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 Institutional Type:</a:t>
                      </a:r>
                      <a:r>
                        <a:rPr lang="en-US" sz="1800" baseline="0" dirty="0" smtClean="0"/>
                        <a:t> Liberal Arts (ref: Masters comp)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--</a:t>
                      </a:r>
                      <a:endParaRPr lang="en-US" sz="1800" b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-2.02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</a:t>
                      </a:r>
                    </a:p>
                  </a:txBody>
                  <a:tcPr marL="7620" marR="7620" marT="7620" marB="0" anchor="ctr"/>
                </a:tc>
              </a:tr>
              <a:tr h="429999">
                <a:tc>
                  <a:txBody>
                    <a:bodyPr/>
                    <a:lstStyle/>
                    <a:p>
                      <a:r>
                        <a:rPr lang="en-US" sz="1800" b="0" u="none" dirty="0" smtClean="0"/>
                        <a:t>      Control (Higher Value Private)</a:t>
                      </a:r>
                      <a:endParaRPr lang="en-US" sz="1800" b="0" u="none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+</a:t>
                      </a:r>
                      <a:endParaRPr lang="en-US" sz="1800" b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</a:t>
                      </a: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75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1740657873"/>
              </p:ext>
            </p:extLst>
          </p:nvPr>
        </p:nvGraphicFramePr>
        <p:xfrm>
          <a:off x="328881" y="3505200"/>
          <a:ext cx="4261402" cy="2695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ontent Placeholder 12"/>
          <p:cNvSpPr>
            <a:spLocks noGrp="1"/>
          </p:cNvSpPr>
          <p:nvPr>
            <p:ph idx="12"/>
          </p:nvPr>
        </p:nvSpPr>
        <p:spPr>
          <a:xfrm>
            <a:off x="489723" y="439117"/>
            <a:ext cx="9145343" cy="455401"/>
          </a:xfrm>
        </p:spPr>
        <p:txBody>
          <a:bodyPr/>
          <a:lstStyle/>
          <a:p>
            <a:pPr lvl="0" algn="ctr"/>
            <a:r>
              <a:rPr lang="en-US" sz="28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DV = </a:t>
            </a:r>
            <a:r>
              <a:rPr lang="en-US" sz="2800" b="1" dirty="0" smtClean="0">
                <a:solidFill>
                  <a:srgbClr val="E74C39"/>
                </a:solidFill>
                <a:latin typeface="ChunkFive-Roman"/>
                <a:cs typeface="ChunkFive-Roman"/>
              </a:rPr>
              <a:t>Remained in a STEM Pathway</a:t>
            </a:r>
            <a:r>
              <a:rPr lang="en-US" sz="28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 </a:t>
            </a:r>
            <a:endParaRPr lang="en-US" sz="2800" b="1" dirty="0" smtClean="0">
              <a:solidFill>
                <a:srgbClr val="E74C39"/>
              </a:solidFill>
            </a:endParaRPr>
          </a:p>
        </p:txBody>
      </p:sp>
      <p:sp>
        <p:nvSpPr>
          <p:cNvPr id="15" name="Content Placeholder 8"/>
          <p:cNvSpPr txBox="1">
            <a:spLocks/>
          </p:cNvSpPr>
          <p:nvPr/>
        </p:nvSpPr>
        <p:spPr>
          <a:xfrm>
            <a:off x="1830966" y="2604352"/>
            <a:ext cx="6403084" cy="40885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rgbClr val="202945"/>
                </a:solidFill>
                <a:latin typeface="ITC Franklin Gothic Heavy"/>
                <a:ea typeface="+mn-ea"/>
                <a:cs typeface="ITC Franklin Gothic Heavy"/>
              </a:defRPr>
            </a:lvl1pPr>
            <a:lvl2pPr marL="0" indent="-228600" algn="l" defTabSz="457200" rtl="0" eaLnBrk="1" latinLnBrk="0" hangingPunct="1">
              <a:spcBef>
                <a:spcPct val="20000"/>
              </a:spcBef>
              <a:buClr>
                <a:srgbClr val="202945"/>
              </a:buClr>
              <a:buFont typeface="Arial"/>
              <a:buChar char="◼"/>
              <a:defRPr sz="1400" kern="1200">
                <a:solidFill>
                  <a:schemeClr val="tx1"/>
                </a:solidFill>
                <a:latin typeface="ITC Franklin Gothic BT Book"/>
                <a:ea typeface="+mn-ea"/>
                <a:cs typeface="ITC Franklin Gothic BT Boo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endParaRPr lang="en-US" sz="1800" dirty="0">
              <a:solidFill>
                <a:srgbClr val="202945"/>
              </a:solidFill>
              <a:latin typeface="+mn-lt"/>
            </a:endParaRPr>
          </a:p>
        </p:txBody>
      </p:sp>
      <p:graphicFrame>
        <p:nvGraphicFramePr>
          <p:cNvPr id="5" name="Content Placeholder 8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68673824"/>
              </p:ext>
            </p:extLst>
          </p:nvPr>
        </p:nvGraphicFramePr>
        <p:xfrm>
          <a:off x="311682" y="1847766"/>
          <a:ext cx="9441651" cy="4300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24268"/>
                <a:gridCol w="872461"/>
                <a:gridCol w="872461"/>
                <a:gridCol w="872461"/>
              </a:tblGrid>
              <a:tr h="59682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Significant Predictors of STEM Graduate Program Enrollment</a:t>
                      </a:r>
                      <a:endParaRPr lang="en-US" sz="1800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Sign</a:t>
                      </a:r>
                      <a:endParaRPr lang="en-US" sz="1800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T-Ratio</a:t>
                      </a:r>
                      <a:endParaRPr lang="en-US" sz="1800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P-Value</a:t>
                      </a:r>
                      <a:endParaRPr lang="en-US" sz="1800" dirty="0"/>
                    </a:p>
                  </a:txBody>
                  <a:tcPr marL="81615" marR="81615" anchor="ctr"/>
                </a:tc>
              </a:tr>
              <a:tr h="693631">
                <a:tc>
                  <a:txBody>
                    <a:bodyPr/>
                    <a:lstStyle/>
                    <a:p>
                      <a:r>
                        <a:rPr lang="en-US" sz="1800" b="1" i="0" u="sng" dirty="0" smtClean="0"/>
                        <a:t>Demographic Characteristics</a:t>
                      </a:r>
                      <a:r>
                        <a:rPr lang="en-US" sz="1800" b="1" i="0" u="sng" baseline="0" dirty="0" smtClean="0"/>
                        <a:t> (TFS 2004)</a:t>
                      </a:r>
                      <a:endParaRPr lang="en-US" sz="1800" b="1" i="0" u="sng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/>
                    </a:p>
                  </a:txBody>
                  <a:tcPr marL="81615" marR="81615"/>
                </a:tc>
              </a:tr>
              <a:tr h="5131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     Gender: Female</a:t>
                      </a: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--</a:t>
                      </a:r>
                      <a:endParaRPr lang="en-US" sz="1800" b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-3.70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</a:tr>
              <a:tr h="5131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sng" dirty="0" smtClean="0"/>
                        <a:t>Pre-College Achievement, Dispositions,</a:t>
                      </a:r>
                      <a:r>
                        <a:rPr lang="en-US" sz="1800" b="1" i="0" u="sng" baseline="0" dirty="0" smtClean="0"/>
                        <a:t> and Aspirations (TFS 2004)</a:t>
                      </a:r>
                      <a:endParaRPr lang="en-US" sz="1800" b="1" i="0" u="sng" dirty="0" smtClean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</a:tr>
              <a:tr h="5131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 Years of HS Study: Math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+</a:t>
                      </a:r>
                      <a:endParaRPr lang="en-US" sz="1800" b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</a:t>
                      </a:r>
                    </a:p>
                  </a:txBody>
                  <a:tcPr marL="7620" marR="7620" marT="7620" marB="0" anchor="ctr"/>
                </a:tc>
              </a:tr>
              <a:tr h="8862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 Participated in a summer</a:t>
                      </a:r>
                      <a:r>
                        <a:rPr lang="en-US" sz="1800" baseline="0" dirty="0" smtClean="0"/>
                        <a:t> research program or health science research </a:t>
                      </a:r>
                    </a:p>
                    <a:p>
                      <a:r>
                        <a:rPr lang="en-US" sz="1800" baseline="0" dirty="0" smtClean="0"/>
                        <a:t>      program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+</a:t>
                      </a:r>
                      <a:endParaRPr lang="en-US" sz="1800" b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</a:t>
                      </a:r>
                    </a:p>
                  </a:txBody>
                  <a:tcPr marL="7620" marR="7620" marT="7620" marB="0" anchor="ctr"/>
                </a:tc>
              </a:tr>
              <a:tr h="5131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 Degree Aspirations: Doctorate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+</a:t>
                      </a:r>
                      <a:endParaRPr lang="en-US" sz="1800" b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</a:t>
                      </a: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559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1740657873"/>
              </p:ext>
            </p:extLst>
          </p:nvPr>
        </p:nvGraphicFramePr>
        <p:xfrm>
          <a:off x="328881" y="3505200"/>
          <a:ext cx="4261402" cy="2695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ontent Placeholder 12"/>
          <p:cNvSpPr>
            <a:spLocks noGrp="1"/>
          </p:cNvSpPr>
          <p:nvPr>
            <p:ph idx="12"/>
          </p:nvPr>
        </p:nvSpPr>
        <p:spPr>
          <a:xfrm>
            <a:off x="489723" y="439117"/>
            <a:ext cx="9145343" cy="455401"/>
          </a:xfrm>
        </p:spPr>
        <p:txBody>
          <a:bodyPr/>
          <a:lstStyle/>
          <a:p>
            <a:pPr lvl="0" algn="ctr"/>
            <a:r>
              <a:rPr lang="en-US" sz="28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DV = </a:t>
            </a:r>
            <a:r>
              <a:rPr lang="en-US" sz="2800" b="1" dirty="0" smtClean="0">
                <a:solidFill>
                  <a:srgbClr val="E74C39"/>
                </a:solidFill>
                <a:latin typeface="ChunkFive-Roman"/>
                <a:cs typeface="ChunkFive-Roman"/>
              </a:rPr>
              <a:t>Remained in a STEM Pathway (Cont.)</a:t>
            </a:r>
            <a:r>
              <a:rPr lang="en-US" sz="28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 </a:t>
            </a:r>
            <a:endParaRPr lang="en-US" sz="2800" b="1" dirty="0" smtClean="0">
              <a:solidFill>
                <a:srgbClr val="E74C39"/>
              </a:solidFill>
            </a:endParaRPr>
          </a:p>
        </p:txBody>
      </p:sp>
      <p:sp>
        <p:nvSpPr>
          <p:cNvPr id="15" name="Content Placeholder 8"/>
          <p:cNvSpPr txBox="1">
            <a:spLocks/>
          </p:cNvSpPr>
          <p:nvPr/>
        </p:nvSpPr>
        <p:spPr>
          <a:xfrm>
            <a:off x="1830966" y="2604352"/>
            <a:ext cx="6403084" cy="40885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rgbClr val="202945"/>
                </a:solidFill>
                <a:latin typeface="ITC Franklin Gothic Heavy"/>
                <a:ea typeface="+mn-ea"/>
                <a:cs typeface="ITC Franklin Gothic Heavy"/>
              </a:defRPr>
            </a:lvl1pPr>
            <a:lvl2pPr marL="0" indent="-228600" algn="l" defTabSz="457200" rtl="0" eaLnBrk="1" latinLnBrk="0" hangingPunct="1">
              <a:spcBef>
                <a:spcPct val="20000"/>
              </a:spcBef>
              <a:buClr>
                <a:srgbClr val="202945"/>
              </a:buClr>
              <a:buFont typeface="Arial"/>
              <a:buChar char="◼"/>
              <a:defRPr sz="1400" kern="1200">
                <a:solidFill>
                  <a:schemeClr val="tx1"/>
                </a:solidFill>
                <a:latin typeface="ITC Franklin Gothic BT Book"/>
                <a:ea typeface="+mn-ea"/>
                <a:cs typeface="ITC Franklin Gothic BT Boo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endParaRPr lang="en-US" sz="1800" dirty="0">
              <a:solidFill>
                <a:srgbClr val="202945"/>
              </a:solidFill>
              <a:latin typeface="+mn-lt"/>
            </a:endParaRPr>
          </a:p>
        </p:txBody>
      </p:sp>
      <p:graphicFrame>
        <p:nvGraphicFramePr>
          <p:cNvPr id="5" name="Content Placeholder 8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83319431"/>
              </p:ext>
            </p:extLst>
          </p:nvPr>
        </p:nvGraphicFramePr>
        <p:xfrm>
          <a:off x="328881" y="1703491"/>
          <a:ext cx="9441651" cy="5489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24268"/>
                <a:gridCol w="872461"/>
                <a:gridCol w="872461"/>
                <a:gridCol w="872461"/>
              </a:tblGrid>
              <a:tr h="4756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Significant Predictors of STEM Graduate Program Enrollment</a:t>
                      </a:r>
                      <a:endParaRPr lang="en-US" sz="1800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Sign</a:t>
                      </a:r>
                      <a:endParaRPr lang="en-US" sz="1800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T-Ratio</a:t>
                      </a:r>
                      <a:endParaRPr lang="en-US" sz="1800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P-Value</a:t>
                      </a:r>
                      <a:endParaRPr lang="en-US" sz="1800" dirty="0"/>
                    </a:p>
                  </a:txBody>
                  <a:tcPr marL="81615" marR="81615" anchor="ctr"/>
                </a:tc>
              </a:tr>
              <a:tr h="408961">
                <a:tc>
                  <a:txBody>
                    <a:bodyPr/>
                    <a:lstStyle/>
                    <a:p>
                      <a:r>
                        <a:rPr lang="en-US" sz="1800" b="1" u="sng" dirty="0" smtClean="0"/>
                        <a:t>Undergraduate Experiences and Contextual Influences (Follow-up Survey 2016)</a:t>
                      </a:r>
                      <a:endParaRPr lang="en-US" sz="1800" b="1" u="sng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</a:tr>
              <a:tr h="40896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 smtClean="0"/>
                        <a:t>      UG Major: Health Professional Science (ref:</a:t>
                      </a:r>
                      <a:r>
                        <a:rPr lang="en-US" sz="1800" b="0" u="none" baseline="0" dirty="0" smtClean="0"/>
                        <a:t> </a:t>
                      </a:r>
                      <a:r>
                        <a:rPr lang="en-US" sz="1800" b="0" u="none" dirty="0" smtClean="0"/>
                        <a:t>Biological Sciences)</a:t>
                      </a: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+</a:t>
                      </a:r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2.89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</a:tr>
              <a:tr h="40896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 Overall GPA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+</a:t>
                      </a:r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</a:tr>
              <a:tr h="408961">
                <a:tc>
                  <a:txBody>
                    <a:bodyPr/>
                    <a:lstStyle/>
                    <a:p>
                      <a:r>
                        <a:rPr lang="en-US" sz="1800" i="1" dirty="0" smtClean="0"/>
                        <a:t>To</a:t>
                      </a:r>
                      <a:r>
                        <a:rPr lang="en-US" sz="1800" i="1" baseline="0" dirty="0" smtClean="0"/>
                        <a:t> what extent did your undergraduate program contribute to your ability to: </a:t>
                      </a:r>
                      <a:endParaRPr lang="en-US" sz="1800" i="1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</a:tr>
              <a:tr h="40896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Pursue Graduate</a:t>
                      </a:r>
                      <a:r>
                        <a:rPr lang="en-US" sz="1800" baseline="0" dirty="0" smtClean="0"/>
                        <a:t> or Professional Schools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+</a:t>
                      </a:r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4.82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</a:tr>
              <a:tr h="706293">
                <a:tc>
                  <a:txBody>
                    <a:bodyPr/>
                    <a:lstStyle/>
                    <a:p>
                      <a:r>
                        <a:rPr lang="en-US" sz="1800" b="1" i="1" u="sng" dirty="0" smtClean="0"/>
                        <a:t>When you think about your long-term career choice, how important are the following </a:t>
                      </a:r>
                      <a:r>
                        <a:rPr lang="en-US" sz="1800" b="1" u="sng" dirty="0" smtClean="0"/>
                        <a:t>(Follow-up Survey 2016)</a:t>
                      </a:r>
                      <a:endParaRPr lang="en-US" sz="1800" b="1" i="1" u="sng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</a:tr>
              <a:tr h="40896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 Job Security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+</a:t>
                      </a:r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4.51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</a:tr>
              <a:tr h="40896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 Leadership Opportunities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--</a:t>
                      </a:r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-4.83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</a:tr>
              <a:tr h="408961">
                <a:tc>
                  <a:txBody>
                    <a:bodyPr/>
                    <a:lstStyle/>
                    <a:p>
                      <a:r>
                        <a:rPr lang="en-US" sz="1800" b="1" u="sng" dirty="0" smtClean="0"/>
                        <a:t>Institutional Characteristics (IPEDS 2006)</a:t>
                      </a:r>
                      <a:endParaRPr lang="en-US" sz="1800" b="1" u="sng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81615" marR="81615" anchor="ctr"/>
                </a:tc>
              </a:tr>
              <a:tr h="40896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 Institutional Type:</a:t>
                      </a:r>
                      <a:r>
                        <a:rPr lang="en-US" sz="1800" baseline="0" dirty="0" smtClean="0"/>
                        <a:t> Liberal Arts (ref: Masters Comp)</a:t>
                      </a:r>
                      <a:endParaRPr lang="en-US" sz="1800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--</a:t>
                      </a:r>
                      <a:endParaRPr lang="en-US" sz="1800" b="1" dirty="0"/>
                    </a:p>
                  </a:txBody>
                  <a:tcPr marL="81615" marR="8161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</a:t>
                      </a: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047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1"/>
          </p:nvPr>
        </p:nvSpPr>
        <p:spPr>
          <a:xfrm>
            <a:off x="1830965" y="2508335"/>
            <a:ext cx="6403085" cy="3439700"/>
          </a:xfrm>
        </p:spPr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 smtClean="0">
              <a:latin typeface="+mn-lt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2"/>
          </p:nvPr>
        </p:nvSpPr>
        <p:spPr>
          <a:xfrm>
            <a:off x="421411" y="421877"/>
            <a:ext cx="9145922" cy="455401"/>
          </a:xfrm>
        </p:spPr>
        <p:txBody>
          <a:bodyPr/>
          <a:lstStyle/>
          <a:p>
            <a:pPr lvl="0" algn="ctr"/>
            <a:r>
              <a:rPr lang="en-US" sz="28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Discussion</a:t>
            </a:r>
            <a:endParaRPr lang="en-US" sz="2800" b="1" dirty="0" smtClean="0"/>
          </a:p>
        </p:txBody>
      </p:sp>
      <p:sp>
        <p:nvSpPr>
          <p:cNvPr id="4" name="Content Placeholder 10"/>
          <p:cNvSpPr>
            <a:spLocks noGrp="1"/>
          </p:cNvSpPr>
          <p:nvPr>
            <p:ph idx="11"/>
          </p:nvPr>
        </p:nvSpPr>
        <p:spPr>
          <a:xfrm>
            <a:off x="421411" y="1341913"/>
            <a:ext cx="9300105" cy="5612166"/>
          </a:xfrm>
        </p:spPr>
        <p:txBody>
          <a:bodyPr/>
          <a:lstStyle/>
          <a:p>
            <a:pPr lvl="1">
              <a:buClrTx/>
            </a:pPr>
            <a:r>
              <a:rPr lang="en-US" sz="2000" dirty="0" smtClean="0">
                <a:latin typeface="Franklin Gothic Book" charset="0"/>
                <a:ea typeface="Franklin Gothic Book" charset="0"/>
                <a:cs typeface="Franklin Gothic Book" charset="0"/>
              </a:rPr>
              <a:t>These are preliminary results since our survey is still in the field, but we expect there are key takeaways that will not change as we complete the study:</a:t>
            </a:r>
          </a:p>
          <a:p>
            <a:pPr marL="342900" lvl="1" indent="-342900">
              <a:buClrTx/>
              <a:buFont typeface="Arial" charset="0"/>
              <a:buChar char="•"/>
            </a:pPr>
            <a:r>
              <a:rPr lang="en-US" sz="2000" dirty="0" smtClean="0">
                <a:latin typeface="Franklin Gothic Book" charset="0"/>
                <a:ea typeface="Franklin Gothic Book" charset="0"/>
                <a:cs typeface="Franklin Gothic Book" charset="0"/>
              </a:rPr>
              <a:t>Early </a:t>
            </a:r>
            <a:r>
              <a:rPr lang="en-US" sz="2000" dirty="0">
                <a:latin typeface="Franklin Gothic Book" charset="0"/>
                <a:ea typeface="Franklin Gothic Book" charset="0"/>
                <a:cs typeface="Franklin Gothic Book" charset="0"/>
              </a:rPr>
              <a:t>exposure to </a:t>
            </a:r>
            <a:r>
              <a:rPr lang="en-US" sz="2000" dirty="0" smtClean="0">
                <a:latin typeface="Franklin Gothic Book" charset="0"/>
                <a:ea typeface="Franklin Gothic Book" charset="0"/>
                <a:cs typeface="Franklin Gothic Book" charset="0"/>
              </a:rPr>
              <a:t>STEM learning experiences are critical to shaping students’ trajectories in STEM</a:t>
            </a:r>
            <a:endParaRPr lang="en-US" sz="2000" dirty="0">
              <a:latin typeface="Franklin Gothic Book" charset="0"/>
              <a:ea typeface="Franklin Gothic Book" charset="0"/>
              <a:cs typeface="Franklin Gothic Book" charset="0"/>
            </a:endParaRPr>
          </a:p>
          <a:p>
            <a:pPr marL="285750" lvl="1" indent="-285750">
              <a:buClrTx/>
              <a:buFont typeface="Arial" panose="020B0604020202020204" pitchFamily="34" charset="0"/>
              <a:buChar char="•"/>
            </a:pPr>
            <a:endParaRPr lang="en-US" sz="800" dirty="0" smtClean="0">
              <a:latin typeface="Franklin Gothic Book" charset="0"/>
              <a:ea typeface="Franklin Gothic Book" charset="0"/>
              <a:cs typeface="Franklin Gothic Book" charset="0"/>
            </a:endParaRPr>
          </a:p>
          <a:p>
            <a:pPr marL="342900" lvl="1" indent="-342900">
              <a:buClrTx/>
              <a:buFont typeface="Arial" charset="0"/>
              <a:buChar char="•"/>
            </a:pPr>
            <a:r>
              <a:rPr lang="en-US" sz="2000" dirty="0" smtClean="0">
                <a:latin typeface="Franklin Gothic Book" charset="0"/>
                <a:ea typeface="Franklin Gothic Book" charset="0"/>
                <a:cs typeface="Franklin Gothic Book" charset="0"/>
              </a:rPr>
              <a:t>Equity issues remain in the post-college years: </a:t>
            </a:r>
            <a:r>
              <a:rPr lang="en-US" sz="2000" dirty="0" smtClean="0">
                <a:solidFill>
                  <a:srgbClr val="202945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URM and female STEM graduates less likely to remain in a STEM pathway </a:t>
            </a:r>
          </a:p>
          <a:p>
            <a:pPr marL="914400" lvl="2">
              <a:buFont typeface="Arial" panose="020B0604020202020204" pitchFamily="34" charset="0"/>
              <a:buChar char="•"/>
            </a:pPr>
            <a:endParaRPr lang="en-US" sz="800" dirty="0" smtClean="0">
              <a:solidFill>
                <a:srgbClr val="202945"/>
              </a:solidFill>
              <a:latin typeface="Franklin Gothic Book" charset="0"/>
              <a:ea typeface="Franklin Gothic Book" charset="0"/>
              <a:cs typeface="Franklin Gothic Book" charset="0"/>
            </a:endParaRPr>
          </a:p>
          <a:p>
            <a:pPr marL="914400" lvl="2">
              <a:buFont typeface="Arial" panose="020B0604020202020204" pitchFamily="34" charset="0"/>
              <a:buChar char="•"/>
            </a:pPr>
            <a:endParaRPr lang="en-US" sz="800" dirty="0" smtClean="0">
              <a:solidFill>
                <a:srgbClr val="202945"/>
              </a:solidFill>
              <a:latin typeface="Franklin Gothic Book" charset="0"/>
              <a:ea typeface="Franklin Gothic Book" charset="0"/>
              <a:cs typeface="Franklin Gothic Book" charset="0"/>
            </a:endParaRPr>
          </a:p>
          <a:p>
            <a:pPr marL="342900" lvl="1" indent="-342900">
              <a:buFont typeface="Arial" charset="0"/>
              <a:buChar char="•"/>
            </a:pPr>
            <a:r>
              <a:rPr lang="en-US" sz="2000" dirty="0">
                <a:latin typeface="Franklin Gothic Book" charset="0"/>
                <a:ea typeface="Franklin Gothic Book" charset="0"/>
                <a:cs typeface="Franklin Gothic Book" charset="0"/>
              </a:rPr>
              <a:t>I</a:t>
            </a:r>
            <a:r>
              <a:rPr lang="en-US" sz="2000" dirty="0" smtClean="0">
                <a:latin typeface="Franklin Gothic Book" charset="0"/>
                <a:ea typeface="Franklin Gothic Book" charset="0"/>
                <a:cs typeface="Franklin Gothic Book" charset="0"/>
              </a:rPr>
              <a:t>nstitutional </a:t>
            </a:r>
            <a:r>
              <a:rPr lang="en-US" sz="2000" dirty="0">
                <a:latin typeface="Franklin Gothic Book" charset="0"/>
                <a:ea typeface="Franklin Gothic Book" charset="0"/>
                <a:cs typeface="Franklin Gothic Book" charset="0"/>
              </a:rPr>
              <a:t>contexts </a:t>
            </a:r>
            <a:r>
              <a:rPr lang="en-US" sz="2000" dirty="0" smtClean="0">
                <a:latin typeface="Franklin Gothic Book" charset="0"/>
                <a:ea typeface="Franklin Gothic Book" charset="0"/>
                <a:cs typeface="Franklin Gothic Book" charset="0"/>
              </a:rPr>
              <a:t>play a </a:t>
            </a:r>
            <a:r>
              <a:rPr lang="en-US" sz="2000" dirty="0">
                <a:latin typeface="Franklin Gothic Book" charset="0"/>
                <a:ea typeface="Franklin Gothic Book" charset="0"/>
                <a:cs typeface="Franklin Gothic Book" charset="0"/>
              </a:rPr>
              <a:t>significant a </a:t>
            </a:r>
            <a:r>
              <a:rPr lang="en-US" sz="2000" dirty="0" smtClean="0">
                <a:latin typeface="Franklin Gothic Book" charset="0"/>
                <a:ea typeface="Franklin Gothic Book" charset="0"/>
                <a:cs typeface="Franklin Gothic Book" charset="0"/>
              </a:rPr>
              <a:t>role, selective institutions v. less selective institutions 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endParaRPr lang="en-US" sz="800" dirty="0" smtClean="0">
              <a:latin typeface="Franklin Gothic Book" charset="0"/>
              <a:ea typeface="Franklin Gothic Book" charset="0"/>
              <a:cs typeface="Franklin Gothic Book" charset="0"/>
            </a:endParaRPr>
          </a:p>
          <a:p>
            <a:pPr marL="171450" lvl="1" indent="-171450">
              <a:buFont typeface="Arial" panose="020B0604020202020204" pitchFamily="34" charset="0"/>
              <a:buChar char="•"/>
            </a:pPr>
            <a:endParaRPr lang="en-US" sz="800" dirty="0" smtClean="0">
              <a:latin typeface="Franklin Gothic Book" charset="0"/>
              <a:ea typeface="Franklin Gothic Book" charset="0"/>
              <a:cs typeface="Franklin Gothic Book" charset="0"/>
            </a:endParaRPr>
          </a:p>
          <a:p>
            <a:pPr marL="342900" lvl="1" indent="-342900">
              <a:buFont typeface="Arial" charset="0"/>
              <a:buChar char="•"/>
            </a:pPr>
            <a:r>
              <a:rPr lang="en-US" sz="2000" dirty="0" smtClean="0">
                <a:latin typeface="Franklin Gothic Book" charset="0"/>
                <a:ea typeface="Franklin Gothic Book" charset="0"/>
                <a:cs typeface="Franklin Gothic Book" charset="0"/>
              </a:rPr>
              <a:t>Job stability values were important for this cohort in their long-term career choices matter, the were completing college as the Great Recession hit</a:t>
            </a:r>
          </a:p>
        </p:txBody>
      </p:sp>
    </p:spTree>
    <p:extLst>
      <p:ext uri="{BB962C8B-B14F-4D97-AF65-F5344CB8AC3E}">
        <p14:creationId xmlns:p14="http://schemas.microsoft.com/office/powerpoint/2010/main" val="84580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1"/>
          </p:nvPr>
        </p:nvSpPr>
        <p:spPr>
          <a:xfrm>
            <a:off x="268367" y="1235035"/>
            <a:ext cx="5583793" cy="4156362"/>
          </a:xfrm>
        </p:spPr>
        <p:txBody>
          <a:bodyPr/>
          <a:lstStyle/>
          <a:p>
            <a:pPr lvl="1">
              <a:buClrTx/>
            </a:pPr>
            <a:r>
              <a:rPr lang="en-US" sz="2000" dirty="0">
                <a:solidFill>
                  <a:srgbClr val="001E45"/>
                </a:solidFill>
              </a:rPr>
              <a:t>Considering the complexity of career decision-making, t</a:t>
            </a:r>
            <a:r>
              <a:rPr lang="en-US" sz="2000" dirty="0" smtClean="0">
                <a:solidFill>
                  <a:srgbClr val="001E45"/>
                </a:solidFill>
              </a:rPr>
              <a:t>here needs to be more guidance </a:t>
            </a:r>
            <a:r>
              <a:rPr lang="en-US" sz="2000" dirty="0">
                <a:solidFill>
                  <a:srgbClr val="001E45"/>
                </a:solidFill>
              </a:rPr>
              <a:t>of STEM graduates </a:t>
            </a:r>
            <a:r>
              <a:rPr lang="en-US" sz="2000" i="1" u="sng" dirty="0" smtClean="0">
                <a:solidFill>
                  <a:srgbClr val="001E45"/>
                </a:solidFill>
              </a:rPr>
              <a:t>before </a:t>
            </a:r>
            <a:r>
              <a:rPr lang="en-US" sz="2000" dirty="0" smtClean="0">
                <a:solidFill>
                  <a:srgbClr val="001E45"/>
                </a:solidFill>
              </a:rPr>
              <a:t>they leave the university so that they can achieve their career goals</a:t>
            </a:r>
            <a:endParaRPr lang="en-US" sz="800" dirty="0" smtClean="0">
              <a:solidFill>
                <a:srgbClr val="001E45"/>
              </a:solidFill>
            </a:endParaRPr>
          </a:p>
          <a:p>
            <a:pPr marL="0" lvl="2" indent="0">
              <a:buNone/>
            </a:pPr>
            <a:r>
              <a:rPr lang="en-US" sz="2000" dirty="0" smtClean="0">
                <a:solidFill>
                  <a:srgbClr val="001E45"/>
                </a:solidFill>
              </a:rPr>
              <a:t>Long term career guidance is also necessary in graduate school and research careers. </a:t>
            </a:r>
            <a:endParaRPr lang="en-US" sz="2000" dirty="0">
              <a:solidFill>
                <a:srgbClr val="001E45"/>
              </a:solidFill>
            </a:endParaRPr>
          </a:p>
          <a:p>
            <a:pPr marL="171450" lvl="2" indent="-171450"/>
            <a:endParaRPr lang="en-US" sz="800" dirty="0">
              <a:solidFill>
                <a:srgbClr val="001E45"/>
              </a:solidFill>
            </a:endParaRPr>
          </a:p>
          <a:p>
            <a:pPr marL="0" lvl="2" indent="0">
              <a:buNone/>
            </a:pPr>
            <a:r>
              <a:rPr lang="en-US" sz="2000" dirty="0" smtClean="0">
                <a:solidFill>
                  <a:srgbClr val="001E45"/>
                </a:solidFill>
              </a:rPr>
              <a:t>Directions for future </a:t>
            </a:r>
            <a:r>
              <a:rPr lang="en-US" sz="2000" dirty="0">
                <a:solidFill>
                  <a:srgbClr val="001E45"/>
                </a:solidFill>
              </a:rPr>
              <a:t>research </a:t>
            </a:r>
            <a:endParaRPr lang="en-US" sz="2000" dirty="0" smtClean="0">
              <a:solidFill>
                <a:srgbClr val="001E45"/>
              </a:solidFill>
            </a:endParaRPr>
          </a:p>
          <a:p>
            <a:pPr marL="628650" lvl="3" indent="-171450"/>
            <a:r>
              <a:rPr lang="en-US" sz="1800" dirty="0" smtClean="0"/>
              <a:t>Diversity Program Consortium and CEC longitudinal tracking of students and career progress</a:t>
            </a:r>
          </a:p>
          <a:p>
            <a:pPr marL="628650" lvl="3" indent="-171450"/>
            <a:r>
              <a:rPr lang="en-US" sz="1800" dirty="0" smtClean="0"/>
              <a:t>NRMN coaching for mentees and faculty mentors</a:t>
            </a:r>
          </a:p>
          <a:p>
            <a:pPr marL="628650" lvl="3" indent="-171450"/>
            <a:r>
              <a:rPr lang="en-US" sz="1800" dirty="0" smtClean="0"/>
              <a:t>Multiple methods extending research to all career stages</a:t>
            </a:r>
            <a:endParaRPr lang="en-US" sz="1800" dirty="0"/>
          </a:p>
          <a:p>
            <a:pPr marL="171450" lvl="2" indent="-171450"/>
            <a:endParaRPr lang="en-US" sz="800" b="1" dirty="0" smtClean="0">
              <a:solidFill>
                <a:schemeClr val="tx1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2"/>
          </p:nvPr>
        </p:nvSpPr>
        <p:spPr>
          <a:xfrm>
            <a:off x="436007" y="492218"/>
            <a:ext cx="9148260" cy="455401"/>
          </a:xfrm>
        </p:spPr>
        <p:txBody>
          <a:bodyPr/>
          <a:lstStyle/>
          <a:p>
            <a:pPr lvl="0" algn="ctr"/>
            <a:r>
              <a:rPr lang="en-US" sz="28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Conclusion &amp; Implications</a:t>
            </a:r>
            <a:endParaRPr lang="en-US" sz="2800" b="1" dirty="0" smtClean="0"/>
          </a:p>
        </p:txBody>
      </p:sp>
      <p:pic>
        <p:nvPicPr>
          <p:cNvPr id="1026" name="Picture 2" descr="Z:\research\nih\web images\mixed group of students on a bench - non-scien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75" y="2556034"/>
            <a:ext cx="323469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77377" y="5669875"/>
            <a:ext cx="2644140" cy="944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marL="0" lvl="2" algn="ctr"/>
            <a:r>
              <a:rPr lang="en-US" sz="3200" b="1" dirty="0"/>
              <a:t>Questions?</a:t>
            </a:r>
          </a:p>
          <a:p>
            <a:pPr algn="ctr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</p:spTree>
    <p:extLst>
      <p:ext uri="{BB962C8B-B14F-4D97-AF65-F5344CB8AC3E}">
        <p14:creationId xmlns:p14="http://schemas.microsoft.com/office/powerpoint/2010/main" val="99377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2"/>
          </p:nvPr>
        </p:nvSpPr>
        <p:spPr>
          <a:xfrm>
            <a:off x="480115" y="455743"/>
            <a:ext cx="9104152" cy="455401"/>
          </a:xfrm>
        </p:spPr>
        <p:txBody>
          <a:bodyPr/>
          <a:lstStyle/>
          <a:p>
            <a:pPr lvl="0" algn="ctr"/>
            <a:r>
              <a:rPr lang="en-US" sz="30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Contact Us</a:t>
            </a:r>
            <a:endParaRPr lang="en-US" sz="3000" b="1" dirty="0" smtClean="0"/>
          </a:p>
        </p:txBody>
      </p:sp>
      <p:sp>
        <p:nvSpPr>
          <p:cNvPr id="5" name="Shape 260"/>
          <p:cNvSpPr/>
          <p:nvPr/>
        </p:nvSpPr>
        <p:spPr>
          <a:xfrm>
            <a:off x="480114" y="1756383"/>
            <a:ext cx="3050285" cy="16133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sz="2800" b="1" i="0" u="none" strike="noStrike" cap="none" baseline="0" dirty="0">
                <a:solidFill>
                  <a:srgbClr val="21324D"/>
                </a:solidFill>
                <a:latin typeface="Merriweather"/>
                <a:ea typeface="Merriweather"/>
                <a:cs typeface="Merriweather"/>
                <a:sym typeface="Merriweather"/>
              </a:rPr>
              <a:t>Faculty/Co-PIs: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Sylvia Hurtado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Kevin Eagan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buClr>
                <a:schemeClr val="dk2"/>
              </a:buClr>
              <a:buFont typeface="Noto Symbol"/>
              <a:buNone/>
            </a:pPr>
            <a:endParaRPr sz="2000" b="0" i="0" u="sng" strike="noStrike" cap="none" baseline="0"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buClr>
                <a:schemeClr val="dk2"/>
              </a:buClr>
              <a:buFont typeface="Noto Symbol"/>
              <a:buNone/>
            </a:pPr>
            <a:endParaRPr sz="2000" b="0" i="0" u="sng" strike="noStrike" cap="none" baseline="0"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" name="Shape 262"/>
          <p:cNvSpPr/>
          <p:nvPr/>
        </p:nvSpPr>
        <p:spPr>
          <a:xfrm>
            <a:off x="3394934" y="1714129"/>
            <a:ext cx="2895600" cy="707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 i="0" u="none" strike="noStrike" cap="none" baseline="0" dirty="0">
                <a:solidFill>
                  <a:srgbClr val="21324D"/>
                </a:solidFill>
                <a:latin typeface="Merriweather"/>
                <a:ea typeface="Merriweather"/>
                <a:cs typeface="Merriweather"/>
                <a:sym typeface="Merriweather"/>
              </a:rPr>
              <a:t>Postdoctoral Scholar: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Tanya Figueroa</a:t>
            </a:r>
          </a:p>
        </p:txBody>
      </p:sp>
      <p:sp>
        <p:nvSpPr>
          <p:cNvPr id="8" name="Shape 263"/>
          <p:cNvSpPr/>
          <p:nvPr/>
        </p:nvSpPr>
        <p:spPr>
          <a:xfrm>
            <a:off x="6434666" y="1719570"/>
            <a:ext cx="2906110" cy="708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 i="0" u="none" strike="noStrike" cap="none" baseline="0" dirty="0">
                <a:solidFill>
                  <a:srgbClr val="21324D"/>
                </a:solidFill>
                <a:latin typeface="Merriweather"/>
                <a:ea typeface="Merriweather"/>
                <a:cs typeface="Merriweather"/>
                <a:sym typeface="Merriweather"/>
              </a:rPr>
              <a:t>Administrative Staff: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Dominique Harrison</a:t>
            </a:r>
          </a:p>
        </p:txBody>
      </p:sp>
      <p:sp>
        <p:nvSpPr>
          <p:cNvPr id="9" name="Shape 264"/>
          <p:cNvSpPr/>
          <p:nvPr/>
        </p:nvSpPr>
        <p:spPr>
          <a:xfrm>
            <a:off x="499347" y="3636670"/>
            <a:ext cx="6917467" cy="3444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sz="2800" b="1" i="0" u="none" strike="noStrike" cap="none" baseline="0" dirty="0">
                <a:solidFill>
                  <a:srgbClr val="21324D"/>
                </a:solidFill>
                <a:latin typeface="Merriweather"/>
                <a:ea typeface="Merriweather"/>
                <a:cs typeface="Merriweather"/>
                <a:sym typeface="Merriweather"/>
              </a:rPr>
              <a:t>Graduate Research Assistants</a:t>
            </a:r>
            <a:r>
              <a:rPr lang="en-US" sz="2000" b="1" i="0" u="none" strike="noStrike" cap="none" baseline="0" dirty="0">
                <a:solidFill>
                  <a:srgbClr val="21324D"/>
                </a:solidFill>
                <a:latin typeface="Merriweather"/>
                <a:ea typeface="Merriweather"/>
                <a:cs typeface="Merriweather"/>
                <a:sym typeface="Merriweather"/>
              </a:rPr>
              <a:t>:</a:t>
            </a:r>
          </a:p>
        </p:txBody>
      </p:sp>
      <p:sp>
        <p:nvSpPr>
          <p:cNvPr id="11" name="Shape 261"/>
          <p:cNvSpPr/>
          <p:nvPr/>
        </p:nvSpPr>
        <p:spPr>
          <a:xfrm>
            <a:off x="736611" y="4048889"/>
            <a:ext cx="2819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Ashlee </a:t>
            </a:r>
            <a:r>
              <a:rPr lang="en-US" sz="2800" b="0" i="0" u="none" strike="noStrike" cap="none" baseline="0" dirty="0" smtClean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Wilkins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buSzPct val="25000"/>
              <a:buNone/>
            </a:pPr>
            <a:r>
              <a:rPr lang="en-US" sz="2800" dirty="0" smtClean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Tracy Teel</a:t>
            </a:r>
            <a:endParaRPr lang="en-US" sz="2800" b="0" i="0" u="none" strike="noStrike" cap="none" baseline="0"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3" name="Shape 265"/>
          <p:cNvSpPr/>
          <p:nvPr/>
        </p:nvSpPr>
        <p:spPr>
          <a:xfrm>
            <a:off x="4275658" y="4048889"/>
            <a:ext cx="4512733" cy="898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sz="2800" b="0" i="0" u="none" strike="noStrike" cap="none" baseline="0" dirty="0" err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Damani</a:t>
            </a:r>
            <a:r>
              <a:rPr lang="en-US" sz="2800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White-Lewis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Krystle </a:t>
            </a:r>
            <a:r>
              <a:rPr lang="en-US" sz="2800" b="0" i="0" u="none" strike="noStrike" cap="none" baseline="0" dirty="0" err="1" smtClean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Cobian</a:t>
            </a:r>
            <a:endParaRPr lang="en-US" sz="2800" b="0" i="0" u="none" strike="noStrike" cap="none" baseline="0" dirty="0" smtClean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" name="Shape 259"/>
          <p:cNvSpPr/>
          <p:nvPr/>
        </p:nvSpPr>
        <p:spPr>
          <a:xfrm>
            <a:off x="673100" y="5158458"/>
            <a:ext cx="9144000" cy="1133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Papers and reports are available for download from project website: </a:t>
            </a:r>
          </a:p>
          <a:p>
            <a:pPr marL="342900" marR="0" lvl="0" indent="-342900" algn="ctr" rtl="0">
              <a:spcBef>
                <a:spcPts val="40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http://heri.ucla.edu/nih</a:t>
            </a:r>
          </a:p>
          <a:p>
            <a:pPr marL="342900" marR="0" lvl="0" indent="-342900" algn="ctr" rtl="0">
              <a:spcBef>
                <a:spcPts val="36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Project e-mail: </a:t>
            </a:r>
            <a:r>
              <a:rPr lang="en-US" b="0" i="0" u="none" strike="noStrike" cap="none" baseline="0" dirty="0">
                <a:solidFill>
                  <a:srgbClr val="003399"/>
                </a:solidFill>
                <a:latin typeface="Merriweather"/>
                <a:ea typeface="Merriweather"/>
                <a:cs typeface="Merriweather"/>
                <a:sym typeface="Merriweather"/>
              </a:rPr>
              <a:t>herinih@ucla.edu</a:t>
            </a:r>
          </a:p>
        </p:txBody>
      </p:sp>
    </p:spTree>
    <p:extLst>
      <p:ext uri="{BB962C8B-B14F-4D97-AF65-F5344CB8AC3E}">
        <p14:creationId xmlns:p14="http://schemas.microsoft.com/office/powerpoint/2010/main" val="12935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ERI">
  <a:themeElements>
    <a:clrScheme name="Custom 1">
      <a:dk1>
        <a:sysClr val="windowText" lastClr="000000"/>
      </a:dk1>
      <a:lt1>
        <a:sysClr val="window" lastClr="FFFFFF"/>
      </a:lt1>
      <a:dk2>
        <a:srgbClr val="202945"/>
      </a:dk2>
      <a:lt2>
        <a:srgbClr val="FFFFFE"/>
      </a:lt2>
      <a:accent1>
        <a:srgbClr val="E74C39"/>
      </a:accent1>
      <a:accent2>
        <a:srgbClr val="202945"/>
      </a:accent2>
      <a:accent3>
        <a:srgbClr val="E74C39"/>
      </a:accent3>
      <a:accent4>
        <a:srgbClr val="202945"/>
      </a:accent4>
      <a:accent5>
        <a:srgbClr val="E74C39"/>
      </a:accent5>
      <a:accent6>
        <a:srgbClr val="202945"/>
      </a:accent6>
      <a:hlink>
        <a:srgbClr val="E74C39"/>
      </a:hlink>
      <a:folHlink>
        <a:srgbClr val="202945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 anchorCtr="0">
        <a:normAutofit/>
      </a:bodyPr>
      <a:lstStyle>
        <a:defPPr algn="l">
          <a:defRPr sz="3000" b="0" i="0" dirty="0" smtClean="0">
            <a:solidFill>
              <a:srgbClr val="E74C39"/>
            </a:solidFill>
            <a:latin typeface="ChunkFive-Roman"/>
            <a:cs typeface="ChunkFive-Roman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1768</TotalTime>
  <Words>1301</Words>
  <Application>Microsoft Office PowerPoint</Application>
  <PresentationFormat>Custom</PresentationFormat>
  <Paragraphs>320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HERI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Jennifer Babcock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Babcock</dc:creator>
  <cp:lastModifiedBy>suchard</cp:lastModifiedBy>
  <cp:revision>170</cp:revision>
  <dcterms:created xsi:type="dcterms:W3CDTF">2016-05-19T14:17:55Z</dcterms:created>
  <dcterms:modified xsi:type="dcterms:W3CDTF">2016-06-20T17:45:22Z</dcterms:modified>
</cp:coreProperties>
</file>