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774" r:id="rId1"/>
  </p:sldMasterIdLst>
  <p:notesMasterIdLst>
    <p:notesMasterId r:id="rId24"/>
  </p:notesMasterIdLst>
  <p:sldIdLst>
    <p:sldId id="256" r:id="rId2"/>
    <p:sldId id="257" r:id="rId3"/>
    <p:sldId id="270" r:id="rId4"/>
    <p:sldId id="276" r:id="rId5"/>
    <p:sldId id="277" r:id="rId6"/>
    <p:sldId id="264" r:id="rId7"/>
    <p:sldId id="259" r:id="rId8"/>
    <p:sldId id="284" r:id="rId9"/>
    <p:sldId id="282" r:id="rId10"/>
    <p:sldId id="283" r:id="rId11"/>
    <p:sldId id="285" r:id="rId12"/>
    <p:sldId id="281" r:id="rId13"/>
    <p:sldId id="280" r:id="rId14"/>
    <p:sldId id="266" r:id="rId15"/>
    <p:sldId id="287" r:id="rId16"/>
    <p:sldId id="272" r:id="rId17"/>
    <p:sldId id="268" r:id="rId18"/>
    <p:sldId id="258" r:id="rId19"/>
    <p:sldId id="278" r:id="rId20"/>
    <p:sldId id="269" r:id="rId21"/>
    <p:sldId id="273" r:id="rId22"/>
    <p:sldId id="265" r:id="rId2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mc="http://schemas.openxmlformats.org/markup-compatibility/2006" xmlns:mv="urn:schemas-microsoft-com:mac:vml" xmlns:p15="http://schemas.microsoft.com/office/powerpoint/2012/main" xmlns="">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etu" initials="e" lastIdx="2" clrIdx="0"/>
  <p:cmAuthor id="1" name="figueroa" initials="f" lastIdx="2" clrIdx="1"/>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99CCFF"/>
    <a:srgbClr val="3366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mc="http://schemas.openxmlformats.org/markup-compatibility/2006" xmlns:mv="urn:schemas-microsoft-com:mac:vml"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385" autoAdjust="0"/>
    <p:restoredTop sz="50187" autoAdjust="0"/>
  </p:normalViewPr>
  <p:slideViewPr>
    <p:cSldViewPr>
      <p:cViewPr varScale="1">
        <p:scale>
          <a:sx n="55" d="100"/>
          <a:sy n="55" d="100"/>
        </p:scale>
        <p:origin x="-2658" y="-78"/>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commentAuthors" Target="commentAuthor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82BA943C-7C8C-4340-AD26-B4EBE064AB4B}" type="datetimeFigureOut">
              <a:rPr lang="en-US" smtClean="0"/>
              <a:pPr/>
              <a:t>8/19/2015</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F929A4D8-8182-4DF2-A584-657A112D3604}" type="slidenum">
              <a:rPr lang="en-US" smtClean="0"/>
              <a:pPr/>
              <a:t>‹#›</a:t>
            </a:fld>
            <a:endParaRPr lang="en-US"/>
          </a:p>
        </p:txBody>
      </p:sp>
    </p:spTree>
    <p:extLst>
      <p:ext uri="{BB962C8B-B14F-4D97-AF65-F5344CB8AC3E}">
        <p14:creationId xmlns:p14="http://schemas.microsoft.com/office/powerpoint/2010/main" val="176328365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we structure our variables  in conceptual blocks by temporal order</a:t>
            </a:r>
          </a:p>
          <a:p>
            <a:endParaRPr lang="en-US" dirty="0" smtClean="0"/>
          </a:p>
          <a:p>
            <a:r>
              <a:rPr lang="en-US" dirty="0" smtClean="0"/>
              <a:t>Starting</a:t>
            </a:r>
            <a:r>
              <a:rPr lang="en-US" baseline="0" dirty="0" smtClean="0"/>
              <a:t> with demo char. …</a:t>
            </a:r>
          </a:p>
          <a:p>
            <a:endParaRPr lang="en-US" baseline="0" dirty="0" smtClean="0"/>
          </a:p>
          <a:p>
            <a:r>
              <a:rPr lang="en-US" baseline="0" dirty="0" smtClean="0"/>
              <a:t>We included </a:t>
            </a:r>
            <a:r>
              <a:rPr lang="en-US" baseline="0" dirty="0" err="1" smtClean="0"/>
              <a:t>instit</a:t>
            </a:r>
            <a:r>
              <a:rPr lang="en-US" baseline="0" dirty="0" smtClean="0"/>
              <a:t>. Var. such as …</a:t>
            </a:r>
            <a:endParaRPr lang="en-US" dirty="0"/>
          </a:p>
        </p:txBody>
      </p:sp>
      <p:sp>
        <p:nvSpPr>
          <p:cNvPr id="4" name="Slide Number Placeholder 3"/>
          <p:cNvSpPr>
            <a:spLocks noGrp="1"/>
          </p:cNvSpPr>
          <p:nvPr>
            <p:ph type="sldNum" sz="quarter" idx="10"/>
          </p:nvPr>
        </p:nvSpPr>
        <p:spPr/>
        <p:txBody>
          <a:bodyPr/>
          <a:lstStyle/>
          <a:p>
            <a:fld id="{F929A4D8-8182-4DF2-A584-657A112D3604}" type="slidenum">
              <a:rPr lang="en-US" smtClean="0"/>
              <a:pPr/>
              <a:t>7</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u="none" strike="noStrike" dirty="0" smtClean="0">
                <a:effectLst/>
              </a:rPr>
              <a:t>Notes. ***</a:t>
            </a:r>
            <a:r>
              <a:rPr lang="en-US" sz="1200" u="none" strike="noStrike" dirty="0" err="1" smtClean="0">
                <a:effectLst/>
              </a:rPr>
              <a:t>p</a:t>
            </a:r>
            <a:r>
              <a:rPr lang="en-US" sz="1200" u="none" strike="noStrike" dirty="0" smtClean="0">
                <a:effectLst/>
              </a:rPr>
              <a:t>&lt;.001, **</a:t>
            </a:r>
            <a:r>
              <a:rPr lang="en-US" sz="1200" u="none" strike="noStrike" dirty="0" err="1" smtClean="0">
                <a:effectLst/>
              </a:rPr>
              <a:t>p</a:t>
            </a:r>
            <a:r>
              <a:rPr lang="en-US" sz="1200" u="none" strike="noStrike" dirty="0" smtClean="0">
                <a:effectLst/>
              </a:rPr>
              <a:t>&lt;.01, *p.05. Z scores that fall outside the range of -1.96 and +1.96, indicate a </a:t>
            </a:r>
            <a:r>
              <a:rPr lang="en-US" sz="1200" u="none" strike="noStrike" dirty="0" err="1" smtClean="0">
                <a:effectLst/>
              </a:rPr>
              <a:t>p</a:t>
            </a:r>
            <a:r>
              <a:rPr lang="en-US" sz="1200" u="none" strike="noStrike" dirty="0" smtClean="0">
                <a:effectLst/>
              </a:rPr>
              <a:t>-value of less than .05, and demonstrate that the beta coefficients between Black STEM students and White STEM students are statistically different. See article by Paternoster and colleagues (1998) for equation to test for the equality of regression coefficients. A Z-test was only performed if beta coefficients for a given variable were significant for both groups.; otherwise you see a "//" symbol. </a:t>
            </a:r>
            <a:endParaRPr lang="en-US" sz="1200" b="0" i="0" u="none" strike="noStrike" dirty="0" smtClean="0">
              <a:solidFill>
                <a:srgbClr val="000000"/>
              </a:solidFill>
              <a:effectLst/>
              <a:latin typeface="Times New Roman"/>
            </a:endParaRPr>
          </a:p>
          <a:p>
            <a:endParaRPr lang="en-US" dirty="0"/>
          </a:p>
        </p:txBody>
      </p:sp>
      <p:sp>
        <p:nvSpPr>
          <p:cNvPr id="4" name="Slide Number Placeholder 3"/>
          <p:cNvSpPr>
            <a:spLocks noGrp="1"/>
          </p:cNvSpPr>
          <p:nvPr>
            <p:ph type="sldNum" sz="quarter" idx="10"/>
          </p:nvPr>
        </p:nvSpPr>
        <p:spPr/>
        <p:txBody>
          <a:bodyPr/>
          <a:lstStyle/>
          <a:p>
            <a:fld id="{F929A4D8-8182-4DF2-A584-657A112D3604}" type="slidenum">
              <a:rPr lang="en-US" smtClean="0"/>
              <a:pPr/>
              <a:t>10</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F929A4D8-8182-4DF2-A584-657A112D3604}" type="slidenum">
              <a:rPr lang="en-US" smtClean="0"/>
              <a:pPr/>
              <a:t>11</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u="none" strike="noStrike" dirty="0" smtClean="0">
                <a:effectLst/>
              </a:rPr>
              <a:t>Notes. ***</a:t>
            </a:r>
            <a:r>
              <a:rPr lang="en-US" sz="1200" u="none" strike="noStrike" dirty="0" err="1" smtClean="0">
                <a:effectLst/>
              </a:rPr>
              <a:t>p</a:t>
            </a:r>
            <a:r>
              <a:rPr lang="en-US" sz="1200" u="none" strike="noStrike" dirty="0" smtClean="0">
                <a:effectLst/>
              </a:rPr>
              <a:t>&lt;.001, **</a:t>
            </a:r>
            <a:r>
              <a:rPr lang="en-US" sz="1200" u="none" strike="noStrike" dirty="0" err="1" smtClean="0">
                <a:effectLst/>
              </a:rPr>
              <a:t>p</a:t>
            </a:r>
            <a:r>
              <a:rPr lang="en-US" sz="1200" u="none" strike="noStrike" dirty="0" smtClean="0">
                <a:effectLst/>
              </a:rPr>
              <a:t>&lt;.01, *p.05. Z scores that fall outside the range of -1.96 and +1.96, indicate a </a:t>
            </a:r>
            <a:r>
              <a:rPr lang="en-US" sz="1200" u="none" strike="noStrike" dirty="0" err="1" smtClean="0">
                <a:effectLst/>
              </a:rPr>
              <a:t>p</a:t>
            </a:r>
            <a:r>
              <a:rPr lang="en-US" sz="1200" u="none" strike="noStrike" dirty="0" smtClean="0">
                <a:effectLst/>
              </a:rPr>
              <a:t>-value of less than .05, and demonstrate that the beta coefficients between Black STEM students and White STEM students are statistically different. See article by Paternoster and colleagues (1998) for equation to test for the equality of regression coefficients. A Z-test was only performed if beta coefficients for a given variable were significant for both groups.; otherwise you see a "//" symbol. Also please note that we are comparing Model 6 for both Black and White students, because Model 7 was not the best fit model for White students. </a:t>
            </a:r>
            <a:endParaRPr lang="en-US" sz="1200" b="0" i="0" u="none" strike="noStrike" dirty="0" smtClean="0">
              <a:solidFill>
                <a:srgbClr val="000000"/>
              </a:solidFill>
              <a:effectLst/>
              <a:latin typeface="Times New Roman"/>
            </a:endParaRPr>
          </a:p>
          <a:p>
            <a:endParaRPr lang="en-US" dirty="0"/>
          </a:p>
        </p:txBody>
      </p:sp>
      <p:sp>
        <p:nvSpPr>
          <p:cNvPr id="4" name="Slide Number Placeholder 3"/>
          <p:cNvSpPr>
            <a:spLocks noGrp="1"/>
          </p:cNvSpPr>
          <p:nvPr>
            <p:ph type="sldNum" sz="quarter" idx="10"/>
          </p:nvPr>
        </p:nvSpPr>
        <p:spPr/>
        <p:txBody>
          <a:bodyPr/>
          <a:lstStyle/>
          <a:p>
            <a:fld id="{F929A4D8-8182-4DF2-A584-657A112D3604}" type="slidenum">
              <a:rPr lang="en-US" smtClean="0"/>
              <a:pPr/>
              <a:t>13</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b="1" kern="1200" dirty="0" smtClean="0">
                <a:solidFill>
                  <a:schemeClr val="tx1"/>
                </a:solidFill>
                <a:latin typeface="+mn-lt"/>
                <a:ea typeface="+mn-ea"/>
                <a:cs typeface="+mn-cs"/>
              </a:rPr>
              <a:t>I know that we talked about a lot today,</a:t>
            </a:r>
            <a:r>
              <a:rPr lang="en-US" sz="1200" b="1" kern="1200" baseline="0" dirty="0" smtClean="0">
                <a:solidFill>
                  <a:schemeClr val="tx1"/>
                </a:solidFill>
                <a:latin typeface="+mn-lt"/>
                <a:ea typeface="+mn-ea"/>
                <a:cs typeface="+mn-cs"/>
              </a:rPr>
              <a:t> </a:t>
            </a:r>
            <a:r>
              <a:rPr lang="en-US" sz="1200" b="1" kern="1200" dirty="0" smtClean="0">
                <a:solidFill>
                  <a:schemeClr val="tx1"/>
                </a:solidFill>
                <a:latin typeface="+mn-lt"/>
                <a:ea typeface="+mn-ea"/>
                <a:cs typeface="+mn-cs"/>
              </a:rPr>
              <a:t>but what does this all mean?</a:t>
            </a:r>
            <a:r>
              <a:rPr lang="en-US" sz="1200" b="1" kern="1200" baseline="0" dirty="0" smtClean="0">
                <a:solidFill>
                  <a:schemeClr val="tx1"/>
                </a:solidFill>
                <a:latin typeface="+mn-lt"/>
                <a:ea typeface="+mn-ea"/>
                <a:cs typeface="+mn-cs"/>
              </a:rPr>
              <a:t> First,</a:t>
            </a:r>
            <a:r>
              <a:rPr lang="en-US" sz="1200" kern="1200" dirty="0" smtClean="0">
                <a:solidFill>
                  <a:schemeClr val="tx1"/>
                </a:solidFill>
                <a:latin typeface="+mn-lt"/>
                <a:ea typeface="+mn-ea"/>
                <a:cs typeface="+mn-cs"/>
              </a:rPr>
              <a:t> </a:t>
            </a:r>
            <a:r>
              <a:rPr lang="en-US" sz="1200" b="1" kern="1200" dirty="0" smtClean="0">
                <a:solidFill>
                  <a:srgbClr val="0000FF"/>
                </a:solidFill>
                <a:latin typeface="+mn-lt"/>
                <a:ea typeface="+mn-ea"/>
                <a:cs typeface="+mn-cs"/>
              </a:rPr>
              <a:t>certain institutional contexts seem to better promote participation in the opportunity structure for Black student </a:t>
            </a:r>
            <a:r>
              <a:rPr lang="en-US" sz="1200" kern="1200" dirty="0" smtClean="0">
                <a:solidFill>
                  <a:schemeClr val="tx1"/>
                </a:solidFill>
                <a:latin typeface="+mn-lt"/>
                <a:ea typeface="+mn-ea"/>
                <a:cs typeface="+mn-cs"/>
              </a:rPr>
              <a:t>intending to major in STEM. For example, Black students attending </a:t>
            </a:r>
            <a:r>
              <a:rPr lang="en-US" sz="1200" b="1" kern="1200" dirty="0" smtClean="0">
                <a:solidFill>
                  <a:schemeClr val="tx1"/>
                </a:solidFill>
                <a:latin typeface="+mn-lt"/>
                <a:ea typeface="+mn-ea"/>
                <a:cs typeface="+mn-cs"/>
              </a:rPr>
              <a:t>doctoral granting institutions, </a:t>
            </a:r>
            <a:r>
              <a:rPr lang="en-US" sz="1200" kern="1200" dirty="0" smtClean="0">
                <a:solidFill>
                  <a:schemeClr val="tx1"/>
                </a:solidFill>
                <a:latin typeface="+mn-lt"/>
                <a:ea typeface="+mn-ea"/>
                <a:cs typeface="+mn-cs"/>
              </a:rPr>
              <a:t>tend to more frequently use SI than their Black peers at masters comprehensive institutions. </a:t>
            </a:r>
            <a:r>
              <a:rPr lang="en-US" sz="1200" b="1" kern="1200" dirty="0" smtClean="0">
                <a:solidFill>
                  <a:schemeClr val="tx1"/>
                </a:solidFill>
                <a:latin typeface="+mn-lt"/>
                <a:ea typeface="+mn-ea"/>
                <a:cs typeface="+mn-cs"/>
              </a:rPr>
              <a:t>Also, size matters for frequency</a:t>
            </a:r>
            <a:r>
              <a:rPr lang="en-US" sz="1200" b="1" kern="1200" baseline="0" dirty="0" smtClean="0">
                <a:solidFill>
                  <a:schemeClr val="tx1"/>
                </a:solidFill>
                <a:latin typeface="+mn-lt"/>
                <a:ea typeface="+mn-ea"/>
                <a:cs typeface="+mn-cs"/>
              </a:rPr>
              <a:t> of use of SI</a:t>
            </a:r>
            <a:r>
              <a:rPr lang="en-US" sz="1200" b="1" kern="1200" dirty="0" smtClean="0">
                <a:solidFill>
                  <a:schemeClr val="tx1"/>
                </a:solidFill>
                <a:latin typeface="+mn-lt"/>
                <a:ea typeface="+mn-ea"/>
                <a:cs typeface="+mn-cs"/>
              </a:rPr>
              <a:t>, but it</a:t>
            </a:r>
            <a:r>
              <a:rPr lang="en-US" sz="1200" b="1" kern="1200" baseline="0" dirty="0" smtClean="0">
                <a:solidFill>
                  <a:schemeClr val="tx1"/>
                </a:solidFill>
                <a:latin typeface="+mn-lt"/>
                <a:ea typeface="+mn-ea"/>
                <a:cs typeface="+mn-cs"/>
              </a:rPr>
              <a:t> works in opposite ways for black and white students. </a:t>
            </a:r>
            <a:r>
              <a:rPr lang="en-US" sz="1200" b="1" kern="1200" baseline="0" dirty="0" err="1" smtClean="0">
                <a:solidFill>
                  <a:schemeClr val="tx1"/>
                </a:solidFill>
                <a:latin typeface="+mn-lt"/>
                <a:ea typeface="+mn-ea"/>
                <a:cs typeface="+mn-cs"/>
              </a:rPr>
              <a:t>Blk</a:t>
            </a:r>
            <a:r>
              <a:rPr lang="en-US" sz="1200" b="1" kern="1200" baseline="0" dirty="0" smtClean="0">
                <a:solidFill>
                  <a:schemeClr val="tx1"/>
                </a:solidFill>
                <a:latin typeface="+mn-lt"/>
                <a:ea typeface="+mn-ea"/>
                <a:cs typeface="+mn-cs"/>
              </a:rPr>
              <a:t> students are tend to use SI more </a:t>
            </a:r>
            <a:r>
              <a:rPr lang="en-US" sz="1200" b="1" kern="1200" baseline="0" dirty="0" err="1" smtClean="0">
                <a:solidFill>
                  <a:schemeClr val="tx1"/>
                </a:solidFill>
                <a:latin typeface="+mn-lt"/>
                <a:ea typeface="+mn-ea"/>
                <a:cs typeface="+mn-cs"/>
              </a:rPr>
              <a:t>frequenly</a:t>
            </a:r>
            <a:r>
              <a:rPr lang="en-US" sz="1200" b="1" kern="1200" baseline="0" smtClean="0">
                <a:solidFill>
                  <a:schemeClr val="tx1"/>
                </a:solidFill>
                <a:latin typeface="+mn-lt"/>
                <a:ea typeface="+mn-ea"/>
                <a:cs typeface="+mn-cs"/>
              </a:rPr>
              <a:t>. </a:t>
            </a:r>
            <a:r>
              <a:rPr lang="en-US" sz="1200" kern="1200" dirty="0" smtClean="0">
                <a:solidFill>
                  <a:schemeClr val="tx1"/>
                </a:solidFill>
                <a:latin typeface="+mn-lt"/>
                <a:ea typeface="+mn-ea"/>
                <a:cs typeface="+mn-cs"/>
              </a:rPr>
              <a:t>A possible explanation is that Black students have a more </a:t>
            </a:r>
            <a:r>
              <a:rPr lang="en-US" sz="1200" b="1" kern="1200" dirty="0" smtClean="0">
                <a:solidFill>
                  <a:schemeClr val="tx1"/>
                </a:solidFill>
                <a:latin typeface="+mn-lt"/>
                <a:ea typeface="+mn-ea"/>
                <a:cs typeface="+mn-cs"/>
              </a:rPr>
              <a:t>difficult time navigating institutional structures at larger institutions due to lack of savvy</a:t>
            </a:r>
            <a:r>
              <a:rPr lang="en-US" sz="1200" kern="1200" dirty="0" smtClean="0">
                <a:solidFill>
                  <a:schemeClr val="tx1"/>
                </a:solidFill>
                <a:latin typeface="+mn-lt"/>
                <a:ea typeface="+mn-ea"/>
                <a:cs typeface="+mn-cs"/>
              </a:rPr>
              <a:t>.  Indeed many Black students are the first is their families to attend a 4-year university and therefore do not have older family members who have undergraduate degrees and who can use that history and accumulated knowledge to guide students’ experiences (Palmer &amp; Gasman, 2008). . Curiously, the reverse is true for White students who more frequently use SI when attending larger institutions; further the effect of institutional size is more pronounced for White students. Interestingly, </a:t>
            </a:r>
            <a:r>
              <a:rPr lang="en-US" sz="1200" b="1" kern="1200" dirty="0" smtClean="0">
                <a:solidFill>
                  <a:schemeClr val="tx1"/>
                </a:solidFill>
                <a:latin typeface="+mn-lt"/>
                <a:ea typeface="+mn-ea"/>
                <a:cs typeface="+mn-cs"/>
              </a:rPr>
              <a:t>institutional size is the only institutional characteristic that is a significant predictor </a:t>
            </a:r>
            <a:r>
              <a:rPr lang="en-US" sz="1200" kern="1200" dirty="0" smtClean="0">
                <a:solidFill>
                  <a:schemeClr val="tx1"/>
                </a:solidFill>
                <a:latin typeface="+mn-lt"/>
                <a:ea typeface="+mn-ea"/>
                <a:cs typeface="+mn-cs"/>
              </a:rPr>
              <a:t>of the frequency with which White students are involved in any of the two dependent variables we investigated, suggesting perhaps that </a:t>
            </a:r>
            <a:r>
              <a:rPr lang="en-US" sz="1200" b="1" kern="1200" dirty="0" smtClean="0">
                <a:solidFill>
                  <a:schemeClr val="tx1"/>
                </a:solidFill>
                <a:latin typeface="+mn-lt"/>
                <a:ea typeface="+mn-ea"/>
                <a:cs typeface="+mn-cs"/>
              </a:rPr>
              <a:t>institutional context is less salient for White students</a:t>
            </a:r>
            <a:r>
              <a:rPr lang="en-US" sz="1200" kern="1200" dirty="0" smtClean="0">
                <a:solidFill>
                  <a:schemeClr val="tx1"/>
                </a:solidFill>
                <a:latin typeface="+mn-lt"/>
                <a:ea typeface="+mn-ea"/>
                <a:cs typeface="+mn-cs"/>
              </a:rPr>
              <a:t>, but remains strongly associated with how frequently Black students are involved in the opportunity structure. </a:t>
            </a:r>
          </a:p>
          <a:p>
            <a:endParaRPr lang="en-US" sz="1200" kern="1200" dirty="0" smtClean="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A second important finding is that </a:t>
            </a:r>
            <a:r>
              <a:rPr lang="en-US" sz="1200" b="1" kern="1200" dirty="0" smtClean="0">
                <a:solidFill>
                  <a:schemeClr val="tx1"/>
                </a:solidFill>
                <a:latin typeface="+mn-lt"/>
                <a:ea typeface="+mn-ea"/>
                <a:cs typeface="+mn-cs"/>
              </a:rPr>
              <a:t>campus climate matters for both </a:t>
            </a:r>
            <a:r>
              <a:rPr lang="en-US" sz="1200" kern="1200" dirty="0" smtClean="0">
                <a:solidFill>
                  <a:schemeClr val="tx1"/>
                </a:solidFill>
                <a:latin typeface="+mn-lt"/>
                <a:ea typeface="+mn-ea"/>
                <a:cs typeface="+mn-cs"/>
              </a:rPr>
              <a:t>White and Black students in explaining how frequent a student is engaged in the opportunity structure, </a:t>
            </a:r>
            <a:r>
              <a:rPr lang="en-US" sz="1200" b="1" kern="1200" dirty="0" smtClean="0">
                <a:solidFill>
                  <a:schemeClr val="tx1"/>
                </a:solidFill>
                <a:latin typeface="+mn-lt"/>
                <a:ea typeface="+mn-ea"/>
                <a:cs typeface="+mn-cs"/>
              </a:rPr>
              <a:t>with positive cross racial interactions consistently being a positive predictor of frequency of involvement</a:t>
            </a:r>
            <a:r>
              <a:rPr lang="en-US" sz="1200" kern="1200" dirty="0" smtClean="0">
                <a:solidFill>
                  <a:schemeClr val="tx1"/>
                </a:solidFill>
                <a:latin typeface="+mn-lt"/>
                <a:ea typeface="+mn-ea"/>
                <a:cs typeface="+mn-cs"/>
              </a:rPr>
              <a:t>. In other words, students who more frequently have interactions with others racially unlike themselves are the same students who tend to more frequently be involved in SI and who tend to receive more frequent mentoring and guidance from faculty.  </a:t>
            </a:r>
            <a:r>
              <a:rPr lang="en-US" sz="1200" b="1" kern="1200" dirty="0" smtClean="0">
                <a:solidFill>
                  <a:schemeClr val="tx1"/>
                </a:solidFill>
                <a:latin typeface="+mn-lt"/>
                <a:ea typeface="+mn-ea"/>
                <a:cs typeface="+mn-cs"/>
              </a:rPr>
              <a:t>Sense of belonging also is a strong positive predictor</a:t>
            </a:r>
            <a:r>
              <a:rPr lang="en-US" sz="1200" kern="1200" dirty="0" smtClean="0">
                <a:solidFill>
                  <a:schemeClr val="tx1"/>
                </a:solidFill>
                <a:latin typeface="+mn-lt"/>
                <a:ea typeface="+mn-ea"/>
                <a:cs typeface="+mn-cs"/>
              </a:rPr>
              <a:t> of the frequency with which both Black and White students receive mentoring and support from faculty, with the variable having a similar effect for both groups. Taken together, </a:t>
            </a:r>
            <a:r>
              <a:rPr lang="en-US" sz="1200" b="1" kern="1200" dirty="0" smtClean="0">
                <a:solidFill>
                  <a:schemeClr val="tx1"/>
                </a:solidFill>
                <a:latin typeface="+mn-lt"/>
                <a:ea typeface="+mn-ea"/>
                <a:cs typeface="+mn-cs"/>
              </a:rPr>
              <a:t>these results challenge the notion that campus climate is only important for the academic engagement of students of color.  </a:t>
            </a:r>
            <a:r>
              <a:rPr lang="en-US" sz="1200" kern="1200" dirty="0" smtClean="0">
                <a:solidFill>
                  <a:schemeClr val="tx1"/>
                </a:solidFill>
                <a:latin typeface="+mn-lt"/>
                <a:ea typeface="+mn-ea"/>
                <a:cs typeface="+mn-cs"/>
              </a:rPr>
              <a:t>In fact campus climate, is consistently one of the top contributors to the proportion of variance explained between students in our models. </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dirty="0" smtClean="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dirty="0" smtClean="0">
              <a:solidFill>
                <a:schemeClr val="tx1"/>
              </a:solidFill>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F929A4D8-8182-4DF2-A584-657A112D3604}" type="slidenum">
              <a:rPr lang="en-US" smtClean="0"/>
              <a:pPr/>
              <a:t>14</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lnSpcReduction="10000"/>
          </a:bodyPr>
          <a:lstStyle/>
          <a:p>
            <a:r>
              <a:rPr lang="en-US" sz="1200" b="1" kern="1200" dirty="0" smtClean="0">
                <a:solidFill>
                  <a:schemeClr val="tx1"/>
                </a:solidFill>
                <a:latin typeface="+mn-lt"/>
                <a:ea typeface="+mn-ea"/>
                <a:cs typeface="+mn-cs"/>
              </a:rPr>
              <a:t>Policy makers and educational leaders should invest more heavily in programs and activities that merge the academic and social spheres of student life</a:t>
            </a:r>
            <a:r>
              <a:rPr lang="en-US" sz="1200" kern="1200" dirty="0" smtClean="0">
                <a:solidFill>
                  <a:schemeClr val="tx1"/>
                </a:solidFill>
                <a:latin typeface="+mn-lt"/>
                <a:ea typeface="+mn-ea"/>
                <a:cs typeface="+mn-cs"/>
              </a:rPr>
              <a:t>, such as the ones examined in this study, to bolster Black students’ success in STEM. STEM student associations that are connected to national professional associations are a great starting point as they can help students develop networks of like-minded peers and distinguished professionals from the STEM community who are gatekeepers to additional resources or experiences. Further </a:t>
            </a:r>
            <a:r>
              <a:rPr lang="en-US" sz="1200" b="1" kern="1200" dirty="0" smtClean="0">
                <a:solidFill>
                  <a:schemeClr val="tx1"/>
                </a:solidFill>
                <a:latin typeface="+mn-lt"/>
                <a:ea typeface="+mn-ea"/>
                <a:cs typeface="+mn-cs"/>
              </a:rPr>
              <a:t>institutional quality relies on the efforts colleges and university make to address the educational and social needs of their students; students should not be expected to simply engage themselves</a:t>
            </a:r>
            <a:r>
              <a:rPr lang="en-US" sz="1200" kern="1200" dirty="0" smtClean="0">
                <a:solidFill>
                  <a:schemeClr val="tx1"/>
                </a:solidFill>
                <a:latin typeface="+mn-lt"/>
                <a:ea typeface="+mn-ea"/>
                <a:cs typeface="+mn-cs"/>
              </a:rPr>
              <a:t> (</a:t>
            </a:r>
            <a:r>
              <a:rPr lang="en-US" sz="1200" kern="1200" dirty="0" err="1" smtClean="0">
                <a:solidFill>
                  <a:schemeClr val="tx1"/>
                </a:solidFill>
                <a:latin typeface="+mn-lt"/>
                <a:ea typeface="+mn-ea"/>
                <a:cs typeface="+mn-cs"/>
              </a:rPr>
              <a:t>Kuh</a:t>
            </a:r>
            <a:r>
              <a:rPr lang="en-US" sz="1200" kern="1200" dirty="0" smtClean="0">
                <a:solidFill>
                  <a:schemeClr val="tx1"/>
                </a:solidFill>
                <a:latin typeface="+mn-lt"/>
                <a:ea typeface="+mn-ea"/>
                <a:cs typeface="+mn-cs"/>
              </a:rPr>
              <a:t>, 2001). Thus institutions should be tasked with providing resources to support a variety of engagement opportunities, especially for Black students who are often categorized as an “at-risk” population within the educational system. Although Black students are not naturally predisposed to not succeed, they do need resources and services to be tailored to their unique cultural needs. Educators should also create environmental conditions that will aid in their successful academic and social integration within institutions of higher education (Harper and </a:t>
            </a:r>
            <a:r>
              <a:rPr lang="en-US" sz="1200" kern="1200" dirty="0" err="1" smtClean="0">
                <a:solidFill>
                  <a:schemeClr val="tx1"/>
                </a:solidFill>
                <a:latin typeface="+mn-lt"/>
                <a:ea typeface="+mn-ea"/>
                <a:cs typeface="+mn-cs"/>
              </a:rPr>
              <a:t>Quaye</a:t>
            </a:r>
            <a:r>
              <a:rPr lang="en-US" sz="1200" kern="1200" dirty="0" smtClean="0">
                <a:solidFill>
                  <a:schemeClr val="tx1"/>
                </a:solidFill>
                <a:latin typeface="+mn-lt"/>
                <a:ea typeface="+mn-ea"/>
                <a:cs typeface="+mn-cs"/>
              </a:rPr>
              <a:t>, 2009). </a:t>
            </a:r>
            <a:r>
              <a:rPr lang="en-US" sz="1200" b="1" kern="1200" dirty="0" smtClean="0">
                <a:solidFill>
                  <a:schemeClr val="tx1"/>
                </a:solidFill>
                <a:latin typeface="+mn-lt"/>
                <a:ea typeface="+mn-ea"/>
                <a:cs typeface="+mn-cs"/>
              </a:rPr>
              <a:t>Culturally inclusive institutions adapt and change the learning environment as needed so that it is best conducive to student engagement</a:t>
            </a:r>
            <a:r>
              <a:rPr lang="en-US" sz="1200" kern="1200" dirty="0" smtClean="0">
                <a:solidFill>
                  <a:schemeClr val="tx1"/>
                </a:solidFill>
                <a:latin typeface="+mn-lt"/>
                <a:ea typeface="+mn-ea"/>
                <a:cs typeface="+mn-cs"/>
              </a:rPr>
              <a:t> (Harper and </a:t>
            </a:r>
            <a:r>
              <a:rPr lang="en-US" sz="1200" kern="1200" dirty="0" err="1" smtClean="0">
                <a:solidFill>
                  <a:schemeClr val="tx1"/>
                </a:solidFill>
                <a:latin typeface="+mn-lt"/>
                <a:ea typeface="+mn-ea"/>
                <a:cs typeface="+mn-cs"/>
              </a:rPr>
              <a:t>Quaye</a:t>
            </a:r>
            <a:r>
              <a:rPr lang="en-US" sz="1200" kern="1200" dirty="0" smtClean="0">
                <a:solidFill>
                  <a:schemeClr val="tx1"/>
                </a:solidFill>
                <a:latin typeface="+mn-lt"/>
                <a:ea typeface="+mn-ea"/>
                <a:cs typeface="+mn-cs"/>
              </a:rPr>
              <a:t>, 2009). Indeed more institutions need to take an approach to education that recognizes the importance of culturally inclusive practices and acknowledges that the </a:t>
            </a:r>
            <a:r>
              <a:rPr lang="en-US" sz="1200" b="1" kern="1200" dirty="0" smtClean="0">
                <a:solidFill>
                  <a:schemeClr val="tx1"/>
                </a:solidFill>
                <a:latin typeface="+mn-lt"/>
                <a:ea typeface="+mn-ea"/>
                <a:cs typeface="+mn-cs"/>
              </a:rPr>
              <a:t>learning experiences of Black students are </a:t>
            </a:r>
            <a:r>
              <a:rPr lang="en-US" sz="1200" b="1" kern="1200" dirty="0" err="1" smtClean="0">
                <a:solidFill>
                  <a:schemeClr val="tx1"/>
                </a:solidFill>
                <a:latin typeface="+mn-lt"/>
                <a:ea typeface="+mn-ea"/>
                <a:cs typeface="+mn-cs"/>
              </a:rPr>
              <a:t>racialized</a:t>
            </a:r>
            <a:r>
              <a:rPr lang="en-US" sz="1200" b="1" kern="1200" dirty="0" smtClean="0">
                <a:solidFill>
                  <a:schemeClr val="tx1"/>
                </a:solidFill>
                <a:latin typeface="+mn-lt"/>
                <a:ea typeface="+mn-ea"/>
                <a:cs typeface="+mn-cs"/>
              </a:rPr>
              <a:t> </a:t>
            </a:r>
            <a:r>
              <a:rPr lang="en-US" sz="1200" kern="1200" dirty="0" smtClean="0">
                <a:solidFill>
                  <a:schemeClr val="tx1"/>
                </a:solidFill>
                <a:latin typeface="+mn-lt"/>
                <a:ea typeface="+mn-ea"/>
                <a:cs typeface="+mn-cs"/>
              </a:rPr>
              <a:t>in STEM disciplines </a:t>
            </a:r>
            <a:r>
              <a:rPr lang="en-US" sz="1200" b="1" kern="1200" dirty="0" smtClean="0">
                <a:solidFill>
                  <a:schemeClr val="tx1"/>
                </a:solidFill>
                <a:latin typeface="+mn-lt"/>
                <a:ea typeface="+mn-ea"/>
                <a:cs typeface="+mn-cs"/>
              </a:rPr>
              <a:t>given their normative and everyday encounters with race and racism </a:t>
            </a:r>
            <a:r>
              <a:rPr lang="en-US" sz="1200" kern="1200" dirty="0" smtClean="0">
                <a:solidFill>
                  <a:schemeClr val="tx1"/>
                </a:solidFill>
                <a:latin typeface="+mn-lt"/>
                <a:ea typeface="+mn-ea"/>
                <a:cs typeface="+mn-cs"/>
              </a:rPr>
              <a:t>(Terry, 2010).</a:t>
            </a:r>
            <a:r>
              <a:rPr lang="en-US" dirty="0" smtClean="0"/>
              <a:t> </a:t>
            </a:r>
          </a:p>
          <a:p>
            <a:endParaRPr lang="en-US" dirty="0" smtClean="0"/>
          </a:p>
          <a:p>
            <a:r>
              <a:rPr lang="en-US" sz="1200" kern="1200" dirty="0" smtClean="0">
                <a:solidFill>
                  <a:schemeClr val="tx1"/>
                </a:solidFill>
                <a:latin typeface="+mn-lt"/>
                <a:ea typeface="+mn-ea"/>
                <a:cs typeface="+mn-cs"/>
              </a:rPr>
              <a:t>Additionally, it is critical for educators and institutional agents to </a:t>
            </a:r>
            <a:r>
              <a:rPr lang="en-US" sz="1200" b="1" kern="1200" dirty="0" smtClean="0">
                <a:solidFill>
                  <a:schemeClr val="tx1"/>
                </a:solidFill>
                <a:latin typeface="+mn-lt"/>
                <a:ea typeface="+mn-ea"/>
                <a:cs typeface="+mn-cs"/>
              </a:rPr>
              <a:t>continuously engage in dialogue with Black students in order to recognize their changing needs </a:t>
            </a:r>
            <a:r>
              <a:rPr lang="en-US" sz="1200" kern="1200" dirty="0" smtClean="0">
                <a:solidFill>
                  <a:schemeClr val="tx1"/>
                </a:solidFill>
                <a:latin typeface="+mn-lt"/>
                <a:ea typeface="+mn-ea"/>
                <a:cs typeface="+mn-cs"/>
              </a:rPr>
              <a:t>(Harper &amp; </a:t>
            </a:r>
            <a:r>
              <a:rPr lang="en-US" sz="1200" kern="1200" dirty="0" err="1" smtClean="0">
                <a:solidFill>
                  <a:schemeClr val="tx1"/>
                </a:solidFill>
                <a:latin typeface="+mn-lt"/>
                <a:ea typeface="+mn-ea"/>
                <a:cs typeface="+mn-cs"/>
              </a:rPr>
              <a:t>Quaye</a:t>
            </a:r>
            <a:r>
              <a:rPr lang="en-US" sz="1200" kern="1200" dirty="0" smtClean="0">
                <a:solidFill>
                  <a:schemeClr val="tx1"/>
                </a:solidFill>
                <a:latin typeface="+mn-lt"/>
                <a:ea typeface="+mn-ea"/>
                <a:cs typeface="+mn-cs"/>
              </a:rPr>
              <a:t>, 2009). Indeed the most effective discourses about student engagement often include the diverse perspectives from various stakeholders—namely the students themselves.  Thus, </a:t>
            </a:r>
            <a:r>
              <a:rPr lang="en-US" sz="1200" b="1" kern="1200" dirty="0" smtClean="0">
                <a:solidFill>
                  <a:schemeClr val="tx1"/>
                </a:solidFill>
                <a:latin typeface="+mn-lt"/>
                <a:ea typeface="+mn-ea"/>
                <a:cs typeface="+mn-cs"/>
              </a:rPr>
              <a:t>students should be provided with plentiful opportunities </a:t>
            </a:r>
            <a:r>
              <a:rPr lang="en-US" sz="1200" kern="1200" dirty="0" smtClean="0">
                <a:solidFill>
                  <a:schemeClr val="tx1"/>
                </a:solidFill>
                <a:latin typeface="+mn-lt"/>
                <a:ea typeface="+mn-ea"/>
                <a:cs typeface="+mn-cs"/>
              </a:rPr>
              <a:t>to be involved in shaping the appropriate methods for enhancing their college experience (Harper &amp; </a:t>
            </a:r>
            <a:r>
              <a:rPr lang="en-US" sz="1200" kern="1200" dirty="0" err="1" smtClean="0">
                <a:solidFill>
                  <a:schemeClr val="tx1"/>
                </a:solidFill>
                <a:latin typeface="+mn-lt"/>
                <a:ea typeface="+mn-ea"/>
                <a:cs typeface="+mn-cs"/>
              </a:rPr>
              <a:t>Quaye</a:t>
            </a:r>
            <a:r>
              <a:rPr lang="en-US" sz="1200" kern="1200" dirty="0" smtClean="0">
                <a:solidFill>
                  <a:schemeClr val="tx1"/>
                </a:solidFill>
                <a:latin typeface="+mn-lt"/>
                <a:ea typeface="+mn-ea"/>
                <a:cs typeface="+mn-cs"/>
              </a:rPr>
              <a:t>, 2009). </a:t>
            </a:r>
            <a:endParaRPr lang="en-US" dirty="0" smtClean="0"/>
          </a:p>
          <a:p>
            <a:endParaRPr lang="en-US" dirty="0" smtClean="0"/>
          </a:p>
          <a:p>
            <a:endParaRPr lang="en-US" dirty="0"/>
          </a:p>
        </p:txBody>
      </p:sp>
      <p:sp>
        <p:nvSpPr>
          <p:cNvPr id="4" name="Slide Number Placeholder 3"/>
          <p:cNvSpPr>
            <a:spLocks noGrp="1"/>
          </p:cNvSpPr>
          <p:nvPr>
            <p:ph type="sldNum" sz="quarter" idx="10"/>
          </p:nvPr>
        </p:nvSpPr>
        <p:spPr/>
        <p:txBody>
          <a:bodyPr/>
          <a:lstStyle/>
          <a:p>
            <a:fld id="{F929A4D8-8182-4DF2-A584-657A112D3604}" type="slidenum">
              <a:rPr lang="en-US" smtClean="0"/>
              <a:pPr/>
              <a:t>15</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E346201-0EF8-4F8D-9D6A-12C422B67D51}" type="slidenum">
              <a:rPr lang="en-US" smtClean="0"/>
              <a:pPr/>
              <a:t>16</a:t>
            </a:fld>
            <a:endParaRPr lang="en-US"/>
          </a:p>
        </p:txBody>
      </p:sp>
    </p:spTree>
    <p:extLst>
      <p:ext uri="{BB962C8B-B14F-4D97-AF65-F5344CB8AC3E}">
        <p14:creationId xmlns:p14="http://schemas.microsoft.com/office/powerpoint/2010/main" val="116581233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1">
        <a:schemeClr val="bg2"/>
      </p:bgRef>
    </p:bg>
    <p:spTree>
      <p:nvGrpSpPr>
        <p:cNvPr id="1" name=""/>
        <p:cNvGrpSpPr/>
        <p:nvPr/>
      </p:nvGrpSpPr>
      <p:grpSpPr>
        <a:xfrm>
          <a:off x="0" y="0"/>
          <a:ext cx="0" cy="0"/>
          <a:chOff x="0" y="0"/>
          <a:chExt cx="0" cy="0"/>
        </a:xfrm>
      </p:grpSpPr>
      <p:sp>
        <p:nvSpPr>
          <p:cNvPr id="7" name="Rectangle 6"/>
          <p:cNvSpPr/>
          <p:nvPr/>
        </p:nvSpPr>
        <p:spPr bwMode="white">
          <a:xfrm>
            <a:off x="0" y="5971032"/>
            <a:ext cx="9144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a:xfrm>
            <a:off x="-9144" y="6053328"/>
            <a:ext cx="2249424"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ectangle 10"/>
          <p:cNvSpPr/>
          <p:nvPr/>
        </p:nvSpPr>
        <p:spPr>
          <a:xfrm>
            <a:off x="2359152" y="6044184"/>
            <a:ext cx="6784848"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Title 7"/>
          <p:cNvSpPr>
            <a:spLocks noGrp="1"/>
          </p:cNvSpPr>
          <p:nvPr>
            <p:ph type="ctrTitle"/>
          </p:nvPr>
        </p:nvSpPr>
        <p:spPr>
          <a:xfrm>
            <a:off x="2362200" y="4038600"/>
            <a:ext cx="6477000" cy="1828800"/>
          </a:xfrm>
        </p:spPr>
        <p:txBody>
          <a:bodyPr anchor="b"/>
          <a:lstStyle>
            <a:lvl1pPr>
              <a:defRPr cap="all" baseline="0"/>
            </a:lvl1pPr>
          </a:lstStyle>
          <a:p>
            <a:r>
              <a:rPr kumimoji="0" lang="en-US" smtClean="0"/>
              <a:t>Click to edit Master title style</a:t>
            </a:r>
            <a:endParaRPr kumimoji="0" lang="en-US"/>
          </a:p>
        </p:txBody>
      </p:sp>
      <p:sp>
        <p:nvSpPr>
          <p:cNvPr id="9" name="Subtitle 8"/>
          <p:cNvSpPr>
            <a:spLocks noGrp="1"/>
          </p:cNvSpPr>
          <p:nvPr>
            <p:ph type="subTitle" idx="1"/>
          </p:nvPr>
        </p:nvSpPr>
        <p:spPr>
          <a:xfrm>
            <a:off x="2362200" y="6050037"/>
            <a:ext cx="6705600" cy="685800"/>
          </a:xfrm>
        </p:spPr>
        <p:txBody>
          <a:bodyPr anchor="ctr">
            <a:normAutofit/>
          </a:bodyPr>
          <a:lstStyle>
            <a:lvl1pPr marL="0" indent="0" algn="l">
              <a:buNone/>
              <a:defRPr sz="2600">
                <a:solidFill>
                  <a:srgbClr val="FFFFFF"/>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a:xfrm>
            <a:off x="76200" y="6068699"/>
            <a:ext cx="2057400" cy="685800"/>
          </a:xfrm>
        </p:spPr>
        <p:txBody>
          <a:bodyPr>
            <a:noAutofit/>
          </a:bodyPr>
          <a:lstStyle>
            <a:lvl1pPr algn="ctr">
              <a:defRPr sz="2000">
                <a:solidFill>
                  <a:srgbClr val="FFFFFF"/>
                </a:solidFill>
              </a:defRPr>
            </a:lvl1pPr>
          </a:lstStyle>
          <a:p>
            <a:fld id="{FA7270E5-41C1-4870-9BDF-CD79CDB5D62D}" type="datetimeFigureOut">
              <a:rPr lang="en-US" smtClean="0"/>
              <a:pPr/>
              <a:t>8/19/2015</a:t>
            </a:fld>
            <a:endParaRPr lang="en-US"/>
          </a:p>
        </p:txBody>
      </p:sp>
      <p:sp>
        <p:nvSpPr>
          <p:cNvPr id="17" name="Footer Placeholder 16"/>
          <p:cNvSpPr>
            <a:spLocks noGrp="1"/>
          </p:cNvSpPr>
          <p:nvPr>
            <p:ph type="ftr" sz="quarter" idx="11"/>
          </p:nvPr>
        </p:nvSpPr>
        <p:spPr>
          <a:xfrm>
            <a:off x="2085393" y="236538"/>
            <a:ext cx="5867400" cy="365125"/>
          </a:xfrm>
        </p:spPr>
        <p:txBody>
          <a:bodyPr/>
          <a:lstStyle>
            <a:lvl1pPr algn="r">
              <a:defRPr>
                <a:solidFill>
                  <a:schemeClr val="tx2"/>
                </a:solidFill>
              </a:defRPr>
            </a:lvl1pPr>
          </a:lstStyle>
          <a:p>
            <a:endParaRPr lang="en-US"/>
          </a:p>
        </p:txBody>
      </p:sp>
      <p:sp>
        <p:nvSpPr>
          <p:cNvPr id="29" name="Slide Number Placeholder 28"/>
          <p:cNvSpPr>
            <a:spLocks noGrp="1"/>
          </p:cNvSpPr>
          <p:nvPr>
            <p:ph type="sldNum" sz="quarter" idx="12"/>
          </p:nvPr>
        </p:nvSpPr>
        <p:spPr>
          <a:xfrm>
            <a:off x="8001000" y="228600"/>
            <a:ext cx="838200" cy="381000"/>
          </a:xfrm>
        </p:spPr>
        <p:txBody>
          <a:bodyPr/>
          <a:lstStyle>
            <a:lvl1pPr>
              <a:defRPr>
                <a:solidFill>
                  <a:schemeClr val="tx2"/>
                </a:solidFill>
              </a:defRPr>
            </a:lvl1pPr>
          </a:lstStyle>
          <a:p>
            <a:fld id="{4DE47745-A264-4F55-ABD8-4F1B080976CD}"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12648" y="228600"/>
            <a:ext cx="8153400" cy="990600"/>
          </a:xfrm>
        </p:spPr>
        <p:txBody>
          <a:bodyPr/>
          <a:lstStyle/>
          <a:p>
            <a:r>
              <a:rPr kumimoji="0" lang="en-US" smtClean="0"/>
              <a:t>Click to edit Master title style</a:t>
            </a:r>
            <a:endParaRPr kumimoji="0" lang="en-US"/>
          </a:p>
        </p:txBody>
      </p:sp>
      <p:sp>
        <p:nvSpPr>
          <p:cNvPr id="4" name="Date Placeholder 3"/>
          <p:cNvSpPr>
            <a:spLocks noGrp="1"/>
          </p:cNvSpPr>
          <p:nvPr>
            <p:ph type="dt" sz="half" idx="10"/>
          </p:nvPr>
        </p:nvSpPr>
        <p:spPr/>
        <p:txBody>
          <a:bodyPr/>
          <a:lstStyle/>
          <a:p>
            <a:fld id="{FA7270E5-41C1-4870-9BDF-CD79CDB5D62D}" type="datetimeFigureOut">
              <a:rPr lang="en-US" smtClean="0"/>
              <a:pPr/>
              <a:t>8/19/2015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lvl1pPr>
              <a:defRPr>
                <a:solidFill>
                  <a:srgbClr val="FFFFFF"/>
                </a:solidFill>
              </a:defRPr>
            </a:lvl1pPr>
          </a:lstStyle>
          <a:p>
            <a:fld id="{4DE47745-A264-4F55-ABD8-4F1B080976CD}" type="slidenum">
              <a:rPr lang="en-US" smtClean="0"/>
              <a:pPr/>
              <a:t>‹#›</a:t>
            </a:fld>
            <a:endParaRPr lang="en-US"/>
          </a:p>
        </p:txBody>
      </p:sp>
      <p:sp>
        <p:nvSpPr>
          <p:cNvPr id="8" name="Content Placeholder 7"/>
          <p:cNvSpPr>
            <a:spLocks noGrp="1"/>
          </p:cNvSpPr>
          <p:nvPr>
            <p:ph sz="quarter" idx="1"/>
          </p:nvPr>
        </p:nvSpPr>
        <p:spPr>
          <a:xfrm>
            <a:off x="612648" y="1600200"/>
            <a:ext cx="8153400" cy="44958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3">
        <a:schemeClr val="bg1"/>
      </p:bgRef>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371600" y="2743200"/>
            <a:ext cx="7123113" cy="1673225"/>
          </a:xfrm>
        </p:spPr>
        <p:txBody>
          <a:bodyPr anchor="t"/>
          <a:lstStyle>
            <a:lvl1pPr marL="0" indent="0">
              <a:buNone/>
              <a:defRPr sz="280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7" name="Rectangle 6"/>
          <p:cNvSpPr/>
          <p:nvPr/>
        </p:nvSpPr>
        <p:spPr bwMode="white">
          <a:xfrm>
            <a:off x="0" y="1524000"/>
            <a:ext cx="9144000" cy="114300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Rectangle 7"/>
          <p:cNvSpPr/>
          <p:nvPr/>
        </p:nvSpPr>
        <p:spPr>
          <a:xfrm>
            <a:off x="0" y="1600200"/>
            <a:ext cx="1295400" cy="990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ctangle 8"/>
          <p:cNvSpPr/>
          <p:nvPr/>
        </p:nvSpPr>
        <p:spPr>
          <a:xfrm>
            <a:off x="1371600" y="1600200"/>
            <a:ext cx="7772400" cy="990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1371600" y="1600200"/>
            <a:ext cx="7620000" cy="990600"/>
          </a:xfrm>
        </p:spPr>
        <p:txBody>
          <a:bodyPr/>
          <a:lstStyle>
            <a:lvl1pPr algn="l">
              <a:buNone/>
              <a:defRPr sz="4400" b="0" cap="none">
                <a:solidFill>
                  <a:srgbClr val="FFFFFF"/>
                </a:solidFill>
              </a:defRPr>
            </a:lvl1pPr>
          </a:lstStyle>
          <a:p>
            <a:r>
              <a:rPr kumimoji="0" lang="en-US" smtClean="0"/>
              <a:t>Click to edit Master title style</a:t>
            </a:r>
            <a:endParaRPr kumimoji="0" lang="en-US"/>
          </a:p>
        </p:txBody>
      </p:sp>
      <p:sp>
        <p:nvSpPr>
          <p:cNvPr id="12" name="Date Placeholder 11"/>
          <p:cNvSpPr>
            <a:spLocks noGrp="1"/>
          </p:cNvSpPr>
          <p:nvPr>
            <p:ph type="dt" sz="half" idx="10"/>
          </p:nvPr>
        </p:nvSpPr>
        <p:spPr/>
        <p:txBody>
          <a:bodyPr/>
          <a:lstStyle/>
          <a:p>
            <a:fld id="{FA7270E5-41C1-4870-9BDF-CD79CDB5D62D}" type="datetimeFigureOut">
              <a:rPr lang="en-US" smtClean="0"/>
              <a:pPr/>
              <a:t>8/19/2015</a:t>
            </a:fld>
            <a:endParaRPr lang="en-US"/>
          </a:p>
        </p:txBody>
      </p:sp>
      <p:sp>
        <p:nvSpPr>
          <p:cNvPr id="13" name="Slide Number Placeholder 12"/>
          <p:cNvSpPr>
            <a:spLocks noGrp="1"/>
          </p:cNvSpPr>
          <p:nvPr>
            <p:ph type="sldNum" sz="quarter" idx="11"/>
          </p:nvPr>
        </p:nvSpPr>
        <p:spPr>
          <a:xfrm>
            <a:off x="0" y="1752600"/>
            <a:ext cx="1295400" cy="701676"/>
          </a:xfrm>
        </p:spPr>
        <p:txBody>
          <a:bodyPr>
            <a:noAutofit/>
          </a:bodyPr>
          <a:lstStyle>
            <a:lvl1pPr>
              <a:defRPr sz="2400">
                <a:solidFill>
                  <a:srgbClr val="FFFFFF"/>
                </a:solidFill>
              </a:defRPr>
            </a:lvl1pPr>
          </a:lstStyle>
          <a:p>
            <a:fld id="{4DE47745-A264-4F55-ABD8-4F1B080976CD}" type="slidenum">
              <a:rPr lang="en-US" smtClean="0"/>
              <a:pPr/>
              <a:t>‹#›</a:t>
            </a:fld>
            <a:endParaRPr lang="en-US"/>
          </a:p>
        </p:txBody>
      </p:sp>
      <p:sp>
        <p:nvSpPr>
          <p:cNvPr id="14" name="Footer Placeholder 13"/>
          <p:cNvSpPr>
            <a:spLocks noGrp="1"/>
          </p:cNvSpPr>
          <p:nvPr>
            <p:ph type="ftr" sz="quarter" idx="12"/>
          </p:nvPr>
        </p:nvSpPr>
        <p:spPr/>
        <p:txBody>
          <a:bodyPr/>
          <a:lstStyle/>
          <a:p>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9" name="Content Placeholder 8"/>
          <p:cNvSpPr>
            <a:spLocks noGrp="1"/>
          </p:cNvSpPr>
          <p:nvPr>
            <p:ph sz="quarter" idx="1"/>
          </p:nvPr>
        </p:nvSpPr>
        <p:spPr>
          <a:xfrm>
            <a:off x="609600" y="1589567"/>
            <a:ext cx="38862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1" name="Content Placeholder 10"/>
          <p:cNvSpPr>
            <a:spLocks noGrp="1"/>
          </p:cNvSpPr>
          <p:nvPr>
            <p:ph sz="quarter" idx="2"/>
          </p:nvPr>
        </p:nvSpPr>
        <p:spPr>
          <a:xfrm>
            <a:off x="4844901" y="1589567"/>
            <a:ext cx="38862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8" name="Date Placeholder 7"/>
          <p:cNvSpPr>
            <a:spLocks noGrp="1"/>
          </p:cNvSpPr>
          <p:nvPr>
            <p:ph type="dt" sz="half" idx="15"/>
          </p:nvPr>
        </p:nvSpPr>
        <p:spPr/>
        <p:txBody>
          <a:bodyPr rtlCol="0"/>
          <a:lstStyle/>
          <a:p>
            <a:fld id="{FA7270E5-41C1-4870-9BDF-CD79CDB5D62D}" type="datetimeFigureOut">
              <a:rPr lang="en-US" smtClean="0"/>
              <a:pPr/>
              <a:t>8/19/2015</a:t>
            </a:fld>
            <a:endParaRPr lang="en-US"/>
          </a:p>
        </p:txBody>
      </p:sp>
      <p:sp>
        <p:nvSpPr>
          <p:cNvPr id="10" name="Slide Number Placeholder 9"/>
          <p:cNvSpPr>
            <a:spLocks noGrp="1"/>
          </p:cNvSpPr>
          <p:nvPr>
            <p:ph type="sldNum" sz="quarter" idx="16"/>
          </p:nvPr>
        </p:nvSpPr>
        <p:spPr/>
        <p:txBody>
          <a:bodyPr rtlCol="0"/>
          <a:lstStyle/>
          <a:p>
            <a:fld id="{4DE47745-A264-4F55-ABD8-4F1B080976CD}" type="slidenum">
              <a:rPr lang="en-US" smtClean="0"/>
              <a:pPr/>
              <a:t>‹#›</a:t>
            </a:fld>
            <a:endParaRPr lang="en-US"/>
          </a:p>
        </p:txBody>
      </p:sp>
      <p:sp>
        <p:nvSpPr>
          <p:cNvPr id="12" name="Footer Placeholder 11"/>
          <p:cNvSpPr>
            <a:spLocks noGrp="1"/>
          </p:cNvSpPr>
          <p:nvPr>
            <p:ph type="ftr" sz="quarter" idx="17"/>
          </p:nvPr>
        </p:nvSpPr>
        <p:spPr/>
        <p:txBody>
          <a:bodyPr rtlCol="0"/>
          <a:lstStyle/>
          <a:p>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33400" y="273050"/>
            <a:ext cx="8153400" cy="869950"/>
          </a:xfrm>
        </p:spPr>
        <p:txBody>
          <a:bodyPr anchor="ctr"/>
          <a:lstStyle>
            <a:lvl1pPr>
              <a:defRPr/>
            </a:lvl1pPr>
          </a:lstStyle>
          <a:p>
            <a:r>
              <a:rPr kumimoji="0" lang="en-US" smtClean="0"/>
              <a:t>Click to edit Master title style</a:t>
            </a:r>
            <a:endParaRPr kumimoji="0" lang="en-US"/>
          </a:p>
        </p:txBody>
      </p:sp>
      <p:sp>
        <p:nvSpPr>
          <p:cNvPr id="11" name="Content Placeholder 10"/>
          <p:cNvSpPr>
            <a:spLocks noGrp="1"/>
          </p:cNvSpPr>
          <p:nvPr>
            <p:ph sz="quarter" idx="2"/>
          </p:nvPr>
        </p:nvSpPr>
        <p:spPr>
          <a:xfrm>
            <a:off x="609600" y="2438400"/>
            <a:ext cx="3886200" cy="35814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quarter" idx="4"/>
          </p:nvPr>
        </p:nvSpPr>
        <p:spPr>
          <a:xfrm>
            <a:off x="4800600" y="2438400"/>
            <a:ext cx="3886200" cy="35814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0" name="Date Placeholder 9"/>
          <p:cNvSpPr>
            <a:spLocks noGrp="1"/>
          </p:cNvSpPr>
          <p:nvPr>
            <p:ph type="dt" sz="half" idx="15"/>
          </p:nvPr>
        </p:nvSpPr>
        <p:spPr/>
        <p:txBody>
          <a:bodyPr rtlCol="0"/>
          <a:lstStyle/>
          <a:p>
            <a:fld id="{FA7270E5-41C1-4870-9BDF-CD79CDB5D62D}" type="datetimeFigureOut">
              <a:rPr lang="en-US" smtClean="0"/>
              <a:pPr/>
              <a:t>8/19/2015</a:t>
            </a:fld>
            <a:endParaRPr lang="en-US"/>
          </a:p>
        </p:txBody>
      </p:sp>
      <p:sp>
        <p:nvSpPr>
          <p:cNvPr id="12" name="Slide Number Placeholder 11"/>
          <p:cNvSpPr>
            <a:spLocks noGrp="1"/>
          </p:cNvSpPr>
          <p:nvPr>
            <p:ph type="sldNum" sz="quarter" idx="16"/>
          </p:nvPr>
        </p:nvSpPr>
        <p:spPr/>
        <p:txBody>
          <a:bodyPr rtlCol="0"/>
          <a:lstStyle/>
          <a:p>
            <a:fld id="{4DE47745-A264-4F55-ABD8-4F1B080976CD}" type="slidenum">
              <a:rPr lang="en-US" smtClean="0"/>
              <a:pPr/>
              <a:t>‹#›</a:t>
            </a:fld>
            <a:endParaRPr lang="en-US"/>
          </a:p>
        </p:txBody>
      </p:sp>
      <p:sp>
        <p:nvSpPr>
          <p:cNvPr id="14" name="Footer Placeholder 13"/>
          <p:cNvSpPr>
            <a:spLocks noGrp="1"/>
          </p:cNvSpPr>
          <p:nvPr>
            <p:ph type="ftr" sz="quarter" idx="17"/>
          </p:nvPr>
        </p:nvSpPr>
        <p:spPr/>
        <p:txBody>
          <a:bodyPr rtlCol="0"/>
          <a:lstStyle/>
          <a:p>
            <a:endParaRPr lang="en-US"/>
          </a:p>
        </p:txBody>
      </p:sp>
      <p:sp>
        <p:nvSpPr>
          <p:cNvPr id="16" name="Text Placeholder 15"/>
          <p:cNvSpPr>
            <a:spLocks noGrp="1"/>
          </p:cNvSpPr>
          <p:nvPr>
            <p:ph type="body" sz="quarter" idx="1"/>
          </p:nvPr>
        </p:nvSpPr>
        <p:spPr>
          <a:xfrm>
            <a:off x="609600" y="1752600"/>
            <a:ext cx="3886200" cy="640080"/>
          </a:xfrm>
          <a:solidFill>
            <a:schemeClr val="accent2"/>
          </a:solidFill>
        </p:spPr>
        <p:txBody>
          <a:bodyPr rtlCol="0" anchor="ctr"/>
          <a:lstStyle>
            <a:lvl1pPr marL="0" indent="0">
              <a:buFontTx/>
              <a:buNone/>
              <a:defRPr sz="2000" b="1">
                <a:solidFill>
                  <a:srgbClr val="FFFFFF"/>
                </a:solidFill>
              </a:defRPr>
            </a:lvl1pPr>
          </a:lstStyle>
          <a:p>
            <a:pPr lvl="0" eaLnBrk="1" latinLnBrk="0" hangingPunct="1"/>
            <a:r>
              <a:rPr kumimoji="0" lang="en-US" smtClean="0"/>
              <a:t>Click to edit Master text styles</a:t>
            </a:r>
          </a:p>
        </p:txBody>
      </p:sp>
      <p:sp>
        <p:nvSpPr>
          <p:cNvPr id="15" name="Text Placeholder 14"/>
          <p:cNvSpPr>
            <a:spLocks noGrp="1"/>
          </p:cNvSpPr>
          <p:nvPr>
            <p:ph type="body" sz="quarter" idx="3"/>
          </p:nvPr>
        </p:nvSpPr>
        <p:spPr>
          <a:xfrm>
            <a:off x="4800600" y="1752600"/>
            <a:ext cx="3886200" cy="640080"/>
          </a:xfrm>
          <a:solidFill>
            <a:schemeClr val="accent4"/>
          </a:solidFill>
        </p:spPr>
        <p:txBody>
          <a:bodyPr rtlCol="0" anchor="ctr"/>
          <a:lstStyle>
            <a:lvl1pPr marL="0" indent="0">
              <a:buFontTx/>
              <a:buNone/>
              <a:defRPr sz="2000" b="1">
                <a:solidFill>
                  <a:srgbClr val="FFFFFF"/>
                </a:solidFill>
              </a:defRPr>
            </a:lvl1pPr>
          </a:lstStyle>
          <a:p>
            <a:pPr lvl="0" eaLnBrk="1" latinLnBrk="0" hangingPunct="1"/>
            <a:r>
              <a:rPr kumimoji="0" lang="en-US" smtClean="0"/>
              <a:t>Click to edit Master text styles</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FA7270E5-41C1-4870-9BDF-CD79CDB5D62D}" type="datetimeFigureOut">
              <a:rPr lang="en-US" smtClean="0"/>
              <a:pPr/>
              <a:t>8/19/2015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lvl1pPr>
              <a:defRPr>
                <a:solidFill>
                  <a:srgbClr val="FFFFFF"/>
                </a:solidFill>
              </a:defRPr>
            </a:lvl1pPr>
          </a:lstStyle>
          <a:p>
            <a:fld id="{4DE47745-A264-4F55-ABD8-4F1B080976CD}"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A7270E5-41C1-4870-9BDF-CD79CDB5D62D}" type="datetimeFigureOut">
              <a:rPr lang="en-US" smtClean="0"/>
              <a:pPr/>
              <a:t>8/19/2015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a:xfrm>
            <a:off x="0" y="6248400"/>
            <a:ext cx="533400" cy="381000"/>
          </a:xfrm>
        </p:spPr>
        <p:txBody>
          <a:bodyPr/>
          <a:lstStyle>
            <a:lvl1pPr>
              <a:defRPr>
                <a:solidFill>
                  <a:schemeClr val="tx2"/>
                </a:solidFill>
              </a:defRPr>
            </a:lvl1pPr>
          </a:lstStyle>
          <a:p>
            <a:fld id="{4DE47745-A264-4F55-ABD8-4F1B080976CD}"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3050"/>
            <a:ext cx="8077200" cy="869950"/>
          </a:xfrm>
        </p:spPr>
        <p:txBody>
          <a:bodyPr anchor="ctr"/>
          <a:lstStyle>
            <a:lvl1pPr algn="l">
              <a:buNone/>
              <a:defRPr sz="4400" b="0"/>
            </a:lvl1pPr>
          </a:lstStyle>
          <a:p>
            <a:r>
              <a:rPr kumimoji="0" lang="en-US" smtClean="0"/>
              <a:t>Click to edit Master title style</a:t>
            </a:r>
            <a:endParaRPr kumimoji="0" lang="en-US"/>
          </a:p>
        </p:txBody>
      </p:sp>
      <p:sp>
        <p:nvSpPr>
          <p:cNvPr id="5" name="Date Placeholder 4"/>
          <p:cNvSpPr>
            <a:spLocks noGrp="1"/>
          </p:cNvSpPr>
          <p:nvPr>
            <p:ph type="dt" sz="half" idx="10"/>
          </p:nvPr>
        </p:nvSpPr>
        <p:spPr/>
        <p:txBody>
          <a:bodyPr/>
          <a:lstStyle/>
          <a:p>
            <a:fld id="{FA7270E5-41C1-4870-9BDF-CD79CDB5D62D}" type="datetimeFigureOut">
              <a:rPr lang="en-US" smtClean="0"/>
              <a:pPr/>
              <a:t>8/19/2015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lvl1pPr>
              <a:defRPr>
                <a:solidFill>
                  <a:srgbClr val="FFFFFF"/>
                </a:solidFill>
              </a:defRPr>
            </a:lvl1pPr>
          </a:lstStyle>
          <a:p>
            <a:fld id="{4DE47745-A264-4F55-ABD8-4F1B080976CD}" type="slidenum">
              <a:rPr lang="en-US" smtClean="0"/>
              <a:pPr/>
              <a:t>‹#›</a:t>
            </a:fld>
            <a:endParaRPr lang="en-US"/>
          </a:p>
        </p:txBody>
      </p:sp>
      <p:sp>
        <p:nvSpPr>
          <p:cNvPr id="3" name="Text Placeholder 2"/>
          <p:cNvSpPr>
            <a:spLocks noGrp="1"/>
          </p:cNvSpPr>
          <p:nvPr>
            <p:ph type="body" idx="2"/>
          </p:nvPr>
        </p:nvSpPr>
        <p:spPr>
          <a:xfrm>
            <a:off x="609600" y="1752600"/>
            <a:ext cx="1600200" cy="4343400"/>
          </a:xfrm>
          <a:ln w="50800" cap="sq" cmpd="dbl" algn="ctr">
            <a:solidFill>
              <a:schemeClr val="accent2"/>
            </a:solidFill>
            <a:prstDash val="solid"/>
            <a:miter lim="800000"/>
          </a:ln>
          <a:effectLst/>
        </p:spPr>
        <p:style>
          <a:lnRef idx="3">
            <a:schemeClr val="lt1"/>
          </a:lnRef>
          <a:fillRef idx="1">
            <a:schemeClr val="accent2"/>
          </a:fillRef>
          <a:effectRef idx="1">
            <a:schemeClr val="accent2"/>
          </a:effectRef>
          <a:fontRef idx="minor">
            <a:schemeClr val="lt1"/>
          </a:fontRef>
        </p:style>
        <p:txBody>
          <a:bodyPr lIns="137160" tIns="182880" rIns="137160" bIns="91440"/>
          <a:lstStyle>
            <a:lvl1pPr marL="0" indent="0">
              <a:spcAft>
                <a:spcPts val="1000"/>
              </a:spcAft>
              <a:buNone/>
              <a:defRPr sz="18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9" name="Content Placeholder 8"/>
          <p:cNvSpPr>
            <a:spLocks noGrp="1"/>
          </p:cNvSpPr>
          <p:nvPr>
            <p:ph sz="quarter" idx="1"/>
          </p:nvPr>
        </p:nvSpPr>
        <p:spPr>
          <a:xfrm>
            <a:off x="2362200" y="1752600"/>
            <a:ext cx="6400800" cy="44196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3">
        <a:schemeClr val="bg2"/>
      </p:bgRef>
    </p:bg>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600200" y="5486400"/>
            <a:ext cx="7315200" cy="685800"/>
          </a:xfrm>
        </p:spPr>
        <p:txBody>
          <a:bodyPr/>
          <a:lstStyle>
            <a:lvl1pPr marL="0" indent="0">
              <a:buFontTx/>
              <a:buNone/>
              <a:defRPr sz="1700"/>
            </a:lvl1pPr>
            <a:lvl2pPr>
              <a:buFontTx/>
              <a:buNone/>
              <a:defRPr sz="1200"/>
            </a:lvl2pPr>
            <a:lvl3pPr>
              <a:buFontTx/>
              <a:buNone/>
              <a:defRPr sz="1000"/>
            </a:lvl3pPr>
            <a:lvl4pPr>
              <a:buFontTx/>
              <a:buNone/>
              <a:defRPr sz="900"/>
            </a:lvl4pPr>
            <a:lvl5pPr>
              <a:buFontTx/>
              <a:buNone/>
              <a:defRPr sz="900"/>
            </a:lvl5pPr>
          </a:lstStyle>
          <a:p>
            <a:pPr lvl="0" eaLnBrk="1" latinLnBrk="0" hangingPunct="1"/>
            <a:r>
              <a:rPr kumimoji="0" lang="en-US" smtClean="0"/>
              <a:t>Click to edit Master text styles</a:t>
            </a:r>
          </a:p>
        </p:txBody>
      </p:sp>
      <p:sp>
        <p:nvSpPr>
          <p:cNvPr id="8" name="Rectangle 7"/>
          <p:cNvSpPr/>
          <p:nvPr/>
        </p:nvSpPr>
        <p:spPr bwMode="white">
          <a:xfrm>
            <a:off x="-9144" y="4572000"/>
            <a:ext cx="9144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ctangle 8"/>
          <p:cNvSpPr/>
          <p:nvPr/>
        </p:nvSpPr>
        <p:spPr>
          <a:xfrm>
            <a:off x="-9144" y="4663440"/>
            <a:ext cx="1463040"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a:xfrm>
            <a:off x="1545336" y="4654296"/>
            <a:ext cx="7598664"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1600200" y="4648200"/>
            <a:ext cx="7315200" cy="685800"/>
          </a:xfrm>
        </p:spPr>
        <p:txBody>
          <a:bodyPr anchor="ctr"/>
          <a:lstStyle>
            <a:lvl1pPr algn="l">
              <a:buNone/>
              <a:defRPr sz="2800" b="0">
                <a:solidFill>
                  <a:srgbClr val="FFFFFF"/>
                </a:solidFill>
              </a:defRPr>
            </a:lvl1pPr>
          </a:lstStyle>
          <a:p>
            <a:r>
              <a:rPr kumimoji="0" lang="en-US" smtClean="0"/>
              <a:t>Click to edit Master title style</a:t>
            </a:r>
            <a:endParaRPr kumimoji="0" lang="en-US"/>
          </a:p>
        </p:txBody>
      </p:sp>
      <p:sp>
        <p:nvSpPr>
          <p:cNvPr id="11" name="Rectangle 10"/>
          <p:cNvSpPr/>
          <p:nvPr/>
        </p:nvSpPr>
        <p:spPr bwMode="white">
          <a:xfrm>
            <a:off x="1447800" y="0"/>
            <a:ext cx="100584" cy="6867144"/>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Date Placeholder 11"/>
          <p:cNvSpPr>
            <a:spLocks noGrp="1"/>
          </p:cNvSpPr>
          <p:nvPr>
            <p:ph type="dt" sz="half" idx="10"/>
          </p:nvPr>
        </p:nvSpPr>
        <p:spPr>
          <a:xfrm>
            <a:off x="6248400" y="6248400"/>
            <a:ext cx="2667000" cy="365125"/>
          </a:xfrm>
        </p:spPr>
        <p:txBody>
          <a:bodyPr rtlCol="0"/>
          <a:lstStyle/>
          <a:p>
            <a:fld id="{FA7270E5-41C1-4870-9BDF-CD79CDB5D62D}" type="datetimeFigureOut">
              <a:rPr lang="en-US" smtClean="0"/>
              <a:pPr/>
              <a:t>8/19/2015</a:t>
            </a:fld>
            <a:endParaRPr lang="en-US"/>
          </a:p>
        </p:txBody>
      </p:sp>
      <p:sp>
        <p:nvSpPr>
          <p:cNvPr id="13" name="Slide Number Placeholder 12"/>
          <p:cNvSpPr>
            <a:spLocks noGrp="1"/>
          </p:cNvSpPr>
          <p:nvPr>
            <p:ph type="sldNum" sz="quarter" idx="11"/>
          </p:nvPr>
        </p:nvSpPr>
        <p:spPr>
          <a:xfrm>
            <a:off x="0" y="4667249"/>
            <a:ext cx="1447800" cy="663578"/>
          </a:xfrm>
        </p:spPr>
        <p:txBody>
          <a:bodyPr rtlCol="0"/>
          <a:lstStyle>
            <a:lvl1pPr>
              <a:defRPr sz="2800"/>
            </a:lvl1pPr>
          </a:lstStyle>
          <a:p>
            <a:fld id="{4DE47745-A264-4F55-ABD8-4F1B080976CD}" type="slidenum">
              <a:rPr lang="en-US" smtClean="0"/>
              <a:pPr/>
              <a:t>‹#›</a:t>
            </a:fld>
            <a:endParaRPr lang="en-US"/>
          </a:p>
        </p:txBody>
      </p:sp>
      <p:sp>
        <p:nvSpPr>
          <p:cNvPr id="14" name="Footer Placeholder 13"/>
          <p:cNvSpPr>
            <a:spLocks noGrp="1"/>
          </p:cNvSpPr>
          <p:nvPr>
            <p:ph type="ftr" sz="quarter" idx="12"/>
          </p:nvPr>
        </p:nvSpPr>
        <p:spPr>
          <a:xfrm>
            <a:off x="1600200" y="6248206"/>
            <a:ext cx="4572000" cy="365125"/>
          </a:xfrm>
        </p:spPr>
        <p:txBody>
          <a:bodyPr rtlCol="0"/>
          <a:lstStyle/>
          <a:p>
            <a:endParaRPr lang="en-US" dirty="0"/>
          </a:p>
        </p:txBody>
      </p:sp>
      <p:sp>
        <p:nvSpPr>
          <p:cNvPr id="3" name="Picture Placeholder 2"/>
          <p:cNvSpPr>
            <a:spLocks noGrp="1"/>
          </p:cNvSpPr>
          <p:nvPr>
            <p:ph type="pic" idx="1"/>
          </p:nvPr>
        </p:nvSpPr>
        <p:spPr>
          <a:xfrm>
            <a:off x="1560576" y="0"/>
            <a:ext cx="7583424" cy="4568952"/>
          </a:xfrm>
          <a:solidFill>
            <a:schemeClr val="accent1">
              <a:tint val="40000"/>
            </a:schemeClr>
          </a:solidFill>
          <a:ln>
            <a:noFill/>
          </a:ln>
        </p:spPr>
        <p:txBody>
          <a:bodyPr/>
          <a:lstStyle>
            <a:lvl1pPr marL="0" indent="0">
              <a:buNone/>
              <a:defRPr sz="3200"/>
            </a:lvl1pPr>
          </a:lstStyle>
          <a:p>
            <a:r>
              <a:rPr kumimoji="0" lang="en-US" smtClean="0"/>
              <a:t>Click icon to add picture</a:t>
            </a:r>
            <a:endParaRPr kumimoji="0"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FA7270E5-41C1-4870-9BDF-CD79CDB5D62D}" type="datetimeFigureOut">
              <a:rPr lang="en-US" smtClean="0"/>
              <a:pPr/>
              <a:t>8/19/2015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DE47745-A264-4F55-ABD8-4F1B080976CD}"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bg>
      <p:bgRef idx="1001">
        <a:schemeClr val="bg1"/>
      </p:bgRef>
    </p:bg>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3200" y="609600"/>
            <a:ext cx="2057400" cy="5516563"/>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609600"/>
            <a:ext cx="5562600" cy="5516564"/>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a:xfrm>
            <a:off x="6553200" y="6248402"/>
            <a:ext cx="2209800" cy="365125"/>
          </a:xfrm>
        </p:spPr>
        <p:txBody>
          <a:bodyPr/>
          <a:lstStyle/>
          <a:p>
            <a:fld id="{FA7270E5-41C1-4870-9BDF-CD79CDB5D62D}" type="datetimeFigureOut">
              <a:rPr lang="en-US" smtClean="0"/>
              <a:pPr/>
              <a:t>8/19/2015</a:t>
            </a:fld>
            <a:endParaRPr lang="en-US"/>
          </a:p>
        </p:txBody>
      </p:sp>
      <p:sp>
        <p:nvSpPr>
          <p:cNvPr id="5" name="Footer Placeholder 4"/>
          <p:cNvSpPr>
            <a:spLocks noGrp="1"/>
          </p:cNvSpPr>
          <p:nvPr>
            <p:ph type="ftr" sz="quarter" idx="11"/>
          </p:nvPr>
        </p:nvSpPr>
        <p:spPr>
          <a:xfrm>
            <a:off x="457201" y="6248207"/>
            <a:ext cx="5573483" cy="365125"/>
          </a:xfrm>
        </p:spPr>
        <p:txBody>
          <a:bodyPr/>
          <a:lstStyle/>
          <a:p>
            <a:endParaRPr lang="en-US"/>
          </a:p>
        </p:txBody>
      </p:sp>
      <p:sp>
        <p:nvSpPr>
          <p:cNvPr id="7" name="Rectangle 6"/>
          <p:cNvSpPr/>
          <p:nvPr/>
        </p:nvSpPr>
        <p:spPr bwMode="white">
          <a:xfrm>
            <a:off x="6096318" y="0"/>
            <a:ext cx="320040" cy="6858000"/>
          </a:xfrm>
          <a:prstGeom prst="rect">
            <a:avLst/>
          </a:prstGeom>
          <a:solidFill>
            <a:srgbClr val="FFFFFF"/>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8" name="Rectangle 7"/>
          <p:cNvSpPr/>
          <p:nvPr/>
        </p:nvSpPr>
        <p:spPr>
          <a:xfrm>
            <a:off x="6142038" y="609600"/>
            <a:ext cx="228600" cy="6248400"/>
          </a:xfrm>
          <a:prstGeom prst="rect">
            <a:avLst/>
          </a:prstGeom>
          <a:solidFill>
            <a:schemeClr val="accent1"/>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9" name="Rectangle 8"/>
          <p:cNvSpPr/>
          <p:nvPr/>
        </p:nvSpPr>
        <p:spPr>
          <a:xfrm>
            <a:off x="6142038" y="0"/>
            <a:ext cx="228600" cy="533400"/>
          </a:xfrm>
          <a:prstGeom prst="rect">
            <a:avLst/>
          </a:prstGeom>
          <a:solidFill>
            <a:schemeClr val="accent2"/>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6" name="Slide Number Placeholder 5"/>
          <p:cNvSpPr>
            <a:spLocks noGrp="1"/>
          </p:cNvSpPr>
          <p:nvPr>
            <p:ph type="sldNum" sz="quarter" idx="12"/>
          </p:nvPr>
        </p:nvSpPr>
        <p:spPr>
          <a:xfrm rot="5400000">
            <a:off x="5989638" y="144462"/>
            <a:ext cx="533400" cy="244476"/>
          </a:xfrm>
        </p:spPr>
        <p:txBody>
          <a:bodyPr/>
          <a:lstStyle/>
          <a:p>
            <a:fld id="{4DE47745-A264-4F55-ABD8-4F1B080976CD}"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609600" y="228600"/>
            <a:ext cx="8153400" cy="990600"/>
          </a:xfrm>
          <a:prstGeom prst="rect">
            <a:avLst/>
          </a:prstGeom>
        </p:spPr>
        <p:txBody>
          <a:bodyPr vert="horz" anchor="ctr">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612648" y="1600200"/>
            <a:ext cx="8153400" cy="452628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6096000" y="6248400"/>
            <a:ext cx="2667000" cy="365125"/>
          </a:xfrm>
          <a:prstGeom prst="rect">
            <a:avLst/>
          </a:prstGeom>
        </p:spPr>
        <p:txBody>
          <a:bodyPr vert="horz" anchor="ctr" anchorCtr="0"/>
          <a:lstStyle>
            <a:lvl1pPr algn="l" eaLnBrk="1" latinLnBrk="0" hangingPunct="1">
              <a:defRPr kumimoji="0" sz="1400">
                <a:solidFill>
                  <a:schemeClr val="tx2"/>
                </a:solidFill>
              </a:defRPr>
            </a:lvl1pPr>
          </a:lstStyle>
          <a:p>
            <a:fld id="{FA7270E5-41C1-4870-9BDF-CD79CDB5D62D}" type="datetimeFigureOut">
              <a:rPr lang="en-US" smtClean="0"/>
              <a:pPr/>
              <a:t>8/19/2015</a:t>
            </a:fld>
            <a:endParaRPr lang="en-US"/>
          </a:p>
        </p:txBody>
      </p:sp>
      <p:sp>
        <p:nvSpPr>
          <p:cNvPr id="3" name="Footer Placeholder 2"/>
          <p:cNvSpPr>
            <a:spLocks noGrp="1"/>
          </p:cNvSpPr>
          <p:nvPr>
            <p:ph type="ftr" sz="quarter" idx="3"/>
          </p:nvPr>
        </p:nvSpPr>
        <p:spPr>
          <a:xfrm>
            <a:off x="609600" y="6248206"/>
            <a:ext cx="5421083" cy="365125"/>
          </a:xfrm>
          <a:prstGeom prst="rect">
            <a:avLst/>
          </a:prstGeom>
        </p:spPr>
        <p:txBody>
          <a:bodyPr vert="horz" anchor="ctr"/>
          <a:lstStyle>
            <a:lvl1pPr algn="r" eaLnBrk="1" latinLnBrk="0" hangingPunct="1">
              <a:defRPr kumimoji="0" sz="1400">
                <a:solidFill>
                  <a:schemeClr val="tx2"/>
                </a:solidFill>
              </a:defRPr>
            </a:lvl1pPr>
          </a:lstStyle>
          <a:p>
            <a:endParaRPr lang="en-US"/>
          </a:p>
        </p:txBody>
      </p:sp>
      <p:sp>
        <p:nvSpPr>
          <p:cNvPr id="7" name="Rectangle 6"/>
          <p:cNvSpPr/>
          <p:nvPr/>
        </p:nvSpPr>
        <p:spPr bwMode="white">
          <a:xfrm>
            <a:off x="0" y="1234440"/>
            <a:ext cx="9144000" cy="32004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Rectangle 7"/>
          <p:cNvSpPr/>
          <p:nvPr/>
        </p:nvSpPr>
        <p:spPr>
          <a:xfrm>
            <a:off x="0" y="1280160"/>
            <a:ext cx="533400" cy="228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ctangle 8"/>
          <p:cNvSpPr/>
          <p:nvPr/>
        </p:nvSpPr>
        <p:spPr>
          <a:xfrm>
            <a:off x="590550" y="1280160"/>
            <a:ext cx="8553450" cy="228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3" name="Slide Number Placeholder 22"/>
          <p:cNvSpPr>
            <a:spLocks noGrp="1"/>
          </p:cNvSpPr>
          <p:nvPr>
            <p:ph type="sldNum" sz="quarter" idx="4"/>
          </p:nvPr>
        </p:nvSpPr>
        <p:spPr>
          <a:xfrm>
            <a:off x="0" y="1272222"/>
            <a:ext cx="533400" cy="244476"/>
          </a:xfrm>
          <a:prstGeom prst="rect">
            <a:avLst/>
          </a:prstGeom>
        </p:spPr>
        <p:txBody>
          <a:bodyPr vert="horz" anchor="ctr" anchorCtr="0">
            <a:normAutofit/>
          </a:bodyPr>
          <a:lstStyle>
            <a:lvl1pPr algn="ctr" eaLnBrk="1" latinLnBrk="0" hangingPunct="1">
              <a:defRPr kumimoji="0" sz="1400" b="1">
                <a:solidFill>
                  <a:srgbClr val="FFFFFF"/>
                </a:solidFill>
              </a:defRPr>
            </a:lvl1pPr>
          </a:lstStyle>
          <a:p>
            <a:fld id="{4DE47745-A264-4F55-ABD8-4F1B080976CD}"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4775" r:id="rId1"/>
    <p:sldLayoutId id="2147484776" r:id="rId2"/>
    <p:sldLayoutId id="2147484777" r:id="rId3"/>
    <p:sldLayoutId id="2147484778" r:id="rId4"/>
    <p:sldLayoutId id="2147484779" r:id="rId5"/>
    <p:sldLayoutId id="2147484780" r:id="rId6"/>
    <p:sldLayoutId id="2147484781" r:id="rId7"/>
    <p:sldLayoutId id="2147484782" r:id="rId8"/>
    <p:sldLayoutId id="2147484783" r:id="rId9"/>
    <p:sldLayoutId id="2147484784" r:id="rId10"/>
    <p:sldLayoutId id="2147484785" r:id="rId11"/>
  </p:sldLayoutIdLst>
  <p:txStyles>
    <p:titleStyle>
      <a:lvl1pPr algn="l" rtl="0" eaLnBrk="1" latinLnBrk="0" hangingPunct="1">
        <a:spcBef>
          <a:spcPct val="0"/>
        </a:spcBef>
        <a:buNone/>
        <a:defRPr kumimoji="0" sz="4400" kern="1200">
          <a:solidFill>
            <a:schemeClr val="tx2"/>
          </a:solidFill>
          <a:latin typeface="+mj-lt"/>
          <a:ea typeface="+mj-ea"/>
          <a:cs typeface="+mj-cs"/>
        </a:defRPr>
      </a:lvl1pPr>
    </p:titleStyle>
    <p:bodyStyle>
      <a:lvl1pPr marL="320040" indent="-320040" algn="l" rtl="0" eaLnBrk="1" latinLnBrk="0" hangingPunct="1">
        <a:spcBef>
          <a:spcPts val="700"/>
        </a:spcBef>
        <a:buClr>
          <a:schemeClr val="accent2"/>
        </a:buClr>
        <a:buSzPct val="60000"/>
        <a:buFont typeface="Wingdings"/>
        <a:buChar char=""/>
        <a:defRPr kumimoji="0" sz="29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219200"/>
            <a:ext cx="5917677" cy="1676400"/>
          </a:xfrm>
        </p:spPr>
        <p:txBody>
          <a:bodyPr>
            <a:normAutofit fontScale="90000"/>
          </a:bodyPr>
          <a:lstStyle/>
          <a:p>
            <a:pPr algn="ctr"/>
            <a:r>
              <a:rPr lang="en-US" sz="4400" dirty="0" smtClean="0"/>
              <a:t>Black </a:t>
            </a:r>
            <a:r>
              <a:rPr lang="en-US" dirty="0" smtClean="0"/>
              <a:t>STEM Aspirants </a:t>
            </a:r>
            <a:r>
              <a:rPr lang="en-US" sz="4400" dirty="0" smtClean="0"/>
              <a:t>and the Opportunity Structure</a:t>
            </a:r>
            <a:endParaRPr lang="en-US" sz="4400" dirty="0"/>
          </a:p>
        </p:txBody>
      </p:sp>
      <p:sp>
        <p:nvSpPr>
          <p:cNvPr id="3" name="Subtitle 2"/>
          <p:cNvSpPr>
            <a:spLocks noGrp="1"/>
          </p:cNvSpPr>
          <p:nvPr>
            <p:ph type="subTitle" idx="1"/>
          </p:nvPr>
        </p:nvSpPr>
        <p:spPr>
          <a:xfrm>
            <a:off x="1308361" y="4800600"/>
            <a:ext cx="5917677" cy="861420"/>
          </a:xfrm>
        </p:spPr>
        <p:txBody>
          <a:bodyPr>
            <a:normAutofit fontScale="25000" lnSpcReduction="20000"/>
          </a:bodyPr>
          <a:lstStyle/>
          <a:p>
            <a:pPr algn="ctr"/>
            <a:r>
              <a:rPr lang="en-US" sz="7200" b="1" dirty="0" smtClean="0">
                <a:solidFill>
                  <a:schemeClr val="tx1"/>
                </a:solidFill>
                <a:latin typeface="Arial" pitchFamily="34" charset="0"/>
                <a:cs typeface="Arial" pitchFamily="34" charset="0"/>
              </a:rPr>
              <a:t>Association for Institutional Research</a:t>
            </a:r>
            <a:endParaRPr lang="en-US" sz="7200" b="1" dirty="0">
              <a:solidFill>
                <a:schemeClr val="tx1"/>
              </a:solidFill>
              <a:latin typeface="Arial" pitchFamily="34" charset="0"/>
              <a:cs typeface="Arial" pitchFamily="34" charset="0"/>
            </a:endParaRPr>
          </a:p>
          <a:p>
            <a:pPr algn="ctr"/>
            <a:r>
              <a:rPr lang="en-US" sz="7200" b="1" dirty="0" smtClean="0">
                <a:solidFill>
                  <a:schemeClr val="tx1"/>
                </a:solidFill>
                <a:latin typeface="Arial" pitchFamily="34" charset="0"/>
                <a:cs typeface="Arial" pitchFamily="34" charset="0"/>
              </a:rPr>
              <a:t>Denver, Colorado</a:t>
            </a:r>
            <a:endParaRPr lang="en-US" sz="7200" b="1" dirty="0">
              <a:solidFill>
                <a:schemeClr val="tx1"/>
              </a:solidFill>
              <a:latin typeface="Arial" pitchFamily="34" charset="0"/>
              <a:cs typeface="Arial" pitchFamily="34" charset="0"/>
            </a:endParaRPr>
          </a:p>
          <a:p>
            <a:pPr algn="ctr"/>
            <a:r>
              <a:rPr lang="en-US" sz="7200" b="1" dirty="0" smtClean="0">
                <a:solidFill>
                  <a:schemeClr val="tx1"/>
                </a:solidFill>
                <a:latin typeface="Arial" pitchFamily="34" charset="0"/>
                <a:cs typeface="Arial" pitchFamily="34" charset="0"/>
              </a:rPr>
              <a:t>May 28, 2015</a:t>
            </a:r>
            <a:endParaRPr lang="en-US" sz="7200" b="1" dirty="0">
              <a:solidFill>
                <a:schemeClr val="tx1"/>
              </a:solidFill>
              <a:latin typeface="Arial" pitchFamily="34" charset="0"/>
              <a:cs typeface="Arial" pitchFamily="34" charset="0"/>
            </a:endParaRPr>
          </a:p>
          <a:p>
            <a:pPr algn="ctr"/>
            <a:endParaRPr lang="en-US" dirty="0"/>
          </a:p>
        </p:txBody>
      </p:sp>
      <p:sp>
        <p:nvSpPr>
          <p:cNvPr id="5" name="TextBox 4"/>
          <p:cNvSpPr txBox="1"/>
          <p:nvPr/>
        </p:nvSpPr>
        <p:spPr>
          <a:xfrm>
            <a:off x="2438400" y="3200162"/>
            <a:ext cx="3657600" cy="1600438"/>
          </a:xfrm>
          <a:prstGeom prst="rect">
            <a:avLst/>
          </a:prstGeom>
          <a:noFill/>
        </p:spPr>
        <p:txBody>
          <a:bodyPr wrap="square" rtlCol="0">
            <a:spAutoFit/>
          </a:bodyPr>
          <a:lstStyle/>
          <a:p>
            <a:pPr algn="ctr"/>
            <a:r>
              <a:rPr lang="en-US" sz="2000" b="1" dirty="0">
                <a:latin typeface="Arial" pitchFamily="34" charset="0"/>
                <a:cs typeface="Arial" pitchFamily="34" charset="0"/>
              </a:rPr>
              <a:t>Tanya Figueroa, </a:t>
            </a:r>
            <a:endParaRPr lang="en-US" sz="2000" b="1" dirty="0" smtClean="0">
              <a:latin typeface="Arial" pitchFamily="34" charset="0"/>
              <a:cs typeface="Arial" pitchFamily="34" charset="0"/>
            </a:endParaRPr>
          </a:p>
          <a:p>
            <a:pPr algn="ctr"/>
            <a:r>
              <a:rPr lang="en-US" sz="2000" b="1" dirty="0" smtClean="0">
                <a:latin typeface="Arial" pitchFamily="34" charset="0"/>
                <a:cs typeface="Arial" pitchFamily="34" charset="0"/>
              </a:rPr>
              <a:t>Ashlee Wilkins</a:t>
            </a:r>
          </a:p>
          <a:p>
            <a:pPr algn="ctr"/>
            <a:r>
              <a:rPr lang="en-US" sz="2000" b="1" dirty="0" smtClean="0">
                <a:latin typeface="Arial" pitchFamily="34" charset="0"/>
                <a:cs typeface="Arial" pitchFamily="34" charset="0"/>
              </a:rPr>
              <a:t>Sylvia Hurtado</a:t>
            </a:r>
          </a:p>
          <a:p>
            <a:pPr algn="ctr"/>
            <a:r>
              <a:rPr lang="en-US" sz="2000" b="1" dirty="0" smtClean="0">
                <a:latin typeface="Arial" pitchFamily="34" charset="0"/>
                <a:cs typeface="Arial" pitchFamily="34" charset="0"/>
              </a:rPr>
              <a:t>UCLA</a:t>
            </a:r>
            <a:endParaRPr lang="en-US" sz="2000" b="1" dirty="0">
              <a:latin typeface="Arial" pitchFamily="34" charset="0"/>
              <a:cs typeface="Arial" pitchFamily="34" charset="0"/>
            </a:endParaRPr>
          </a:p>
          <a:p>
            <a:endParaRPr lang="en-US"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Introduction</a:t>
            </a:r>
            <a:endParaRPr lang="en-US" dirty="0"/>
          </a:p>
        </p:txBody>
      </p:sp>
      <p:sp>
        <p:nvSpPr>
          <p:cNvPr id="4" name="Content Placeholder 2"/>
          <p:cNvSpPr>
            <a:spLocks noGrp="1"/>
          </p:cNvSpPr>
          <p:nvPr>
            <p:ph sz="quarter" idx="1"/>
          </p:nvPr>
        </p:nvSpPr>
        <p:spPr>
          <a:xfrm>
            <a:off x="533400" y="2133600"/>
            <a:ext cx="8324088" cy="3733800"/>
          </a:xfrm>
        </p:spPr>
        <p:txBody>
          <a:bodyPr>
            <a:normAutofit/>
          </a:bodyPr>
          <a:lstStyle/>
          <a:p>
            <a:pPr>
              <a:buFont typeface="Wingdings" pitchFamily="2" charset="2"/>
              <a:buChar char="q"/>
            </a:pPr>
            <a:r>
              <a:rPr lang="en-US" dirty="0"/>
              <a:t>T</a:t>
            </a:r>
            <a:r>
              <a:rPr lang="en-US" dirty="0" smtClean="0"/>
              <a:t>oo </a:t>
            </a:r>
            <a:r>
              <a:rPr lang="en-US" dirty="0"/>
              <a:t>few </a:t>
            </a:r>
            <a:r>
              <a:rPr lang="en-US" dirty="0" smtClean="0"/>
              <a:t>Black students graduate </a:t>
            </a:r>
            <a:r>
              <a:rPr lang="en-US" dirty="0"/>
              <a:t>with STEM </a:t>
            </a:r>
            <a:r>
              <a:rPr lang="en-US" dirty="0" smtClean="0"/>
              <a:t>degrees</a:t>
            </a:r>
            <a:endParaRPr lang="en-US" sz="1050" dirty="0" smtClean="0"/>
          </a:p>
          <a:p>
            <a:pPr>
              <a:buFont typeface="Wingdings" pitchFamily="2" charset="2"/>
              <a:buChar char="q"/>
            </a:pPr>
            <a:endParaRPr lang="en-US" sz="1050" dirty="0" smtClean="0"/>
          </a:p>
          <a:p>
            <a:pPr>
              <a:buFont typeface="Wingdings" pitchFamily="2" charset="2"/>
              <a:buChar char="q"/>
            </a:pPr>
            <a:r>
              <a:rPr lang="en-US" dirty="0" smtClean="0"/>
              <a:t>Black students face multiple challenges in STEM</a:t>
            </a:r>
            <a:r>
              <a:rPr lang="en-US" sz="1000" dirty="0" smtClean="0"/>
              <a:t> </a:t>
            </a:r>
            <a:r>
              <a:rPr lang="en-US" sz="2200" dirty="0" smtClean="0"/>
              <a:t> </a:t>
            </a:r>
            <a:r>
              <a:rPr lang="en-US" sz="2800" dirty="0" smtClean="0"/>
              <a:t>majors</a:t>
            </a:r>
            <a:r>
              <a:rPr lang="en-US" sz="1000" dirty="0" smtClean="0"/>
              <a:t> </a:t>
            </a:r>
          </a:p>
          <a:p>
            <a:pPr>
              <a:buFont typeface="Courier New" panose="02070309020205020404" pitchFamily="49" charset="0"/>
              <a:buChar char="o"/>
            </a:pPr>
            <a:endParaRPr lang="en-US" sz="1000" dirty="0" smtClean="0"/>
          </a:p>
          <a:p>
            <a:pPr>
              <a:buFont typeface="Wingdings" pitchFamily="2" charset="2"/>
              <a:buChar char="q"/>
            </a:pPr>
            <a:r>
              <a:rPr lang="en-US" dirty="0" smtClean="0"/>
              <a:t>A number of experiences and activities mitigate the effect of these barriers – the “opportunity structure” in STEM programs </a:t>
            </a:r>
            <a:endParaRPr lang="en-US" sz="1000" dirty="0" smtClean="0"/>
          </a:p>
          <a:p>
            <a:pPr>
              <a:buFont typeface="Courier New" panose="02070309020205020404" pitchFamily="49" charset="0"/>
              <a:buChar char="o"/>
            </a:pPr>
            <a:endParaRPr lang="en-US" sz="1000" dirty="0" smtClean="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Purpose of Study</a:t>
            </a:r>
            <a:endParaRPr lang="en-US" dirty="0"/>
          </a:p>
        </p:txBody>
      </p:sp>
      <p:sp>
        <p:nvSpPr>
          <p:cNvPr id="3" name="Content Placeholder 2"/>
          <p:cNvSpPr>
            <a:spLocks noGrp="1"/>
          </p:cNvSpPr>
          <p:nvPr>
            <p:ph sz="quarter" idx="1"/>
          </p:nvPr>
        </p:nvSpPr>
        <p:spPr/>
        <p:txBody>
          <a:bodyPr/>
          <a:lstStyle/>
          <a:p>
            <a:pPr>
              <a:buFont typeface="Wingdings" pitchFamily="2" charset="2"/>
              <a:buChar char="q"/>
            </a:pPr>
            <a:endParaRPr lang="en-US" b="1" dirty="0" smtClean="0"/>
          </a:p>
          <a:p>
            <a:pPr>
              <a:buFont typeface="Wingdings" pitchFamily="2" charset="2"/>
              <a:buChar char="q"/>
            </a:pPr>
            <a:r>
              <a:rPr lang="en-US" sz="3600" b="1" dirty="0" smtClean="0"/>
              <a:t>Purpose</a:t>
            </a:r>
            <a:r>
              <a:rPr lang="en-US" sz="3600" dirty="0"/>
              <a:t>: Investigate</a:t>
            </a:r>
            <a:r>
              <a:rPr lang="en-US" sz="3600" dirty="0" smtClean="0"/>
              <a:t> the factors </a:t>
            </a:r>
            <a:r>
              <a:rPr lang="en-US" sz="3600" dirty="0"/>
              <a:t>that are predictive of Black students’</a:t>
            </a:r>
            <a:r>
              <a:rPr lang="en-US" sz="3600" dirty="0" smtClean="0"/>
              <a:t> participation </a:t>
            </a:r>
            <a:r>
              <a:rPr lang="en-US" sz="3600" dirty="0"/>
              <a:t>within</a:t>
            </a:r>
            <a:r>
              <a:rPr lang="en-US" sz="3600" dirty="0" smtClean="0"/>
              <a:t> two components of the </a:t>
            </a:r>
            <a:r>
              <a:rPr lang="en-US" sz="3600" dirty="0"/>
              <a:t>opportunity structure:</a:t>
            </a:r>
          </a:p>
          <a:p>
            <a:pPr lvl="1">
              <a:buFont typeface="Wingdings" pitchFamily="2" charset="2"/>
              <a:buChar char="q"/>
            </a:pPr>
            <a:r>
              <a:rPr lang="en-US" dirty="0"/>
              <a:t>Supplemental instruction</a:t>
            </a:r>
          </a:p>
          <a:p>
            <a:pPr lvl="1">
              <a:buFont typeface="Wingdings" pitchFamily="2" charset="2"/>
              <a:buChar char="q"/>
            </a:pPr>
            <a:r>
              <a:rPr lang="en-US" dirty="0"/>
              <a:t>Faculty mentorship and support</a:t>
            </a:r>
          </a:p>
          <a:p>
            <a:pPr marL="0" indent="0">
              <a:buNone/>
            </a:pPr>
            <a:endParaRPr lang="en-US" dirty="0"/>
          </a:p>
        </p:txBody>
      </p:sp>
    </p:spTree>
    <p:extLst>
      <p:ext uri="{BB962C8B-B14F-4D97-AF65-F5344CB8AC3E}">
        <p14:creationId xmlns:p14="http://schemas.microsoft.com/office/powerpoint/2010/main" val="399720799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Supplemental Instruction</a:t>
            </a:r>
            <a:endParaRPr lang="en-US" dirty="0"/>
          </a:p>
        </p:txBody>
      </p:sp>
      <p:sp>
        <p:nvSpPr>
          <p:cNvPr id="3" name="Content Placeholder 2"/>
          <p:cNvSpPr>
            <a:spLocks noGrp="1"/>
          </p:cNvSpPr>
          <p:nvPr>
            <p:ph idx="1"/>
          </p:nvPr>
        </p:nvSpPr>
        <p:spPr/>
        <p:txBody>
          <a:bodyPr>
            <a:normAutofit/>
          </a:bodyPr>
          <a:lstStyle/>
          <a:p>
            <a:r>
              <a:rPr lang="en-US" dirty="0" smtClean="0"/>
              <a:t>Targets “at-risk courses” as opposed to “at-risk students”</a:t>
            </a:r>
          </a:p>
          <a:p>
            <a:r>
              <a:rPr lang="en-US" dirty="0" smtClean="0"/>
              <a:t>Peer-facilitated sessions focused on problem solving and enhancing course material</a:t>
            </a:r>
          </a:p>
          <a:p>
            <a:r>
              <a:rPr lang="en-US" dirty="0" smtClean="0"/>
              <a:t>Voluntary; not remedial</a:t>
            </a:r>
          </a:p>
          <a:p>
            <a:r>
              <a:rPr lang="en-US" dirty="0" smtClean="0"/>
              <a:t>Supplemental instruction has been shown to improve academic performance and term-to-term retention rates in single-institution studies</a:t>
            </a:r>
            <a:endParaRPr lang="en-US" dirty="0"/>
          </a:p>
        </p:txBody>
      </p:sp>
    </p:spTree>
    <p:extLst>
      <p:ext uri="{BB962C8B-B14F-4D97-AF65-F5344CB8AC3E}">
        <p14:creationId xmlns:p14="http://schemas.microsoft.com/office/powerpoint/2010/main" val="148022837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Faculty Mentoring</a:t>
            </a:r>
            <a:endParaRPr lang="en-US" dirty="0"/>
          </a:p>
        </p:txBody>
      </p:sp>
      <p:sp>
        <p:nvSpPr>
          <p:cNvPr id="3" name="Content Placeholder 2"/>
          <p:cNvSpPr>
            <a:spLocks noGrp="1"/>
          </p:cNvSpPr>
          <p:nvPr>
            <p:ph idx="1"/>
          </p:nvPr>
        </p:nvSpPr>
        <p:spPr/>
        <p:txBody>
          <a:bodyPr>
            <a:normAutofit/>
          </a:bodyPr>
          <a:lstStyle/>
          <a:p>
            <a:r>
              <a:rPr lang="en-US" dirty="0" smtClean="0"/>
              <a:t>Intentional support, as opposed to happenstance faculty-student interactions</a:t>
            </a:r>
          </a:p>
          <a:p>
            <a:endParaRPr lang="en-US" sz="1200" dirty="0" smtClean="0"/>
          </a:p>
          <a:p>
            <a:r>
              <a:rPr lang="en-US" dirty="0" smtClean="0"/>
              <a:t>Consists of professional and personal support</a:t>
            </a:r>
          </a:p>
          <a:p>
            <a:endParaRPr lang="en-US" sz="1200" dirty="0" smtClean="0"/>
          </a:p>
          <a:p>
            <a:r>
              <a:rPr lang="en-US" dirty="0" smtClean="0"/>
              <a:t>Faculty mentoring also improves academic performance and retention</a:t>
            </a:r>
          </a:p>
        </p:txBody>
      </p:sp>
    </p:spTree>
    <p:extLst>
      <p:ext uri="{BB962C8B-B14F-4D97-AF65-F5344CB8AC3E}">
        <p14:creationId xmlns:p14="http://schemas.microsoft.com/office/powerpoint/2010/main" val="108000563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Methods </a:t>
            </a:r>
            <a:endParaRPr lang="en-US" dirty="0"/>
          </a:p>
        </p:txBody>
      </p:sp>
      <p:sp>
        <p:nvSpPr>
          <p:cNvPr id="4" name="Content Placeholder 2"/>
          <p:cNvSpPr>
            <a:spLocks noGrp="1"/>
          </p:cNvSpPr>
          <p:nvPr>
            <p:ph sz="quarter" idx="1"/>
          </p:nvPr>
        </p:nvSpPr>
        <p:spPr/>
        <p:txBody>
          <a:bodyPr>
            <a:normAutofit/>
          </a:bodyPr>
          <a:lstStyle/>
          <a:p>
            <a:r>
              <a:rPr lang="en-US" dirty="0" smtClean="0"/>
              <a:t>Data source and sample:</a:t>
            </a:r>
          </a:p>
          <a:p>
            <a:pPr lvl="1"/>
            <a:r>
              <a:rPr lang="en-US" dirty="0" smtClean="0"/>
              <a:t>2004 CIRP Freshman Survey (TFS)</a:t>
            </a:r>
          </a:p>
          <a:p>
            <a:pPr lvl="1"/>
            <a:r>
              <a:rPr lang="en-US" dirty="0" smtClean="0"/>
              <a:t>2008 CIRP College Senior Survey (CSS)</a:t>
            </a:r>
          </a:p>
          <a:p>
            <a:pPr lvl="1"/>
            <a:r>
              <a:rPr lang="en-US" dirty="0" smtClean="0"/>
              <a:t>Institutional data from IPEDS </a:t>
            </a:r>
          </a:p>
          <a:p>
            <a:pPr lvl="2"/>
            <a:r>
              <a:rPr lang="en-US" dirty="0" smtClean="0"/>
              <a:t>Sample: 792 Black STEM aspirants and a random sample of 792 White students across 175 institutions</a:t>
            </a:r>
          </a:p>
          <a:p>
            <a:r>
              <a:rPr lang="en-US" dirty="0" smtClean="0"/>
              <a:t>Analysis</a:t>
            </a:r>
          </a:p>
          <a:p>
            <a:pPr lvl="1"/>
            <a:r>
              <a:rPr lang="en-US" dirty="0" smtClean="0"/>
              <a:t>Hierarchical Linear Modeling (HLM)</a:t>
            </a:r>
          </a:p>
          <a:p>
            <a:pPr lvl="1"/>
            <a:r>
              <a:rPr lang="en-US" dirty="0" smtClean="0"/>
              <a:t>4 models</a:t>
            </a: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Methods (Cont.)</a:t>
            </a:r>
            <a:endParaRPr lang="en-US" dirty="0"/>
          </a:p>
        </p:txBody>
      </p:sp>
      <p:sp>
        <p:nvSpPr>
          <p:cNvPr id="3" name="Rectangle 2"/>
          <p:cNvSpPr/>
          <p:nvPr/>
        </p:nvSpPr>
        <p:spPr>
          <a:xfrm>
            <a:off x="304800" y="1828800"/>
            <a:ext cx="8458200" cy="4648200"/>
          </a:xfrm>
          <a:prstGeom prst="rect">
            <a:avLst/>
          </a:prstGeom>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1"/>
            <a:endParaRPr lang="en-US" sz="2400" dirty="0" smtClean="0">
              <a:solidFill>
                <a:schemeClr val="tx1"/>
              </a:solidFill>
              <a:latin typeface="Arial" panose="020B0604020202020204" pitchFamily="34" charset="0"/>
              <a:cs typeface="Arial" panose="020B0604020202020204" pitchFamily="34" charset="0"/>
            </a:endParaRPr>
          </a:p>
          <a:p>
            <a:r>
              <a:rPr lang="en-US" sz="2400" b="1" i="1" dirty="0" smtClean="0">
                <a:solidFill>
                  <a:schemeClr val="tx1"/>
                </a:solidFill>
                <a:latin typeface="Arial" panose="020B0604020202020204" pitchFamily="34" charset="0"/>
                <a:cs typeface="Arial" panose="020B0604020202020204" pitchFamily="34" charset="0"/>
              </a:rPr>
              <a:t>Student-Level Variables</a:t>
            </a:r>
          </a:p>
          <a:p>
            <a:pPr marL="285750" indent="-285750">
              <a:buFont typeface="Arial" panose="020B0604020202020204" pitchFamily="34" charset="0"/>
              <a:buChar char="•"/>
            </a:pPr>
            <a:r>
              <a:rPr lang="en-US" sz="2400" dirty="0" smtClean="0">
                <a:solidFill>
                  <a:schemeClr val="tx1"/>
                </a:solidFill>
                <a:latin typeface="Arial" panose="020B0604020202020204" pitchFamily="34" charset="0"/>
                <a:cs typeface="Arial" panose="020B0604020202020204" pitchFamily="34" charset="0"/>
              </a:rPr>
              <a:t>Demographic </a:t>
            </a:r>
            <a:r>
              <a:rPr lang="en-US" sz="2400" dirty="0">
                <a:solidFill>
                  <a:schemeClr val="tx1"/>
                </a:solidFill>
                <a:latin typeface="Arial" panose="020B0604020202020204" pitchFamily="34" charset="0"/>
                <a:cs typeface="Arial" panose="020B0604020202020204" pitchFamily="34" charset="0"/>
              </a:rPr>
              <a:t>Characteristics </a:t>
            </a:r>
            <a:r>
              <a:rPr lang="en-US" sz="2400" dirty="0" smtClean="0">
                <a:solidFill>
                  <a:schemeClr val="tx1"/>
                </a:solidFill>
                <a:latin typeface="Arial" panose="020B0604020202020204" pitchFamily="34" charset="0"/>
                <a:cs typeface="Arial" panose="020B0604020202020204" pitchFamily="34" charset="0"/>
              </a:rPr>
              <a:t>(6)</a:t>
            </a:r>
          </a:p>
          <a:p>
            <a:pPr marL="285750" indent="-285750">
              <a:buFont typeface="Arial" panose="020B0604020202020204" pitchFamily="34" charset="0"/>
              <a:buChar char="•"/>
            </a:pPr>
            <a:r>
              <a:rPr lang="en-US" sz="2400" dirty="0" smtClean="0">
                <a:solidFill>
                  <a:schemeClr val="tx1"/>
                </a:solidFill>
                <a:latin typeface="Arial" panose="020B0604020202020204" pitchFamily="34" charset="0"/>
                <a:cs typeface="Arial" panose="020B0604020202020204" pitchFamily="34" charset="0"/>
              </a:rPr>
              <a:t>High </a:t>
            </a:r>
            <a:r>
              <a:rPr lang="en-US" sz="2400" dirty="0">
                <a:solidFill>
                  <a:schemeClr val="tx1"/>
                </a:solidFill>
                <a:latin typeface="Arial" panose="020B0604020202020204" pitchFamily="34" charset="0"/>
                <a:cs typeface="Arial" panose="020B0604020202020204" pitchFamily="34" charset="0"/>
              </a:rPr>
              <a:t>School Preparation, Achievement,</a:t>
            </a:r>
            <a:r>
              <a:rPr lang="en-US" sz="2400" dirty="0" smtClean="0">
                <a:solidFill>
                  <a:schemeClr val="tx1"/>
                </a:solidFill>
                <a:latin typeface="Arial" panose="020B0604020202020204" pitchFamily="34" charset="0"/>
                <a:cs typeface="Arial" panose="020B0604020202020204" pitchFamily="34" charset="0"/>
              </a:rPr>
              <a:t> and Experiences (8)</a:t>
            </a:r>
          </a:p>
          <a:p>
            <a:pPr marL="285750" indent="-285750">
              <a:buFont typeface="Arial" panose="020B0604020202020204" pitchFamily="34" charset="0"/>
              <a:buChar char="•"/>
            </a:pPr>
            <a:r>
              <a:rPr lang="en-US" sz="2400" dirty="0" smtClean="0">
                <a:solidFill>
                  <a:schemeClr val="tx1"/>
                </a:solidFill>
                <a:latin typeface="Arial" panose="020B0604020202020204" pitchFamily="34" charset="0"/>
                <a:cs typeface="Arial" panose="020B0604020202020204" pitchFamily="34" charset="0"/>
              </a:rPr>
              <a:t>Campus Climate (4)</a:t>
            </a:r>
            <a:endParaRPr lang="en-US" sz="2400" dirty="0">
              <a:solidFill>
                <a:schemeClr val="tx1"/>
              </a:solidFill>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US" sz="2400" dirty="0" smtClean="0">
                <a:solidFill>
                  <a:schemeClr val="tx1"/>
                </a:solidFill>
                <a:latin typeface="Arial" panose="020B0604020202020204" pitchFamily="34" charset="0"/>
                <a:cs typeface="Arial" panose="020B0604020202020204" pitchFamily="34" charset="0"/>
              </a:rPr>
              <a:t>College Experiences (12)</a:t>
            </a:r>
            <a:endParaRPr lang="en-US" sz="2400" dirty="0">
              <a:solidFill>
                <a:schemeClr val="tx1"/>
              </a:solidFill>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US" sz="2400" dirty="0" smtClean="0">
                <a:solidFill>
                  <a:schemeClr val="tx1"/>
                </a:solidFill>
                <a:latin typeface="Arial" panose="020B0604020202020204" pitchFamily="34" charset="0"/>
                <a:cs typeface="Arial" panose="020B0604020202020204" pitchFamily="34" charset="0"/>
              </a:rPr>
              <a:t>STEM </a:t>
            </a:r>
            <a:r>
              <a:rPr lang="en-US" sz="2400" dirty="0">
                <a:solidFill>
                  <a:schemeClr val="tx1"/>
                </a:solidFill>
                <a:latin typeface="Arial" panose="020B0604020202020204" pitchFamily="34" charset="0"/>
                <a:cs typeface="Arial" panose="020B0604020202020204" pitchFamily="34" charset="0"/>
              </a:rPr>
              <a:t>Area of </a:t>
            </a:r>
            <a:r>
              <a:rPr lang="en-US" sz="2400" dirty="0" smtClean="0">
                <a:solidFill>
                  <a:schemeClr val="tx1"/>
                </a:solidFill>
                <a:latin typeface="Arial" panose="020B0604020202020204" pitchFamily="34" charset="0"/>
                <a:cs typeface="Arial" panose="020B0604020202020204" pitchFamily="34" charset="0"/>
              </a:rPr>
              <a:t>Focus (6)</a:t>
            </a:r>
          </a:p>
          <a:p>
            <a:pPr marL="285750" indent="-285750">
              <a:buFont typeface="Arial" panose="020B0604020202020204" pitchFamily="34" charset="0"/>
              <a:buChar char="•"/>
            </a:pPr>
            <a:endParaRPr lang="en-US" sz="2400" dirty="0">
              <a:solidFill>
                <a:schemeClr val="tx1"/>
              </a:solidFill>
              <a:latin typeface="Arial" panose="020B0604020202020204" pitchFamily="34" charset="0"/>
              <a:cs typeface="Arial" panose="020B0604020202020204" pitchFamily="34" charset="0"/>
            </a:endParaRPr>
          </a:p>
          <a:p>
            <a:r>
              <a:rPr lang="en-US" sz="2400" b="1" i="1" dirty="0" smtClean="0">
                <a:solidFill>
                  <a:schemeClr val="tx1"/>
                </a:solidFill>
                <a:latin typeface="Arial" panose="020B0604020202020204" pitchFamily="34" charset="0"/>
                <a:cs typeface="Arial" panose="020B0604020202020204" pitchFamily="34" charset="0"/>
              </a:rPr>
              <a:t>Institutional-Level Variables</a:t>
            </a:r>
          </a:p>
          <a:p>
            <a:pPr marL="285750" indent="-285750">
              <a:buFont typeface="Arial" panose="020B0604020202020204" pitchFamily="34" charset="0"/>
              <a:buChar char="•"/>
            </a:pPr>
            <a:r>
              <a:rPr lang="en-US" sz="2400" dirty="0">
                <a:solidFill>
                  <a:schemeClr val="tx1"/>
                </a:solidFill>
                <a:latin typeface="Arial" panose="020B0604020202020204" pitchFamily="34" charset="0"/>
                <a:cs typeface="Arial" panose="020B0604020202020204" pitchFamily="34" charset="0"/>
              </a:rPr>
              <a:t>Institutional </a:t>
            </a:r>
            <a:r>
              <a:rPr lang="en-US" sz="2400" dirty="0" smtClean="0">
                <a:solidFill>
                  <a:schemeClr val="tx1"/>
                </a:solidFill>
                <a:latin typeface="Arial" panose="020B0604020202020204" pitchFamily="34" charset="0"/>
                <a:cs typeface="Arial" panose="020B0604020202020204" pitchFamily="34" charset="0"/>
              </a:rPr>
              <a:t>Characteristics (e.g. size, selectivity, type) </a:t>
            </a:r>
            <a:r>
              <a:rPr lang="en-US" sz="2400" dirty="0">
                <a:solidFill>
                  <a:schemeClr val="tx1"/>
                </a:solidFill>
                <a:latin typeface="Arial" panose="020B0604020202020204" pitchFamily="34" charset="0"/>
                <a:cs typeface="Arial" panose="020B0604020202020204" pitchFamily="34" charset="0"/>
              </a:rPr>
              <a:t>(11)</a:t>
            </a:r>
          </a:p>
          <a:p>
            <a:pPr marL="285750" indent="-285750">
              <a:buFont typeface="Arial" panose="020B0604020202020204" pitchFamily="34" charset="0"/>
              <a:buChar char="•"/>
            </a:pPr>
            <a:endParaRPr lang="en-US" dirty="0">
              <a:solidFill>
                <a:schemeClr val="tx1"/>
              </a:solidFill>
              <a:latin typeface="Arial" panose="020B0604020202020204" pitchFamily="34" charset="0"/>
              <a:cs typeface="Arial" panose="020B0604020202020204" pitchFamily="34" charset="0"/>
            </a:endParaRPr>
          </a:p>
          <a:p>
            <a:pPr algn="ctr"/>
            <a:endParaRPr lang="en-US"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900" dirty="0" smtClean="0"/>
              <a:t>Findings Black Students: Supplemental Instruction</a:t>
            </a:r>
            <a:endParaRPr lang="en-US" sz="2900" dirty="0"/>
          </a:p>
        </p:txBody>
      </p:sp>
      <p:sp>
        <p:nvSpPr>
          <p:cNvPr id="3" name="Content Placeholder 2"/>
          <p:cNvSpPr>
            <a:spLocks noGrp="1"/>
          </p:cNvSpPr>
          <p:nvPr>
            <p:ph sz="quarter" idx="1"/>
          </p:nvPr>
        </p:nvSpPr>
        <p:spPr/>
        <p:txBody>
          <a:bodyPr>
            <a:normAutofit fontScale="92500" lnSpcReduction="10000"/>
          </a:bodyPr>
          <a:lstStyle/>
          <a:p>
            <a:pPr marL="0" indent="0">
              <a:buNone/>
            </a:pPr>
            <a:r>
              <a:rPr lang="en-US" i="1" u="sng" dirty="0" smtClean="0"/>
              <a:t>Student-Level</a:t>
            </a:r>
          </a:p>
          <a:p>
            <a:r>
              <a:rPr lang="en-US" sz="2703" dirty="0" smtClean="0"/>
              <a:t>Years of Biology in High School </a:t>
            </a:r>
            <a:r>
              <a:rPr lang="en-US" sz="2703" b="1" dirty="0" smtClean="0"/>
              <a:t>(-)</a:t>
            </a:r>
          </a:p>
          <a:p>
            <a:r>
              <a:rPr lang="en-US" sz="2703" dirty="0" smtClean="0"/>
              <a:t>HPW Talking to Teachers Outside Class </a:t>
            </a:r>
            <a:r>
              <a:rPr lang="en-US" sz="2703" b="1" dirty="0" smtClean="0"/>
              <a:t>(+)</a:t>
            </a:r>
          </a:p>
          <a:p>
            <a:r>
              <a:rPr lang="en-US" sz="2703" dirty="0" smtClean="0"/>
              <a:t>Joined a Club or Organization Related to Major </a:t>
            </a:r>
            <a:r>
              <a:rPr lang="en-US" sz="2703" b="1" dirty="0" smtClean="0"/>
              <a:t>(+)</a:t>
            </a:r>
          </a:p>
          <a:p>
            <a:r>
              <a:rPr lang="en-US" sz="2703" dirty="0" smtClean="0"/>
              <a:t>Receipt of Faculty Mentorship </a:t>
            </a:r>
            <a:r>
              <a:rPr lang="en-US" sz="2703" b="1" dirty="0" smtClean="0"/>
              <a:t>(+)</a:t>
            </a:r>
          </a:p>
          <a:p>
            <a:endParaRPr lang="en-US" sz="1081" b="1" dirty="0" smtClean="0"/>
          </a:p>
          <a:p>
            <a:pPr marL="0" indent="0">
              <a:buNone/>
            </a:pPr>
            <a:r>
              <a:rPr lang="en-US" i="1" u="sng" dirty="0" smtClean="0"/>
              <a:t>Institutional-Level</a:t>
            </a:r>
          </a:p>
          <a:p>
            <a:r>
              <a:rPr lang="en-US" sz="2703" dirty="0"/>
              <a:t>Undergraduate Full-Time </a:t>
            </a:r>
            <a:r>
              <a:rPr lang="en-US" sz="2703" dirty="0" smtClean="0"/>
              <a:t>Enrollment </a:t>
            </a:r>
            <a:r>
              <a:rPr lang="en-US" sz="2703" b="1" dirty="0" smtClean="0"/>
              <a:t>(-)</a:t>
            </a:r>
          </a:p>
          <a:p>
            <a:r>
              <a:rPr lang="en-US" sz="2703" dirty="0" smtClean="0"/>
              <a:t>Proportion </a:t>
            </a:r>
            <a:r>
              <a:rPr lang="en-US" sz="2703" dirty="0"/>
              <a:t>of STEM Undergraduate </a:t>
            </a:r>
            <a:r>
              <a:rPr lang="en-US" sz="2703" dirty="0" smtClean="0"/>
              <a:t>Majors </a:t>
            </a:r>
            <a:r>
              <a:rPr lang="en-US" sz="2703" b="1" dirty="0" smtClean="0"/>
              <a:t>(-)</a:t>
            </a:r>
          </a:p>
          <a:p>
            <a:r>
              <a:rPr lang="en-US" sz="2703" dirty="0" smtClean="0"/>
              <a:t>Research/Doctoral Granting Institution </a:t>
            </a:r>
            <a:r>
              <a:rPr lang="en-US" sz="2703" b="1" dirty="0" smtClean="0"/>
              <a:t>(+)</a:t>
            </a:r>
          </a:p>
          <a:p>
            <a:endParaRPr lang="en-US" dirty="0" smtClean="0"/>
          </a:p>
          <a:p>
            <a:endParaRPr lang="en-US" dirty="0"/>
          </a:p>
        </p:txBody>
      </p:sp>
    </p:spTree>
    <p:extLst>
      <p:ext uri="{BB962C8B-B14F-4D97-AF65-F5344CB8AC3E}">
        <p14:creationId xmlns:p14="http://schemas.microsoft.com/office/powerpoint/2010/main" val="245639242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a:t>Findings White </a:t>
            </a:r>
            <a:r>
              <a:rPr lang="en-US" sz="3200" dirty="0" smtClean="0"/>
              <a:t>Students: Supplemental Instruction </a:t>
            </a:r>
            <a:endParaRPr lang="en-US" sz="3200" dirty="0"/>
          </a:p>
        </p:txBody>
      </p:sp>
      <p:sp>
        <p:nvSpPr>
          <p:cNvPr id="3" name="Content Placeholder 2"/>
          <p:cNvSpPr>
            <a:spLocks noGrp="1"/>
          </p:cNvSpPr>
          <p:nvPr>
            <p:ph sz="quarter" idx="1"/>
          </p:nvPr>
        </p:nvSpPr>
        <p:spPr/>
        <p:txBody>
          <a:bodyPr>
            <a:normAutofit fontScale="92500" lnSpcReduction="10000"/>
          </a:bodyPr>
          <a:lstStyle/>
          <a:p>
            <a:pPr marL="0" indent="0">
              <a:buNone/>
            </a:pPr>
            <a:r>
              <a:rPr lang="en-US" sz="3176" i="1" u="sng" dirty="0"/>
              <a:t>Student-Level</a:t>
            </a:r>
          </a:p>
          <a:p>
            <a:r>
              <a:rPr lang="en-US" dirty="0"/>
              <a:t>High Income (</a:t>
            </a:r>
            <a:r>
              <a:rPr lang="en-US" b="1" dirty="0"/>
              <a:t>-</a:t>
            </a:r>
            <a:r>
              <a:rPr lang="en-US" dirty="0"/>
              <a:t>)</a:t>
            </a:r>
          </a:p>
          <a:p>
            <a:r>
              <a:rPr lang="en-US" dirty="0"/>
              <a:t>Years of Biology (</a:t>
            </a:r>
            <a:r>
              <a:rPr lang="en-US" b="1" dirty="0"/>
              <a:t>-</a:t>
            </a:r>
            <a:r>
              <a:rPr lang="en-US" dirty="0"/>
              <a:t>)</a:t>
            </a:r>
          </a:p>
          <a:p>
            <a:r>
              <a:rPr lang="en-US" dirty="0"/>
              <a:t>Positive Cross-Racial Interactions (</a:t>
            </a:r>
            <a:r>
              <a:rPr lang="en-US" b="1" dirty="0"/>
              <a:t>+</a:t>
            </a:r>
            <a:r>
              <a:rPr lang="en-US" dirty="0"/>
              <a:t>)</a:t>
            </a:r>
          </a:p>
          <a:p>
            <a:r>
              <a:rPr lang="en-US" dirty="0"/>
              <a:t>Studied with Other Students (</a:t>
            </a:r>
            <a:r>
              <a:rPr lang="en-US" b="1" dirty="0"/>
              <a:t>+</a:t>
            </a:r>
            <a:r>
              <a:rPr lang="en-US" dirty="0"/>
              <a:t>)</a:t>
            </a:r>
          </a:p>
          <a:p>
            <a:r>
              <a:rPr lang="en-US" dirty="0"/>
              <a:t>Faculty Interested in Students' Academic Problems (</a:t>
            </a:r>
            <a:r>
              <a:rPr lang="en-US" b="1" dirty="0"/>
              <a:t>+</a:t>
            </a:r>
            <a:r>
              <a:rPr lang="en-US" dirty="0"/>
              <a:t>)</a:t>
            </a:r>
          </a:p>
          <a:p>
            <a:r>
              <a:rPr lang="en-US" dirty="0"/>
              <a:t>Receipt of Faculty Mentorship (</a:t>
            </a:r>
            <a:r>
              <a:rPr lang="en-US" b="1" dirty="0"/>
              <a:t>+</a:t>
            </a:r>
            <a:r>
              <a:rPr lang="en-US" dirty="0"/>
              <a:t>)</a:t>
            </a:r>
          </a:p>
          <a:p>
            <a:endParaRPr lang="en-US" sz="1176" dirty="0"/>
          </a:p>
          <a:p>
            <a:pPr marL="0" indent="0">
              <a:buNone/>
            </a:pPr>
            <a:r>
              <a:rPr lang="en-US" sz="3176" i="1" u="sng" dirty="0"/>
              <a:t>Institutional-Level</a:t>
            </a:r>
          </a:p>
          <a:p>
            <a:r>
              <a:rPr lang="en-US" sz="2941" dirty="0"/>
              <a:t>Undergraduate Full-Time Enrollment </a:t>
            </a:r>
            <a:r>
              <a:rPr lang="en-US" sz="2941" b="1" dirty="0"/>
              <a:t>(+)</a:t>
            </a:r>
          </a:p>
          <a:p>
            <a:endParaRPr lang="en-US" dirty="0"/>
          </a:p>
        </p:txBody>
      </p:sp>
    </p:spTree>
    <p:extLst>
      <p:ext uri="{BB962C8B-B14F-4D97-AF65-F5344CB8AC3E}">
        <p14:creationId xmlns:p14="http://schemas.microsoft.com/office/powerpoint/2010/main" val="343979440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sz="quarter" idx="1"/>
            <p:extLst>
              <p:ext uri="{D42A27DB-BD31-4B8C-83A1-F6EECF244321}">
                <p14:modId xmlns:p14="http://schemas.microsoft.com/office/powerpoint/2010/main" val="4075793475"/>
              </p:ext>
            </p:extLst>
          </p:nvPr>
        </p:nvGraphicFramePr>
        <p:xfrm>
          <a:off x="152400" y="533400"/>
          <a:ext cx="8915400" cy="5249596"/>
        </p:xfrm>
        <a:graphic>
          <a:graphicData uri="http://schemas.openxmlformats.org/drawingml/2006/table">
            <a:tbl>
              <a:tblPr>
                <a:tableStyleId>{5C22544A-7EE6-4342-B048-85BDC9FD1C3A}</a:tableStyleId>
              </a:tblPr>
              <a:tblGrid>
                <a:gridCol w="686504"/>
                <a:gridCol w="3038925"/>
                <a:gridCol w="448516"/>
                <a:gridCol w="93254"/>
                <a:gridCol w="181348"/>
                <a:gridCol w="448516"/>
                <a:gridCol w="448516"/>
                <a:gridCol w="494283"/>
                <a:gridCol w="192221"/>
                <a:gridCol w="448516"/>
                <a:gridCol w="942799"/>
                <a:gridCol w="1492002"/>
              </a:tblGrid>
              <a:tr h="225101">
                <a:tc gridSpan="12">
                  <a:txBody>
                    <a:bodyPr/>
                    <a:lstStyle/>
                    <a:p>
                      <a:pPr algn="l" fontAlgn="b"/>
                      <a:r>
                        <a:rPr lang="en-US" sz="1800" b="1" u="none" strike="noStrike" dirty="0">
                          <a:effectLst/>
                        </a:rPr>
                        <a:t>Comparing Significant Coefficients from the Black STEM Model 7 to the Coefficients from the White STEM Model 7 for Supplemental Instruction</a:t>
                      </a:r>
                      <a:endParaRPr lang="en-US" sz="1800" b="1" i="1" u="none" strike="noStrike" dirty="0">
                        <a:solidFill>
                          <a:srgbClr val="000000"/>
                        </a:solidFill>
                        <a:effectLst/>
                        <a:latin typeface="Times New Roman"/>
                      </a:endParaRPr>
                    </a:p>
                  </a:txBody>
                  <a:tcPr marL="8354" marR="8354" marT="8354" marB="0" anchor="b"/>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401813">
                <a:tc>
                  <a:txBody>
                    <a:bodyPr/>
                    <a:lstStyle/>
                    <a:p>
                      <a:pPr algn="l" fontAlgn="b"/>
                      <a:endParaRPr lang="en-US" sz="1200" b="0" i="0" u="none" strike="noStrike">
                        <a:solidFill>
                          <a:srgbClr val="000000"/>
                        </a:solidFill>
                        <a:effectLst/>
                        <a:latin typeface="Times New Roman"/>
                      </a:endParaRPr>
                    </a:p>
                  </a:txBody>
                  <a:tcPr marL="8354" marR="8354" marT="8354" marB="0" anchor="b"/>
                </a:tc>
                <a:tc>
                  <a:txBody>
                    <a:bodyPr/>
                    <a:lstStyle/>
                    <a:p>
                      <a:pPr algn="l" fontAlgn="b"/>
                      <a:r>
                        <a:rPr lang="en-US" sz="1200" u="none" strike="noStrike">
                          <a:effectLst/>
                        </a:rPr>
                        <a:t> </a:t>
                      </a:r>
                      <a:endParaRPr lang="en-US" sz="1200" b="0" i="0" u="none" strike="noStrike">
                        <a:solidFill>
                          <a:srgbClr val="000000"/>
                        </a:solidFill>
                        <a:effectLst/>
                        <a:latin typeface="Times New Roman"/>
                      </a:endParaRPr>
                    </a:p>
                  </a:txBody>
                  <a:tcPr marL="8354" marR="8354" marT="8354" marB="0" anchor="b"/>
                </a:tc>
                <a:tc gridSpan="4">
                  <a:txBody>
                    <a:bodyPr/>
                    <a:lstStyle/>
                    <a:p>
                      <a:pPr algn="ctr" fontAlgn="b"/>
                      <a:r>
                        <a:rPr lang="en-US" sz="1200" u="none" strike="noStrike">
                          <a:effectLst/>
                        </a:rPr>
                        <a:t>Black STEM students n=792</a:t>
                      </a:r>
                      <a:endParaRPr lang="en-US" sz="1200" b="0" i="0" u="none" strike="noStrike">
                        <a:solidFill>
                          <a:srgbClr val="000000"/>
                        </a:solidFill>
                        <a:effectLst/>
                        <a:latin typeface="Times New Roman"/>
                      </a:endParaRPr>
                    </a:p>
                  </a:txBody>
                  <a:tcPr marL="8354" marR="8354" marT="8354" marB="0" anchor="b"/>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algn="ctr" fontAlgn="b"/>
                      <a:endParaRPr lang="en-US" sz="1200" b="0" i="0" u="none" strike="noStrike">
                        <a:solidFill>
                          <a:srgbClr val="000000"/>
                        </a:solidFill>
                        <a:effectLst/>
                        <a:latin typeface="Times New Roman"/>
                      </a:endParaRPr>
                    </a:p>
                  </a:txBody>
                  <a:tcPr marL="8354" marR="8354" marT="8354" marB="0" anchor="b"/>
                </a:tc>
                <a:tc gridSpan="3">
                  <a:txBody>
                    <a:bodyPr/>
                    <a:lstStyle/>
                    <a:p>
                      <a:pPr algn="ctr" fontAlgn="b"/>
                      <a:r>
                        <a:rPr lang="en-US" sz="1200" u="none" strike="noStrike">
                          <a:effectLst/>
                        </a:rPr>
                        <a:t>White STEM students n=792</a:t>
                      </a:r>
                      <a:endParaRPr lang="en-US" sz="1200" b="0" i="0" u="none" strike="noStrike">
                        <a:solidFill>
                          <a:srgbClr val="000000"/>
                        </a:solidFill>
                        <a:effectLst/>
                        <a:latin typeface="Times New Roman"/>
                      </a:endParaRPr>
                    </a:p>
                  </a:txBody>
                  <a:tcPr marL="8354" marR="8354" marT="8354" marB="0" anchor="b"/>
                </a:tc>
                <a:tc hMerge="1">
                  <a:txBody>
                    <a:bodyPr/>
                    <a:lstStyle/>
                    <a:p>
                      <a:endParaRPr lang="en-US"/>
                    </a:p>
                  </a:txBody>
                  <a:tcPr/>
                </a:tc>
                <a:tc hMerge="1">
                  <a:txBody>
                    <a:bodyPr/>
                    <a:lstStyle/>
                    <a:p>
                      <a:endParaRPr lang="en-US"/>
                    </a:p>
                  </a:txBody>
                  <a:tcPr/>
                </a:tc>
                <a:tc>
                  <a:txBody>
                    <a:bodyPr/>
                    <a:lstStyle/>
                    <a:p>
                      <a:pPr algn="ctr" fontAlgn="b"/>
                      <a:endParaRPr lang="en-US" sz="1200" b="0" i="0" u="sng" strike="noStrike">
                        <a:solidFill>
                          <a:srgbClr val="000000"/>
                        </a:solidFill>
                        <a:effectLst/>
                        <a:latin typeface="Times New Roman"/>
                      </a:endParaRPr>
                    </a:p>
                  </a:txBody>
                  <a:tcPr marL="8354" marR="8354" marT="8354" marB="0" anchor="b"/>
                </a:tc>
                <a:tc>
                  <a:txBody>
                    <a:bodyPr/>
                    <a:lstStyle/>
                    <a:p>
                      <a:pPr algn="l" fontAlgn="b"/>
                      <a:endParaRPr lang="en-US" sz="1200" b="0" i="0" u="none" strike="noStrike" dirty="0">
                        <a:solidFill>
                          <a:srgbClr val="000000"/>
                        </a:solidFill>
                        <a:effectLst/>
                        <a:latin typeface="Times New Roman"/>
                      </a:endParaRPr>
                    </a:p>
                  </a:txBody>
                  <a:tcPr marL="8354" marR="8354" marT="8354" marB="0" anchor="b"/>
                </a:tc>
              </a:tr>
              <a:tr h="214380">
                <a:tc>
                  <a:txBody>
                    <a:bodyPr/>
                    <a:lstStyle/>
                    <a:p>
                      <a:pPr algn="l" fontAlgn="b"/>
                      <a:r>
                        <a:rPr lang="en-US" sz="1200" u="none" strike="noStrike">
                          <a:effectLst/>
                        </a:rPr>
                        <a:t>Variables</a:t>
                      </a:r>
                      <a:endParaRPr lang="en-US" sz="1200" b="0" i="0" u="none" strike="noStrike">
                        <a:solidFill>
                          <a:srgbClr val="000000"/>
                        </a:solidFill>
                        <a:effectLst/>
                        <a:latin typeface="Times New Roman"/>
                      </a:endParaRPr>
                    </a:p>
                  </a:txBody>
                  <a:tcPr marL="8354" marR="8354" marT="8354" marB="0" anchor="b"/>
                </a:tc>
                <a:tc>
                  <a:txBody>
                    <a:bodyPr/>
                    <a:lstStyle/>
                    <a:p>
                      <a:pPr algn="l" fontAlgn="b"/>
                      <a:r>
                        <a:rPr lang="en-US" sz="1200" u="none" strike="noStrike" dirty="0">
                          <a:effectLst/>
                        </a:rPr>
                        <a:t> </a:t>
                      </a:r>
                      <a:endParaRPr lang="en-US" sz="1200" b="0" i="0" u="none" strike="noStrike" dirty="0">
                        <a:solidFill>
                          <a:srgbClr val="000000"/>
                        </a:solidFill>
                        <a:effectLst/>
                        <a:latin typeface="Times New Roman"/>
                      </a:endParaRPr>
                    </a:p>
                  </a:txBody>
                  <a:tcPr marL="8354" marR="8354" marT="8354" marB="0" anchor="b"/>
                </a:tc>
                <a:tc gridSpan="2">
                  <a:txBody>
                    <a:bodyPr/>
                    <a:lstStyle/>
                    <a:p>
                      <a:pPr algn="ctr" fontAlgn="b"/>
                      <a:r>
                        <a:rPr lang="en-US" sz="1200" b="0" i="0" u="none" strike="noStrike" dirty="0" err="1">
                          <a:solidFill>
                            <a:schemeClr val="dk1"/>
                          </a:solidFill>
                          <a:effectLst/>
                          <a:latin typeface="+mn-lt"/>
                        </a:rPr>
                        <a:t>b</a:t>
                      </a:r>
                      <a:endParaRPr lang="en-US" sz="1200" b="1" i="0" u="none" strike="noStrike" dirty="0">
                        <a:solidFill>
                          <a:srgbClr val="000000"/>
                        </a:solidFill>
                        <a:effectLst/>
                        <a:latin typeface="Times New Roman"/>
                      </a:endParaRPr>
                    </a:p>
                  </a:txBody>
                  <a:tcPr marL="8354" marR="8354" marT="8354" marB="0" anchor="b"/>
                </a:tc>
                <a:tc hMerge="1">
                  <a:txBody>
                    <a:bodyPr/>
                    <a:lstStyle/>
                    <a:p>
                      <a:pPr algn="ctr" fontAlgn="b"/>
                      <a:endParaRPr lang="en-US" sz="1000" b="1" i="0" u="none" strike="noStrike">
                        <a:solidFill>
                          <a:srgbClr val="000000"/>
                        </a:solidFill>
                        <a:effectLst/>
                        <a:latin typeface="Times New Roman"/>
                      </a:endParaRPr>
                    </a:p>
                  </a:txBody>
                  <a:tcPr marL="8354" marR="8354" marT="8354" marB="0" anchor="b"/>
                </a:tc>
                <a:tc>
                  <a:txBody>
                    <a:bodyPr/>
                    <a:lstStyle/>
                    <a:p>
                      <a:pPr algn="ctr" fontAlgn="b"/>
                      <a:r>
                        <a:rPr lang="en-US" sz="1200" u="none" strike="noStrike">
                          <a:effectLst/>
                        </a:rPr>
                        <a:t> </a:t>
                      </a:r>
                      <a:endParaRPr lang="en-US" sz="1200" b="1" i="0" u="none" strike="noStrike">
                        <a:solidFill>
                          <a:srgbClr val="000000"/>
                        </a:solidFill>
                        <a:effectLst/>
                        <a:latin typeface="Times New Roman"/>
                      </a:endParaRPr>
                    </a:p>
                  </a:txBody>
                  <a:tcPr marL="8354" marR="8354" marT="8354" marB="0" anchor="b"/>
                </a:tc>
                <a:tc>
                  <a:txBody>
                    <a:bodyPr/>
                    <a:lstStyle/>
                    <a:p>
                      <a:pPr algn="ctr" fontAlgn="b"/>
                      <a:r>
                        <a:rPr lang="en-US" sz="1200" u="none" strike="noStrike">
                          <a:effectLst/>
                        </a:rPr>
                        <a:t>S.E.</a:t>
                      </a:r>
                      <a:endParaRPr lang="en-US" sz="1200" b="1" i="0" u="none" strike="noStrike">
                        <a:solidFill>
                          <a:srgbClr val="000000"/>
                        </a:solidFill>
                        <a:effectLst/>
                        <a:latin typeface="Times New Roman"/>
                      </a:endParaRPr>
                    </a:p>
                  </a:txBody>
                  <a:tcPr marL="8354" marR="8354" marT="8354" marB="0" anchor="b"/>
                </a:tc>
                <a:tc>
                  <a:txBody>
                    <a:bodyPr/>
                    <a:lstStyle/>
                    <a:p>
                      <a:pPr algn="ctr" fontAlgn="b"/>
                      <a:r>
                        <a:rPr lang="en-US" sz="1200" u="none" strike="noStrike">
                          <a:effectLst/>
                        </a:rPr>
                        <a:t> </a:t>
                      </a:r>
                      <a:endParaRPr lang="en-US" sz="1200" b="1" i="0" u="none" strike="noStrike">
                        <a:solidFill>
                          <a:srgbClr val="000000"/>
                        </a:solidFill>
                        <a:effectLst/>
                        <a:latin typeface="Times New Roman"/>
                      </a:endParaRPr>
                    </a:p>
                  </a:txBody>
                  <a:tcPr marL="8354" marR="8354" marT="8354" marB="0" anchor="b"/>
                </a:tc>
                <a:tc>
                  <a:txBody>
                    <a:bodyPr/>
                    <a:lstStyle/>
                    <a:p>
                      <a:pPr algn="ctr" fontAlgn="b"/>
                      <a:r>
                        <a:rPr lang="en-US" sz="1200" b="0" i="0" u="none" strike="noStrike" dirty="0" err="1">
                          <a:solidFill>
                            <a:schemeClr val="dk1"/>
                          </a:solidFill>
                          <a:effectLst/>
                          <a:latin typeface="+mn-lt"/>
                        </a:rPr>
                        <a:t>b</a:t>
                      </a:r>
                      <a:endParaRPr lang="en-US" sz="1200" b="1" i="0" u="none" strike="noStrike" dirty="0">
                        <a:solidFill>
                          <a:srgbClr val="000000"/>
                        </a:solidFill>
                        <a:effectLst/>
                        <a:latin typeface="Times New Roman"/>
                      </a:endParaRPr>
                    </a:p>
                  </a:txBody>
                  <a:tcPr marL="8354" marR="8354" marT="8354" marB="0" anchor="b"/>
                </a:tc>
                <a:tc>
                  <a:txBody>
                    <a:bodyPr/>
                    <a:lstStyle/>
                    <a:p>
                      <a:pPr algn="ctr" fontAlgn="b"/>
                      <a:r>
                        <a:rPr lang="en-US" sz="1200" u="none" strike="noStrike">
                          <a:effectLst/>
                        </a:rPr>
                        <a:t> </a:t>
                      </a:r>
                      <a:endParaRPr lang="en-US" sz="1200" b="1" i="0" u="none" strike="noStrike">
                        <a:solidFill>
                          <a:srgbClr val="000000"/>
                        </a:solidFill>
                        <a:effectLst/>
                        <a:latin typeface="Times New Roman"/>
                      </a:endParaRPr>
                    </a:p>
                  </a:txBody>
                  <a:tcPr marL="8354" marR="8354" marT="8354" marB="0" anchor="b"/>
                </a:tc>
                <a:tc>
                  <a:txBody>
                    <a:bodyPr/>
                    <a:lstStyle/>
                    <a:p>
                      <a:pPr algn="ctr" fontAlgn="b"/>
                      <a:r>
                        <a:rPr lang="en-US" sz="1200" u="none" strike="noStrike">
                          <a:effectLst/>
                        </a:rPr>
                        <a:t>S.E.</a:t>
                      </a:r>
                      <a:endParaRPr lang="en-US" sz="1200" b="1" i="0" u="none" strike="noStrike">
                        <a:solidFill>
                          <a:srgbClr val="000000"/>
                        </a:solidFill>
                        <a:effectLst/>
                        <a:latin typeface="Times New Roman"/>
                      </a:endParaRPr>
                    </a:p>
                  </a:txBody>
                  <a:tcPr marL="8354" marR="8354" marT="8354" marB="0" anchor="b"/>
                </a:tc>
                <a:tc>
                  <a:txBody>
                    <a:bodyPr/>
                    <a:lstStyle/>
                    <a:p>
                      <a:pPr algn="ctr" fontAlgn="b"/>
                      <a:r>
                        <a:rPr lang="en-US" sz="1200" u="none" strike="noStrike">
                          <a:effectLst/>
                        </a:rPr>
                        <a:t>Z-Score</a:t>
                      </a:r>
                      <a:endParaRPr lang="en-US" sz="1200" b="1" i="0" u="none" strike="noStrike">
                        <a:solidFill>
                          <a:srgbClr val="000000"/>
                        </a:solidFill>
                        <a:effectLst/>
                        <a:latin typeface="Times New Roman"/>
                      </a:endParaRPr>
                    </a:p>
                  </a:txBody>
                  <a:tcPr marL="8354" marR="8354" marT="8354" marB="0" anchor="b"/>
                </a:tc>
                <a:tc>
                  <a:txBody>
                    <a:bodyPr/>
                    <a:lstStyle/>
                    <a:p>
                      <a:pPr algn="ctr" fontAlgn="b"/>
                      <a:r>
                        <a:rPr lang="en-US" sz="1200" u="none" strike="noStrike" dirty="0">
                          <a:effectLst/>
                        </a:rPr>
                        <a:t>Meaning</a:t>
                      </a:r>
                      <a:endParaRPr lang="en-US" sz="1200" b="1" i="0" u="none" strike="noStrike" dirty="0">
                        <a:solidFill>
                          <a:srgbClr val="000000"/>
                        </a:solidFill>
                        <a:effectLst/>
                        <a:latin typeface="Times New Roman"/>
                      </a:endParaRPr>
                    </a:p>
                  </a:txBody>
                  <a:tcPr marL="8354" marR="8354" marT="8354" marB="0" anchor="b"/>
                </a:tc>
              </a:tr>
              <a:tr h="214380">
                <a:tc gridSpan="2">
                  <a:txBody>
                    <a:bodyPr/>
                    <a:lstStyle/>
                    <a:p>
                      <a:pPr algn="l" fontAlgn="b"/>
                      <a:r>
                        <a:rPr lang="en-US" sz="1200" u="none" strike="noStrike" dirty="0">
                          <a:effectLst/>
                        </a:rPr>
                        <a:t>Institutional Variables</a:t>
                      </a:r>
                      <a:endParaRPr lang="en-US" sz="1200" b="1" i="0" u="none" strike="noStrike" dirty="0">
                        <a:solidFill>
                          <a:srgbClr val="000000"/>
                        </a:solidFill>
                        <a:effectLst/>
                        <a:latin typeface="Times New Roman"/>
                      </a:endParaRPr>
                    </a:p>
                  </a:txBody>
                  <a:tcPr marL="8354" marR="8354" marT="8354" marB="0" anchor="b"/>
                </a:tc>
                <a:tc hMerge="1">
                  <a:txBody>
                    <a:bodyPr/>
                    <a:lstStyle/>
                    <a:p>
                      <a:endParaRPr lang="en-US"/>
                    </a:p>
                  </a:txBody>
                  <a:tcPr/>
                </a:tc>
                <a:tc gridSpan="2">
                  <a:txBody>
                    <a:bodyPr/>
                    <a:lstStyle/>
                    <a:p>
                      <a:pPr algn="l" fontAlgn="b"/>
                      <a:endParaRPr lang="en-US" sz="1200" b="0" i="0" u="none" strike="noStrike">
                        <a:solidFill>
                          <a:srgbClr val="000000"/>
                        </a:solidFill>
                        <a:effectLst/>
                        <a:latin typeface="Times New Roman"/>
                      </a:endParaRPr>
                    </a:p>
                  </a:txBody>
                  <a:tcPr marL="8354" marR="8354" marT="8354" marB="0" anchor="b"/>
                </a:tc>
                <a:tc hMerge="1">
                  <a:txBody>
                    <a:bodyPr/>
                    <a:lstStyle/>
                    <a:p>
                      <a:pPr algn="l" fontAlgn="b"/>
                      <a:endParaRPr lang="en-US" sz="1000" b="0" i="0" u="none" strike="noStrike">
                        <a:solidFill>
                          <a:srgbClr val="000000"/>
                        </a:solidFill>
                        <a:effectLst/>
                        <a:latin typeface="Times New Roman"/>
                      </a:endParaRPr>
                    </a:p>
                  </a:txBody>
                  <a:tcPr marL="8354" marR="8354" marT="8354" marB="0" anchor="b"/>
                </a:tc>
                <a:tc>
                  <a:txBody>
                    <a:bodyPr/>
                    <a:lstStyle/>
                    <a:p>
                      <a:endParaRPr lang="en-US" sz="1200"/>
                    </a:p>
                  </a:txBody>
                  <a:tcPr marL="8354" marR="8354" marT="8354" marB="0" anchor="b"/>
                </a:tc>
                <a:tc>
                  <a:txBody>
                    <a:bodyPr/>
                    <a:lstStyle/>
                    <a:p>
                      <a:pPr algn="l" fontAlgn="b"/>
                      <a:endParaRPr lang="en-US" sz="1200" b="0" i="0" u="none" strike="noStrike">
                        <a:solidFill>
                          <a:srgbClr val="000000"/>
                        </a:solidFill>
                        <a:effectLst/>
                        <a:latin typeface="Times New Roman"/>
                      </a:endParaRPr>
                    </a:p>
                  </a:txBody>
                  <a:tcPr marL="8354" marR="8354" marT="8354" marB="0" anchor="b"/>
                </a:tc>
                <a:tc>
                  <a:txBody>
                    <a:bodyPr/>
                    <a:lstStyle/>
                    <a:p>
                      <a:pPr algn="l" fontAlgn="b"/>
                      <a:endParaRPr lang="en-US" sz="1200" b="0" i="0" u="none" strike="noStrike">
                        <a:solidFill>
                          <a:srgbClr val="000000"/>
                        </a:solidFill>
                        <a:effectLst/>
                        <a:latin typeface="Times New Roman"/>
                      </a:endParaRPr>
                    </a:p>
                  </a:txBody>
                  <a:tcPr marL="8354" marR="8354" marT="8354" marB="0" anchor="b"/>
                </a:tc>
                <a:tc>
                  <a:txBody>
                    <a:bodyPr/>
                    <a:lstStyle/>
                    <a:p>
                      <a:pPr algn="l" fontAlgn="b"/>
                      <a:endParaRPr lang="en-US" sz="1200" b="0" i="0" u="none" strike="noStrike">
                        <a:solidFill>
                          <a:srgbClr val="000000"/>
                        </a:solidFill>
                        <a:effectLst/>
                        <a:latin typeface="Times New Roman"/>
                      </a:endParaRPr>
                    </a:p>
                  </a:txBody>
                  <a:tcPr marL="8354" marR="8354" marT="8354" marB="0" anchor="b"/>
                </a:tc>
                <a:tc>
                  <a:txBody>
                    <a:bodyPr/>
                    <a:lstStyle/>
                    <a:p>
                      <a:pPr algn="l" fontAlgn="b"/>
                      <a:endParaRPr lang="en-US" sz="1200" b="0" i="0" u="none" strike="noStrike">
                        <a:solidFill>
                          <a:srgbClr val="000000"/>
                        </a:solidFill>
                        <a:effectLst/>
                        <a:latin typeface="Times New Roman"/>
                      </a:endParaRPr>
                    </a:p>
                  </a:txBody>
                  <a:tcPr marL="8354" marR="8354" marT="8354" marB="0" anchor="b"/>
                </a:tc>
                <a:tc>
                  <a:txBody>
                    <a:bodyPr/>
                    <a:lstStyle/>
                    <a:p>
                      <a:pPr algn="l" fontAlgn="b"/>
                      <a:endParaRPr lang="en-US" sz="1200" b="0" i="0" u="none" strike="noStrike">
                        <a:solidFill>
                          <a:srgbClr val="000000"/>
                        </a:solidFill>
                        <a:effectLst/>
                        <a:latin typeface="Times New Roman"/>
                      </a:endParaRPr>
                    </a:p>
                  </a:txBody>
                  <a:tcPr marL="8354" marR="8354" marT="8354" marB="0" anchor="b"/>
                </a:tc>
                <a:tc>
                  <a:txBody>
                    <a:bodyPr/>
                    <a:lstStyle/>
                    <a:p>
                      <a:pPr algn="l" fontAlgn="b"/>
                      <a:endParaRPr lang="en-US" sz="1200" b="0" i="0" u="none" strike="noStrike">
                        <a:solidFill>
                          <a:srgbClr val="000000"/>
                        </a:solidFill>
                        <a:effectLst/>
                        <a:latin typeface="Times New Roman"/>
                      </a:endParaRPr>
                    </a:p>
                  </a:txBody>
                  <a:tcPr marL="8354" marR="8354" marT="8354" marB="0" anchor="b"/>
                </a:tc>
                <a:tc>
                  <a:txBody>
                    <a:bodyPr/>
                    <a:lstStyle/>
                    <a:p>
                      <a:pPr algn="l" fontAlgn="b"/>
                      <a:endParaRPr lang="en-US" sz="1200" b="0" i="0" u="none" strike="noStrike" dirty="0">
                        <a:solidFill>
                          <a:srgbClr val="000000"/>
                        </a:solidFill>
                        <a:effectLst/>
                        <a:latin typeface="Times New Roman"/>
                      </a:endParaRPr>
                    </a:p>
                  </a:txBody>
                  <a:tcPr marL="8354" marR="8354" marT="8354" marB="0" anchor="b"/>
                </a:tc>
              </a:tr>
              <a:tr h="643142">
                <a:tc>
                  <a:txBody>
                    <a:bodyPr/>
                    <a:lstStyle/>
                    <a:p>
                      <a:pPr algn="l" fontAlgn="b"/>
                      <a:endParaRPr lang="en-US" sz="1000" b="0" i="0" u="none" strike="noStrike">
                        <a:solidFill>
                          <a:srgbClr val="000000"/>
                        </a:solidFill>
                        <a:effectLst/>
                        <a:latin typeface="Times New Roman"/>
                      </a:endParaRPr>
                    </a:p>
                  </a:txBody>
                  <a:tcPr marL="8354" marR="8354" marT="8354" marB="0" anchor="b"/>
                </a:tc>
                <a:tc>
                  <a:txBody>
                    <a:bodyPr/>
                    <a:lstStyle/>
                    <a:p>
                      <a:pPr algn="l" fontAlgn="b"/>
                      <a:r>
                        <a:rPr lang="en-US" sz="1600" b="1" u="none" strike="noStrike" dirty="0">
                          <a:effectLst/>
                        </a:rPr>
                        <a:t>Undergraduate full-time enrollment (10,000)</a:t>
                      </a:r>
                      <a:endParaRPr lang="en-US" sz="1600" b="1" i="0" u="none" strike="noStrike" dirty="0">
                        <a:solidFill>
                          <a:srgbClr val="000000"/>
                        </a:solidFill>
                        <a:effectLst/>
                        <a:latin typeface="Times New Roman"/>
                      </a:endParaRPr>
                    </a:p>
                  </a:txBody>
                  <a:tcPr marL="8354" marR="8354" marT="8354" marB="0" anchor="b"/>
                </a:tc>
                <a:tc gridSpan="2">
                  <a:txBody>
                    <a:bodyPr/>
                    <a:lstStyle/>
                    <a:p>
                      <a:pPr algn="ctr" fontAlgn="ctr"/>
                      <a:r>
                        <a:rPr lang="en-US" sz="1600" b="1" u="none" strike="noStrike">
                          <a:effectLst/>
                        </a:rPr>
                        <a:t>-0.11</a:t>
                      </a:r>
                      <a:endParaRPr lang="en-US" sz="1600" b="1" i="0" u="none" strike="noStrike">
                        <a:solidFill>
                          <a:srgbClr val="000000"/>
                        </a:solidFill>
                        <a:effectLst/>
                        <a:latin typeface="Times New Roman"/>
                      </a:endParaRPr>
                    </a:p>
                  </a:txBody>
                  <a:tcPr marL="8354" marR="8354" marT="8354" marB="0" anchor="ctr"/>
                </a:tc>
                <a:tc hMerge="1">
                  <a:txBody>
                    <a:bodyPr/>
                    <a:lstStyle/>
                    <a:p>
                      <a:pPr algn="l" fontAlgn="b"/>
                      <a:endParaRPr lang="en-US" sz="1600" b="1" i="0" u="none" strike="noStrike">
                        <a:solidFill>
                          <a:srgbClr val="000000"/>
                        </a:solidFill>
                        <a:effectLst/>
                        <a:latin typeface="Times New Roman"/>
                      </a:endParaRPr>
                    </a:p>
                  </a:txBody>
                  <a:tcPr marL="8354" marR="8354" marT="8354" marB="0" anchor="b"/>
                </a:tc>
                <a:tc>
                  <a:txBody>
                    <a:bodyPr/>
                    <a:lstStyle/>
                    <a:p>
                      <a:pPr algn="l" fontAlgn="b"/>
                      <a:r>
                        <a:rPr lang="en-US" sz="1600" b="1" u="none" strike="noStrike">
                          <a:effectLst/>
                        </a:rPr>
                        <a:t>*</a:t>
                      </a:r>
                      <a:endParaRPr lang="en-US" sz="1600" b="1" i="0" u="none" strike="noStrike">
                        <a:solidFill>
                          <a:srgbClr val="000000"/>
                        </a:solidFill>
                        <a:effectLst/>
                        <a:latin typeface="Times New Roman"/>
                      </a:endParaRPr>
                    </a:p>
                  </a:txBody>
                  <a:tcPr marL="8354" marR="8354" marT="8354" marB="0" anchor="b"/>
                </a:tc>
                <a:tc>
                  <a:txBody>
                    <a:bodyPr/>
                    <a:lstStyle/>
                    <a:p>
                      <a:pPr algn="ctr" fontAlgn="ctr"/>
                      <a:r>
                        <a:rPr lang="en-US" sz="1600" b="1" u="none" strike="noStrike">
                          <a:effectLst/>
                        </a:rPr>
                        <a:t>0.00</a:t>
                      </a:r>
                      <a:endParaRPr lang="en-US" sz="1600" b="1" i="0" u="none" strike="noStrike">
                        <a:solidFill>
                          <a:srgbClr val="000000"/>
                        </a:solidFill>
                        <a:effectLst/>
                        <a:latin typeface="Times New Roman"/>
                      </a:endParaRPr>
                    </a:p>
                  </a:txBody>
                  <a:tcPr marL="8354" marR="8354" marT="8354" marB="0" anchor="ctr"/>
                </a:tc>
                <a:tc>
                  <a:txBody>
                    <a:bodyPr/>
                    <a:lstStyle/>
                    <a:p>
                      <a:pPr algn="ctr" fontAlgn="ctr"/>
                      <a:endParaRPr lang="en-US" sz="1600" b="1" i="0" u="none" strike="noStrike" dirty="0">
                        <a:solidFill>
                          <a:srgbClr val="000000"/>
                        </a:solidFill>
                        <a:effectLst/>
                        <a:latin typeface="Times New Roman"/>
                      </a:endParaRPr>
                    </a:p>
                  </a:txBody>
                  <a:tcPr marL="8354" marR="8354" marT="8354" marB="0" anchor="ctr"/>
                </a:tc>
                <a:tc>
                  <a:txBody>
                    <a:bodyPr/>
                    <a:lstStyle/>
                    <a:p>
                      <a:pPr algn="ctr" fontAlgn="ctr"/>
                      <a:r>
                        <a:rPr lang="en-US" sz="1600" b="1" u="none" strike="noStrike">
                          <a:effectLst/>
                        </a:rPr>
                        <a:t>0.14</a:t>
                      </a:r>
                      <a:endParaRPr lang="en-US" sz="1600" b="1" i="0" u="none" strike="noStrike">
                        <a:solidFill>
                          <a:srgbClr val="000000"/>
                        </a:solidFill>
                        <a:effectLst/>
                        <a:latin typeface="Times New Roman"/>
                      </a:endParaRPr>
                    </a:p>
                  </a:txBody>
                  <a:tcPr marL="8354" marR="8354" marT="8354" marB="0" anchor="ctr"/>
                </a:tc>
                <a:tc>
                  <a:txBody>
                    <a:bodyPr/>
                    <a:lstStyle/>
                    <a:p>
                      <a:pPr algn="l" fontAlgn="b"/>
                      <a:r>
                        <a:rPr lang="en-US" sz="1600" b="1" u="none" strike="noStrike">
                          <a:effectLst/>
                        </a:rPr>
                        <a:t>*</a:t>
                      </a:r>
                      <a:endParaRPr lang="en-US" sz="1600" b="1" i="0" u="none" strike="noStrike">
                        <a:solidFill>
                          <a:srgbClr val="000000"/>
                        </a:solidFill>
                        <a:effectLst/>
                        <a:latin typeface="Times New Roman"/>
                      </a:endParaRPr>
                    </a:p>
                  </a:txBody>
                  <a:tcPr marL="8354" marR="8354" marT="8354" marB="0" anchor="b"/>
                </a:tc>
                <a:tc>
                  <a:txBody>
                    <a:bodyPr/>
                    <a:lstStyle/>
                    <a:p>
                      <a:pPr algn="ctr" fontAlgn="ctr"/>
                      <a:r>
                        <a:rPr lang="en-US" sz="1600" b="1" u="none" strike="noStrike">
                          <a:effectLst/>
                        </a:rPr>
                        <a:t>0.00</a:t>
                      </a:r>
                      <a:endParaRPr lang="en-US" sz="1600" b="1" i="0" u="none" strike="noStrike">
                        <a:solidFill>
                          <a:srgbClr val="000000"/>
                        </a:solidFill>
                        <a:effectLst/>
                        <a:latin typeface="Times New Roman"/>
                      </a:endParaRPr>
                    </a:p>
                  </a:txBody>
                  <a:tcPr marL="8354" marR="8354" marT="8354" marB="0" anchor="ctr"/>
                </a:tc>
                <a:tc>
                  <a:txBody>
                    <a:bodyPr/>
                    <a:lstStyle/>
                    <a:p>
                      <a:pPr algn="ctr" fontAlgn="b"/>
                      <a:r>
                        <a:rPr lang="en-US" sz="1600" b="1" u="none" strike="noStrike">
                          <a:effectLst/>
                        </a:rPr>
                        <a:t>***</a:t>
                      </a:r>
                      <a:endParaRPr lang="en-US" sz="1600" b="1" i="0" u="none" strike="noStrike">
                        <a:solidFill>
                          <a:srgbClr val="000000"/>
                        </a:solidFill>
                        <a:effectLst/>
                        <a:latin typeface="Times New Roman"/>
                      </a:endParaRPr>
                    </a:p>
                  </a:txBody>
                  <a:tcPr marL="8354" marR="8354" marT="8354" marB="0" anchor="b"/>
                </a:tc>
                <a:tc>
                  <a:txBody>
                    <a:bodyPr/>
                    <a:lstStyle/>
                    <a:p>
                      <a:pPr algn="ctr" fontAlgn="b"/>
                      <a:r>
                        <a:rPr lang="en-US" sz="1600" b="1" u="none" strike="noStrike" dirty="0">
                          <a:effectLst/>
                        </a:rPr>
                        <a:t>Affect is more pronounced for White students</a:t>
                      </a:r>
                      <a:endParaRPr lang="en-US" sz="1600" b="1" i="0" u="none" strike="noStrike" dirty="0">
                        <a:solidFill>
                          <a:srgbClr val="000000"/>
                        </a:solidFill>
                        <a:effectLst/>
                        <a:latin typeface="Times New Roman"/>
                      </a:endParaRPr>
                    </a:p>
                  </a:txBody>
                  <a:tcPr marL="8354" marR="8354" marT="8354" marB="0" anchor="b"/>
                </a:tc>
              </a:tr>
              <a:tr h="401813">
                <a:tc>
                  <a:txBody>
                    <a:bodyPr/>
                    <a:lstStyle/>
                    <a:p>
                      <a:pPr algn="l" fontAlgn="b"/>
                      <a:endParaRPr lang="en-US" sz="1000" b="1" i="0" u="none" strike="noStrike">
                        <a:solidFill>
                          <a:srgbClr val="000000"/>
                        </a:solidFill>
                        <a:effectLst/>
                        <a:latin typeface="Times New Roman"/>
                      </a:endParaRPr>
                    </a:p>
                  </a:txBody>
                  <a:tcPr marL="8354" marR="8354" marT="8354" marB="0" anchor="b"/>
                </a:tc>
                <a:tc>
                  <a:txBody>
                    <a:bodyPr/>
                    <a:lstStyle/>
                    <a:p>
                      <a:pPr algn="l" fontAlgn="b"/>
                      <a:r>
                        <a:rPr lang="en-US" sz="1600" b="1" u="none" strike="noStrike">
                          <a:effectLst/>
                        </a:rPr>
                        <a:t>Research/Doctoral granting institution (vs. master comprehensive)</a:t>
                      </a:r>
                      <a:endParaRPr lang="en-US" sz="1600" b="1" i="0" u="none" strike="noStrike">
                        <a:solidFill>
                          <a:srgbClr val="000000"/>
                        </a:solidFill>
                        <a:effectLst/>
                        <a:latin typeface="Times New Roman"/>
                      </a:endParaRPr>
                    </a:p>
                  </a:txBody>
                  <a:tcPr marL="8354" marR="8354" marT="8354" marB="0" anchor="b"/>
                </a:tc>
                <a:tc gridSpan="2">
                  <a:txBody>
                    <a:bodyPr/>
                    <a:lstStyle/>
                    <a:p>
                      <a:pPr algn="ctr" fontAlgn="ctr"/>
                      <a:r>
                        <a:rPr lang="en-US" sz="1600" b="1" u="none" strike="noStrike">
                          <a:effectLst/>
                        </a:rPr>
                        <a:t>0.26</a:t>
                      </a:r>
                      <a:endParaRPr lang="en-US" sz="1600" b="1" i="0" u="none" strike="noStrike">
                        <a:solidFill>
                          <a:srgbClr val="000000"/>
                        </a:solidFill>
                        <a:effectLst/>
                        <a:latin typeface="Times New Roman"/>
                      </a:endParaRPr>
                    </a:p>
                  </a:txBody>
                  <a:tcPr marL="8354" marR="8354" marT="8354" marB="0" anchor="ctr"/>
                </a:tc>
                <a:tc hMerge="1">
                  <a:txBody>
                    <a:bodyPr/>
                    <a:lstStyle/>
                    <a:p>
                      <a:pPr algn="l" fontAlgn="b"/>
                      <a:endParaRPr lang="en-US" sz="1600" b="1" i="0" u="none" strike="noStrike">
                        <a:solidFill>
                          <a:srgbClr val="000000"/>
                        </a:solidFill>
                        <a:effectLst/>
                        <a:latin typeface="Times New Roman"/>
                      </a:endParaRPr>
                    </a:p>
                  </a:txBody>
                  <a:tcPr marL="8354" marR="8354" marT="8354" marB="0" anchor="b"/>
                </a:tc>
                <a:tc>
                  <a:txBody>
                    <a:bodyPr/>
                    <a:lstStyle/>
                    <a:p>
                      <a:pPr algn="l" fontAlgn="b"/>
                      <a:r>
                        <a:rPr lang="en-US" sz="1600" b="1" u="none" strike="noStrike">
                          <a:effectLst/>
                        </a:rPr>
                        <a:t>***</a:t>
                      </a:r>
                      <a:endParaRPr lang="en-US" sz="1600" b="1" i="0" u="none" strike="noStrike">
                        <a:solidFill>
                          <a:srgbClr val="000000"/>
                        </a:solidFill>
                        <a:effectLst/>
                        <a:latin typeface="Times New Roman"/>
                      </a:endParaRPr>
                    </a:p>
                  </a:txBody>
                  <a:tcPr marL="8354" marR="8354" marT="8354" marB="0" anchor="b"/>
                </a:tc>
                <a:tc>
                  <a:txBody>
                    <a:bodyPr/>
                    <a:lstStyle/>
                    <a:p>
                      <a:pPr algn="ctr" fontAlgn="ctr"/>
                      <a:r>
                        <a:rPr lang="en-US" sz="1600" b="1" u="none" strike="noStrike">
                          <a:effectLst/>
                        </a:rPr>
                        <a:t>0.07</a:t>
                      </a:r>
                      <a:endParaRPr lang="en-US" sz="1600" b="1" i="0" u="none" strike="noStrike">
                        <a:solidFill>
                          <a:srgbClr val="000000"/>
                        </a:solidFill>
                        <a:effectLst/>
                        <a:latin typeface="Times New Roman"/>
                      </a:endParaRPr>
                    </a:p>
                  </a:txBody>
                  <a:tcPr marL="8354" marR="8354" marT="8354" marB="0" anchor="ctr"/>
                </a:tc>
                <a:tc>
                  <a:txBody>
                    <a:bodyPr/>
                    <a:lstStyle/>
                    <a:p>
                      <a:pPr algn="ctr" fontAlgn="ctr"/>
                      <a:endParaRPr lang="en-US" sz="1600" b="1" i="0" u="none" strike="noStrike">
                        <a:solidFill>
                          <a:srgbClr val="000000"/>
                        </a:solidFill>
                        <a:effectLst/>
                        <a:latin typeface="Times New Roman"/>
                      </a:endParaRPr>
                    </a:p>
                  </a:txBody>
                  <a:tcPr marL="8354" marR="8354" marT="8354" marB="0" anchor="ctr"/>
                </a:tc>
                <a:tc>
                  <a:txBody>
                    <a:bodyPr/>
                    <a:lstStyle/>
                    <a:p>
                      <a:pPr algn="ctr" fontAlgn="ctr"/>
                      <a:r>
                        <a:rPr lang="en-US" sz="1600" b="1" u="none" strike="noStrike" dirty="0">
                          <a:effectLst/>
                        </a:rPr>
                        <a:t>0.05</a:t>
                      </a:r>
                      <a:endParaRPr lang="en-US" sz="1600" b="1" i="0" u="none" strike="noStrike" dirty="0">
                        <a:solidFill>
                          <a:srgbClr val="A6A6A6"/>
                        </a:solidFill>
                        <a:effectLst/>
                        <a:latin typeface="Times New Roman"/>
                      </a:endParaRPr>
                    </a:p>
                  </a:txBody>
                  <a:tcPr marL="8354" marR="8354" marT="8354" marB="0" anchor="ctr"/>
                </a:tc>
                <a:tc>
                  <a:txBody>
                    <a:bodyPr/>
                    <a:lstStyle/>
                    <a:p>
                      <a:pPr algn="l" fontAlgn="b"/>
                      <a:endParaRPr lang="en-US" sz="1600" b="1" i="0" u="none" strike="noStrike">
                        <a:solidFill>
                          <a:srgbClr val="000000"/>
                        </a:solidFill>
                        <a:effectLst/>
                        <a:latin typeface="Times New Roman"/>
                      </a:endParaRPr>
                    </a:p>
                  </a:txBody>
                  <a:tcPr marL="8354" marR="8354" marT="8354" marB="0" anchor="b"/>
                </a:tc>
                <a:tc>
                  <a:txBody>
                    <a:bodyPr/>
                    <a:lstStyle/>
                    <a:p>
                      <a:pPr algn="ctr" fontAlgn="ctr"/>
                      <a:r>
                        <a:rPr lang="en-US" sz="1600" b="1" u="none" strike="noStrike">
                          <a:effectLst/>
                        </a:rPr>
                        <a:t>0.07</a:t>
                      </a:r>
                      <a:endParaRPr lang="en-US" sz="1600" b="1" i="0" u="none" strike="noStrike">
                        <a:solidFill>
                          <a:srgbClr val="A6A6A6"/>
                        </a:solidFill>
                        <a:effectLst/>
                        <a:latin typeface="Times New Roman"/>
                      </a:endParaRPr>
                    </a:p>
                  </a:txBody>
                  <a:tcPr marL="8354" marR="8354" marT="8354" marB="0" anchor="ctr"/>
                </a:tc>
                <a:tc>
                  <a:txBody>
                    <a:bodyPr/>
                    <a:lstStyle/>
                    <a:p>
                      <a:pPr algn="ctr" fontAlgn="b"/>
                      <a:endParaRPr lang="en-US" sz="1600" b="1" i="0" u="none" strike="noStrike" dirty="0">
                        <a:solidFill>
                          <a:srgbClr val="000000"/>
                        </a:solidFill>
                        <a:effectLst/>
                        <a:latin typeface="Times New Roman"/>
                      </a:endParaRPr>
                    </a:p>
                  </a:txBody>
                  <a:tcPr marL="8354" marR="8354" marT="8354" marB="0" anchor="b"/>
                </a:tc>
                <a:tc>
                  <a:txBody>
                    <a:bodyPr/>
                    <a:lstStyle/>
                    <a:p>
                      <a:pPr algn="ctr" fontAlgn="b"/>
                      <a:r>
                        <a:rPr lang="en-US" sz="1600" b="1" u="none" strike="noStrike">
                          <a:effectLst/>
                        </a:rPr>
                        <a:t>Only affects Black students</a:t>
                      </a:r>
                      <a:endParaRPr lang="en-US" sz="1600" b="1" i="0" u="none" strike="noStrike">
                        <a:solidFill>
                          <a:srgbClr val="000000"/>
                        </a:solidFill>
                        <a:effectLst/>
                        <a:latin typeface="Times New Roman"/>
                      </a:endParaRPr>
                    </a:p>
                  </a:txBody>
                  <a:tcPr marL="8354" marR="8354" marT="8354" marB="0" anchor="b"/>
                </a:tc>
              </a:tr>
              <a:tr h="401813">
                <a:tc>
                  <a:txBody>
                    <a:bodyPr/>
                    <a:lstStyle/>
                    <a:p>
                      <a:pPr algn="l" fontAlgn="b"/>
                      <a:endParaRPr lang="en-US" sz="1000" b="1" i="0" u="none" strike="noStrike">
                        <a:solidFill>
                          <a:srgbClr val="000000"/>
                        </a:solidFill>
                        <a:effectLst/>
                        <a:latin typeface="Times New Roman"/>
                      </a:endParaRPr>
                    </a:p>
                  </a:txBody>
                  <a:tcPr marL="8354" marR="8354" marT="8354" marB="0" anchor="b"/>
                </a:tc>
                <a:tc>
                  <a:txBody>
                    <a:bodyPr/>
                    <a:lstStyle/>
                    <a:p>
                      <a:pPr algn="l" fontAlgn="b"/>
                      <a:r>
                        <a:rPr lang="en-US" sz="1600" b="1" u="none" strike="noStrike">
                          <a:effectLst/>
                        </a:rPr>
                        <a:t>Proportion of STEM undergraduate majors</a:t>
                      </a:r>
                      <a:endParaRPr lang="en-US" sz="1600" b="1" i="0" u="none" strike="noStrike">
                        <a:solidFill>
                          <a:srgbClr val="000000"/>
                        </a:solidFill>
                        <a:effectLst/>
                        <a:latin typeface="Times New Roman"/>
                      </a:endParaRPr>
                    </a:p>
                  </a:txBody>
                  <a:tcPr marL="8354" marR="8354" marT="8354" marB="0" anchor="b"/>
                </a:tc>
                <a:tc gridSpan="2">
                  <a:txBody>
                    <a:bodyPr/>
                    <a:lstStyle/>
                    <a:p>
                      <a:pPr algn="ctr" fontAlgn="ctr"/>
                      <a:r>
                        <a:rPr lang="en-US" sz="1600" b="1" u="none" strike="noStrike">
                          <a:effectLst/>
                        </a:rPr>
                        <a:t>-0.46</a:t>
                      </a:r>
                      <a:endParaRPr lang="en-US" sz="1600" b="1" i="0" u="none" strike="noStrike">
                        <a:solidFill>
                          <a:srgbClr val="000000"/>
                        </a:solidFill>
                        <a:effectLst/>
                        <a:latin typeface="Times New Roman"/>
                      </a:endParaRPr>
                    </a:p>
                  </a:txBody>
                  <a:tcPr marL="8354" marR="8354" marT="8354" marB="0" anchor="ctr"/>
                </a:tc>
                <a:tc hMerge="1">
                  <a:txBody>
                    <a:bodyPr/>
                    <a:lstStyle/>
                    <a:p>
                      <a:pPr algn="l" fontAlgn="b"/>
                      <a:endParaRPr lang="en-US" sz="1600" b="1" i="0" u="none" strike="noStrike">
                        <a:solidFill>
                          <a:srgbClr val="000000"/>
                        </a:solidFill>
                        <a:effectLst/>
                        <a:latin typeface="Times New Roman"/>
                      </a:endParaRPr>
                    </a:p>
                  </a:txBody>
                  <a:tcPr marL="8354" marR="8354" marT="8354" marB="0" anchor="b"/>
                </a:tc>
                <a:tc>
                  <a:txBody>
                    <a:bodyPr/>
                    <a:lstStyle/>
                    <a:p>
                      <a:pPr algn="l" fontAlgn="b"/>
                      <a:r>
                        <a:rPr lang="en-US" sz="1600" b="1" u="none" strike="noStrike">
                          <a:effectLst/>
                        </a:rPr>
                        <a:t>*</a:t>
                      </a:r>
                      <a:endParaRPr lang="en-US" sz="1600" b="1" i="0" u="none" strike="noStrike">
                        <a:solidFill>
                          <a:srgbClr val="000000"/>
                        </a:solidFill>
                        <a:effectLst/>
                        <a:latin typeface="Times New Roman"/>
                      </a:endParaRPr>
                    </a:p>
                  </a:txBody>
                  <a:tcPr marL="8354" marR="8354" marT="8354" marB="0" anchor="b"/>
                </a:tc>
                <a:tc>
                  <a:txBody>
                    <a:bodyPr/>
                    <a:lstStyle/>
                    <a:p>
                      <a:pPr algn="ctr" fontAlgn="ctr"/>
                      <a:r>
                        <a:rPr lang="en-US" sz="1600" b="1" u="none" strike="noStrike">
                          <a:effectLst/>
                        </a:rPr>
                        <a:t>0.19</a:t>
                      </a:r>
                      <a:endParaRPr lang="en-US" sz="1600" b="1" i="0" u="none" strike="noStrike">
                        <a:solidFill>
                          <a:srgbClr val="000000"/>
                        </a:solidFill>
                        <a:effectLst/>
                        <a:latin typeface="Times New Roman"/>
                      </a:endParaRPr>
                    </a:p>
                  </a:txBody>
                  <a:tcPr marL="8354" marR="8354" marT="8354" marB="0" anchor="ctr"/>
                </a:tc>
                <a:tc>
                  <a:txBody>
                    <a:bodyPr/>
                    <a:lstStyle/>
                    <a:p>
                      <a:pPr algn="ctr" fontAlgn="ctr"/>
                      <a:endParaRPr lang="en-US" sz="1600" b="1" i="0" u="none" strike="noStrike">
                        <a:solidFill>
                          <a:srgbClr val="000000"/>
                        </a:solidFill>
                        <a:effectLst/>
                        <a:latin typeface="Times New Roman"/>
                      </a:endParaRPr>
                    </a:p>
                  </a:txBody>
                  <a:tcPr marL="8354" marR="8354" marT="8354" marB="0" anchor="ctr"/>
                </a:tc>
                <a:tc>
                  <a:txBody>
                    <a:bodyPr/>
                    <a:lstStyle/>
                    <a:p>
                      <a:pPr algn="ctr" fontAlgn="ctr"/>
                      <a:r>
                        <a:rPr lang="en-US" sz="1600" b="1" u="none" strike="noStrike">
                          <a:effectLst/>
                        </a:rPr>
                        <a:t>0.13</a:t>
                      </a:r>
                      <a:endParaRPr lang="en-US" sz="1600" b="1" i="0" u="none" strike="noStrike">
                        <a:solidFill>
                          <a:srgbClr val="A6A6A6"/>
                        </a:solidFill>
                        <a:effectLst/>
                        <a:latin typeface="Times New Roman"/>
                      </a:endParaRPr>
                    </a:p>
                  </a:txBody>
                  <a:tcPr marL="8354" marR="8354" marT="8354" marB="0" anchor="ctr"/>
                </a:tc>
                <a:tc>
                  <a:txBody>
                    <a:bodyPr/>
                    <a:lstStyle/>
                    <a:p>
                      <a:pPr algn="l" fontAlgn="b"/>
                      <a:endParaRPr lang="en-US" sz="1600" b="1" i="0" u="none" strike="noStrike">
                        <a:solidFill>
                          <a:srgbClr val="000000"/>
                        </a:solidFill>
                        <a:effectLst/>
                        <a:latin typeface="Times New Roman"/>
                      </a:endParaRPr>
                    </a:p>
                  </a:txBody>
                  <a:tcPr marL="8354" marR="8354" marT="8354" marB="0" anchor="b"/>
                </a:tc>
                <a:tc>
                  <a:txBody>
                    <a:bodyPr/>
                    <a:lstStyle/>
                    <a:p>
                      <a:pPr algn="ctr" fontAlgn="ctr"/>
                      <a:r>
                        <a:rPr lang="en-US" sz="1600" b="1" u="none" strike="noStrike">
                          <a:effectLst/>
                        </a:rPr>
                        <a:t>0.16</a:t>
                      </a:r>
                      <a:endParaRPr lang="en-US" sz="1600" b="1" i="0" u="none" strike="noStrike">
                        <a:solidFill>
                          <a:srgbClr val="A6A6A6"/>
                        </a:solidFill>
                        <a:effectLst/>
                        <a:latin typeface="Times New Roman"/>
                      </a:endParaRPr>
                    </a:p>
                  </a:txBody>
                  <a:tcPr marL="8354" marR="8354" marT="8354" marB="0" anchor="ctr"/>
                </a:tc>
                <a:tc>
                  <a:txBody>
                    <a:bodyPr/>
                    <a:lstStyle/>
                    <a:p>
                      <a:pPr algn="ctr" fontAlgn="b"/>
                      <a:endParaRPr lang="en-US" sz="1600" b="1" i="0" u="none" strike="noStrike" dirty="0">
                        <a:solidFill>
                          <a:srgbClr val="000000"/>
                        </a:solidFill>
                        <a:effectLst/>
                        <a:latin typeface="Times New Roman"/>
                      </a:endParaRPr>
                    </a:p>
                  </a:txBody>
                  <a:tcPr marL="8354" marR="8354" marT="8354" marB="0" anchor="b"/>
                </a:tc>
                <a:tc>
                  <a:txBody>
                    <a:bodyPr/>
                    <a:lstStyle/>
                    <a:p>
                      <a:pPr algn="ctr" fontAlgn="b"/>
                      <a:r>
                        <a:rPr lang="en-US" sz="1600" b="1" u="none" strike="noStrike" dirty="0">
                          <a:effectLst/>
                        </a:rPr>
                        <a:t>Only affects Black students</a:t>
                      </a:r>
                      <a:endParaRPr lang="en-US" sz="1600" b="1" i="0" u="none" strike="noStrike" dirty="0">
                        <a:solidFill>
                          <a:srgbClr val="000000"/>
                        </a:solidFill>
                        <a:effectLst/>
                        <a:latin typeface="Times New Roman"/>
                      </a:endParaRPr>
                    </a:p>
                  </a:txBody>
                  <a:tcPr marL="8354" marR="8354" marT="8354" marB="0" anchor="b"/>
                </a:tc>
              </a:tr>
              <a:tr h="214380">
                <a:tc gridSpan="7">
                  <a:txBody>
                    <a:bodyPr/>
                    <a:lstStyle/>
                    <a:p>
                      <a:pPr algn="l" fontAlgn="b"/>
                      <a:r>
                        <a:rPr lang="en-US" sz="1200" u="none" strike="noStrike">
                          <a:effectLst/>
                        </a:rPr>
                        <a:t>Pre-college preparation, achievement and experiences (Responses taken from TFS) </a:t>
                      </a:r>
                      <a:endParaRPr lang="en-US" sz="1200" b="1" i="0" u="none" strike="noStrike">
                        <a:solidFill>
                          <a:srgbClr val="000000"/>
                        </a:solidFill>
                        <a:effectLst/>
                        <a:latin typeface="Times New Roman"/>
                      </a:endParaRPr>
                    </a:p>
                  </a:txBody>
                  <a:tcPr marL="8354" marR="8354" marT="8354" marB="0" anchor="b"/>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algn="l" fontAlgn="b"/>
                      <a:endParaRPr lang="en-US" sz="1200" b="0" i="0" u="none" strike="noStrike">
                        <a:solidFill>
                          <a:srgbClr val="000000"/>
                        </a:solidFill>
                        <a:effectLst/>
                        <a:latin typeface="Times New Roman"/>
                      </a:endParaRPr>
                    </a:p>
                  </a:txBody>
                  <a:tcPr marL="8354" marR="8354" marT="8354" marB="0" anchor="b"/>
                </a:tc>
                <a:tc>
                  <a:txBody>
                    <a:bodyPr/>
                    <a:lstStyle/>
                    <a:p>
                      <a:pPr algn="l" fontAlgn="b"/>
                      <a:endParaRPr lang="en-US" sz="1200" b="0" i="0" u="none" strike="noStrike">
                        <a:solidFill>
                          <a:srgbClr val="000000"/>
                        </a:solidFill>
                        <a:effectLst/>
                        <a:latin typeface="Times New Roman"/>
                      </a:endParaRPr>
                    </a:p>
                  </a:txBody>
                  <a:tcPr marL="8354" marR="8354" marT="8354" marB="0" anchor="b"/>
                </a:tc>
                <a:tc>
                  <a:txBody>
                    <a:bodyPr/>
                    <a:lstStyle/>
                    <a:p>
                      <a:pPr algn="l" fontAlgn="b"/>
                      <a:endParaRPr lang="en-US" sz="1200" b="0" i="0" u="none" strike="noStrike">
                        <a:solidFill>
                          <a:srgbClr val="000000"/>
                        </a:solidFill>
                        <a:effectLst/>
                        <a:latin typeface="Times New Roman"/>
                      </a:endParaRPr>
                    </a:p>
                  </a:txBody>
                  <a:tcPr marL="8354" marR="8354" marT="8354" marB="0" anchor="b"/>
                </a:tc>
                <a:tc>
                  <a:txBody>
                    <a:bodyPr/>
                    <a:lstStyle/>
                    <a:p>
                      <a:pPr algn="l" fontAlgn="b"/>
                      <a:endParaRPr lang="en-US" sz="1200" b="0" i="0" u="none" strike="noStrike">
                        <a:solidFill>
                          <a:srgbClr val="000000"/>
                        </a:solidFill>
                        <a:effectLst/>
                        <a:latin typeface="Times New Roman"/>
                      </a:endParaRPr>
                    </a:p>
                  </a:txBody>
                  <a:tcPr marL="8354" marR="8354" marT="8354" marB="0" anchor="b"/>
                </a:tc>
                <a:tc>
                  <a:txBody>
                    <a:bodyPr/>
                    <a:lstStyle/>
                    <a:p>
                      <a:pPr algn="l" fontAlgn="b"/>
                      <a:endParaRPr lang="en-US" sz="1200" b="0" i="0" u="none" strike="noStrike">
                        <a:solidFill>
                          <a:srgbClr val="000000"/>
                        </a:solidFill>
                        <a:effectLst/>
                        <a:latin typeface="Times New Roman"/>
                      </a:endParaRPr>
                    </a:p>
                  </a:txBody>
                  <a:tcPr marL="8354" marR="8354" marT="8354" marB="0" anchor="b"/>
                </a:tc>
              </a:tr>
              <a:tr h="214380">
                <a:tc>
                  <a:txBody>
                    <a:bodyPr/>
                    <a:lstStyle/>
                    <a:p>
                      <a:pPr algn="l" fontAlgn="b"/>
                      <a:endParaRPr lang="en-US" sz="1200" b="0" i="0" u="none" strike="noStrike">
                        <a:solidFill>
                          <a:srgbClr val="000000"/>
                        </a:solidFill>
                        <a:effectLst/>
                        <a:latin typeface="Times New Roman"/>
                      </a:endParaRPr>
                    </a:p>
                  </a:txBody>
                  <a:tcPr marL="8354" marR="8354" marT="8354" marB="0" anchor="b"/>
                </a:tc>
                <a:tc>
                  <a:txBody>
                    <a:bodyPr/>
                    <a:lstStyle/>
                    <a:p>
                      <a:pPr algn="l" fontAlgn="b"/>
                      <a:r>
                        <a:rPr lang="en-US" sz="1200" u="none" strike="noStrike">
                          <a:effectLst/>
                        </a:rPr>
                        <a:t>Years of biological science in H.S.</a:t>
                      </a:r>
                      <a:endParaRPr lang="en-US" sz="1200" b="0" i="0" u="none" strike="noStrike">
                        <a:solidFill>
                          <a:srgbClr val="000000"/>
                        </a:solidFill>
                        <a:effectLst/>
                        <a:latin typeface="Times New Roman"/>
                      </a:endParaRPr>
                    </a:p>
                  </a:txBody>
                  <a:tcPr marL="8354" marR="8354" marT="8354" marB="0" anchor="b"/>
                </a:tc>
                <a:tc>
                  <a:txBody>
                    <a:bodyPr/>
                    <a:lstStyle/>
                    <a:p>
                      <a:pPr algn="ctr" fontAlgn="ctr"/>
                      <a:r>
                        <a:rPr lang="en-US" sz="1200" u="none" strike="noStrike">
                          <a:effectLst/>
                        </a:rPr>
                        <a:t>-0.05</a:t>
                      </a:r>
                      <a:endParaRPr lang="en-US" sz="1200" b="0" i="0" u="none" strike="noStrike">
                        <a:solidFill>
                          <a:srgbClr val="000000"/>
                        </a:solidFill>
                        <a:effectLst/>
                        <a:latin typeface="Times New Roman"/>
                      </a:endParaRPr>
                    </a:p>
                  </a:txBody>
                  <a:tcPr marL="8354" marR="8354" marT="8354" marB="0" anchor="ctr"/>
                </a:tc>
                <a:tc gridSpan="2">
                  <a:txBody>
                    <a:bodyPr/>
                    <a:lstStyle/>
                    <a:p>
                      <a:pPr algn="l" fontAlgn="b"/>
                      <a:r>
                        <a:rPr lang="en-US" sz="1200" u="none" strike="noStrike">
                          <a:effectLst/>
                        </a:rPr>
                        <a:t>*</a:t>
                      </a:r>
                      <a:endParaRPr lang="en-US" sz="1200" b="0" i="0" u="none" strike="noStrike">
                        <a:solidFill>
                          <a:srgbClr val="000000"/>
                        </a:solidFill>
                        <a:effectLst/>
                        <a:latin typeface="Times New Roman"/>
                      </a:endParaRPr>
                    </a:p>
                  </a:txBody>
                  <a:tcPr marL="8354" marR="8354" marT="8354" marB="0" anchor="b"/>
                </a:tc>
                <a:tc hMerge="1">
                  <a:txBody>
                    <a:bodyPr/>
                    <a:lstStyle/>
                    <a:p>
                      <a:endParaRPr lang="en-US"/>
                    </a:p>
                  </a:txBody>
                  <a:tcPr/>
                </a:tc>
                <a:tc>
                  <a:txBody>
                    <a:bodyPr/>
                    <a:lstStyle/>
                    <a:p>
                      <a:pPr algn="ctr" fontAlgn="ctr"/>
                      <a:r>
                        <a:rPr lang="en-US" sz="1200" u="none" strike="noStrike">
                          <a:effectLst/>
                        </a:rPr>
                        <a:t>0.02</a:t>
                      </a:r>
                      <a:endParaRPr lang="en-US" sz="1200" b="0" i="0" u="none" strike="noStrike">
                        <a:solidFill>
                          <a:srgbClr val="000000"/>
                        </a:solidFill>
                        <a:effectLst/>
                        <a:latin typeface="Times New Roman"/>
                      </a:endParaRPr>
                    </a:p>
                  </a:txBody>
                  <a:tcPr marL="8354" marR="8354" marT="8354" marB="0" anchor="ctr"/>
                </a:tc>
                <a:tc>
                  <a:txBody>
                    <a:bodyPr/>
                    <a:lstStyle/>
                    <a:p>
                      <a:pPr algn="ctr" fontAlgn="ctr"/>
                      <a:endParaRPr lang="en-US" sz="1200" b="0" i="0" u="none" strike="noStrike">
                        <a:solidFill>
                          <a:srgbClr val="000000"/>
                        </a:solidFill>
                        <a:effectLst/>
                        <a:latin typeface="Times New Roman"/>
                      </a:endParaRPr>
                    </a:p>
                  </a:txBody>
                  <a:tcPr marL="8354" marR="8354" marT="8354" marB="0" anchor="ctr"/>
                </a:tc>
                <a:tc>
                  <a:txBody>
                    <a:bodyPr/>
                    <a:lstStyle/>
                    <a:p>
                      <a:pPr algn="ctr" fontAlgn="ctr"/>
                      <a:r>
                        <a:rPr lang="en-US" sz="1200" u="none" strike="noStrike">
                          <a:effectLst/>
                        </a:rPr>
                        <a:t>-0.05</a:t>
                      </a:r>
                      <a:endParaRPr lang="en-US" sz="1200" b="0" i="0" u="none" strike="noStrike">
                        <a:solidFill>
                          <a:srgbClr val="000000"/>
                        </a:solidFill>
                        <a:effectLst/>
                        <a:latin typeface="Times New Roman"/>
                      </a:endParaRPr>
                    </a:p>
                  </a:txBody>
                  <a:tcPr marL="8354" marR="8354" marT="8354" marB="0" anchor="ctr"/>
                </a:tc>
                <a:tc>
                  <a:txBody>
                    <a:bodyPr/>
                    <a:lstStyle/>
                    <a:p>
                      <a:pPr algn="l" fontAlgn="b"/>
                      <a:r>
                        <a:rPr lang="en-US" sz="1200" u="none" strike="noStrike">
                          <a:effectLst/>
                        </a:rPr>
                        <a:t>*</a:t>
                      </a:r>
                      <a:endParaRPr lang="en-US" sz="1200" b="0" i="0" u="none" strike="noStrike">
                        <a:solidFill>
                          <a:srgbClr val="000000"/>
                        </a:solidFill>
                        <a:effectLst/>
                        <a:latin typeface="Times New Roman"/>
                      </a:endParaRPr>
                    </a:p>
                  </a:txBody>
                  <a:tcPr marL="8354" marR="8354" marT="8354" marB="0" anchor="b"/>
                </a:tc>
                <a:tc>
                  <a:txBody>
                    <a:bodyPr/>
                    <a:lstStyle/>
                    <a:p>
                      <a:pPr algn="ctr" fontAlgn="ctr"/>
                      <a:r>
                        <a:rPr lang="en-US" sz="1200" u="none" strike="noStrike">
                          <a:effectLst/>
                        </a:rPr>
                        <a:t>0.02</a:t>
                      </a:r>
                      <a:endParaRPr lang="en-US" sz="1200" b="0" i="0" u="none" strike="noStrike">
                        <a:solidFill>
                          <a:srgbClr val="000000"/>
                        </a:solidFill>
                        <a:effectLst/>
                        <a:latin typeface="Times New Roman"/>
                      </a:endParaRPr>
                    </a:p>
                  </a:txBody>
                  <a:tcPr marL="8354" marR="8354" marT="8354" marB="0" anchor="ctr"/>
                </a:tc>
                <a:tc>
                  <a:txBody>
                    <a:bodyPr/>
                    <a:lstStyle/>
                    <a:p>
                      <a:pPr algn="ctr" fontAlgn="b"/>
                      <a:r>
                        <a:rPr lang="en-US" sz="1200" u="none" strike="noStrike">
                          <a:effectLst/>
                        </a:rPr>
                        <a:t>n.s.</a:t>
                      </a:r>
                      <a:endParaRPr lang="en-US" sz="1200" b="0" i="0" u="none" strike="noStrike">
                        <a:solidFill>
                          <a:srgbClr val="000000"/>
                        </a:solidFill>
                        <a:effectLst/>
                        <a:latin typeface="Times New Roman"/>
                      </a:endParaRPr>
                    </a:p>
                  </a:txBody>
                  <a:tcPr marL="8354" marR="8354" marT="8354" marB="0" anchor="b"/>
                </a:tc>
                <a:tc>
                  <a:txBody>
                    <a:bodyPr/>
                    <a:lstStyle/>
                    <a:p>
                      <a:pPr algn="ctr" fontAlgn="b"/>
                      <a:r>
                        <a:rPr lang="en-US" sz="1200" u="none" strike="noStrike">
                          <a:effectLst/>
                        </a:rPr>
                        <a:t>Similar effect</a:t>
                      </a:r>
                      <a:endParaRPr lang="en-US" sz="1200" b="0" i="0" u="none" strike="noStrike">
                        <a:solidFill>
                          <a:srgbClr val="000000"/>
                        </a:solidFill>
                        <a:effectLst/>
                        <a:latin typeface="Times New Roman"/>
                      </a:endParaRPr>
                    </a:p>
                  </a:txBody>
                  <a:tcPr marL="8354" marR="8354" marT="8354" marB="0" anchor="b"/>
                </a:tc>
              </a:tr>
              <a:tr h="401813">
                <a:tc>
                  <a:txBody>
                    <a:bodyPr/>
                    <a:lstStyle/>
                    <a:p>
                      <a:pPr algn="l" fontAlgn="b"/>
                      <a:endParaRPr lang="en-US" sz="1200" b="0" i="0" u="none" strike="noStrike">
                        <a:solidFill>
                          <a:srgbClr val="000000"/>
                        </a:solidFill>
                        <a:effectLst/>
                        <a:latin typeface="Times New Roman"/>
                      </a:endParaRPr>
                    </a:p>
                  </a:txBody>
                  <a:tcPr marL="8354" marR="8354" marT="8354" marB="0" anchor="b"/>
                </a:tc>
                <a:tc>
                  <a:txBody>
                    <a:bodyPr/>
                    <a:lstStyle/>
                    <a:p>
                      <a:pPr algn="l" fontAlgn="b"/>
                      <a:r>
                        <a:rPr lang="en-US" sz="1200" u="none" strike="noStrike" dirty="0">
                          <a:effectLst/>
                        </a:rPr>
                        <a:t>Hours per week: Talking with high school teachers outside class</a:t>
                      </a:r>
                      <a:endParaRPr lang="en-US" sz="1200" b="0" i="0" u="none" strike="noStrike" dirty="0">
                        <a:solidFill>
                          <a:srgbClr val="000000"/>
                        </a:solidFill>
                        <a:effectLst/>
                        <a:latin typeface="Times New Roman"/>
                      </a:endParaRPr>
                    </a:p>
                  </a:txBody>
                  <a:tcPr marL="8354" marR="8354" marT="8354" marB="0" anchor="b"/>
                </a:tc>
                <a:tc>
                  <a:txBody>
                    <a:bodyPr/>
                    <a:lstStyle/>
                    <a:p>
                      <a:pPr algn="ctr" fontAlgn="ctr"/>
                      <a:r>
                        <a:rPr lang="en-US" sz="1200" u="none" strike="noStrike">
                          <a:effectLst/>
                        </a:rPr>
                        <a:t>0.06</a:t>
                      </a:r>
                      <a:endParaRPr lang="en-US" sz="1200" b="0" i="0" u="none" strike="noStrike">
                        <a:solidFill>
                          <a:srgbClr val="000000"/>
                        </a:solidFill>
                        <a:effectLst/>
                        <a:latin typeface="Times New Roman"/>
                      </a:endParaRPr>
                    </a:p>
                  </a:txBody>
                  <a:tcPr marL="8354" marR="8354" marT="8354" marB="0" anchor="ctr"/>
                </a:tc>
                <a:tc gridSpan="2">
                  <a:txBody>
                    <a:bodyPr/>
                    <a:lstStyle/>
                    <a:p>
                      <a:pPr algn="l" fontAlgn="b"/>
                      <a:r>
                        <a:rPr lang="en-US" sz="1200" u="none" strike="noStrike">
                          <a:effectLst/>
                        </a:rPr>
                        <a:t>**</a:t>
                      </a:r>
                      <a:endParaRPr lang="en-US" sz="1200" b="0" i="0" u="none" strike="noStrike">
                        <a:solidFill>
                          <a:srgbClr val="000000"/>
                        </a:solidFill>
                        <a:effectLst/>
                        <a:latin typeface="Times New Roman"/>
                      </a:endParaRPr>
                    </a:p>
                  </a:txBody>
                  <a:tcPr marL="8354" marR="8354" marT="8354" marB="0" anchor="b"/>
                </a:tc>
                <a:tc hMerge="1">
                  <a:txBody>
                    <a:bodyPr/>
                    <a:lstStyle/>
                    <a:p>
                      <a:endParaRPr lang="en-US"/>
                    </a:p>
                  </a:txBody>
                  <a:tcPr/>
                </a:tc>
                <a:tc>
                  <a:txBody>
                    <a:bodyPr/>
                    <a:lstStyle/>
                    <a:p>
                      <a:pPr algn="ctr" fontAlgn="ctr"/>
                      <a:r>
                        <a:rPr lang="en-US" sz="1200" u="none" strike="noStrike">
                          <a:effectLst/>
                        </a:rPr>
                        <a:t>0.02</a:t>
                      </a:r>
                      <a:endParaRPr lang="en-US" sz="1200" b="0" i="0" u="none" strike="noStrike">
                        <a:solidFill>
                          <a:srgbClr val="000000"/>
                        </a:solidFill>
                        <a:effectLst/>
                        <a:latin typeface="Times New Roman"/>
                      </a:endParaRPr>
                    </a:p>
                  </a:txBody>
                  <a:tcPr marL="8354" marR="8354" marT="8354" marB="0" anchor="ctr"/>
                </a:tc>
                <a:tc>
                  <a:txBody>
                    <a:bodyPr/>
                    <a:lstStyle/>
                    <a:p>
                      <a:pPr algn="ctr" fontAlgn="ctr"/>
                      <a:endParaRPr lang="en-US" sz="1200" b="0" i="0" u="none" strike="noStrike">
                        <a:solidFill>
                          <a:srgbClr val="000000"/>
                        </a:solidFill>
                        <a:effectLst/>
                        <a:latin typeface="Times New Roman"/>
                      </a:endParaRPr>
                    </a:p>
                  </a:txBody>
                  <a:tcPr marL="8354" marR="8354" marT="8354" marB="0" anchor="ctr"/>
                </a:tc>
                <a:tc>
                  <a:txBody>
                    <a:bodyPr/>
                    <a:lstStyle/>
                    <a:p>
                      <a:pPr algn="ctr" fontAlgn="ctr"/>
                      <a:r>
                        <a:rPr lang="en-US" sz="1200" u="none" strike="noStrike">
                          <a:effectLst/>
                        </a:rPr>
                        <a:t>-0.01</a:t>
                      </a:r>
                      <a:endParaRPr lang="en-US" sz="1200" b="0" i="0" u="none" strike="noStrike">
                        <a:solidFill>
                          <a:srgbClr val="A6A6A6"/>
                        </a:solidFill>
                        <a:effectLst/>
                        <a:latin typeface="Times New Roman"/>
                      </a:endParaRPr>
                    </a:p>
                  </a:txBody>
                  <a:tcPr marL="8354" marR="8354" marT="8354" marB="0" anchor="ctr"/>
                </a:tc>
                <a:tc>
                  <a:txBody>
                    <a:bodyPr/>
                    <a:lstStyle/>
                    <a:p>
                      <a:pPr algn="l" fontAlgn="b"/>
                      <a:endParaRPr lang="en-US" sz="1200" b="0" i="0" u="none" strike="noStrike">
                        <a:solidFill>
                          <a:srgbClr val="000000"/>
                        </a:solidFill>
                        <a:effectLst/>
                        <a:latin typeface="Times New Roman"/>
                      </a:endParaRPr>
                    </a:p>
                  </a:txBody>
                  <a:tcPr marL="8354" marR="8354" marT="8354" marB="0" anchor="b"/>
                </a:tc>
                <a:tc>
                  <a:txBody>
                    <a:bodyPr/>
                    <a:lstStyle/>
                    <a:p>
                      <a:pPr algn="ctr" fontAlgn="ctr"/>
                      <a:r>
                        <a:rPr lang="en-US" sz="1200" u="none" strike="noStrike">
                          <a:effectLst/>
                        </a:rPr>
                        <a:t>0.03</a:t>
                      </a:r>
                      <a:endParaRPr lang="en-US" sz="1200" b="0" i="0" u="none" strike="noStrike">
                        <a:solidFill>
                          <a:srgbClr val="A6A6A6"/>
                        </a:solidFill>
                        <a:effectLst/>
                        <a:latin typeface="Times New Roman"/>
                      </a:endParaRPr>
                    </a:p>
                  </a:txBody>
                  <a:tcPr marL="8354" marR="8354" marT="8354" marB="0" anchor="ctr"/>
                </a:tc>
                <a:tc>
                  <a:txBody>
                    <a:bodyPr/>
                    <a:lstStyle/>
                    <a:p>
                      <a:pPr algn="ctr" fontAlgn="b"/>
                      <a:endParaRPr lang="en-US" sz="1200" b="0" i="0" u="none" strike="noStrike" dirty="0">
                        <a:solidFill>
                          <a:srgbClr val="000000"/>
                        </a:solidFill>
                        <a:effectLst/>
                        <a:latin typeface="Times New Roman"/>
                      </a:endParaRPr>
                    </a:p>
                  </a:txBody>
                  <a:tcPr marL="8354" marR="8354" marT="8354" marB="0" anchor="b"/>
                </a:tc>
                <a:tc>
                  <a:txBody>
                    <a:bodyPr/>
                    <a:lstStyle/>
                    <a:p>
                      <a:pPr algn="ctr" fontAlgn="b"/>
                      <a:r>
                        <a:rPr lang="en-US" sz="1200" u="none" strike="noStrike">
                          <a:effectLst/>
                        </a:rPr>
                        <a:t>Only affects Black students</a:t>
                      </a:r>
                      <a:endParaRPr lang="en-US" sz="1200" b="0" i="0" u="none" strike="noStrike">
                        <a:solidFill>
                          <a:srgbClr val="000000"/>
                        </a:solidFill>
                        <a:effectLst/>
                        <a:latin typeface="Times New Roman"/>
                      </a:endParaRPr>
                    </a:p>
                  </a:txBody>
                  <a:tcPr marL="8354" marR="8354" marT="8354" marB="0" anchor="b"/>
                </a:tc>
              </a:tr>
              <a:tr h="214380">
                <a:tc gridSpan="3">
                  <a:txBody>
                    <a:bodyPr/>
                    <a:lstStyle/>
                    <a:p>
                      <a:pPr algn="l" fontAlgn="b"/>
                      <a:r>
                        <a:rPr lang="en-US" sz="1200" u="none" strike="noStrike">
                          <a:effectLst/>
                        </a:rPr>
                        <a:t>College Behaviors (Responses taken from the CSS) </a:t>
                      </a:r>
                      <a:endParaRPr lang="en-US" sz="1200" b="1" i="0" u="none" strike="noStrike">
                        <a:solidFill>
                          <a:srgbClr val="000000"/>
                        </a:solidFill>
                        <a:effectLst/>
                        <a:latin typeface="Times New Roman"/>
                      </a:endParaRPr>
                    </a:p>
                  </a:txBody>
                  <a:tcPr marL="8354" marR="8354" marT="8354" marB="0" anchor="b"/>
                </a:tc>
                <a:tc hMerge="1">
                  <a:txBody>
                    <a:bodyPr/>
                    <a:lstStyle/>
                    <a:p>
                      <a:endParaRPr lang="en-US"/>
                    </a:p>
                  </a:txBody>
                  <a:tcPr/>
                </a:tc>
                <a:tc hMerge="1">
                  <a:txBody>
                    <a:bodyPr/>
                    <a:lstStyle/>
                    <a:p>
                      <a:endParaRPr lang="en-US"/>
                    </a:p>
                  </a:txBody>
                  <a:tcPr/>
                </a:tc>
                <a:tc gridSpan="2">
                  <a:txBody>
                    <a:bodyPr/>
                    <a:lstStyle/>
                    <a:p>
                      <a:pPr algn="l" fontAlgn="b"/>
                      <a:endParaRPr lang="en-US" sz="1200" b="0" i="0" u="none" strike="noStrike">
                        <a:solidFill>
                          <a:srgbClr val="000000"/>
                        </a:solidFill>
                        <a:effectLst/>
                        <a:latin typeface="Times New Roman"/>
                      </a:endParaRPr>
                    </a:p>
                  </a:txBody>
                  <a:tcPr marL="8354" marR="8354" marT="8354" marB="0" anchor="b"/>
                </a:tc>
                <a:tc hMerge="1">
                  <a:txBody>
                    <a:bodyPr/>
                    <a:lstStyle/>
                    <a:p>
                      <a:endParaRPr lang="en-US"/>
                    </a:p>
                  </a:txBody>
                  <a:tcPr/>
                </a:tc>
                <a:tc>
                  <a:txBody>
                    <a:bodyPr/>
                    <a:lstStyle/>
                    <a:p>
                      <a:pPr algn="ctr" fontAlgn="ctr"/>
                      <a:endParaRPr lang="en-US" sz="1200" b="0" i="0" u="none" strike="noStrike">
                        <a:solidFill>
                          <a:srgbClr val="000000"/>
                        </a:solidFill>
                        <a:effectLst/>
                        <a:latin typeface="Times New Roman"/>
                      </a:endParaRPr>
                    </a:p>
                  </a:txBody>
                  <a:tcPr marL="8354" marR="8354" marT="8354" marB="0" anchor="ctr"/>
                </a:tc>
                <a:tc>
                  <a:txBody>
                    <a:bodyPr/>
                    <a:lstStyle/>
                    <a:p>
                      <a:pPr algn="ctr" fontAlgn="ctr"/>
                      <a:endParaRPr lang="en-US" sz="1200" b="0" i="0" u="none" strike="noStrike">
                        <a:solidFill>
                          <a:srgbClr val="000000"/>
                        </a:solidFill>
                        <a:effectLst/>
                        <a:latin typeface="Times New Roman"/>
                      </a:endParaRPr>
                    </a:p>
                  </a:txBody>
                  <a:tcPr marL="8354" marR="8354" marT="8354" marB="0" anchor="ctr"/>
                </a:tc>
                <a:tc>
                  <a:txBody>
                    <a:bodyPr/>
                    <a:lstStyle/>
                    <a:p>
                      <a:pPr algn="ctr" fontAlgn="ctr"/>
                      <a:endParaRPr lang="en-US" sz="1200" b="0" i="0" u="none" strike="noStrike">
                        <a:solidFill>
                          <a:srgbClr val="A6A6A6"/>
                        </a:solidFill>
                        <a:effectLst/>
                        <a:latin typeface="Times New Roman"/>
                      </a:endParaRPr>
                    </a:p>
                  </a:txBody>
                  <a:tcPr marL="8354" marR="8354" marT="8354" marB="0" anchor="ctr"/>
                </a:tc>
                <a:tc>
                  <a:txBody>
                    <a:bodyPr/>
                    <a:lstStyle/>
                    <a:p>
                      <a:pPr algn="l" fontAlgn="b"/>
                      <a:endParaRPr lang="en-US" sz="1200" b="0" i="0" u="none" strike="noStrike">
                        <a:solidFill>
                          <a:srgbClr val="000000"/>
                        </a:solidFill>
                        <a:effectLst/>
                        <a:latin typeface="Times New Roman"/>
                      </a:endParaRPr>
                    </a:p>
                  </a:txBody>
                  <a:tcPr marL="8354" marR="8354" marT="8354" marB="0" anchor="b"/>
                </a:tc>
                <a:tc>
                  <a:txBody>
                    <a:bodyPr/>
                    <a:lstStyle/>
                    <a:p>
                      <a:pPr algn="ctr" fontAlgn="ctr"/>
                      <a:endParaRPr lang="en-US" sz="1200" b="0" i="0" u="none" strike="noStrike">
                        <a:solidFill>
                          <a:srgbClr val="A6A6A6"/>
                        </a:solidFill>
                        <a:effectLst/>
                        <a:latin typeface="Times New Roman"/>
                      </a:endParaRPr>
                    </a:p>
                  </a:txBody>
                  <a:tcPr marL="8354" marR="8354" marT="8354" marB="0" anchor="ctr"/>
                </a:tc>
                <a:tc>
                  <a:txBody>
                    <a:bodyPr/>
                    <a:lstStyle/>
                    <a:p>
                      <a:pPr algn="ctr" fontAlgn="b"/>
                      <a:endParaRPr lang="en-US" sz="1200" b="0" i="0" u="none" strike="noStrike">
                        <a:solidFill>
                          <a:srgbClr val="000000"/>
                        </a:solidFill>
                        <a:effectLst/>
                        <a:latin typeface="Times New Roman"/>
                      </a:endParaRPr>
                    </a:p>
                  </a:txBody>
                  <a:tcPr marL="8354" marR="8354" marT="8354" marB="0" anchor="b"/>
                </a:tc>
                <a:tc>
                  <a:txBody>
                    <a:bodyPr/>
                    <a:lstStyle/>
                    <a:p>
                      <a:pPr algn="ctr" fontAlgn="b"/>
                      <a:endParaRPr lang="en-US" sz="1200" b="0" i="0" u="none" strike="noStrike">
                        <a:solidFill>
                          <a:srgbClr val="000000"/>
                        </a:solidFill>
                        <a:effectLst/>
                        <a:latin typeface="Times New Roman"/>
                      </a:endParaRPr>
                    </a:p>
                  </a:txBody>
                  <a:tcPr marL="8354" marR="8354" marT="8354" marB="0" anchor="b"/>
                </a:tc>
              </a:tr>
              <a:tr h="401813">
                <a:tc>
                  <a:txBody>
                    <a:bodyPr/>
                    <a:lstStyle/>
                    <a:p>
                      <a:pPr algn="l" fontAlgn="b"/>
                      <a:endParaRPr lang="en-US" sz="1200" b="0" i="0" u="none" strike="noStrike">
                        <a:solidFill>
                          <a:srgbClr val="000000"/>
                        </a:solidFill>
                        <a:effectLst/>
                        <a:latin typeface="Times New Roman"/>
                      </a:endParaRPr>
                    </a:p>
                  </a:txBody>
                  <a:tcPr marL="8354" marR="8354" marT="8354" marB="0" anchor="b"/>
                </a:tc>
                <a:tc>
                  <a:txBody>
                    <a:bodyPr/>
                    <a:lstStyle/>
                    <a:p>
                      <a:pPr algn="l" fontAlgn="b"/>
                      <a:r>
                        <a:rPr lang="en-US" sz="1200" u="none" strike="noStrike">
                          <a:effectLst/>
                        </a:rPr>
                        <a:t>Joined a club or organization related to major</a:t>
                      </a:r>
                      <a:endParaRPr lang="en-US" sz="1200" b="0" i="0" u="none" strike="noStrike">
                        <a:solidFill>
                          <a:srgbClr val="000000"/>
                        </a:solidFill>
                        <a:effectLst/>
                        <a:latin typeface="Times New Roman"/>
                      </a:endParaRPr>
                    </a:p>
                  </a:txBody>
                  <a:tcPr marL="8354" marR="8354" marT="8354" marB="0" anchor="b"/>
                </a:tc>
                <a:tc>
                  <a:txBody>
                    <a:bodyPr/>
                    <a:lstStyle/>
                    <a:p>
                      <a:pPr algn="ctr" fontAlgn="ctr"/>
                      <a:r>
                        <a:rPr lang="en-US" sz="1200" u="none" strike="noStrike">
                          <a:effectLst/>
                        </a:rPr>
                        <a:t>0.11</a:t>
                      </a:r>
                      <a:endParaRPr lang="en-US" sz="1200" b="0" i="0" u="none" strike="noStrike">
                        <a:solidFill>
                          <a:srgbClr val="000000"/>
                        </a:solidFill>
                        <a:effectLst/>
                        <a:latin typeface="Times New Roman"/>
                      </a:endParaRPr>
                    </a:p>
                  </a:txBody>
                  <a:tcPr marL="8354" marR="8354" marT="8354" marB="0" anchor="ctr"/>
                </a:tc>
                <a:tc gridSpan="2">
                  <a:txBody>
                    <a:bodyPr/>
                    <a:lstStyle/>
                    <a:p>
                      <a:pPr algn="l" fontAlgn="b"/>
                      <a:r>
                        <a:rPr lang="en-US" sz="1200" u="none" strike="noStrike">
                          <a:effectLst/>
                        </a:rPr>
                        <a:t>*</a:t>
                      </a:r>
                      <a:endParaRPr lang="en-US" sz="1200" b="0" i="0" u="none" strike="noStrike">
                        <a:solidFill>
                          <a:srgbClr val="000000"/>
                        </a:solidFill>
                        <a:effectLst/>
                        <a:latin typeface="Times New Roman"/>
                      </a:endParaRPr>
                    </a:p>
                  </a:txBody>
                  <a:tcPr marL="8354" marR="8354" marT="8354" marB="0" anchor="b"/>
                </a:tc>
                <a:tc hMerge="1">
                  <a:txBody>
                    <a:bodyPr/>
                    <a:lstStyle/>
                    <a:p>
                      <a:endParaRPr lang="en-US"/>
                    </a:p>
                  </a:txBody>
                  <a:tcPr/>
                </a:tc>
                <a:tc>
                  <a:txBody>
                    <a:bodyPr/>
                    <a:lstStyle/>
                    <a:p>
                      <a:pPr algn="ctr" fontAlgn="ctr"/>
                      <a:r>
                        <a:rPr lang="en-US" sz="1200" u="none" strike="noStrike">
                          <a:effectLst/>
                        </a:rPr>
                        <a:t>0.05</a:t>
                      </a:r>
                      <a:endParaRPr lang="en-US" sz="1200" b="0" i="0" u="none" strike="noStrike">
                        <a:solidFill>
                          <a:srgbClr val="000000"/>
                        </a:solidFill>
                        <a:effectLst/>
                        <a:latin typeface="Times New Roman"/>
                      </a:endParaRPr>
                    </a:p>
                  </a:txBody>
                  <a:tcPr marL="8354" marR="8354" marT="8354" marB="0" anchor="ctr"/>
                </a:tc>
                <a:tc>
                  <a:txBody>
                    <a:bodyPr/>
                    <a:lstStyle/>
                    <a:p>
                      <a:pPr algn="ctr" fontAlgn="ctr"/>
                      <a:endParaRPr lang="en-US" sz="1200" b="0" i="0" u="none" strike="noStrike">
                        <a:solidFill>
                          <a:srgbClr val="000000"/>
                        </a:solidFill>
                        <a:effectLst/>
                        <a:latin typeface="Times New Roman"/>
                      </a:endParaRPr>
                    </a:p>
                  </a:txBody>
                  <a:tcPr marL="8354" marR="8354" marT="8354" marB="0" anchor="ctr"/>
                </a:tc>
                <a:tc>
                  <a:txBody>
                    <a:bodyPr/>
                    <a:lstStyle/>
                    <a:p>
                      <a:pPr algn="ctr" fontAlgn="ctr"/>
                      <a:r>
                        <a:rPr lang="en-US" sz="1200" u="none" strike="noStrike">
                          <a:effectLst/>
                        </a:rPr>
                        <a:t>-0.01</a:t>
                      </a:r>
                      <a:endParaRPr lang="en-US" sz="1200" b="0" i="0" u="none" strike="noStrike">
                        <a:solidFill>
                          <a:srgbClr val="A6A6A6"/>
                        </a:solidFill>
                        <a:effectLst/>
                        <a:latin typeface="Times New Roman"/>
                      </a:endParaRPr>
                    </a:p>
                  </a:txBody>
                  <a:tcPr marL="8354" marR="8354" marT="8354" marB="0" anchor="ctr"/>
                </a:tc>
                <a:tc>
                  <a:txBody>
                    <a:bodyPr/>
                    <a:lstStyle/>
                    <a:p>
                      <a:pPr algn="l" fontAlgn="b"/>
                      <a:endParaRPr lang="en-US" sz="1200" b="0" i="0" u="none" strike="noStrike">
                        <a:solidFill>
                          <a:srgbClr val="000000"/>
                        </a:solidFill>
                        <a:effectLst/>
                        <a:latin typeface="Times New Roman"/>
                      </a:endParaRPr>
                    </a:p>
                  </a:txBody>
                  <a:tcPr marL="8354" marR="8354" marT="8354" marB="0" anchor="b"/>
                </a:tc>
                <a:tc>
                  <a:txBody>
                    <a:bodyPr/>
                    <a:lstStyle/>
                    <a:p>
                      <a:pPr algn="ctr" fontAlgn="ctr"/>
                      <a:r>
                        <a:rPr lang="en-US" sz="1200" u="none" strike="noStrike">
                          <a:effectLst/>
                        </a:rPr>
                        <a:t>0.05</a:t>
                      </a:r>
                      <a:endParaRPr lang="en-US" sz="1200" b="0" i="0" u="none" strike="noStrike">
                        <a:solidFill>
                          <a:srgbClr val="A6A6A6"/>
                        </a:solidFill>
                        <a:effectLst/>
                        <a:latin typeface="Times New Roman"/>
                      </a:endParaRPr>
                    </a:p>
                  </a:txBody>
                  <a:tcPr marL="8354" marR="8354" marT="8354" marB="0" anchor="ctr"/>
                </a:tc>
                <a:tc>
                  <a:txBody>
                    <a:bodyPr/>
                    <a:lstStyle/>
                    <a:p>
                      <a:pPr algn="ctr" fontAlgn="b"/>
                      <a:endParaRPr lang="en-US" sz="1200" b="0" i="0" u="none" strike="noStrike" dirty="0">
                        <a:solidFill>
                          <a:srgbClr val="000000"/>
                        </a:solidFill>
                        <a:effectLst/>
                        <a:latin typeface="Times New Roman"/>
                      </a:endParaRPr>
                    </a:p>
                  </a:txBody>
                  <a:tcPr marL="8354" marR="8354" marT="8354" marB="0" anchor="b"/>
                </a:tc>
                <a:tc>
                  <a:txBody>
                    <a:bodyPr/>
                    <a:lstStyle/>
                    <a:p>
                      <a:pPr algn="ctr" fontAlgn="b"/>
                      <a:r>
                        <a:rPr lang="en-US" sz="1200" u="none" strike="noStrike">
                          <a:effectLst/>
                        </a:rPr>
                        <a:t>Only affects Black students</a:t>
                      </a:r>
                      <a:endParaRPr lang="en-US" sz="1200" b="0" i="0" u="none" strike="noStrike">
                        <a:solidFill>
                          <a:srgbClr val="000000"/>
                        </a:solidFill>
                        <a:effectLst/>
                        <a:latin typeface="Times New Roman"/>
                      </a:endParaRPr>
                    </a:p>
                  </a:txBody>
                  <a:tcPr marL="8354" marR="8354" marT="8354" marB="0" anchor="b"/>
                </a:tc>
              </a:tr>
              <a:tr h="214380">
                <a:tc gridSpan="2">
                  <a:txBody>
                    <a:bodyPr/>
                    <a:lstStyle/>
                    <a:p>
                      <a:pPr algn="l" fontAlgn="b"/>
                      <a:r>
                        <a:rPr lang="en-US" sz="1200" u="none" strike="noStrike">
                          <a:effectLst/>
                        </a:rPr>
                        <a:t>STEM Environment </a:t>
                      </a:r>
                      <a:endParaRPr lang="en-US" sz="1200" b="1" i="0" u="none" strike="noStrike">
                        <a:solidFill>
                          <a:srgbClr val="000000"/>
                        </a:solidFill>
                        <a:effectLst/>
                        <a:latin typeface="Times New Roman"/>
                      </a:endParaRPr>
                    </a:p>
                  </a:txBody>
                  <a:tcPr marL="8354" marR="8354" marT="8354" marB="0" anchor="b"/>
                </a:tc>
                <a:tc hMerge="1">
                  <a:txBody>
                    <a:bodyPr/>
                    <a:lstStyle/>
                    <a:p>
                      <a:endParaRPr lang="en-US"/>
                    </a:p>
                  </a:txBody>
                  <a:tcPr/>
                </a:tc>
                <a:tc>
                  <a:txBody>
                    <a:bodyPr/>
                    <a:lstStyle/>
                    <a:p>
                      <a:pPr algn="l" fontAlgn="b"/>
                      <a:endParaRPr lang="en-US" sz="1200" b="0" i="0" u="none" strike="noStrike">
                        <a:solidFill>
                          <a:srgbClr val="000000"/>
                        </a:solidFill>
                        <a:effectLst/>
                        <a:latin typeface="Times New Roman"/>
                      </a:endParaRPr>
                    </a:p>
                  </a:txBody>
                  <a:tcPr marL="8354" marR="8354" marT="8354" marB="0" anchor="b"/>
                </a:tc>
                <a:tc gridSpan="2">
                  <a:txBody>
                    <a:bodyPr/>
                    <a:lstStyle/>
                    <a:p>
                      <a:pPr algn="l" fontAlgn="b"/>
                      <a:endParaRPr lang="en-US" sz="1200" b="0" i="0" u="none" strike="noStrike">
                        <a:solidFill>
                          <a:srgbClr val="000000"/>
                        </a:solidFill>
                        <a:effectLst/>
                        <a:latin typeface="Times New Roman"/>
                      </a:endParaRPr>
                    </a:p>
                  </a:txBody>
                  <a:tcPr marL="8354" marR="8354" marT="8354" marB="0" anchor="b"/>
                </a:tc>
                <a:tc hMerge="1">
                  <a:txBody>
                    <a:bodyPr/>
                    <a:lstStyle/>
                    <a:p>
                      <a:endParaRPr lang="en-US"/>
                    </a:p>
                  </a:txBody>
                  <a:tcPr/>
                </a:tc>
                <a:tc>
                  <a:txBody>
                    <a:bodyPr/>
                    <a:lstStyle/>
                    <a:p>
                      <a:pPr algn="l" fontAlgn="b"/>
                      <a:endParaRPr lang="en-US" sz="1200" b="0" i="0" u="none" strike="noStrike">
                        <a:solidFill>
                          <a:srgbClr val="000000"/>
                        </a:solidFill>
                        <a:effectLst/>
                        <a:latin typeface="Times New Roman"/>
                      </a:endParaRPr>
                    </a:p>
                  </a:txBody>
                  <a:tcPr marL="8354" marR="8354" marT="8354" marB="0" anchor="b"/>
                </a:tc>
                <a:tc>
                  <a:txBody>
                    <a:bodyPr/>
                    <a:lstStyle/>
                    <a:p>
                      <a:pPr algn="l" fontAlgn="b"/>
                      <a:endParaRPr lang="en-US" sz="1200" b="0" i="0" u="none" strike="noStrike">
                        <a:solidFill>
                          <a:srgbClr val="000000"/>
                        </a:solidFill>
                        <a:effectLst/>
                        <a:latin typeface="Times New Roman"/>
                      </a:endParaRPr>
                    </a:p>
                  </a:txBody>
                  <a:tcPr marL="8354" marR="8354" marT="8354" marB="0" anchor="b"/>
                </a:tc>
                <a:tc>
                  <a:txBody>
                    <a:bodyPr/>
                    <a:lstStyle/>
                    <a:p>
                      <a:pPr algn="l" fontAlgn="b"/>
                      <a:endParaRPr lang="en-US" sz="1200" b="0" i="0" u="none" strike="noStrike">
                        <a:solidFill>
                          <a:srgbClr val="000000"/>
                        </a:solidFill>
                        <a:effectLst/>
                        <a:latin typeface="Times New Roman"/>
                      </a:endParaRPr>
                    </a:p>
                  </a:txBody>
                  <a:tcPr marL="8354" marR="8354" marT="8354" marB="0" anchor="b"/>
                </a:tc>
                <a:tc>
                  <a:txBody>
                    <a:bodyPr/>
                    <a:lstStyle/>
                    <a:p>
                      <a:pPr algn="l" fontAlgn="b"/>
                      <a:endParaRPr lang="en-US" sz="1200" b="0" i="0" u="none" strike="noStrike">
                        <a:solidFill>
                          <a:srgbClr val="000000"/>
                        </a:solidFill>
                        <a:effectLst/>
                        <a:latin typeface="Times New Roman"/>
                      </a:endParaRPr>
                    </a:p>
                  </a:txBody>
                  <a:tcPr marL="8354" marR="8354" marT="8354" marB="0" anchor="b"/>
                </a:tc>
                <a:tc>
                  <a:txBody>
                    <a:bodyPr/>
                    <a:lstStyle/>
                    <a:p>
                      <a:pPr algn="l" fontAlgn="b"/>
                      <a:endParaRPr lang="en-US" sz="1200" b="0" i="0" u="none" strike="noStrike">
                        <a:solidFill>
                          <a:srgbClr val="000000"/>
                        </a:solidFill>
                        <a:effectLst/>
                        <a:latin typeface="Times New Roman"/>
                      </a:endParaRPr>
                    </a:p>
                  </a:txBody>
                  <a:tcPr marL="8354" marR="8354" marT="8354" marB="0" anchor="b"/>
                </a:tc>
                <a:tc>
                  <a:txBody>
                    <a:bodyPr/>
                    <a:lstStyle/>
                    <a:p>
                      <a:pPr algn="l" fontAlgn="b"/>
                      <a:endParaRPr lang="en-US" sz="1200" b="0" i="0" u="none" strike="noStrike">
                        <a:solidFill>
                          <a:srgbClr val="000000"/>
                        </a:solidFill>
                        <a:effectLst/>
                        <a:latin typeface="Times New Roman"/>
                      </a:endParaRPr>
                    </a:p>
                  </a:txBody>
                  <a:tcPr marL="8354" marR="8354" marT="8354" marB="0" anchor="b"/>
                </a:tc>
                <a:tc>
                  <a:txBody>
                    <a:bodyPr/>
                    <a:lstStyle/>
                    <a:p>
                      <a:pPr algn="l" fontAlgn="b"/>
                      <a:endParaRPr lang="en-US" sz="1200" b="0" i="0" u="none" strike="noStrike">
                        <a:solidFill>
                          <a:srgbClr val="000000"/>
                        </a:solidFill>
                        <a:effectLst/>
                        <a:latin typeface="Times New Roman"/>
                      </a:endParaRPr>
                    </a:p>
                  </a:txBody>
                  <a:tcPr marL="8354" marR="8354" marT="8354" marB="0" anchor="b"/>
                </a:tc>
              </a:tr>
              <a:tr h="225101">
                <a:tc>
                  <a:txBody>
                    <a:bodyPr/>
                    <a:lstStyle/>
                    <a:p>
                      <a:pPr algn="l" fontAlgn="b"/>
                      <a:r>
                        <a:rPr lang="en-US" sz="1200" u="none" strike="noStrike">
                          <a:effectLst/>
                        </a:rPr>
                        <a:t> </a:t>
                      </a:r>
                      <a:endParaRPr lang="en-US" sz="1200" b="0" i="0" u="none" strike="noStrike">
                        <a:solidFill>
                          <a:srgbClr val="000000"/>
                        </a:solidFill>
                        <a:effectLst/>
                        <a:latin typeface="Times New Roman"/>
                      </a:endParaRPr>
                    </a:p>
                  </a:txBody>
                  <a:tcPr marL="8354" marR="8354" marT="8354" marB="0" anchor="b"/>
                </a:tc>
                <a:tc>
                  <a:txBody>
                    <a:bodyPr/>
                    <a:lstStyle/>
                    <a:p>
                      <a:pPr algn="l" fontAlgn="t"/>
                      <a:r>
                        <a:rPr lang="en-US" sz="1200" u="none" strike="noStrike">
                          <a:effectLst/>
                        </a:rPr>
                        <a:t>Receipt of faculty mentorship</a:t>
                      </a:r>
                      <a:endParaRPr lang="en-US" sz="1200" b="0" i="0" u="none" strike="noStrike">
                        <a:solidFill>
                          <a:srgbClr val="000000"/>
                        </a:solidFill>
                        <a:effectLst/>
                        <a:latin typeface="Times New Roman"/>
                      </a:endParaRPr>
                    </a:p>
                  </a:txBody>
                  <a:tcPr marL="8354" marR="8354" marT="8354" marB="0"/>
                </a:tc>
                <a:tc>
                  <a:txBody>
                    <a:bodyPr/>
                    <a:lstStyle/>
                    <a:p>
                      <a:pPr algn="ctr" fontAlgn="ctr"/>
                      <a:r>
                        <a:rPr lang="en-US" sz="1200" u="none" strike="noStrike">
                          <a:effectLst/>
                        </a:rPr>
                        <a:t>0.01</a:t>
                      </a:r>
                      <a:endParaRPr lang="en-US" sz="1200" b="0" i="0" u="none" strike="noStrike">
                        <a:solidFill>
                          <a:srgbClr val="000000"/>
                        </a:solidFill>
                        <a:effectLst/>
                        <a:latin typeface="Times New Roman"/>
                      </a:endParaRPr>
                    </a:p>
                  </a:txBody>
                  <a:tcPr marL="8354" marR="8354" marT="8354" marB="0" anchor="ctr"/>
                </a:tc>
                <a:tc gridSpan="2">
                  <a:txBody>
                    <a:bodyPr/>
                    <a:lstStyle/>
                    <a:p>
                      <a:pPr algn="l" fontAlgn="b"/>
                      <a:r>
                        <a:rPr lang="en-US" sz="1200" u="none" strike="noStrike">
                          <a:effectLst/>
                        </a:rPr>
                        <a:t>***</a:t>
                      </a:r>
                      <a:endParaRPr lang="en-US" sz="1200" b="0" i="0" u="none" strike="noStrike">
                        <a:solidFill>
                          <a:srgbClr val="000000"/>
                        </a:solidFill>
                        <a:effectLst/>
                        <a:latin typeface="Times New Roman"/>
                      </a:endParaRPr>
                    </a:p>
                  </a:txBody>
                  <a:tcPr marL="8354" marR="8354" marT="8354" marB="0" anchor="b"/>
                </a:tc>
                <a:tc hMerge="1">
                  <a:txBody>
                    <a:bodyPr/>
                    <a:lstStyle/>
                    <a:p>
                      <a:endParaRPr lang="en-US"/>
                    </a:p>
                  </a:txBody>
                  <a:tcPr/>
                </a:tc>
                <a:tc>
                  <a:txBody>
                    <a:bodyPr/>
                    <a:lstStyle/>
                    <a:p>
                      <a:pPr algn="ctr" fontAlgn="ctr"/>
                      <a:r>
                        <a:rPr lang="en-US" sz="1200" u="none" strike="noStrike">
                          <a:effectLst/>
                        </a:rPr>
                        <a:t>0.00</a:t>
                      </a:r>
                      <a:endParaRPr lang="en-US" sz="1200" b="0" i="0" u="none" strike="noStrike">
                        <a:solidFill>
                          <a:srgbClr val="000000"/>
                        </a:solidFill>
                        <a:effectLst/>
                        <a:latin typeface="Times New Roman"/>
                      </a:endParaRPr>
                    </a:p>
                  </a:txBody>
                  <a:tcPr marL="8354" marR="8354" marT="8354" marB="0" anchor="ctr"/>
                </a:tc>
                <a:tc>
                  <a:txBody>
                    <a:bodyPr/>
                    <a:lstStyle/>
                    <a:p>
                      <a:pPr algn="ctr" fontAlgn="ctr"/>
                      <a:r>
                        <a:rPr lang="en-US" sz="1200" u="none" strike="noStrike">
                          <a:effectLst/>
                        </a:rPr>
                        <a:t> </a:t>
                      </a:r>
                      <a:endParaRPr lang="en-US" sz="1200" b="0" i="0" u="none" strike="noStrike">
                        <a:solidFill>
                          <a:srgbClr val="000000"/>
                        </a:solidFill>
                        <a:effectLst/>
                        <a:latin typeface="Times New Roman"/>
                      </a:endParaRPr>
                    </a:p>
                  </a:txBody>
                  <a:tcPr marL="8354" marR="8354" marT="8354" marB="0" anchor="ctr"/>
                </a:tc>
                <a:tc>
                  <a:txBody>
                    <a:bodyPr/>
                    <a:lstStyle/>
                    <a:p>
                      <a:pPr algn="ctr" fontAlgn="ctr"/>
                      <a:r>
                        <a:rPr lang="en-US" sz="1200" u="none" strike="noStrike">
                          <a:effectLst/>
                        </a:rPr>
                        <a:t>0.01</a:t>
                      </a:r>
                      <a:endParaRPr lang="en-US" sz="1200" b="0" i="0" u="none" strike="noStrike">
                        <a:solidFill>
                          <a:srgbClr val="000000"/>
                        </a:solidFill>
                        <a:effectLst/>
                        <a:latin typeface="Times New Roman"/>
                      </a:endParaRPr>
                    </a:p>
                  </a:txBody>
                  <a:tcPr marL="8354" marR="8354" marT="8354" marB="0" anchor="ctr"/>
                </a:tc>
                <a:tc>
                  <a:txBody>
                    <a:bodyPr/>
                    <a:lstStyle/>
                    <a:p>
                      <a:pPr algn="l" fontAlgn="b"/>
                      <a:r>
                        <a:rPr lang="en-US" sz="1200" u="none" strike="noStrike">
                          <a:effectLst/>
                        </a:rPr>
                        <a:t>**</a:t>
                      </a:r>
                      <a:endParaRPr lang="en-US" sz="1200" b="0" i="0" u="none" strike="noStrike">
                        <a:solidFill>
                          <a:srgbClr val="000000"/>
                        </a:solidFill>
                        <a:effectLst/>
                        <a:latin typeface="Times New Roman"/>
                      </a:endParaRPr>
                    </a:p>
                  </a:txBody>
                  <a:tcPr marL="8354" marR="8354" marT="8354" marB="0" anchor="b"/>
                </a:tc>
                <a:tc>
                  <a:txBody>
                    <a:bodyPr/>
                    <a:lstStyle/>
                    <a:p>
                      <a:pPr algn="ctr" fontAlgn="ctr"/>
                      <a:r>
                        <a:rPr lang="en-US" sz="1200" u="none" strike="noStrike">
                          <a:effectLst/>
                        </a:rPr>
                        <a:t>0.00</a:t>
                      </a:r>
                      <a:endParaRPr lang="en-US" sz="1200" b="0" i="0" u="none" strike="noStrike">
                        <a:solidFill>
                          <a:srgbClr val="000000"/>
                        </a:solidFill>
                        <a:effectLst/>
                        <a:latin typeface="Times New Roman"/>
                      </a:endParaRPr>
                    </a:p>
                  </a:txBody>
                  <a:tcPr marL="8354" marR="8354" marT="8354" marB="0" anchor="ctr"/>
                </a:tc>
                <a:tc>
                  <a:txBody>
                    <a:bodyPr/>
                    <a:lstStyle/>
                    <a:p>
                      <a:pPr algn="ctr" fontAlgn="b"/>
                      <a:r>
                        <a:rPr lang="en-US" sz="1200" u="none" strike="noStrike">
                          <a:effectLst/>
                        </a:rPr>
                        <a:t>n.s.</a:t>
                      </a:r>
                      <a:endParaRPr lang="en-US" sz="1200" b="0" i="0" u="none" strike="noStrike">
                        <a:solidFill>
                          <a:srgbClr val="000000"/>
                        </a:solidFill>
                        <a:effectLst/>
                        <a:latin typeface="Times New Roman"/>
                      </a:endParaRPr>
                    </a:p>
                  </a:txBody>
                  <a:tcPr marL="8354" marR="8354" marT="8354" marB="0" anchor="b"/>
                </a:tc>
                <a:tc>
                  <a:txBody>
                    <a:bodyPr/>
                    <a:lstStyle/>
                    <a:p>
                      <a:pPr algn="ctr" fontAlgn="b"/>
                      <a:r>
                        <a:rPr lang="en-US" sz="1200" u="none" strike="noStrike" dirty="0">
                          <a:effectLst/>
                        </a:rPr>
                        <a:t>Similar effect</a:t>
                      </a:r>
                      <a:endParaRPr lang="en-US" sz="1200" b="0" i="0" u="none" strike="noStrike" dirty="0">
                        <a:solidFill>
                          <a:srgbClr val="000000"/>
                        </a:solidFill>
                        <a:effectLst/>
                        <a:latin typeface="Times New Roman"/>
                      </a:endParaRPr>
                    </a:p>
                  </a:txBody>
                  <a:tcPr marL="8354" marR="8354" marT="8354" marB="0" anchor="b"/>
                </a:tc>
              </a:tr>
            </a:tbl>
          </a:graphicData>
        </a:graphic>
      </p:graphicFrame>
    </p:spTree>
    <p:extLst>
      <p:ext uri="{BB962C8B-B14F-4D97-AF65-F5344CB8AC3E}">
        <p14:creationId xmlns:p14="http://schemas.microsoft.com/office/powerpoint/2010/main" val="220187957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900" dirty="0" smtClean="0"/>
              <a:t>Findings Black Students: Receipt of Faculty Mentorship</a:t>
            </a:r>
            <a:endParaRPr lang="en-US" sz="2900" dirty="0"/>
          </a:p>
        </p:txBody>
      </p:sp>
      <p:sp>
        <p:nvSpPr>
          <p:cNvPr id="3" name="Content Placeholder 2"/>
          <p:cNvSpPr>
            <a:spLocks noGrp="1"/>
          </p:cNvSpPr>
          <p:nvPr>
            <p:ph sz="quarter" idx="1"/>
          </p:nvPr>
        </p:nvSpPr>
        <p:spPr/>
        <p:txBody>
          <a:bodyPr>
            <a:normAutofit fontScale="62500" lnSpcReduction="20000"/>
          </a:bodyPr>
          <a:lstStyle/>
          <a:p>
            <a:pPr marL="0" indent="0">
              <a:buNone/>
            </a:pPr>
            <a:r>
              <a:rPr lang="en-US" i="1" u="sng" dirty="0"/>
              <a:t>Student-Level</a:t>
            </a:r>
            <a:endParaRPr lang="en-US" i="1" u="sng" dirty="0" smtClean="0"/>
          </a:p>
          <a:p>
            <a:r>
              <a:rPr lang="en-US" dirty="0" smtClean="0"/>
              <a:t>Felt Intimidated by your Professors</a:t>
            </a:r>
            <a:r>
              <a:rPr lang="en-US" b="1" dirty="0" smtClean="0"/>
              <a:t>(-)</a:t>
            </a:r>
            <a:endParaRPr lang="en-US" dirty="0" smtClean="0"/>
          </a:p>
          <a:p>
            <a:r>
              <a:rPr lang="en-US" dirty="0" smtClean="0"/>
              <a:t>High Middle Income (100K-199K) </a:t>
            </a:r>
            <a:r>
              <a:rPr lang="en-US" b="1" dirty="0" smtClean="0"/>
              <a:t>(+)</a:t>
            </a:r>
          </a:p>
          <a:p>
            <a:r>
              <a:rPr lang="en-US" dirty="0" smtClean="0"/>
              <a:t>Positive cross-racial Interactions</a:t>
            </a:r>
            <a:r>
              <a:rPr lang="en-US" b="1" dirty="0" smtClean="0"/>
              <a:t>(+)</a:t>
            </a:r>
            <a:endParaRPr lang="en-US" b="1" dirty="0"/>
          </a:p>
          <a:p>
            <a:r>
              <a:rPr lang="en-US" dirty="0" smtClean="0"/>
              <a:t>Sense of Belonging </a:t>
            </a:r>
            <a:r>
              <a:rPr lang="en-US" b="1" dirty="0" smtClean="0"/>
              <a:t>(+)</a:t>
            </a:r>
          </a:p>
          <a:p>
            <a:r>
              <a:rPr lang="en-US" dirty="0" smtClean="0"/>
              <a:t>Participated in a Program to Prepare for Graduate School </a:t>
            </a:r>
            <a:r>
              <a:rPr lang="en-US" b="1" dirty="0" smtClean="0"/>
              <a:t>(+)</a:t>
            </a:r>
            <a:endParaRPr lang="en-US" dirty="0" smtClean="0"/>
          </a:p>
          <a:p>
            <a:r>
              <a:rPr lang="en-US" dirty="0" smtClean="0"/>
              <a:t>Overall College GPA </a:t>
            </a:r>
            <a:r>
              <a:rPr lang="en-US" b="1" dirty="0" smtClean="0"/>
              <a:t>(+)</a:t>
            </a:r>
            <a:endParaRPr lang="en-US" dirty="0" smtClean="0"/>
          </a:p>
          <a:p>
            <a:r>
              <a:rPr lang="en-US" dirty="0" smtClean="0"/>
              <a:t>Met With an Advisor/Counselor About Your Career Plans </a:t>
            </a:r>
            <a:r>
              <a:rPr lang="en-US" b="1" dirty="0" smtClean="0"/>
              <a:t>(+)</a:t>
            </a:r>
            <a:endParaRPr lang="en-US" dirty="0" smtClean="0"/>
          </a:p>
          <a:p>
            <a:r>
              <a:rPr lang="en-US" dirty="0" smtClean="0"/>
              <a:t>Participated in an Internship Program </a:t>
            </a:r>
            <a:r>
              <a:rPr lang="en-US" b="1" dirty="0" smtClean="0"/>
              <a:t>(+)</a:t>
            </a:r>
            <a:endParaRPr lang="en-US" dirty="0" smtClean="0"/>
          </a:p>
          <a:p>
            <a:r>
              <a:rPr lang="en-US" dirty="0" smtClean="0"/>
              <a:t>Had Instruction that Supplemented Coursework </a:t>
            </a:r>
            <a:r>
              <a:rPr lang="en-US" b="1" dirty="0" smtClean="0"/>
              <a:t>(+)</a:t>
            </a:r>
            <a:endParaRPr lang="en-US" dirty="0" smtClean="0"/>
          </a:p>
          <a:p>
            <a:r>
              <a:rPr lang="en-US" dirty="0" smtClean="0"/>
              <a:t>Faculty Here are Interested in Students’ Academic Problems </a:t>
            </a:r>
            <a:r>
              <a:rPr lang="en-US" b="1" dirty="0" smtClean="0"/>
              <a:t>(+)</a:t>
            </a:r>
            <a:endParaRPr lang="en-US" dirty="0"/>
          </a:p>
          <a:p>
            <a:pPr marL="0" indent="0">
              <a:buNone/>
            </a:pPr>
            <a:r>
              <a:rPr lang="en-US" i="1" u="sng" dirty="0"/>
              <a:t>Institutional-Level</a:t>
            </a:r>
          </a:p>
          <a:p>
            <a:r>
              <a:rPr lang="en-US" dirty="0" smtClean="0"/>
              <a:t>HBCU </a:t>
            </a:r>
            <a:r>
              <a:rPr lang="en-US" b="1" dirty="0" smtClean="0"/>
              <a:t>(+)</a:t>
            </a:r>
            <a:endParaRPr lang="en-US" b="1" dirty="0"/>
          </a:p>
          <a:p>
            <a:r>
              <a:rPr lang="en-US" dirty="0" smtClean="0"/>
              <a:t>Proportion </a:t>
            </a:r>
            <a:r>
              <a:rPr lang="en-US" dirty="0"/>
              <a:t>of </a:t>
            </a:r>
            <a:r>
              <a:rPr lang="en-US" dirty="0" smtClean="0"/>
              <a:t>Undergraduate White Students </a:t>
            </a:r>
            <a:r>
              <a:rPr lang="en-US" b="1" dirty="0" smtClean="0"/>
              <a:t>(+)</a:t>
            </a:r>
            <a:endParaRPr lang="en-US" b="1" dirty="0"/>
          </a:p>
          <a:p>
            <a:endParaRPr lang="en-US" dirty="0"/>
          </a:p>
        </p:txBody>
      </p:sp>
    </p:spTree>
    <p:extLst>
      <p:ext uri="{BB962C8B-B14F-4D97-AF65-F5344CB8AC3E}">
        <p14:creationId xmlns:p14="http://schemas.microsoft.com/office/powerpoint/2010/main" val="61169330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ctr"/>
            <a:r>
              <a:rPr lang="en-US" sz="3200" dirty="0"/>
              <a:t>Findings White Students: </a:t>
            </a:r>
            <a:r>
              <a:rPr lang="en-US" sz="3200" dirty="0" smtClean="0"/>
              <a:t>Receipt of Faculty Mentorship</a:t>
            </a:r>
            <a:endParaRPr lang="en-US" sz="3200" dirty="0"/>
          </a:p>
        </p:txBody>
      </p:sp>
      <p:sp>
        <p:nvSpPr>
          <p:cNvPr id="3" name="Content Placeholder 2"/>
          <p:cNvSpPr>
            <a:spLocks noGrp="1"/>
          </p:cNvSpPr>
          <p:nvPr>
            <p:ph sz="quarter" idx="1"/>
          </p:nvPr>
        </p:nvSpPr>
        <p:spPr/>
        <p:txBody>
          <a:bodyPr>
            <a:normAutofit fontScale="85000" lnSpcReduction="20000"/>
          </a:bodyPr>
          <a:lstStyle/>
          <a:p>
            <a:pPr marL="0" indent="0">
              <a:buNone/>
            </a:pPr>
            <a:r>
              <a:rPr lang="en-US" i="1" u="sng" dirty="0"/>
              <a:t>Student-Level</a:t>
            </a:r>
          </a:p>
          <a:p>
            <a:r>
              <a:rPr lang="en-US" sz="2100" dirty="0"/>
              <a:t>High School GPA (</a:t>
            </a:r>
            <a:r>
              <a:rPr lang="en-US" sz="2100" b="1" dirty="0"/>
              <a:t>-</a:t>
            </a:r>
            <a:r>
              <a:rPr lang="en-US" sz="2100" dirty="0" smtClean="0"/>
              <a:t>)</a:t>
            </a:r>
          </a:p>
          <a:p>
            <a:r>
              <a:rPr lang="en-US" sz="2100" dirty="0" smtClean="0"/>
              <a:t>SAT composite score (</a:t>
            </a:r>
            <a:r>
              <a:rPr lang="en-US" sz="2100" b="1" dirty="0" smtClean="0"/>
              <a:t>-</a:t>
            </a:r>
            <a:r>
              <a:rPr lang="en-US" sz="2100" dirty="0" smtClean="0"/>
              <a:t>)</a:t>
            </a:r>
          </a:p>
          <a:p>
            <a:r>
              <a:rPr lang="en-US" sz="2100" dirty="0" smtClean="0"/>
              <a:t>HPW Talking to High School Teachers (</a:t>
            </a:r>
            <a:r>
              <a:rPr lang="en-US" sz="2100" b="1" dirty="0" smtClean="0"/>
              <a:t>+</a:t>
            </a:r>
            <a:r>
              <a:rPr lang="en-US" sz="2100" dirty="0" smtClean="0"/>
              <a:t>)</a:t>
            </a:r>
          </a:p>
          <a:p>
            <a:r>
              <a:rPr lang="en-US" sz="2100" dirty="0" smtClean="0"/>
              <a:t>Sense </a:t>
            </a:r>
            <a:r>
              <a:rPr lang="en-US" sz="2100" dirty="0"/>
              <a:t>of </a:t>
            </a:r>
            <a:r>
              <a:rPr lang="en-US" sz="2100" dirty="0" smtClean="0"/>
              <a:t>Belonging (</a:t>
            </a:r>
            <a:r>
              <a:rPr lang="en-US" sz="2100" b="1" dirty="0"/>
              <a:t>+</a:t>
            </a:r>
            <a:r>
              <a:rPr lang="en-US" sz="2100" dirty="0"/>
              <a:t>)</a:t>
            </a:r>
          </a:p>
          <a:p>
            <a:r>
              <a:rPr lang="en-US" sz="2100" dirty="0"/>
              <a:t>Participated in a program to prepare for graduate (</a:t>
            </a:r>
            <a:r>
              <a:rPr lang="en-US" sz="2100" b="1" dirty="0"/>
              <a:t>+</a:t>
            </a:r>
            <a:r>
              <a:rPr lang="en-US" sz="2100" dirty="0"/>
              <a:t>)</a:t>
            </a:r>
          </a:p>
          <a:p>
            <a:r>
              <a:rPr lang="en-US" sz="2100" dirty="0"/>
              <a:t>Overall college </a:t>
            </a:r>
            <a:r>
              <a:rPr lang="en-US" sz="2100" dirty="0" smtClean="0"/>
              <a:t>GPA (</a:t>
            </a:r>
            <a:r>
              <a:rPr lang="en-US" sz="2100" b="1" dirty="0"/>
              <a:t>+</a:t>
            </a:r>
            <a:r>
              <a:rPr lang="en-US" sz="2100" dirty="0"/>
              <a:t>)</a:t>
            </a:r>
          </a:p>
          <a:p>
            <a:r>
              <a:rPr lang="en-US" sz="2100" dirty="0"/>
              <a:t>Met with an advisor/counselor about your </a:t>
            </a:r>
            <a:r>
              <a:rPr lang="en-US" sz="2100" dirty="0" smtClean="0"/>
              <a:t>career (</a:t>
            </a:r>
            <a:r>
              <a:rPr lang="en-US" sz="2100" b="1" dirty="0" smtClean="0"/>
              <a:t>+)</a:t>
            </a:r>
            <a:r>
              <a:rPr lang="en-US" sz="2100" dirty="0" smtClean="0"/>
              <a:t> </a:t>
            </a:r>
            <a:endParaRPr lang="en-US" sz="2100" dirty="0"/>
          </a:p>
          <a:p>
            <a:r>
              <a:rPr lang="en-US" sz="2100" dirty="0"/>
              <a:t>Studied with other </a:t>
            </a:r>
            <a:r>
              <a:rPr lang="en-US" sz="2100" dirty="0" smtClean="0"/>
              <a:t>students (</a:t>
            </a:r>
            <a:r>
              <a:rPr lang="en-US" sz="2100" b="1" dirty="0" smtClean="0"/>
              <a:t>+)</a:t>
            </a:r>
            <a:endParaRPr lang="en-US" sz="2100" dirty="0"/>
          </a:p>
          <a:p>
            <a:r>
              <a:rPr lang="en-US" sz="2100" dirty="0"/>
              <a:t>Joined a club or organization related to </a:t>
            </a:r>
            <a:r>
              <a:rPr lang="en-US" sz="2100" dirty="0" smtClean="0"/>
              <a:t>major (</a:t>
            </a:r>
            <a:r>
              <a:rPr lang="en-US" sz="2100" b="1" dirty="0" smtClean="0"/>
              <a:t>+)</a:t>
            </a:r>
            <a:r>
              <a:rPr lang="en-US" sz="2100" dirty="0" smtClean="0"/>
              <a:t> </a:t>
            </a:r>
            <a:endParaRPr lang="en-US" sz="2100" dirty="0"/>
          </a:p>
          <a:p>
            <a:r>
              <a:rPr lang="en-US" sz="2100" dirty="0"/>
              <a:t>Had instruction that supplemented course </a:t>
            </a:r>
            <a:r>
              <a:rPr lang="en-US" sz="2100" dirty="0" smtClean="0"/>
              <a:t>work</a:t>
            </a:r>
            <a:r>
              <a:rPr lang="en-US" sz="2100" dirty="0"/>
              <a:t> (</a:t>
            </a:r>
            <a:r>
              <a:rPr lang="en-US" sz="2100" b="1" dirty="0"/>
              <a:t>+)</a:t>
            </a:r>
            <a:r>
              <a:rPr lang="en-US" sz="2100" dirty="0"/>
              <a:t> </a:t>
            </a:r>
            <a:endParaRPr lang="en-US" sz="2100" dirty="0" smtClean="0"/>
          </a:p>
          <a:p>
            <a:r>
              <a:rPr lang="en-US" sz="2100" dirty="0"/>
              <a:t>Faculty here are interested in students' </a:t>
            </a:r>
            <a:r>
              <a:rPr lang="en-US" sz="2100" dirty="0" smtClean="0"/>
              <a:t>academic</a:t>
            </a:r>
            <a:r>
              <a:rPr lang="en-US" sz="2100" dirty="0"/>
              <a:t> (</a:t>
            </a:r>
            <a:r>
              <a:rPr lang="en-US" sz="2100" b="1" dirty="0"/>
              <a:t>+)</a:t>
            </a:r>
            <a:r>
              <a:rPr lang="en-US" sz="2100" dirty="0"/>
              <a:t> </a:t>
            </a:r>
            <a:r>
              <a:rPr lang="en-US" sz="2100" dirty="0" smtClean="0"/>
              <a:t> </a:t>
            </a:r>
          </a:p>
          <a:p>
            <a:r>
              <a:rPr lang="en-US" sz="2100" dirty="0"/>
              <a:t>Academic self-concept </a:t>
            </a:r>
            <a:r>
              <a:rPr lang="en-US" sz="2100" dirty="0" smtClean="0"/>
              <a:t>(</a:t>
            </a:r>
            <a:r>
              <a:rPr lang="en-US" sz="2100" b="1" dirty="0" smtClean="0"/>
              <a:t>+)</a:t>
            </a:r>
            <a:r>
              <a:rPr lang="en-US" sz="2100" dirty="0" smtClean="0"/>
              <a:t> </a:t>
            </a:r>
          </a:p>
          <a:p>
            <a:r>
              <a:rPr lang="en-US" sz="2100" dirty="0" smtClean="0"/>
              <a:t>Engineering aspirants are less likely than biology aspirants </a:t>
            </a:r>
            <a:r>
              <a:rPr lang="en-US" sz="2100" b="1" dirty="0" smtClean="0"/>
              <a:t>(-)</a:t>
            </a:r>
          </a:p>
          <a:p>
            <a:endParaRPr lang="en-US" dirty="0"/>
          </a:p>
        </p:txBody>
      </p:sp>
    </p:spTree>
    <p:extLst>
      <p:ext uri="{BB962C8B-B14F-4D97-AF65-F5344CB8AC3E}">
        <p14:creationId xmlns:p14="http://schemas.microsoft.com/office/powerpoint/2010/main" val="1742220971"/>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sz="quarter" idx="1"/>
            <p:extLst>
              <p:ext uri="{D42A27DB-BD31-4B8C-83A1-F6EECF244321}">
                <p14:modId xmlns:p14="http://schemas.microsoft.com/office/powerpoint/2010/main" val="3244626176"/>
              </p:ext>
            </p:extLst>
          </p:nvPr>
        </p:nvGraphicFramePr>
        <p:xfrm>
          <a:off x="152398" y="381000"/>
          <a:ext cx="8991602" cy="5969908"/>
        </p:xfrm>
        <a:graphic>
          <a:graphicData uri="http://schemas.openxmlformats.org/drawingml/2006/table">
            <a:tbl>
              <a:tblPr>
                <a:tableStyleId>{5C22544A-7EE6-4342-B048-85BDC9FD1C3A}</a:tableStyleId>
              </a:tblPr>
              <a:tblGrid>
                <a:gridCol w="699071"/>
                <a:gridCol w="3094552"/>
                <a:gridCol w="549779"/>
                <a:gridCol w="195896"/>
                <a:gridCol w="459833"/>
                <a:gridCol w="223703"/>
                <a:gridCol w="509545"/>
                <a:gridCol w="260987"/>
                <a:gridCol w="459833"/>
                <a:gridCol w="608969"/>
                <a:gridCol w="1929434"/>
              </a:tblGrid>
              <a:tr h="204379">
                <a:tc gridSpan="11">
                  <a:txBody>
                    <a:bodyPr/>
                    <a:lstStyle/>
                    <a:p>
                      <a:pPr algn="l" fontAlgn="b"/>
                      <a:r>
                        <a:rPr lang="en-US" sz="1800" b="1" u="none" strike="noStrike" dirty="0">
                          <a:effectLst/>
                        </a:rPr>
                        <a:t>Comparing Significant Coefficients from the Black STEM Model 6 to the Coefficients from the White STEM Model 6 for Faculty Mentoring and Support</a:t>
                      </a:r>
                      <a:endParaRPr lang="en-US" sz="1800" b="1" i="1" u="none" strike="noStrike" dirty="0">
                        <a:solidFill>
                          <a:srgbClr val="000000"/>
                        </a:solidFill>
                        <a:effectLst/>
                        <a:latin typeface="Times New Roman"/>
                      </a:endParaRPr>
                    </a:p>
                  </a:txBody>
                  <a:tcPr marL="8458" marR="8458" marT="8458" marB="0" anchor="b"/>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360457">
                <a:tc>
                  <a:txBody>
                    <a:bodyPr/>
                    <a:lstStyle/>
                    <a:p>
                      <a:pPr algn="l" fontAlgn="b"/>
                      <a:endParaRPr lang="en-US" sz="1200" b="0" i="0" u="none" strike="noStrike">
                        <a:solidFill>
                          <a:srgbClr val="000000"/>
                        </a:solidFill>
                        <a:effectLst/>
                        <a:latin typeface="Times New Roman"/>
                      </a:endParaRPr>
                    </a:p>
                  </a:txBody>
                  <a:tcPr marL="8458" marR="8458" marT="8458" marB="0" anchor="b"/>
                </a:tc>
                <a:tc>
                  <a:txBody>
                    <a:bodyPr/>
                    <a:lstStyle/>
                    <a:p>
                      <a:pPr algn="l" fontAlgn="b"/>
                      <a:r>
                        <a:rPr lang="en-US" sz="1200" u="none" strike="noStrike">
                          <a:effectLst/>
                        </a:rPr>
                        <a:t> </a:t>
                      </a:r>
                      <a:endParaRPr lang="en-US" sz="1200" b="0" i="0" u="none" strike="noStrike">
                        <a:solidFill>
                          <a:srgbClr val="000000"/>
                        </a:solidFill>
                        <a:effectLst/>
                        <a:latin typeface="Times New Roman"/>
                      </a:endParaRPr>
                    </a:p>
                  </a:txBody>
                  <a:tcPr marL="8458" marR="8458" marT="8458" marB="0" anchor="b"/>
                </a:tc>
                <a:tc gridSpan="3">
                  <a:txBody>
                    <a:bodyPr/>
                    <a:lstStyle/>
                    <a:p>
                      <a:pPr algn="ctr" fontAlgn="b"/>
                      <a:r>
                        <a:rPr lang="en-US" sz="1200" u="none" strike="noStrike">
                          <a:effectLst/>
                        </a:rPr>
                        <a:t>Black STEM students n=792</a:t>
                      </a:r>
                      <a:endParaRPr lang="en-US" sz="1200" b="0" i="0" u="none" strike="noStrike">
                        <a:solidFill>
                          <a:srgbClr val="000000"/>
                        </a:solidFill>
                        <a:effectLst/>
                        <a:latin typeface="Times New Roman"/>
                      </a:endParaRPr>
                    </a:p>
                  </a:txBody>
                  <a:tcPr marL="8458" marR="8458" marT="8458" marB="0" anchor="b"/>
                </a:tc>
                <a:tc hMerge="1">
                  <a:txBody>
                    <a:bodyPr/>
                    <a:lstStyle/>
                    <a:p>
                      <a:endParaRPr lang="en-US"/>
                    </a:p>
                  </a:txBody>
                  <a:tcPr/>
                </a:tc>
                <a:tc hMerge="1">
                  <a:txBody>
                    <a:bodyPr/>
                    <a:lstStyle/>
                    <a:p>
                      <a:endParaRPr lang="en-US"/>
                    </a:p>
                  </a:txBody>
                  <a:tcPr/>
                </a:tc>
                <a:tc>
                  <a:txBody>
                    <a:bodyPr/>
                    <a:lstStyle/>
                    <a:p>
                      <a:pPr algn="ctr" fontAlgn="b"/>
                      <a:endParaRPr lang="en-US" sz="1200" b="0" i="0" u="none" strike="noStrike">
                        <a:solidFill>
                          <a:srgbClr val="000000"/>
                        </a:solidFill>
                        <a:effectLst/>
                        <a:latin typeface="Times New Roman"/>
                      </a:endParaRPr>
                    </a:p>
                  </a:txBody>
                  <a:tcPr marL="8458" marR="8458" marT="8458" marB="0" anchor="b"/>
                </a:tc>
                <a:tc gridSpan="3">
                  <a:txBody>
                    <a:bodyPr/>
                    <a:lstStyle/>
                    <a:p>
                      <a:pPr algn="ctr" fontAlgn="b"/>
                      <a:r>
                        <a:rPr lang="en-US" sz="1200" u="none" strike="noStrike">
                          <a:effectLst/>
                        </a:rPr>
                        <a:t>White STEM students n=792</a:t>
                      </a:r>
                      <a:endParaRPr lang="en-US" sz="1200" b="0" i="0" u="none" strike="noStrike">
                        <a:solidFill>
                          <a:srgbClr val="000000"/>
                        </a:solidFill>
                        <a:effectLst/>
                        <a:latin typeface="Times New Roman"/>
                      </a:endParaRPr>
                    </a:p>
                  </a:txBody>
                  <a:tcPr marL="8458" marR="8458" marT="8458" marB="0" anchor="b"/>
                </a:tc>
                <a:tc hMerge="1">
                  <a:txBody>
                    <a:bodyPr/>
                    <a:lstStyle/>
                    <a:p>
                      <a:endParaRPr lang="en-US"/>
                    </a:p>
                  </a:txBody>
                  <a:tcPr/>
                </a:tc>
                <a:tc hMerge="1">
                  <a:txBody>
                    <a:bodyPr/>
                    <a:lstStyle/>
                    <a:p>
                      <a:endParaRPr lang="en-US"/>
                    </a:p>
                  </a:txBody>
                  <a:tcPr/>
                </a:tc>
                <a:tc>
                  <a:txBody>
                    <a:bodyPr/>
                    <a:lstStyle/>
                    <a:p>
                      <a:pPr algn="ctr" fontAlgn="b"/>
                      <a:endParaRPr lang="en-US" sz="1200" b="0" i="0" u="sng" strike="noStrike">
                        <a:solidFill>
                          <a:srgbClr val="000000"/>
                        </a:solidFill>
                        <a:effectLst/>
                        <a:latin typeface="Times New Roman"/>
                      </a:endParaRPr>
                    </a:p>
                  </a:txBody>
                  <a:tcPr marL="8458" marR="8458" marT="8458" marB="0" anchor="b"/>
                </a:tc>
                <a:tc>
                  <a:txBody>
                    <a:bodyPr/>
                    <a:lstStyle/>
                    <a:p>
                      <a:pPr algn="l" fontAlgn="b"/>
                      <a:endParaRPr lang="en-US" sz="1200" b="0" i="0" u="none" strike="noStrike" dirty="0">
                        <a:solidFill>
                          <a:srgbClr val="000000"/>
                        </a:solidFill>
                        <a:effectLst/>
                        <a:latin typeface="Times New Roman"/>
                      </a:endParaRPr>
                    </a:p>
                  </a:txBody>
                  <a:tcPr marL="8458" marR="8458" marT="8458" marB="0" anchor="b"/>
                </a:tc>
              </a:tr>
              <a:tr h="194646">
                <a:tc>
                  <a:txBody>
                    <a:bodyPr/>
                    <a:lstStyle/>
                    <a:p>
                      <a:pPr algn="l" fontAlgn="b"/>
                      <a:r>
                        <a:rPr lang="en-US" sz="1200" u="none" strike="noStrike">
                          <a:effectLst/>
                        </a:rPr>
                        <a:t>Variables</a:t>
                      </a:r>
                      <a:endParaRPr lang="en-US" sz="1200" b="0" i="0" u="none" strike="noStrike">
                        <a:solidFill>
                          <a:srgbClr val="000000"/>
                        </a:solidFill>
                        <a:effectLst/>
                        <a:latin typeface="Times New Roman"/>
                      </a:endParaRPr>
                    </a:p>
                  </a:txBody>
                  <a:tcPr marL="8458" marR="8458" marT="8458" marB="0" anchor="b"/>
                </a:tc>
                <a:tc>
                  <a:txBody>
                    <a:bodyPr/>
                    <a:lstStyle/>
                    <a:p>
                      <a:pPr algn="l" fontAlgn="b"/>
                      <a:r>
                        <a:rPr lang="en-US" sz="1200" u="none" strike="noStrike">
                          <a:effectLst/>
                        </a:rPr>
                        <a:t> </a:t>
                      </a:r>
                      <a:endParaRPr lang="en-US" sz="1200" b="0" i="0" u="none" strike="noStrike">
                        <a:solidFill>
                          <a:srgbClr val="000000"/>
                        </a:solidFill>
                        <a:effectLst/>
                        <a:latin typeface="Times New Roman"/>
                      </a:endParaRPr>
                    </a:p>
                  </a:txBody>
                  <a:tcPr marL="8458" marR="8458" marT="8458" marB="0" anchor="b"/>
                </a:tc>
                <a:tc gridSpan="2">
                  <a:txBody>
                    <a:bodyPr/>
                    <a:lstStyle/>
                    <a:p>
                      <a:pPr algn="ctr" fontAlgn="b"/>
                      <a:r>
                        <a:rPr lang="en-US" sz="1200" b="0" i="0" u="none" strike="noStrike" dirty="0" err="1">
                          <a:solidFill>
                            <a:schemeClr val="dk1"/>
                          </a:solidFill>
                          <a:effectLst/>
                          <a:latin typeface="+mn-lt"/>
                        </a:rPr>
                        <a:t>b</a:t>
                      </a:r>
                      <a:endParaRPr lang="en-US" sz="1200" b="1" i="0" u="none" strike="noStrike" dirty="0">
                        <a:solidFill>
                          <a:srgbClr val="000000"/>
                        </a:solidFill>
                        <a:effectLst/>
                        <a:latin typeface="Times New Roman"/>
                      </a:endParaRPr>
                    </a:p>
                  </a:txBody>
                  <a:tcPr marL="8458" marR="8458" marT="8458" marB="0" anchor="b"/>
                </a:tc>
                <a:tc hMerge="1">
                  <a:txBody>
                    <a:bodyPr/>
                    <a:lstStyle/>
                    <a:p>
                      <a:endParaRPr lang="en-US"/>
                    </a:p>
                  </a:txBody>
                  <a:tcPr/>
                </a:tc>
                <a:tc>
                  <a:txBody>
                    <a:bodyPr/>
                    <a:lstStyle/>
                    <a:p>
                      <a:pPr algn="ctr" fontAlgn="b"/>
                      <a:r>
                        <a:rPr lang="en-US" sz="1200" u="none" strike="noStrike">
                          <a:effectLst/>
                        </a:rPr>
                        <a:t>S.E.</a:t>
                      </a:r>
                      <a:endParaRPr lang="en-US" sz="1200" b="1" i="0" u="none" strike="noStrike">
                        <a:solidFill>
                          <a:srgbClr val="000000"/>
                        </a:solidFill>
                        <a:effectLst/>
                        <a:latin typeface="Times New Roman"/>
                      </a:endParaRPr>
                    </a:p>
                  </a:txBody>
                  <a:tcPr marL="8458" marR="8458" marT="8458" marB="0" anchor="b"/>
                </a:tc>
                <a:tc>
                  <a:txBody>
                    <a:bodyPr/>
                    <a:lstStyle/>
                    <a:p>
                      <a:pPr algn="ctr" fontAlgn="b"/>
                      <a:r>
                        <a:rPr lang="en-US" sz="1200" u="none" strike="noStrike">
                          <a:effectLst/>
                        </a:rPr>
                        <a:t> </a:t>
                      </a:r>
                      <a:endParaRPr lang="en-US" sz="1200" b="1" i="0" u="none" strike="noStrike">
                        <a:solidFill>
                          <a:srgbClr val="000000"/>
                        </a:solidFill>
                        <a:effectLst/>
                        <a:latin typeface="Times New Roman"/>
                      </a:endParaRPr>
                    </a:p>
                  </a:txBody>
                  <a:tcPr marL="8458" marR="8458" marT="8458" marB="0" anchor="b"/>
                </a:tc>
                <a:tc gridSpan="2">
                  <a:txBody>
                    <a:bodyPr/>
                    <a:lstStyle/>
                    <a:p>
                      <a:pPr algn="ctr" fontAlgn="b"/>
                      <a:r>
                        <a:rPr lang="en-US" sz="1200" b="0" i="0" u="none" strike="noStrike" dirty="0" err="1">
                          <a:solidFill>
                            <a:schemeClr val="dk1"/>
                          </a:solidFill>
                          <a:effectLst/>
                          <a:latin typeface="+mn-lt"/>
                        </a:rPr>
                        <a:t>b</a:t>
                      </a:r>
                      <a:endParaRPr lang="en-US" sz="1200" b="1" i="0" u="none" strike="noStrike" dirty="0">
                        <a:solidFill>
                          <a:srgbClr val="000000"/>
                        </a:solidFill>
                        <a:effectLst/>
                        <a:latin typeface="Times New Roman"/>
                      </a:endParaRPr>
                    </a:p>
                  </a:txBody>
                  <a:tcPr marL="8458" marR="8458" marT="8458" marB="0" anchor="b"/>
                </a:tc>
                <a:tc hMerge="1">
                  <a:txBody>
                    <a:bodyPr/>
                    <a:lstStyle/>
                    <a:p>
                      <a:endParaRPr lang="en-US"/>
                    </a:p>
                  </a:txBody>
                  <a:tcPr/>
                </a:tc>
                <a:tc>
                  <a:txBody>
                    <a:bodyPr/>
                    <a:lstStyle/>
                    <a:p>
                      <a:pPr algn="ctr" fontAlgn="b"/>
                      <a:r>
                        <a:rPr lang="en-US" sz="1200" u="none" strike="noStrike">
                          <a:effectLst/>
                        </a:rPr>
                        <a:t>S.E.</a:t>
                      </a:r>
                      <a:endParaRPr lang="en-US" sz="1200" b="1" i="0" u="none" strike="noStrike">
                        <a:solidFill>
                          <a:srgbClr val="000000"/>
                        </a:solidFill>
                        <a:effectLst/>
                        <a:latin typeface="Times New Roman"/>
                      </a:endParaRPr>
                    </a:p>
                  </a:txBody>
                  <a:tcPr marL="8458" marR="8458" marT="8458" marB="0" anchor="b"/>
                </a:tc>
                <a:tc>
                  <a:txBody>
                    <a:bodyPr/>
                    <a:lstStyle/>
                    <a:p>
                      <a:pPr algn="ctr" fontAlgn="b"/>
                      <a:r>
                        <a:rPr lang="en-US" sz="1200" u="none" strike="noStrike">
                          <a:effectLst/>
                        </a:rPr>
                        <a:t>Z-Score</a:t>
                      </a:r>
                      <a:endParaRPr lang="en-US" sz="1200" b="1" i="0" u="none" strike="noStrike">
                        <a:solidFill>
                          <a:srgbClr val="000000"/>
                        </a:solidFill>
                        <a:effectLst/>
                        <a:latin typeface="Times New Roman"/>
                      </a:endParaRPr>
                    </a:p>
                  </a:txBody>
                  <a:tcPr marL="8458" marR="8458" marT="8458" marB="0" anchor="b"/>
                </a:tc>
                <a:tc>
                  <a:txBody>
                    <a:bodyPr/>
                    <a:lstStyle/>
                    <a:p>
                      <a:pPr algn="ctr" fontAlgn="b"/>
                      <a:r>
                        <a:rPr lang="en-US" sz="1200" u="none" strike="noStrike">
                          <a:effectLst/>
                        </a:rPr>
                        <a:t>Meaning</a:t>
                      </a:r>
                      <a:endParaRPr lang="en-US" sz="1200" b="1" i="0" u="none" strike="noStrike">
                        <a:solidFill>
                          <a:srgbClr val="000000"/>
                        </a:solidFill>
                        <a:effectLst/>
                        <a:latin typeface="Times New Roman"/>
                      </a:endParaRPr>
                    </a:p>
                  </a:txBody>
                  <a:tcPr marL="8458" marR="8458" marT="8458" marB="0" anchor="b"/>
                </a:tc>
              </a:tr>
              <a:tr h="194646">
                <a:tc gridSpan="2">
                  <a:txBody>
                    <a:bodyPr/>
                    <a:lstStyle/>
                    <a:p>
                      <a:pPr algn="l" fontAlgn="b"/>
                      <a:r>
                        <a:rPr lang="en-US" sz="1200" u="none" strike="noStrike">
                          <a:effectLst/>
                        </a:rPr>
                        <a:t>Demographic Characteristics</a:t>
                      </a:r>
                      <a:endParaRPr lang="en-US" sz="1200" b="1" i="0" u="none" strike="noStrike">
                        <a:solidFill>
                          <a:srgbClr val="000000"/>
                        </a:solidFill>
                        <a:effectLst/>
                        <a:latin typeface="Times New Roman"/>
                      </a:endParaRPr>
                    </a:p>
                  </a:txBody>
                  <a:tcPr marL="8458" marR="8458" marT="8458" marB="0" anchor="b"/>
                </a:tc>
                <a:tc hMerge="1">
                  <a:txBody>
                    <a:bodyPr/>
                    <a:lstStyle/>
                    <a:p>
                      <a:endParaRPr lang="en-US"/>
                    </a:p>
                  </a:txBody>
                  <a:tcPr/>
                </a:tc>
                <a:tc>
                  <a:txBody>
                    <a:bodyPr/>
                    <a:lstStyle/>
                    <a:p>
                      <a:pPr algn="ctr" fontAlgn="b"/>
                      <a:endParaRPr lang="en-US" sz="1200" b="1" i="0" u="none" strike="noStrike">
                        <a:solidFill>
                          <a:srgbClr val="000000"/>
                        </a:solidFill>
                        <a:effectLst/>
                        <a:latin typeface="Times New Roman"/>
                      </a:endParaRPr>
                    </a:p>
                  </a:txBody>
                  <a:tcPr marL="8458" marR="8458" marT="8458" marB="0" anchor="b"/>
                </a:tc>
                <a:tc>
                  <a:txBody>
                    <a:bodyPr/>
                    <a:lstStyle/>
                    <a:p>
                      <a:pPr algn="ctr" fontAlgn="b"/>
                      <a:endParaRPr lang="en-US" sz="1200" b="1" i="0" u="none" strike="noStrike">
                        <a:solidFill>
                          <a:srgbClr val="000000"/>
                        </a:solidFill>
                        <a:effectLst/>
                        <a:latin typeface="Times New Roman"/>
                      </a:endParaRPr>
                    </a:p>
                  </a:txBody>
                  <a:tcPr marL="8458" marR="8458" marT="8458" marB="0" anchor="b"/>
                </a:tc>
                <a:tc>
                  <a:txBody>
                    <a:bodyPr/>
                    <a:lstStyle/>
                    <a:p>
                      <a:pPr algn="ctr" fontAlgn="b"/>
                      <a:endParaRPr lang="en-US" sz="1200" b="1" i="0" u="none" strike="noStrike">
                        <a:solidFill>
                          <a:srgbClr val="000000"/>
                        </a:solidFill>
                        <a:effectLst/>
                        <a:latin typeface="Times New Roman"/>
                      </a:endParaRPr>
                    </a:p>
                  </a:txBody>
                  <a:tcPr marL="8458" marR="8458" marT="8458" marB="0" anchor="b"/>
                </a:tc>
                <a:tc>
                  <a:txBody>
                    <a:bodyPr/>
                    <a:lstStyle/>
                    <a:p>
                      <a:pPr algn="ctr" fontAlgn="b"/>
                      <a:endParaRPr lang="en-US" sz="1200" b="1" i="0" u="none" strike="noStrike">
                        <a:solidFill>
                          <a:srgbClr val="000000"/>
                        </a:solidFill>
                        <a:effectLst/>
                        <a:latin typeface="Times New Roman"/>
                      </a:endParaRPr>
                    </a:p>
                  </a:txBody>
                  <a:tcPr marL="8458" marR="8458" marT="8458" marB="0" anchor="b"/>
                </a:tc>
                <a:tc>
                  <a:txBody>
                    <a:bodyPr/>
                    <a:lstStyle/>
                    <a:p>
                      <a:pPr algn="ctr" fontAlgn="b"/>
                      <a:endParaRPr lang="en-US" sz="1200" b="1" i="0" u="none" strike="noStrike">
                        <a:solidFill>
                          <a:srgbClr val="000000"/>
                        </a:solidFill>
                        <a:effectLst/>
                        <a:latin typeface="Times New Roman"/>
                      </a:endParaRPr>
                    </a:p>
                  </a:txBody>
                  <a:tcPr marL="8458" marR="8458" marT="8458" marB="0" anchor="b"/>
                </a:tc>
                <a:tc>
                  <a:txBody>
                    <a:bodyPr/>
                    <a:lstStyle/>
                    <a:p>
                      <a:pPr algn="ctr" fontAlgn="b"/>
                      <a:endParaRPr lang="en-US" sz="1200" b="1" i="0" u="none" strike="noStrike">
                        <a:solidFill>
                          <a:srgbClr val="000000"/>
                        </a:solidFill>
                        <a:effectLst/>
                        <a:latin typeface="Times New Roman"/>
                      </a:endParaRPr>
                    </a:p>
                  </a:txBody>
                  <a:tcPr marL="8458" marR="8458" marT="8458" marB="0" anchor="b"/>
                </a:tc>
                <a:tc>
                  <a:txBody>
                    <a:bodyPr/>
                    <a:lstStyle/>
                    <a:p>
                      <a:pPr algn="ctr" fontAlgn="b"/>
                      <a:endParaRPr lang="en-US" sz="1200" b="1" i="0" u="none" strike="noStrike">
                        <a:solidFill>
                          <a:srgbClr val="000000"/>
                        </a:solidFill>
                        <a:effectLst/>
                        <a:latin typeface="Times New Roman"/>
                      </a:endParaRPr>
                    </a:p>
                  </a:txBody>
                  <a:tcPr marL="8458" marR="8458" marT="8458" marB="0" anchor="b"/>
                </a:tc>
                <a:tc>
                  <a:txBody>
                    <a:bodyPr/>
                    <a:lstStyle/>
                    <a:p>
                      <a:pPr algn="ctr" fontAlgn="b"/>
                      <a:endParaRPr lang="en-US" sz="1200" b="1" i="0" u="none" strike="noStrike">
                        <a:solidFill>
                          <a:srgbClr val="000000"/>
                        </a:solidFill>
                        <a:effectLst/>
                        <a:latin typeface="Times New Roman"/>
                      </a:endParaRPr>
                    </a:p>
                  </a:txBody>
                  <a:tcPr marL="8458" marR="8458" marT="8458" marB="0" anchor="b"/>
                </a:tc>
                <a:tc>
                  <a:txBody>
                    <a:bodyPr/>
                    <a:lstStyle/>
                    <a:p>
                      <a:pPr algn="ctr" fontAlgn="b"/>
                      <a:endParaRPr lang="en-US" sz="1200" b="1" i="0" u="none" strike="noStrike">
                        <a:solidFill>
                          <a:srgbClr val="000000"/>
                        </a:solidFill>
                        <a:effectLst/>
                        <a:latin typeface="Times New Roman"/>
                      </a:endParaRPr>
                    </a:p>
                  </a:txBody>
                  <a:tcPr marL="8458" marR="8458" marT="8458" marB="0" anchor="b"/>
                </a:tc>
              </a:tr>
              <a:tr h="194646">
                <a:tc>
                  <a:txBody>
                    <a:bodyPr/>
                    <a:lstStyle/>
                    <a:p>
                      <a:pPr algn="l" fontAlgn="b"/>
                      <a:endParaRPr lang="en-US" sz="1200" b="0" i="0" u="none" strike="noStrike">
                        <a:solidFill>
                          <a:srgbClr val="000000"/>
                        </a:solidFill>
                        <a:effectLst/>
                        <a:latin typeface="Times New Roman"/>
                      </a:endParaRPr>
                    </a:p>
                  </a:txBody>
                  <a:tcPr marL="8458" marR="8458" marT="8458" marB="0" anchor="b"/>
                </a:tc>
                <a:tc>
                  <a:txBody>
                    <a:bodyPr/>
                    <a:lstStyle/>
                    <a:p>
                      <a:pPr algn="l" fontAlgn="ctr"/>
                      <a:r>
                        <a:rPr lang="en-US" sz="1200" u="none" strike="noStrike">
                          <a:effectLst/>
                        </a:rPr>
                        <a:t>High middle income ($100K-$199,999)</a:t>
                      </a:r>
                      <a:endParaRPr lang="en-US" sz="1200" b="0" i="0" u="none" strike="noStrike">
                        <a:solidFill>
                          <a:srgbClr val="000000"/>
                        </a:solidFill>
                        <a:effectLst/>
                        <a:latin typeface="Times New Roman"/>
                      </a:endParaRPr>
                    </a:p>
                  </a:txBody>
                  <a:tcPr marL="8458" marR="8458" marT="8458" marB="0" anchor="ctr"/>
                </a:tc>
                <a:tc>
                  <a:txBody>
                    <a:bodyPr/>
                    <a:lstStyle/>
                    <a:p>
                      <a:pPr algn="ctr" fontAlgn="ctr"/>
                      <a:r>
                        <a:rPr lang="en-US" sz="1200" u="none" strike="noStrike">
                          <a:effectLst/>
                        </a:rPr>
                        <a:t>2.22</a:t>
                      </a:r>
                      <a:endParaRPr lang="en-US" sz="1200" b="0" i="0" u="none" strike="noStrike">
                        <a:solidFill>
                          <a:srgbClr val="000000"/>
                        </a:solidFill>
                        <a:effectLst/>
                        <a:latin typeface="Times New Roman"/>
                      </a:endParaRPr>
                    </a:p>
                  </a:txBody>
                  <a:tcPr marL="8458" marR="8458" marT="8458" marB="0" anchor="ctr"/>
                </a:tc>
                <a:tc>
                  <a:txBody>
                    <a:bodyPr/>
                    <a:lstStyle/>
                    <a:p>
                      <a:pPr algn="l" fontAlgn="b"/>
                      <a:r>
                        <a:rPr lang="en-US" sz="1200" u="none" strike="noStrike">
                          <a:effectLst/>
                        </a:rPr>
                        <a:t>*</a:t>
                      </a:r>
                      <a:endParaRPr lang="en-US" sz="1200" b="0" i="0" u="none" strike="noStrike">
                        <a:solidFill>
                          <a:srgbClr val="000000"/>
                        </a:solidFill>
                        <a:effectLst/>
                        <a:latin typeface="Times New Roman"/>
                      </a:endParaRPr>
                    </a:p>
                  </a:txBody>
                  <a:tcPr marL="8458" marR="8458" marT="8458" marB="0" anchor="b"/>
                </a:tc>
                <a:tc>
                  <a:txBody>
                    <a:bodyPr/>
                    <a:lstStyle/>
                    <a:p>
                      <a:pPr algn="ctr" fontAlgn="ctr"/>
                      <a:r>
                        <a:rPr lang="en-US" sz="1200" u="none" strike="noStrike">
                          <a:effectLst/>
                        </a:rPr>
                        <a:t>0.95</a:t>
                      </a:r>
                      <a:endParaRPr lang="en-US" sz="1200" b="0" i="0" u="none" strike="noStrike">
                        <a:solidFill>
                          <a:srgbClr val="000000"/>
                        </a:solidFill>
                        <a:effectLst/>
                        <a:latin typeface="Times New Roman"/>
                      </a:endParaRPr>
                    </a:p>
                  </a:txBody>
                  <a:tcPr marL="8458" marR="8458" marT="8458" marB="0" anchor="ctr"/>
                </a:tc>
                <a:tc>
                  <a:txBody>
                    <a:bodyPr/>
                    <a:lstStyle/>
                    <a:p>
                      <a:pPr algn="ctr" fontAlgn="ctr"/>
                      <a:endParaRPr lang="en-US" sz="1200" b="0" i="0" u="none" strike="noStrike">
                        <a:solidFill>
                          <a:srgbClr val="000000"/>
                        </a:solidFill>
                        <a:effectLst/>
                        <a:latin typeface="Times New Roman"/>
                      </a:endParaRPr>
                    </a:p>
                  </a:txBody>
                  <a:tcPr marL="8458" marR="8458" marT="8458" marB="0" anchor="ctr"/>
                </a:tc>
                <a:tc>
                  <a:txBody>
                    <a:bodyPr/>
                    <a:lstStyle/>
                    <a:p>
                      <a:pPr algn="ctr" fontAlgn="ctr"/>
                      <a:r>
                        <a:rPr lang="en-US" sz="1200" u="none" strike="noStrike">
                          <a:effectLst/>
                        </a:rPr>
                        <a:t>-0.90</a:t>
                      </a:r>
                      <a:endParaRPr lang="en-US" sz="1200" b="0" i="0" u="none" strike="noStrike">
                        <a:solidFill>
                          <a:srgbClr val="808080"/>
                        </a:solidFill>
                        <a:effectLst/>
                        <a:latin typeface="Times New Roman"/>
                      </a:endParaRPr>
                    </a:p>
                  </a:txBody>
                  <a:tcPr marL="8458" marR="8458" marT="8458" marB="0" anchor="ctr"/>
                </a:tc>
                <a:tc>
                  <a:txBody>
                    <a:bodyPr/>
                    <a:lstStyle/>
                    <a:p>
                      <a:pPr algn="l" fontAlgn="b"/>
                      <a:endParaRPr lang="en-US" sz="1200" b="0" i="0" u="none" strike="noStrike">
                        <a:solidFill>
                          <a:srgbClr val="000000"/>
                        </a:solidFill>
                        <a:effectLst/>
                        <a:latin typeface="Times New Roman"/>
                      </a:endParaRPr>
                    </a:p>
                  </a:txBody>
                  <a:tcPr marL="8458" marR="8458" marT="8458" marB="0" anchor="b"/>
                </a:tc>
                <a:tc>
                  <a:txBody>
                    <a:bodyPr/>
                    <a:lstStyle/>
                    <a:p>
                      <a:pPr algn="ctr" fontAlgn="ctr"/>
                      <a:r>
                        <a:rPr lang="en-US" sz="1200" u="none" strike="noStrike">
                          <a:effectLst/>
                        </a:rPr>
                        <a:t>0.69</a:t>
                      </a:r>
                      <a:endParaRPr lang="en-US" sz="1200" b="0" i="0" u="none" strike="noStrike">
                        <a:solidFill>
                          <a:srgbClr val="808080"/>
                        </a:solidFill>
                        <a:effectLst/>
                        <a:latin typeface="Times New Roman"/>
                      </a:endParaRPr>
                    </a:p>
                  </a:txBody>
                  <a:tcPr marL="8458" marR="8458" marT="8458" marB="0" anchor="ctr"/>
                </a:tc>
                <a:tc>
                  <a:txBody>
                    <a:bodyPr/>
                    <a:lstStyle/>
                    <a:p>
                      <a:pPr algn="ctr" fontAlgn="b"/>
                      <a:endParaRPr lang="en-US" sz="1200" b="0" i="0" u="none" strike="noStrike" dirty="0">
                        <a:solidFill>
                          <a:srgbClr val="000000"/>
                        </a:solidFill>
                        <a:effectLst/>
                        <a:latin typeface="Times New Roman"/>
                      </a:endParaRPr>
                    </a:p>
                  </a:txBody>
                  <a:tcPr marL="8458" marR="8458" marT="8458" marB="0" anchor="b"/>
                </a:tc>
                <a:tc>
                  <a:txBody>
                    <a:bodyPr/>
                    <a:lstStyle/>
                    <a:p>
                      <a:pPr algn="ctr" fontAlgn="b"/>
                      <a:r>
                        <a:rPr lang="en-US" sz="1200" u="none" strike="noStrike" dirty="0">
                          <a:effectLst/>
                        </a:rPr>
                        <a:t>Only affects Black students</a:t>
                      </a:r>
                      <a:endParaRPr lang="en-US" sz="1200" b="0" i="0" u="none" strike="noStrike" dirty="0">
                        <a:solidFill>
                          <a:srgbClr val="000000"/>
                        </a:solidFill>
                        <a:effectLst/>
                        <a:latin typeface="Times New Roman"/>
                      </a:endParaRPr>
                    </a:p>
                  </a:txBody>
                  <a:tcPr marL="8458" marR="8458" marT="8458" marB="0" anchor="b"/>
                </a:tc>
              </a:tr>
              <a:tr h="194646">
                <a:tc gridSpan="2">
                  <a:txBody>
                    <a:bodyPr/>
                    <a:lstStyle/>
                    <a:p>
                      <a:pPr algn="l" fontAlgn="b"/>
                      <a:r>
                        <a:rPr lang="en-US" sz="1600" b="1" u="none" strike="noStrike">
                          <a:effectLst/>
                        </a:rPr>
                        <a:t>Campus Climate (responses take from the CSS)</a:t>
                      </a:r>
                      <a:endParaRPr lang="en-US" sz="1600" b="1" i="0" u="none" strike="noStrike">
                        <a:solidFill>
                          <a:srgbClr val="000000"/>
                        </a:solidFill>
                        <a:effectLst/>
                        <a:latin typeface="Times New Roman"/>
                      </a:endParaRPr>
                    </a:p>
                  </a:txBody>
                  <a:tcPr marL="8458" marR="8458" marT="8458" marB="0" anchor="b"/>
                </a:tc>
                <a:tc hMerge="1">
                  <a:txBody>
                    <a:bodyPr/>
                    <a:lstStyle/>
                    <a:p>
                      <a:endParaRPr lang="en-US"/>
                    </a:p>
                  </a:txBody>
                  <a:tcPr/>
                </a:tc>
                <a:tc>
                  <a:txBody>
                    <a:bodyPr/>
                    <a:lstStyle/>
                    <a:p>
                      <a:pPr algn="ctr" fontAlgn="ctr"/>
                      <a:endParaRPr lang="en-US" sz="1600" b="1" i="0" u="none" strike="noStrike">
                        <a:solidFill>
                          <a:srgbClr val="000000"/>
                        </a:solidFill>
                        <a:effectLst/>
                        <a:latin typeface="Times New Roman"/>
                      </a:endParaRPr>
                    </a:p>
                  </a:txBody>
                  <a:tcPr marL="8458" marR="8458" marT="8458" marB="0" anchor="ctr"/>
                </a:tc>
                <a:tc>
                  <a:txBody>
                    <a:bodyPr/>
                    <a:lstStyle/>
                    <a:p>
                      <a:pPr algn="l" fontAlgn="b"/>
                      <a:endParaRPr lang="en-US" sz="1600" b="1" i="0" u="none" strike="noStrike">
                        <a:solidFill>
                          <a:srgbClr val="000000"/>
                        </a:solidFill>
                        <a:effectLst/>
                        <a:latin typeface="Times New Roman"/>
                      </a:endParaRPr>
                    </a:p>
                  </a:txBody>
                  <a:tcPr marL="8458" marR="8458" marT="8458" marB="0" anchor="b"/>
                </a:tc>
                <a:tc>
                  <a:txBody>
                    <a:bodyPr/>
                    <a:lstStyle/>
                    <a:p>
                      <a:pPr algn="ctr" fontAlgn="ctr"/>
                      <a:endParaRPr lang="en-US" sz="1600" b="1" i="0" u="none" strike="noStrike">
                        <a:solidFill>
                          <a:srgbClr val="000000"/>
                        </a:solidFill>
                        <a:effectLst/>
                        <a:latin typeface="Times New Roman"/>
                      </a:endParaRPr>
                    </a:p>
                  </a:txBody>
                  <a:tcPr marL="8458" marR="8458" marT="8458" marB="0" anchor="ctr"/>
                </a:tc>
                <a:tc>
                  <a:txBody>
                    <a:bodyPr/>
                    <a:lstStyle/>
                    <a:p>
                      <a:pPr algn="ctr" fontAlgn="ctr"/>
                      <a:endParaRPr lang="en-US" sz="1600" b="1" i="0" u="none" strike="noStrike">
                        <a:solidFill>
                          <a:srgbClr val="000000"/>
                        </a:solidFill>
                        <a:effectLst/>
                        <a:latin typeface="Times New Roman"/>
                      </a:endParaRPr>
                    </a:p>
                  </a:txBody>
                  <a:tcPr marL="8458" marR="8458" marT="8458" marB="0" anchor="ctr"/>
                </a:tc>
                <a:tc>
                  <a:txBody>
                    <a:bodyPr/>
                    <a:lstStyle/>
                    <a:p>
                      <a:pPr algn="ctr" fontAlgn="ctr"/>
                      <a:endParaRPr lang="en-US" sz="1600" b="1" i="0" u="none" strike="noStrike">
                        <a:solidFill>
                          <a:srgbClr val="808080"/>
                        </a:solidFill>
                        <a:effectLst/>
                        <a:latin typeface="Times New Roman"/>
                      </a:endParaRPr>
                    </a:p>
                  </a:txBody>
                  <a:tcPr marL="8458" marR="8458" marT="8458" marB="0" anchor="ctr"/>
                </a:tc>
                <a:tc>
                  <a:txBody>
                    <a:bodyPr/>
                    <a:lstStyle/>
                    <a:p>
                      <a:pPr algn="l" fontAlgn="b"/>
                      <a:endParaRPr lang="en-US" sz="1600" b="1" i="0" u="none" strike="noStrike">
                        <a:solidFill>
                          <a:srgbClr val="000000"/>
                        </a:solidFill>
                        <a:effectLst/>
                        <a:latin typeface="Times New Roman"/>
                      </a:endParaRPr>
                    </a:p>
                  </a:txBody>
                  <a:tcPr marL="8458" marR="8458" marT="8458" marB="0" anchor="b"/>
                </a:tc>
                <a:tc>
                  <a:txBody>
                    <a:bodyPr/>
                    <a:lstStyle/>
                    <a:p>
                      <a:pPr algn="ctr" fontAlgn="ctr"/>
                      <a:endParaRPr lang="en-US" sz="1600" b="1" i="0" u="none" strike="noStrike">
                        <a:solidFill>
                          <a:srgbClr val="808080"/>
                        </a:solidFill>
                        <a:effectLst/>
                        <a:latin typeface="Times New Roman"/>
                      </a:endParaRPr>
                    </a:p>
                  </a:txBody>
                  <a:tcPr marL="8458" marR="8458" marT="8458" marB="0" anchor="ctr"/>
                </a:tc>
                <a:tc>
                  <a:txBody>
                    <a:bodyPr/>
                    <a:lstStyle/>
                    <a:p>
                      <a:pPr algn="ctr" fontAlgn="b"/>
                      <a:endParaRPr lang="en-US" sz="1600" b="1" i="0" u="none" strike="noStrike">
                        <a:solidFill>
                          <a:srgbClr val="000000"/>
                        </a:solidFill>
                        <a:effectLst/>
                        <a:latin typeface="Times New Roman"/>
                      </a:endParaRPr>
                    </a:p>
                  </a:txBody>
                  <a:tcPr marL="8458" marR="8458" marT="8458" marB="0" anchor="b"/>
                </a:tc>
                <a:tc>
                  <a:txBody>
                    <a:bodyPr/>
                    <a:lstStyle/>
                    <a:p>
                      <a:pPr algn="ctr" fontAlgn="b"/>
                      <a:endParaRPr lang="en-US" sz="1600" b="1" i="0" u="none" strike="noStrike">
                        <a:solidFill>
                          <a:srgbClr val="000000"/>
                        </a:solidFill>
                        <a:effectLst/>
                        <a:latin typeface="Times New Roman"/>
                      </a:endParaRPr>
                    </a:p>
                  </a:txBody>
                  <a:tcPr marL="8458" marR="8458" marT="8458" marB="0" anchor="b"/>
                </a:tc>
              </a:tr>
              <a:tr h="194646">
                <a:tc>
                  <a:txBody>
                    <a:bodyPr/>
                    <a:lstStyle/>
                    <a:p>
                      <a:pPr algn="l" fontAlgn="b"/>
                      <a:endParaRPr lang="en-US" sz="1600" b="1" i="0" u="none" strike="noStrike">
                        <a:solidFill>
                          <a:srgbClr val="000000"/>
                        </a:solidFill>
                        <a:effectLst/>
                        <a:latin typeface="Times New Roman"/>
                      </a:endParaRPr>
                    </a:p>
                  </a:txBody>
                  <a:tcPr marL="8458" marR="8458" marT="8458" marB="0" anchor="b"/>
                </a:tc>
                <a:tc>
                  <a:txBody>
                    <a:bodyPr/>
                    <a:lstStyle/>
                    <a:p>
                      <a:pPr algn="l" fontAlgn="b"/>
                      <a:r>
                        <a:rPr lang="en-US" sz="1600" b="1" u="none" strike="noStrike">
                          <a:effectLst/>
                        </a:rPr>
                        <a:t>Felt intimidated by your professors</a:t>
                      </a:r>
                      <a:endParaRPr lang="en-US" sz="1600" b="1" i="0" u="none" strike="noStrike">
                        <a:solidFill>
                          <a:srgbClr val="000000"/>
                        </a:solidFill>
                        <a:effectLst/>
                        <a:latin typeface="Times New Roman"/>
                      </a:endParaRPr>
                    </a:p>
                  </a:txBody>
                  <a:tcPr marL="8458" marR="8458" marT="8458" marB="0" anchor="b"/>
                </a:tc>
                <a:tc>
                  <a:txBody>
                    <a:bodyPr/>
                    <a:lstStyle/>
                    <a:p>
                      <a:pPr algn="ctr" fontAlgn="ctr"/>
                      <a:r>
                        <a:rPr lang="en-US" sz="1600" b="1" u="none" strike="noStrike">
                          <a:effectLst/>
                        </a:rPr>
                        <a:t>-1.33</a:t>
                      </a:r>
                      <a:endParaRPr lang="en-US" sz="1600" b="1" i="0" u="none" strike="noStrike">
                        <a:solidFill>
                          <a:srgbClr val="000000"/>
                        </a:solidFill>
                        <a:effectLst/>
                        <a:latin typeface="Times New Roman"/>
                      </a:endParaRPr>
                    </a:p>
                  </a:txBody>
                  <a:tcPr marL="8458" marR="8458" marT="8458" marB="0" anchor="ctr"/>
                </a:tc>
                <a:tc>
                  <a:txBody>
                    <a:bodyPr/>
                    <a:lstStyle/>
                    <a:p>
                      <a:pPr algn="l" fontAlgn="b"/>
                      <a:r>
                        <a:rPr lang="en-US" sz="1600" b="1" u="none" strike="noStrike">
                          <a:effectLst/>
                        </a:rPr>
                        <a:t>**</a:t>
                      </a:r>
                      <a:endParaRPr lang="en-US" sz="1600" b="1" i="0" u="none" strike="noStrike">
                        <a:solidFill>
                          <a:srgbClr val="000000"/>
                        </a:solidFill>
                        <a:effectLst/>
                        <a:latin typeface="Times New Roman"/>
                      </a:endParaRPr>
                    </a:p>
                  </a:txBody>
                  <a:tcPr marL="8458" marR="8458" marT="8458" marB="0" anchor="b"/>
                </a:tc>
                <a:tc>
                  <a:txBody>
                    <a:bodyPr/>
                    <a:lstStyle/>
                    <a:p>
                      <a:pPr algn="ctr" fontAlgn="ctr"/>
                      <a:r>
                        <a:rPr lang="en-US" sz="1600" b="1" u="none" strike="noStrike">
                          <a:effectLst/>
                        </a:rPr>
                        <a:t>0.49</a:t>
                      </a:r>
                      <a:endParaRPr lang="en-US" sz="1600" b="1" i="0" u="none" strike="noStrike">
                        <a:solidFill>
                          <a:srgbClr val="000000"/>
                        </a:solidFill>
                        <a:effectLst/>
                        <a:latin typeface="Times New Roman"/>
                      </a:endParaRPr>
                    </a:p>
                  </a:txBody>
                  <a:tcPr marL="8458" marR="8458" marT="8458" marB="0" anchor="ctr"/>
                </a:tc>
                <a:tc>
                  <a:txBody>
                    <a:bodyPr/>
                    <a:lstStyle/>
                    <a:p>
                      <a:pPr algn="ctr" fontAlgn="ctr"/>
                      <a:endParaRPr lang="en-US" sz="1600" b="1" i="0" u="none" strike="noStrike">
                        <a:solidFill>
                          <a:srgbClr val="000000"/>
                        </a:solidFill>
                        <a:effectLst/>
                        <a:latin typeface="Times New Roman"/>
                      </a:endParaRPr>
                    </a:p>
                  </a:txBody>
                  <a:tcPr marL="8458" marR="8458" marT="8458" marB="0" anchor="ctr"/>
                </a:tc>
                <a:tc>
                  <a:txBody>
                    <a:bodyPr/>
                    <a:lstStyle/>
                    <a:p>
                      <a:pPr algn="ctr" fontAlgn="ctr"/>
                      <a:r>
                        <a:rPr lang="en-US" sz="1600" b="1" u="none" strike="noStrike">
                          <a:effectLst/>
                        </a:rPr>
                        <a:t>-0.19</a:t>
                      </a:r>
                      <a:endParaRPr lang="en-US" sz="1600" b="1" i="0" u="none" strike="noStrike">
                        <a:solidFill>
                          <a:srgbClr val="808080"/>
                        </a:solidFill>
                        <a:effectLst/>
                        <a:latin typeface="Times New Roman"/>
                      </a:endParaRPr>
                    </a:p>
                  </a:txBody>
                  <a:tcPr marL="8458" marR="8458" marT="8458" marB="0" anchor="ctr"/>
                </a:tc>
                <a:tc>
                  <a:txBody>
                    <a:bodyPr/>
                    <a:lstStyle/>
                    <a:p>
                      <a:pPr algn="l" fontAlgn="b"/>
                      <a:endParaRPr lang="en-US" sz="1600" b="1" i="0" u="none" strike="noStrike">
                        <a:solidFill>
                          <a:srgbClr val="000000"/>
                        </a:solidFill>
                        <a:effectLst/>
                        <a:latin typeface="Times New Roman"/>
                      </a:endParaRPr>
                    </a:p>
                  </a:txBody>
                  <a:tcPr marL="8458" marR="8458" marT="8458" marB="0" anchor="b"/>
                </a:tc>
                <a:tc>
                  <a:txBody>
                    <a:bodyPr/>
                    <a:lstStyle/>
                    <a:p>
                      <a:pPr algn="ctr" fontAlgn="ctr"/>
                      <a:r>
                        <a:rPr lang="en-US" sz="1600" b="1" u="none" strike="noStrike">
                          <a:effectLst/>
                        </a:rPr>
                        <a:t>0.49</a:t>
                      </a:r>
                      <a:endParaRPr lang="en-US" sz="1600" b="1" i="0" u="none" strike="noStrike">
                        <a:solidFill>
                          <a:srgbClr val="808080"/>
                        </a:solidFill>
                        <a:effectLst/>
                        <a:latin typeface="Times New Roman"/>
                      </a:endParaRPr>
                    </a:p>
                  </a:txBody>
                  <a:tcPr marL="8458" marR="8458" marT="8458" marB="0" anchor="ctr"/>
                </a:tc>
                <a:tc>
                  <a:txBody>
                    <a:bodyPr/>
                    <a:lstStyle/>
                    <a:p>
                      <a:pPr algn="ctr" fontAlgn="b"/>
                      <a:endParaRPr lang="en-US" sz="1600" b="1" i="0" u="none" strike="noStrike" dirty="0">
                        <a:solidFill>
                          <a:srgbClr val="000000"/>
                        </a:solidFill>
                        <a:effectLst/>
                        <a:latin typeface="Times New Roman"/>
                      </a:endParaRPr>
                    </a:p>
                  </a:txBody>
                  <a:tcPr marL="8458" marR="8458" marT="8458" marB="0" anchor="b"/>
                </a:tc>
                <a:tc>
                  <a:txBody>
                    <a:bodyPr/>
                    <a:lstStyle/>
                    <a:p>
                      <a:pPr algn="ctr" fontAlgn="b"/>
                      <a:r>
                        <a:rPr lang="en-US" sz="1600" b="1" u="none" strike="noStrike">
                          <a:effectLst/>
                        </a:rPr>
                        <a:t>Only affects Black students</a:t>
                      </a:r>
                      <a:endParaRPr lang="en-US" sz="1600" b="1" i="0" u="none" strike="noStrike">
                        <a:solidFill>
                          <a:srgbClr val="000000"/>
                        </a:solidFill>
                        <a:effectLst/>
                        <a:latin typeface="Times New Roman"/>
                      </a:endParaRPr>
                    </a:p>
                  </a:txBody>
                  <a:tcPr marL="8458" marR="8458" marT="8458" marB="0" anchor="b"/>
                </a:tc>
              </a:tr>
              <a:tr h="194646">
                <a:tc>
                  <a:txBody>
                    <a:bodyPr/>
                    <a:lstStyle/>
                    <a:p>
                      <a:pPr algn="l" fontAlgn="b"/>
                      <a:endParaRPr lang="en-US" sz="1600" b="1" i="0" u="none" strike="noStrike">
                        <a:solidFill>
                          <a:srgbClr val="000000"/>
                        </a:solidFill>
                        <a:effectLst/>
                        <a:latin typeface="Times New Roman"/>
                      </a:endParaRPr>
                    </a:p>
                  </a:txBody>
                  <a:tcPr marL="8458" marR="8458" marT="8458" marB="0" anchor="b"/>
                </a:tc>
                <a:tc>
                  <a:txBody>
                    <a:bodyPr/>
                    <a:lstStyle/>
                    <a:p>
                      <a:pPr algn="l" fontAlgn="b"/>
                      <a:r>
                        <a:rPr lang="en-US" sz="1600" b="1" u="none" strike="noStrike">
                          <a:effectLst/>
                        </a:rPr>
                        <a:t>Positive cross-racial interactions </a:t>
                      </a:r>
                      <a:endParaRPr lang="en-US" sz="1600" b="1" i="0" u="none" strike="noStrike">
                        <a:solidFill>
                          <a:srgbClr val="000000"/>
                        </a:solidFill>
                        <a:effectLst/>
                        <a:latin typeface="Times New Roman"/>
                      </a:endParaRPr>
                    </a:p>
                  </a:txBody>
                  <a:tcPr marL="8458" marR="8458" marT="8458" marB="0" anchor="b"/>
                </a:tc>
                <a:tc>
                  <a:txBody>
                    <a:bodyPr/>
                    <a:lstStyle/>
                    <a:p>
                      <a:pPr algn="ctr" fontAlgn="ctr"/>
                      <a:r>
                        <a:rPr lang="en-US" sz="1600" b="1" u="none" strike="noStrike">
                          <a:effectLst/>
                        </a:rPr>
                        <a:t>0.10</a:t>
                      </a:r>
                      <a:endParaRPr lang="en-US" sz="1600" b="1" i="0" u="none" strike="noStrike">
                        <a:solidFill>
                          <a:srgbClr val="000000"/>
                        </a:solidFill>
                        <a:effectLst/>
                        <a:latin typeface="Times New Roman"/>
                      </a:endParaRPr>
                    </a:p>
                  </a:txBody>
                  <a:tcPr marL="8458" marR="8458" marT="8458" marB="0" anchor="ctr"/>
                </a:tc>
                <a:tc>
                  <a:txBody>
                    <a:bodyPr/>
                    <a:lstStyle/>
                    <a:p>
                      <a:pPr algn="l" fontAlgn="b"/>
                      <a:r>
                        <a:rPr lang="en-US" sz="1600" b="1" u="none" strike="noStrike">
                          <a:effectLst/>
                        </a:rPr>
                        <a:t>*</a:t>
                      </a:r>
                      <a:endParaRPr lang="en-US" sz="1600" b="1" i="0" u="none" strike="noStrike">
                        <a:solidFill>
                          <a:srgbClr val="000000"/>
                        </a:solidFill>
                        <a:effectLst/>
                        <a:latin typeface="Times New Roman"/>
                      </a:endParaRPr>
                    </a:p>
                  </a:txBody>
                  <a:tcPr marL="8458" marR="8458" marT="8458" marB="0" anchor="b"/>
                </a:tc>
                <a:tc>
                  <a:txBody>
                    <a:bodyPr/>
                    <a:lstStyle/>
                    <a:p>
                      <a:pPr algn="ctr" fontAlgn="ctr"/>
                      <a:r>
                        <a:rPr lang="en-US" sz="1600" b="1" u="none" strike="noStrike">
                          <a:effectLst/>
                        </a:rPr>
                        <a:t>0.04</a:t>
                      </a:r>
                      <a:endParaRPr lang="en-US" sz="1600" b="1" i="0" u="none" strike="noStrike">
                        <a:solidFill>
                          <a:srgbClr val="000000"/>
                        </a:solidFill>
                        <a:effectLst/>
                        <a:latin typeface="Times New Roman"/>
                      </a:endParaRPr>
                    </a:p>
                  </a:txBody>
                  <a:tcPr marL="8458" marR="8458" marT="8458" marB="0" anchor="ctr"/>
                </a:tc>
                <a:tc>
                  <a:txBody>
                    <a:bodyPr/>
                    <a:lstStyle/>
                    <a:p>
                      <a:pPr algn="ctr" fontAlgn="ctr"/>
                      <a:endParaRPr lang="en-US" sz="1600" b="1" i="0" u="none" strike="noStrike">
                        <a:solidFill>
                          <a:srgbClr val="000000"/>
                        </a:solidFill>
                        <a:effectLst/>
                        <a:latin typeface="Times New Roman"/>
                      </a:endParaRPr>
                    </a:p>
                  </a:txBody>
                  <a:tcPr marL="8458" marR="8458" marT="8458" marB="0" anchor="ctr"/>
                </a:tc>
                <a:tc>
                  <a:txBody>
                    <a:bodyPr/>
                    <a:lstStyle/>
                    <a:p>
                      <a:pPr algn="ctr" fontAlgn="ctr"/>
                      <a:r>
                        <a:rPr lang="en-US" sz="1600" b="1" u="none" strike="noStrike">
                          <a:effectLst/>
                        </a:rPr>
                        <a:t>0.05</a:t>
                      </a:r>
                      <a:endParaRPr lang="en-US" sz="1600" b="1" i="0" u="none" strike="noStrike">
                        <a:solidFill>
                          <a:srgbClr val="808080"/>
                        </a:solidFill>
                        <a:effectLst/>
                        <a:latin typeface="Times New Roman"/>
                      </a:endParaRPr>
                    </a:p>
                  </a:txBody>
                  <a:tcPr marL="8458" marR="8458" marT="8458" marB="0" anchor="ctr"/>
                </a:tc>
                <a:tc>
                  <a:txBody>
                    <a:bodyPr/>
                    <a:lstStyle/>
                    <a:p>
                      <a:pPr algn="l" fontAlgn="b"/>
                      <a:endParaRPr lang="en-US" sz="1600" b="1" i="0" u="none" strike="noStrike">
                        <a:solidFill>
                          <a:srgbClr val="000000"/>
                        </a:solidFill>
                        <a:effectLst/>
                        <a:latin typeface="Times New Roman"/>
                      </a:endParaRPr>
                    </a:p>
                  </a:txBody>
                  <a:tcPr marL="8458" marR="8458" marT="8458" marB="0" anchor="b"/>
                </a:tc>
                <a:tc>
                  <a:txBody>
                    <a:bodyPr/>
                    <a:lstStyle/>
                    <a:p>
                      <a:pPr algn="ctr" fontAlgn="ctr"/>
                      <a:r>
                        <a:rPr lang="en-US" sz="1600" b="1" u="none" strike="noStrike">
                          <a:effectLst/>
                        </a:rPr>
                        <a:t>0.03</a:t>
                      </a:r>
                      <a:endParaRPr lang="en-US" sz="1600" b="1" i="0" u="none" strike="noStrike">
                        <a:solidFill>
                          <a:srgbClr val="808080"/>
                        </a:solidFill>
                        <a:effectLst/>
                        <a:latin typeface="Times New Roman"/>
                      </a:endParaRPr>
                    </a:p>
                  </a:txBody>
                  <a:tcPr marL="8458" marR="8458" marT="8458" marB="0" anchor="ctr"/>
                </a:tc>
                <a:tc>
                  <a:txBody>
                    <a:bodyPr/>
                    <a:lstStyle/>
                    <a:p>
                      <a:pPr algn="ctr" fontAlgn="b"/>
                      <a:endParaRPr lang="en-US" sz="1600" b="1" i="0" u="none" strike="noStrike" dirty="0">
                        <a:solidFill>
                          <a:srgbClr val="000000"/>
                        </a:solidFill>
                        <a:effectLst/>
                        <a:latin typeface="Times New Roman"/>
                      </a:endParaRPr>
                    </a:p>
                  </a:txBody>
                  <a:tcPr marL="8458" marR="8458" marT="8458" marB="0" anchor="b"/>
                </a:tc>
                <a:tc>
                  <a:txBody>
                    <a:bodyPr/>
                    <a:lstStyle/>
                    <a:p>
                      <a:pPr algn="ctr" fontAlgn="b"/>
                      <a:r>
                        <a:rPr lang="en-US" sz="1600" b="1" u="none" strike="noStrike">
                          <a:effectLst/>
                        </a:rPr>
                        <a:t>Only affects Black students</a:t>
                      </a:r>
                      <a:endParaRPr lang="en-US" sz="1600" b="1" i="0" u="none" strike="noStrike">
                        <a:solidFill>
                          <a:srgbClr val="000000"/>
                        </a:solidFill>
                        <a:effectLst/>
                        <a:latin typeface="Times New Roman"/>
                      </a:endParaRPr>
                    </a:p>
                  </a:txBody>
                  <a:tcPr marL="8458" marR="8458" marT="8458" marB="0" anchor="b"/>
                </a:tc>
              </a:tr>
              <a:tr h="194646">
                <a:tc>
                  <a:txBody>
                    <a:bodyPr/>
                    <a:lstStyle/>
                    <a:p>
                      <a:pPr algn="l" fontAlgn="b"/>
                      <a:endParaRPr lang="en-US" sz="1600" b="1" i="0" u="none" strike="noStrike">
                        <a:solidFill>
                          <a:srgbClr val="000000"/>
                        </a:solidFill>
                        <a:effectLst/>
                        <a:latin typeface="Times New Roman"/>
                      </a:endParaRPr>
                    </a:p>
                  </a:txBody>
                  <a:tcPr marL="8458" marR="8458" marT="8458" marB="0" anchor="b"/>
                </a:tc>
                <a:tc>
                  <a:txBody>
                    <a:bodyPr/>
                    <a:lstStyle/>
                    <a:p>
                      <a:pPr algn="l" fontAlgn="b"/>
                      <a:r>
                        <a:rPr lang="en-US" sz="1600" b="1" u="none" strike="noStrike" dirty="0">
                          <a:effectLst/>
                        </a:rPr>
                        <a:t>Sense of belonging  </a:t>
                      </a:r>
                      <a:endParaRPr lang="en-US" sz="1600" b="1" i="0" u="none" strike="noStrike" dirty="0">
                        <a:solidFill>
                          <a:srgbClr val="000000"/>
                        </a:solidFill>
                        <a:effectLst/>
                        <a:latin typeface="Times New Roman"/>
                      </a:endParaRPr>
                    </a:p>
                  </a:txBody>
                  <a:tcPr marL="8458" marR="8458" marT="8458" marB="0" anchor="b"/>
                </a:tc>
                <a:tc>
                  <a:txBody>
                    <a:bodyPr/>
                    <a:lstStyle/>
                    <a:p>
                      <a:pPr algn="ctr" fontAlgn="ctr"/>
                      <a:r>
                        <a:rPr lang="en-US" sz="1600" b="1" u="none" strike="noStrike">
                          <a:effectLst/>
                        </a:rPr>
                        <a:t>0.16</a:t>
                      </a:r>
                      <a:endParaRPr lang="en-US" sz="1600" b="1" i="0" u="none" strike="noStrike">
                        <a:solidFill>
                          <a:srgbClr val="000000"/>
                        </a:solidFill>
                        <a:effectLst/>
                        <a:latin typeface="Times New Roman"/>
                      </a:endParaRPr>
                    </a:p>
                  </a:txBody>
                  <a:tcPr marL="8458" marR="8458" marT="8458" marB="0" anchor="ctr"/>
                </a:tc>
                <a:tc>
                  <a:txBody>
                    <a:bodyPr/>
                    <a:lstStyle/>
                    <a:p>
                      <a:pPr algn="l" fontAlgn="b"/>
                      <a:r>
                        <a:rPr lang="en-US" sz="1600" b="1" u="none" strike="noStrike">
                          <a:effectLst/>
                        </a:rPr>
                        <a:t>***</a:t>
                      </a:r>
                      <a:endParaRPr lang="en-US" sz="1600" b="1" i="0" u="none" strike="noStrike">
                        <a:solidFill>
                          <a:srgbClr val="000000"/>
                        </a:solidFill>
                        <a:effectLst/>
                        <a:latin typeface="Times New Roman"/>
                      </a:endParaRPr>
                    </a:p>
                  </a:txBody>
                  <a:tcPr marL="8458" marR="8458" marT="8458" marB="0" anchor="b"/>
                </a:tc>
                <a:tc>
                  <a:txBody>
                    <a:bodyPr/>
                    <a:lstStyle/>
                    <a:p>
                      <a:pPr algn="ctr" fontAlgn="ctr"/>
                      <a:r>
                        <a:rPr lang="en-US" sz="1600" b="1" u="none" strike="noStrike">
                          <a:effectLst/>
                        </a:rPr>
                        <a:t>0.04</a:t>
                      </a:r>
                      <a:endParaRPr lang="en-US" sz="1600" b="1" i="0" u="none" strike="noStrike">
                        <a:solidFill>
                          <a:srgbClr val="000000"/>
                        </a:solidFill>
                        <a:effectLst/>
                        <a:latin typeface="Times New Roman"/>
                      </a:endParaRPr>
                    </a:p>
                  </a:txBody>
                  <a:tcPr marL="8458" marR="8458" marT="8458" marB="0" anchor="ctr"/>
                </a:tc>
                <a:tc>
                  <a:txBody>
                    <a:bodyPr/>
                    <a:lstStyle/>
                    <a:p>
                      <a:pPr algn="ctr" fontAlgn="ctr"/>
                      <a:endParaRPr lang="en-US" sz="1600" b="1" i="0" u="none" strike="noStrike">
                        <a:solidFill>
                          <a:srgbClr val="000000"/>
                        </a:solidFill>
                        <a:effectLst/>
                        <a:latin typeface="Times New Roman"/>
                      </a:endParaRPr>
                    </a:p>
                  </a:txBody>
                  <a:tcPr marL="8458" marR="8458" marT="8458" marB="0" anchor="ctr"/>
                </a:tc>
                <a:tc>
                  <a:txBody>
                    <a:bodyPr/>
                    <a:lstStyle/>
                    <a:p>
                      <a:pPr algn="ctr" fontAlgn="ctr"/>
                      <a:r>
                        <a:rPr lang="en-US" sz="1600" b="1" u="none" strike="noStrike">
                          <a:effectLst/>
                        </a:rPr>
                        <a:t>0.14</a:t>
                      </a:r>
                      <a:endParaRPr lang="en-US" sz="1600" b="1" i="0" u="none" strike="noStrike">
                        <a:solidFill>
                          <a:srgbClr val="000000"/>
                        </a:solidFill>
                        <a:effectLst/>
                        <a:latin typeface="Times New Roman"/>
                      </a:endParaRPr>
                    </a:p>
                  </a:txBody>
                  <a:tcPr marL="8458" marR="8458" marT="8458" marB="0" anchor="ctr"/>
                </a:tc>
                <a:tc>
                  <a:txBody>
                    <a:bodyPr/>
                    <a:lstStyle/>
                    <a:p>
                      <a:pPr algn="l" fontAlgn="b"/>
                      <a:r>
                        <a:rPr lang="en-US" sz="1600" b="1" u="none" strike="noStrike">
                          <a:effectLst/>
                        </a:rPr>
                        <a:t>**</a:t>
                      </a:r>
                      <a:endParaRPr lang="en-US" sz="1600" b="1" i="0" u="none" strike="noStrike">
                        <a:solidFill>
                          <a:srgbClr val="000000"/>
                        </a:solidFill>
                        <a:effectLst/>
                        <a:latin typeface="Times New Roman"/>
                      </a:endParaRPr>
                    </a:p>
                  </a:txBody>
                  <a:tcPr marL="8458" marR="8458" marT="8458" marB="0" anchor="b"/>
                </a:tc>
                <a:tc>
                  <a:txBody>
                    <a:bodyPr/>
                    <a:lstStyle/>
                    <a:p>
                      <a:pPr algn="ctr" fontAlgn="ctr"/>
                      <a:r>
                        <a:rPr lang="en-US" sz="1600" b="1" u="none" strike="noStrike">
                          <a:effectLst/>
                        </a:rPr>
                        <a:t>0.04</a:t>
                      </a:r>
                      <a:endParaRPr lang="en-US" sz="1600" b="1" i="0" u="none" strike="noStrike">
                        <a:solidFill>
                          <a:srgbClr val="000000"/>
                        </a:solidFill>
                        <a:effectLst/>
                        <a:latin typeface="Times New Roman"/>
                      </a:endParaRPr>
                    </a:p>
                  </a:txBody>
                  <a:tcPr marL="8458" marR="8458" marT="8458" marB="0" anchor="ctr"/>
                </a:tc>
                <a:tc>
                  <a:txBody>
                    <a:bodyPr/>
                    <a:lstStyle/>
                    <a:p>
                      <a:pPr algn="ctr" fontAlgn="b"/>
                      <a:r>
                        <a:rPr lang="en-US" sz="1600" b="1" u="none" strike="noStrike">
                          <a:effectLst/>
                        </a:rPr>
                        <a:t>n.s.</a:t>
                      </a:r>
                      <a:endParaRPr lang="en-US" sz="1600" b="1" i="0" u="none" strike="noStrike">
                        <a:solidFill>
                          <a:srgbClr val="000000"/>
                        </a:solidFill>
                        <a:effectLst/>
                        <a:latin typeface="Times New Roman"/>
                      </a:endParaRPr>
                    </a:p>
                  </a:txBody>
                  <a:tcPr marL="8458" marR="8458" marT="8458" marB="0" anchor="b"/>
                </a:tc>
                <a:tc>
                  <a:txBody>
                    <a:bodyPr/>
                    <a:lstStyle/>
                    <a:p>
                      <a:pPr algn="ctr" fontAlgn="b"/>
                      <a:r>
                        <a:rPr lang="en-US" sz="1600" b="1" u="none" strike="noStrike" dirty="0">
                          <a:effectLst/>
                        </a:rPr>
                        <a:t>Similar effect</a:t>
                      </a:r>
                      <a:endParaRPr lang="en-US" sz="1600" b="1" i="0" u="none" strike="noStrike" dirty="0">
                        <a:solidFill>
                          <a:srgbClr val="000000"/>
                        </a:solidFill>
                        <a:effectLst/>
                        <a:latin typeface="Times New Roman"/>
                      </a:endParaRPr>
                    </a:p>
                  </a:txBody>
                  <a:tcPr marL="8458" marR="8458" marT="8458" marB="0" anchor="b"/>
                </a:tc>
              </a:tr>
              <a:tr h="194646">
                <a:tc gridSpan="2">
                  <a:txBody>
                    <a:bodyPr/>
                    <a:lstStyle/>
                    <a:p>
                      <a:pPr algn="l" fontAlgn="b"/>
                      <a:r>
                        <a:rPr lang="en-US" sz="1200" u="none" strike="noStrike">
                          <a:effectLst/>
                        </a:rPr>
                        <a:t>College Experiences (responses taken from the CSS)</a:t>
                      </a:r>
                      <a:endParaRPr lang="en-US" sz="1200" b="1" i="0" u="none" strike="noStrike">
                        <a:solidFill>
                          <a:srgbClr val="000000"/>
                        </a:solidFill>
                        <a:effectLst/>
                        <a:latin typeface="Times New Roman"/>
                      </a:endParaRPr>
                    </a:p>
                  </a:txBody>
                  <a:tcPr marL="8458" marR="8458" marT="8458" marB="0" anchor="b"/>
                </a:tc>
                <a:tc hMerge="1">
                  <a:txBody>
                    <a:bodyPr/>
                    <a:lstStyle/>
                    <a:p>
                      <a:endParaRPr lang="en-US"/>
                    </a:p>
                  </a:txBody>
                  <a:tcPr/>
                </a:tc>
                <a:tc>
                  <a:txBody>
                    <a:bodyPr/>
                    <a:lstStyle/>
                    <a:p>
                      <a:pPr algn="ctr" fontAlgn="ctr"/>
                      <a:endParaRPr lang="en-US" sz="1200" b="0" i="0" u="none" strike="noStrike">
                        <a:solidFill>
                          <a:srgbClr val="000000"/>
                        </a:solidFill>
                        <a:effectLst/>
                        <a:latin typeface="Times New Roman"/>
                      </a:endParaRPr>
                    </a:p>
                  </a:txBody>
                  <a:tcPr marL="8458" marR="8458" marT="8458" marB="0" anchor="ctr"/>
                </a:tc>
                <a:tc>
                  <a:txBody>
                    <a:bodyPr/>
                    <a:lstStyle/>
                    <a:p>
                      <a:pPr algn="l" fontAlgn="b"/>
                      <a:endParaRPr lang="en-US" sz="1200" b="0" i="0" u="none" strike="noStrike">
                        <a:solidFill>
                          <a:srgbClr val="000000"/>
                        </a:solidFill>
                        <a:effectLst/>
                        <a:latin typeface="Times New Roman"/>
                      </a:endParaRPr>
                    </a:p>
                  </a:txBody>
                  <a:tcPr marL="8458" marR="8458" marT="8458" marB="0" anchor="b"/>
                </a:tc>
                <a:tc>
                  <a:txBody>
                    <a:bodyPr/>
                    <a:lstStyle/>
                    <a:p>
                      <a:pPr algn="ctr" fontAlgn="ctr"/>
                      <a:endParaRPr lang="en-US" sz="1200" b="0" i="0" u="none" strike="noStrike">
                        <a:solidFill>
                          <a:srgbClr val="000000"/>
                        </a:solidFill>
                        <a:effectLst/>
                        <a:latin typeface="Times New Roman"/>
                      </a:endParaRPr>
                    </a:p>
                  </a:txBody>
                  <a:tcPr marL="8458" marR="8458" marT="8458" marB="0" anchor="ctr"/>
                </a:tc>
                <a:tc>
                  <a:txBody>
                    <a:bodyPr/>
                    <a:lstStyle/>
                    <a:p>
                      <a:pPr algn="ctr" fontAlgn="ctr"/>
                      <a:endParaRPr lang="en-US" sz="1200" b="0" i="0" u="none" strike="noStrike">
                        <a:solidFill>
                          <a:srgbClr val="000000"/>
                        </a:solidFill>
                        <a:effectLst/>
                        <a:latin typeface="Times New Roman"/>
                      </a:endParaRPr>
                    </a:p>
                  </a:txBody>
                  <a:tcPr marL="8458" marR="8458" marT="8458" marB="0" anchor="ctr"/>
                </a:tc>
                <a:tc>
                  <a:txBody>
                    <a:bodyPr/>
                    <a:lstStyle/>
                    <a:p>
                      <a:pPr algn="ctr" fontAlgn="ctr"/>
                      <a:endParaRPr lang="en-US" sz="1200" b="0" i="0" u="none" strike="noStrike">
                        <a:solidFill>
                          <a:srgbClr val="000000"/>
                        </a:solidFill>
                        <a:effectLst/>
                        <a:latin typeface="Times New Roman"/>
                      </a:endParaRPr>
                    </a:p>
                  </a:txBody>
                  <a:tcPr marL="8458" marR="8458" marT="8458" marB="0" anchor="ctr"/>
                </a:tc>
                <a:tc>
                  <a:txBody>
                    <a:bodyPr/>
                    <a:lstStyle/>
                    <a:p>
                      <a:pPr algn="l" fontAlgn="b"/>
                      <a:endParaRPr lang="en-US" sz="1200" b="0" i="0" u="none" strike="noStrike">
                        <a:solidFill>
                          <a:srgbClr val="000000"/>
                        </a:solidFill>
                        <a:effectLst/>
                        <a:latin typeface="Times New Roman"/>
                      </a:endParaRPr>
                    </a:p>
                  </a:txBody>
                  <a:tcPr marL="8458" marR="8458" marT="8458" marB="0" anchor="b"/>
                </a:tc>
                <a:tc>
                  <a:txBody>
                    <a:bodyPr/>
                    <a:lstStyle/>
                    <a:p>
                      <a:pPr algn="ctr" fontAlgn="ctr"/>
                      <a:endParaRPr lang="en-US" sz="1200" b="0" i="0" u="none" strike="noStrike">
                        <a:solidFill>
                          <a:srgbClr val="000000"/>
                        </a:solidFill>
                        <a:effectLst/>
                        <a:latin typeface="Times New Roman"/>
                      </a:endParaRPr>
                    </a:p>
                  </a:txBody>
                  <a:tcPr marL="8458" marR="8458" marT="8458" marB="0" anchor="ctr"/>
                </a:tc>
                <a:tc>
                  <a:txBody>
                    <a:bodyPr/>
                    <a:lstStyle/>
                    <a:p>
                      <a:pPr algn="ctr" fontAlgn="b"/>
                      <a:endParaRPr lang="en-US" sz="1200" b="0" i="0" u="none" strike="noStrike">
                        <a:solidFill>
                          <a:srgbClr val="000000"/>
                        </a:solidFill>
                        <a:effectLst/>
                        <a:latin typeface="Times New Roman"/>
                      </a:endParaRPr>
                    </a:p>
                  </a:txBody>
                  <a:tcPr marL="8458" marR="8458" marT="8458" marB="0" anchor="b"/>
                </a:tc>
                <a:tc>
                  <a:txBody>
                    <a:bodyPr/>
                    <a:lstStyle/>
                    <a:p>
                      <a:pPr algn="ctr" fontAlgn="b"/>
                      <a:endParaRPr lang="en-US" sz="1200" b="0" i="0" u="none" strike="noStrike">
                        <a:solidFill>
                          <a:srgbClr val="000000"/>
                        </a:solidFill>
                        <a:effectLst/>
                        <a:latin typeface="Times New Roman"/>
                      </a:endParaRPr>
                    </a:p>
                  </a:txBody>
                  <a:tcPr marL="8458" marR="8458" marT="8458" marB="0" anchor="b"/>
                </a:tc>
              </a:tr>
              <a:tr h="194646">
                <a:tc>
                  <a:txBody>
                    <a:bodyPr/>
                    <a:lstStyle/>
                    <a:p>
                      <a:pPr algn="l" fontAlgn="b"/>
                      <a:r>
                        <a:rPr lang="en-US" sz="1200" u="none" strike="noStrike">
                          <a:effectLst/>
                        </a:rPr>
                        <a:t>Behaviors</a:t>
                      </a:r>
                      <a:endParaRPr lang="en-US" sz="1200" b="1" i="0" u="none" strike="noStrike">
                        <a:solidFill>
                          <a:srgbClr val="000000"/>
                        </a:solidFill>
                        <a:effectLst/>
                        <a:latin typeface="Times New Roman"/>
                      </a:endParaRPr>
                    </a:p>
                  </a:txBody>
                  <a:tcPr marL="8458" marR="8458" marT="8458" marB="0" anchor="b"/>
                </a:tc>
                <a:tc>
                  <a:txBody>
                    <a:bodyPr/>
                    <a:lstStyle/>
                    <a:p>
                      <a:pPr algn="l" fontAlgn="b"/>
                      <a:endParaRPr lang="en-US" sz="1200" b="1" i="0" u="none" strike="noStrike" dirty="0">
                        <a:solidFill>
                          <a:srgbClr val="000000"/>
                        </a:solidFill>
                        <a:effectLst/>
                        <a:latin typeface="Times New Roman"/>
                      </a:endParaRPr>
                    </a:p>
                  </a:txBody>
                  <a:tcPr marL="8458" marR="8458" marT="8458" marB="0" anchor="b"/>
                </a:tc>
                <a:tc>
                  <a:txBody>
                    <a:bodyPr/>
                    <a:lstStyle/>
                    <a:p>
                      <a:pPr algn="ctr" fontAlgn="ctr"/>
                      <a:endParaRPr lang="en-US" sz="1200" b="0" i="0" u="none" strike="noStrike">
                        <a:solidFill>
                          <a:srgbClr val="000000"/>
                        </a:solidFill>
                        <a:effectLst/>
                        <a:latin typeface="Times New Roman"/>
                      </a:endParaRPr>
                    </a:p>
                  </a:txBody>
                  <a:tcPr marL="8458" marR="8458" marT="8458" marB="0" anchor="ctr"/>
                </a:tc>
                <a:tc>
                  <a:txBody>
                    <a:bodyPr/>
                    <a:lstStyle/>
                    <a:p>
                      <a:pPr algn="l" fontAlgn="b"/>
                      <a:endParaRPr lang="en-US" sz="1200" b="0" i="0" u="none" strike="noStrike">
                        <a:solidFill>
                          <a:srgbClr val="000000"/>
                        </a:solidFill>
                        <a:effectLst/>
                        <a:latin typeface="Times New Roman"/>
                      </a:endParaRPr>
                    </a:p>
                  </a:txBody>
                  <a:tcPr marL="8458" marR="8458" marT="8458" marB="0" anchor="b"/>
                </a:tc>
                <a:tc>
                  <a:txBody>
                    <a:bodyPr/>
                    <a:lstStyle/>
                    <a:p>
                      <a:pPr algn="ctr" fontAlgn="ctr"/>
                      <a:endParaRPr lang="en-US" sz="1200" b="0" i="0" u="none" strike="noStrike">
                        <a:solidFill>
                          <a:srgbClr val="000000"/>
                        </a:solidFill>
                        <a:effectLst/>
                        <a:latin typeface="Times New Roman"/>
                      </a:endParaRPr>
                    </a:p>
                  </a:txBody>
                  <a:tcPr marL="8458" marR="8458" marT="8458" marB="0" anchor="ctr"/>
                </a:tc>
                <a:tc>
                  <a:txBody>
                    <a:bodyPr/>
                    <a:lstStyle/>
                    <a:p>
                      <a:pPr algn="ctr" fontAlgn="ctr"/>
                      <a:endParaRPr lang="en-US" sz="1200" b="0" i="0" u="none" strike="noStrike">
                        <a:solidFill>
                          <a:srgbClr val="000000"/>
                        </a:solidFill>
                        <a:effectLst/>
                        <a:latin typeface="Times New Roman"/>
                      </a:endParaRPr>
                    </a:p>
                  </a:txBody>
                  <a:tcPr marL="8458" marR="8458" marT="8458" marB="0" anchor="ctr"/>
                </a:tc>
                <a:tc>
                  <a:txBody>
                    <a:bodyPr/>
                    <a:lstStyle/>
                    <a:p>
                      <a:pPr algn="ctr" fontAlgn="ctr"/>
                      <a:endParaRPr lang="en-US" sz="1200" b="0" i="0" u="none" strike="noStrike">
                        <a:solidFill>
                          <a:srgbClr val="000000"/>
                        </a:solidFill>
                        <a:effectLst/>
                        <a:latin typeface="Times New Roman"/>
                      </a:endParaRPr>
                    </a:p>
                  </a:txBody>
                  <a:tcPr marL="8458" marR="8458" marT="8458" marB="0" anchor="ctr"/>
                </a:tc>
                <a:tc>
                  <a:txBody>
                    <a:bodyPr/>
                    <a:lstStyle/>
                    <a:p>
                      <a:pPr algn="l" fontAlgn="b"/>
                      <a:endParaRPr lang="en-US" sz="1200" b="0" i="0" u="none" strike="noStrike">
                        <a:solidFill>
                          <a:srgbClr val="000000"/>
                        </a:solidFill>
                        <a:effectLst/>
                        <a:latin typeface="Times New Roman"/>
                      </a:endParaRPr>
                    </a:p>
                  </a:txBody>
                  <a:tcPr marL="8458" marR="8458" marT="8458" marB="0" anchor="b"/>
                </a:tc>
                <a:tc>
                  <a:txBody>
                    <a:bodyPr/>
                    <a:lstStyle/>
                    <a:p>
                      <a:pPr algn="ctr" fontAlgn="ctr"/>
                      <a:endParaRPr lang="en-US" sz="1200" b="0" i="0" u="none" strike="noStrike">
                        <a:solidFill>
                          <a:srgbClr val="000000"/>
                        </a:solidFill>
                        <a:effectLst/>
                        <a:latin typeface="Times New Roman"/>
                      </a:endParaRPr>
                    </a:p>
                  </a:txBody>
                  <a:tcPr marL="8458" marR="8458" marT="8458" marB="0" anchor="ctr"/>
                </a:tc>
                <a:tc>
                  <a:txBody>
                    <a:bodyPr/>
                    <a:lstStyle/>
                    <a:p>
                      <a:pPr algn="ctr" fontAlgn="b"/>
                      <a:endParaRPr lang="en-US" sz="1200" b="0" i="0" u="none" strike="noStrike">
                        <a:solidFill>
                          <a:srgbClr val="000000"/>
                        </a:solidFill>
                        <a:effectLst/>
                        <a:latin typeface="Times New Roman"/>
                      </a:endParaRPr>
                    </a:p>
                  </a:txBody>
                  <a:tcPr marL="8458" marR="8458" marT="8458" marB="0" anchor="b"/>
                </a:tc>
                <a:tc>
                  <a:txBody>
                    <a:bodyPr/>
                    <a:lstStyle/>
                    <a:p>
                      <a:pPr algn="ctr" fontAlgn="b"/>
                      <a:endParaRPr lang="en-US" sz="1200" b="0" i="0" u="none" strike="noStrike">
                        <a:solidFill>
                          <a:srgbClr val="000000"/>
                        </a:solidFill>
                        <a:effectLst/>
                        <a:latin typeface="Times New Roman"/>
                      </a:endParaRPr>
                    </a:p>
                  </a:txBody>
                  <a:tcPr marL="8458" marR="8458" marT="8458" marB="0" anchor="b"/>
                </a:tc>
              </a:tr>
              <a:tr h="360457">
                <a:tc>
                  <a:txBody>
                    <a:bodyPr/>
                    <a:lstStyle/>
                    <a:p>
                      <a:pPr algn="l" fontAlgn="b"/>
                      <a:endParaRPr lang="en-US" sz="1200" b="0" i="0" u="none" strike="noStrike">
                        <a:solidFill>
                          <a:srgbClr val="000000"/>
                        </a:solidFill>
                        <a:effectLst/>
                        <a:latin typeface="Times New Roman"/>
                      </a:endParaRPr>
                    </a:p>
                  </a:txBody>
                  <a:tcPr marL="8458" marR="8458" marT="8458" marB="0" anchor="b"/>
                </a:tc>
                <a:tc>
                  <a:txBody>
                    <a:bodyPr/>
                    <a:lstStyle/>
                    <a:p>
                      <a:pPr algn="l" fontAlgn="b"/>
                      <a:r>
                        <a:rPr lang="en-US" sz="1200" u="none" strike="noStrike">
                          <a:effectLst/>
                        </a:rPr>
                        <a:t>Participated in a program to prepare for graduate school</a:t>
                      </a:r>
                      <a:endParaRPr lang="en-US" sz="1200" b="0" i="0" u="none" strike="noStrike">
                        <a:solidFill>
                          <a:srgbClr val="000000"/>
                        </a:solidFill>
                        <a:effectLst/>
                        <a:latin typeface="Times New Roman"/>
                      </a:endParaRPr>
                    </a:p>
                  </a:txBody>
                  <a:tcPr marL="8458" marR="8458" marT="8458" marB="0" anchor="b"/>
                </a:tc>
                <a:tc>
                  <a:txBody>
                    <a:bodyPr/>
                    <a:lstStyle/>
                    <a:p>
                      <a:pPr algn="ctr" fontAlgn="ctr"/>
                      <a:r>
                        <a:rPr lang="en-US" sz="1200" u="none" strike="noStrike">
                          <a:effectLst/>
                        </a:rPr>
                        <a:t>2.89</a:t>
                      </a:r>
                      <a:endParaRPr lang="en-US" sz="1200" b="0" i="0" u="none" strike="noStrike">
                        <a:solidFill>
                          <a:srgbClr val="000000"/>
                        </a:solidFill>
                        <a:effectLst/>
                        <a:latin typeface="Times New Roman"/>
                      </a:endParaRPr>
                    </a:p>
                  </a:txBody>
                  <a:tcPr marL="8458" marR="8458" marT="8458" marB="0" anchor="ctr"/>
                </a:tc>
                <a:tc>
                  <a:txBody>
                    <a:bodyPr/>
                    <a:lstStyle/>
                    <a:p>
                      <a:pPr algn="l" fontAlgn="b"/>
                      <a:r>
                        <a:rPr lang="en-US" sz="1200" u="none" strike="noStrike">
                          <a:effectLst/>
                        </a:rPr>
                        <a:t>***</a:t>
                      </a:r>
                      <a:endParaRPr lang="en-US" sz="1200" b="0" i="0" u="none" strike="noStrike">
                        <a:solidFill>
                          <a:srgbClr val="000000"/>
                        </a:solidFill>
                        <a:effectLst/>
                        <a:latin typeface="Times New Roman"/>
                      </a:endParaRPr>
                    </a:p>
                  </a:txBody>
                  <a:tcPr marL="8458" marR="8458" marT="8458" marB="0" anchor="b"/>
                </a:tc>
                <a:tc>
                  <a:txBody>
                    <a:bodyPr/>
                    <a:lstStyle/>
                    <a:p>
                      <a:pPr algn="ctr" fontAlgn="ctr"/>
                      <a:r>
                        <a:rPr lang="en-US" sz="1200" u="none" strike="noStrike">
                          <a:effectLst/>
                        </a:rPr>
                        <a:t>0.87</a:t>
                      </a:r>
                      <a:endParaRPr lang="en-US" sz="1200" b="0" i="0" u="none" strike="noStrike">
                        <a:solidFill>
                          <a:srgbClr val="000000"/>
                        </a:solidFill>
                        <a:effectLst/>
                        <a:latin typeface="Times New Roman"/>
                      </a:endParaRPr>
                    </a:p>
                  </a:txBody>
                  <a:tcPr marL="8458" marR="8458" marT="8458" marB="0" anchor="ctr"/>
                </a:tc>
                <a:tc>
                  <a:txBody>
                    <a:bodyPr/>
                    <a:lstStyle/>
                    <a:p>
                      <a:pPr algn="ctr" fontAlgn="ctr"/>
                      <a:endParaRPr lang="en-US" sz="1200" b="0" i="0" u="none" strike="noStrike">
                        <a:solidFill>
                          <a:srgbClr val="000000"/>
                        </a:solidFill>
                        <a:effectLst/>
                        <a:latin typeface="Times New Roman"/>
                      </a:endParaRPr>
                    </a:p>
                  </a:txBody>
                  <a:tcPr marL="8458" marR="8458" marT="8458" marB="0" anchor="ctr"/>
                </a:tc>
                <a:tc>
                  <a:txBody>
                    <a:bodyPr/>
                    <a:lstStyle/>
                    <a:p>
                      <a:pPr algn="ctr" fontAlgn="ctr"/>
                      <a:r>
                        <a:rPr lang="en-US" sz="1200" u="none" strike="noStrike">
                          <a:effectLst/>
                        </a:rPr>
                        <a:t>2.07</a:t>
                      </a:r>
                      <a:endParaRPr lang="en-US" sz="1200" b="0" i="0" u="none" strike="noStrike">
                        <a:solidFill>
                          <a:srgbClr val="000000"/>
                        </a:solidFill>
                        <a:effectLst/>
                        <a:latin typeface="Times New Roman"/>
                      </a:endParaRPr>
                    </a:p>
                  </a:txBody>
                  <a:tcPr marL="8458" marR="8458" marT="8458" marB="0" anchor="ctr"/>
                </a:tc>
                <a:tc>
                  <a:txBody>
                    <a:bodyPr/>
                    <a:lstStyle/>
                    <a:p>
                      <a:pPr algn="l" fontAlgn="b"/>
                      <a:r>
                        <a:rPr lang="en-US" sz="1200" u="none" strike="noStrike">
                          <a:effectLst/>
                        </a:rPr>
                        <a:t>**</a:t>
                      </a:r>
                      <a:endParaRPr lang="en-US" sz="1200" b="0" i="0" u="none" strike="noStrike">
                        <a:solidFill>
                          <a:srgbClr val="000000"/>
                        </a:solidFill>
                        <a:effectLst/>
                        <a:latin typeface="Times New Roman"/>
                      </a:endParaRPr>
                    </a:p>
                  </a:txBody>
                  <a:tcPr marL="8458" marR="8458" marT="8458" marB="0" anchor="b"/>
                </a:tc>
                <a:tc>
                  <a:txBody>
                    <a:bodyPr/>
                    <a:lstStyle/>
                    <a:p>
                      <a:pPr algn="ctr" fontAlgn="ctr"/>
                      <a:r>
                        <a:rPr lang="en-US" sz="1200" u="none" strike="noStrike">
                          <a:effectLst/>
                        </a:rPr>
                        <a:t>0.76</a:t>
                      </a:r>
                      <a:endParaRPr lang="en-US" sz="1200" b="0" i="0" u="none" strike="noStrike">
                        <a:solidFill>
                          <a:srgbClr val="000000"/>
                        </a:solidFill>
                        <a:effectLst/>
                        <a:latin typeface="Times New Roman"/>
                      </a:endParaRPr>
                    </a:p>
                  </a:txBody>
                  <a:tcPr marL="8458" marR="8458" marT="8458" marB="0" anchor="ctr"/>
                </a:tc>
                <a:tc>
                  <a:txBody>
                    <a:bodyPr/>
                    <a:lstStyle/>
                    <a:p>
                      <a:pPr algn="ctr" fontAlgn="b"/>
                      <a:r>
                        <a:rPr lang="en-US" sz="1200" u="none" strike="noStrike">
                          <a:effectLst/>
                        </a:rPr>
                        <a:t>n.s.</a:t>
                      </a:r>
                      <a:endParaRPr lang="en-US" sz="1200" b="0" i="0" u="none" strike="noStrike">
                        <a:solidFill>
                          <a:srgbClr val="000000"/>
                        </a:solidFill>
                        <a:effectLst/>
                        <a:latin typeface="Times New Roman"/>
                      </a:endParaRPr>
                    </a:p>
                  </a:txBody>
                  <a:tcPr marL="8458" marR="8458" marT="8458" marB="0" anchor="b"/>
                </a:tc>
                <a:tc>
                  <a:txBody>
                    <a:bodyPr/>
                    <a:lstStyle/>
                    <a:p>
                      <a:pPr algn="ctr" fontAlgn="b"/>
                      <a:r>
                        <a:rPr lang="en-US" sz="1200" u="none" strike="noStrike" dirty="0">
                          <a:effectLst/>
                        </a:rPr>
                        <a:t>Similar effect</a:t>
                      </a:r>
                      <a:endParaRPr lang="en-US" sz="1200" b="0" i="0" u="none" strike="noStrike" dirty="0">
                        <a:solidFill>
                          <a:srgbClr val="000000"/>
                        </a:solidFill>
                        <a:effectLst/>
                        <a:latin typeface="Times New Roman"/>
                      </a:endParaRPr>
                    </a:p>
                  </a:txBody>
                  <a:tcPr marL="8458" marR="8458" marT="8458" marB="0" anchor="b"/>
                </a:tc>
              </a:tr>
              <a:tr h="194646">
                <a:tc>
                  <a:txBody>
                    <a:bodyPr/>
                    <a:lstStyle/>
                    <a:p>
                      <a:pPr algn="l" fontAlgn="b"/>
                      <a:endParaRPr lang="en-US" sz="1200" b="0" i="0" u="none" strike="noStrike">
                        <a:solidFill>
                          <a:srgbClr val="000000"/>
                        </a:solidFill>
                        <a:effectLst/>
                        <a:latin typeface="Times New Roman"/>
                      </a:endParaRPr>
                    </a:p>
                  </a:txBody>
                  <a:tcPr marL="8458" marR="8458" marT="8458" marB="0" anchor="b"/>
                </a:tc>
                <a:tc>
                  <a:txBody>
                    <a:bodyPr/>
                    <a:lstStyle/>
                    <a:p>
                      <a:pPr algn="l" fontAlgn="b"/>
                      <a:r>
                        <a:rPr lang="en-US" sz="1200" u="none" strike="noStrike">
                          <a:effectLst/>
                        </a:rPr>
                        <a:t>Overall college GPA</a:t>
                      </a:r>
                      <a:endParaRPr lang="en-US" sz="1200" b="0" i="0" u="none" strike="noStrike">
                        <a:solidFill>
                          <a:srgbClr val="000000"/>
                        </a:solidFill>
                        <a:effectLst/>
                        <a:latin typeface="Times New Roman"/>
                      </a:endParaRPr>
                    </a:p>
                  </a:txBody>
                  <a:tcPr marL="8458" marR="8458" marT="8458" marB="0" anchor="b"/>
                </a:tc>
                <a:tc>
                  <a:txBody>
                    <a:bodyPr/>
                    <a:lstStyle/>
                    <a:p>
                      <a:pPr algn="ctr" fontAlgn="ctr"/>
                      <a:r>
                        <a:rPr lang="en-US" sz="1200" u="none" strike="noStrike">
                          <a:effectLst/>
                        </a:rPr>
                        <a:t>0.60</a:t>
                      </a:r>
                      <a:endParaRPr lang="en-US" sz="1200" b="0" i="0" u="none" strike="noStrike">
                        <a:solidFill>
                          <a:srgbClr val="000000"/>
                        </a:solidFill>
                        <a:effectLst/>
                        <a:latin typeface="Times New Roman"/>
                      </a:endParaRPr>
                    </a:p>
                  </a:txBody>
                  <a:tcPr marL="8458" marR="8458" marT="8458" marB="0" anchor="ctr"/>
                </a:tc>
                <a:tc>
                  <a:txBody>
                    <a:bodyPr/>
                    <a:lstStyle/>
                    <a:p>
                      <a:pPr algn="l" fontAlgn="b"/>
                      <a:r>
                        <a:rPr lang="en-US" sz="1200" u="none" strike="noStrike">
                          <a:effectLst/>
                        </a:rPr>
                        <a:t>**</a:t>
                      </a:r>
                      <a:endParaRPr lang="en-US" sz="1200" b="0" i="0" u="none" strike="noStrike">
                        <a:solidFill>
                          <a:srgbClr val="000000"/>
                        </a:solidFill>
                        <a:effectLst/>
                        <a:latin typeface="Times New Roman"/>
                      </a:endParaRPr>
                    </a:p>
                  </a:txBody>
                  <a:tcPr marL="8458" marR="8458" marT="8458" marB="0" anchor="b"/>
                </a:tc>
                <a:tc>
                  <a:txBody>
                    <a:bodyPr/>
                    <a:lstStyle/>
                    <a:p>
                      <a:pPr algn="ctr" fontAlgn="ctr"/>
                      <a:r>
                        <a:rPr lang="en-US" sz="1200" u="none" strike="noStrike">
                          <a:effectLst/>
                        </a:rPr>
                        <a:t>0.23</a:t>
                      </a:r>
                      <a:endParaRPr lang="en-US" sz="1200" b="0" i="0" u="none" strike="noStrike">
                        <a:solidFill>
                          <a:srgbClr val="000000"/>
                        </a:solidFill>
                        <a:effectLst/>
                        <a:latin typeface="Times New Roman"/>
                      </a:endParaRPr>
                    </a:p>
                  </a:txBody>
                  <a:tcPr marL="8458" marR="8458" marT="8458" marB="0" anchor="ctr"/>
                </a:tc>
                <a:tc>
                  <a:txBody>
                    <a:bodyPr/>
                    <a:lstStyle/>
                    <a:p>
                      <a:pPr algn="ctr" fontAlgn="ctr"/>
                      <a:endParaRPr lang="en-US" sz="1200" b="0" i="0" u="none" strike="noStrike">
                        <a:solidFill>
                          <a:srgbClr val="000000"/>
                        </a:solidFill>
                        <a:effectLst/>
                        <a:latin typeface="Times New Roman"/>
                      </a:endParaRPr>
                    </a:p>
                  </a:txBody>
                  <a:tcPr marL="8458" marR="8458" marT="8458" marB="0" anchor="ctr"/>
                </a:tc>
                <a:tc>
                  <a:txBody>
                    <a:bodyPr/>
                    <a:lstStyle/>
                    <a:p>
                      <a:pPr algn="ctr" fontAlgn="ctr"/>
                      <a:r>
                        <a:rPr lang="en-US" sz="1200" u="none" strike="noStrike">
                          <a:effectLst/>
                        </a:rPr>
                        <a:t>0.73</a:t>
                      </a:r>
                      <a:endParaRPr lang="en-US" sz="1200" b="0" i="0" u="none" strike="noStrike">
                        <a:solidFill>
                          <a:srgbClr val="000000"/>
                        </a:solidFill>
                        <a:effectLst/>
                        <a:latin typeface="Times New Roman"/>
                      </a:endParaRPr>
                    </a:p>
                  </a:txBody>
                  <a:tcPr marL="8458" marR="8458" marT="8458" marB="0" anchor="ctr"/>
                </a:tc>
                <a:tc>
                  <a:txBody>
                    <a:bodyPr/>
                    <a:lstStyle/>
                    <a:p>
                      <a:pPr algn="l" fontAlgn="b"/>
                      <a:r>
                        <a:rPr lang="en-US" sz="1200" u="none" strike="noStrike">
                          <a:effectLst/>
                        </a:rPr>
                        <a:t>**</a:t>
                      </a:r>
                      <a:endParaRPr lang="en-US" sz="1200" b="0" i="0" u="none" strike="noStrike">
                        <a:solidFill>
                          <a:srgbClr val="000000"/>
                        </a:solidFill>
                        <a:effectLst/>
                        <a:latin typeface="Times New Roman"/>
                      </a:endParaRPr>
                    </a:p>
                  </a:txBody>
                  <a:tcPr marL="8458" marR="8458" marT="8458" marB="0" anchor="b"/>
                </a:tc>
                <a:tc>
                  <a:txBody>
                    <a:bodyPr/>
                    <a:lstStyle/>
                    <a:p>
                      <a:pPr algn="ctr" fontAlgn="ctr"/>
                      <a:r>
                        <a:rPr lang="en-US" sz="1200" u="none" strike="noStrike">
                          <a:effectLst/>
                        </a:rPr>
                        <a:t>0.22</a:t>
                      </a:r>
                      <a:endParaRPr lang="en-US" sz="1200" b="0" i="0" u="none" strike="noStrike">
                        <a:solidFill>
                          <a:srgbClr val="000000"/>
                        </a:solidFill>
                        <a:effectLst/>
                        <a:latin typeface="Times New Roman"/>
                      </a:endParaRPr>
                    </a:p>
                  </a:txBody>
                  <a:tcPr marL="8458" marR="8458" marT="8458" marB="0" anchor="ctr"/>
                </a:tc>
                <a:tc>
                  <a:txBody>
                    <a:bodyPr/>
                    <a:lstStyle/>
                    <a:p>
                      <a:pPr algn="ctr" fontAlgn="b"/>
                      <a:r>
                        <a:rPr lang="en-US" sz="1200" u="none" strike="noStrike">
                          <a:effectLst/>
                        </a:rPr>
                        <a:t>n.s.</a:t>
                      </a:r>
                      <a:endParaRPr lang="en-US" sz="1200" b="0" i="0" u="none" strike="noStrike">
                        <a:solidFill>
                          <a:srgbClr val="000000"/>
                        </a:solidFill>
                        <a:effectLst/>
                        <a:latin typeface="Times New Roman"/>
                      </a:endParaRPr>
                    </a:p>
                  </a:txBody>
                  <a:tcPr marL="8458" marR="8458" marT="8458" marB="0" anchor="b"/>
                </a:tc>
                <a:tc>
                  <a:txBody>
                    <a:bodyPr/>
                    <a:lstStyle/>
                    <a:p>
                      <a:pPr algn="ctr" fontAlgn="b"/>
                      <a:r>
                        <a:rPr lang="en-US" sz="1200" u="none" strike="noStrike">
                          <a:effectLst/>
                        </a:rPr>
                        <a:t>Similar effect</a:t>
                      </a:r>
                      <a:endParaRPr lang="en-US" sz="1200" b="0" i="0" u="none" strike="noStrike">
                        <a:solidFill>
                          <a:srgbClr val="000000"/>
                        </a:solidFill>
                        <a:effectLst/>
                        <a:latin typeface="Times New Roman"/>
                      </a:endParaRPr>
                    </a:p>
                  </a:txBody>
                  <a:tcPr marL="8458" marR="8458" marT="8458" marB="0" anchor="b"/>
                </a:tc>
              </a:tr>
              <a:tr h="360457">
                <a:tc>
                  <a:txBody>
                    <a:bodyPr/>
                    <a:lstStyle/>
                    <a:p>
                      <a:pPr algn="l" fontAlgn="b"/>
                      <a:endParaRPr lang="en-US" sz="1200" b="0" i="0" u="none" strike="noStrike">
                        <a:solidFill>
                          <a:srgbClr val="000000"/>
                        </a:solidFill>
                        <a:effectLst/>
                        <a:latin typeface="Times New Roman"/>
                      </a:endParaRPr>
                    </a:p>
                  </a:txBody>
                  <a:tcPr marL="8458" marR="8458" marT="8458" marB="0" anchor="b"/>
                </a:tc>
                <a:tc>
                  <a:txBody>
                    <a:bodyPr/>
                    <a:lstStyle/>
                    <a:p>
                      <a:pPr algn="l" fontAlgn="b"/>
                      <a:r>
                        <a:rPr lang="en-US" sz="1200" u="none" strike="noStrike" dirty="0">
                          <a:effectLst/>
                        </a:rPr>
                        <a:t>Met with an advisor/counselor about your career plans</a:t>
                      </a:r>
                      <a:endParaRPr lang="en-US" sz="1200" b="0" i="0" u="none" strike="noStrike" dirty="0">
                        <a:solidFill>
                          <a:srgbClr val="000000"/>
                        </a:solidFill>
                        <a:effectLst/>
                        <a:latin typeface="Times New Roman"/>
                      </a:endParaRPr>
                    </a:p>
                  </a:txBody>
                  <a:tcPr marL="8458" marR="8458" marT="8458" marB="0" anchor="b"/>
                </a:tc>
                <a:tc>
                  <a:txBody>
                    <a:bodyPr/>
                    <a:lstStyle/>
                    <a:p>
                      <a:pPr algn="ctr" fontAlgn="ctr"/>
                      <a:r>
                        <a:rPr lang="en-US" sz="1200" u="none" strike="noStrike">
                          <a:effectLst/>
                        </a:rPr>
                        <a:t>2.70</a:t>
                      </a:r>
                      <a:endParaRPr lang="en-US" sz="1200" b="0" i="0" u="none" strike="noStrike">
                        <a:solidFill>
                          <a:srgbClr val="000000"/>
                        </a:solidFill>
                        <a:effectLst/>
                        <a:latin typeface="Times New Roman"/>
                      </a:endParaRPr>
                    </a:p>
                  </a:txBody>
                  <a:tcPr marL="8458" marR="8458" marT="8458" marB="0" anchor="ctr"/>
                </a:tc>
                <a:tc>
                  <a:txBody>
                    <a:bodyPr/>
                    <a:lstStyle/>
                    <a:p>
                      <a:pPr algn="l" fontAlgn="b"/>
                      <a:r>
                        <a:rPr lang="en-US" sz="1200" u="none" strike="noStrike">
                          <a:effectLst/>
                        </a:rPr>
                        <a:t>***</a:t>
                      </a:r>
                      <a:endParaRPr lang="en-US" sz="1200" b="0" i="0" u="none" strike="noStrike">
                        <a:solidFill>
                          <a:srgbClr val="000000"/>
                        </a:solidFill>
                        <a:effectLst/>
                        <a:latin typeface="Times New Roman"/>
                      </a:endParaRPr>
                    </a:p>
                  </a:txBody>
                  <a:tcPr marL="8458" marR="8458" marT="8458" marB="0" anchor="b"/>
                </a:tc>
                <a:tc>
                  <a:txBody>
                    <a:bodyPr/>
                    <a:lstStyle/>
                    <a:p>
                      <a:pPr algn="ctr" fontAlgn="ctr"/>
                      <a:r>
                        <a:rPr lang="en-US" sz="1200" u="none" strike="noStrike" dirty="0">
                          <a:effectLst/>
                        </a:rPr>
                        <a:t>0.51</a:t>
                      </a:r>
                      <a:endParaRPr lang="en-US" sz="1200" b="0" i="0" u="none" strike="noStrike" dirty="0">
                        <a:solidFill>
                          <a:srgbClr val="000000"/>
                        </a:solidFill>
                        <a:effectLst/>
                        <a:latin typeface="Times New Roman"/>
                      </a:endParaRPr>
                    </a:p>
                  </a:txBody>
                  <a:tcPr marL="8458" marR="8458" marT="8458" marB="0" anchor="ctr"/>
                </a:tc>
                <a:tc>
                  <a:txBody>
                    <a:bodyPr/>
                    <a:lstStyle/>
                    <a:p>
                      <a:pPr algn="ctr" fontAlgn="ctr"/>
                      <a:endParaRPr lang="en-US" sz="1200" b="0" i="0" u="none" strike="noStrike">
                        <a:solidFill>
                          <a:srgbClr val="000000"/>
                        </a:solidFill>
                        <a:effectLst/>
                        <a:latin typeface="Times New Roman"/>
                      </a:endParaRPr>
                    </a:p>
                  </a:txBody>
                  <a:tcPr marL="8458" marR="8458" marT="8458" marB="0" anchor="ctr"/>
                </a:tc>
                <a:tc>
                  <a:txBody>
                    <a:bodyPr/>
                    <a:lstStyle/>
                    <a:p>
                      <a:pPr algn="ctr" fontAlgn="ctr"/>
                      <a:r>
                        <a:rPr lang="en-US" sz="1200" u="none" strike="noStrike">
                          <a:effectLst/>
                        </a:rPr>
                        <a:t>2.97</a:t>
                      </a:r>
                      <a:endParaRPr lang="en-US" sz="1200" b="0" i="0" u="none" strike="noStrike">
                        <a:solidFill>
                          <a:srgbClr val="000000"/>
                        </a:solidFill>
                        <a:effectLst/>
                        <a:latin typeface="Times New Roman"/>
                      </a:endParaRPr>
                    </a:p>
                  </a:txBody>
                  <a:tcPr marL="8458" marR="8458" marT="8458" marB="0" anchor="ctr"/>
                </a:tc>
                <a:tc>
                  <a:txBody>
                    <a:bodyPr/>
                    <a:lstStyle/>
                    <a:p>
                      <a:pPr algn="l" fontAlgn="b"/>
                      <a:r>
                        <a:rPr lang="en-US" sz="1200" u="none" strike="noStrike">
                          <a:effectLst/>
                        </a:rPr>
                        <a:t>***</a:t>
                      </a:r>
                      <a:endParaRPr lang="en-US" sz="1200" b="0" i="0" u="none" strike="noStrike">
                        <a:solidFill>
                          <a:srgbClr val="000000"/>
                        </a:solidFill>
                        <a:effectLst/>
                        <a:latin typeface="Times New Roman"/>
                      </a:endParaRPr>
                    </a:p>
                  </a:txBody>
                  <a:tcPr marL="8458" marR="8458" marT="8458" marB="0" anchor="b"/>
                </a:tc>
                <a:tc>
                  <a:txBody>
                    <a:bodyPr/>
                    <a:lstStyle/>
                    <a:p>
                      <a:pPr algn="ctr" fontAlgn="ctr"/>
                      <a:r>
                        <a:rPr lang="en-US" sz="1200" u="none" strike="noStrike">
                          <a:effectLst/>
                        </a:rPr>
                        <a:t>0.51</a:t>
                      </a:r>
                      <a:endParaRPr lang="en-US" sz="1200" b="0" i="0" u="none" strike="noStrike">
                        <a:solidFill>
                          <a:srgbClr val="000000"/>
                        </a:solidFill>
                        <a:effectLst/>
                        <a:latin typeface="Times New Roman"/>
                      </a:endParaRPr>
                    </a:p>
                  </a:txBody>
                  <a:tcPr marL="8458" marR="8458" marT="8458" marB="0" anchor="ctr"/>
                </a:tc>
                <a:tc>
                  <a:txBody>
                    <a:bodyPr/>
                    <a:lstStyle/>
                    <a:p>
                      <a:pPr algn="ctr" fontAlgn="b"/>
                      <a:r>
                        <a:rPr lang="en-US" sz="1200" u="none" strike="noStrike">
                          <a:effectLst/>
                        </a:rPr>
                        <a:t>n.s.</a:t>
                      </a:r>
                      <a:endParaRPr lang="en-US" sz="1200" b="0" i="0" u="none" strike="noStrike">
                        <a:solidFill>
                          <a:srgbClr val="000000"/>
                        </a:solidFill>
                        <a:effectLst/>
                        <a:latin typeface="Times New Roman"/>
                      </a:endParaRPr>
                    </a:p>
                  </a:txBody>
                  <a:tcPr marL="8458" marR="8458" marT="8458" marB="0" anchor="b"/>
                </a:tc>
                <a:tc>
                  <a:txBody>
                    <a:bodyPr/>
                    <a:lstStyle/>
                    <a:p>
                      <a:pPr algn="ctr" fontAlgn="b"/>
                      <a:r>
                        <a:rPr lang="en-US" sz="1200" u="none" strike="noStrike">
                          <a:effectLst/>
                        </a:rPr>
                        <a:t>Similar effect</a:t>
                      </a:r>
                      <a:endParaRPr lang="en-US" sz="1200" b="0" i="0" u="none" strike="noStrike">
                        <a:solidFill>
                          <a:srgbClr val="000000"/>
                        </a:solidFill>
                        <a:effectLst/>
                        <a:latin typeface="Times New Roman"/>
                      </a:endParaRPr>
                    </a:p>
                  </a:txBody>
                  <a:tcPr marL="8458" marR="8458" marT="8458" marB="0" anchor="b"/>
                </a:tc>
              </a:tr>
              <a:tr h="194646">
                <a:tc>
                  <a:txBody>
                    <a:bodyPr/>
                    <a:lstStyle/>
                    <a:p>
                      <a:pPr algn="l" fontAlgn="b"/>
                      <a:endParaRPr lang="en-US" sz="1200" b="0" i="0" u="none" strike="noStrike">
                        <a:solidFill>
                          <a:srgbClr val="000000"/>
                        </a:solidFill>
                        <a:effectLst/>
                        <a:latin typeface="Times New Roman"/>
                      </a:endParaRPr>
                    </a:p>
                  </a:txBody>
                  <a:tcPr marL="8458" marR="8458" marT="8458" marB="0" anchor="b"/>
                </a:tc>
                <a:tc>
                  <a:txBody>
                    <a:bodyPr/>
                    <a:lstStyle/>
                    <a:p>
                      <a:pPr algn="l" fontAlgn="b"/>
                      <a:r>
                        <a:rPr lang="en-US" sz="1200" u="none" strike="noStrike">
                          <a:effectLst/>
                        </a:rPr>
                        <a:t>Participated in an internship program</a:t>
                      </a:r>
                      <a:endParaRPr lang="en-US" sz="1200" b="0" i="0" u="none" strike="noStrike">
                        <a:solidFill>
                          <a:srgbClr val="000000"/>
                        </a:solidFill>
                        <a:effectLst/>
                        <a:latin typeface="Times New Roman"/>
                      </a:endParaRPr>
                    </a:p>
                  </a:txBody>
                  <a:tcPr marL="8458" marR="8458" marT="8458" marB="0" anchor="b"/>
                </a:tc>
                <a:tc>
                  <a:txBody>
                    <a:bodyPr/>
                    <a:lstStyle/>
                    <a:p>
                      <a:pPr algn="ctr" fontAlgn="ctr"/>
                      <a:r>
                        <a:rPr lang="en-US" sz="1200" u="none" strike="noStrike">
                          <a:effectLst/>
                        </a:rPr>
                        <a:t>1.87</a:t>
                      </a:r>
                      <a:endParaRPr lang="en-US" sz="1200" b="0" i="0" u="none" strike="noStrike">
                        <a:solidFill>
                          <a:srgbClr val="000000"/>
                        </a:solidFill>
                        <a:effectLst/>
                        <a:latin typeface="Times New Roman"/>
                      </a:endParaRPr>
                    </a:p>
                  </a:txBody>
                  <a:tcPr marL="8458" marR="8458" marT="8458" marB="0" anchor="ctr"/>
                </a:tc>
                <a:tc>
                  <a:txBody>
                    <a:bodyPr/>
                    <a:lstStyle/>
                    <a:p>
                      <a:pPr algn="l" fontAlgn="b"/>
                      <a:r>
                        <a:rPr lang="en-US" sz="1200" u="none" strike="noStrike">
                          <a:effectLst/>
                        </a:rPr>
                        <a:t>**</a:t>
                      </a:r>
                      <a:endParaRPr lang="en-US" sz="1200" b="0" i="0" u="none" strike="noStrike">
                        <a:solidFill>
                          <a:srgbClr val="000000"/>
                        </a:solidFill>
                        <a:effectLst/>
                        <a:latin typeface="Times New Roman"/>
                      </a:endParaRPr>
                    </a:p>
                  </a:txBody>
                  <a:tcPr marL="8458" marR="8458" marT="8458" marB="0" anchor="b"/>
                </a:tc>
                <a:tc>
                  <a:txBody>
                    <a:bodyPr/>
                    <a:lstStyle/>
                    <a:p>
                      <a:pPr algn="ctr" fontAlgn="ctr"/>
                      <a:r>
                        <a:rPr lang="en-US" sz="1200" u="none" strike="noStrike">
                          <a:effectLst/>
                        </a:rPr>
                        <a:t>0.66</a:t>
                      </a:r>
                      <a:endParaRPr lang="en-US" sz="1200" b="0" i="0" u="none" strike="noStrike">
                        <a:solidFill>
                          <a:srgbClr val="000000"/>
                        </a:solidFill>
                        <a:effectLst/>
                        <a:latin typeface="Times New Roman"/>
                      </a:endParaRPr>
                    </a:p>
                  </a:txBody>
                  <a:tcPr marL="8458" marR="8458" marT="8458" marB="0" anchor="ctr"/>
                </a:tc>
                <a:tc>
                  <a:txBody>
                    <a:bodyPr/>
                    <a:lstStyle/>
                    <a:p>
                      <a:pPr algn="ctr" fontAlgn="ctr"/>
                      <a:endParaRPr lang="en-US" sz="1200" b="0" i="0" u="none" strike="noStrike">
                        <a:solidFill>
                          <a:srgbClr val="000000"/>
                        </a:solidFill>
                        <a:effectLst/>
                        <a:latin typeface="Times New Roman"/>
                      </a:endParaRPr>
                    </a:p>
                  </a:txBody>
                  <a:tcPr marL="8458" marR="8458" marT="8458" marB="0" anchor="ctr"/>
                </a:tc>
                <a:tc>
                  <a:txBody>
                    <a:bodyPr/>
                    <a:lstStyle/>
                    <a:p>
                      <a:pPr algn="ctr" fontAlgn="ctr"/>
                      <a:r>
                        <a:rPr lang="en-US" sz="1200" u="none" strike="noStrike">
                          <a:effectLst/>
                        </a:rPr>
                        <a:t>-0.36</a:t>
                      </a:r>
                      <a:endParaRPr lang="en-US" sz="1200" b="0" i="0" u="none" strike="noStrike">
                        <a:solidFill>
                          <a:srgbClr val="808080"/>
                        </a:solidFill>
                        <a:effectLst/>
                        <a:latin typeface="Times New Roman"/>
                      </a:endParaRPr>
                    </a:p>
                  </a:txBody>
                  <a:tcPr marL="8458" marR="8458" marT="8458" marB="0" anchor="ctr"/>
                </a:tc>
                <a:tc>
                  <a:txBody>
                    <a:bodyPr/>
                    <a:lstStyle/>
                    <a:p>
                      <a:pPr algn="l" fontAlgn="b"/>
                      <a:endParaRPr lang="en-US" sz="1200" b="0" i="0" u="none" strike="noStrike">
                        <a:solidFill>
                          <a:srgbClr val="000000"/>
                        </a:solidFill>
                        <a:effectLst/>
                        <a:latin typeface="Times New Roman"/>
                      </a:endParaRPr>
                    </a:p>
                  </a:txBody>
                  <a:tcPr marL="8458" marR="8458" marT="8458" marB="0" anchor="b"/>
                </a:tc>
                <a:tc>
                  <a:txBody>
                    <a:bodyPr/>
                    <a:lstStyle/>
                    <a:p>
                      <a:pPr algn="ctr" fontAlgn="ctr"/>
                      <a:r>
                        <a:rPr lang="en-US" sz="1200" u="none" strike="noStrike">
                          <a:effectLst/>
                        </a:rPr>
                        <a:t>0.59</a:t>
                      </a:r>
                      <a:endParaRPr lang="en-US" sz="1200" b="0" i="0" u="none" strike="noStrike">
                        <a:solidFill>
                          <a:srgbClr val="808080"/>
                        </a:solidFill>
                        <a:effectLst/>
                        <a:latin typeface="Times New Roman"/>
                      </a:endParaRPr>
                    </a:p>
                  </a:txBody>
                  <a:tcPr marL="8458" marR="8458" marT="8458" marB="0" anchor="ctr"/>
                </a:tc>
                <a:tc>
                  <a:txBody>
                    <a:bodyPr/>
                    <a:lstStyle/>
                    <a:p>
                      <a:pPr algn="ctr" fontAlgn="b"/>
                      <a:endParaRPr lang="en-US" sz="1200" b="0" i="0" u="none" strike="noStrike" dirty="0">
                        <a:solidFill>
                          <a:srgbClr val="000000"/>
                        </a:solidFill>
                        <a:effectLst/>
                        <a:latin typeface="Times New Roman"/>
                      </a:endParaRPr>
                    </a:p>
                  </a:txBody>
                  <a:tcPr marL="8458" marR="8458" marT="8458" marB="0" anchor="b"/>
                </a:tc>
                <a:tc>
                  <a:txBody>
                    <a:bodyPr/>
                    <a:lstStyle/>
                    <a:p>
                      <a:pPr algn="ctr" fontAlgn="b"/>
                      <a:r>
                        <a:rPr lang="en-US" sz="1200" u="none" strike="noStrike">
                          <a:effectLst/>
                        </a:rPr>
                        <a:t>Only affects Black students</a:t>
                      </a:r>
                      <a:endParaRPr lang="en-US" sz="1200" b="0" i="0" u="none" strike="noStrike">
                        <a:solidFill>
                          <a:srgbClr val="000000"/>
                        </a:solidFill>
                        <a:effectLst/>
                        <a:latin typeface="Times New Roman"/>
                      </a:endParaRPr>
                    </a:p>
                  </a:txBody>
                  <a:tcPr marL="8458" marR="8458" marT="8458" marB="0" anchor="b"/>
                </a:tc>
              </a:tr>
              <a:tr h="194646">
                <a:tc>
                  <a:txBody>
                    <a:bodyPr/>
                    <a:lstStyle/>
                    <a:p>
                      <a:pPr algn="l" fontAlgn="b"/>
                      <a:endParaRPr lang="en-US" sz="1200" b="0" i="0" u="none" strike="noStrike">
                        <a:solidFill>
                          <a:srgbClr val="000000"/>
                        </a:solidFill>
                        <a:effectLst/>
                        <a:latin typeface="Times New Roman"/>
                      </a:endParaRPr>
                    </a:p>
                  </a:txBody>
                  <a:tcPr marL="8458" marR="8458" marT="8458" marB="0" anchor="b"/>
                </a:tc>
                <a:tc>
                  <a:txBody>
                    <a:bodyPr/>
                    <a:lstStyle/>
                    <a:p>
                      <a:pPr algn="l" fontAlgn="b"/>
                      <a:r>
                        <a:rPr lang="en-US" sz="1200" u="none" strike="noStrike">
                          <a:effectLst/>
                        </a:rPr>
                        <a:t>Had instruction that supplemented course work</a:t>
                      </a:r>
                      <a:endParaRPr lang="en-US" sz="1200" b="0" i="0" u="none" strike="noStrike">
                        <a:solidFill>
                          <a:srgbClr val="000000"/>
                        </a:solidFill>
                        <a:effectLst/>
                        <a:latin typeface="Times New Roman"/>
                      </a:endParaRPr>
                    </a:p>
                  </a:txBody>
                  <a:tcPr marL="8458" marR="8458" marT="8458" marB="0" anchor="b"/>
                </a:tc>
                <a:tc>
                  <a:txBody>
                    <a:bodyPr/>
                    <a:lstStyle/>
                    <a:p>
                      <a:pPr algn="ctr" fontAlgn="ctr"/>
                      <a:r>
                        <a:rPr lang="en-US" sz="1200" u="none" strike="noStrike">
                          <a:effectLst/>
                        </a:rPr>
                        <a:t>2.52</a:t>
                      </a:r>
                      <a:endParaRPr lang="en-US" sz="1200" b="0" i="0" u="none" strike="noStrike">
                        <a:solidFill>
                          <a:srgbClr val="000000"/>
                        </a:solidFill>
                        <a:effectLst/>
                        <a:latin typeface="Times New Roman"/>
                      </a:endParaRPr>
                    </a:p>
                  </a:txBody>
                  <a:tcPr marL="8458" marR="8458" marT="8458" marB="0" anchor="ctr"/>
                </a:tc>
                <a:tc>
                  <a:txBody>
                    <a:bodyPr/>
                    <a:lstStyle/>
                    <a:p>
                      <a:pPr algn="l" fontAlgn="b"/>
                      <a:r>
                        <a:rPr lang="en-US" sz="1200" u="none" strike="noStrike">
                          <a:effectLst/>
                        </a:rPr>
                        <a:t>***</a:t>
                      </a:r>
                      <a:endParaRPr lang="en-US" sz="1200" b="0" i="0" u="none" strike="noStrike">
                        <a:solidFill>
                          <a:srgbClr val="000000"/>
                        </a:solidFill>
                        <a:effectLst/>
                        <a:latin typeface="Times New Roman"/>
                      </a:endParaRPr>
                    </a:p>
                  </a:txBody>
                  <a:tcPr marL="8458" marR="8458" marT="8458" marB="0" anchor="b"/>
                </a:tc>
                <a:tc>
                  <a:txBody>
                    <a:bodyPr/>
                    <a:lstStyle/>
                    <a:p>
                      <a:pPr algn="ctr" fontAlgn="ctr"/>
                      <a:r>
                        <a:rPr lang="en-US" sz="1200" u="none" strike="noStrike">
                          <a:effectLst/>
                        </a:rPr>
                        <a:t>0.53</a:t>
                      </a:r>
                      <a:endParaRPr lang="en-US" sz="1200" b="0" i="0" u="none" strike="noStrike">
                        <a:solidFill>
                          <a:srgbClr val="000000"/>
                        </a:solidFill>
                        <a:effectLst/>
                        <a:latin typeface="Times New Roman"/>
                      </a:endParaRPr>
                    </a:p>
                  </a:txBody>
                  <a:tcPr marL="8458" marR="8458" marT="8458" marB="0" anchor="ctr"/>
                </a:tc>
                <a:tc>
                  <a:txBody>
                    <a:bodyPr/>
                    <a:lstStyle/>
                    <a:p>
                      <a:pPr algn="ctr" fontAlgn="ctr"/>
                      <a:endParaRPr lang="en-US" sz="1200" b="0" i="0" u="none" strike="noStrike">
                        <a:solidFill>
                          <a:srgbClr val="000000"/>
                        </a:solidFill>
                        <a:effectLst/>
                        <a:latin typeface="Times New Roman"/>
                      </a:endParaRPr>
                    </a:p>
                  </a:txBody>
                  <a:tcPr marL="8458" marR="8458" marT="8458" marB="0" anchor="ctr"/>
                </a:tc>
                <a:tc>
                  <a:txBody>
                    <a:bodyPr/>
                    <a:lstStyle/>
                    <a:p>
                      <a:pPr algn="ctr" fontAlgn="ctr"/>
                      <a:r>
                        <a:rPr lang="en-US" sz="1200" u="none" strike="noStrike">
                          <a:effectLst/>
                        </a:rPr>
                        <a:t>1.41</a:t>
                      </a:r>
                      <a:endParaRPr lang="en-US" sz="1200" b="0" i="0" u="none" strike="noStrike">
                        <a:solidFill>
                          <a:srgbClr val="000000"/>
                        </a:solidFill>
                        <a:effectLst/>
                        <a:latin typeface="Times New Roman"/>
                      </a:endParaRPr>
                    </a:p>
                  </a:txBody>
                  <a:tcPr marL="8458" marR="8458" marT="8458" marB="0" anchor="ctr"/>
                </a:tc>
                <a:tc>
                  <a:txBody>
                    <a:bodyPr/>
                    <a:lstStyle/>
                    <a:p>
                      <a:pPr algn="l" fontAlgn="b"/>
                      <a:r>
                        <a:rPr lang="en-US" sz="1200" u="none" strike="noStrike">
                          <a:effectLst/>
                        </a:rPr>
                        <a:t>**</a:t>
                      </a:r>
                      <a:endParaRPr lang="en-US" sz="1200" b="0" i="0" u="none" strike="noStrike">
                        <a:solidFill>
                          <a:srgbClr val="000000"/>
                        </a:solidFill>
                        <a:effectLst/>
                        <a:latin typeface="Times New Roman"/>
                      </a:endParaRPr>
                    </a:p>
                  </a:txBody>
                  <a:tcPr marL="8458" marR="8458" marT="8458" marB="0" anchor="b"/>
                </a:tc>
                <a:tc>
                  <a:txBody>
                    <a:bodyPr/>
                    <a:lstStyle/>
                    <a:p>
                      <a:pPr algn="ctr" fontAlgn="ctr"/>
                      <a:r>
                        <a:rPr lang="en-US" sz="1200" u="none" strike="noStrike">
                          <a:effectLst/>
                        </a:rPr>
                        <a:t>0.44</a:t>
                      </a:r>
                      <a:endParaRPr lang="en-US" sz="1200" b="0" i="0" u="none" strike="noStrike">
                        <a:solidFill>
                          <a:srgbClr val="000000"/>
                        </a:solidFill>
                        <a:effectLst/>
                        <a:latin typeface="Times New Roman"/>
                      </a:endParaRPr>
                    </a:p>
                  </a:txBody>
                  <a:tcPr marL="8458" marR="8458" marT="8458" marB="0" anchor="ctr"/>
                </a:tc>
                <a:tc>
                  <a:txBody>
                    <a:bodyPr/>
                    <a:lstStyle/>
                    <a:p>
                      <a:pPr algn="ctr" fontAlgn="b"/>
                      <a:r>
                        <a:rPr lang="en-US" sz="1200" u="none" strike="noStrike">
                          <a:effectLst/>
                        </a:rPr>
                        <a:t>n.s.</a:t>
                      </a:r>
                      <a:endParaRPr lang="en-US" sz="1200" b="0" i="0" u="none" strike="noStrike">
                        <a:solidFill>
                          <a:srgbClr val="000000"/>
                        </a:solidFill>
                        <a:effectLst/>
                        <a:latin typeface="Times New Roman"/>
                      </a:endParaRPr>
                    </a:p>
                  </a:txBody>
                  <a:tcPr marL="8458" marR="8458" marT="8458" marB="0" anchor="b"/>
                </a:tc>
                <a:tc>
                  <a:txBody>
                    <a:bodyPr/>
                    <a:lstStyle/>
                    <a:p>
                      <a:pPr algn="ctr" fontAlgn="b"/>
                      <a:r>
                        <a:rPr lang="en-US" sz="1200" u="none" strike="noStrike">
                          <a:effectLst/>
                        </a:rPr>
                        <a:t>Similar effect</a:t>
                      </a:r>
                      <a:endParaRPr lang="en-US" sz="1200" b="0" i="0" u="none" strike="noStrike">
                        <a:solidFill>
                          <a:srgbClr val="000000"/>
                        </a:solidFill>
                        <a:effectLst/>
                        <a:latin typeface="Times New Roman"/>
                      </a:endParaRPr>
                    </a:p>
                  </a:txBody>
                  <a:tcPr marL="8458" marR="8458" marT="8458" marB="0" anchor="b"/>
                </a:tc>
              </a:tr>
              <a:tr h="194646">
                <a:tc gridSpan="2">
                  <a:txBody>
                    <a:bodyPr/>
                    <a:lstStyle/>
                    <a:p>
                      <a:pPr algn="l" fontAlgn="b"/>
                      <a:r>
                        <a:rPr lang="en-US" sz="1200" u="none" strike="noStrike">
                          <a:effectLst/>
                        </a:rPr>
                        <a:t>Perceptions/Attitudes</a:t>
                      </a:r>
                      <a:endParaRPr lang="en-US" sz="1200" b="1" i="0" u="none" strike="noStrike">
                        <a:solidFill>
                          <a:srgbClr val="000000"/>
                        </a:solidFill>
                        <a:effectLst/>
                        <a:latin typeface="Times New Roman"/>
                      </a:endParaRPr>
                    </a:p>
                  </a:txBody>
                  <a:tcPr marL="8458" marR="8458" marT="8458" marB="0" anchor="b"/>
                </a:tc>
                <a:tc hMerge="1">
                  <a:txBody>
                    <a:bodyPr/>
                    <a:lstStyle/>
                    <a:p>
                      <a:endParaRPr lang="en-US"/>
                    </a:p>
                  </a:txBody>
                  <a:tcPr/>
                </a:tc>
                <a:tc>
                  <a:txBody>
                    <a:bodyPr/>
                    <a:lstStyle/>
                    <a:p>
                      <a:pPr algn="ctr" fontAlgn="ctr"/>
                      <a:endParaRPr lang="en-US" sz="1200" b="0" i="0" u="none" strike="noStrike">
                        <a:solidFill>
                          <a:srgbClr val="000000"/>
                        </a:solidFill>
                        <a:effectLst/>
                        <a:latin typeface="Times New Roman"/>
                      </a:endParaRPr>
                    </a:p>
                  </a:txBody>
                  <a:tcPr marL="8458" marR="8458" marT="8458" marB="0" anchor="ctr"/>
                </a:tc>
                <a:tc>
                  <a:txBody>
                    <a:bodyPr/>
                    <a:lstStyle/>
                    <a:p>
                      <a:pPr algn="l" fontAlgn="b"/>
                      <a:endParaRPr lang="en-US" sz="1200" b="0" i="0" u="none" strike="noStrike">
                        <a:solidFill>
                          <a:srgbClr val="000000"/>
                        </a:solidFill>
                        <a:effectLst/>
                        <a:latin typeface="Times New Roman"/>
                      </a:endParaRPr>
                    </a:p>
                  </a:txBody>
                  <a:tcPr marL="8458" marR="8458" marT="8458" marB="0" anchor="b"/>
                </a:tc>
                <a:tc>
                  <a:txBody>
                    <a:bodyPr/>
                    <a:lstStyle/>
                    <a:p>
                      <a:pPr algn="ctr" fontAlgn="ctr"/>
                      <a:endParaRPr lang="en-US" sz="1200" b="0" i="0" u="none" strike="noStrike">
                        <a:solidFill>
                          <a:srgbClr val="000000"/>
                        </a:solidFill>
                        <a:effectLst/>
                        <a:latin typeface="Times New Roman"/>
                      </a:endParaRPr>
                    </a:p>
                  </a:txBody>
                  <a:tcPr marL="8458" marR="8458" marT="8458" marB="0" anchor="ctr"/>
                </a:tc>
                <a:tc>
                  <a:txBody>
                    <a:bodyPr/>
                    <a:lstStyle/>
                    <a:p>
                      <a:pPr algn="ctr" fontAlgn="ctr"/>
                      <a:endParaRPr lang="en-US" sz="1200" b="0" i="0" u="none" strike="noStrike">
                        <a:solidFill>
                          <a:srgbClr val="000000"/>
                        </a:solidFill>
                        <a:effectLst/>
                        <a:latin typeface="Times New Roman"/>
                      </a:endParaRPr>
                    </a:p>
                  </a:txBody>
                  <a:tcPr marL="8458" marR="8458" marT="8458" marB="0" anchor="ctr"/>
                </a:tc>
                <a:tc>
                  <a:txBody>
                    <a:bodyPr/>
                    <a:lstStyle/>
                    <a:p>
                      <a:pPr algn="ctr" fontAlgn="ctr"/>
                      <a:endParaRPr lang="en-US" sz="1200" b="0" i="0" u="none" strike="noStrike">
                        <a:solidFill>
                          <a:srgbClr val="000000"/>
                        </a:solidFill>
                        <a:effectLst/>
                        <a:latin typeface="Times New Roman"/>
                      </a:endParaRPr>
                    </a:p>
                  </a:txBody>
                  <a:tcPr marL="8458" marR="8458" marT="8458" marB="0" anchor="ctr"/>
                </a:tc>
                <a:tc>
                  <a:txBody>
                    <a:bodyPr/>
                    <a:lstStyle/>
                    <a:p>
                      <a:pPr algn="l" fontAlgn="b"/>
                      <a:endParaRPr lang="en-US" sz="1200" b="0" i="0" u="none" strike="noStrike">
                        <a:solidFill>
                          <a:srgbClr val="000000"/>
                        </a:solidFill>
                        <a:effectLst/>
                        <a:latin typeface="Times New Roman"/>
                      </a:endParaRPr>
                    </a:p>
                  </a:txBody>
                  <a:tcPr marL="8458" marR="8458" marT="8458" marB="0" anchor="b"/>
                </a:tc>
                <a:tc>
                  <a:txBody>
                    <a:bodyPr/>
                    <a:lstStyle/>
                    <a:p>
                      <a:pPr algn="ctr" fontAlgn="ctr"/>
                      <a:endParaRPr lang="en-US" sz="1200" b="0" i="0" u="none" strike="noStrike">
                        <a:solidFill>
                          <a:srgbClr val="000000"/>
                        </a:solidFill>
                        <a:effectLst/>
                        <a:latin typeface="Times New Roman"/>
                      </a:endParaRPr>
                    </a:p>
                  </a:txBody>
                  <a:tcPr marL="8458" marR="8458" marT="8458" marB="0" anchor="ctr"/>
                </a:tc>
                <a:tc>
                  <a:txBody>
                    <a:bodyPr/>
                    <a:lstStyle/>
                    <a:p>
                      <a:pPr algn="ctr" fontAlgn="b"/>
                      <a:endParaRPr lang="en-US" sz="1200" b="0" i="0" u="none" strike="noStrike">
                        <a:solidFill>
                          <a:srgbClr val="000000"/>
                        </a:solidFill>
                        <a:effectLst/>
                        <a:latin typeface="Times New Roman"/>
                      </a:endParaRPr>
                    </a:p>
                  </a:txBody>
                  <a:tcPr marL="8458" marR="8458" marT="8458" marB="0" anchor="b"/>
                </a:tc>
                <a:tc>
                  <a:txBody>
                    <a:bodyPr/>
                    <a:lstStyle/>
                    <a:p>
                      <a:pPr algn="ctr" fontAlgn="b"/>
                      <a:endParaRPr lang="en-US" sz="1200" b="0" i="0" u="none" strike="noStrike">
                        <a:solidFill>
                          <a:srgbClr val="000000"/>
                        </a:solidFill>
                        <a:effectLst/>
                        <a:latin typeface="Times New Roman"/>
                      </a:endParaRPr>
                    </a:p>
                  </a:txBody>
                  <a:tcPr marL="8458" marR="8458" marT="8458" marB="0" anchor="b"/>
                </a:tc>
              </a:tr>
              <a:tr h="360457">
                <a:tc>
                  <a:txBody>
                    <a:bodyPr/>
                    <a:lstStyle/>
                    <a:p>
                      <a:pPr algn="l" fontAlgn="b"/>
                      <a:r>
                        <a:rPr lang="en-US" sz="1200" u="none" strike="noStrike">
                          <a:effectLst/>
                        </a:rPr>
                        <a:t> </a:t>
                      </a:r>
                      <a:endParaRPr lang="en-US" sz="1200" b="0" i="0" u="none" strike="noStrike">
                        <a:solidFill>
                          <a:srgbClr val="000000"/>
                        </a:solidFill>
                        <a:effectLst/>
                        <a:latin typeface="Times New Roman"/>
                      </a:endParaRPr>
                    </a:p>
                  </a:txBody>
                  <a:tcPr marL="8458" marR="8458" marT="8458" marB="0" anchor="b"/>
                </a:tc>
                <a:tc>
                  <a:txBody>
                    <a:bodyPr/>
                    <a:lstStyle/>
                    <a:p>
                      <a:pPr algn="l" fontAlgn="b"/>
                      <a:r>
                        <a:rPr lang="en-US" sz="1200" u="none" strike="noStrike" dirty="0">
                          <a:effectLst/>
                        </a:rPr>
                        <a:t>Faculty here are interested in students' academic problems</a:t>
                      </a:r>
                      <a:endParaRPr lang="en-US" sz="1200" b="0" i="0" u="none" strike="noStrike" dirty="0">
                        <a:solidFill>
                          <a:srgbClr val="000000"/>
                        </a:solidFill>
                        <a:effectLst/>
                        <a:latin typeface="Times New Roman"/>
                      </a:endParaRPr>
                    </a:p>
                  </a:txBody>
                  <a:tcPr marL="8458" marR="8458" marT="8458" marB="0" anchor="b"/>
                </a:tc>
                <a:tc>
                  <a:txBody>
                    <a:bodyPr/>
                    <a:lstStyle/>
                    <a:p>
                      <a:pPr algn="ctr" fontAlgn="ctr"/>
                      <a:r>
                        <a:rPr lang="en-US" sz="1200" u="none" strike="noStrike">
                          <a:effectLst/>
                        </a:rPr>
                        <a:t>3.98</a:t>
                      </a:r>
                      <a:endParaRPr lang="en-US" sz="1200" b="0" i="0" u="none" strike="noStrike">
                        <a:solidFill>
                          <a:srgbClr val="000000"/>
                        </a:solidFill>
                        <a:effectLst/>
                        <a:latin typeface="Times New Roman"/>
                      </a:endParaRPr>
                    </a:p>
                  </a:txBody>
                  <a:tcPr marL="8458" marR="8458" marT="8458" marB="0" anchor="ctr"/>
                </a:tc>
                <a:tc>
                  <a:txBody>
                    <a:bodyPr/>
                    <a:lstStyle/>
                    <a:p>
                      <a:pPr algn="l" fontAlgn="b"/>
                      <a:r>
                        <a:rPr lang="en-US" sz="1200" u="none" strike="noStrike">
                          <a:effectLst/>
                        </a:rPr>
                        <a:t>***</a:t>
                      </a:r>
                      <a:endParaRPr lang="en-US" sz="1200" b="0" i="0" u="none" strike="noStrike">
                        <a:solidFill>
                          <a:srgbClr val="000000"/>
                        </a:solidFill>
                        <a:effectLst/>
                        <a:latin typeface="Times New Roman"/>
                      </a:endParaRPr>
                    </a:p>
                  </a:txBody>
                  <a:tcPr marL="8458" marR="8458" marT="8458" marB="0" anchor="b"/>
                </a:tc>
                <a:tc>
                  <a:txBody>
                    <a:bodyPr/>
                    <a:lstStyle/>
                    <a:p>
                      <a:pPr algn="ctr" fontAlgn="ctr"/>
                      <a:r>
                        <a:rPr lang="en-US" sz="1200" u="none" strike="noStrike">
                          <a:effectLst/>
                        </a:rPr>
                        <a:t>0.48</a:t>
                      </a:r>
                      <a:endParaRPr lang="en-US" sz="1200" b="0" i="0" u="none" strike="noStrike">
                        <a:solidFill>
                          <a:srgbClr val="000000"/>
                        </a:solidFill>
                        <a:effectLst/>
                        <a:latin typeface="Times New Roman"/>
                      </a:endParaRPr>
                    </a:p>
                  </a:txBody>
                  <a:tcPr marL="8458" marR="8458" marT="8458" marB="0" anchor="ctr"/>
                </a:tc>
                <a:tc>
                  <a:txBody>
                    <a:bodyPr/>
                    <a:lstStyle/>
                    <a:p>
                      <a:pPr algn="ctr" fontAlgn="ctr"/>
                      <a:r>
                        <a:rPr lang="en-US" sz="1200" u="none" strike="noStrike">
                          <a:effectLst/>
                        </a:rPr>
                        <a:t> </a:t>
                      </a:r>
                      <a:endParaRPr lang="en-US" sz="1200" b="0" i="0" u="none" strike="noStrike">
                        <a:solidFill>
                          <a:srgbClr val="000000"/>
                        </a:solidFill>
                        <a:effectLst/>
                        <a:latin typeface="Times New Roman"/>
                      </a:endParaRPr>
                    </a:p>
                  </a:txBody>
                  <a:tcPr marL="8458" marR="8458" marT="8458" marB="0" anchor="ctr"/>
                </a:tc>
                <a:tc>
                  <a:txBody>
                    <a:bodyPr/>
                    <a:lstStyle/>
                    <a:p>
                      <a:pPr algn="ctr" fontAlgn="ctr"/>
                      <a:r>
                        <a:rPr lang="en-US" sz="1200" u="none" strike="noStrike">
                          <a:effectLst/>
                        </a:rPr>
                        <a:t>4.56</a:t>
                      </a:r>
                      <a:endParaRPr lang="en-US" sz="1200" b="0" i="0" u="none" strike="noStrike">
                        <a:solidFill>
                          <a:srgbClr val="000000"/>
                        </a:solidFill>
                        <a:effectLst/>
                        <a:latin typeface="Times New Roman"/>
                      </a:endParaRPr>
                    </a:p>
                  </a:txBody>
                  <a:tcPr marL="8458" marR="8458" marT="8458" marB="0" anchor="ctr"/>
                </a:tc>
                <a:tc>
                  <a:txBody>
                    <a:bodyPr/>
                    <a:lstStyle/>
                    <a:p>
                      <a:pPr algn="l" fontAlgn="b"/>
                      <a:r>
                        <a:rPr lang="en-US" sz="1200" u="none" strike="noStrike">
                          <a:effectLst/>
                        </a:rPr>
                        <a:t>***</a:t>
                      </a:r>
                      <a:endParaRPr lang="en-US" sz="1200" b="0" i="0" u="none" strike="noStrike">
                        <a:solidFill>
                          <a:srgbClr val="000000"/>
                        </a:solidFill>
                        <a:effectLst/>
                        <a:latin typeface="Times New Roman"/>
                      </a:endParaRPr>
                    </a:p>
                  </a:txBody>
                  <a:tcPr marL="8458" marR="8458" marT="8458" marB="0" anchor="b"/>
                </a:tc>
                <a:tc>
                  <a:txBody>
                    <a:bodyPr/>
                    <a:lstStyle/>
                    <a:p>
                      <a:pPr algn="ctr" fontAlgn="ctr"/>
                      <a:r>
                        <a:rPr lang="en-US" sz="1200" u="none" strike="noStrike">
                          <a:effectLst/>
                        </a:rPr>
                        <a:t>0.46</a:t>
                      </a:r>
                      <a:endParaRPr lang="en-US" sz="1200" b="0" i="0" u="none" strike="noStrike">
                        <a:solidFill>
                          <a:srgbClr val="000000"/>
                        </a:solidFill>
                        <a:effectLst/>
                        <a:latin typeface="Times New Roman"/>
                      </a:endParaRPr>
                    </a:p>
                  </a:txBody>
                  <a:tcPr marL="8458" marR="8458" marT="8458" marB="0" anchor="ctr"/>
                </a:tc>
                <a:tc>
                  <a:txBody>
                    <a:bodyPr/>
                    <a:lstStyle/>
                    <a:p>
                      <a:pPr algn="ctr" fontAlgn="b"/>
                      <a:r>
                        <a:rPr lang="en-US" sz="1200" u="none" strike="noStrike">
                          <a:effectLst/>
                        </a:rPr>
                        <a:t>n.s.</a:t>
                      </a:r>
                      <a:endParaRPr lang="en-US" sz="1200" b="0" i="0" u="none" strike="noStrike">
                        <a:solidFill>
                          <a:srgbClr val="000000"/>
                        </a:solidFill>
                        <a:effectLst/>
                        <a:latin typeface="Times New Roman"/>
                      </a:endParaRPr>
                    </a:p>
                  </a:txBody>
                  <a:tcPr marL="8458" marR="8458" marT="8458" marB="0" anchor="b"/>
                </a:tc>
                <a:tc>
                  <a:txBody>
                    <a:bodyPr/>
                    <a:lstStyle/>
                    <a:p>
                      <a:pPr algn="ctr" fontAlgn="b"/>
                      <a:r>
                        <a:rPr lang="en-US" sz="1200" u="none" strike="noStrike" dirty="0">
                          <a:effectLst/>
                        </a:rPr>
                        <a:t>Similar effect</a:t>
                      </a:r>
                      <a:endParaRPr lang="en-US" sz="1200" b="0" i="0" u="none" strike="noStrike" dirty="0">
                        <a:solidFill>
                          <a:srgbClr val="000000"/>
                        </a:solidFill>
                        <a:effectLst/>
                        <a:latin typeface="Times New Roman"/>
                      </a:endParaRPr>
                    </a:p>
                  </a:txBody>
                  <a:tcPr marL="8458" marR="8458" marT="8458" marB="0" anchor="b"/>
                </a:tc>
              </a:tr>
            </a:tbl>
          </a:graphicData>
        </a:graphic>
      </p:graphicFrame>
    </p:spTree>
    <p:extLst>
      <p:ext uri="{BB962C8B-B14F-4D97-AF65-F5344CB8AC3E}">
        <p14:creationId xmlns:p14="http://schemas.microsoft.com/office/powerpoint/2010/main" val="418628272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Discussion and Conclusion</a:t>
            </a:r>
            <a:endParaRPr lang="en-US" dirty="0"/>
          </a:p>
        </p:txBody>
      </p:sp>
      <p:sp>
        <p:nvSpPr>
          <p:cNvPr id="4" name="Content Placeholder 2"/>
          <p:cNvSpPr>
            <a:spLocks noGrp="1"/>
          </p:cNvSpPr>
          <p:nvPr>
            <p:ph sz="quarter" idx="1"/>
          </p:nvPr>
        </p:nvSpPr>
        <p:spPr>
          <a:xfrm>
            <a:off x="612648" y="1600200"/>
            <a:ext cx="8153400" cy="5257800"/>
          </a:xfrm>
        </p:spPr>
        <p:txBody>
          <a:bodyPr>
            <a:normAutofit/>
          </a:bodyPr>
          <a:lstStyle/>
          <a:p>
            <a:r>
              <a:rPr lang="en-US" dirty="0" smtClean="0"/>
              <a:t>Institutional context matters!</a:t>
            </a:r>
          </a:p>
          <a:p>
            <a:pPr lvl="1"/>
            <a:r>
              <a:rPr lang="en-US" dirty="0" smtClean="0"/>
              <a:t>May be reflective of the opportunities available to students which vary by institution. </a:t>
            </a:r>
          </a:p>
          <a:p>
            <a:pPr lvl="1"/>
            <a:r>
              <a:rPr lang="en-US" dirty="0" smtClean="0"/>
              <a:t>Or some institutions may be more intentional in targeting services</a:t>
            </a:r>
          </a:p>
          <a:p>
            <a:pPr lvl="1"/>
            <a:r>
              <a:rPr lang="en-US" dirty="0" smtClean="0"/>
              <a:t>Institutions can learn from each other</a:t>
            </a:r>
          </a:p>
          <a:p>
            <a:r>
              <a:rPr lang="en-US" dirty="0" smtClean="0"/>
              <a:t>Campus Climate matters! - for both White and Black students</a:t>
            </a:r>
          </a:p>
          <a:p>
            <a:pPr lvl="1">
              <a:buNone/>
            </a:pPr>
            <a:endParaRPr lang="en-US" dirty="0" smtClean="0"/>
          </a:p>
        </p:txBody>
      </p:sp>
    </p:spTree>
    <p:extLst>
      <p:ext uri="{BB962C8B-B14F-4D97-AF65-F5344CB8AC3E}">
        <p14:creationId xmlns:p14="http://schemas.microsoft.com/office/powerpoint/2010/main" val="1871209706"/>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Implications</a:t>
            </a:r>
            <a:endParaRPr lang="en-US" dirty="0"/>
          </a:p>
        </p:txBody>
      </p:sp>
      <p:sp>
        <p:nvSpPr>
          <p:cNvPr id="3" name="Content Placeholder 2"/>
          <p:cNvSpPr>
            <a:spLocks noGrp="1"/>
          </p:cNvSpPr>
          <p:nvPr>
            <p:ph sz="quarter" idx="1"/>
          </p:nvPr>
        </p:nvSpPr>
        <p:spPr/>
        <p:txBody>
          <a:bodyPr>
            <a:normAutofit/>
          </a:bodyPr>
          <a:lstStyle/>
          <a:p>
            <a:r>
              <a:rPr lang="en-US" dirty="0" smtClean="0"/>
              <a:t>Students should not be expected to volunteer for activities</a:t>
            </a:r>
          </a:p>
          <a:p>
            <a:pPr lvl="1"/>
            <a:r>
              <a:rPr lang="en-US" dirty="0" smtClean="0"/>
              <a:t>Institutional Agents foster engagement</a:t>
            </a:r>
          </a:p>
          <a:p>
            <a:pPr lvl="1"/>
            <a:r>
              <a:rPr lang="en-US" dirty="0" smtClean="0"/>
              <a:t>Dialogue with students about needs</a:t>
            </a:r>
          </a:p>
          <a:p>
            <a:pPr lvl="1"/>
            <a:r>
              <a:rPr lang="en-US" dirty="0" smtClean="0"/>
              <a:t>Tailor services for the unique needs of Black students</a:t>
            </a:r>
          </a:p>
          <a:p>
            <a:pPr lvl="1">
              <a:buNone/>
            </a:pPr>
            <a:endParaRPr lang="en-US" sz="1200" dirty="0" smtClean="0"/>
          </a:p>
          <a:p>
            <a:r>
              <a:rPr lang="en-US" dirty="0" smtClean="0"/>
              <a:t>Need for qualitative research to get at nuances of Black student experiences at various types of institutions</a:t>
            </a:r>
          </a:p>
          <a:p>
            <a:pPr lvl="1"/>
            <a:endParaRPr lang="en-US" dirty="0" smtClean="0"/>
          </a:p>
          <a:p>
            <a:pPr lvl="1"/>
            <a:endParaRPr lang="en-US"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002060">
            <a:alpha val="92000"/>
          </a:srgbClr>
        </a:solidFill>
        <a:effectLst/>
      </p:bgPr>
    </p:bg>
    <p:spTree>
      <p:nvGrpSpPr>
        <p:cNvPr id="1" name=""/>
        <p:cNvGrpSpPr/>
        <p:nvPr/>
      </p:nvGrpSpPr>
      <p:grpSpPr>
        <a:xfrm>
          <a:off x="0" y="0"/>
          <a:ext cx="0" cy="0"/>
          <a:chOff x="0" y="0"/>
          <a:chExt cx="0" cy="0"/>
        </a:xfrm>
      </p:grpSpPr>
      <p:sp>
        <p:nvSpPr>
          <p:cNvPr id="5" name="Title 1"/>
          <p:cNvSpPr>
            <a:spLocks noGrp="1"/>
          </p:cNvSpPr>
          <p:nvPr>
            <p:ph type="title"/>
          </p:nvPr>
        </p:nvSpPr>
        <p:spPr>
          <a:xfrm>
            <a:off x="612648" y="228600"/>
            <a:ext cx="8153400" cy="990600"/>
          </a:xfrm>
        </p:spPr>
        <p:txBody>
          <a:bodyPr>
            <a:normAutofit/>
          </a:bodyPr>
          <a:lstStyle/>
          <a:p>
            <a:pPr algn="ctr"/>
            <a:r>
              <a:rPr lang="en-US" dirty="0" smtClean="0"/>
              <a:t>Contact Info</a:t>
            </a:r>
            <a:endParaRPr lang="en-US" dirty="0"/>
          </a:p>
        </p:txBody>
      </p:sp>
      <p:sp>
        <p:nvSpPr>
          <p:cNvPr id="8" name="Rectangle 17"/>
          <p:cNvSpPr>
            <a:spLocks noChangeArrowheads="1"/>
          </p:cNvSpPr>
          <p:nvPr/>
        </p:nvSpPr>
        <p:spPr bwMode="auto">
          <a:xfrm>
            <a:off x="685800" y="1828800"/>
            <a:ext cx="2362200" cy="1076325"/>
          </a:xfrm>
          <a:prstGeom prst="rect">
            <a:avLst/>
          </a:prstGeom>
          <a:noFill/>
          <a:ln w="9525">
            <a:noFill/>
            <a:miter lim="800000"/>
            <a:headEnd/>
            <a:tailEnd/>
          </a:ln>
        </p:spPr>
        <p:txBody>
          <a:bodyPr tIns="91440">
            <a:prstTxWarp prst="textNoShape">
              <a:avLst/>
            </a:prstTxWarp>
          </a:bodyPr>
          <a:lstStyle/>
          <a:p>
            <a:pPr marL="342900" indent="-342900" algn="ctr">
              <a:lnSpc>
                <a:spcPct val="80000"/>
              </a:lnSpc>
              <a:spcBef>
                <a:spcPct val="20000"/>
              </a:spcBef>
              <a:buClr>
                <a:schemeClr val="tx2"/>
              </a:buClr>
              <a:buSzPct val="70000"/>
              <a:buFont typeface="Wingdings" pitchFamily="-123" charset="2"/>
              <a:buNone/>
            </a:pPr>
            <a:r>
              <a:rPr lang="en-US" sz="2000" b="1" dirty="0">
                <a:solidFill>
                  <a:srgbClr val="99CCFF"/>
                </a:solidFill>
                <a:latin typeface="Constantia" pitchFamily="-123" charset="0"/>
              </a:rPr>
              <a:t>Faculty/Co-PIs:</a:t>
            </a:r>
          </a:p>
          <a:p>
            <a:pPr marL="342900" indent="-342900" algn="ctr">
              <a:lnSpc>
                <a:spcPct val="80000"/>
              </a:lnSpc>
              <a:spcBef>
                <a:spcPct val="20000"/>
              </a:spcBef>
              <a:buClr>
                <a:schemeClr val="tx2"/>
              </a:buClr>
              <a:buSzPct val="70000"/>
              <a:buFont typeface="Wingdings" pitchFamily="-123" charset="2"/>
              <a:buNone/>
            </a:pPr>
            <a:r>
              <a:rPr lang="en-US" sz="2000" dirty="0">
                <a:solidFill>
                  <a:schemeClr val="bg1"/>
                </a:solidFill>
                <a:latin typeface="Constantia" pitchFamily="-123" charset="0"/>
              </a:rPr>
              <a:t>Sylvia Hurtado</a:t>
            </a:r>
          </a:p>
          <a:p>
            <a:pPr marL="342900" indent="-342900" algn="ctr">
              <a:lnSpc>
                <a:spcPct val="80000"/>
              </a:lnSpc>
              <a:spcBef>
                <a:spcPct val="20000"/>
              </a:spcBef>
              <a:buClr>
                <a:schemeClr val="tx2"/>
              </a:buClr>
              <a:buSzPct val="70000"/>
              <a:buFont typeface="Wingdings" pitchFamily="-123" charset="2"/>
              <a:buNone/>
            </a:pPr>
            <a:r>
              <a:rPr lang="en-US" sz="2000" dirty="0" smtClean="0">
                <a:solidFill>
                  <a:schemeClr val="bg1"/>
                </a:solidFill>
                <a:latin typeface="Constantia" pitchFamily="-123" charset="0"/>
              </a:rPr>
              <a:t>Kevin Eagan</a:t>
            </a:r>
            <a:endParaRPr lang="en-US" sz="2000" dirty="0">
              <a:solidFill>
                <a:schemeClr val="bg1"/>
              </a:solidFill>
              <a:latin typeface="Constantia" pitchFamily="-123" charset="0"/>
            </a:endParaRPr>
          </a:p>
          <a:p>
            <a:pPr marL="342900" indent="-342900">
              <a:lnSpc>
                <a:spcPct val="80000"/>
              </a:lnSpc>
              <a:spcBef>
                <a:spcPct val="20000"/>
              </a:spcBef>
              <a:buClr>
                <a:schemeClr val="tx2"/>
              </a:buClr>
              <a:buSzPct val="70000"/>
              <a:buFont typeface="Wingdings" pitchFamily="-123" charset="2"/>
              <a:buNone/>
            </a:pPr>
            <a:endParaRPr lang="en-US" sz="2000" u="sng" dirty="0">
              <a:latin typeface="Constantia" pitchFamily="-123" charset="0"/>
            </a:endParaRPr>
          </a:p>
          <a:p>
            <a:pPr marL="342900" indent="-342900">
              <a:lnSpc>
                <a:spcPct val="80000"/>
              </a:lnSpc>
              <a:spcBef>
                <a:spcPct val="20000"/>
              </a:spcBef>
              <a:buClr>
                <a:schemeClr val="tx2"/>
              </a:buClr>
              <a:buSzPct val="70000"/>
              <a:buFont typeface="Wingdings" pitchFamily="-123" charset="2"/>
              <a:buNone/>
            </a:pPr>
            <a:endParaRPr lang="en-US" sz="2000" u="sng" dirty="0">
              <a:latin typeface="Constantia" pitchFamily="-123" charset="0"/>
            </a:endParaRPr>
          </a:p>
        </p:txBody>
      </p:sp>
      <p:sp>
        <p:nvSpPr>
          <p:cNvPr id="9" name="Rectangle 18"/>
          <p:cNvSpPr>
            <a:spLocks noChangeArrowheads="1"/>
          </p:cNvSpPr>
          <p:nvPr/>
        </p:nvSpPr>
        <p:spPr bwMode="auto">
          <a:xfrm>
            <a:off x="3341576" y="2404864"/>
            <a:ext cx="2232248" cy="1143000"/>
          </a:xfrm>
          <a:prstGeom prst="rect">
            <a:avLst/>
          </a:prstGeom>
          <a:noFill/>
          <a:ln w="9525">
            <a:noFill/>
            <a:miter lim="800000"/>
            <a:headEnd/>
            <a:tailEnd/>
          </a:ln>
        </p:spPr>
        <p:txBody>
          <a:bodyPr>
            <a:prstTxWarp prst="textNoShape">
              <a:avLst/>
            </a:prstTxWarp>
          </a:bodyPr>
          <a:lstStyle/>
          <a:p>
            <a:pPr marL="342900" indent="-342900" algn="ctr">
              <a:lnSpc>
                <a:spcPct val="80000"/>
              </a:lnSpc>
              <a:spcBef>
                <a:spcPct val="20000"/>
              </a:spcBef>
              <a:buClr>
                <a:schemeClr val="tx2"/>
              </a:buClr>
              <a:buSzPct val="70000"/>
            </a:pPr>
            <a:r>
              <a:rPr lang="en-US" dirty="0" smtClean="0">
                <a:solidFill>
                  <a:schemeClr val="bg1"/>
                </a:solidFill>
                <a:latin typeface="Constantia" pitchFamily="-123" charset="0"/>
              </a:rPr>
              <a:t>Ashlee Wilkins</a:t>
            </a:r>
          </a:p>
          <a:p>
            <a:pPr marL="342900" indent="-342900" algn="ctr">
              <a:lnSpc>
                <a:spcPct val="80000"/>
              </a:lnSpc>
              <a:spcBef>
                <a:spcPct val="20000"/>
              </a:spcBef>
              <a:buClr>
                <a:schemeClr val="tx2"/>
              </a:buClr>
              <a:buSzPct val="70000"/>
            </a:pPr>
            <a:r>
              <a:rPr lang="en-US" dirty="0" smtClean="0">
                <a:solidFill>
                  <a:schemeClr val="bg1"/>
                </a:solidFill>
                <a:latin typeface="Constantia" pitchFamily="-123" charset="0"/>
              </a:rPr>
              <a:t>Tanya Figueroa</a:t>
            </a:r>
          </a:p>
          <a:p>
            <a:pPr marL="342900" indent="-342900" algn="ctr">
              <a:lnSpc>
                <a:spcPct val="80000"/>
              </a:lnSpc>
              <a:spcBef>
                <a:spcPct val="20000"/>
              </a:spcBef>
              <a:buClr>
                <a:schemeClr val="tx2"/>
              </a:buClr>
              <a:buSzPct val="70000"/>
            </a:pPr>
            <a:r>
              <a:rPr lang="en-US" dirty="0" smtClean="0">
                <a:solidFill>
                  <a:schemeClr val="bg1"/>
                </a:solidFill>
                <a:latin typeface="Constantia" pitchFamily="-123" charset="0"/>
              </a:rPr>
              <a:t>Bryce Hughes</a:t>
            </a:r>
          </a:p>
        </p:txBody>
      </p:sp>
      <p:sp>
        <p:nvSpPr>
          <p:cNvPr id="10" name="Rectangle 9"/>
          <p:cNvSpPr>
            <a:spLocks noChangeArrowheads="1"/>
          </p:cNvSpPr>
          <p:nvPr/>
        </p:nvSpPr>
        <p:spPr bwMode="auto">
          <a:xfrm>
            <a:off x="5791200" y="1828800"/>
            <a:ext cx="2743200" cy="707886"/>
          </a:xfrm>
          <a:prstGeom prst="rect">
            <a:avLst/>
          </a:prstGeom>
          <a:noFill/>
          <a:ln w="9525">
            <a:noFill/>
            <a:miter lim="800000"/>
            <a:headEnd/>
            <a:tailEnd/>
          </a:ln>
        </p:spPr>
        <p:txBody>
          <a:bodyPr wrap="square">
            <a:prstTxWarp prst="textNoShape">
              <a:avLst/>
            </a:prstTxWarp>
            <a:spAutoFit/>
          </a:bodyPr>
          <a:lstStyle/>
          <a:p>
            <a:pPr algn="ctr"/>
            <a:r>
              <a:rPr lang="en-US" sz="2000" b="1" dirty="0">
                <a:solidFill>
                  <a:srgbClr val="99CCFF"/>
                </a:solidFill>
                <a:latin typeface="Constantia" pitchFamily="-123" charset="0"/>
              </a:rPr>
              <a:t>Administrative Staff:</a:t>
            </a:r>
          </a:p>
          <a:p>
            <a:pPr algn="ctr"/>
            <a:r>
              <a:rPr lang="en-US" sz="2000" dirty="0">
                <a:solidFill>
                  <a:schemeClr val="bg1"/>
                </a:solidFill>
                <a:latin typeface="Constantia" pitchFamily="-123" charset="0"/>
              </a:rPr>
              <a:t>Dominique </a:t>
            </a:r>
            <a:r>
              <a:rPr lang="en-US" sz="2000" dirty="0" smtClean="0">
                <a:solidFill>
                  <a:schemeClr val="bg1"/>
                </a:solidFill>
                <a:latin typeface="Constantia" pitchFamily="-123" charset="0"/>
              </a:rPr>
              <a:t>Harrison</a:t>
            </a:r>
            <a:endParaRPr lang="en-US" sz="2000" dirty="0">
              <a:solidFill>
                <a:schemeClr val="bg1"/>
              </a:solidFill>
              <a:latin typeface="Constantia" pitchFamily="-123" charset="0"/>
            </a:endParaRPr>
          </a:p>
        </p:txBody>
      </p:sp>
      <p:sp>
        <p:nvSpPr>
          <p:cNvPr id="11" name="Rectangle 10"/>
          <p:cNvSpPr>
            <a:spLocks noChangeArrowheads="1"/>
          </p:cNvSpPr>
          <p:nvPr/>
        </p:nvSpPr>
        <p:spPr bwMode="auto">
          <a:xfrm>
            <a:off x="3124200" y="1828800"/>
            <a:ext cx="2667000" cy="646331"/>
          </a:xfrm>
          <a:prstGeom prst="rect">
            <a:avLst/>
          </a:prstGeom>
          <a:noFill/>
          <a:ln w="9525">
            <a:noFill/>
            <a:miter lim="800000"/>
            <a:headEnd/>
            <a:tailEnd/>
          </a:ln>
        </p:spPr>
        <p:txBody>
          <a:bodyPr wrap="square">
            <a:prstTxWarp prst="textNoShape">
              <a:avLst/>
            </a:prstTxWarp>
            <a:spAutoFit/>
          </a:bodyPr>
          <a:lstStyle/>
          <a:p>
            <a:pPr marL="342900" indent="-342900" algn="ctr">
              <a:lnSpc>
                <a:spcPct val="80000"/>
              </a:lnSpc>
              <a:spcBef>
                <a:spcPct val="20000"/>
              </a:spcBef>
              <a:buClr>
                <a:schemeClr val="tx2"/>
              </a:buClr>
              <a:buSzPct val="70000"/>
              <a:buFont typeface="Wingdings" pitchFamily="-123" charset="2"/>
              <a:buNone/>
            </a:pPr>
            <a:r>
              <a:rPr lang="en-US" sz="2000" b="1" dirty="0">
                <a:solidFill>
                  <a:srgbClr val="99CCFF"/>
                </a:solidFill>
                <a:latin typeface="Constantia" pitchFamily="-123" charset="0"/>
              </a:rPr>
              <a:t>Graduate Research </a:t>
            </a:r>
            <a:endParaRPr lang="en-US" sz="2000" b="1" dirty="0" smtClean="0">
              <a:solidFill>
                <a:srgbClr val="99CCFF"/>
              </a:solidFill>
              <a:latin typeface="Constantia" pitchFamily="-123" charset="0"/>
            </a:endParaRPr>
          </a:p>
          <a:p>
            <a:pPr marL="342900" indent="-342900" algn="ctr">
              <a:lnSpc>
                <a:spcPct val="80000"/>
              </a:lnSpc>
              <a:spcBef>
                <a:spcPct val="20000"/>
              </a:spcBef>
              <a:buClr>
                <a:schemeClr val="tx2"/>
              </a:buClr>
              <a:buSzPct val="70000"/>
              <a:buFont typeface="Wingdings" pitchFamily="-123" charset="2"/>
              <a:buNone/>
            </a:pPr>
            <a:r>
              <a:rPr lang="en-US" sz="2000" b="1" dirty="0" smtClean="0">
                <a:solidFill>
                  <a:srgbClr val="99CCFF"/>
                </a:solidFill>
                <a:latin typeface="Constantia" pitchFamily="-123" charset="0"/>
              </a:rPr>
              <a:t>Assistants</a:t>
            </a:r>
            <a:r>
              <a:rPr lang="en-US" sz="2000" b="1" dirty="0">
                <a:solidFill>
                  <a:srgbClr val="99CCFF"/>
                </a:solidFill>
                <a:latin typeface="Constantia" pitchFamily="-123" charset="0"/>
              </a:rPr>
              <a:t>:</a:t>
            </a:r>
          </a:p>
        </p:txBody>
      </p:sp>
      <p:pic>
        <p:nvPicPr>
          <p:cNvPr id="12" name="Picture 11"/>
          <p:cNvPicPr>
            <a:picLocks noChangeAspect="1" noChangeArrowheads="1"/>
          </p:cNvPicPr>
          <p:nvPr/>
        </p:nvPicPr>
        <p:blipFill>
          <a:blip r:embed="rId3" cstate="print"/>
          <a:srcRect/>
          <a:stretch>
            <a:fillRect/>
          </a:stretch>
        </p:blipFill>
        <p:spPr bwMode="auto">
          <a:xfrm>
            <a:off x="1295400" y="3505200"/>
            <a:ext cx="1025525" cy="1030288"/>
          </a:xfrm>
          <a:prstGeom prst="rect">
            <a:avLst/>
          </a:prstGeom>
          <a:noFill/>
          <a:ln w="9525">
            <a:noFill/>
            <a:round/>
            <a:headEnd/>
            <a:tailEnd/>
          </a:ln>
        </p:spPr>
      </p:pic>
      <p:sp>
        <p:nvSpPr>
          <p:cNvPr id="13" name="Rectangle 16"/>
          <p:cNvSpPr>
            <a:spLocks noChangeArrowheads="1"/>
          </p:cNvSpPr>
          <p:nvPr/>
        </p:nvSpPr>
        <p:spPr bwMode="auto">
          <a:xfrm>
            <a:off x="914400" y="3810000"/>
            <a:ext cx="7200900" cy="1133475"/>
          </a:xfrm>
          <a:prstGeom prst="rect">
            <a:avLst/>
          </a:prstGeom>
          <a:noFill/>
          <a:ln w="9525">
            <a:noFill/>
            <a:miter lim="800000"/>
            <a:headEnd/>
            <a:tailEnd/>
          </a:ln>
        </p:spPr>
        <p:txBody>
          <a:bodyPr>
            <a:prstTxWarp prst="textNoShape">
              <a:avLst/>
            </a:prstTxWarp>
          </a:bodyPr>
          <a:lstStyle/>
          <a:p>
            <a:pPr marL="342900" indent="-342900" algn="ctr">
              <a:spcBef>
                <a:spcPct val="20000"/>
              </a:spcBef>
              <a:buClr>
                <a:schemeClr val="tx2"/>
              </a:buClr>
              <a:buSzPct val="70000"/>
              <a:buFont typeface="Wingdings" pitchFamily="-123" charset="2"/>
              <a:buNone/>
            </a:pPr>
            <a:r>
              <a:rPr lang="en-US" sz="2000" dirty="0" smtClean="0">
                <a:solidFill>
                  <a:srgbClr val="99CCFF"/>
                </a:solidFill>
                <a:latin typeface="Constantia" pitchFamily="-123" charset="0"/>
              </a:rPr>
              <a:t>Website: </a:t>
            </a:r>
            <a:r>
              <a:rPr lang="en-US" sz="2000" dirty="0" smtClean="0">
                <a:solidFill>
                  <a:schemeClr val="bg1"/>
                </a:solidFill>
                <a:latin typeface="Constantia" pitchFamily="-123" charset="0"/>
              </a:rPr>
              <a:t>www.heri.ucla.edu</a:t>
            </a:r>
            <a:endParaRPr lang="en-US" sz="1800" dirty="0">
              <a:solidFill>
                <a:schemeClr val="bg1"/>
              </a:solidFill>
              <a:latin typeface="Constantia" pitchFamily="-123" charset="0"/>
            </a:endParaRPr>
          </a:p>
          <a:p>
            <a:pPr marL="342900" indent="-342900" algn="ctr">
              <a:spcBef>
                <a:spcPct val="20000"/>
              </a:spcBef>
              <a:buClr>
                <a:schemeClr val="tx2"/>
              </a:buClr>
              <a:buSzPct val="70000"/>
              <a:buFont typeface="Wingdings" pitchFamily="-123" charset="2"/>
              <a:buNone/>
            </a:pPr>
            <a:r>
              <a:rPr lang="en-US" dirty="0" smtClean="0">
                <a:solidFill>
                  <a:srgbClr val="99CCFF"/>
                </a:solidFill>
                <a:latin typeface="Constantia" pitchFamily="-123" charset="0"/>
              </a:rPr>
              <a:t>E</a:t>
            </a:r>
            <a:r>
              <a:rPr lang="en-US" sz="1800" dirty="0" smtClean="0">
                <a:solidFill>
                  <a:srgbClr val="99CCFF"/>
                </a:solidFill>
                <a:latin typeface="Constantia" pitchFamily="-123" charset="0"/>
              </a:rPr>
              <a:t>-mail</a:t>
            </a:r>
            <a:r>
              <a:rPr lang="en-US" sz="1800" dirty="0">
                <a:solidFill>
                  <a:srgbClr val="99CCFF"/>
                </a:solidFill>
                <a:latin typeface="Constantia" pitchFamily="-123" charset="0"/>
              </a:rPr>
              <a:t>: </a:t>
            </a:r>
            <a:r>
              <a:rPr lang="en-US" sz="1800" dirty="0" smtClean="0">
                <a:solidFill>
                  <a:schemeClr val="tx2"/>
                </a:solidFill>
                <a:latin typeface="Constantia" pitchFamily="-123" charset="0"/>
              </a:rPr>
              <a:t>heri@ucla.edu</a:t>
            </a:r>
            <a:endParaRPr lang="en-US" sz="1800" dirty="0">
              <a:solidFill>
                <a:schemeClr val="tx2"/>
              </a:solidFill>
              <a:latin typeface="Constantia" pitchFamily="-123" charset="0"/>
            </a:endParaRPr>
          </a:p>
        </p:txBody>
      </p:sp>
      <p:sp>
        <p:nvSpPr>
          <p:cNvPr id="14" name="Rectangle 13"/>
          <p:cNvSpPr>
            <a:spLocks noChangeArrowheads="1"/>
          </p:cNvSpPr>
          <p:nvPr/>
        </p:nvSpPr>
        <p:spPr bwMode="auto">
          <a:xfrm>
            <a:off x="5595595" y="2632271"/>
            <a:ext cx="3352800" cy="1015663"/>
          </a:xfrm>
          <a:prstGeom prst="rect">
            <a:avLst/>
          </a:prstGeom>
          <a:noFill/>
          <a:ln w="9525">
            <a:noFill/>
            <a:miter lim="800000"/>
            <a:headEnd/>
            <a:tailEnd/>
          </a:ln>
        </p:spPr>
        <p:txBody>
          <a:bodyPr wrap="square">
            <a:prstTxWarp prst="textNoShape">
              <a:avLst/>
            </a:prstTxWarp>
            <a:spAutoFit/>
          </a:bodyPr>
          <a:lstStyle/>
          <a:p>
            <a:pPr algn="ctr"/>
            <a:r>
              <a:rPr lang="en-US" sz="2000" b="1" dirty="0" smtClean="0">
                <a:solidFill>
                  <a:srgbClr val="99CCFF"/>
                </a:solidFill>
                <a:latin typeface="Constantia" pitchFamily="-123" charset="0"/>
              </a:rPr>
              <a:t>Post-</a:t>
            </a:r>
            <a:r>
              <a:rPr lang="en-US" sz="2000" b="1" dirty="0" err="1" smtClean="0">
                <a:solidFill>
                  <a:srgbClr val="99CCFF"/>
                </a:solidFill>
                <a:latin typeface="Constantia" pitchFamily="-123" charset="0"/>
              </a:rPr>
              <a:t>Bacc</a:t>
            </a:r>
            <a:r>
              <a:rPr lang="en-US" sz="2000" b="1" dirty="0" smtClean="0">
                <a:solidFill>
                  <a:srgbClr val="99CCFF"/>
                </a:solidFill>
                <a:latin typeface="Constantia" pitchFamily="-123" charset="0"/>
              </a:rPr>
              <a:t> Research Analyst</a:t>
            </a:r>
            <a:r>
              <a:rPr lang="en-US" sz="2000" dirty="0" smtClean="0">
                <a:solidFill>
                  <a:srgbClr val="99CCFF"/>
                </a:solidFill>
                <a:latin typeface="Constantia" pitchFamily="-123" charset="0"/>
              </a:rPr>
              <a:t>:</a:t>
            </a:r>
            <a:endParaRPr lang="en-US" sz="2000" dirty="0">
              <a:solidFill>
                <a:srgbClr val="99CCFF"/>
              </a:solidFill>
              <a:latin typeface="Constantia" pitchFamily="-123" charset="0"/>
            </a:endParaRPr>
          </a:p>
          <a:p>
            <a:pPr algn="ctr"/>
            <a:r>
              <a:rPr lang="en-US" sz="2000" dirty="0" smtClean="0">
                <a:solidFill>
                  <a:schemeClr val="bg1"/>
                </a:solidFill>
                <a:latin typeface="Constantia" pitchFamily="-123" charset="0"/>
              </a:rPr>
              <a:t>Robert Paul</a:t>
            </a:r>
            <a:endParaRPr lang="en-US" sz="2000" dirty="0">
              <a:solidFill>
                <a:schemeClr val="bg1"/>
              </a:solidFill>
              <a:latin typeface="Constantia" pitchFamily="-123" charset="0"/>
            </a:endParaRPr>
          </a:p>
        </p:txBody>
      </p:sp>
      <p:sp>
        <p:nvSpPr>
          <p:cNvPr id="15" name="Slide Number Placeholder 14"/>
          <p:cNvSpPr>
            <a:spLocks noGrp="1"/>
          </p:cNvSpPr>
          <p:nvPr>
            <p:ph type="sldNum" sz="quarter" idx="11"/>
          </p:nvPr>
        </p:nvSpPr>
        <p:spPr/>
        <p:txBody>
          <a:bodyPr/>
          <a:lstStyle/>
          <a:p>
            <a:fld id="{AE040356-95B6-4842-8087-6CA24B45BDF9}" type="slidenum">
              <a:rPr lang="en-US" smtClean="0"/>
              <a:pPr/>
              <a:t>16</a:t>
            </a:fld>
            <a:endParaRPr lang="en-US"/>
          </a:p>
        </p:txBody>
      </p:sp>
      <p:sp>
        <p:nvSpPr>
          <p:cNvPr id="16" name="Rectangle 3"/>
          <p:cNvSpPr txBox="1">
            <a:spLocks noChangeArrowheads="1"/>
          </p:cNvSpPr>
          <p:nvPr/>
        </p:nvSpPr>
        <p:spPr bwMode="auto">
          <a:xfrm>
            <a:off x="666750" y="5353050"/>
            <a:ext cx="7696200" cy="990600"/>
          </a:xfrm>
          <a:prstGeom prst="rect">
            <a:avLst/>
          </a:prstGeom>
          <a:noFill/>
          <a:ln w="9525">
            <a:noFill/>
            <a:miter lim="800000"/>
            <a:headEnd/>
            <a:tailEnd/>
          </a:ln>
        </p:spPr>
        <p:txBody>
          <a:bodyPr/>
          <a:lstStyle/>
          <a:p>
            <a:r>
              <a:rPr lang="en-US" sz="1300" dirty="0">
                <a:solidFill>
                  <a:srgbClr val="99CCFF"/>
                </a:solidFill>
                <a:latin typeface="Constantia" pitchFamily="18" charset="0"/>
              </a:rPr>
              <a:t>This study was made possible by the support of the National Institute of General Medical Sciences, NIH Grant </a:t>
            </a:r>
            <a:r>
              <a:rPr lang="en-US" sz="1300" dirty="0" smtClean="0">
                <a:solidFill>
                  <a:srgbClr val="99CCFF"/>
                </a:solidFill>
                <a:latin typeface="Constantia" pitchFamily="18" charset="0"/>
              </a:rPr>
              <a:t> Numbers </a:t>
            </a:r>
            <a:r>
              <a:rPr lang="en-US" sz="1300" dirty="0">
                <a:solidFill>
                  <a:srgbClr val="99CCFF"/>
                </a:solidFill>
                <a:latin typeface="Constantia" pitchFamily="18" charset="0"/>
              </a:rPr>
              <a:t>1 R01 GMO71968-01 and R01 GMO71968-05, the National Science Foundation, NSF Grant Number </a:t>
            </a:r>
            <a:r>
              <a:rPr lang="en-US" sz="1300" dirty="0" smtClean="0">
                <a:solidFill>
                  <a:srgbClr val="99CCFF"/>
                </a:solidFill>
                <a:latin typeface="Constantia" pitchFamily="18" charset="0"/>
              </a:rPr>
              <a:t>0757076</a:t>
            </a:r>
            <a:r>
              <a:rPr lang="en-US" sz="1300" dirty="0">
                <a:solidFill>
                  <a:srgbClr val="99CCFF"/>
                </a:solidFill>
                <a:latin typeface="Constantia" pitchFamily="18" charset="0"/>
              </a:rPr>
              <a:t>, and the American Recovery and Reinvestment Act of 2009 through the National Institute of General </a:t>
            </a:r>
            <a:r>
              <a:rPr lang="en-US" sz="1300" dirty="0" smtClean="0">
                <a:solidFill>
                  <a:srgbClr val="99CCFF"/>
                </a:solidFill>
                <a:latin typeface="Constantia" pitchFamily="18" charset="0"/>
              </a:rPr>
              <a:t> Medical </a:t>
            </a:r>
            <a:r>
              <a:rPr lang="en-US" sz="1300" dirty="0">
                <a:solidFill>
                  <a:srgbClr val="99CCFF"/>
                </a:solidFill>
                <a:latin typeface="Constantia" pitchFamily="18" charset="0"/>
              </a:rPr>
              <a:t>Sciences, NIH Grant 1RC1GM090776-01.  This independent research and the views expressed here </a:t>
            </a:r>
            <a:r>
              <a:rPr lang="en-US" sz="1300" dirty="0" smtClean="0">
                <a:solidFill>
                  <a:srgbClr val="99CCFF"/>
                </a:solidFill>
                <a:latin typeface="Constantia" pitchFamily="18" charset="0"/>
              </a:rPr>
              <a:t>do </a:t>
            </a:r>
            <a:r>
              <a:rPr lang="en-US" sz="1300" dirty="0">
                <a:solidFill>
                  <a:srgbClr val="99CCFF"/>
                </a:solidFill>
                <a:latin typeface="Constantia" pitchFamily="18" charset="0"/>
              </a:rPr>
              <a:t>not indicate endorsement by the sponsors</a:t>
            </a:r>
            <a:r>
              <a:rPr lang="en-US" sz="1300" dirty="0">
                <a:latin typeface="Constantia" pitchFamily="18" charset="0"/>
              </a:rPr>
              <a:t>. </a:t>
            </a:r>
          </a:p>
        </p:txBody>
      </p:sp>
    </p:spTree>
    <p:extLst>
      <p:ext uri="{BB962C8B-B14F-4D97-AF65-F5344CB8AC3E}">
        <p14:creationId xmlns:p14="http://schemas.microsoft.com/office/powerpoint/2010/main" val="710132286"/>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References</a:t>
            </a:r>
            <a:endParaRPr lang="en-US" dirty="0"/>
          </a:p>
        </p:txBody>
      </p:sp>
      <p:sp>
        <p:nvSpPr>
          <p:cNvPr id="3" name="Content Placeholder 2"/>
          <p:cNvSpPr>
            <a:spLocks noGrp="1"/>
          </p:cNvSpPr>
          <p:nvPr>
            <p:ph sz="quarter" idx="1"/>
          </p:nvPr>
        </p:nvSpPr>
        <p:spPr/>
        <p:txBody>
          <a:bodyPr>
            <a:normAutofit fontScale="92500"/>
          </a:bodyPr>
          <a:lstStyle/>
          <a:p>
            <a:pPr>
              <a:lnSpc>
                <a:spcPct val="110000"/>
              </a:lnSpc>
            </a:pPr>
            <a:r>
              <a:rPr lang="en-US" sz="1200" dirty="0"/>
              <a:t>Astin, A.  W.  (1993).  </a:t>
            </a:r>
            <a:r>
              <a:rPr lang="en-US" sz="1200" i="1" dirty="0"/>
              <a:t>What matters in college: Four critical years revisited</a:t>
            </a:r>
            <a:r>
              <a:rPr lang="en-US" sz="1200" dirty="0"/>
              <a:t>.  San Francisco, CA: </a:t>
            </a:r>
            <a:r>
              <a:rPr lang="en-US" sz="1200" dirty="0" err="1"/>
              <a:t>Jossey</a:t>
            </a:r>
            <a:r>
              <a:rPr lang="en-US" sz="1200" dirty="0"/>
              <a:t>-Bass.</a:t>
            </a:r>
          </a:p>
          <a:p>
            <a:pPr>
              <a:lnSpc>
                <a:spcPct val="110000"/>
              </a:lnSpc>
            </a:pPr>
            <a:r>
              <a:rPr lang="en-US" sz="1200" dirty="0"/>
              <a:t>Bandura, A. (1986) Social foundations of </a:t>
            </a:r>
            <a:r>
              <a:rPr lang="en-US" sz="1200" dirty="0" err="1"/>
              <a:t>acion</a:t>
            </a:r>
            <a:r>
              <a:rPr lang="en-US" sz="1200" dirty="0"/>
              <a:t>: A social-cognitive theory. Englewood Cliffs, NJ: Prentice Hall.</a:t>
            </a:r>
          </a:p>
          <a:p>
            <a:pPr>
              <a:lnSpc>
                <a:spcPct val="110000"/>
              </a:lnSpc>
            </a:pPr>
            <a:r>
              <a:rPr lang="en-US" sz="1200" dirty="0"/>
              <a:t>Barlow, A. , &amp; </a:t>
            </a:r>
            <a:r>
              <a:rPr lang="en-US" sz="1200" dirty="0" err="1"/>
              <a:t>Villarejo</a:t>
            </a:r>
            <a:r>
              <a:rPr lang="en-US" sz="1200" dirty="0"/>
              <a:t>, M.  (2004).  Making a difference for minorities: Evaluation of an educational enrichment program.  </a:t>
            </a:r>
            <a:r>
              <a:rPr lang="en-US" sz="1200" i="1" dirty="0"/>
              <a:t>Journal of Research in Science Teaching</a:t>
            </a:r>
            <a:r>
              <a:rPr lang="en-US" sz="1200" dirty="0"/>
              <a:t>, </a:t>
            </a:r>
            <a:r>
              <a:rPr lang="en-US" sz="1200" i="1" dirty="0"/>
              <a:t>41</a:t>
            </a:r>
            <a:r>
              <a:rPr lang="en-US" sz="1200" dirty="0"/>
              <a:t>(9), </a:t>
            </a:r>
            <a:r>
              <a:rPr lang="en-US" sz="1200" dirty="0" smtClean="0"/>
              <a:t>861-881</a:t>
            </a:r>
            <a:endParaRPr lang="en-US" sz="1200" dirty="0"/>
          </a:p>
          <a:p>
            <a:pPr>
              <a:lnSpc>
                <a:spcPct val="110000"/>
              </a:lnSpc>
            </a:pPr>
            <a:r>
              <a:rPr lang="en-US" sz="1200" dirty="0"/>
              <a:t>Bauer, K.  W.  (1998).  Editor’s notes.  In </a:t>
            </a:r>
            <a:r>
              <a:rPr lang="en-US" sz="1200" i="1" dirty="0"/>
              <a:t>New Directions for Institutional Research </a:t>
            </a:r>
            <a:r>
              <a:rPr lang="en-US" sz="1200" dirty="0"/>
              <a:t>(No.  98, pp.  1–5).  San Francisco, CA: </a:t>
            </a:r>
            <a:r>
              <a:rPr lang="en-US" sz="1200" dirty="0" err="1"/>
              <a:t>Jossey</a:t>
            </a:r>
            <a:r>
              <a:rPr lang="en-US" sz="1200" dirty="0"/>
              <a:t>-Bass</a:t>
            </a:r>
            <a:r>
              <a:rPr lang="en-US" sz="1200" dirty="0" smtClean="0"/>
              <a:t>.</a:t>
            </a:r>
          </a:p>
          <a:p>
            <a:pPr>
              <a:lnSpc>
                <a:spcPct val="110000"/>
              </a:lnSpc>
            </a:pPr>
            <a:r>
              <a:rPr lang="en-US" sz="1200" dirty="0" err="1"/>
              <a:t>Bohlscheid</a:t>
            </a:r>
            <a:r>
              <a:rPr lang="en-US" sz="1200" dirty="0"/>
              <a:t> J., &amp; Clark, S. (2012). Career preparedness survey outcomes of food science graduates – A follow-up assessment. </a:t>
            </a:r>
            <a:r>
              <a:rPr lang="en-US" sz="1200" i="1" dirty="0"/>
              <a:t>Journal of Food Science Education, 11, </a:t>
            </a:r>
            <a:r>
              <a:rPr lang="en-US" sz="1200" dirty="0"/>
              <a:t>8-15</a:t>
            </a:r>
            <a:r>
              <a:rPr lang="en-US" sz="1200" dirty="0" smtClean="0"/>
              <a:t>.</a:t>
            </a:r>
          </a:p>
          <a:p>
            <a:pPr>
              <a:lnSpc>
                <a:spcPct val="110000"/>
              </a:lnSpc>
            </a:pPr>
            <a:r>
              <a:rPr lang="en-US" sz="1200" dirty="0"/>
              <a:t>Hu, S., </a:t>
            </a:r>
            <a:r>
              <a:rPr lang="en-US" sz="1200" dirty="0" err="1"/>
              <a:t>Scheuch</a:t>
            </a:r>
            <a:r>
              <a:rPr lang="en-US" sz="1200" dirty="0"/>
              <a:t>, K., Schwartz, R., </a:t>
            </a:r>
            <a:r>
              <a:rPr lang="en-US" sz="1200" dirty="0" err="1"/>
              <a:t>Gayles</a:t>
            </a:r>
            <a:r>
              <a:rPr lang="en-US" sz="1200" dirty="0"/>
              <a:t>, J., &amp; Li, S.  (2008).  Reinventing undergraduate education: Engaging college students in research and creative activities.  </a:t>
            </a:r>
            <a:r>
              <a:rPr lang="en-US" sz="1200" dirty="0" err="1"/>
              <a:t>ashe</a:t>
            </a:r>
            <a:r>
              <a:rPr lang="en-US" sz="1200" dirty="0"/>
              <a:t> higher education report, volume 33, number 4.  </a:t>
            </a:r>
            <a:r>
              <a:rPr lang="en-US" sz="1200" i="1" dirty="0"/>
              <a:t>ASHE Higher Education Report</a:t>
            </a:r>
            <a:r>
              <a:rPr lang="en-US" sz="1200" dirty="0"/>
              <a:t>, </a:t>
            </a:r>
            <a:r>
              <a:rPr lang="en-US" sz="1200" i="1" dirty="0"/>
              <a:t>33</a:t>
            </a:r>
            <a:r>
              <a:rPr lang="en-US" sz="1200" dirty="0"/>
              <a:t>(4), 1-103</a:t>
            </a:r>
            <a:r>
              <a:rPr lang="en-US" sz="1200" dirty="0" smtClean="0"/>
              <a:t>.</a:t>
            </a:r>
          </a:p>
          <a:p>
            <a:pPr>
              <a:lnSpc>
                <a:spcPct val="110000"/>
              </a:lnSpc>
            </a:pPr>
            <a:r>
              <a:rPr lang="en-US" sz="1200" dirty="0" err="1"/>
              <a:t>Perna</a:t>
            </a:r>
            <a:r>
              <a:rPr lang="en-US" sz="1200" dirty="0"/>
              <a:t> L.W., Gasman M., Gary, S.  Lundy-Wagner V., &amp; </a:t>
            </a:r>
            <a:r>
              <a:rPr lang="en-US" sz="1200" dirty="0" err="1"/>
              <a:t>Drezner</a:t>
            </a:r>
            <a:r>
              <a:rPr lang="en-US" sz="1200" dirty="0"/>
              <a:t>, N.  D.  (2010).  Identifying strategies for increasing degree attainment in STEM: Lessons from minority-serving institutions.  </a:t>
            </a:r>
            <a:r>
              <a:rPr lang="en-US" sz="1200" i="1" dirty="0"/>
              <a:t>New Directions For Institutional Research, (148</a:t>
            </a:r>
            <a:r>
              <a:rPr lang="en-US" sz="1200" dirty="0"/>
              <a:t>), 41-51. </a:t>
            </a:r>
            <a:endParaRPr lang="en-US" sz="1200" dirty="0" smtClean="0"/>
          </a:p>
          <a:p>
            <a:pPr>
              <a:lnSpc>
                <a:spcPct val="110000"/>
              </a:lnSpc>
            </a:pPr>
            <a:r>
              <a:rPr lang="en-US" sz="1200" dirty="0" smtClean="0"/>
              <a:t>Seymour</a:t>
            </a:r>
            <a:r>
              <a:rPr lang="en-US" sz="1200" dirty="0"/>
              <a:t>, R., Hunter, A.  B., </a:t>
            </a:r>
            <a:r>
              <a:rPr lang="en-US" sz="1200" dirty="0" err="1"/>
              <a:t>Laursen</a:t>
            </a:r>
            <a:r>
              <a:rPr lang="en-US" sz="1200" dirty="0"/>
              <a:t>, S., &amp; </a:t>
            </a:r>
            <a:r>
              <a:rPr lang="en-US" sz="1200" dirty="0" err="1"/>
              <a:t>DeAntoni</a:t>
            </a:r>
            <a:r>
              <a:rPr lang="en-US" sz="1200" dirty="0"/>
              <a:t>, T.  “Establishing the Benefits of Research Experiences for Undergraduates: First Findings from a Three-year Study.” </a:t>
            </a:r>
            <a:r>
              <a:rPr lang="en-US" sz="1200" i="1" dirty="0"/>
              <a:t>Science Education, </a:t>
            </a:r>
            <a:r>
              <a:rPr lang="en-US" sz="1200" dirty="0"/>
              <a:t>2004, </a:t>
            </a:r>
            <a:r>
              <a:rPr lang="en-US" sz="1200" i="1" dirty="0"/>
              <a:t>88</a:t>
            </a:r>
            <a:r>
              <a:rPr lang="en-US" sz="1200" dirty="0"/>
              <a:t>(4), 493–594</a:t>
            </a:r>
            <a:r>
              <a:rPr lang="en-US" sz="1200" dirty="0" smtClean="0"/>
              <a:t>.</a:t>
            </a:r>
          </a:p>
          <a:p>
            <a:pPr>
              <a:lnSpc>
                <a:spcPct val="110000"/>
              </a:lnSpc>
            </a:pPr>
            <a:r>
              <a:rPr lang="en-US" sz="1200" dirty="0"/>
              <a:t>Solórzano, D.  G., Ceja, M., &amp; </a:t>
            </a:r>
            <a:r>
              <a:rPr lang="en-US" sz="1200" dirty="0" err="1"/>
              <a:t>Yosso</a:t>
            </a:r>
            <a:r>
              <a:rPr lang="en-US" sz="1200" dirty="0"/>
              <a:t>, T.  (2000).  Critical race theory, racial </a:t>
            </a:r>
            <a:r>
              <a:rPr lang="en-US" sz="1200" dirty="0" err="1"/>
              <a:t>microaggressions</a:t>
            </a:r>
            <a:r>
              <a:rPr lang="en-US" sz="1200" dirty="0"/>
              <a:t>, and campus racial climate: The experiences of African American college students.  </a:t>
            </a:r>
            <a:r>
              <a:rPr lang="en-US" sz="1200" i="1" dirty="0"/>
              <a:t>Journal of Negro Education, 69</a:t>
            </a:r>
            <a:r>
              <a:rPr lang="en-US" sz="1200" dirty="0"/>
              <a:t>(1/2), 60–73</a:t>
            </a:r>
            <a:r>
              <a:rPr lang="en-US" sz="1200" dirty="0" smtClean="0"/>
              <a:t>.</a:t>
            </a:r>
            <a:endParaRPr lang="en-US" sz="1200" dirty="0"/>
          </a:p>
          <a:p>
            <a:pPr>
              <a:lnSpc>
                <a:spcPct val="110000"/>
              </a:lnSpc>
            </a:pPr>
            <a:r>
              <a:rPr lang="en-US" sz="1200" dirty="0" err="1"/>
              <a:t>Strayhorn</a:t>
            </a:r>
            <a:r>
              <a:rPr lang="en-US" sz="1200" dirty="0"/>
              <a:t>, T.  L., &amp; Terrell, M.  C.  (2007).  Mentoring and satisfaction with college for Black students.” </a:t>
            </a:r>
            <a:r>
              <a:rPr lang="en-US" sz="1200" i="1" dirty="0"/>
              <a:t>Negro Educational Review</a:t>
            </a:r>
            <a:r>
              <a:rPr lang="en-US" sz="1200" dirty="0"/>
              <a:t>, </a:t>
            </a:r>
            <a:r>
              <a:rPr lang="en-US" sz="1200" i="1" dirty="0"/>
              <a:t>58</a:t>
            </a:r>
            <a:r>
              <a:rPr lang="en-US" sz="1200" dirty="0"/>
              <a:t>(1-2), 69–83.</a:t>
            </a:r>
          </a:p>
          <a:p>
            <a:pPr>
              <a:lnSpc>
                <a:spcPct val="110000"/>
              </a:lnSpc>
            </a:pPr>
            <a:r>
              <a:rPr lang="en-US" sz="1200" dirty="0"/>
              <a:t>Sue, D. W., </a:t>
            </a:r>
            <a:r>
              <a:rPr lang="en-US" sz="1200" dirty="0" err="1"/>
              <a:t>Capodilupo</a:t>
            </a:r>
            <a:r>
              <a:rPr lang="en-US" sz="1200" dirty="0"/>
              <a:t>, C. M., Torino, G. C., </a:t>
            </a:r>
            <a:r>
              <a:rPr lang="en-US" sz="1200" dirty="0" err="1"/>
              <a:t>Bucceri</a:t>
            </a:r>
            <a:r>
              <a:rPr lang="en-US" sz="1200" dirty="0"/>
              <a:t>, J. M., Holder, A. M., </a:t>
            </a:r>
            <a:r>
              <a:rPr lang="en-US" sz="1200" dirty="0" err="1"/>
              <a:t>Nadal</a:t>
            </a:r>
            <a:r>
              <a:rPr lang="en-US" sz="1200" dirty="0"/>
              <a:t>, K. L., &amp; </a:t>
            </a:r>
            <a:r>
              <a:rPr lang="en-US" sz="1200" dirty="0" err="1"/>
              <a:t>Esquilin</a:t>
            </a:r>
            <a:r>
              <a:rPr lang="en-US" sz="1200" dirty="0"/>
              <a:t>, M. (2007). Racial </a:t>
            </a:r>
            <a:r>
              <a:rPr lang="en-US" sz="1200" dirty="0" err="1"/>
              <a:t>microaggressions</a:t>
            </a:r>
            <a:r>
              <a:rPr lang="en-US" sz="1200" dirty="0"/>
              <a:t> in everyday life: Implications for clinical practice.</a:t>
            </a:r>
            <a:r>
              <a:rPr lang="en-US" sz="1200" i="1" dirty="0"/>
              <a:t> American Psychologist, 62</a:t>
            </a:r>
            <a:r>
              <a:rPr lang="en-US" sz="1200" dirty="0"/>
              <a:t>(4), 271-286</a:t>
            </a:r>
          </a:p>
          <a:p>
            <a:endParaRPr lang="en-US"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Literature</a:t>
            </a:r>
            <a:endParaRPr lang="en-US" dirty="0"/>
          </a:p>
        </p:txBody>
      </p:sp>
      <p:sp>
        <p:nvSpPr>
          <p:cNvPr id="4" name="Content Placeholder 2"/>
          <p:cNvSpPr>
            <a:spLocks noGrp="1"/>
          </p:cNvSpPr>
          <p:nvPr>
            <p:ph sz="quarter" idx="1"/>
          </p:nvPr>
        </p:nvSpPr>
        <p:spPr/>
        <p:txBody>
          <a:bodyPr>
            <a:normAutofit/>
          </a:bodyPr>
          <a:lstStyle/>
          <a:p>
            <a:r>
              <a:rPr lang="en-US" sz="4000" dirty="0" smtClean="0"/>
              <a:t>In general the opportunity structure:</a:t>
            </a:r>
          </a:p>
          <a:p>
            <a:pPr lvl="1"/>
            <a:r>
              <a:rPr lang="en-US" dirty="0" smtClean="0"/>
              <a:t>Increases students’ confidence and skills </a:t>
            </a:r>
            <a:r>
              <a:rPr lang="en-US" sz="900" dirty="0"/>
              <a:t>(Bauer &amp; Bennett, 2003; Seymour </a:t>
            </a:r>
            <a:r>
              <a:rPr lang="en-US" sz="900" dirty="0" smtClean="0"/>
              <a:t>et al., 2004; </a:t>
            </a:r>
            <a:r>
              <a:rPr lang="en-US" sz="900" dirty="0" err="1" smtClean="0"/>
              <a:t>Strayhorn</a:t>
            </a:r>
            <a:r>
              <a:rPr lang="en-US" sz="900" dirty="0" smtClean="0"/>
              <a:t> &amp; Terrell, 2007)</a:t>
            </a:r>
          </a:p>
          <a:p>
            <a:pPr lvl="1"/>
            <a:r>
              <a:rPr lang="en-US" dirty="0" smtClean="0"/>
              <a:t>Facilitates the development of </a:t>
            </a:r>
            <a:r>
              <a:rPr lang="en-US" dirty="0"/>
              <a:t>curiosity and inner motivation via collective learning </a:t>
            </a:r>
            <a:r>
              <a:rPr lang="en-US" sz="1050" dirty="0"/>
              <a:t>(</a:t>
            </a:r>
            <a:r>
              <a:rPr lang="en-US" sz="1050" dirty="0" err="1"/>
              <a:t>Olstedt</a:t>
            </a:r>
            <a:r>
              <a:rPr lang="en-US" sz="1050" dirty="0"/>
              <a:t>, 2005</a:t>
            </a:r>
            <a:r>
              <a:rPr lang="en-US" sz="1050" dirty="0" smtClean="0"/>
              <a:t>)</a:t>
            </a:r>
          </a:p>
          <a:p>
            <a:pPr lvl="1"/>
            <a:r>
              <a:rPr lang="en-US" dirty="0" smtClean="0"/>
              <a:t>Socializes students into STEM </a:t>
            </a:r>
            <a:r>
              <a:rPr lang="en-US" sz="1050" dirty="0" smtClean="0"/>
              <a:t>(</a:t>
            </a:r>
            <a:r>
              <a:rPr lang="en-US" sz="1050" dirty="0" err="1"/>
              <a:t>Lopatto</a:t>
            </a:r>
            <a:r>
              <a:rPr lang="en-US" sz="1050" dirty="0"/>
              <a:t>, </a:t>
            </a:r>
            <a:r>
              <a:rPr lang="en-US" sz="1050" dirty="0" smtClean="0"/>
              <a:t>2004)</a:t>
            </a:r>
          </a:p>
          <a:p>
            <a:pPr lvl="1"/>
            <a:r>
              <a:rPr lang="en-US" dirty="0" smtClean="0"/>
              <a:t>Improves retention and persistence in STEM </a:t>
            </a:r>
            <a:r>
              <a:rPr lang="en-US" sz="700" dirty="0" smtClean="0"/>
              <a:t>(Hu, </a:t>
            </a:r>
            <a:r>
              <a:rPr lang="en-US" sz="700" dirty="0" err="1" smtClean="0"/>
              <a:t>Scheuch</a:t>
            </a:r>
            <a:r>
              <a:rPr lang="en-US" sz="700" dirty="0" smtClean="0"/>
              <a:t>, Schwartz, </a:t>
            </a:r>
            <a:r>
              <a:rPr lang="en-US" sz="700" dirty="0" err="1" smtClean="0"/>
              <a:t>Gayles</a:t>
            </a:r>
            <a:r>
              <a:rPr lang="en-US" sz="700" dirty="0" smtClean="0"/>
              <a:t> &amp; Li, 2008)</a:t>
            </a:r>
            <a:endParaRPr lang="en-US" dirty="0" smtClean="0"/>
          </a:p>
          <a:p>
            <a:pPr lvl="1"/>
            <a:r>
              <a:rPr lang="en-US" dirty="0" smtClean="0"/>
              <a:t>Propels students into careers in STEM </a:t>
            </a:r>
            <a:r>
              <a:rPr lang="en-US" sz="700" dirty="0" smtClean="0"/>
              <a:t>(</a:t>
            </a:r>
            <a:r>
              <a:rPr lang="en-US" sz="700" dirty="0" err="1"/>
              <a:t>Bohlscheid</a:t>
            </a:r>
            <a:r>
              <a:rPr lang="en-US" sz="700" dirty="0"/>
              <a:t> &amp; Clark, </a:t>
            </a:r>
            <a:r>
              <a:rPr lang="en-US" sz="700" dirty="0" smtClean="0"/>
              <a:t>2012)</a:t>
            </a:r>
          </a:p>
          <a:p>
            <a:endParaRPr lang="en-US" dirty="0" smtClean="0"/>
          </a:p>
          <a:p>
            <a:pPr lvl="1"/>
            <a:endParaRPr lang="en-US" dirty="0" smtClean="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Limitations</a:t>
            </a:r>
            <a:endParaRPr lang="en-US" dirty="0"/>
          </a:p>
        </p:txBody>
      </p:sp>
      <p:sp>
        <p:nvSpPr>
          <p:cNvPr id="3" name="Content Placeholder 2"/>
          <p:cNvSpPr>
            <a:spLocks noGrp="1"/>
          </p:cNvSpPr>
          <p:nvPr>
            <p:ph sz="quarter" idx="1"/>
          </p:nvPr>
        </p:nvSpPr>
        <p:spPr/>
        <p:txBody>
          <a:bodyPr>
            <a:normAutofit lnSpcReduction="10000"/>
          </a:bodyPr>
          <a:lstStyle/>
          <a:p>
            <a:r>
              <a:rPr lang="en-US" sz="3600" dirty="0" smtClean="0"/>
              <a:t>Only includes </a:t>
            </a:r>
            <a:r>
              <a:rPr lang="en-US" sz="3600" dirty="0"/>
              <a:t>the responses of Black students who persisted to the fourth year of </a:t>
            </a:r>
            <a:r>
              <a:rPr lang="en-US" sz="3600" dirty="0" smtClean="0"/>
              <a:t>college</a:t>
            </a:r>
          </a:p>
          <a:p>
            <a:r>
              <a:rPr lang="en-US" sz="3600" dirty="0"/>
              <a:t> CSS had a relatively low longitudinal response rate (23</a:t>
            </a:r>
            <a:r>
              <a:rPr lang="en-US" sz="3600" dirty="0" smtClean="0"/>
              <a:t>%)</a:t>
            </a:r>
          </a:p>
          <a:p>
            <a:r>
              <a:rPr lang="en-US" sz="3600" dirty="0"/>
              <a:t>C</a:t>
            </a:r>
            <a:r>
              <a:rPr lang="en-US" sz="3600" dirty="0" smtClean="0"/>
              <a:t>annot </a:t>
            </a:r>
            <a:r>
              <a:rPr lang="en-US" sz="3600" dirty="0"/>
              <a:t>assume a causal relationship between the dependent variables and those independent variables </a:t>
            </a:r>
            <a:endParaRPr lang="en-US" sz="3600" dirty="0" smtClean="0"/>
          </a:p>
          <a:p>
            <a:endParaRPr lang="en-US" dirty="0"/>
          </a:p>
        </p:txBody>
      </p:sp>
    </p:spTree>
    <p:extLst>
      <p:ext uri="{BB962C8B-B14F-4D97-AF65-F5344CB8AC3E}">
        <p14:creationId xmlns:p14="http://schemas.microsoft.com/office/powerpoint/2010/main" val="1879123387"/>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Descriptive Statistics: Black Students</a:t>
            </a:r>
            <a:endParaRPr lang="en-US" dirty="0"/>
          </a:p>
        </p:txBody>
      </p:sp>
      <p:graphicFrame>
        <p:nvGraphicFramePr>
          <p:cNvPr id="4" name="Content Placeholder 3"/>
          <p:cNvGraphicFramePr>
            <a:graphicFrameLocks noGrp="1"/>
          </p:cNvGraphicFramePr>
          <p:nvPr>
            <p:ph sz="quarter" idx="1"/>
            <p:extLst>
              <p:ext uri="{D42A27DB-BD31-4B8C-83A1-F6EECF244321}">
                <p14:modId xmlns:p14="http://schemas.microsoft.com/office/powerpoint/2010/main" val="418242481"/>
              </p:ext>
            </p:extLst>
          </p:nvPr>
        </p:nvGraphicFramePr>
        <p:xfrm>
          <a:off x="609600" y="2057400"/>
          <a:ext cx="8153400" cy="3667760"/>
        </p:xfrm>
        <a:graphic>
          <a:graphicData uri="http://schemas.openxmlformats.org/drawingml/2006/table">
            <a:tbl>
              <a:tblPr firstRow="1" bandRow="1">
                <a:tableStyleId>{5C22544A-7EE6-4342-B048-85BDC9FD1C3A}</a:tableStyleId>
              </a:tblPr>
              <a:tblGrid>
                <a:gridCol w="4076700"/>
                <a:gridCol w="4076700"/>
              </a:tblGrid>
              <a:tr h="596900">
                <a:tc>
                  <a:txBody>
                    <a:bodyPr/>
                    <a:lstStyle/>
                    <a:p>
                      <a:r>
                        <a:rPr lang="en-US" dirty="0" smtClean="0"/>
                        <a:t>Variable</a:t>
                      </a:r>
                      <a:endParaRPr lang="en-US" dirty="0"/>
                    </a:p>
                  </a:txBody>
                  <a:tcPr/>
                </a:tc>
                <a:tc>
                  <a:txBody>
                    <a:bodyPr/>
                    <a:lstStyle/>
                    <a:p>
                      <a:endParaRPr lang="en-US"/>
                    </a:p>
                  </a:txBody>
                  <a:tcPr/>
                </a:tc>
              </a:tr>
              <a:tr h="596900">
                <a:tc>
                  <a:txBody>
                    <a:bodyPr/>
                    <a:lstStyle/>
                    <a:p>
                      <a:r>
                        <a:rPr lang="en-US" dirty="0" smtClean="0"/>
                        <a:t>Sex</a:t>
                      </a:r>
                      <a:endParaRPr lang="en-US" dirty="0"/>
                    </a:p>
                  </a:txBody>
                  <a:tcPr/>
                </a:tc>
                <a:tc>
                  <a:txBody>
                    <a:bodyPr/>
                    <a:lstStyle/>
                    <a:p>
                      <a:r>
                        <a:rPr lang="en-US" b="0" dirty="0" smtClean="0"/>
                        <a:t>68%</a:t>
                      </a:r>
                      <a:r>
                        <a:rPr lang="en-US" b="0" baseline="0" dirty="0" smtClean="0"/>
                        <a:t> Female</a:t>
                      </a:r>
                      <a:endParaRPr lang="en-US" b="0" dirty="0"/>
                    </a:p>
                  </a:txBody>
                  <a:tcPr/>
                </a:tc>
              </a:tr>
              <a:tr h="596900">
                <a:tc>
                  <a:txBody>
                    <a:bodyPr/>
                    <a:lstStyle/>
                    <a:p>
                      <a:r>
                        <a:rPr lang="en-US" dirty="0" smtClean="0"/>
                        <a:t>Had</a:t>
                      </a:r>
                      <a:r>
                        <a:rPr lang="en-US" baseline="0" dirty="0" smtClean="0"/>
                        <a:t> never u</a:t>
                      </a:r>
                      <a:r>
                        <a:rPr lang="en-US" dirty="0" smtClean="0"/>
                        <a:t>tilized Supplemental Instruction by 4</a:t>
                      </a:r>
                      <a:r>
                        <a:rPr lang="en-US" baseline="30000" dirty="0" smtClean="0"/>
                        <a:t>th</a:t>
                      </a:r>
                      <a:r>
                        <a:rPr lang="en-US" dirty="0" smtClean="0"/>
                        <a:t> yr in college</a:t>
                      </a:r>
                      <a:endParaRPr lang="en-US" dirty="0"/>
                    </a:p>
                  </a:txBody>
                  <a:tcPr/>
                </a:tc>
                <a:tc>
                  <a:txBody>
                    <a:bodyPr/>
                    <a:lstStyle/>
                    <a:p>
                      <a:r>
                        <a:rPr lang="en-US" b="0" dirty="0" smtClean="0"/>
                        <a:t>11.6%</a:t>
                      </a:r>
                      <a:endParaRPr lang="en-US" b="0" dirty="0"/>
                    </a:p>
                  </a:txBody>
                  <a:tcPr/>
                </a:tc>
              </a:tr>
              <a:tr h="596900">
                <a:tc>
                  <a:txBody>
                    <a:bodyPr/>
                    <a:lstStyle/>
                    <a:p>
                      <a:r>
                        <a:rPr lang="en-US" dirty="0" smtClean="0"/>
                        <a:t>Faculty Mentorship</a:t>
                      </a:r>
                      <a:r>
                        <a:rPr lang="en-US" baseline="0" dirty="0" smtClean="0"/>
                        <a:t> (mean score) </a:t>
                      </a:r>
                      <a:endParaRPr lang="en-US" dirty="0"/>
                    </a:p>
                  </a:txBody>
                  <a:tcPr/>
                </a:tc>
                <a:tc>
                  <a:txBody>
                    <a:bodyPr/>
                    <a:lstStyle/>
                    <a:p>
                      <a:r>
                        <a:rPr lang="en-US" b="0" dirty="0" smtClean="0"/>
                        <a:t>49.11</a:t>
                      </a:r>
                      <a:endParaRPr lang="en-US" b="0" dirty="0"/>
                    </a:p>
                  </a:txBody>
                  <a:tcPr/>
                </a:tc>
              </a:tr>
              <a:tr h="596900">
                <a:tc>
                  <a:txBody>
                    <a:bodyPr/>
                    <a:lstStyle/>
                    <a:p>
                      <a:r>
                        <a:rPr lang="en-US" dirty="0" smtClean="0"/>
                        <a:t>Institutional Selectivity </a:t>
                      </a:r>
                      <a:endParaRPr lang="en-US" dirty="0"/>
                    </a:p>
                  </a:txBody>
                  <a:tcPr/>
                </a:tc>
                <a:tc>
                  <a:txBody>
                    <a:bodyPr/>
                    <a:lstStyle/>
                    <a:p>
                      <a:r>
                        <a:rPr lang="en-US" b="0" dirty="0" smtClean="0"/>
                        <a:t>1133 (avg.</a:t>
                      </a:r>
                      <a:r>
                        <a:rPr lang="en-US" b="0" baseline="0" dirty="0" smtClean="0"/>
                        <a:t> </a:t>
                      </a:r>
                      <a:r>
                        <a:rPr lang="en-US" b="0" dirty="0" smtClean="0"/>
                        <a:t>SAT score of incoming class)</a:t>
                      </a:r>
                      <a:endParaRPr lang="en-US" b="0" dirty="0"/>
                    </a:p>
                  </a:txBody>
                  <a:tcPr/>
                </a:tc>
              </a:tr>
              <a:tr h="596900">
                <a:tc>
                  <a:txBody>
                    <a:bodyPr/>
                    <a:lstStyle/>
                    <a:p>
                      <a:r>
                        <a:rPr lang="en-US" dirty="0" smtClean="0"/>
                        <a:t>Proportion</a:t>
                      </a:r>
                      <a:r>
                        <a:rPr lang="en-US" baseline="0" dirty="0" smtClean="0"/>
                        <a:t> of White students in the student body</a:t>
                      </a:r>
                      <a:endParaRPr lang="en-US" dirty="0"/>
                    </a:p>
                  </a:txBody>
                  <a:tcPr/>
                </a:tc>
                <a:tc>
                  <a:txBody>
                    <a:bodyPr/>
                    <a:lstStyle/>
                    <a:p>
                      <a:r>
                        <a:rPr lang="en-US" b="0" dirty="0" smtClean="0"/>
                        <a:t>0% at HBCUs to 93% at</a:t>
                      </a:r>
                      <a:r>
                        <a:rPr lang="en-US" b="0" baseline="0" dirty="0" smtClean="0"/>
                        <a:t> PWIs</a:t>
                      </a:r>
                      <a:r>
                        <a:rPr lang="en-US" b="0" dirty="0" smtClean="0"/>
                        <a:t> (range)</a:t>
                      </a:r>
                    </a:p>
                    <a:p>
                      <a:r>
                        <a:rPr lang="en-US" b="0" dirty="0" smtClean="0"/>
                        <a:t>54.75% (Average)</a:t>
                      </a:r>
                      <a:endParaRPr lang="en-US" b="0" dirty="0"/>
                    </a:p>
                  </a:txBody>
                  <a:tcPr/>
                </a:tc>
              </a:tr>
            </a:tbl>
          </a:graphicData>
        </a:graphic>
      </p:graphicFrame>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Descriptive Statistics: White Students</a:t>
            </a:r>
            <a:endParaRPr lang="en-US" dirty="0"/>
          </a:p>
        </p:txBody>
      </p:sp>
      <p:graphicFrame>
        <p:nvGraphicFramePr>
          <p:cNvPr id="6" name="Content Placeholder 3"/>
          <p:cNvGraphicFramePr>
            <a:graphicFrameLocks noGrp="1"/>
          </p:cNvGraphicFramePr>
          <p:nvPr>
            <p:ph sz="quarter" idx="1"/>
            <p:extLst>
              <p:ext uri="{D42A27DB-BD31-4B8C-83A1-F6EECF244321}">
                <p14:modId xmlns:p14="http://schemas.microsoft.com/office/powerpoint/2010/main" val="267387218"/>
              </p:ext>
            </p:extLst>
          </p:nvPr>
        </p:nvGraphicFramePr>
        <p:xfrm>
          <a:off x="609600" y="2057400"/>
          <a:ext cx="8153400" cy="3667760"/>
        </p:xfrm>
        <a:graphic>
          <a:graphicData uri="http://schemas.openxmlformats.org/drawingml/2006/table">
            <a:tbl>
              <a:tblPr firstRow="1" bandRow="1">
                <a:tableStyleId>{5C22544A-7EE6-4342-B048-85BDC9FD1C3A}</a:tableStyleId>
              </a:tblPr>
              <a:tblGrid>
                <a:gridCol w="4076700"/>
                <a:gridCol w="4076700"/>
              </a:tblGrid>
              <a:tr h="596900">
                <a:tc>
                  <a:txBody>
                    <a:bodyPr/>
                    <a:lstStyle/>
                    <a:p>
                      <a:r>
                        <a:rPr lang="en-US" dirty="0" smtClean="0"/>
                        <a:t>Variable</a:t>
                      </a:r>
                      <a:endParaRPr lang="en-US" dirty="0"/>
                    </a:p>
                  </a:txBody>
                  <a:tcPr/>
                </a:tc>
                <a:tc>
                  <a:txBody>
                    <a:bodyPr/>
                    <a:lstStyle/>
                    <a:p>
                      <a:endParaRPr lang="en-US"/>
                    </a:p>
                  </a:txBody>
                  <a:tcPr/>
                </a:tc>
              </a:tr>
              <a:tr h="596900">
                <a:tc>
                  <a:txBody>
                    <a:bodyPr/>
                    <a:lstStyle/>
                    <a:p>
                      <a:r>
                        <a:rPr lang="en-US" dirty="0" smtClean="0"/>
                        <a:t>Sex</a:t>
                      </a:r>
                      <a:endParaRPr lang="en-US" dirty="0"/>
                    </a:p>
                  </a:txBody>
                  <a:tcPr/>
                </a:tc>
                <a:tc>
                  <a:txBody>
                    <a:bodyPr/>
                    <a:lstStyle/>
                    <a:p>
                      <a:r>
                        <a:rPr lang="en-US" b="0" dirty="0" smtClean="0"/>
                        <a:t>48%</a:t>
                      </a:r>
                      <a:r>
                        <a:rPr lang="en-US" b="0" baseline="0" dirty="0" smtClean="0"/>
                        <a:t> Female</a:t>
                      </a:r>
                      <a:endParaRPr lang="en-US" b="0" dirty="0"/>
                    </a:p>
                  </a:txBody>
                  <a:tcPr/>
                </a:tc>
              </a:tr>
              <a:tr h="596900">
                <a:tc>
                  <a:txBody>
                    <a:bodyPr/>
                    <a:lstStyle/>
                    <a:p>
                      <a:r>
                        <a:rPr lang="en-US" dirty="0" smtClean="0"/>
                        <a:t>Had</a:t>
                      </a:r>
                      <a:r>
                        <a:rPr lang="en-US" baseline="0" dirty="0" smtClean="0"/>
                        <a:t> never u</a:t>
                      </a:r>
                      <a:r>
                        <a:rPr lang="en-US" dirty="0" smtClean="0"/>
                        <a:t>tilized Supplemental Instruction by 4</a:t>
                      </a:r>
                      <a:r>
                        <a:rPr lang="en-US" baseline="30000" dirty="0" smtClean="0"/>
                        <a:t>th</a:t>
                      </a:r>
                      <a:r>
                        <a:rPr lang="en-US" dirty="0" smtClean="0"/>
                        <a:t> yr in college</a:t>
                      </a:r>
                      <a:endParaRPr lang="en-US" dirty="0"/>
                    </a:p>
                  </a:txBody>
                  <a:tcPr/>
                </a:tc>
                <a:tc>
                  <a:txBody>
                    <a:bodyPr/>
                    <a:lstStyle/>
                    <a:p>
                      <a:r>
                        <a:rPr lang="en-US" b="0" dirty="0" smtClean="0"/>
                        <a:t>14.8%</a:t>
                      </a:r>
                      <a:endParaRPr lang="en-US" b="0" dirty="0"/>
                    </a:p>
                  </a:txBody>
                  <a:tcPr/>
                </a:tc>
              </a:tr>
              <a:tr h="596900">
                <a:tc>
                  <a:txBody>
                    <a:bodyPr/>
                    <a:lstStyle/>
                    <a:p>
                      <a:r>
                        <a:rPr lang="en-US" dirty="0" smtClean="0"/>
                        <a:t>Faculty Mentorship</a:t>
                      </a:r>
                      <a:r>
                        <a:rPr lang="en-US" baseline="0" dirty="0" smtClean="0"/>
                        <a:t> (mean score) </a:t>
                      </a:r>
                      <a:endParaRPr lang="en-US" dirty="0"/>
                    </a:p>
                  </a:txBody>
                  <a:tcPr/>
                </a:tc>
                <a:tc>
                  <a:txBody>
                    <a:bodyPr/>
                    <a:lstStyle/>
                    <a:p>
                      <a:r>
                        <a:rPr kumimoji="0" lang="en-US" sz="1800" kern="1200" dirty="0" smtClean="0">
                          <a:solidFill>
                            <a:schemeClr val="dk1"/>
                          </a:solidFill>
                          <a:latin typeface="+mn-lt"/>
                          <a:ea typeface="+mn-ea"/>
                          <a:cs typeface="+mn-cs"/>
                        </a:rPr>
                        <a:t>48.92</a:t>
                      </a:r>
                      <a:r>
                        <a:rPr lang="en-US" dirty="0" smtClean="0"/>
                        <a:t> </a:t>
                      </a:r>
                      <a:endParaRPr lang="en-US" b="0" dirty="0"/>
                    </a:p>
                  </a:txBody>
                  <a:tcPr/>
                </a:tc>
              </a:tr>
              <a:tr h="596900">
                <a:tc>
                  <a:txBody>
                    <a:bodyPr/>
                    <a:lstStyle/>
                    <a:p>
                      <a:r>
                        <a:rPr lang="en-US" dirty="0" smtClean="0"/>
                        <a:t>Institutional Selectivity </a:t>
                      </a:r>
                      <a:endParaRPr lang="en-US" dirty="0"/>
                    </a:p>
                  </a:txBody>
                  <a:tcPr/>
                </a:tc>
                <a:tc>
                  <a:txBody>
                    <a:bodyPr/>
                    <a:lstStyle/>
                    <a:p>
                      <a:r>
                        <a:rPr lang="en-US" b="0" dirty="0" smtClean="0"/>
                        <a:t>1162</a:t>
                      </a:r>
                      <a:r>
                        <a:rPr lang="en-US" b="0" baseline="0" dirty="0" smtClean="0"/>
                        <a:t>  </a:t>
                      </a:r>
                      <a:r>
                        <a:rPr lang="en-US" b="0" dirty="0" smtClean="0"/>
                        <a:t>(avg.</a:t>
                      </a:r>
                      <a:r>
                        <a:rPr lang="en-US" b="0" baseline="0" dirty="0" smtClean="0"/>
                        <a:t> </a:t>
                      </a:r>
                      <a:r>
                        <a:rPr lang="en-US" b="0" dirty="0" smtClean="0"/>
                        <a:t>SAT score of incoming class)</a:t>
                      </a:r>
                      <a:endParaRPr lang="en-US" b="0" dirty="0"/>
                    </a:p>
                  </a:txBody>
                  <a:tcPr/>
                </a:tc>
              </a:tr>
              <a:tr h="59690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Proportion</a:t>
                      </a:r>
                      <a:r>
                        <a:rPr lang="en-US" baseline="0" dirty="0" smtClean="0"/>
                        <a:t> of White students in the student body</a:t>
                      </a:r>
                      <a:endParaRPr lang="en-US" dirty="0" smtClean="0"/>
                    </a:p>
                  </a:txBody>
                  <a:tcPr/>
                </a:tc>
                <a:tc>
                  <a:txBody>
                    <a:bodyPr/>
                    <a:lstStyle/>
                    <a:p>
                      <a:r>
                        <a:rPr lang="en-US" b="0" dirty="0" smtClean="0"/>
                        <a:t>18% to 93% (range)</a:t>
                      </a:r>
                    </a:p>
                    <a:p>
                      <a:r>
                        <a:rPr kumimoji="0" lang="en-US" sz="1800" kern="1200" dirty="0" smtClean="0">
                          <a:solidFill>
                            <a:schemeClr val="dk1"/>
                          </a:solidFill>
                          <a:latin typeface="+mn-lt"/>
                          <a:ea typeface="+mn-ea"/>
                          <a:cs typeface="+mn-cs"/>
                        </a:rPr>
                        <a:t>64.47% (average) </a:t>
                      </a:r>
                      <a:endParaRPr lang="en-US" b="0" dirty="0"/>
                    </a:p>
                  </a:txBody>
                  <a:tcPr/>
                </a:tc>
              </a:tr>
            </a:tbl>
          </a:graphicData>
        </a:graphic>
      </p:graphicFrame>
    </p:spTree>
    <p:extLst>
      <p:ext uri="{BB962C8B-B14F-4D97-AF65-F5344CB8AC3E}">
        <p14:creationId xmlns:p14="http://schemas.microsoft.com/office/powerpoint/2010/main" val="4064403309"/>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Conceptual Framework </a:t>
            </a:r>
            <a:endParaRPr lang="en-US" dirty="0"/>
          </a:p>
        </p:txBody>
      </p:sp>
      <p:sp>
        <p:nvSpPr>
          <p:cNvPr id="3" name="Rectangle 2"/>
          <p:cNvSpPr/>
          <p:nvPr/>
        </p:nvSpPr>
        <p:spPr>
          <a:xfrm>
            <a:off x="228600" y="2514600"/>
            <a:ext cx="2362200" cy="2819400"/>
          </a:xfrm>
          <a:prstGeom prst="rect">
            <a:avLst/>
          </a:prstGeom>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tx1"/>
                </a:solidFill>
              </a:rPr>
              <a:t>Critical Perspectives</a:t>
            </a:r>
            <a:r>
              <a:rPr lang="en-US" dirty="0" smtClean="0">
                <a:solidFill>
                  <a:schemeClr val="tx1"/>
                </a:solidFill>
              </a:rPr>
              <a:t>	</a:t>
            </a:r>
          </a:p>
          <a:p>
            <a:pPr marL="285750" indent="-285750">
              <a:buFont typeface="Arial" panose="020B0604020202020204" pitchFamily="34" charset="0"/>
              <a:buChar char="•"/>
            </a:pPr>
            <a:r>
              <a:rPr lang="en-US" i="1" dirty="0" err="1" smtClean="0">
                <a:solidFill>
                  <a:schemeClr val="tx1"/>
                </a:solidFill>
              </a:rPr>
              <a:t>Microaggressions</a:t>
            </a:r>
            <a:r>
              <a:rPr lang="en-US" i="1" dirty="0" smtClean="0">
                <a:solidFill>
                  <a:schemeClr val="tx1"/>
                </a:solidFill>
              </a:rPr>
              <a:t> </a:t>
            </a:r>
          </a:p>
          <a:p>
            <a:pPr marL="742950" lvl="1" indent="-285750"/>
            <a:r>
              <a:rPr lang="en-US" sz="1000" i="1" dirty="0" smtClean="0">
                <a:solidFill>
                  <a:schemeClr val="tx1"/>
                </a:solidFill>
              </a:rPr>
              <a:t>(Sue et al., 2007)</a:t>
            </a:r>
          </a:p>
          <a:p>
            <a:pPr marL="285750" indent="-285750">
              <a:buFont typeface="Arial" panose="020B0604020202020204" pitchFamily="34" charset="0"/>
              <a:buChar char="•"/>
            </a:pPr>
            <a:r>
              <a:rPr lang="en-US" i="1" dirty="0" smtClean="0">
                <a:solidFill>
                  <a:schemeClr val="tx1"/>
                </a:solidFill>
              </a:rPr>
              <a:t>Campus Climate </a:t>
            </a:r>
            <a:r>
              <a:rPr lang="en-US" sz="1050" dirty="0">
                <a:solidFill>
                  <a:schemeClr val="tx1"/>
                </a:solidFill>
              </a:rPr>
              <a:t>(Solórzano, Ceja, &amp; </a:t>
            </a:r>
            <a:r>
              <a:rPr lang="en-US" sz="1050" dirty="0" err="1">
                <a:solidFill>
                  <a:schemeClr val="tx1"/>
                </a:solidFill>
              </a:rPr>
              <a:t>Yosso</a:t>
            </a:r>
            <a:r>
              <a:rPr lang="en-US" sz="1050" dirty="0">
                <a:solidFill>
                  <a:schemeClr val="tx1"/>
                </a:solidFill>
              </a:rPr>
              <a:t>, 2000</a:t>
            </a:r>
            <a:r>
              <a:rPr lang="en-US" sz="1050" i="1" dirty="0" smtClean="0">
                <a:solidFill>
                  <a:schemeClr val="tx1"/>
                </a:solidFill>
              </a:rPr>
              <a:t> </a:t>
            </a:r>
            <a:endParaRPr lang="en-US" sz="1050" i="1" dirty="0">
              <a:solidFill>
                <a:schemeClr val="tx1"/>
              </a:solidFill>
            </a:endParaRPr>
          </a:p>
        </p:txBody>
      </p:sp>
      <p:sp>
        <p:nvSpPr>
          <p:cNvPr id="6" name="Rectangle 5"/>
          <p:cNvSpPr/>
          <p:nvPr/>
        </p:nvSpPr>
        <p:spPr>
          <a:xfrm>
            <a:off x="3276600" y="2590800"/>
            <a:ext cx="2438400" cy="2743200"/>
          </a:xfrm>
          <a:prstGeom prst="rect">
            <a:avLst/>
          </a:prstGeom>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tx1"/>
                </a:solidFill>
              </a:rPr>
              <a:t>Social Factors</a:t>
            </a:r>
          </a:p>
          <a:p>
            <a:pPr algn="ctr"/>
            <a:endParaRPr lang="en-US" dirty="0" smtClean="0">
              <a:solidFill>
                <a:schemeClr val="tx1"/>
              </a:solidFill>
            </a:endParaRPr>
          </a:p>
          <a:p>
            <a:pPr marL="285750" indent="-285750">
              <a:buFont typeface="Arial" panose="020B0604020202020204" pitchFamily="34" charset="0"/>
              <a:buChar char="•"/>
            </a:pPr>
            <a:r>
              <a:rPr lang="en-US" i="1" dirty="0" smtClean="0">
                <a:solidFill>
                  <a:schemeClr val="tx1"/>
                </a:solidFill>
              </a:rPr>
              <a:t>Faculty </a:t>
            </a:r>
            <a:r>
              <a:rPr lang="en-US" sz="1050" i="1" dirty="0" smtClean="0">
                <a:solidFill>
                  <a:schemeClr val="tx1"/>
                </a:solidFill>
              </a:rPr>
              <a:t>(</a:t>
            </a:r>
            <a:r>
              <a:rPr lang="en-US" sz="1050" dirty="0" smtClean="0">
                <a:solidFill>
                  <a:schemeClr val="tx1"/>
                </a:solidFill>
              </a:rPr>
              <a:t>Hoffman </a:t>
            </a:r>
            <a:r>
              <a:rPr lang="en-US" sz="1050" dirty="0">
                <a:solidFill>
                  <a:schemeClr val="tx1"/>
                </a:solidFill>
              </a:rPr>
              <a:t>&amp; </a:t>
            </a:r>
            <a:r>
              <a:rPr lang="en-US" sz="1050" dirty="0" err="1">
                <a:solidFill>
                  <a:schemeClr val="tx1"/>
                </a:solidFill>
              </a:rPr>
              <a:t>Oreopoulos</a:t>
            </a:r>
            <a:r>
              <a:rPr lang="en-US" sz="1050" dirty="0">
                <a:solidFill>
                  <a:schemeClr val="tx1"/>
                </a:solidFill>
              </a:rPr>
              <a:t>, </a:t>
            </a:r>
            <a:r>
              <a:rPr lang="en-US" sz="1050" dirty="0" smtClean="0">
                <a:solidFill>
                  <a:schemeClr val="tx1"/>
                </a:solidFill>
              </a:rPr>
              <a:t>2007)</a:t>
            </a:r>
            <a:endParaRPr lang="en-US" sz="1050" i="1" dirty="0" smtClean="0">
              <a:solidFill>
                <a:schemeClr val="tx1"/>
              </a:solidFill>
            </a:endParaRPr>
          </a:p>
          <a:p>
            <a:pPr marL="285750" indent="-285750">
              <a:buFont typeface="Arial" panose="020B0604020202020204" pitchFamily="34" charset="0"/>
              <a:buChar char="•"/>
            </a:pPr>
            <a:r>
              <a:rPr lang="en-US" i="1" dirty="0" smtClean="0">
                <a:solidFill>
                  <a:schemeClr val="tx1"/>
                </a:solidFill>
              </a:rPr>
              <a:t>Peers </a:t>
            </a:r>
            <a:r>
              <a:rPr lang="en-US" sz="1050" i="1" dirty="0" smtClean="0">
                <a:solidFill>
                  <a:schemeClr val="tx1"/>
                </a:solidFill>
              </a:rPr>
              <a:t>(</a:t>
            </a:r>
            <a:r>
              <a:rPr lang="en-US" sz="1050" dirty="0" smtClean="0">
                <a:solidFill>
                  <a:schemeClr val="tx1"/>
                </a:solidFill>
              </a:rPr>
              <a:t>Harper </a:t>
            </a:r>
            <a:r>
              <a:rPr lang="en-US" sz="1050" dirty="0">
                <a:solidFill>
                  <a:schemeClr val="tx1"/>
                </a:solidFill>
              </a:rPr>
              <a:t>&amp; </a:t>
            </a:r>
            <a:r>
              <a:rPr lang="en-US" sz="1050" dirty="0" err="1">
                <a:solidFill>
                  <a:schemeClr val="tx1"/>
                </a:solidFill>
              </a:rPr>
              <a:t>Quaye</a:t>
            </a:r>
            <a:r>
              <a:rPr lang="en-US" sz="1050" dirty="0">
                <a:solidFill>
                  <a:schemeClr val="tx1"/>
                </a:solidFill>
              </a:rPr>
              <a:t>, 2007; </a:t>
            </a:r>
            <a:r>
              <a:rPr lang="en-US" sz="1050" dirty="0" err="1">
                <a:solidFill>
                  <a:schemeClr val="tx1"/>
                </a:solidFill>
              </a:rPr>
              <a:t>Museus</a:t>
            </a:r>
            <a:r>
              <a:rPr lang="en-US" sz="1050" dirty="0">
                <a:solidFill>
                  <a:schemeClr val="tx1"/>
                </a:solidFill>
              </a:rPr>
              <a:t>, </a:t>
            </a:r>
            <a:r>
              <a:rPr lang="en-US" sz="1050" dirty="0" smtClean="0">
                <a:solidFill>
                  <a:schemeClr val="tx1"/>
                </a:solidFill>
              </a:rPr>
              <a:t>2008)</a:t>
            </a:r>
            <a:endParaRPr lang="en-US" sz="1050" i="1" dirty="0">
              <a:solidFill>
                <a:schemeClr val="tx1"/>
              </a:solidFill>
            </a:endParaRPr>
          </a:p>
        </p:txBody>
      </p:sp>
      <p:sp>
        <p:nvSpPr>
          <p:cNvPr id="7" name="Rectangle 6"/>
          <p:cNvSpPr/>
          <p:nvPr/>
        </p:nvSpPr>
        <p:spPr>
          <a:xfrm>
            <a:off x="6248400" y="2590800"/>
            <a:ext cx="2476500" cy="2667000"/>
          </a:xfrm>
          <a:prstGeom prst="rect">
            <a:avLst/>
          </a:prstGeom>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tx1"/>
                </a:solidFill>
              </a:rPr>
              <a:t>The Institutional Context</a:t>
            </a:r>
          </a:p>
          <a:p>
            <a:pPr algn="ctr"/>
            <a:endParaRPr lang="en-US" b="1" dirty="0" smtClean="0">
              <a:solidFill>
                <a:schemeClr val="tx1"/>
              </a:solidFill>
            </a:endParaRPr>
          </a:p>
          <a:p>
            <a:pPr marL="285750" indent="-285750">
              <a:buFont typeface="Arial" panose="020B0604020202020204" pitchFamily="34" charset="0"/>
              <a:buChar char="•"/>
            </a:pPr>
            <a:r>
              <a:rPr lang="en-US" i="1" dirty="0" smtClean="0">
                <a:solidFill>
                  <a:schemeClr val="tx1"/>
                </a:solidFill>
              </a:rPr>
              <a:t>Designation </a:t>
            </a:r>
            <a:r>
              <a:rPr lang="en-US" sz="1000" i="1" dirty="0" smtClean="0">
                <a:solidFill>
                  <a:schemeClr val="tx1"/>
                </a:solidFill>
              </a:rPr>
              <a:t>(Toldson,2013)</a:t>
            </a:r>
          </a:p>
          <a:p>
            <a:pPr marL="285750" indent="-285750">
              <a:buFont typeface="Arial" panose="020B0604020202020204" pitchFamily="34" charset="0"/>
              <a:buChar char="•"/>
            </a:pPr>
            <a:r>
              <a:rPr lang="en-US" i="1" dirty="0" smtClean="0">
                <a:solidFill>
                  <a:schemeClr val="tx1"/>
                </a:solidFill>
              </a:rPr>
              <a:t>Selectivity </a:t>
            </a:r>
            <a:r>
              <a:rPr lang="en-US" sz="1050" i="1" dirty="0" smtClean="0">
                <a:solidFill>
                  <a:schemeClr val="tx1"/>
                </a:solidFill>
              </a:rPr>
              <a:t>(</a:t>
            </a:r>
            <a:r>
              <a:rPr lang="en-US" sz="1050" dirty="0" smtClean="0">
                <a:solidFill>
                  <a:schemeClr val="tx1"/>
                </a:solidFill>
              </a:rPr>
              <a:t>Chang </a:t>
            </a:r>
            <a:r>
              <a:rPr lang="en-US" sz="1050" dirty="0">
                <a:solidFill>
                  <a:schemeClr val="tx1"/>
                </a:solidFill>
              </a:rPr>
              <a:t>et al, </a:t>
            </a:r>
            <a:r>
              <a:rPr lang="en-US" sz="1050" dirty="0" smtClean="0">
                <a:solidFill>
                  <a:schemeClr val="tx1"/>
                </a:solidFill>
              </a:rPr>
              <a:t>2008)</a:t>
            </a:r>
            <a:endParaRPr lang="en-US" sz="1050" i="1" dirty="0">
              <a:solidFill>
                <a:schemeClr val="tx1"/>
              </a:solidFill>
            </a:endParaRPr>
          </a:p>
        </p:txBody>
      </p:sp>
      <p:cxnSp>
        <p:nvCxnSpPr>
          <p:cNvPr id="5" name="Elbow Connector 4"/>
          <p:cNvCxnSpPr/>
          <p:nvPr/>
        </p:nvCxnSpPr>
        <p:spPr>
          <a:xfrm flipV="1">
            <a:off x="2667000" y="3771900"/>
            <a:ext cx="457200" cy="304800"/>
          </a:xfrm>
          <a:prstGeom prst="bentConnector3">
            <a:avLst/>
          </a:prstGeom>
          <a:ln w="38100">
            <a:solidFill>
              <a:srgbClr val="FFC000"/>
            </a:solidFill>
            <a:tailEnd type="arrow"/>
          </a:ln>
        </p:spPr>
        <p:style>
          <a:lnRef idx="1">
            <a:schemeClr val="accent1"/>
          </a:lnRef>
          <a:fillRef idx="0">
            <a:schemeClr val="accent1"/>
          </a:fillRef>
          <a:effectRef idx="0">
            <a:schemeClr val="accent1"/>
          </a:effectRef>
          <a:fontRef idx="minor">
            <a:schemeClr val="tx1"/>
          </a:fontRef>
        </p:style>
      </p:cxnSp>
      <p:cxnSp>
        <p:nvCxnSpPr>
          <p:cNvPr id="11" name="Elbow Connector 10"/>
          <p:cNvCxnSpPr/>
          <p:nvPr/>
        </p:nvCxnSpPr>
        <p:spPr>
          <a:xfrm flipV="1">
            <a:off x="5768109" y="3771900"/>
            <a:ext cx="457200" cy="304800"/>
          </a:xfrm>
          <a:prstGeom prst="bentConnector3">
            <a:avLst/>
          </a:prstGeom>
          <a:ln w="38100">
            <a:solidFill>
              <a:srgbClr val="FFC000"/>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23316319"/>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Median">
  <a:themeElements>
    <a:clrScheme name="Median">
      <a:dk1>
        <a:sysClr val="windowText" lastClr="000000"/>
      </a:dk1>
      <a:lt1>
        <a:sysClr val="window" lastClr="FFFFFF"/>
      </a:lt1>
      <a:dk2>
        <a:srgbClr val="775F55"/>
      </a:dk2>
      <a:lt2>
        <a:srgbClr val="EBDDC3"/>
      </a:lt2>
      <a:accent1>
        <a:srgbClr val="94B6D2"/>
      </a:accent1>
      <a:accent2>
        <a:srgbClr val="DD8047"/>
      </a:accent2>
      <a:accent3>
        <a:srgbClr val="A5AB81"/>
      </a:accent3>
      <a:accent4>
        <a:srgbClr val="D8B25C"/>
      </a:accent4>
      <a:accent5>
        <a:srgbClr val="7BA79D"/>
      </a:accent5>
      <a:accent6>
        <a:srgbClr val="968C8C"/>
      </a:accent6>
      <a:hlink>
        <a:srgbClr val="F7B615"/>
      </a:hlink>
      <a:folHlink>
        <a:srgbClr val="704404"/>
      </a:folHlink>
    </a:clrScheme>
    <a:fontScheme name="Median">
      <a:majorFont>
        <a:latin typeface="Tw Cen MT"/>
        <a:ea typeface=""/>
        <a:cs typeface=""/>
        <a:font script="Grek" typeface="Calibri"/>
        <a:font script="Cyrl" typeface="Calibri"/>
        <a:font script="Jpan" typeface="HGPｺﾞｼｯｸE"/>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Tw Cen MT"/>
        <a:ea typeface=""/>
        <a:cs typeface=""/>
        <a:font script="Grek" typeface="Calibri"/>
        <a:font script="Cyrl" typeface="Calibri"/>
        <a:font script="Jpan" typeface="HGPｺﾞｼｯｸE"/>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Verve</Template>
  <TotalTime>5815</TotalTime>
  <Words>2954</Words>
  <Application>Microsoft Office PowerPoint</Application>
  <PresentationFormat>On-screen Show (4:3)</PresentationFormat>
  <Paragraphs>393</Paragraphs>
  <Slides>22</Slides>
  <Notes>7</Notes>
  <HiddenSlides>0</HiddenSlides>
  <MMClips>0</MMClips>
  <ScaleCrop>false</ScaleCrop>
  <HeadingPairs>
    <vt:vector size="4" baseType="variant">
      <vt:variant>
        <vt:lpstr>Theme</vt:lpstr>
      </vt:variant>
      <vt:variant>
        <vt:i4>1</vt:i4>
      </vt:variant>
      <vt:variant>
        <vt:lpstr>Slide Titles</vt:lpstr>
      </vt:variant>
      <vt:variant>
        <vt:i4>22</vt:i4>
      </vt:variant>
    </vt:vector>
  </HeadingPairs>
  <TitlesOfParts>
    <vt:vector size="23" baseType="lpstr">
      <vt:lpstr>Median</vt:lpstr>
      <vt:lpstr>Black STEM Aspirants and the Opportunity Structure</vt:lpstr>
      <vt:lpstr>Introduction</vt:lpstr>
      <vt:lpstr>Purpose of Study</vt:lpstr>
      <vt:lpstr>Supplemental Instruction</vt:lpstr>
      <vt:lpstr>Faculty Mentoring</vt:lpstr>
      <vt:lpstr>Methods </vt:lpstr>
      <vt:lpstr>Methods (Cont.)</vt:lpstr>
      <vt:lpstr>Findings Black Students: Supplemental Instruction</vt:lpstr>
      <vt:lpstr>Findings White Students: Supplemental Instruction </vt:lpstr>
      <vt:lpstr>PowerPoint Presentation</vt:lpstr>
      <vt:lpstr>Findings Black Students: Receipt of Faculty Mentorship</vt:lpstr>
      <vt:lpstr>Findings White Students: Receipt of Faculty Mentorship</vt:lpstr>
      <vt:lpstr>PowerPoint Presentation</vt:lpstr>
      <vt:lpstr>Discussion and Conclusion</vt:lpstr>
      <vt:lpstr>Implications</vt:lpstr>
      <vt:lpstr>Contact Info</vt:lpstr>
      <vt:lpstr>References</vt:lpstr>
      <vt:lpstr>Literature</vt:lpstr>
      <vt:lpstr>Limitations</vt:lpstr>
      <vt:lpstr>Descriptive Statistics: Black Students</vt:lpstr>
      <vt:lpstr>Descriptive Statistics: White Students</vt:lpstr>
      <vt:lpstr>Conceptual Framework </vt:lpstr>
    </vt:vector>
  </TitlesOfParts>
  <Company>gseis-ucla</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Black Students and the Opportunity Structure</dc:title>
  <dc:creator>etu</dc:creator>
  <cp:lastModifiedBy>vallejos</cp:lastModifiedBy>
  <cp:revision>134</cp:revision>
  <dcterms:created xsi:type="dcterms:W3CDTF">2015-05-28T16:17:51Z</dcterms:created>
  <dcterms:modified xsi:type="dcterms:W3CDTF">2015-08-19T14:48:35Z</dcterms:modified>
</cp:coreProperties>
</file>