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3" r:id="rId6"/>
    <p:sldId id="284" r:id="rId7"/>
    <p:sldId id="285" r:id="rId8"/>
    <p:sldId id="257" r:id="rId9"/>
    <p:sldId id="261" r:id="rId10"/>
    <p:sldId id="270" r:id="rId11"/>
    <p:sldId id="271" r:id="rId12"/>
    <p:sldId id="272" r:id="rId13"/>
    <p:sldId id="277" r:id="rId14"/>
    <p:sldId id="279" r:id="rId15"/>
    <p:sldId id="266" r:id="rId16"/>
    <p:sldId id="267" r:id="rId17"/>
    <p:sldId id="276" r:id="rId18"/>
    <p:sldId id="280" r:id="rId19"/>
    <p:sldId id="275" r:id="rId20"/>
    <p:sldId id="281" r:id="rId21"/>
    <p:sldId id="262" r:id="rId22"/>
    <p:sldId id="265" r:id="rId23"/>
    <p:sldId id="268" r:id="rId24"/>
    <p:sldId id="282" r:id="rId25"/>
    <p:sldId id="283" r:id="rId26"/>
    <p:sldId id="26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00" autoAdjust="0"/>
    <p:restoredTop sz="94660"/>
  </p:normalViewPr>
  <p:slideViewPr>
    <p:cSldViewPr>
      <p:cViewPr varScale="1">
        <p:scale>
          <a:sx n="75" d="100"/>
          <a:sy n="75" d="100"/>
        </p:scale>
        <p:origin x="-14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lvia%20Hurtado\Documents\NSF\STEM%20Completion%20Data%20-%20SH%20201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3"/>
  <c:chart>
    <c:title>
      <c:tx>
        <c:rich>
          <a:bodyPr/>
          <a:lstStyle/>
          <a:p>
            <a:pPr>
              <a:defRPr/>
            </a:pPr>
            <a:r>
              <a:rPr lang="en-US"/>
              <a:t>Percentage of 2004 STEM Aspirants Who Completed STEM Degrees in Four, Five, and Six Years, by Race/Ethnicity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4.3010752688171984E-2"/>
          <c:y val="0.13608815426997201"/>
          <c:w val="0.87699908201130206"/>
          <c:h val="0.69868335858648722"/>
        </c:manualLayout>
      </c:layout>
      <c:barChart>
        <c:barDir val="col"/>
        <c:grouping val="clustered"/>
        <c:ser>
          <c:idx val="0"/>
          <c:order val="0"/>
          <c:tx>
            <c:strRef>
              <c:f>'STEM Completion by Race'!$B$2</c:f>
              <c:strCache>
                <c:ptCount val="1"/>
                <c:pt idx="0">
                  <c:v>All students (N=56,499)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Race'!$B$3:$B$5</c:f>
              <c:numCache>
                <c:formatCode>General</c:formatCode>
                <c:ptCount val="3"/>
                <c:pt idx="0">
                  <c:v>22</c:v>
                </c:pt>
                <c:pt idx="1">
                  <c:v>35.800000000000004</c:v>
                </c:pt>
                <c:pt idx="2">
                  <c:v>40.4</c:v>
                </c:pt>
              </c:numCache>
            </c:numRef>
          </c:val>
        </c:ser>
        <c:ser>
          <c:idx val="1"/>
          <c:order val="1"/>
          <c:tx>
            <c:strRef>
              <c:f>'STEM Completion by Race'!$C$2</c:f>
              <c:strCache>
                <c:ptCount val="1"/>
                <c:pt idx="0">
                  <c:v>White (N=39,160)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Race'!$C$3:$C$5</c:f>
              <c:numCache>
                <c:formatCode>General</c:formatCode>
                <c:ptCount val="3"/>
                <c:pt idx="0">
                  <c:v>24</c:v>
                </c:pt>
                <c:pt idx="1">
                  <c:v>38.5</c:v>
                </c:pt>
                <c:pt idx="2">
                  <c:v>43</c:v>
                </c:pt>
              </c:numCache>
            </c:numRef>
          </c:val>
        </c:ser>
        <c:ser>
          <c:idx val="2"/>
          <c:order val="2"/>
          <c:tx>
            <c:strRef>
              <c:f>'STEM Completion by Race'!$D$2</c:f>
              <c:strCache>
                <c:ptCount val="1"/>
                <c:pt idx="0">
                  <c:v>Asian American (N=7,621)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Race'!$D$3:$D$5</c:f>
              <c:numCache>
                <c:formatCode>General</c:formatCode>
                <c:ptCount val="3"/>
                <c:pt idx="0">
                  <c:v>29.6</c:v>
                </c:pt>
                <c:pt idx="1">
                  <c:v>46.6</c:v>
                </c:pt>
                <c:pt idx="2">
                  <c:v>52.4</c:v>
                </c:pt>
              </c:numCache>
            </c:numRef>
          </c:val>
        </c:ser>
        <c:ser>
          <c:idx val="3"/>
          <c:order val="3"/>
          <c:tx>
            <c:strRef>
              <c:f>'STEM Completion by Race'!$E$2</c:f>
              <c:strCache>
                <c:ptCount val="1"/>
                <c:pt idx="0">
                  <c:v>Latino (N=3,863)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Race'!$E$3:$E$5</c:f>
              <c:numCache>
                <c:formatCode>General</c:formatCode>
                <c:ptCount val="3"/>
                <c:pt idx="0">
                  <c:v>12.3</c:v>
                </c:pt>
                <c:pt idx="1">
                  <c:v>24.3</c:v>
                </c:pt>
                <c:pt idx="2">
                  <c:v>29</c:v>
                </c:pt>
              </c:numCache>
            </c:numRef>
          </c:val>
        </c:ser>
        <c:ser>
          <c:idx val="4"/>
          <c:order val="4"/>
          <c:tx>
            <c:strRef>
              <c:f>'STEM Completion by Race'!$F$2</c:f>
              <c:strCache>
                <c:ptCount val="1"/>
                <c:pt idx="0">
                  <c:v>Black (N=4,695)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Race'!$F$3:$F$5</c:f>
              <c:numCache>
                <c:formatCode>General</c:formatCode>
                <c:ptCount val="3"/>
                <c:pt idx="0">
                  <c:v>9.4</c:v>
                </c:pt>
                <c:pt idx="1">
                  <c:v>18.2</c:v>
                </c:pt>
                <c:pt idx="2">
                  <c:v>21.8</c:v>
                </c:pt>
              </c:numCache>
            </c:numRef>
          </c:val>
        </c:ser>
        <c:ser>
          <c:idx val="5"/>
          <c:order val="5"/>
          <c:tx>
            <c:strRef>
              <c:f>'STEM Completion by Race'!$G$2</c:f>
              <c:strCache>
                <c:ptCount val="1"/>
                <c:pt idx="0">
                  <c:v>Native American (N=1,160)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'STEM Completion by Race'!$A$3:$A$5</c:f>
              <c:strCache>
                <c:ptCount val="3"/>
                <c:pt idx="0">
                  <c:v>4-Year Completion</c:v>
                </c:pt>
                <c:pt idx="1">
                  <c:v>5-Year Completion</c:v>
                </c:pt>
                <c:pt idx="2">
                  <c:v>6-Year Completion</c:v>
                </c:pt>
              </c:strCache>
            </c:strRef>
          </c:cat>
          <c:val>
            <c:numRef>
              <c:f>'STEM Completion by Race'!$G$3:$G$5</c:f>
              <c:numCache>
                <c:formatCode>General</c:formatCode>
                <c:ptCount val="3"/>
                <c:pt idx="0">
                  <c:v>11.6</c:v>
                </c:pt>
                <c:pt idx="1">
                  <c:v>20.2</c:v>
                </c:pt>
                <c:pt idx="2">
                  <c:v>24.9</c:v>
                </c:pt>
              </c:numCache>
            </c:numRef>
          </c:val>
        </c:ser>
        <c:axId val="65413504"/>
        <c:axId val="65415424"/>
      </c:barChart>
      <c:catAx>
        <c:axId val="654135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200"/>
            </a:pPr>
            <a:endParaRPr lang="en-US"/>
          </a:p>
        </c:txPr>
        <c:crossAx val="65415424"/>
        <c:crosses val="autoZero"/>
        <c:auto val="1"/>
        <c:lblAlgn val="ctr"/>
        <c:lblOffset val="100"/>
      </c:catAx>
      <c:valAx>
        <c:axId val="65415424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800"/>
            </a:pPr>
            <a:endParaRPr lang="en-US"/>
          </a:p>
        </c:txPr>
        <c:crossAx val="6541350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CA08C-94C9-4D53-8174-E0430BE40407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F140B-0C1F-42FA-ABEA-2EDB2FC12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F140B-0C1F-42FA-ABEA-2EDB2FC1282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1445985-3566-45FB-80E6-E6A196852CFA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178F98-4307-4F05-B891-64013ACA7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Sylvia Hurtado</a:t>
            </a:r>
          </a:p>
          <a:p>
            <a:r>
              <a:rPr lang="en-US" dirty="0" smtClean="0"/>
              <a:t>Kevin Eagan</a:t>
            </a:r>
          </a:p>
          <a:p>
            <a:r>
              <a:rPr lang="en-US" dirty="0" smtClean="0"/>
              <a:t>Bryce Hughes</a:t>
            </a:r>
          </a:p>
          <a:p>
            <a:r>
              <a:rPr lang="en-US" dirty="0" smtClean="0"/>
              <a:t>Higher Education Research Institute, UCLA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latin typeface="+mn-lt"/>
              </a:rPr>
              <a:t>Priming the Pump or the Sieve: </a:t>
            </a:r>
            <a:r>
              <a:rPr sz="3800" dirty="0" smtClean="0">
                <a:latin typeface="+mn-lt"/>
              </a:rPr>
              <a:t>Institutional</a:t>
            </a:r>
            <a:r>
              <a:rPr sz="3800" b="1" dirty="0" smtClean="0">
                <a:latin typeface="+mn-lt"/>
              </a:rPr>
              <a:t> </a:t>
            </a:r>
            <a:r>
              <a:rPr sz="3800" dirty="0" smtClean="0">
                <a:latin typeface="+mn-lt"/>
              </a:rPr>
              <a:t>Contexts and URM STEM Degree Attainments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A National Imperative</a:t>
            </a:r>
            <a:endParaRPr lang="en-US" sz="3600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915400" cy="563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National Academies (2011) report </a:t>
            </a:r>
            <a:r>
              <a:rPr lang="en-US" sz="2800" i="1" dirty="0" smtClean="0"/>
              <a:t>Expanding Underrepresented Minority Participation: America’s Science and Technology Talent </a:t>
            </a:r>
          </a:p>
          <a:p>
            <a:pPr algn="ctr">
              <a:buNone/>
            </a:pPr>
            <a:endParaRPr lang="en-US" sz="2800" i="1" dirty="0" smtClean="0"/>
          </a:p>
          <a:p>
            <a:pPr lvl="1"/>
            <a:r>
              <a:rPr lang="en-US" i="1" dirty="0" smtClean="0"/>
              <a:t>Establishes </a:t>
            </a:r>
            <a:r>
              <a:rPr lang="en-US" dirty="0" smtClean="0"/>
              <a:t>most of the growth in the new jobs will require science and technology skills</a:t>
            </a:r>
          </a:p>
          <a:p>
            <a:pPr lvl="1"/>
            <a:r>
              <a:rPr lang="en-US" dirty="0" smtClean="0"/>
              <a:t>“Those groups that are most underrepresented in S&amp;E are also the fastest growing the general population” (National Academies, 2011, p. 3). </a:t>
            </a:r>
          </a:p>
          <a:p>
            <a:pPr lvl="1"/>
            <a:r>
              <a:rPr lang="en-US" dirty="0" smtClean="0"/>
              <a:t>In an effort to achieve long-term parity in a diverse workforce, they recommend a near term, reasonable goal of improving institutional efforts to double the number of underrepresented minorities receiving undergraduate STEM degrees.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A National Imperative</a:t>
            </a:r>
            <a:endParaRPr lang="en-US" sz="36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9144000" cy="435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2012 President’s Council of Advisors on Science and Technology (PCAST) </a:t>
            </a:r>
            <a:r>
              <a:rPr lang="en-US" sz="2400" dirty="0" smtClean="0"/>
              <a:t>report, </a:t>
            </a:r>
            <a:r>
              <a:rPr lang="en-US" sz="2400" i="1" dirty="0" smtClean="0"/>
              <a:t>Engage </a:t>
            </a:r>
            <a:r>
              <a:rPr lang="en-US" sz="2400" i="1" dirty="0"/>
              <a:t>to Excel: Producing One Million Additional College Graduates With Degrees In Science, Technology, Engineering, And </a:t>
            </a:r>
            <a:r>
              <a:rPr lang="en-US" sz="2400" i="1" dirty="0" smtClean="0"/>
              <a:t>Mathematics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548640" lvl="1" indent="-228600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400" dirty="0" smtClean="0"/>
              <a:t> Increasing the retention of STEM majors from 40% to 50% would, alone, generate three-quarters of the targeted 1 million additional STEM degrees over the next decade.</a:t>
            </a:r>
          </a:p>
          <a:p>
            <a:pPr marL="548640" lvl="1" indent="-228600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400" dirty="0" smtClean="0"/>
              <a:t>Retaining </a:t>
            </a:r>
            <a:r>
              <a:rPr lang="en-US" sz="2400" dirty="0"/>
              <a:t>more students in STEM majors is the lowest-cost, fastest policy option to providing the STEM professionals that the nation </a:t>
            </a:r>
            <a:r>
              <a:rPr lang="en-US" sz="2400" dirty="0" smtClean="0"/>
              <a:t>needs.</a:t>
            </a:r>
          </a:p>
          <a:p>
            <a:pPr marL="548640" lvl="1" indent="-228600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400" dirty="0" smtClean="0"/>
              <a:t>Changing productivity levels means changing practices, and mindsets from priming the sieve to priming the pump, or talent development.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Purpose of the Study</a:t>
            </a:r>
            <a:endParaRPr lang="en-US" sz="36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Identify the faculty and institutional characteristics that contribute to higher rates of STEM degree completion, particularly among underrepresented groups, controlling for students’ entering characteristics. </a:t>
            </a:r>
          </a:p>
          <a:p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Identify challenges and opportunities to prime  the pump and improve the use of “evidence-based” approaches.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+mn-lt"/>
              </a:rPr>
              <a:t>Literature Review: Student-level Characteristics</a:t>
            </a:r>
            <a:endParaRPr lang="en-US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Pre-college experiences</a:t>
            </a:r>
          </a:p>
          <a:p>
            <a:pPr lvl="1"/>
            <a:r>
              <a:rPr lang="en-US" dirty="0" smtClean="0"/>
              <a:t>Strong high school curriculum</a:t>
            </a:r>
          </a:p>
          <a:p>
            <a:pPr lvl="1"/>
            <a:r>
              <a:rPr lang="en-US" dirty="0" smtClean="0"/>
              <a:t>High test scores and grades</a:t>
            </a:r>
          </a:p>
          <a:p>
            <a:pPr lvl="1"/>
            <a:r>
              <a:rPr lang="en-US" dirty="0" smtClean="0"/>
              <a:t>Advanced courses in science and mathematics</a:t>
            </a:r>
          </a:p>
          <a:p>
            <a:pPr lvl="1"/>
            <a:r>
              <a:rPr lang="en-US" dirty="0" smtClean="0"/>
              <a:t>High aspirations for a STEM degree</a:t>
            </a:r>
          </a:p>
          <a:p>
            <a:r>
              <a:rPr lang="en-US" dirty="0" smtClean="0"/>
              <a:t>URM students less likely to access AP courses, yet equally or more likely to aspire to a STEM degree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+mn-lt"/>
              </a:rPr>
              <a:t>Literature Review: Institutional-Level Characteristics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Faculty pedagogies</a:t>
            </a:r>
          </a:p>
          <a:p>
            <a:pPr lvl="1"/>
            <a:r>
              <a:rPr lang="en-US" dirty="0" smtClean="0"/>
              <a:t>STEM courses tend to utilize teacher-centered pedagogies</a:t>
            </a:r>
          </a:p>
          <a:p>
            <a:pPr lvl="1"/>
            <a:r>
              <a:rPr lang="en-US" dirty="0" smtClean="0"/>
              <a:t>Introductory STEM courses perceived as “gatekeepers” to STEM degrees</a:t>
            </a:r>
          </a:p>
          <a:p>
            <a:pPr lvl="1"/>
            <a:r>
              <a:rPr lang="en-US" dirty="0" smtClean="0"/>
              <a:t>Student-centered pedagogies key to retaining women and URM students in STEM programs</a:t>
            </a:r>
          </a:p>
          <a:p>
            <a:r>
              <a:rPr lang="en-US" dirty="0" smtClean="0"/>
              <a:t>Minority-targeted STEM retention programs</a:t>
            </a:r>
          </a:p>
          <a:p>
            <a:pPr lvl="1"/>
            <a:r>
              <a:rPr lang="en-US" dirty="0" smtClean="0"/>
              <a:t>Generally improve probability of URM STEM degree completion</a:t>
            </a:r>
          </a:p>
          <a:p>
            <a:pPr lvl="1"/>
            <a:r>
              <a:rPr lang="en-US" dirty="0" smtClean="0"/>
              <a:t>Mixed results regarding improving URM academic performance</a:t>
            </a:r>
          </a:p>
          <a:p>
            <a:r>
              <a:rPr lang="en-US" dirty="0" smtClean="0"/>
              <a:t>Undergraduate research experiences</a:t>
            </a:r>
          </a:p>
          <a:p>
            <a:pPr lvl="1"/>
            <a:r>
              <a:rPr lang="en-US" dirty="0" smtClean="0"/>
              <a:t>Found to be one of the most effective contributors to increasing URM STEM completion odds</a:t>
            </a:r>
          </a:p>
          <a:p>
            <a:pPr lvl="1"/>
            <a:r>
              <a:rPr lang="en-US" dirty="0" smtClean="0"/>
              <a:t>Benefits to students participating in undergraduate research may be conditional depending on timing and duration</a:t>
            </a:r>
          </a:p>
          <a:p>
            <a:r>
              <a:rPr lang="en-US" dirty="0" smtClean="0"/>
              <a:t>Minority-serving institutions (MSIs)</a:t>
            </a:r>
          </a:p>
          <a:p>
            <a:pPr lvl="1"/>
            <a:r>
              <a:rPr lang="en-US" dirty="0" smtClean="0"/>
              <a:t>HBCUs in particular provide a unique atmosphere that supports Black students’ degree attainment</a:t>
            </a:r>
          </a:p>
          <a:p>
            <a:pPr lvl="1"/>
            <a:r>
              <a:rPr lang="en-US" dirty="0" smtClean="0"/>
              <a:t>Research is beginning to demonstrate benefits for other URM students attending other categories of MSIs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+mn-lt"/>
              </a:rPr>
              <a:t>Literature Review: Are Selective Institutions Better for URM Students?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3058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More selective universities have higher graduation rates</a:t>
            </a:r>
          </a:p>
          <a:p>
            <a:r>
              <a:rPr lang="en-US" dirty="0" smtClean="0"/>
              <a:t>URM students also graduate at higher rates from more selective institutions</a:t>
            </a:r>
          </a:p>
          <a:p>
            <a:r>
              <a:rPr lang="en-US" dirty="0" smtClean="0"/>
              <a:t>More recent studies have found conditions that indicate this benefit does not apply across the board</a:t>
            </a:r>
          </a:p>
          <a:p>
            <a:pPr lvl="1"/>
            <a:r>
              <a:rPr lang="en-US" dirty="0" smtClean="0"/>
              <a:t>Wider usage of multilevel modeling in higher education research has shown single-level modeling overstates the effects of selectivity</a:t>
            </a:r>
          </a:p>
          <a:p>
            <a:pPr lvl="1"/>
            <a:r>
              <a:rPr lang="en-US" dirty="0" smtClean="0"/>
              <a:t>Selectivity was found to be negatively related to four-year retention of women of color in STEM</a:t>
            </a:r>
          </a:p>
          <a:p>
            <a:pPr lvl="1"/>
            <a:r>
              <a:rPr lang="en-US" dirty="0" smtClean="0"/>
              <a:t>Biomedical and behavioral science students attending more selective institutions were slightly but significantly less likely to be retained in these programs to their fourth year</a:t>
            </a:r>
          </a:p>
          <a:p>
            <a:r>
              <a:rPr lang="en-US" dirty="0" smtClean="0"/>
              <a:t>Yet many recent multilevel studies continue to confirm selectivity positively predicts higher probability of graduation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457200" y="152400"/>
          <a:ext cx="8382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61722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Source: 2004 Freshman Survey, 2010-11 National Student Clearinghouse; HERI, UCLA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Method</a:t>
            </a:r>
            <a:endParaRPr lang="en-US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Longitudinal Data on STEM Aspirants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Individual level: 2004 Freshman Survey, CIRP merged with completion data from the National Student Clearinghouse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Sample: 58, 292 students across 353 institutions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Faculty Data: 2007 &amp; 2010 HERI Faculty Survey from 659 institutions, with STEM Supplement for over 10,000 STEM faculty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STEM Best Practices Survey – administered to STEM deans and department chairs at our participating campuses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Institutional Data obtained from IPEDS, Aggregates of Faculty, and Aggregates of Peer characteristics from students entering the same institutions in 2004.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Dependent Variable:</a:t>
            </a:r>
          </a:p>
          <a:p>
            <a:pPr lvl="1"/>
            <a:r>
              <a:rPr lang="en-US" dirty="0" smtClean="0"/>
              <a:t>STEM completion compared to:</a:t>
            </a:r>
          </a:p>
          <a:p>
            <a:pPr lvl="2"/>
            <a:r>
              <a:rPr lang="en-US" dirty="0" smtClean="0"/>
              <a:t>Bachelor’s completion in non-STEM field</a:t>
            </a:r>
          </a:p>
          <a:p>
            <a:pPr lvl="2"/>
            <a:r>
              <a:rPr lang="en-US" dirty="0" smtClean="0"/>
              <a:t>No bachelor’s degree completion-includes students still enrolled (major not known)</a:t>
            </a:r>
          </a:p>
          <a:p>
            <a:pPr lvl="1"/>
            <a:r>
              <a:rPr lang="en-US" dirty="0" smtClean="0"/>
              <a:t>Measured at four, five, and six years to reflect differences in time to degree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Background characteristics</a:t>
            </a:r>
          </a:p>
          <a:p>
            <a:pPr lvl="1"/>
            <a:r>
              <a:rPr lang="en-US" dirty="0" smtClean="0"/>
              <a:t>Pre-college preparation and experiences</a:t>
            </a:r>
          </a:p>
          <a:p>
            <a:pPr lvl="1"/>
            <a:r>
              <a:rPr lang="en-US" dirty="0" smtClean="0"/>
              <a:t>Aspirations and expectations</a:t>
            </a:r>
          </a:p>
          <a:p>
            <a:pPr lvl="1"/>
            <a:r>
              <a:rPr lang="en-US" dirty="0" smtClean="0"/>
              <a:t>Intended major</a:t>
            </a:r>
          </a:p>
          <a:p>
            <a:pPr lvl="1"/>
            <a:r>
              <a:rPr lang="en-US" dirty="0" smtClean="0"/>
              <a:t>Aggregate peer effects</a:t>
            </a:r>
          </a:p>
          <a:p>
            <a:pPr lvl="1"/>
            <a:r>
              <a:rPr lang="en-US" dirty="0" smtClean="0"/>
              <a:t>Institutional characteristics</a:t>
            </a:r>
          </a:p>
          <a:p>
            <a:pPr lvl="1"/>
            <a:r>
              <a:rPr lang="en-US" dirty="0" smtClean="0"/>
              <a:t>Faculty contextual measures</a:t>
            </a:r>
          </a:p>
          <a:p>
            <a:pPr lvl="1"/>
            <a:r>
              <a:rPr lang="en-US" dirty="0" smtClean="0"/>
              <a:t>Best practices in 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National weights</a:t>
            </a:r>
          </a:p>
          <a:p>
            <a:pPr lvl="1"/>
            <a:r>
              <a:rPr lang="en-US" dirty="0" smtClean="0"/>
              <a:t>Missing data with multiple imputation</a:t>
            </a:r>
          </a:p>
          <a:p>
            <a:pPr lvl="1"/>
            <a:r>
              <a:rPr lang="en-US" dirty="0" smtClean="0"/>
              <a:t>Multinomial HGLM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Intended rather than declared major</a:t>
            </a:r>
          </a:p>
          <a:p>
            <a:pPr lvl="1"/>
            <a:r>
              <a:rPr lang="en-US" dirty="0" smtClean="0"/>
              <a:t>NSC data – no information on term-to-term major</a:t>
            </a:r>
          </a:p>
          <a:p>
            <a:pPr lvl="1"/>
            <a:r>
              <a:rPr lang="en-US" dirty="0" smtClean="0"/>
              <a:t>No college experience measures</a:t>
            </a:r>
          </a:p>
          <a:p>
            <a:pPr lvl="1"/>
            <a:r>
              <a:rPr lang="en-US" dirty="0" smtClean="0"/>
              <a:t>Few high school preparation variables</a:t>
            </a:r>
          </a:p>
          <a:p>
            <a:pPr lvl="1"/>
            <a:r>
              <a:rPr lang="en-US" dirty="0" smtClean="0"/>
              <a:t>BPS data reported by STEM Deans and Dept. Chairs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Key Findings for Four Year Completers: STEM vs. Non-STEM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Denser concentrations of MD aspirants and larger campuses negatively predict STEM completion</a:t>
            </a:r>
          </a:p>
          <a:p>
            <a:r>
              <a:rPr lang="en-US" dirty="0" smtClean="0"/>
              <a:t>Differences by race</a:t>
            </a:r>
          </a:p>
          <a:p>
            <a:pPr lvl="1"/>
            <a:r>
              <a:rPr lang="en-US" dirty="0" smtClean="0"/>
              <a:t>Latino (-), Black(ns) </a:t>
            </a:r>
          </a:p>
          <a:p>
            <a:pPr lvl="1"/>
            <a:r>
              <a:rPr lang="en-US" dirty="0" smtClean="0"/>
              <a:t>Asian/Pacific Islander (+)</a:t>
            </a:r>
          </a:p>
          <a:p>
            <a:pPr lvl="1"/>
            <a:r>
              <a:rPr lang="en-US" dirty="0" smtClean="0"/>
              <a:t>Other race (+)</a:t>
            </a:r>
          </a:p>
          <a:p>
            <a:r>
              <a:rPr lang="en-US" dirty="0" smtClean="0"/>
              <a:t>Women (-)</a:t>
            </a:r>
          </a:p>
          <a:p>
            <a:r>
              <a:rPr lang="en-US" dirty="0" smtClean="0"/>
              <a:t>HS grade (+), and effect enhanced by faculty use of student-centered pedagogy</a:t>
            </a:r>
          </a:p>
          <a:p>
            <a:r>
              <a:rPr lang="en-US" dirty="0" smtClean="0"/>
              <a:t>SAT, years of HS math and biology (+)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Key Findings for Four-Year Completers: STEM vs. Non-STEM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MD aspirant (+) but effect mitigated by faculty grading on a curve and selectivity (-) condition</a:t>
            </a:r>
          </a:p>
          <a:p>
            <a:r>
              <a:rPr lang="en-US" dirty="0" smtClean="0"/>
              <a:t>Ph.D./</a:t>
            </a:r>
            <a:r>
              <a:rPr lang="en-US" dirty="0" err="1" smtClean="0"/>
              <a:t>Ed.D</a:t>
            </a:r>
            <a:r>
              <a:rPr lang="en-US" dirty="0" smtClean="0"/>
              <a:t>. aspirant (+)</a:t>
            </a:r>
          </a:p>
          <a:p>
            <a:r>
              <a:rPr lang="en-US" dirty="0" smtClean="0"/>
              <a:t>Law degree aspirant (-)</a:t>
            </a:r>
          </a:p>
          <a:p>
            <a:r>
              <a:rPr lang="en-US" dirty="0" smtClean="0"/>
              <a:t>Engineering, physical sciences, health tech/nursing, and computer science (+) </a:t>
            </a:r>
          </a:p>
          <a:p>
            <a:r>
              <a:rPr lang="en-US" dirty="0" smtClean="0"/>
              <a:t>Pre-med, pre-</a:t>
            </a:r>
            <a:r>
              <a:rPr lang="en-US" dirty="0" err="1" smtClean="0"/>
              <a:t>pharm</a:t>
            </a:r>
            <a:r>
              <a:rPr lang="en-US" dirty="0" smtClean="0"/>
              <a:t>, pre-dental, pre-vet (-)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Key Findings for Five-Year Completers: </a:t>
            </a:r>
            <a:br>
              <a:rPr lang="en-US" sz="2800" dirty="0" smtClean="0"/>
            </a:br>
            <a:r>
              <a:rPr lang="en-US" sz="2800" dirty="0" smtClean="0"/>
              <a:t>STEM vs. Non-STEM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Drop in predictive power of institutional size </a:t>
            </a:r>
          </a:p>
          <a:p>
            <a:r>
              <a:rPr lang="en-US" dirty="0" smtClean="0"/>
              <a:t>Non-sig difference between Latino/other groups and White students</a:t>
            </a:r>
          </a:p>
          <a:p>
            <a:r>
              <a:rPr lang="en-US" dirty="0" smtClean="0"/>
              <a:t>Decrease in gender gap</a:t>
            </a:r>
          </a:p>
          <a:p>
            <a:r>
              <a:rPr lang="en-US" dirty="0" smtClean="0"/>
              <a:t>Decrease in salience of SAT</a:t>
            </a:r>
          </a:p>
          <a:p>
            <a:r>
              <a:rPr lang="en-US" dirty="0" smtClean="0"/>
              <a:t>Decrease in gap between BA/BS aspirants and law/medical aspirants</a:t>
            </a:r>
          </a:p>
          <a:p>
            <a:r>
              <a:rPr lang="en-US" dirty="0" smtClean="0"/>
              <a:t>Changes regarding majors</a:t>
            </a:r>
          </a:p>
          <a:p>
            <a:pPr lvl="1"/>
            <a:r>
              <a:rPr lang="en-US" dirty="0" smtClean="0"/>
              <a:t>Engineering increased gap, more likely to complete in 5 years</a:t>
            </a:r>
          </a:p>
          <a:p>
            <a:pPr lvl="1"/>
            <a:r>
              <a:rPr lang="en-US" dirty="0" smtClean="0"/>
              <a:t>Physical science, health tech/nursing, and computer science gap decreased compared to biomedical aspirants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Key Findings for Six-Year Completers: </a:t>
            </a:r>
            <a:br>
              <a:rPr lang="en-US" sz="2800" dirty="0" smtClean="0"/>
            </a:br>
            <a:r>
              <a:rPr lang="en-US" sz="2800" dirty="0" smtClean="0"/>
              <a:t>STEM vs. Non-STEM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Decreased salience of institutional size</a:t>
            </a:r>
          </a:p>
          <a:p>
            <a:r>
              <a:rPr lang="en-US" dirty="0" smtClean="0"/>
              <a:t>Closing of gender gap</a:t>
            </a:r>
          </a:p>
          <a:p>
            <a:pPr lvl="1"/>
            <a:r>
              <a:rPr lang="en-US" dirty="0" smtClean="0"/>
              <a:t>Women at selective institutions have lower STEM completion rates than women at less selective institutions</a:t>
            </a:r>
          </a:p>
          <a:p>
            <a:r>
              <a:rPr lang="en-US" dirty="0" smtClean="0"/>
              <a:t>Drop in gap between medical degree aspirants and BA/BS aspirants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Key Findings for Four-Year STEM Completion versus No Completion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Control: private (+)</a:t>
            </a:r>
          </a:p>
          <a:p>
            <a:r>
              <a:rPr lang="en-US" dirty="0" smtClean="0"/>
              <a:t>Research-focused (-) vs. comp. masters</a:t>
            </a:r>
          </a:p>
          <a:p>
            <a:r>
              <a:rPr lang="en-US" dirty="0" smtClean="0"/>
              <a:t>Concentration of STEM undergraduates (-)</a:t>
            </a:r>
          </a:p>
          <a:p>
            <a:r>
              <a:rPr lang="en-US" dirty="0" smtClean="0"/>
              <a:t>Institutional size (+)</a:t>
            </a:r>
          </a:p>
          <a:p>
            <a:r>
              <a:rPr lang="en-US" dirty="0" smtClean="0"/>
              <a:t>Pct. of faculty involving undergraduates in </a:t>
            </a:r>
            <a:r>
              <a:rPr lang="en-US" dirty="0" smtClean="0"/>
              <a:t>research (+)</a:t>
            </a:r>
            <a:endParaRPr lang="en-US" dirty="0" smtClean="0"/>
          </a:p>
          <a:p>
            <a:r>
              <a:rPr lang="en-US" dirty="0" smtClean="0"/>
              <a:t>Selectivity (+)</a:t>
            </a:r>
          </a:p>
          <a:p>
            <a:r>
              <a:rPr lang="en-US" dirty="0" smtClean="0"/>
              <a:t>Racial differences: Native American and Latino (-); Asian American (+)</a:t>
            </a:r>
          </a:p>
          <a:p>
            <a:r>
              <a:rPr lang="en-US" dirty="0" smtClean="0"/>
              <a:t>Black (-), mitigated by HBCU (+) and selectivity (-)</a:t>
            </a:r>
          </a:p>
          <a:p>
            <a:r>
              <a:rPr lang="en-US" dirty="0" smtClean="0"/>
              <a:t>Women (+)</a:t>
            </a:r>
          </a:p>
          <a:p>
            <a:r>
              <a:rPr lang="en-US" dirty="0" smtClean="0"/>
              <a:t>Low/Low-middle income (-); upper-middle (+)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Key Findings for Four-Year STEM Completion versus No Completion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HS GPA, SAT scores, years of math and bio (+)</a:t>
            </a:r>
          </a:p>
          <a:p>
            <a:r>
              <a:rPr lang="en-US" dirty="0" smtClean="0"/>
              <a:t>Expect to transfer (-)</a:t>
            </a:r>
          </a:p>
          <a:p>
            <a:r>
              <a:rPr lang="en-US" dirty="0" smtClean="0"/>
              <a:t>MD aspirant (+), mitigated by faculty grading on a curve (-) and selectivity (+)</a:t>
            </a:r>
          </a:p>
          <a:p>
            <a:r>
              <a:rPr lang="en-US" dirty="0" smtClean="0"/>
              <a:t>Masters degree aspirant (+)</a:t>
            </a:r>
          </a:p>
          <a:p>
            <a:r>
              <a:rPr lang="en-US" dirty="0" smtClean="0"/>
              <a:t>Law degree aspirant (-)</a:t>
            </a:r>
          </a:p>
          <a:p>
            <a:r>
              <a:rPr lang="en-US" dirty="0" smtClean="0"/>
              <a:t>Engineering and pre-med/</a:t>
            </a:r>
            <a:r>
              <a:rPr lang="en-US" dirty="0" err="1" smtClean="0"/>
              <a:t>pharm</a:t>
            </a:r>
            <a:r>
              <a:rPr lang="en-US" dirty="0" smtClean="0"/>
              <a:t>/dental/vet (-)</a:t>
            </a:r>
          </a:p>
          <a:p>
            <a:r>
              <a:rPr lang="en-US" dirty="0" smtClean="0"/>
              <a:t>Health tech/nursing (+)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Key Findings for Five-Year STEM Completion vs. No Completion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Loss of significance: institutional control, concentration of STEM undergraduates, size, percentage of faculty involving UGs in research</a:t>
            </a:r>
          </a:p>
          <a:p>
            <a:r>
              <a:rPr lang="en-US" dirty="0" smtClean="0"/>
              <a:t>Expanded gender gap (women +)</a:t>
            </a:r>
          </a:p>
          <a:p>
            <a:r>
              <a:rPr lang="en-US" dirty="0" smtClean="0"/>
              <a:t>Expanded gap between low-income and middle income</a:t>
            </a:r>
          </a:p>
          <a:p>
            <a:r>
              <a:rPr lang="en-US" dirty="0" smtClean="0"/>
              <a:t>Reduced salience for SAT composite</a:t>
            </a:r>
          </a:p>
          <a:p>
            <a:r>
              <a:rPr lang="en-US" dirty="0" smtClean="0"/>
              <a:t>MD aspirations become less salient</a:t>
            </a:r>
          </a:p>
          <a:p>
            <a:r>
              <a:rPr lang="en-US" dirty="0" smtClean="0"/>
              <a:t>Increased predictive power of planning to live on campus</a:t>
            </a:r>
          </a:p>
          <a:p>
            <a:r>
              <a:rPr lang="en-US" dirty="0" smtClean="0"/>
              <a:t>Only academic major difference: pre-med/pharm/dental/vet (-) compared to biosciences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Key Findings for Six-Year STEM Completion vs. No Completion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Size and faculty’s involvement of undergraduates in research significant (like in 4-year model)</a:t>
            </a:r>
          </a:p>
          <a:p>
            <a:r>
              <a:rPr lang="en-US" dirty="0" smtClean="0"/>
              <a:t>Racial gaps persist, African American and Native Am (- incr.)</a:t>
            </a:r>
          </a:p>
          <a:p>
            <a:r>
              <a:rPr lang="en-US" dirty="0" smtClean="0"/>
              <a:t>Gender gap declines and is moderated by selectivity (+) condition</a:t>
            </a:r>
          </a:p>
          <a:p>
            <a:r>
              <a:rPr lang="en-US" dirty="0" smtClean="0"/>
              <a:t>Predictive power of MD aspiration drops further, as does law degree aspiration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URM </a:t>
            </a:r>
            <a:r>
              <a:rPr lang="en-US" sz="2800" smtClean="0"/>
              <a:t>Six Year Completers </a:t>
            </a:r>
            <a:r>
              <a:rPr lang="en-US" sz="2800" dirty="0" smtClean="0"/>
              <a:t>in STEM</a:t>
            </a:r>
            <a:br>
              <a:rPr lang="en-US" sz="2800" dirty="0" smtClean="0"/>
            </a:br>
            <a:r>
              <a:rPr lang="en-US" sz="2800" dirty="0" smtClean="0"/>
              <a:t>Compared With Non-STEM Completers: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Autofit/>
          </a:bodyPr>
          <a:lstStyle/>
          <a:p>
            <a:r>
              <a:rPr lang="en-US" sz="2200" dirty="0" smtClean="0"/>
              <a:t>Concentration of premedical undergraduates (-)</a:t>
            </a:r>
          </a:p>
          <a:p>
            <a:r>
              <a:rPr lang="en-US" sz="2200" dirty="0" smtClean="0"/>
              <a:t>MD aspirants (+), but MD aspirants at more selective institutions less likely to stay in science than MD aspiring peers at less selective institutions</a:t>
            </a:r>
            <a:endParaRPr lang="en-US" sz="2200" i="1" dirty="0" smtClean="0"/>
          </a:p>
          <a:p>
            <a:r>
              <a:rPr lang="en-US" sz="2200" dirty="0" smtClean="0"/>
              <a:t>Law degree asp. (-) vs. BA/BS aspirants</a:t>
            </a:r>
          </a:p>
          <a:p>
            <a:r>
              <a:rPr lang="en-US" sz="2200" dirty="0" smtClean="0"/>
              <a:t>Engineering aspirants (+) vs. biological sciences, </a:t>
            </a:r>
          </a:p>
          <a:p>
            <a:r>
              <a:rPr lang="en-US" sz="2200" dirty="0" smtClean="0"/>
              <a:t>HS GPA (+), and higher achieving students complete at even higher rates on campuses where STEM faculty used student-centered pedagogy more often</a:t>
            </a:r>
          </a:p>
          <a:p>
            <a:r>
              <a:rPr lang="en-US" sz="2200" dirty="0" smtClean="0"/>
              <a:t>SAT Composite and years of HS math (+)</a:t>
            </a:r>
          </a:p>
          <a:p>
            <a:r>
              <a:rPr lang="en-US" sz="2200" dirty="0" smtClean="0"/>
              <a:t>Females (-)</a:t>
            </a:r>
          </a:p>
          <a:p>
            <a:r>
              <a:rPr lang="en-US" sz="2200" dirty="0" smtClean="0"/>
              <a:t>Academic self-concept (+)</a:t>
            </a:r>
          </a:p>
          <a:p>
            <a:r>
              <a:rPr lang="en-US" sz="2200" dirty="0" smtClean="0"/>
              <a:t>No significant differences between URM groups among completers in STEM vs. Non-STEM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URM Six Year Completers in STEM Compared with non-Completers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STEM faculty that involve undergrads in research (+)</a:t>
            </a:r>
          </a:p>
          <a:p>
            <a:r>
              <a:rPr lang="en-US" dirty="0" smtClean="0"/>
              <a:t>Selectivity (+)</a:t>
            </a:r>
          </a:p>
          <a:p>
            <a:r>
              <a:rPr lang="en-US" dirty="0" smtClean="0"/>
              <a:t>HS STEM outreach programs at institutions (-)</a:t>
            </a:r>
          </a:p>
          <a:p>
            <a:r>
              <a:rPr lang="en-US" dirty="0" smtClean="0"/>
              <a:t>Native Americans (-) vs. Latina/</a:t>
            </a:r>
            <a:r>
              <a:rPr lang="en-US" dirty="0" err="1" smtClean="0"/>
              <a:t>os</a:t>
            </a:r>
            <a:endParaRPr lang="en-US" dirty="0" smtClean="0"/>
          </a:p>
          <a:p>
            <a:r>
              <a:rPr lang="en-US" dirty="0" smtClean="0"/>
              <a:t>Women (+)</a:t>
            </a:r>
          </a:p>
          <a:p>
            <a:r>
              <a:rPr lang="en-US" dirty="0" smtClean="0"/>
              <a:t>English Native speakers (-)</a:t>
            </a:r>
          </a:p>
          <a:p>
            <a:r>
              <a:rPr lang="en-US" dirty="0" smtClean="0"/>
              <a:t>Health technology/nursing majors (-) vs. life sciences majors</a:t>
            </a:r>
          </a:p>
          <a:p>
            <a:r>
              <a:rPr lang="en-US" sz="2400" dirty="0" smtClean="0"/>
              <a:t>HSGPA, years of HS math, and academic self-concept (+)</a:t>
            </a:r>
          </a:p>
          <a:p>
            <a:r>
              <a:rPr lang="en-US" sz="2400" dirty="0" smtClean="0"/>
              <a:t>Intend to live on campus freshman year (+)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3058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Contexts Matter</a:t>
            </a:r>
          </a:p>
          <a:p>
            <a:pPr marL="0" indent="0">
              <a:buNone/>
            </a:pPr>
            <a:r>
              <a:rPr lang="en-US" dirty="0" smtClean="0"/>
              <a:t>Selective institutions can improve productivity.  They promote degree completion, but students are not more likely to complete in a STEM degrees.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Premed Phenomenon</a:t>
            </a:r>
          </a:p>
          <a:p>
            <a:pPr marL="0" indent="0">
              <a:buNone/>
            </a:pPr>
            <a:r>
              <a:rPr lang="en-US" dirty="0" smtClean="0"/>
              <a:t> Students who begin premed at institutions are more likely to complete in STEM, are less likely to complete in STEM at selective institutions, high % of premeds causes students to switch from STEM among four year completers—presumably a talented group.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Supportive Environments Work!</a:t>
            </a:r>
            <a:endParaRPr lang="en-US" dirty="0"/>
          </a:p>
          <a:p>
            <a:r>
              <a:rPr lang="en-US" dirty="0"/>
              <a:t>Minority engineers are more likely to be retained in STEM if they complete </a:t>
            </a:r>
            <a:r>
              <a:rPr lang="en-US" dirty="0" smtClean="0"/>
              <a:t>college compared to bioscience aspirants.</a:t>
            </a:r>
            <a:endParaRPr lang="en-US" dirty="0"/>
          </a:p>
          <a:p>
            <a:r>
              <a:rPr lang="en-US" dirty="0"/>
              <a:t>Having an undergraduate research program has an effect on retaining minority students in STEM (and quicker degree completion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Faculty student centered pedagogy was important to staying in STEM for high-achieving minority students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Grading on curve particularly hurt premed aspirants, they were more likely to leave STEM at institutions where used.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18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Conclusion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772400" cy="5105400"/>
          </a:xfrm>
        </p:spPr>
        <p:txBody>
          <a:bodyPr>
            <a:normAutofit/>
          </a:bodyPr>
          <a:lstStyle/>
          <a:p>
            <a:pPr marL="0" indent="0"/>
            <a:r>
              <a:rPr lang="en-US" sz="2800" dirty="0" smtClean="0"/>
              <a:t>In </a:t>
            </a:r>
            <a:r>
              <a:rPr lang="en-US" sz="2800" dirty="0"/>
              <a:t>order to produce 1 million more STEM degrees, we </a:t>
            </a:r>
            <a:r>
              <a:rPr lang="en-US" sz="2800" dirty="0" smtClean="0"/>
              <a:t>have </a:t>
            </a:r>
            <a:r>
              <a:rPr lang="en-US" sz="2800" dirty="0"/>
              <a:t>to address diversity and equity in attainments and improve access to STEM careers</a:t>
            </a:r>
            <a:r>
              <a:rPr lang="en-US" sz="2800" dirty="0" smtClean="0"/>
              <a:t>.</a:t>
            </a:r>
          </a:p>
          <a:p>
            <a:pPr marL="0" indent="0"/>
            <a:endParaRPr lang="en-US" sz="2800" dirty="0" smtClean="0"/>
          </a:p>
          <a:p>
            <a:pPr marL="0" indent="0"/>
            <a:r>
              <a:rPr lang="en-US" sz="2800" dirty="0" smtClean="0"/>
              <a:t>Call for evidence-based teaching practices in STEM.</a:t>
            </a:r>
          </a:p>
          <a:p>
            <a:pPr marL="0" indent="0"/>
            <a:endParaRPr lang="en-US" sz="2800" dirty="0"/>
          </a:p>
          <a:p>
            <a:pPr marL="0" indent="0"/>
            <a:r>
              <a:rPr lang="en-US" sz="2800" dirty="0"/>
              <a:t>New initiatives by AAU and </a:t>
            </a:r>
            <a:r>
              <a:rPr lang="en-US" sz="2800" dirty="0" smtClean="0"/>
              <a:t>APLU indicate </a:t>
            </a:r>
            <a:r>
              <a:rPr lang="en-US" sz="2800" dirty="0"/>
              <a:t>great interest in “demonstration campuses” that can make transformations to increase productivity of STEM degrees.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28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ctr"/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5715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dirty="0">
                <a:latin typeface="Constantia" pitchFamily="-123" charset="0"/>
              </a:rPr>
              <a:t>This study was made possible by the support of the National Institute of General Medical Sciences, NIH Grant Numbers 1 R01 GMO71968-01 and R01 GMO71968-05, the National Science Foundation, NSF Grant Number 0757076, and the American Recovery and Reinvestment Act of 2009 through the National Institute of General Medical Sciences, NIH Grant 1RC1GM090776-01.  This independent research and the views expressed here do not indicate endorsement by the sponsors. 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4495800"/>
            <a:ext cx="9144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>
                <a:latin typeface="Constantia" pitchFamily="-123" charset="0"/>
              </a:rPr>
              <a:t>Papers and reports are available for download 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>
                <a:latin typeface="Constantia" pitchFamily="-123" charset="0"/>
              </a:rPr>
              <a:t>http://</a:t>
            </a:r>
            <a:r>
              <a:rPr lang="en-US" sz="2000" dirty="0" err="1" smtClean="0">
                <a:latin typeface="Constantia" pitchFamily="-123" charset="0"/>
              </a:rPr>
              <a:t>heri.ucla.edu</a:t>
            </a:r>
            <a:r>
              <a:rPr lang="en-US" sz="2000" dirty="0" smtClean="0">
                <a:latin typeface="Constantia" pitchFamily="-123" charset="0"/>
              </a:rPr>
              <a:t>/</a:t>
            </a:r>
            <a:r>
              <a:rPr lang="en-US" sz="2000" dirty="0" err="1" smtClean="0">
                <a:latin typeface="Constantia" pitchFamily="-123" charset="0"/>
              </a:rPr>
              <a:t>nih</a:t>
            </a:r>
            <a:endParaRPr lang="en-US" sz="1800" dirty="0" smtClean="0">
              <a:latin typeface="Constantia" pitchFamily="-123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 smtClean="0">
                <a:latin typeface="Constantia" pitchFamily="-123" charset="0"/>
              </a:rPr>
              <a:t>Project </a:t>
            </a:r>
            <a:r>
              <a:rPr lang="en-US" sz="1800" dirty="0">
                <a:latin typeface="Constantia" pitchFamily="-123" charset="0"/>
              </a:rPr>
              <a:t>e-mail: </a:t>
            </a:r>
            <a:r>
              <a:rPr lang="en-US" sz="1800" dirty="0">
                <a:solidFill>
                  <a:srgbClr val="003399"/>
                </a:solidFill>
                <a:latin typeface="Constantia" pitchFamily="-123" charset="0"/>
              </a:rPr>
              <a:t>herinih@ucla.edu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990600" y="1362075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Sylvia Hurtado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Mitchell Chang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>
              <a:latin typeface="Constantia" pitchFamily="-123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>
              <a:latin typeface="Constantia" pitchFamily="-123" charset="0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066800" y="320040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>
                <a:latin typeface="Constantia" pitchFamily="-123" charset="0"/>
              </a:rPr>
              <a:t>Tanya Figueroa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Gina Garcia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>
                <a:latin typeface="Constantia" pitchFamily="-123" charset="0"/>
              </a:rPr>
              <a:t>Juan Garibay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3276600" y="1371600"/>
            <a:ext cx="2895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Postdoctoral Scholars:</a:t>
            </a:r>
          </a:p>
          <a:p>
            <a:r>
              <a:rPr lang="en-US" sz="2000">
                <a:latin typeface="Constantia" pitchFamily="-123" charset="0"/>
              </a:rPr>
              <a:t>Kevin Eagan</a:t>
            </a:r>
          </a:p>
          <a:p>
            <a:r>
              <a:rPr lang="en-US" sz="2000">
                <a:latin typeface="Constantia" pitchFamily="-123" charset="0"/>
              </a:rPr>
              <a:t>Josephine Gasiewski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3200" y="1362075"/>
            <a:ext cx="2438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Administrative Staff:</a:t>
            </a:r>
          </a:p>
          <a:p>
            <a:r>
              <a:rPr lang="en-US" sz="2000">
                <a:latin typeface="Constantia" pitchFamily="-123" charset="0"/>
              </a:rPr>
              <a:t>Dominique Harrison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990600" y="2743200"/>
            <a:ext cx="45720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solidFill>
                  <a:srgbClr val="21324D"/>
                </a:solidFill>
                <a:latin typeface="Constantia" pitchFamily="-123" charset="0"/>
              </a:rPr>
              <a:t>Graduate Research Assistants:</a:t>
            </a:r>
            <a:endParaRPr lang="en-US" sz="2000">
              <a:latin typeface="Constantia" pitchFamily="-123" charset="0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3429000" y="3200400"/>
            <a:ext cx="210978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Felisha Herrera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Bryce Hughes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>
                <a:latin typeface="Constantia" pitchFamily="-123" charset="0"/>
              </a:rPr>
              <a:t>Cindy Mosqueda</a:t>
            </a:r>
            <a:endParaRPr lang="en-US" sz="2000" u="sng">
              <a:latin typeface="Constantia" pitchFamily="-123" charset="0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124200"/>
            <a:ext cx="1025525" cy="1030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19800" y="3276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1300</TotalTime>
  <Words>1832</Words>
  <Application>Microsoft Office PowerPoint</Application>
  <PresentationFormat>On-screen Show (4:3)</PresentationFormat>
  <Paragraphs>234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Priming the Pump or the Sieve: Institutional Contexts and URM STEM Degree Attainments </vt:lpstr>
      <vt:lpstr>A National Imperative</vt:lpstr>
      <vt:lpstr>A National Imperative</vt:lpstr>
      <vt:lpstr>Purpose of the Study</vt:lpstr>
      <vt:lpstr>Literature Review: Student-level Characteristics</vt:lpstr>
      <vt:lpstr>Literature Review: Institutional-Level Characteristics</vt:lpstr>
      <vt:lpstr>Literature Review: Are Selective Institutions Better for URM Students?</vt:lpstr>
      <vt:lpstr>Slide 8</vt:lpstr>
      <vt:lpstr>Method</vt:lpstr>
      <vt:lpstr>Method</vt:lpstr>
      <vt:lpstr>Method</vt:lpstr>
      <vt:lpstr>Method</vt:lpstr>
      <vt:lpstr>Key Findings for Four Year Completers: STEM vs. Non-STEM</vt:lpstr>
      <vt:lpstr>Key Findings for Four-Year Completers: STEM vs. Non-STEM</vt:lpstr>
      <vt:lpstr>Key Findings for Five-Year Completers:  STEM vs. Non-STEM</vt:lpstr>
      <vt:lpstr>Key Findings for Six-Year Completers:  STEM vs. Non-STEM</vt:lpstr>
      <vt:lpstr>Key Findings for Four-Year STEM Completion versus No Completion</vt:lpstr>
      <vt:lpstr>Key Findings for Four-Year STEM Completion versus No Completion</vt:lpstr>
      <vt:lpstr>Key Findings for Five-Year STEM Completion vs. No Completion</vt:lpstr>
      <vt:lpstr>Key Findings for Six-Year STEM Completion vs. No Completion</vt:lpstr>
      <vt:lpstr>URM Six Year Completers in STEM Compared With Non-STEM Completers:</vt:lpstr>
      <vt:lpstr>URM Six Year Completers in STEM Compared with non-Completers</vt:lpstr>
      <vt:lpstr>Conclusion</vt:lpstr>
      <vt:lpstr>Conclusion</vt:lpstr>
      <vt:lpstr>Conclusion</vt:lpstr>
      <vt:lpstr>Contact Information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Priming the Pump or the Sieve</dc:title>
  <dc:creator>Sylvia Hurtado</dc:creator>
  <cp:lastModifiedBy>eagano</cp:lastModifiedBy>
  <cp:revision>38</cp:revision>
  <dcterms:created xsi:type="dcterms:W3CDTF">2012-05-31T12:28:00Z</dcterms:created>
  <dcterms:modified xsi:type="dcterms:W3CDTF">2012-06-05T19:28:39Z</dcterms:modified>
</cp:coreProperties>
</file>