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9"/>
  </p:notesMasterIdLst>
  <p:sldIdLst>
    <p:sldId id="256" r:id="rId2"/>
    <p:sldId id="260" r:id="rId3"/>
    <p:sldId id="261" r:id="rId4"/>
    <p:sldId id="327" r:id="rId5"/>
    <p:sldId id="328" r:id="rId6"/>
    <p:sldId id="329" r:id="rId7"/>
    <p:sldId id="263" r:id="rId8"/>
    <p:sldId id="282" r:id="rId9"/>
    <p:sldId id="264" r:id="rId10"/>
    <p:sldId id="265" r:id="rId11"/>
    <p:sldId id="330" r:id="rId12"/>
    <p:sldId id="291" r:id="rId13"/>
    <p:sldId id="280" r:id="rId14"/>
    <p:sldId id="286" r:id="rId15"/>
    <p:sldId id="318" r:id="rId16"/>
    <p:sldId id="331" r:id="rId17"/>
    <p:sldId id="332" r:id="rId18"/>
    <p:sldId id="333" r:id="rId19"/>
    <p:sldId id="320" r:id="rId20"/>
    <p:sldId id="334" r:id="rId21"/>
    <p:sldId id="335" r:id="rId22"/>
    <p:sldId id="336" r:id="rId23"/>
    <p:sldId id="337" r:id="rId24"/>
    <p:sldId id="340" r:id="rId25"/>
    <p:sldId id="338" r:id="rId26"/>
    <p:sldId id="339" r:id="rId27"/>
    <p:sldId id="279" r:id="rId2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1pPr>
    <a:lvl2pPr marL="4572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2pPr>
    <a:lvl3pPr marL="9144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3pPr>
    <a:lvl4pPr marL="13716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4pPr>
    <a:lvl5pPr marL="18288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5pPr>
    <a:lvl6pPr marL="22860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6pPr>
    <a:lvl7pPr marL="27432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7pPr>
    <a:lvl8pPr marL="32004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8pPr>
    <a:lvl9pPr marL="36576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47491" autoAdjust="0"/>
  </p:normalViewPr>
  <p:slideViewPr>
    <p:cSldViewPr>
      <p:cViewPr varScale="1">
        <p:scale>
          <a:sx n="33" d="100"/>
          <a:sy n="33" d="100"/>
        </p:scale>
        <p:origin x="-2424" y="-90"/>
      </p:cViewPr>
      <p:guideLst>
        <p:guide orient="horz" pos="2160"/>
        <p:guide pos="2880"/>
      </p:guideLst>
    </p:cSldViewPr>
  </p:slideViewPr>
  <p:outlineViewPr>
    <p:cViewPr>
      <p:scale>
        <a:sx n="33" d="100"/>
        <a:sy n="33" d="100"/>
      </p:scale>
      <p:origin x="66" y="358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AD995EC3-5716-4123-8A34-BFB6C168C767}" type="datetimeFigureOut">
              <a:rPr lang="en-US"/>
              <a:pPr>
                <a:defRPr/>
              </a:pPr>
              <a:t>6/6/2012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5D0EAE45-24F0-4F82-9929-738E9DC5499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23" charset="-128"/>
        <a:cs typeface="ＭＳ Ｐゴシック" pitchFamily="-123"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0"/>
            <a:r>
              <a:rPr lang="en-US" sz="1200" kern="1200" dirty="0" smtClean="0">
                <a:solidFill>
                  <a:schemeClr val="tx1"/>
                </a:solidFill>
                <a:latin typeface="+mn-lt"/>
                <a:ea typeface="ＭＳ Ｐゴシック" pitchFamily="-123" charset="-128"/>
                <a:cs typeface="ＭＳ Ｐゴシック" pitchFamily="-123" charset="-128"/>
              </a:rPr>
              <a:t>Student benefit from frequent and close interaction with professors </a:t>
            </a:r>
          </a:p>
          <a:p>
            <a:pPr lvl="1"/>
            <a:r>
              <a:rPr lang="en-US" sz="1200" kern="1200" dirty="0" smtClean="0">
                <a:solidFill>
                  <a:schemeClr val="tx1"/>
                </a:solidFill>
                <a:latin typeface="+mn-lt"/>
                <a:ea typeface="ＭＳ Ｐゴシック" pitchFamily="-123" charset="-128"/>
                <a:cs typeface="+mn-cs"/>
              </a:rPr>
              <a:t>Ex. Retention, performance 	</a:t>
            </a:r>
          </a:p>
          <a:p>
            <a:pPr lvl="1"/>
            <a:r>
              <a:rPr lang="en-US" sz="1200" kern="1200" dirty="0" smtClean="0">
                <a:solidFill>
                  <a:schemeClr val="tx1"/>
                </a:solidFill>
                <a:latin typeface="+mn-lt"/>
                <a:ea typeface="ＭＳ Ｐゴシック" pitchFamily="-123" charset="-128"/>
                <a:cs typeface="+mn-cs"/>
              </a:rPr>
              <a:t>Especially students in STEM fields given the </a:t>
            </a:r>
            <a:r>
              <a:rPr lang="en-US" sz="1200" b="1" kern="1200" dirty="0" smtClean="0">
                <a:solidFill>
                  <a:schemeClr val="tx1"/>
                </a:solidFill>
                <a:latin typeface="+mn-lt"/>
                <a:ea typeface="ＭＳ Ｐゴシック" pitchFamily="-123" charset="-128"/>
                <a:cs typeface="+mn-cs"/>
              </a:rPr>
              <a:t>impersonal nature </a:t>
            </a:r>
            <a:r>
              <a:rPr lang="en-US" sz="1200" kern="1200" dirty="0" smtClean="0">
                <a:solidFill>
                  <a:schemeClr val="tx1"/>
                </a:solidFill>
                <a:latin typeface="+mn-lt"/>
                <a:ea typeface="ＭＳ Ｐゴシック" pitchFamily="-123" charset="-128"/>
                <a:cs typeface="+mn-cs"/>
              </a:rPr>
              <a:t>of  large introductory STEM classes. Lots of </a:t>
            </a:r>
            <a:r>
              <a:rPr lang="en-US" sz="1200" b="1" kern="1200" dirty="0" smtClean="0">
                <a:solidFill>
                  <a:schemeClr val="tx1"/>
                </a:solidFill>
                <a:latin typeface="+mn-lt"/>
                <a:ea typeface="ＭＳ Ｐゴシック" pitchFamily="-123" charset="-128"/>
                <a:cs typeface="+mn-cs"/>
              </a:rPr>
              <a:t>attrition in first two years.</a:t>
            </a:r>
          </a:p>
          <a:p>
            <a:pPr lvl="1"/>
            <a:r>
              <a:rPr lang="en-US" sz="1200" kern="1200" dirty="0" smtClean="0">
                <a:solidFill>
                  <a:schemeClr val="tx1"/>
                </a:solidFill>
                <a:latin typeface="+mn-lt"/>
                <a:ea typeface="ＭＳ Ｐゴシック" pitchFamily="-123" charset="-128"/>
                <a:cs typeface="+mn-cs"/>
              </a:rPr>
              <a:t> </a:t>
            </a:r>
          </a:p>
          <a:p>
            <a:pPr lvl="0"/>
            <a:r>
              <a:rPr lang="en-US" sz="1200" kern="1200" dirty="0" smtClean="0">
                <a:solidFill>
                  <a:schemeClr val="tx1"/>
                </a:solidFill>
                <a:latin typeface="+mn-lt"/>
                <a:ea typeface="ＭＳ Ｐゴシック" pitchFamily="-123" charset="-128"/>
                <a:cs typeface="ＭＳ Ｐゴシック" pitchFamily="-123" charset="-128"/>
              </a:rPr>
              <a:t>Students </a:t>
            </a:r>
            <a:r>
              <a:rPr lang="en-US" sz="1200" b="1" kern="1200" dirty="0" smtClean="0">
                <a:solidFill>
                  <a:schemeClr val="tx1"/>
                </a:solidFill>
                <a:latin typeface="+mn-lt"/>
                <a:ea typeface="ＭＳ Ｐゴシック" pitchFamily="-123" charset="-128"/>
                <a:cs typeface="ＭＳ Ｐゴシック" pitchFamily="-123" charset="-128"/>
              </a:rPr>
              <a:t>don’t report frequent </a:t>
            </a:r>
            <a:r>
              <a:rPr lang="en-US" sz="1200" kern="1200" dirty="0" smtClean="0">
                <a:solidFill>
                  <a:schemeClr val="tx1"/>
                </a:solidFill>
                <a:latin typeface="+mn-lt"/>
                <a:ea typeface="ＭＳ Ｐゴシック" pitchFamily="-123" charset="-128"/>
                <a:cs typeface="ＭＳ Ｐゴシック" pitchFamily="-123" charset="-128"/>
              </a:rPr>
              <a:t>contact with professors</a:t>
            </a:r>
          </a:p>
          <a:p>
            <a:pPr lvl="0"/>
            <a:r>
              <a:rPr lang="en-US" sz="1200" kern="1200" dirty="0" smtClean="0">
                <a:solidFill>
                  <a:schemeClr val="tx1"/>
                </a:solidFill>
                <a:latin typeface="+mn-lt"/>
                <a:ea typeface="ＭＳ Ｐゴシック" pitchFamily="-123" charset="-128"/>
                <a:cs typeface="ＭＳ Ｐゴシック" pitchFamily="-123" charset="-128"/>
              </a:rPr>
              <a:t>The </a:t>
            </a:r>
            <a:r>
              <a:rPr lang="en-US" sz="1200" b="1" kern="1200" dirty="0" smtClean="0">
                <a:solidFill>
                  <a:schemeClr val="tx1"/>
                </a:solidFill>
                <a:latin typeface="+mn-lt"/>
                <a:ea typeface="ＭＳ Ｐゴシック" pitchFamily="-123" charset="-128"/>
                <a:cs typeface="ＭＳ Ｐゴシック" pitchFamily="-123" charset="-128"/>
              </a:rPr>
              <a:t>hesitancy (or enthusiasm</a:t>
            </a:r>
            <a:r>
              <a:rPr lang="en-US" sz="1200" kern="1200" dirty="0" smtClean="0">
                <a:solidFill>
                  <a:schemeClr val="tx1"/>
                </a:solidFill>
                <a:latin typeface="+mn-lt"/>
                <a:ea typeface="ＭＳ Ｐゴシック" pitchFamily="-123" charset="-128"/>
                <a:cs typeface="ＭＳ Ｐゴシック" pitchFamily="-123" charset="-128"/>
              </a:rPr>
              <a:t>) students experience </a:t>
            </a:r>
            <a:r>
              <a:rPr lang="en-US" sz="1200" b="1" kern="1200" dirty="0" smtClean="0">
                <a:solidFill>
                  <a:schemeClr val="tx1"/>
                </a:solidFill>
                <a:latin typeface="+mn-lt"/>
                <a:ea typeface="ＭＳ Ｐゴシック" pitchFamily="-123" charset="-128"/>
                <a:cs typeface="ＭＳ Ｐゴシック" pitchFamily="-123" charset="-128"/>
              </a:rPr>
              <a:t>in seeking out-of-class </a:t>
            </a:r>
            <a:r>
              <a:rPr lang="en-US" sz="1200" kern="1200" dirty="0" smtClean="0">
                <a:solidFill>
                  <a:schemeClr val="tx1"/>
                </a:solidFill>
                <a:latin typeface="+mn-lt"/>
                <a:ea typeface="ＭＳ Ｐゴシック" pitchFamily="-123" charset="-128"/>
                <a:cs typeface="ＭＳ Ｐゴシック" pitchFamily="-123" charset="-128"/>
              </a:rPr>
              <a:t>contact with their professors</a:t>
            </a:r>
            <a:r>
              <a:rPr lang="en-US" sz="1200" b="1" kern="1200" dirty="0" smtClean="0">
                <a:solidFill>
                  <a:schemeClr val="tx1"/>
                </a:solidFill>
                <a:latin typeface="+mn-lt"/>
                <a:ea typeface="ＭＳ Ｐゴシック" pitchFamily="-123" charset="-128"/>
                <a:cs typeface="ＭＳ Ｐゴシック" pitchFamily="-123" charset="-128"/>
              </a:rPr>
              <a:t> may be explained by </a:t>
            </a:r>
            <a:r>
              <a:rPr lang="en-US" sz="1200" kern="1200" dirty="0" smtClean="0">
                <a:solidFill>
                  <a:schemeClr val="tx1"/>
                </a:solidFill>
                <a:latin typeface="+mn-lt"/>
                <a:ea typeface="ＭＳ Ｐゴシック" pitchFamily="-123" charset="-128"/>
                <a:cs typeface="ＭＳ Ｐゴシック" pitchFamily="-123" charset="-128"/>
              </a:rPr>
              <a:t>professors’ behaviors inside and outside the classroom </a:t>
            </a:r>
            <a:r>
              <a:rPr lang="en-US" sz="1200" b="1" kern="1200" dirty="0" smtClean="0">
                <a:solidFill>
                  <a:schemeClr val="tx1"/>
                </a:solidFill>
                <a:latin typeface="+mn-lt"/>
                <a:ea typeface="ＭＳ Ｐゴシック" pitchFamily="-123" charset="-128"/>
                <a:cs typeface="ＭＳ Ｐゴシック" pitchFamily="-123" charset="-128"/>
              </a:rPr>
              <a:t>and the overall ethic of care </a:t>
            </a:r>
            <a:r>
              <a:rPr lang="en-US" sz="1200" kern="1200" dirty="0" smtClean="0">
                <a:solidFill>
                  <a:schemeClr val="tx1"/>
                </a:solidFill>
                <a:latin typeface="+mn-lt"/>
                <a:ea typeface="ＭＳ Ｐゴシック" pitchFamily="-123" charset="-128"/>
                <a:cs typeface="ＭＳ Ｐゴシック" pitchFamily="-123" charset="-128"/>
              </a:rPr>
              <a:t>demonstrated by professors.</a:t>
            </a:r>
          </a:p>
          <a:p>
            <a:pPr lvl="1"/>
            <a:endParaRPr lang="en-US" sz="1200" b="1" kern="1200" dirty="0" smtClean="0">
              <a:solidFill>
                <a:schemeClr val="tx1"/>
              </a:solidFill>
              <a:latin typeface="+mn-lt"/>
              <a:ea typeface="ＭＳ Ｐゴシック" pitchFamily="-123" charset="-128"/>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mn-cs"/>
              </a:rPr>
              <a:t>Professors’ behavior </a:t>
            </a:r>
            <a:r>
              <a:rPr lang="en-US" sz="1200" b="1" kern="1200" dirty="0" smtClean="0">
                <a:solidFill>
                  <a:schemeClr val="tx1"/>
                </a:solidFill>
                <a:latin typeface="+mn-lt"/>
                <a:ea typeface="ＭＳ Ｐゴシック" pitchFamily="-123" charset="-128"/>
                <a:cs typeface="+mn-cs"/>
              </a:rPr>
              <a:t>communicates their accessibility and willingness </a:t>
            </a:r>
            <a:r>
              <a:rPr lang="en-US" sz="1200" kern="1200" dirty="0" smtClean="0">
                <a:solidFill>
                  <a:schemeClr val="tx1"/>
                </a:solidFill>
                <a:latin typeface="+mn-lt"/>
                <a:ea typeface="ＭＳ Ｐゴシック" pitchFamily="-123" charset="-128"/>
                <a:cs typeface="+mn-cs"/>
              </a:rPr>
              <a:t>to interact with students outside of the classroom;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mn-cs"/>
              </a:rPr>
              <a:t>students subsequently </a:t>
            </a:r>
            <a:r>
              <a:rPr lang="en-US" sz="1200" b="1" kern="1200" dirty="0" smtClean="0">
                <a:solidFill>
                  <a:schemeClr val="tx1"/>
                </a:solidFill>
                <a:latin typeface="+mn-lt"/>
                <a:ea typeface="ＭＳ Ｐゴシック" pitchFamily="-123" charset="-128"/>
                <a:cs typeface="+mn-cs"/>
              </a:rPr>
              <a:t>use</a:t>
            </a:r>
            <a:r>
              <a:rPr lang="en-US" sz="1200" kern="1200" dirty="0" smtClean="0">
                <a:solidFill>
                  <a:schemeClr val="tx1"/>
                </a:solidFill>
                <a:latin typeface="+mn-lt"/>
                <a:ea typeface="ＭＳ Ｐゴシック" pitchFamily="-123" charset="-128"/>
                <a:cs typeface="+mn-cs"/>
              </a:rPr>
              <a:t> these “accessibility </a:t>
            </a:r>
            <a:r>
              <a:rPr lang="en-US" sz="1200" b="1" kern="1200" dirty="0" smtClean="0">
                <a:solidFill>
                  <a:schemeClr val="tx1"/>
                </a:solidFill>
                <a:latin typeface="+mn-lt"/>
                <a:ea typeface="ＭＳ Ｐゴシック" pitchFamily="-123" charset="-128"/>
                <a:cs typeface="+mn-cs"/>
              </a:rPr>
              <a:t>cues</a:t>
            </a:r>
            <a:r>
              <a:rPr lang="en-US" sz="1200" kern="1200" dirty="0" smtClean="0">
                <a:solidFill>
                  <a:schemeClr val="tx1"/>
                </a:solidFill>
                <a:latin typeface="+mn-lt"/>
                <a:ea typeface="ＭＳ Ｐゴシック" pitchFamily="-123" charset="-128"/>
                <a:cs typeface="+mn-cs"/>
              </a:rPr>
              <a:t>” in deciding </a:t>
            </a:r>
            <a:r>
              <a:rPr lang="en-US" sz="1200" b="1" kern="1200" dirty="0" smtClean="0">
                <a:solidFill>
                  <a:schemeClr val="tx1"/>
                </a:solidFill>
                <a:latin typeface="+mn-lt"/>
                <a:ea typeface="ＭＳ Ｐゴシック" pitchFamily="-123" charset="-128"/>
                <a:cs typeface="+mn-cs"/>
              </a:rPr>
              <a:t>whether, when, and how </a:t>
            </a:r>
            <a:r>
              <a:rPr lang="en-US" sz="1200" kern="1200" dirty="0" smtClean="0">
                <a:solidFill>
                  <a:schemeClr val="tx1"/>
                </a:solidFill>
                <a:latin typeface="+mn-lt"/>
                <a:ea typeface="ＭＳ Ｐゴシック" pitchFamily="-123" charset="-128"/>
                <a:cs typeface="+mn-cs"/>
              </a:rPr>
              <a:t>to interact with faculty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ＭＳ Ｐゴシック" pitchFamily="-123" charset="-128"/>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mn-cs"/>
              </a:rPr>
              <a:t>Yet </a:t>
            </a:r>
            <a:r>
              <a:rPr lang="en-US" sz="1200" b="1" kern="1200" dirty="0" smtClean="0">
                <a:solidFill>
                  <a:schemeClr val="tx1"/>
                </a:solidFill>
                <a:latin typeface="+mn-lt"/>
                <a:ea typeface="ＭＳ Ｐゴシック" pitchFamily="-123" charset="-128"/>
                <a:cs typeface="+mn-cs"/>
              </a:rPr>
              <a:t>little is known </a:t>
            </a:r>
            <a:r>
              <a:rPr lang="en-US" sz="1200" kern="1200" dirty="0" smtClean="0">
                <a:solidFill>
                  <a:schemeClr val="tx1"/>
                </a:solidFill>
                <a:latin typeface="+mn-lt"/>
                <a:ea typeface="ＭＳ Ｐゴシック" pitchFamily="-123" charset="-128"/>
                <a:cs typeface="+mn-cs"/>
              </a:rPr>
              <a:t>about how faculty characteristics and behaviors </a:t>
            </a:r>
            <a:r>
              <a:rPr lang="en-US" sz="1200" b="1" kern="1200" dirty="0" smtClean="0">
                <a:solidFill>
                  <a:schemeClr val="tx1"/>
                </a:solidFill>
                <a:latin typeface="+mn-lt"/>
                <a:ea typeface="ＭＳ Ｐゴシック" pitchFamily="-123" charset="-128"/>
                <a:cs typeface="+mn-cs"/>
              </a:rPr>
              <a:t>influence the extent </a:t>
            </a:r>
            <a:r>
              <a:rPr lang="en-US" sz="1200" kern="1200" dirty="0" smtClean="0">
                <a:solidFill>
                  <a:schemeClr val="tx1"/>
                </a:solidFill>
                <a:latin typeface="+mn-lt"/>
                <a:ea typeface="ＭＳ Ｐゴシック" pitchFamily="-123" charset="-128"/>
                <a:cs typeface="+mn-cs"/>
              </a:rPr>
              <a:t>to which students believe that their </a:t>
            </a:r>
            <a:r>
              <a:rPr lang="en-US" sz="1200" b="1" kern="1200" dirty="0" smtClean="0">
                <a:solidFill>
                  <a:schemeClr val="tx1"/>
                </a:solidFill>
                <a:latin typeface="+mn-lt"/>
                <a:ea typeface="ＭＳ Ｐゴシック" pitchFamily="-123" charset="-128"/>
                <a:cs typeface="+mn-cs"/>
              </a:rPr>
              <a:t>professors demonstrate </a:t>
            </a:r>
            <a:r>
              <a:rPr lang="en-US" sz="1200" kern="1200" dirty="0" smtClean="0">
                <a:solidFill>
                  <a:schemeClr val="tx1"/>
                </a:solidFill>
                <a:latin typeface="+mn-lt"/>
                <a:ea typeface="ＭＳ Ｐゴシック" pitchFamily="-123" charset="-128"/>
                <a:cs typeface="+mn-cs"/>
              </a:rPr>
              <a:t>an </a:t>
            </a:r>
            <a:r>
              <a:rPr lang="en-US" sz="1200" b="1" kern="1200" dirty="0" smtClean="0">
                <a:solidFill>
                  <a:schemeClr val="tx1"/>
                </a:solidFill>
                <a:latin typeface="+mn-lt"/>
                <a:ea typeface="ＭＳ Ｐゴシック" pitchFamily="-123" charset="-128"/>
                <a:cs typeface="+mn-cs"/>
              </a:rPr>
              <a:t>ethic of care</a:t>
            </a:r>
            <a:r>
              <a:rPr lang="en-US" sz="1200" kern="1200" dirty="0" smtClean="0">
                <a:solidFill>
                  <a:schemeClr val="tx1"/>
                </a:solidFill>
                <a:latin typeface="+mn-lt"/>
                <a:ea typeface="ＭＳ Ｐゴシック" pitchFamily="-123" charset="-128"/>
                <a:cs typeface="+mn-cs"/>
              </a:rPr>
              <a:t>. Additionally, research has not provided an in-depth examination as </a:t>
            </a:r>
            <a:r>
              <a:rPr lang="en-US" sz="1200" b="0" kern="1200" dirty="0" smtClean="0">
                <a:solidFill>
                  <a:schemeClr val="tx1"/>
                </a:solidFill>
                <a:latin typeface="+mn-lt"/>
                <a:ea typeface="ＭＳ Ｐゴシック" pitchFamily="-123" charset="-128"/>
                <a:cs typeface="+mn-cs"/>
              </a:rPr>
              <a:t>to </a:t>
            </a:r>
            <a:r>
              <a:rPr lang="en-US" sz="1200" b="1" kern="1200" dirty="0" smtClean="0">
                <a:solidFill>
                  <a:schemeClr val="tx1"/>
                </a:solidFill>
                <a:latin typeface="+mn-lt"/>
                <a:ea typeface="ＭＳ Ｐゴシック" pitchFamily="-123" charset="-128"/>
                <a:cs typeface="+mn-cs"/>
              </a:rPr>
              <a:t>how</a:t>
            </a:r>
            <a:r>
              <a:rPr lang="en-US" sz="1200" b="0" kern="1200" dirty="0" smtClean="0">
                <a:solidFill>
                  <a:schemeClr val="tx1"/>
                </a:solidFill>
                <a:latin typeface="+mn-lt"/>
                <a:ea typeface="ＭＳ Ｐゴシック" pitchFamily="-123" charset="-128"/>
                <a:cs typeface="+mn-cs"/>
              </a:rPr>
              <a:t> student-faculty </a:t>
            </a:r>
            <a:r>
              <a:rPr lang="en-US" sz="1200" b="1" kern="1200" dirty="0" smtClean="0">
                <a:solidFill>
                  <a:schemeClr val="tx1"/>
                </a:solidFill>
                <a:latin typeface="+mn-lt"/>
                <a:ea typeface="ＭＳ Ｐゴシック" pitchFamily="-123" charset="-128"/>
                <a:cs typeface="+mn-cs"/>
              </a:rPr>
              <a:t>relationships</a:t>
            </a:r>
            <a:r>
              <a:rPr lang="en-US" sz="1200" b="0" kern="1200" dirty="0" smtClean="0">
                <a:solidFill>
                  <a:schemeClr val="tx1"/>
                </a:solidFill>
                <a:latin typeface="+mn-lt"/>
                <a:ea typeface="ＭＳ Ｐゴシック" pitchFamily="-123" charset="-128"/>
                <a:cs typeface="+mn-cs"/>
              </a:rPr>
              <a:t> </a:t>
            </a:r>
            <a:r>
              <a:rPr lang="en-US" sz="1200" kern="1200" dirty="0" smtClean="0">
                <a:solidFill>
                  <a:schemeClr val="tx1"/>
                </a:solidFill>
                <a:latin typeface="+mn-lt"/>
                <a:ea typeface="ＭＳ Ｐゴシック" pitchFamily="-123" charset="-128"/>
                <a:cs typeface="+mn-cs"/>
              </a:rPr>
              <a:t>are </a:t>
            </a:r>
            <a:r>
              <a:rPr lang="en-US" sz="1200" b="1" kern="1200" dirty="0" smtClean="0">
                <a:solidFill>
                  <a:schemeClr val="tx1"/>
                </a:solidFill>
                <a:latin typeface="+mn-lt"/>
                <a:ea typeface="ＭＳ Ｐゴシック" pitchFamily="-123" charset="-128"/>
                <a:cs typeface="+mn-cs"/>
              </a:rPr>
              <a:t>shaped</a:t>
            </a:r>
            <a:r>
              <a:rPr lang="en-US" sz="1200" kern="1200" dirty="0" smtClean="0">
                <a:solidFill>
                  <a:schemeClr val="tx1"/>
                </a:solidFill>
                <a:latin typeface="+mn-lt"/>
                <a:ea typeface="ＭＳ Ｐゴシック" pitchFamily="-123" charset="-128"/>
                <a:cs typeface="+mn-cs"/>
              </a:rPr>
              <a:t> and what </a:t>
            </a:r>
            <a:r>
              <a:rPr lang="en-US" sz="1200" b="1" kern="1200" dirty="0" smtClean="0">
                <a:solidFill>
                  <a:schemeClr val="tx1"/>
                </a:solidFill>
                <a:latin typeface="+mn-lt"/>
                <a:ea typeface="ＭＳ Ｐゴシック" pitchFamily="-123" charset="-128"/>
                <a:cs typeface="+mn-cs"/>
              </a:rPr>
              <a:t>determines the quality</a:t>
            </a:r>
            <a:r>
              <a:rPr lang="en-US" sz="1200" kern="1200" dirty="0" smtClean="0">
                <a:solidFill>
                  <a:schemeClr val="tx1"/>
                </a:solidFill>
                <a:latin typeface="+mn-lt"/>
                <a:ea typeface="ＭＳ Ｐゴシック" pitchFamily="-123" charset="-128"/>
                <a:cs typeface="+mn-cs"/>
              </a:rPr>
              <a:t> of those relationships. </a:t>
            </a:r>
          </a:p>
          <a:p>
            <a:pPr lvl="1"/>
            <a:endParaRPr lang="en-US" sz="1200" b="1" kern="1200" dirty="0" smtClean="0">
              <a:solidFill>
                <a:schemeClr val="tx1"/>
              </a:solidFill>
              <a:latin typeface="+mn-lt"/>
              <a:ea typeface="ＭＳ Ｐゴシック" pitchFamily="-123" charset="-128"/>
              <a:cs typeface="+mn-cs"/>
            </a:endParaRPr>
          </a:p>
          <a:p>
            <a:endParaRPr lang="en-US"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ＭＳ Ｐゴシック" pitchFamily="-123" charset="-128"/>
                <a:cs typeface="ＭＳ Ｐゴシック" pitchFamily="-123" charset="-128"/>
              </a:rPr>
              <a:t>We use 2 theoretical Frameworks </a:t>
            </a:r>
            <a:r>
              <a:rPr lang="en-US" sz="1200" b="1" kern="1200" dirty="0" smtClean="0">
                <a:solidFill>
                  <a:schemeClr val="tx1"/>
                </a:solidFill>
                <a:latin typeface="+mn-lt"/>
                <a:ea typeface="ＭＳ Ｐゴシック" pitchFamily="-123" charset="-128"/>
                <a:cs typeface="ＭＳ Ｐゴシック" pitchFamily="-123" charset="-128"/>
              </a:rPr>
              <a:t>to understand students’ perceptions </a:t>
            </a:r>
            <a:r>
              <a:rPr lang="en-US" sz="1200" kern="1200" dirty="0" smtClean="0">
                <a:solidFill>
                  <a:schemeClr val="tx1"/>
                </a:solidFill>
                <a:latin typeface="+mn-lt"/>
                <a:ea typeface="ＭＳ Ｐゴシック" pitchFamily="-123" charset="-128"/>
                <a:cs typeface="ＭＳ Ｐゴシック" pitchFamily="-123" charset="-128"/>
              </a:rPr>
              <a:t>of faculty’s ethic of care.</a:t>
            </a:r>
          </a:p>
          <a:p>
            <a:endParaRPr lang="en-US" sz="1200" kern="1200" dirty="0" smtClean="0">
              <a:solidFill>
                <a:schemeClr val="tx1"/>
              </a:solidFill>
              <a:latin typeface="+mn-lt"/>
              <a:ea typeface="ＭＳ Ｐゴシック" pitchFamily="-123" charset="-128"/>
              <a:cs typeface="ＭＳ Ｐゴシック" pitchFamily="-123" charset="-128"/>
            </a:endParaRPr>
          </a:p>
          <a:p>
            <a:r>
              <a:rPr lang="en-US" sz="1200" kern="1200" dirty="0" smtClean="0">
                <a:solidFill>
                  <a:schemeClr val="tx1"/>
                </a:solidFill>
                <a:latin typeface="+mn-lt"/>
                <a:ea typeface="ＭＳ Ｐゴシック" pitchFamily="-123" charset="-128"/>
                <a:cs typeface="ＭＳ Ｐゴシック" pitchFamily="-123" charset="-128"/>
              </a:rPr>
              <a:t>Rapport –says  </a:t>
            </a:r>
            <a:r>
              <a:rPr lang="en-US" sz="1200" b="1" kern="1200" dirty="0" smtClean="0">
                <a:solidFill>
                  <a:schemeClr val="tx1"/>
                </a:solidFill>
                <a:latin typeface="+mn-lt"/>
                <a:ea typeface="ＭＳ Ｐゴシック" pitchFamily="-123" charset="-128"/>
                <a:cs typeface="ＭＳ Ｐゴシック" pitchFamily="-123" charset="-128"/>
              </a:rPr>
              <a:t>harmonious relationships </a:t>
            </a:r>
            <a:r>
              <a:rPr lang="en-US" sz="1200" kern="1200" dirty="0" smtClean="0">
                <a:solidFill>
                  <a:schemeClr val="tx1"/>
                </a:solidFill>
                <a:latin typeface="+mn-lt"/>
                <a:ea typeface="ＭＳ Ｐゴシック" pitchFamily="-123" charset="-128"/>
                <a:cs typeface="ＭＳ Ｐゴシック" pitchFamily="-123" charset="-128"/>
              </a:rPr>
              <a:t>between two people comprised of 1) mutual </a:t>
            </a:r>
            <a:r>
              <a:rPr lang="en-US" sz="1200" b="1" kern="1200" dirty="0" smtClean="0">
                <a:solidFill>
                  <a:schemeClr val="tx1"/>
                </a:solidFill>
                <a:latin typeface="+mn-lt"/>
                <a:ea typeface="ＭＳ Ｐゴシック" pitchFamily="-123" charset="-128"/>
                <a:cs typeface="ＭＳ Ｐゴシック" pitchFamily="-123" charset="-128"/>
              </a:rPr>
              <a:t>interest</a:t>
            </a:r>
            <a:r>
              <a:rPr lang="en-US" sz="1200" kern="1200" dirty="0" smtClean="0">
                <a:solidFill>
                  <a:schemeClr val="tx1"/>
                </a:solidFill>
                <a:latin typeface="+mn-lt"/>
                <a:ea typeface="ＭＳ Ｐゴシック" pitchFamily="-123" charset="-128"/>
                <a:cs typeface="ＭＳ Ｐゴシック" pitchFamily="-123" charset="-128"/>
              </a:rPr>
              <a:t>, 2) Positivity 3) mutual </a:t>
            </a:r>
            <a:r>
              <a:rPr lang="en-US" sz="1200" b="1" kern="1200" dirty="0" smtClean="0">
                <a:solidFill>
                  <a:schemeClr val="tx1"/>
                </a:solidFill>
                <a:latin typeface="+mn-lt"/>
                <a:ea typeface="ＭＳ Ｐゴシック" pitchFamily="-123" charset="-128"/>
                <a:cs typeface="ＭＳ Ｐゴシック" pitchFamily="-123" charset="-128"/>
              </a:rPr>
              <a:t>responsiveness </a:t>
            </a:r>
          </a:p>
          <a:p>
            <a:endParaRPr lang="en-US" sz="1200" kern="1200" dirty="0" smtClean="0">
              <a:solidFill>
                <a:schemeClr val="tx1"/>
              </a:solidFill>
              <a:latin typeface="+mn-lt"/>
              <a:ea typeface="ＭＳ Ｐゴシック" pitchFamily="-123" charset="-128"/>
              <a:cs typeface="ＭＳ Ｐゴシック" pitchFamily="-123" charset="-128"/>
            </a:endParaRPr>
          </a:p>
          <a:p>
            <a:r>
              <a:rPr lang="en-US" sz="1200" kern="1200" dirty="0" smtClean="0">
                <a:solidFill>
                  <a:schemeClr val="tx1"/>
                </a:solidFill>
                <a:latin typeface="+mn-lt"/>
                <a:ea typeface="ＭＳ Ｐゴシック" pitchFamily="-123" charset="-128"/>
                <a:cs typeface="ＭＳ Ｐゴシック" pitchFamily="-123" charset="-128"/>
              </a:rPr>
              <a:t>In the </a:t>
            </a:r>
            <a:r>
              <a:rPr lang="en-US" sz="1200" b="1" kern="1200" dirty="0" smtClean="0">
                <a:solidFill>
                  <a:schemeClr val="tx1"/>
                </a:solidFill>
                <a:latin typeface="+mn-lt"/>
                <a:ea typeface="ＭＳ Ｐゴシック" pitchFamily="-123" charset="-128"/>
                <a:cs typeface="ＭＳ Ｐゴシック" pitchFamily="-123" charset="-128"/>
              </a:rPr>
              <a:t>early stages </a:t>
            </a:r>
            <a:r>
              <a:rPr lang="en-US" sz="1200" kern="1200" dirty="0" smtClean="0">
                <a:solidFill>
                  <a:schemeClr val="tx1"/>
                </a:solidFill>
                <a:latin typeface="+mn-lt"/>
                <a:ea typeface="ＭＳ Ｐゴシック" pitchFamily="-123" charset="-128"/>
                <a:cs typeface="ＭＳ Ｐゴシック" pitchFamily="-123" charset="-128"/>
              </a:rPr>
              <a:t>of interaction, “each individual would be </a:t>
            </a:r>
            <a:r>
              <a:rPr lang="en-US" sz="1200" b="1" kern="1200" dirty="0" smtClean="0">
                <a:solidFill>
                  <a:schemeClr val="tx1"/>
                </a:solidFill>
                <a:latin typeface="+mn-lt"/>
                <a:ea typeface="ＭＳ Ｐゴシック" pitchFamily="-123" charset="-128"/>
                <a:cs typeface="ＭＳ Ｐゴシック" pitchFamily="-123" charset="-128"/>
              </a:rPr>
              <a:t>watching the other for cues that signaled </a:t>
            </a:r>
            <a:r>
              <a:rPr lang="en-US" sz="1200" kern="1200" dirty="0" smtClean="0">
                <a:solidFill>
                  <a:schemeClr val="tx1"/>
                </a:solidFill>
                <a:latin typeface="+mn-lt"/>
                <a:ea typeface="ＭＳ Ｐゴシック" pitchFamily="-123" charset="-128"/>
                <a:cs typeface="ＭＳ Ｐゴシック" pitchFamily="-123" charset="-128"/>
              </a:rPr>
              <a:t>whether or not approach and continued interaction were desired [from the other person] and, simultaneously</a:t>
            </a:r>
            <a:r>
              <a:rPr lang="en-US" sz="1200" b="1" kern="1200" dirty="0" smtClean="0">
                <a:solidFill>
                  <a:schemeClr val="tx1"/>
                </a:solidFill>
                <a:latin typeface="+mn-lt"/>
                <a:ea typeface="ＭＳ Ｐゴシック" pitchFamily="-123" charset="-128"/>
                <a:cs typeface="ＭＳ Ｐゴシック" pitchFamily="-123" charset="-128"/>
              </a:rPr>
              <a:t>, would be deciding whether or not approach </a:t>
            </a:r>
            <a:r>
              <a:rPr lang="en-US" sz="1200" kern="1200" dirty="0" smtClean="0">
                <a:solidFill>
                  <a:schemeClr val="tx1"/>
                </a:solidFill>
                <a:latin typeface="+mn-lt"/>
                <a:ea typeface="ＭＳ Ｐゴシック" pitchFamily="-123" charset="-128"/>
                <a:cs typeface="ＭＳ Ｐゴシック" pitchFamily="-123" charset="-128"/>
              </a:rPr>
              <a:t>and continued interaction were desirable [to the individual]” (p.288). </a:t>
            </a:r>
          </a:p>
          <a:p>
            <a:r>
              <a:rPr lang="en-US" sz="1200" kern="1200" dirty="0" smtClean="0">
                <a:solidFill>
                  <a:schemeClr val="tx1"/>
                </a:solidFill>
                <a:latin typeface="+mn-lt"/>
                <a:ea typeface="ＭＳ Ｐゴシック" pitchFamily="-123" charset="-128"/>
                <a:cs typeface="ＭＳ Ｐゴシック" pitchFamily="-123" charset="-128"/>
              </a:rPr>
              <a:t> </a:t>
            </a:r>
          </a:p>
          <a:p>
            <a:r>
              <a:rPr lang="en-US" sz="1200" kern="1200" dirty="0" smtClean="0">
                <a:solidFill>
                  <a:schemeClr val="tx1"/>
                </a:solidFill>
                <a:latin typeface="+mn-lt"/>
                <a:ea typeface="ＭＳ Ｐゴシック" pitchFamily="-123" charset="-128"/>
                <a:cs typeface="ＭＳ Ｐゴシック" pitchFamily="-123" charset="-128"/>
              </a:rPr>
              <a:t>Interactional justice - Interactional justice contends that the </a:t>
            </a:r>
            <a:r>
              <a:rPr lang="en-US" sz="1200" b="1" kern="1200" dirty="0" smtClean="0">
                <a:solidFill>
                  <a:schemeClr val="tx1"/>
                </a:solidFill>
                <a:latin typeface="+mn-lt"/>
                <a:ea typeface="ＭＳ Ｐゴシック" pitchFamily="-123" charset="-128"/>
                <a:cs typeface="ＭＳ Ｐゴシック" pitchFamily="-123" charset="-128"/>
              </a:rPr>
              <a:t>quality</a:t>
            </a:r>
            <a:r>
              <a:rPr lang="en-US" sz="1200" kern="1200" dirty="0" smtClean="0">
                <a:solidFill>
                  <a:schemeClr val="tx1"/>
                </a:solidFill>
                <a:latin typeface="+mn-lt"/>
                <a:ea typeface="ＭＳ Ｐゴシック" pitchFamily="-123" charset="-128"/>
                <a:cs typeface="ＭＳ Ｐゴシック" pitchFamily="-123" charset="-128"/>
              </a:rPr>
              <a:t> of interpersonal </a:t>
            </a:r>
            <a:r>
              <a:rPr lang="en-US" sz="1200" b="1" kern="1200" dirty="0" smtClean="0">
                <a:solidFill>
                  <a:schemeClr val="tx1"/>
                </a:solidFill>
                <a:latin typeface="+mn-lt"/>
                <a:ea typeface="ＭＳ Ｐゴシック" pitchFamily="-123" charset="-128"/>
                <a:cs typeface="ＭＳ Ｐゴシック" pitchFamily="-123" charset="-128"/>
              </a:rPr>
              <a:t>relationships</a:t>
            </a:r>
            <a:r>
              <a:rPr lang="en-US" sz="1200" kern="1200" dirty="0" smtClean="0">
                <a:solidFill>
                  <a:schemeClr val="tx1"/>
                </a:solidFill>
                <a:latin typeface="+mn-lt"/>
                <a:ea typeface="ＭＳ Ｐゴシック" pitchFamily="-123" charset="-128"/>
                <a:cs typeface="ＭＳ Ｐゴシック" pitchFamily="-123" charset="-128"/>
              </a:rPr>
              <a:t> is </a:t>
            </a:r>
            <a:r>
              <a:rPr lang="en-US" sz="1200" b="1" kern="1200" dirty="0" smtClean="0">
                <a:solidFill>
                  <a:schemeClr val="tx1"/>
                </a:solidFill>
                <a:latin typeface="+mn-lt"/>
                <a:ea typeface="ＭＳ Ｐゴシック" pitchFamily="-123" charset="-128"/>
                <a:cs typeface="ＭＳ Ｐゴシック" pitchFamily="-123" charset="-128"/>
              </a:rPr>
              <a:t>determined</a:t>
            </a:r>
            <a:r>
              <a:rPr lang="en-US" sz="1200" kern="1200" dirty="0" smtClean="0">
                <a:solidFill>
                  <a:schemeClr val="tx1"/>
                </a:solidFill>
                <a:latin typeface="+mn-lt"/>
                <a:ea typeface="ＭＳ Ｐゴシック" pitchFamily="-123" charset="-128"/>
                <a:cs typeface="ＭＳ Ｐゴシック" pitchFamily="-123" charset="-128"/>
              </a:rPr>
              <a:t> by the treatment of </a:t>
            </a:r>
            <a:r>
              <a:rPr lang="en-US" sz="1200" b="1" kern="1200" dirty="0" smtClean="0">
                <a:solidFill>
                  <a:schemeClr val="tx1"/>
                </a:solidFill>
                <a:latin typeface="+mn-lt"/>
                <a:ea typeface="ＭＳ Ｐゴシック" pitchFamily="-123" charset="-128"/>
                <a:cs typeface="ＭＳ Ｐゴシック" pitchFamily="-123" charset="-128"/>
              </a:rPr>
              <a:t>subordinates</a:t>
            </a:r>
            <a:r>
              <a:rPr lang="en-US" sz="1200" kern="1200" dirty="0" smtClean="0">
                <a:solidFill>
                  <a:schemeClr val="tx1"/>
                </a:solidFill>
                <a:latin typeface="+mn-lt"/>
                <a:ea typeface="ＭＳ Ｐゴシック" pitchFamily="-123" charset="-128"/>
                <a:cs typeface="ＭＳ Ｐゴシック" pitchFamily="-123" charset="-128"/>
              </a:rPr>
              <a:t> by those with </a:t>
            </a:r>
            <a:r>
              <a:rPr lang="en-US" sz="1200" b="1" kern="1200" dirty="0" smtClean="0">
                <a:solidFill>
                  <a:schemeClr val="tx1"/>
                </a:solidFill>
                <a:latin typeface="+mn-lt"/>
                <a:ea typeface="ＭＳ Ｐゴシック" pitchFamily="-123" charset="-128"/>
                <a:cs typeface="ＭＳ Ｐゴシック" pitchFamily="-123" charset="-128"/>
              </a:rPr>
              <a:t>authority</a:t>
            </a:r>
            <a:r>
              <a:rPr lang="en-US" sz="1200" kern="1200" dirty="0" smtClean="0">
                <a:solidFill>
                  <a:schemeClr val="tx1"/>
                </a:solidFill>
                <a:latin typeface="+mn-lt"/>
                <a:ea typeface="ＭＳ Ｐゴシック" pitchFamily="-123" charset="-128"/>
                <a:cs typeface="ＭＳ Ｐゴシック" pitchFamily="-123" charset="-128"/>
              </a:rPr>
              <a:t> and emphasizes fair and </a:t>
            </a:r>
            <a:r>
              <a:rPr lang="en-US" sz="1200" b="1" kern="1200" dirty="0" smtClean="0">
                <a:solidFill>
                  <a:schemeClr val="tx1"/>
                </a:solidFill>
                <a:latin typeface="+mn-lt"/>
                <a:ea typeface="ＭＳ Ｐゴシック" pitchFamily="-123" charset="-128"/>
                <a:cs typeface="ＭＳ Ｐゴシック" pitchFamily="-123" charset="-128"/>
              </a:rPr>
              <a:t>respectful interactions</a:t>
            </a:r>
          </a:p>
          <a:p>
            <a:endParaRPr lang="en-US"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ＭＳ Ｐゴシック" pitchFamily="-123" charset="-128"/>
              </a:rPr>
              <a:t>Accessibility has </a:t>
            </a:r>
            <a:r>
              <a:rPr lang="en-US" sz="1200" b="1" kern="1200" dirty="0" smtClean="0">
                <a:solidFill>
                  <a:schemeClr val="tx1"/>
                </a:solidFill>
                <a:latin typeface="+mn-lt"/>
                <a:ea typeface="ＭＳ Ｐゴシック" pitchFamily="-123" charset="-128"/>
                <a:cs typeface="ＭＳ Ｐゴシック" pitchFamily="-123" charset="-128"/>
              </a:rPr>
              <a:t>both</a:t>
            </a:r>
            <a:r>
              <a:rPr lang="en-US" sz="1200" kern="1200" dirty="0" smtClean="0">
                <a:solidFill>
                  <a:schemeClr val="tx1"/>
                </a:solidFill>
                <a:latin typeface="+mn-lt"/>
                <a:ea typeface="ＭＳ Ｐゴシック" pitchFamily="-123" charset="-128"/>
                <a:cs typeface="ＭＳ Ｐゴシック" pitchFamily="-123" charset="-128"/>
              </a:rPr>
              <a:t> a physical and psychological dimension.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ＭＳ Ｐゴシック" pitchFamily="-123" charset="-128"/>
              <a:cs typeface="ＭＳ Ｐゴシック" pitchFamily="-12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ＭＳ Ｐゴシック" pitchFamily="-123" charset="-128"/>
              </a:rPr>
              <a:t> </a:t>
            </a:r>
            <a:r>
              <a:rPr lang="en-US" sz="1200" b="1" kern="1200" dirty="0" smtClean="0">
                <a:solidFill>
                  <a:schemeClr val="tx1"/>
                </a:solidFill>
                <a:latin typeface="+mn-lt"/>
                <a:ea typeface="ＭＳ Ｐゴシック" pitchFamily="-123" charset="-128"/>
                <a:cs typeface="ＭＳ Ｐゴシック" pitchFamily="-123" charset="-128"/>
              </a:rPr>
              <a:t>Physically</a:t>
            </a:r>
            <a:r>
              <a:rPr lang="en-US" sz="1200" kern="1200" dirty="0" smtClean="0">
                <a:solidFill>
                  <a:schemeClr val="tx1"/>
                </a:solidFill>
                <a:latin typeface="+mn-lt"/>
                <a:ea typeface="ＭＳ Ｐゴシック" pitchFamily="-123" charset="-128"/>
                <a:cs typeface="ＭＳ Ｐゴシック" pitchFamily="-123" charset="-128"/>
              </a:rPr>
              <a:t> it refers to the tangible </a:t>
            </a:r>
            <a:r>
              <a:rPr lang="en-US" sz="1200" b="1" i="1" kern="1200" dirty="0" smtClean="0">
                <a:solidFill>
                  <a:schemeClr val="tx1"/>
                </a:solidFill>
                <a:latin typeface="+mn-lt"/>
                <a:ea typeface="ＭＳ Ｐゴシック" pitchFamily="-123" charset="-128"/>
                <a:cs typeface="ＭＳ Ｐゴシック" pitchFamily="-123" charset="-128"/>
              </a:rPr>
              <a:t>availability</a:t>
            </a:r>
            <a:r>
              <a:rPr lang="en-US" sz="1200" b="1" kern="1200" dirty="0" smtClean="0">
                <a:solidFill>
                  <a:schemeClr val="tx1"/>
                </a:solidFill>
                <a:latin typeface="+mn-lt"/>
                <a:ea typeface="ＭＳ Ｐゴシック" pitchFamily="-123" charset="-128"/>
                <a:cs typeface="ＭＳ Ｐゴシック" pitchFamily="-123" charset="-128"/>
              </a:rPr>
              <a:t> of professors </a:t>
            </a:r>
            <a:r>
              <a:rPr lang="en-US" sz="1200" kern="1200" dirty="0" smtClean="0">
                <a:solidFill>
                  <a:schemeClr val="tx1"/>
                </a:solidFill>
                <a:latin typeface="+mn-lt"/>
                <a:ea typeface="ＭＳ Ｐゴシック" pitchFamily="-123" charset="-128"/>
                <a:cs typeface="ＭＳ Ｐゴシック" pitchFamily="-123" charset="-128"/>
              </a:rPr>
              <a:t>outside of class and </a:t>
            </a:r>
            <a:r>
              <a:rPr lang="en-US" sz="1200" b="1" kern="1200" dirty="0" smtClean="0">
                <a:solidFill>
                  <a:schemeClr val="tx1"/>
                </a:solidFill>
                <a:latin typeface="+mn-lt"/>
                <a:ea typeface="ＭＳ Ｐゴシック" pitchFamily="-123" charset="-128"/>
                <a:cs typeface="ＭＳ Ｐゴシック" pitchFamily="-123" charset="-128"/>
              </a:rPr>
              <a:t>the ease or difficulty students have </a:t>
            </a:r>
            <a:r>
              <a:rPr lang="en-US" sz="1200" kern="1200" dirty="0" smtClean="0">
                <a:solidFill>
                  <a:schemeClr val="tx1"/>
                </a:solidFill>
                <a:latin typeface="+mn-lt"/>
                <a:ea typeface="ＭＳ Ｐゴシック" pitchFamily="-123" charset="-128"/>
                <a:cs typeface="ＭＳ Ｐゴシック" pitchFamily="-123" charset="-128"/>
              </a:rPr>
              <a:t>when trying to reach faculty.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ＭＳ Ｐゴシック" pitchFamily="-123" charset="-128"/>
              <a:cs typeface="ＭＳ Ｐゴシック" pitchFamily="-12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mn-lt"/>
                <a:ea typeface="ＭＳ Ｐゴシック" pitchFamily="-123" charset="-128"/>
                <a:cs typeface="ＭＳ Ｐゴシック" pitchFamily="-123" charset="-128"/>
              </a:rPr>
              <a:t>Psychologically</a:t>
            </a:r>
            <a:r>
              <a:rPr lang="en-US" sz="1200" kern="1200" dirty="0" smtClean="0">
                <a:solidFill>
                  <a:schemeClr val="tx1"/>
                </a:solidFill>
                <a:latin typeface="+mn-lt"/>
                <a:ea typeface="ＭＳ Ｐゴシック" pitchFamily="-123" charset="-128"/>
                <a:cs typeface="ＭＳ Ｐゴシック" pitchFamily="-123" charset="-128"/>
              </a:rPr>
              <a:t> it refers to </a:t>
            </a:r>
            <a:r>
              <a:rPr lang="en-US" sz="1200" b="1" kern="1200" dirty="0" smtClean="0">
                <a:solidFill>
                  <a:schemeClr val="tx1"/>
                </a:solidFill>
                <a:latin typeface="+mn-lt"/>
                <a:ea typeface="ＭＳ Ｐゴシック" pitchFamily="-123" charset="-128"/>
                <a:cs typeface="ＭＳ Ｐゴシック" pitchFamily="-123" charset="-128"/>
              </a:rPr>
              <a:t>the professors’ attitudes, beliefs, and values </a:t>
            </a:r>
            <a:r>
              <a:rPr lang="en-US" sz="1200" kern="1200" dirty="0" smtClean="0">
                <a:solidFill>
                  <a:schemeClr val="tx1"/>
                </a:solidFill>
                <a:latin typeface="+mn-lt"/>
                <a:ea typeface="ＭＳ Ｐゴシック" pitchFamily="-123" charset="-128"/>
                <a:cs typeface="ＭＳ Ｐゴシック" pitchFamily="-123" charset="-128"/>
              </a:rPr>
              <a:t>regarding personally interacting with students and </a:t>
            </a:r>
            <a:r>
              <a:rPr lang="en-US" sz="1200" b="1" kern="1200" dirty="0" smtClean="0">
                <a:solidFill>
                  <a:schemeClr val="tx1"/>
                </a:solidFill>
                <a:latin typeface="+mn-lt"/>
                <a:ea typeface="ＭＳ Ｐゴシック" pitchFamily="-123" charset="-128"/>
                <a:cs typeface="ＭＳ Ｐゴシック" pitchFamily="-123" charset="-128"/>
              </a:rPr>
              <a:t>their receptivity to giving </a:t>
            </a:r>
            <a:r>
              <a:rPr lang="en-US" sz="1200" kern="1200" dirty="0" smtClean="0">
                <a:solidFill>
                  <a:schemeClr val="tx1"/>
                </a:solidFill>
                <a:latin typeface="+mn-lt"/>
                <a:ea typeface="ＭＳ Ｐゴシック" pitchFamily="-123" charset="-128"/>
                <a:cs typeface="ＭＳ Ｐゴシック" pitchFamily="-123" charset="-128"/>
              </a:rPr>
              <a:t>guidance to students or </a:t>
            </a:r>
            <a:r>
              <a:rPr lang="en-US" sz="1200" b="1" kern="1200" dirty="0" smtClean="0">
                <a:solidFill>
                  <a:schemeClr val="tx1"/>
                </a:solidFill>
                <a:latin typeface="+mn-lt"/>
                <a:ea typeface="ＭＳ Ｐゴシック" pitchFamily="-123" charset="-128"/>
                <a:cs typeface="ＭＳ Ｐゴシック" pitchFamily="-123" charset="-128"/>
              </a:rPr>
              <a:t>talking</a:t>
            </a:r>
            <a:r>
              <a:rPr lang="en-US" sz="1200" kern="1200" dirty="0" smtClean="0">
                <a:solidFill>
                  <a:schemeClr val="tx1"/>
                </a:solidFill>
                <a:latin typeface="+mn-lt"/>
                <a:ea typeface="ＭＳ Ｐゴシック" pitchFamily="-123" charset="-128"/>
                <a:cs typeface="ＭＳ Ｐゴシック" pitchFamily="-123" charset="-128"/>
              </a:rPr>
              <a:t> with them about questions or concerns outside of the classroom.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ＭＳ Ｐゴシック" pitchFamily="-123" charset="-128"/>
              <a:cs typeface="ＭＳ Ｐゴシック" pitchFamily="-12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ＭＳ Ｐゴシック" pitchFamily="-123" charset="-128"/>
              </a:rPr>
              <a:t>Indeed, a professor may “be available to students without being truly ‘accessible’ to them in the sense of being willing and even eager to listen, to exchange ideas, and to help if he can” (Wilson et al., 1974, p. 82).</a:t>
            </a:r>
          </a:p>
          <a:p>
            <a:endParaRPr lang="en-US"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ＭＳ Ｐゴシック" pitchFamily="-123" charset="-128"/>
              </a:rPr>
              <a:t>An ethic of care </a:t>
            </a:r>
            <a:r>
              <a:rPr lang="en-US" sz="1200" b="1" kern="1200" dirty="0" smtClean="0">
                <a:solidFill>
                  <a:schemeClr val="tx1"/>
                </a:solidFill>
                <a:latin typeface="+mn-lt"/>
                <a:ea typeface="ＭＳ Ｐゴシック" pitchFamily="-123" charset="-128"/>
                <a:cs typeface="ＭＳ Ｐゴシック" pitchFamily="-123" charset="-128"/>
              </a:rPr>
              <a:t>may explain why </a:t>
            </a:r>
            <a:r>
              <a:rPr lang="en-US" sz="1200" kern="1200" dirty="0" smtClean="0">
                <a:solidFill>
                  <a:schemeClr val="tx1"/>
                </a:solidFill>
                <a:latin typeface="+mn-lt"/>
                <a:ea typeface="ＭＳ Ｐゴシック" pitchFamily="-123" charset="-128"/>
                <a:cs typeface="ＭＳ Ｐゴシック" pitchFamily="-123" charset="-128"/>
              </a:rPr>
              <a:t>students in STEM disciplines commonly </a:t>
            </a:r>
            <a:r>
              <a:rPr lang="en-US" sz="1200" b="1" kern="1200" dirty="0" smtClean="0">
                <a:solidFill>
                  <a:schemeClr val="tx1"/>
                </a:solidFill>
                <a:latin typeface="+mn-lt"/>
                <a:ea typeface="ＭＳ Ｐゴシック" pitchFamily="-123" charset="-128"/>
                <a:cs typeface="ＭＳ Ｐゴシック" pitchFamily="-123" charset="-128"/>
              </a:rPr>
              <a:t>describe STEM faculty </a:t>
            </a:r>
            <a:r>
              <a:rPr lang="en-US" sz="1200" kern="1200" dirty="0" smtClean="0">
                <a:solidFill>
                  <a:schemeClr val="tx1"/>
                </a:solidFill>
                <a:latin typeface="+mn-lt"/>
                <a:ea typeface="ＭＳ Ｐゴシック" pitchFamily="-123" charset="-128"/>
                <a:cs typeface="ＭＳ Ｐゴシック" pitchFamily="-123" charset="-128"/>
              </a:rPr>
              <a:t>as “cold,” “</a:t>
            </a:r>
            <a:r>
              <a:rPr lang="en-US" sz="1200" b="1" kern="1200" dirty="0" smtClean="0">
                <a:solidFill>
                  <a:schemeClr val="tx1"/>
                </a:solidFill>
                <a:latin typeface="+mn-lt"/>
                <a:ea typeface="ＭＳ Ｐゴシック" pitchFamily="-123" charset="-128"/>
                <a:cs typeface="ＭＳ Ｐゴシック" pitchFamily="-123" charset="-128"/>
              </a:rPr>
              <a:t>intimidating</a:t>
            </a:r>
            <a:r>
              <a:rPr lang="en-US" sz="1200" kern="1200" dirty="0" smtClean="0">
                <a:solidFill>
                  <a:schemeClr val="tx1"/>
                </a:solidFill>
                <a:latin typeface="+mn-lt"/>
                <a:ea typeface="ＭＳ Ｐゴシック" pitchFamily="-123" charset="-128"/>
                <a:cs typeface="ＭＳ Ｐゴシック" pitchFamily="-123" charset="-128"/>
              </a:rPr>
              <a:t>,” “</a:t>
            </a:r>
            <a:r>
              <a:rPr lang="en-US" sz="1200" b="1" kern="1200" dirty="0" smtClean="0">
                <a:solidFill>
                  <a:schemeClr val="tx1"/>
                </a:solidFill>
                <a:latin typeface="+mn-lt"/>
                <a:ea typeface="ＭＳ Ｐゴシック" pitchFamily="-123" charset="-128"/>
                <a:cs typeface="ＭＳ Ｐゴシック" pitchFamily="-123" charset="-128"/>
              </a:rPr>
              <a:t>inaccessible</a:t>
            </a:r>
            <a:r>
              <a:rPr lang="en-US" sz="1200" kern="1200" dirty="0" smtClean="0">
                <a:solidFill>
                  <a:schemeClr val="tx1"/>
                </a:solidFill>
                <a:latin typeface="+mn-lt"/>
                <a:ea typeface="ＭＳ Ｐゴシック" pitchFamily="-123" charset="-128"/>
                <a:cs typeface="ＭＳ Ｐゴシック" pitchFamily="-123" charset="-128"/>
              </a:rPr>
              <a:t>,” and “unapproachable.</a:t>
            </a:r>
          </a:p>
          <a:p>
            <a:endParaRPr lang="en-US" b="1"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ＭＳ Ｐゴシック" pitchFamily="-123" charset="-128"/>
                <a:cs typeface="ＭＳ Ｐゴシック" pitchFamily="-123" charset="-128"/>
              </a:rPr>
              <a:t>Positive Cues = </a:t>
            </a:r>
            <a:r>
              <a:rPr lang="en-US" sz="1200" b="1" kern="1200" dirty="0" smtClean="0">
                <a:solidFill>
                  <a:schemeClr val="tx1"/>
                </a:solidFill>
                <a:latin typeface="+mn-lt"/>
                <a:ea typeface="ＭＳ Ｐゴシック" pitchFamily="-123" charset="-128"/>
                <a:cs typeface="ＭＳ Ｐゴシック" pitchFamily="-123" charset="-128"/>
              </a:rPr>
              <a:t>concern</a:t>
            </a:r>
            <a:r>
              <a:rPr lang="en-US" sz="1200" kern="1200" dirty="0" smtClean="0">
                <a:solidFill>
                  <a:schemeClr val="tx1"/>
                </a:solidFill>
                <a:latin typeface="+mn-lt"/>
                <a:ea typeface="ＭＳ Ｐゴシック" pitchFamily="-123" charset="-128"/>
                <a:cs typeface="ＭＳ Ｐゴシック" pitchFamily="-123" charset="-128"/>
              </a:rPr>
              <a:t> over students </a:t>
            </a:r>
            <a:r>
              <a:rPr lang="en-US" sz="1200" b="1" kern="1200" dirty="0" smtClean="0">
                <a:solidFill>
                  <a:schemeClr val="tx1"/>
                </a:solidFill>
                <a:latin typeface="+mn-lt"/>
                <a:ea typeface="ＭＳ Ｐゴシック" pitchFamily="-123" charset="-128"/>
                <a:cs typeface="ＭＳ Ｐゴシック" pitchFamily="-123" charset="-128"/>
              </a:rPr>
              <a:t>problems</a:t>
            </a:r>
            <a:r>
              <a:rPr lang="en-US" sz="1200" kern="1200" dirty="0" smtClean="0">
                <a:solidFill>
                  <a:schemeClr val="tx1"/>
                </a:solidFill>
                <a:latin typeface="+mn-lt"/>
                <a:ea typeface="ＭＳ Ｐゴシック" pitchFamily="-123" charset="-128"/>
                <a:cs typeface="ＭＳ Ｐゴシック" pitchFamily="-123" charset="-128"/>
              </a:rPr>
              <a:t>, humor, display </a:t>
            </a:r>
            <a:r>
              <a:rPr lang="en-US" sz="1200" b="1" kern="1200" dirty="0" smtClean="0">
                <a:solidFill>
                  <a:schemeClr val="tx1"/>
                </a:solidFill>
                <a:latin typeface="+mn-lt"/>
                <a:ea typeface="ＭＳ Ｐゴシック" pitchFamily="-123" charset="-128"/>
                <a:cs typeface="ＭＳ Ｐゴシック" pitchFamily="-123" charset="-128"/>
              </a:rPr>
              <a:t>patience</a:t>
            </a:r>
            <a:r>
              <a:rPr lang="en-US" sz="1200" kern="1200" dirty="0" smtClean="0">
                <a:solidFill>
                  <a:schemeClr val="tx1"/>
                </a:solidFill>
                <a:latin typeface="+mn-lt"/>
                <a:ea typeface="ＭＳ Ｐゴシック" pitchFamily="-123" charset="-128"/>
                <a:cs typeface="ＭＳ Ｐゴシック" pitchFamily="-123" charset="-128"/>
              </a:rPr>
              <a:t>, try to </a:t>
            </a:r>
            <a:r>
              <a:rPr lang="en-US" sz="1200" b="1" kern="1200" dirty="0" smtClean="0">
                <a:solidFill>
                  <a:schemeClr val="tx1"/>
                </a:solidFill>
                <a:latin typeface="+mn-lt"/>
                <a:ea typeface="ＭＳ Ｐゴシック" pitchFamily="-123" charset="-128"/>
                <a:cs typeface="ＭＳ Ｐゴシック" pitchFamily="-123" charset="-128"/>
              </a:rPr>
              <a:t>get to know </a:t>
            </a:r>
            <a:r>
              <a:rPr lang="en-US" sz="1200" kern="1200" dirty="0" smtClean="0">
                <a:solidFill>
                  <a:schemeClr val="tx1"/>
                </a:solidFill>
                <a:latin typeface="+mn-lt"/>
                <a:ea typeface="ＭＳ Ｐゴシック" pitchFamily="-123" charset="-128"/>
                <a:cs typeface="ＭＳ Ｐゴシック" pitchFamily="-123" charset="-128"/>
              </a:rPr>
              <a:t>students, </a:t>
            </a:r>
          </a:p>
          <a:p>
            <a:endParaRPr lang="en-US" sz="1200" kern="1200" dirty="0" smtClean="0">
              <a:solidFill>
                <a:schemeClr val="tx1"/>
              </a:solidFill>
              <a:latin typeface="+mn-lt"/>
              <a:ea typeface="ＭＳ Ｐゴシック" pitchFamily="-123" charset="-128"/>
              <a:cs typeface="ＭＳ Ｐゴシック" pitchFamily="-123" charset="-128"/>
            </a:endParaRPr>
          </a:p>
          <a:p>
            <a:r>
              <a:rPr lang="en-US" sz="1200" kern="1200" dirty="0" smtClean="0">
                <a:solidFill>
                  <a:schemeClr val="tx1"/>
                </a:solidFill>
                <a:latin typeface="+mn-lt"/>
                <a:ea typeface="ＭＳ Ｐゴシック" pitchFamily="-123" charset="-128"/>
                <a:cs typeface="ＭＳ Ｐゴシック" pitchFamily="-123" charset="-128"/>
              </a:rPr>
              <a:t>Negative Cues = always appear to be in a </a:t>
            </a:r>
            <a:r>
              <a:rPr lang="en-US" sz="1200" b="1" kern="1200" dirty="0" smtClean="0">
                <a:solidFill>
                  <a:schemeClr val="tx1"/>
                </a:solidFill>
                <a:latin typeface="+mn-lt"/>
                <a:ea typeface="ＭＳ Ｐゴシック" pitchFamily="-123" charset="-128"/>
                <a:cs typeface="ＭＳ Ｐゴシック" pitchFamily="-123" charset="-128"/>
              </a:rPr>
              <a:t>hurry</a:t>
            </a:r>
            <a:r>
              <a:rPr lang="en-US" sz="1200" kern="1200" dirty="0" smtClean="0">
                <a:solidFill>
                  <a:schemeClr val="tx1"/>
                </a:solidFill>
                <a:latin typeface="+mn-lt"/>
                <a:ea typeface="ＭＳ Ｐゴシック" pitchFamily="-123" charset="-128"/>
                <a:cs typeface="ＭＳ Ｐゴシック" pitchFamily="-123" charset="-128"/>
              </a:rPr>
              <a:t>, </a:t>
            </a:r>
            <a:r>
              <a:rPr lang="en-US" sz="1200" b="1" kern="1200" dirty="0" smtClean="0">
                <a:solidFill>
                  <a:schemeClr val="tx1"/>
                </a:solidFill>
                <a:latin typeface="+mn-lt"/>
                <a:ea typeface="ＭＳ Ｐゴシック" pitchFamily="-123" charset="-128"/>
                <a:cs typeface="ＭＳ Ｐゴシック" pitchFamily="-123" charset="-128"/>
              </a:rPr>
              <a:t>rudeness</a:t>
            </a:r>
            <a:endParaRPr lang="en-US" sz="1200" kern="1200" dirty="0" smtClean="0">
              <a:solidFill>
                <a:schemeClr val="tx1"/>
              </a:solidFill>
              <a:latin typeface="+mn-lt"/>
              <a:ea typeface="ＭＳ Ｐゴシック" pitchFamily="-123" charset="-128"/>
              <a:cs typeface="ＭＳ Ｐゴシック" pitchFamily="-123" charset="-128"/>
            </a:endParaRPr>
          </a:p>
          <a:p>
            <a:endParaRPr lang="en-US"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ＭＳ Ｐゴシック" pitchFamily="-123" charset="-128"/>
                <a:cs typeface="ＭＳ Ｐゴシック" pitchFamily="-123" charset="-128"/>
              </a:rPr>
              <a:t>Students’ </a:t>
            </a:r>
            <a:r>
              <a:rPr lang="en-US" sz="1200" b="1" kern="1200" dirty="0" smtClean="0">
                <a:solidFill>
                  <a:schemeClr val="tx1"/>
                </a:solidFill>
                <a:latin typeface="+mn-lt"/>
                <a:ea typeface="ＭＳ Ｐゴシック" pitchFamily="-123" charset="-128"/>
                <a:cs typeface="ＭＳ Ｐゴシック" pitchFamily="-123" charset="-128"/>
              </a:rPr>
              <a:t>perceptions</a:t>
            </a:r>
            <a:r>
              <a:rPr lang="en-US" sz="1200" kern="1200" dirty="0" smtClean="0">
                <a:solidFill>
                  <a:schemeClr val="tx1"/>
                </a:solidFill>
                <a:latin typeface="+mn-lt"/>
                <a:ea typeface="ＭＳ Ｐゴシック" pitchFamily="-123" charset="-128"/>
                <a:cs typeface="ＭＳ Ｐゴシック" pitchFamily="-123" charset="-128"/>
              </a:rPr>
              <a:t> of faculty members’ </a:t>
            </a:r>
            <a:r>
              <a:rPr lang="en-US" sz="1200" b="1" kern="1200" dirty="0" smtClean="0">
                <a:solidFill>
                  <a:schemeClr val="tx1"/>
                </a:solidFill>
                <a:latin typeface="+mn-lt"/>
                <a:ea typeface="ＭＳ Ｐゴシック" pitchFamily="-123" charset="-128"/>
                <a:cs typeface="ＭＳ Ｐゴシック" pitchFamily="-123" charset="-128"/>
              </a:rPr>
              <a:t>ethic of care</a:t>
            </a:r>
            <a:r>
              <a:rPr lang="en-US" sz="1200" kern="1200" dirty="0" smtClean="0">
                <a:solidFill>
                  <a:schemeClr val="tx1"/>
                </a:solidFill>
                <a:latin typeface="+mn-lt"/>
                <a:ea typeface="ＭＳ Ｐゴシック" pitchFamily="-123" charset="-128"/>
                <a:cs typeface="ＭＳ Ｐゴシック" pitchFamily="-123" charset="-128"/>
              </a:rPr>
              <a:t>. </a:t>
            </a:r>
          </a:p>
          <a:p>
            <a:endParaRPr lang="en-US" sz="1200" kern="1200" dirty="0" smtClean="0">
              <a:solidFill>
                <a:schemeClr val="tx1"/>
              </a:solidFill>
              <a:latin typeface="+mn-lt"/>
              <a:ea typeface="ＭＳ Ｐゴシック" pitchFamily="-123" charset="-128"/>
            </a:endParaRPr>
          </a:p>
          <a:p>
            <a:endParaRPr lang="en-US" sz="1200" kern="1200" dirty="0" smtClean="0">
              <a:solidFill>
                <a:schemeClr val="tx1"/>
              </a:solidFill>
              <a:latin typeface="+mn-lt"/>
              <a:ea typeface="ＭＳ Ｐゴシック" pitchFamily="-123" charset="-128"/>
            </a:endParaRPr>
          </a:p>
          <a:p>
            <a:r>
              <a:rPr lang="en-US" sz="1200" b="1" kern="1200" dirty="0" smtClean="0">
                <a:solidFill>
                  <a:schemeClr val="tx1"/>
                </a:solidFill>
                <a:latin typeface="+mn-lt"/>
                <a:ea typeface="ＭＳ Ｐゴシック" pitchFamily="-123" charset="-128"/>
                <a:cs typeface="ＭＳ Ｐゴシック" pitchFamily="-123" charset="-128"/>
              </a:rPr>
              <a:t>URM</a:t>
            </a:r>
            <a:r>
              <a:rPr lang="en-US" sz="1200" kern="1200" dirty="0" smtClean="0">
                <a:solidFill>
                  <a:schemeClr val="tx1"/>
                </a:solidFill>
                <a:latin typeface="+mn-lt"/>
                <a:ea typeface="ＭＳ Ｐゴシック" pitchFamily="-123" charset="-128"/>
                <a:cs typeface="ＭＳ Ｐゴシック" pitchFamily="-123" charset="-128"/>
              </a:rPr>
              <a:t> - supports prior research that racial minority students may be more </a:t>
            </a:r>
            <a:r>
              <a:rPr lang="en-US" sz="1200" b="1" kern="1200" dirty="0" smtClean="0">
                <a:solidFill>
                  <a:schemeClr val="tx1"/>
                </a:solidFill>
                <a:latin typeface="+mn-lt"/>
                <a:ea typeface="ＭＳ Ｐゴシック" pitchFamily="-123" charset="-128"/>
                <a:cs typeface="ＭＳ Ｐゴシック" pitchFamily="-123" charset="-128"/>
              </a:rPr>
              <a:t>perceptive of uncaring faculty</a:t>
            </a:r>
          </a:p>
          <a:p>
            <a:endParaRPr lang="en-US" sz="1200" b="1" kern="1200" dirty="0" smtClean="0">
              <a:solidFill>
                <a:schemeClr val="tx1"/>
              </a:solidFill>
              <a:latin typeface="+mn-lt"/>
              <a:ea typeface="ＭＳ Ｐゴシック" pitchFamily="-12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mn-lt"/>
                <a:ea typeface="ＭＳ Ｐゴシック" pitchFamily="-123" charset="-128"/>
              </a:rPr>
              <a:t>Grades</a:t>
            </a:r>
            <a:r>
              <a:rPr lang="en-US" sz="1200" kern="1200" dirty="0" smtClean="0">
                <a:solidFill>
                  <a:schemeClr val="tx1"/>
                </a:solidFill>
                <a:latin typeface="+mn-lt"/>
                <a:ea typeface="ＭＳ Ｐゴシック" pitchFamily="-123" charset="-128"/>
              </a:rPr>
              <a:t> - </a:t>
            </a:r>
            <a:r>
              <a:rPr lang="en-US" sz="1200" kern="1200" dirty="0" smtClean="0">
                <a:solidFill>
                  <a:schemeClr val="tx1"/>
                </a:solidFill>
                <a:latin typeface="+mn-lt"/>
                <a:ea typeface="ＭＳ Ｐゴシック" pitchFamily="-123" charset="-128"/>
                <a:cs typeface="ＭＳ Ｐゴシック" pitchFamily="-123" charset="-128"/>
              </a:rPr>
              <a:t>that students with </a:t>
            </a:r>
            <a:r>
              <a:rPr lang="en-US" sz="1200" b="1" kern="1200" dirty="0" smtClean="0">
                <a:solidFill>
                  <a:schemeClr val="tx1"/>
                </a:solidFill>
                <a:latin typeface="+mn-lt"/>
                <a:ea typeface="ＭＳ Ｐゴシック" pitchFamily="-123" charset="-128"/>
                <a:cs typeface="ＭＳ Ｐゴシック" pitchFamily="-123" charset="-128"/>
              </a:rPr>
              <a:t>weaker academic abilities</a:t>
            </a:r>
            <a:r>
              <a:rPr lang="en-US" sz="1200" kern="1200" dirty="0" smtClean="0">
                <a:solidFill>
                  <a:schemeClr val="tx1"/>
                </a:solidFill>
                <a:latin typeface="+mn-lt"/>
                <a:ea typeface="ＭＳ Ｐゴシック" pitchFamily="-123" charset="-128"/>
                <a:cs typeface="ＭＳ Ｐゴシック" pitchFamily="-123" charset="-128"/>
              </a:rPr>
              <a:t> may have </a:t>
            </a:r>
            <a:r>
              <a:rPr lang="en-US" sz="1200" b="1" kern="1200" dirty="0" smtClean="0">
                <a:solidFill>
                  <a:schemeClr val="tx1"/>
                </a:solidFill>
                <a:latin typeface="+mn-lt"/>
                <a:ea typeface="ＭＳ Ｐゴシック" pitchFamily="-123" charset="-128"/>
                <a:cs typeface="ＭＳ Ｐゴシック" pitchFamily="-123" charset="-128"/>
              </a:rPr>
              <a:t>greater susceptibility </a:t>
            </a:r>
            <a:r>
              <a:rPr lang="en-US" sz="1200" kern="1200" dirty="0" smtClean="0">
                <a:solidFill>
                  <a:schemeClr val="tx1"/>
                </a:solidFill>
                <a:latin typeface="+mn-lt"/>
                <a:ea typeface="ＭＳ Ｐゴシック" pitchFamily="-123" charset="-128"/>
                <a:cs typeface="ＭＳ Ｐゴシック" pitchFamily="-123" charset="-128"/>
              </a:rPr>
              <a:t>to insensitive faculty</a:t>
            </a:r>
            <a:endParaRPr lang="en-US" sz="1200" kern="1200" dirty="0" smtClean="0">
              <a:solidFill>
                <a:schemeClr val="tx1"/>
              </a:solidFill>
              <a:latin typeface="+mn-lt"/>
              <a:ea typeface="ＭＳ Ｐゴシック" pitchFamily="-123" charset="-128"/>
            </a:endParaRPr>
          </a:p>
          <a:p>
            <a:endParaRPr lang="en-US" b="1"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ＭＳ Ｐゴシック" pitchFamily="-123" charset="-128"/>
                <a:cs typeface="ＭＳ Ｐゴシック" pitchFamily="-123" charset="-128"/>
              </a:rPr>
              <a:t>Although our </a:t>
            </a:r>
            <a:r>
              <a:rPr lang="en-US" sz="1200" b="1" kern="1200" dirty="0" smtClean="0">
                <a:solidFill>
                  <a:schemeClr val="tx1"/>
                </a:solidFill>
                <a:latin typeface="+mn-lt"/>
                <a:ea typeface="ＭＳ Ｐゴシック" pitchFamily="-123" charset="-128"/>
                <a:cs typeface="ＭＳ Ｐゴシック" pitchFamily="-123" charset="-128"/>
              </a:rPr>
              <a:t>qualitative data cannot directly speak</a:t>
            </a:r>
            <a:r>
              <a:rPr lang="en-US" sz="1200" kern="1200" dirty="0" smtClean="0">
                <a:solidFill>
                  <a:schemeClr val="tx1"/>
                </a:solidFill>
                <a:latin typeface="+mn-lt"/>
                <a:ea typeface="ＭＳ Ｐゴシック" pitchFamily="-123" charset="-128"/>
                <a:cs typeface="ＭＳ Ｐゴシック" pitchFamily="-123" charset="-128"/>
              </a:rPr>
              <a:t> to these </a:t>
            </a:r>
            <a:r>
              <a:rPr lang="en-US" sz="1200" b="1" kern="1200" dirty="0" smtClean="0">
                <a:solidFill>
                  <a:schemeClr val="tx1"/>
                </a:solidFill>
                <a:latin typeface="+mn-lt"/>
                <a:ea typeface="ＭＳ Ｐゴシック" pitchFamily="-123" charset="-128"/>
                <a:cs typeface="ＭＳ Ｐゴシック" pitchFamily="-123" charset="-128"/>
              </a:rPr>
              <a:t>demographic</a:t>
            </a:r>
            <a:r>
              <a:rPr lang="en-US" sz="1200" kern="1200" dirty="0" smtClean="0">
                <a:solidFill>
                  <a:schemeClr val="tx1"/>
                </a:solidFill>
                <a:latin typeface="+mn-lt"/>
                <a:ea typeface="ＭＳ Ｐゴシック" pitchFamily="-123" charset="-128"/>
                <a:cs typeface="ＭＳ Ｐゴシック" pitchFamily="-123" charset="-128"/>
              </a:rPr>
              <a:t> or pre-college </a:t>
            </a:r>
            <a:r>
              <a:rPr lang="en-US" sz="1200" b="1" kern="1200" dirty="0" smtClean="0">
                <a:solidFill>
                  <a:schemeClr val="tx1"/>
                </a:solidFill>
                <a:latin typeface="+mn-lt"/>
                <a:ea typeface="ＭＳ Ｐゴシック" pitchFamily="-123" charset="-128"/>
                <a:cs typeface="ＭＳ Ｐゴシック" pitchFamily="-123" charset="-128"/>
              </a:rPr>
              <a:t>characteristics</a:t>
            </a:r>
            <a:r>
              <a:rPr lang="en-US" sz="1200" kern="1200" dirty="0" smtClean="0">
                <a:solidFill>
                  <a:schemeClr val="tx1"/>
                </a:solidFill>
                <a:latin typeface="+mn-lt"/>
                <a:ea typeface="ＭＳ Ｐゴシック" pitchFamily="-123" charset="-128"/>
                <a:cs typeface="ＭＳ Ｐゴシック" pitchFamily="-123" charset="-128"/>
              </a:rPr>
              <a:t>, </a:t>
            </a:r>
            <a:r>
              <a:rPr lang="en-US" sz="1200" b="1" kern="1200" dirty="0" smtClean="0">
                <a:solidFill>
                  <a:schemeClr val="tx1"/>
                </a:solidFill>
                <a:latin typeface="+mn-lt"/>
                <a:ea typeface="ＭＳ Ｐゴシック" pitchFamily="-123" charset="-128"/>
                <a:cs typeface="ＭＳ Ｐゴシック" pitchFamily="-123" charset="-128"/>
              </a:rPr>
              <a:t>some recurring themes emerged </a:t>
            </a:r>
            <a:r>
              <a:rPr lang="en-US" sz="1200" kern="1200" dirty="0" smtClean="0">
                <a:solidFill>
                  <a:schemeClr val="tx1"/>
                </a:solidFill>
                <a:latin typeface="+mn-lt"/>
                <a:ea typeface="ＭＳ Ｐゴシック" pitchFamily="-123" charset="-128"/>
                <a:cs typeface="ＭＳ Ｐゴシック" pitchFamily="-123" charset="-128"/>
              </a:rPr>
              <a:t>from student focus </a:t>
            </a:r>
            <a:r>
              <a:rPr lang="en-US" sz="1200" b="1" kern="1200" dirty="0" smtClean="0">
                <a:solidFill>
                  <a:schemeClr val="tx1"/>
                </a:solidFill>
                <a:latin typeface="+mn-lt"/>
                <a:ea typeface="ＭＳ Ｐゴシック" pitchFamily="-123" charset="-128"/>
                <a:cs typeface="ＭＳ Ｐゴシック" pitchFamily="-123" charset="-128"/>
              </a:rPr>
              <a:t>groups related </a:t>
            </a:r>
            <a:r>
              <a:rPr lang="en-US" sz="1200" kern="1200" dirty="0" smtClean="0">
                <a:solidFill>
                  <a:schemeClr val="tx1"/>
                </a:solidFill>
                <a:latin typeface="+mn-lt"/>
                <a:ea typeface="ＭＳ Ｐゴシック" pitchFamily="-123" charset="-128"/>
                <a:cs typeface="ＭＳ Ｐゴシック" pitchFamily="-123" charset="-128"/>
              </a:rPr>
              <a:t>to perceptions of care: </a:t>
            </a:r>
          </a:p>
          <a:p>
            <a:endParaRPr lang="en-US" sz="1200" kern="1200" dirty="0" smtClean="0">
              <a:solidFill>
                <a:schemeClr val="tx1"/>
              </a:solidFill>
              <a:latin typeface="+mn-lt"/>
              <a:ea typeface="ＭＳ Ｐゴシック" pitchFamily="-123" charset="-128"/>
            </a:endParaRPr>
          </a:p>
          <a:p>
            <a:r>
              <a:rPr lang="en-US" sz="1200" kern="1200" dirty="0" smtClean="0">
                <a:solidFill>
                  <a:schemeClr val="tx1"/>
                </a:solidFill>
                <a:latin typeface="+mn-lt"/>
                <a:ea typeface="ＭＳ Ｐゴシック" pitchFamily="-123" charset="-128"/>
                <a:cs typeface="ＭＳ Ｐゴシック" pitchFamily="-123" charset="-128"/>
              </a:rPr>
              <a:t>Students want professors to care about their </a:t>
            </a:r>
            <a:r>
              <a:rPr lang="en-US" sz="1200" b="1" kern="1200" dirty="0" smtClean="0">
                <a:solidFill>
                  <a:schemeClr val="tx1"/>
                </a:solidFill>
                <a:latin typeface="+mn-lt"/>
                <a:ea typeface="ＭＳ Ｐゴシック" pitchFamily="-123" charset="-128"/>
                <a:cs typeface="ＭＳ Ｐゴシック" pitchFamily="-123" charset="-128"/>
              </a:rPr>
              <a:t>personal</a:t>
            </a:r>
            <a:r>
              <a:rPr lang="en-US" sz="1200" kern="1200" dirty="0" smtClean="0">
                <a:solidFill>
                  <a:schemeClr val="tx1"/>
                </a:solidFill>
                <a:latin typeface="+mn-lt"/>
                <a:ea typeface="ＭＳ Ｐゴシック" pitchFamily="-123" charset="-128"/>
                <a:cs typeface="ＭＳ Ｐゴシック" pitchFamily="-123" charset="-128"/>
              </a:rPr>
              <a:t> well-being </a:t>
            </a:r>
            <a:r>
              <a:rPr lang="en-US" sz="1200" b="1" kern="1200" dirty="0" smtClean="0">
                <a:solidFill>
                  <a:schemeClr val="tx1"/>
                </a:solidFill>
                <a:latin typeface="+mn-lt"/>
                <a:ea typeface="ＭＳ Ｐゴシック" pitchFamily="-123" charset="-128"/>
                <a:cs typeface="ＭＳ Ｐゴシック" pitchFamily="-123" charset="-128"/>
              </a:rPr>
              <a:t>and </a:t>
            </a:r>
            <a:r>
              <a:rPr lang="en-US" sz="1200" kern="1200" dirty="0" smtClean="0">
                <a:solidFill>
                  <a:schemeClr val="tx1"/>
                </a:solidFill>
                <a:latin typeface="+mn-lt"/>
                <a:ea typeface="ＭＳ Ｐゴシック" pitchFamily="-123" charset="-128"/>
                <a:cs typeface="ＭＳ Ｐゴシック" pitchFamily="-123" charset="-128"/>
              </a:rPr>
              <a:t>about their </a:t>
            </a:r>
            <a:r>
              <a:rPr lang="en-US" sz="1200" b="1" kern="1200" dirty="0" smtClean="0">
                <a:solidFill>
                  <a:schemeClr val="tx1"/>
                </a:solidFill>
                <a:latin typeface="+mn-lt"/>
                <a:ea typeface="ＭＳ Ｐゴシック" pitchFamily="-123" charset="-128"/>
                <a:cs typeface="ＭＳ Ｐゴシック" pitchFamily="-123" charset="-128"/>
              </a:rPr>
              <a:t>learning</a:t>
            </a:r>
          </a:p>
          <a:p>
            <a:endParaRPr lang="en-US" sz="1200" b="1" kern="1200" dirty="0" smtClean="0">
              <a:solidFill>
                <a:schemeClr val="tx1"/>
              </a:solidFill>
              <a:latin typeface="+mn-lt"/>
              <a:ea typeface="ＭＳ Ｐゴシック" pitchFamily="-123" charset="-128"/>
            </a:endParaRPr>
          </a:p>
          <a:p>
            <a:r>
              <a:rPr lang="en-US" sz="1200" b="0" kern="1200" dirty="0" smtClean="0">
                <a:solidFill>
                  <a:schemeClr val="tx1"/>
                </a:solidFill>
                <a:latin typeface="+mn-lt"/>
                <a:ea typeface="ＭＳ Ｐゴシック" pitchFamily="-123" charset="-128"/>
              </a:rPr>
              <a:t>Read quote</a:t>
            </a:r>
          </a:p>
          <a:p>
            <a:endParaRPr lang="en-US" sz="1200" b="1" kern="1200" dirty="0" smtClean="0">
              <a:solidFill>
                <a:schemeClr val="tx1"/>
              </a:solidFill>
              <a:latin typeface="+mn-lt"/>
              <a:ea typeface="ＭＳ Ｐゴシック" pitchFamily="-123" charset="-128"/>
            </a:endParaRPr>
          </a:p>
          <a:p>
            <a:r>
              <a:rPr lang="en-US" sz="1200" kern="1200" dirty="0" smtClean="0">
                <a:solidFill>
                  <a:schemeClr val="tx1"/>
                </a:solidFill>
                <a:latin typeface="+mn-lt"/>
                <a:ea typeface="ＭＳ Ｐゴシック" pitchFamily="-123" charset="-128"/>
                <a:cs typeface="ＭＳ Ｐゴシック" pitchFamily="-123" charset="-128"/>
              </a:rPr>
              <a:t>Students </a:t>
            </a:r>
            <a:r>
              <a:rPr lang="en-US" sz="1200" b="1" kern="1200" dirty="0" smtClean="0">
                <a:solidFill>
                  <a:schemeClr val="tx1"/>
                </a:solidFill>
                <a:latin typeface="+mn-lt"/>
                <a:ea typeface="ＭＳ Ｐゴシック" pitchFamily="-123" charset="-128"/>
                <a:cs typeface="ＭＳ Ｐゴシック" pitchFamily="-123" charset="-128"/>
              </a:rPr>
              <a:t>feel more connected </a:t>
            </a:r>
            <a:r>
              <a:rPr lang="en-US" sz="1200" kern="1200" dirty="0" smtClean="0">
                <a:solidFill>
                  <a:schemeClr val="tx1"/>
                </a:solidFill>
                <a:latin typeface="+mn-lt"/>
                <a:ea typeface="ＭＳ Ｐゴシック" pitchFamily="-123" charset="-128"/>
                <a:cs typeface="ＭＳ Ｐゴシック" pitchFamily="-123" charset="-128"/>
              </a:rPr>
              <a:t>to the </a:t>
            </a:r>
            <a:r>
              <a:rPr lang="en-US" sz="1200" b="1" kern="1200" dirty="0" smtClean="0">
                <a:solidFill>
                  <a:schemeClr val="tx1"/>
                </a:solidFill>
                <a:latin typeface="+mn-lt"/>
                <a:ea typeface="ＭＳ Ｐゴシック" pitchFamily="-123" charset="-128"/>
                <a:cs typeface="ＭＳ Ｐゴシック" pitchFamily="-123" charset="-128"/>
              </a:rPr>
              <a:t>professor</a:t>
            </a:r>
            <a:r>
              <a:rPr lang="en-US" sz="1200" kern="1200" dirty="0" smtClean="0">
                <a:solidFill>
                  <a:schemeClr val="tx1"/>
                </a:solidFill>
                <a:latin typeface="+mn-lt"/>
                <a:ea typeface="ＭＳ Ｐゴシック" pitchFamily="-123" charset="-128"/>
                <a:cs typeface="ＭＳ Ｐゴシック" pitchFamily="-123" charset="-128"/>
              </a:rPr>
              <a:t> </a:t>
            </a:r>
            <a:r>
              <a:rPr lang="en-US" sz="1200" b="1" kern="1200" dirty="0" smtClean="0">
                <a:solidFill>
                  <a:schemeClr val="tx1"/>
                </a:solidFill>
                <a:latin typeface="+mn-lt"/>
                <a:ea typeface="ＭＳ Ｐゴシック" pitchFamily="-123" charset="-128"/>
                <a:cs typeface="ＭＳ Ｐゴシック" pitchFamily="-123" charset="-128"/>
              </a:rPr>
              <a:t>and</a:t>
            </a:r>
            <a:r>
              <a:rPr lang="en-US" sz="1200" kern="1200" dirty="0" smtClean="0">
                <a:solidFill>
                  <a:schemeClr val="tx1"/>
                </a:solidFill>
                <a:latin typeface="+mn-lt"/>
                <a:ea typeface="ＭＳ Ｐゴシック" pitchFamily="-123" charset="-128"/>
                <a:cs typeface="ＭＳ Ｐゴシック" pitchFamily="-123" charset="-128"/>
              </a:rPr>
              <a:t> to the </a:t>
            </a:r>
            <a:r>
              <a:rPr lang="en-US" sz="1200" b="1" kern="1200" dirty="0" smtClean="0">
                <a:solidFill>
                  <a:schemeClr val="tx1"/>
                </a:solidFill>
                <a:latin typeface="+mn-lt"/>
                <a:ea typeface="ＭＳ Ｐゴシック" pitchFamily="-123" charset="-128"/>
                <a:cs typeface="ＭＳ Ｐゴシック" pitchFamily="-123" charset="-128"/>
              </a:rPr>
              <a:t>course</a:t>
            </a:r>
            <a:r>
              <a:rPr lang="en-US" sz="1200" kern="1200" baseline="0" dirty="0" smtClean="0">
                <a:solidFill>
                  <a:schemeClr val="tx1"/>
                </a:solidFill>
                <a:latin typeface="+mn-lt"/>
                <a:ea typeface="ＭＳ Ｐゴシック" pitchFamily="-123" charset="-128"/>
                <a:cs typeface="ＭＳ Ｐゴシック" pitchFamily="-123" charset="-128"/>
              </a:rPr>
              <a:t> when professor cares about their personal well-being</a:t>
            </a:r>
            <a:r>
              <a:rPr lang="en-US" sz="1200" kern="1200" dirty="0" smtClean="0">
                <a:solidFill>
                  <a:schemeClr val="tx1"/>
                </a:solidFill>
                <a:latin typeface="+mn-lt"/>
                <a:ea typeface="ＭＳ Ｐゴシック" pitchFamily="-123" charset="-128"/>
                <a:cs typeface="ＭＳ Ｐゴシック" pitchFamily="-123" charset="-128"/>
              </a:rPr>
              <a:t> </a:t>
            </a:r>
            <a:endParaRPr lang="en-US" b="0"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ＭＳ Ｐゴシック" pitchFamily="-123" charset="-128"/>
                <a:cs typeface="ＭＳ Ｐゴシック" pitchFamily="-123" charset="-128"/>
              </a:rPr>
              <a:t>Students felt faculty genuinely cared about </a:t>
            </a:r>
            <a:r>
              <a:rPr lang="en-US" sz="1200" kern="1200" dirty="0" smtClean="0">
                <a:solidFill>
                  <a:schemeClr val="tx1"/>
                </a:solidFill>
                <a:latin typeface="+mn-lt"/>
                <a:ea typeface="ＭＳ Ｐゴシック" pitchFamily="-123" charset="-128"/>
                <a:cs typeface="ＭＳ Ｐゴシック" pitchFamily="-123" charset="-128"/>
              </a:rPr>
              <a:t>them when faculty took </a:t>
            </a:r>
            <a:r>
              <a:rPr lang="en-US" sz="1200" b="1" kern="1200" dirty="0" smtClean="0">
                <a:solidFill>
                  <a:schemeClr val="tx1"/>
                </a:solidFill>
                <a:latin typeface="+mn-lt"/>
                <a:ea typeface="ＭＳ Ｐゴシック" pitchFamily="-123" charset="-128"/>
                <a:cs typeface="ＭＳ Ｐゴシック" pitchFamily="-123" charset="-128"/>
              </a:rPr>
              <a:t>an interest in getting to know </a:t>
            </a:r>
            <a:r>
              <a:rPr lang="en-US" sz="1200" kern="1200" dirty="0" smtClean="0">
                <a:solidFill>
                  <a:schemeClr val="tx1"/>
                </a:solidFill>
                <a:latin typeface="+mn-lt"/>
                <a:ea typeface="ＭＳ Ｐゴシック" pitchFamily="-123" charset="-128"/>
                <a:cs typeface="ＭＳ Ｐゴシック" pitchFamily="-123" charset="-128"/>
              </a:rPr>
              <a:t>them.  </a:t>
            </a:r>
          </a:p>
          <a:p>
            <a:endParaRPr lang="en-US" sz="1200" kern="1200" dirty="0" smtClean="0">
              <a:solidFill>
                <a:schemeClr val="tx1"/>
              </a:solidFill>
              <a:latin typeface="+mn-lt"/>
              <a:ea typeface="ＭＳ Ｐゴシック" pitchFamily="-123" charset="-128"/>
              <a:cs typeface="ＭＳ Ｐゴシック" pitchFamily="-123" charset="-128"/>
            </a:endParaRPr>
          </a:p>
          <a:p>
            <a:r>
              <a:rPr lang="en-US" sz="1200" b="1" kern="1200" dirty="0" smtClean="0">
                <a:solidFill>
                  <a:schemeClr val="tx1"/>
                </a:solidFill>
                <a:latin typeface="+mn-lt"/>
                <a:ea typeface="ＭＳ Ｐゴシック" pitchFamily="-123" charset="-128"/>
                <a:cs typeface="ＭＳ Ｐゴシック" pitchFamily="-123" charset="-128"/>
              </a:rPr>
              <a:t>On a minimal level</a:t>
            </a:r>
            <a:r>
              <a:rPr lang="en-US" sz="1200" kern="1200" dirty="0" smtClean="0">
                <a:solidFill>
                  <a:schemeClr val="tx1"/>
                </a:solidFill>
                <a:latin typeface="+mn-lt"/>
                <a:ea typeface="ＭＳ Ｐゴシック" pitchFamily="-123" charset="-128"/>
                <a:cs typeface="ＭＳ Ｐゴシック" pitchFamily="-123" charset="-128"/>
              </a:rPr>
              <a:t>, students wanted faculty to </a:t>
            </a:r>
            <a:r>
              <a:rPr lang="en-US" sz="1200" b="1" kern="1200" dirty="0" smtClean="0">
                <a:solidFill>
                  <a:schemeClr val="tx1"/>
                </a:solidFill>
                <a:latin typeface="+mn-lt"/>
                <a:ea typeface="ＭＳ Ｐゴシック" pitchFamily="-123" charset="-128"/>
                <a:cs typeface="ＭＳ Ｐゴシック" pitchFamily="-123" charset="-128"/>
              </a:rPr>
              <a:t>recognize them. </a:t>
            </a:r>
          </a:p>
          <a:p>
            <a:endParaRPr lang="en-US" sz="1200" b="1" kern="1200" dirty="0" smtClean="0">
              <a:solidFill>
                <a:schemeClr val="tx1"/>
              </a:solidFill>
              <a:latin typeface="+mn-lt"/>
              <a:ea typeface="ＭＳ Ｐゴシック" pitchFamily="-123" charset="-128"/>
            </a:endParaRPr>
          </a:p>
          <a:p>
            <a:r>
              <a:rPr lang="en-US" sz="1200" b="0" kern="1200" dirty="0" smtClean="0">
                <a:solidFill>
                  <a:schemeClr val="tx1"/>
                </a:solidFill>
                <a:latin typeface="+mn-lt"/>
                <a:ea typeface="ＭＳ Ｐゴシック" pitchFamily="-123" charset="-128"/>
              </a:rPr>
              <a:t>Read Quote</a:t>
            </a:r>
          </a:p>
          <a:p>
            <a:endParaRPr lang="en-US" sz="1200" b="1" kern="1200" dirty="0" smtClean="0">
              <a:solidFill>
                <a:schemeClr val="tx1"/>
              </a:solidFill>
              <a:latin typeface="+mn-lt"/>
              <a:ea typeface="ＭＳ Ｐゴシック" pitchFamily="-12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ＭＳ Ｐゴシック" pitchFamily="-123" charset="-128"/>
              </a:rPr>
              <a:t>Faculty can </a:t>
            </a:r>
            <a:r>
              <a:rPr lang="en-US" sz="1200" b="1" kern="1200" dirty="0" smtClean="0">
                <a:solidFill>
                  <a:schemeClr val="tx1"/>
                </a:solidFill>
                <a:latin typeface="+mn-lt"/>
                <a:ea typeface="ＭＳ Ｐゴシック" pitchFamily="-123" charset="-128"/>
                <a:cs typeface="ＭＳ Ｐゴシック" pitchFamily="-123" charset="-128"/>
              </a:rPr>
              <a:t>strengthen their connection to </a:t>
            </a:r>
            <a:r>
              <a:rPr lang="en-US" sz="1200" kern="1200" dirty="0" smtClean="0">
                <a:solidFill>
                  <a:schemeClr val="tx1"/>
                </a:solidFill>
                <a:latin typeface="+mn-lt"/>
                <a:ea typeface="ＭＳ Ｐゴシック" pitchFamily="-123" charset="-128"/>
                <a:cs typeface="ＭＳ Ｐゴシック" pitchFamily="-123" charset="-128"/>
              </a:rPr>
              <a:t>students and </a:t>
            </a:r>
            <a:r>
              <a:rPr lang="en-US" sz="1200" b="1" kern="1200" dirty="0" smtClean="0">
                <a:solidFill>
                  <a:schemeClr val="tx1"/>
                </a:solidFill>
                <a:latin typeface="+mn-lt"/>
                <a:ea typeface="ＭＳ Ｐゴシック" pitchFamily="-123" charset="-128"/>
                <a:cs typeface="ＭＳ Ｐゴシック" pitchFamily="-123" charset="-128"/>
              </a:rPr>
              <a:t>exhibit care</a:t>
            </a:r>
            <a:r>
              <a:rPr lang="en-US" sz="1200" kern="1200" dirty="0" smtClean="0">
                <a:solidFill>
                  <a:schemeClr val="tx1"/>
                </a:solidFill>
                <a:latin typeface="+mn-lt"/>
                <a:ea typeface="ＭＳ Ｐゴシック" pitchFamily="-123" charset="-128"/>
                <a:cs typeface="ＭＳ Ｐゴシック" pitchFamily="-123" charset="-128"/>
              </a:rPr>
              <a:t> simply by recognizing students’ faces and addressing them by name.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ＭＳ Ｐゴシック" pitchFamily="-123" charset="-128"/>
              <a:cs typeface="ＭＳ Ｐゴシック" pitchFamily="-12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ＭＳ Ｐゴシック" pitchFamily="-123" charset="-128"/>
              </a:rPr>
              <a:t>Alternatively, when professors did not try to remember who students were, it </a:t>
            </a:r>
            <a:r>
              <a:rPr lang="en-US" sz="1200" b="1" kern="1200" dirty="0" smtClean="0">
                <a:solidFill>
                  <a:schemeClr val="tx1"/>
                </a:solidFill>
                <a:latin typeface="+mn-lt"/>
                <a:ea typeface="ＭＳ Ｐゴシック" pitchFamily="-123" charset="-128"/>
                <a:cs typeface="ＭＳ Ｐゴシック" pitchFamily="-123" charset="-128"/>
              </a:rPr>
              <a:t>sent an important message to students about how much they mattered </a:t>
            </a:r>
            <a:r>
              <a:rPr lang="en-US" sz="1200" kern="1200" dirty="0" smtClean="0">
                <a:solidFill>
                  <a:schemeClr val="tx1"/>
                </a:solidFill>
                <a:latin typeface="+mn-lt"/>
                <a:ea typeface="ＭＳ Ｐゴシック" pitchFamily="-123" charset="-128"/>
                <a:cs typeface="ＭＳ Ｐゴシック" pitchFamily="-123" charset="-128"/>
              </a:rPr>
              <a:t>to faculty.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ＭＳ Ｐゴシック" pitchFamily="-123" charset="-128"/>
              <a:cs typeface="ＭＳ Ｐゴシック" pitchFamily="-12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mn-lt"/>
                <a:ea typeface="ＭＳ Ｐゴシック" pitchFamily="-123" charset="-128"/>
                <a:cs typeface="ＭＳ Ｐゴシック" pitchFamily="-123" charset="-128"/>
              </a:rPr>
              <a:t>Faculty, too, recognized numerous benefits </a:t>
            </a:r>
            <a:r>
              <a:rPr lang="en-US" sz="1200" kern="1200" dirty="0" smtClean="0">
                <a:solidFill>
                  <a:schemeClr val="tx1"/>
                </a:solidFill>
                <a:latin typeface="+mn-lt"/>
                <a:ea typeface="ＭＳ Ｐゴシック" pitchFamily="-123" charset="-128"/>
                <a:cs typeface="ＭＳ Ｐゴシック" pitchFamily="-123" charset="-128"/>
              </a:rPr>
              <a:t>to learning students’ names. According to faculty narratives, knowing students’ names </a:t>
            </a:r>
            <a:r>
              <a:rPr lang="en-US" sz="1200" b="1" kern="1200" dirty="0" smtClean="0">
                <a:solidFill>
                  <a:schemeClr val="tx1"/>
                </a:solidFill>
                <a:latin typeface="+mn-lt"/>
                <a:ea typeface="ＭＳ Ｐゴシック" pitchFamily="-123" charset="-128"/>
                <a:cs typeface="ＭＳ Ｐゴシック" pitchFamily="-123" charset="-128"/>
              </a:rPr>
              <a:t>eliminated </a:t>
            </a:r>
            <a:r>
              <a:rPr lang="en-US" sz="1200" b="1" kern="1200" dirty="0" err="1" smtClean="0">
                <a:solidFill>
                  <a:schemeClr val="tx1"/>
                </a:solidFill>
                <a:latin typeface="+mn-lt"/>
                <a:ea typeface="ＭＳ Ｐゴシック" pitchFamily="-123" charset="-128"/>
                <a:cs typeface="ＭＳ Ｐゴシック" pitchFamily="-123" charset="-128"/>
              </a:rPr>
              <a:t>ano-ny-mity</a:t>
            </a:r>
            <a:r>
              <a:rPr lang="en-US" sz="1200" b="1" kern="1200" dirty="0" smtClean="0">
                <a:solidFill>
                  <a:schemeClr val="tx1"/>
                </a:solidFill>
                <a:latin typeface="+mn-lt"/>
                <a:ea typeface="ＭＳ Ｐゴシック" pitchFamily="-123" charset="-128"/>
                <a:cs typeface="ＭＳ Ｐゴシック" pitchFamily="-123" charset="-128"/>
              </a:rPr>
              <a:t> </a:t>
            </a:r>
            <a:r>
              <a:rPr lang="en-US" sz="1200" kern="1200" dirty="0" smtClean="0">
                <a:solidFill>
                  <a:schemeClr val="tx1"/>
                </a:solidFill>
                <a:latin typeface="+mn-lt"/>
                <a:ea typeface="ＭＳ Ｐゴシック" pitchFamily="-123" charset="-128"/>
                <a:cs typeface="ＭＳ Ｐゴシック" pitchFamily="-123" charset="-128"/>
              </a:rPr>
              <a:t>and </a:t>
            </a:r>
            <a:r>
              <a:rPr lang="en-US" sz="1200" b="1" kern="1200" dirty="0" smtClean="0">
                <a:solidFill>
                  <a:schemeClr val="tx1"/>
                </a:solidFill>
                <a:latin typeface="+mn-lt"/>
                <a:ea typeface="ＭＳ Ｐゴシック" pitchFamily="-123" charset="-128"/>
                <a:cs typeface="ＭＳ Ｐゴシック" pitchFamily="-123" charset="-128"/>
              </a:rPr>
              <a:t>pushed students to be better prepared</a:t>
            </a:r>
            <a:r>
              <a:rPr lang="en-US" sz="1200" kern="1200" dirty="0" smtClean="0">
                <a:solidFill>
                  <a:schemeClr val="tx1"/>
                </a:solidFill>
                <a:latin typeface="+mn-lt"/>
                <a:ea typeface="ＭＳ Ｐゴシック" pitchFamily="-123" charset="-128"/>
                <a:cs typeface="ＭＳ Ｐゴシック" pitchFamily="-123" charset="-128"/>
              </a:rPr>
              <a:t> for class. </a:t>
            </a:r>
          </a:p>
          <a:p>
            <a:endParaRPr lang="en-US" b="1"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ＭＳ Ｐゴシック" pitchFamily="-123" charset="-128"/>
                <a:cs typeface="ＭＳ Ｐゴシック" pitchFamily="-123" charset="-128"/>
              </a:rPr>
              <a:t>Students also wanted faculty teaching introductory STEM </a:t>
            </a:r>
            <a:r>
              <a:rPr lang="en-US" sz="1200" b="1" kern="1200" dirty="0" smtClean="0">
                <a:solidFill>
                  <a:schemeClr val="tx1"/>
                </a:solidFill>
                <a:latin typeface="+mn-lt"/>
                <a:ea typeface="ＭＳ Ｐゴシック" pitchFamily="-123" charset="-128"/>
                <a:cs typeface="ＭＳ Ｐゴシック" pitchFamily="-123" charset="-128"/>
              </a:rPr>
              <a:t>courses to be responsive to their learning needs.</a:t>
            </a:r>
          </a:p>
          <a:p>
            <a:endParaRPr lang="en-US" sz="1200" kern="1200" dirty="0" smtClean="0">
              <a:solidFill>
                <a:schemeClr val="tx1"/>
              </a:solidFill>
              <a:latin typeface="+mn-lt"/>
              <a:ea typeface="ＭＳ Ｐゴシック" pitchFamily="-123" charset="-128"/>
            </a:endParaRPr>
          </a:p>
          <a:p>
            <a:r>
              <a:rPr lang="en-US" sz="1200" kern="1200" dirty="0" smtClean="0">
                <a:solidFill>
                  <a:schemeClr val="tx1"/>
                </a:solidFill>
                <a:latin typeface="+mn-lt"/>
                <a:ea typeface="ＭＳ Ｐゴシック" pitchFamily="-123" charset="-128"/>
              </a:rPr>
              <a:t>Read</a:t>
            </a:r>
            <a:r>
              <a:rPr lang="en-US" sz="1200" kern="1200" baseline="0" dirty="0" smtClean="0">
                <a:solidFill>
                  <a:schemeClr val="tx1"/>
                </a:solidFill>
                <a:latin typeface="+mn-lt"/>
                <a:ea typeface="ＭＳ Ｐゴシック" pitchFamily="-123" charset="-128"/>
              </a:rPr>
              <a:t> Quote</a:t>
            </a:r>
            <a:endParaRPr lang="en-US" sz="1200" kern="1200" dirty="0" smtClean="0">
              <a:solidFill>
                <a:schemeClr val="tx1"/>
              </a:solidFill>
              <a:latin typeface="+mn-lt"/>
              <a:ea typeface="ＭＳ Ｐゴシック" pitchFamily="-123" charset="-128"/>
            </a:endParaRPr>
          </a:p>
          <a:p>
            <a:endParaRPr lang="en-US" sz="1200" kern="1200" dirty="0" smtClean="0">
              <a:solidFill>
                <a:schemeClr val="tx1"/>
              </a:solidFill>
              <a:latin typeface="+mn-lt"/>
              <a:ea typeface="ＭＳ Ｐゴシック" pitchFamily="-123" charset="-128"/>
            </a:endParaRPr>
          </a:p>
          <a:p>
            <a:r>
              <a:rPr lang="en-US" sz="1200" kern="1200" dirty="0" smtClean="0">
                <a:solidFill>
                  <a:schemeClr val="tx1"/>
                </a:solidFill>
                <a:latin typeface="+mn-lt"/>
                <a:ea typeface="ＭＳ Ｐゴシック" pitchFamily="-123" charset="-128"/>
                <a:cs typeface="ＭＳ Ｐゴシック" pitchFamily="-123" charset="-128"/>
              </a:rPr>
              <a:t>For many students</a:t>
            </a:r>
            <a:r>
              <a:rPr lang="en-US" sz="1200" b="1" kern="1200" dirty="0" smtClean="0">
                <a:solidFill>
                  <a:schemeClr val="tx1"/>
                </a:solidFill>
                <a:latin typeface="+mn-lt"/>
                <a:ea typeface="ＭＳ Ｐゴシック" pitchFamily="-123" charset="-128"/>
                <a:cs typeface="ＭＳ Ｐゴシック" pitchFamily="-123" charset="-128"/>
              </a:rPr>
              <a:t>, the amount of time </a:t>
            </a:r>
            <a:r>
              <a:rPr lang="en-US" sz="1200" kern="1200" dirty="0" smtClean="0">
                <a:solidFill>
                  <a:schemeClr val="tx1"/>
                </a:solidFill>
                <a:latin typeface="+mn-lt"/>
                <a:ea typeface="ＭＳ Ｐゴシック" pitchFamily="-123" charset="-128"/>
                <a:cs typeface="ＭＳ Ｐゴシック" pitchFamily="-123" charset="-128"/>
              </a:rPr>
              <a:t>a professor spent answering questions and helping students better master course content </a:t>
            </a:r>
            <a:r>
              <a:rPr lang="en-US" sz="1200" b="1" kern="1200" dirty="0" smtClean="0">
                <a:solidFill>
                  <a:schemeClr val="tx1"/>
                </a:solidFill>
                <a:latin typeface="+mn-lt"/>
                <a:ea typeface="ＭＳ Ｐゴシック" pitchFamily="-123" charset="-128"/>
                <a:cs typeface="ＭＳ Ｐゴシック" pitchFamily="-123" charset="-128"/>
              </a:rPr>
              <a:t>proportionally signaled </a:t>
            </a:r>
            <a:r>
              <a:rPr lang="en-US" sz="1200" kern="1200" dirty="0" smtClean="0">
                <a:solidFill>
                  <a:schemeClr val="tx1"/>
                </a:solidFill>
                <a:latin typeface="+mn-lt"/>
                <a:ea typeface="ＭＳ Ｐゴシック" pitchFamily="-123" charset="-128"/>
                <a:cs typeface="ＭＳ Ｐゴシック" pitchFamily="-123" charset="-128"/>
              </a:rPr>
              <a:t>how much the </a:t>
            </a:r>
            <a:r>
              <a:rPr lang="en-US" sz="1200" b="1" kern="1200" dirty="0" smtClean="0">
                <a:solidFill>
                  <a:schemeClr val="tx1"/>
                </a:solidFill>
                <a:latin typeface="+mn-lt"/>
                <a:ea typeface="ＭＳ Ｐゴシック" pitchFamily="-123" charset="-128"/>
                <a:cs typeface="ＭＳ Ｐゴシック" pitchFamily="-123" charset="-128"/>
              </a:rPr>
              <a:t>faculty cared </a:t>
            </a:r>
            <a:r>
              <a:rPr lang="en-US" sz="1200" kern="1200" dirty="0" smtClean="0">
                <a:solidFill>
                  <a:schemeClr val="tx1"/>
                </a:solidFill>
                <a:latin typeface="+mn-lt"/>
                <a:ea typeface="ＭＳ Ｐゴシック" pitchFamily="-123" charset="-128"/>
                <a:cs typeface="ＭＳ Ｐゴシック" pitchFamily="-123" charset="-128"/>
              </a:rPr>
              <a:t>about them and </a:t>
            </a:r>
            <a:r>
              <a:rPr lang="en-US" sz="1200" b="1" kern="1200" dirty="0" smtClean="0">
                <a:solidFill>
                  <a:schemeClr val="tx1"/>
                </a:solidFill>
                <a:latin typeface="+mn-lt"/>
                <a:ea typeface="ＭＳ Ｐゴシック" pitchFamily="-123" charset="-128"/>
                <a:cs typeface="ＭＳ Ｐゴシック" pitchFamily="-123" charset="-128"/>
              </a:rPr>
              <a:t>were invested </a:t>
            </a:r>
            <a:r>
              <a:rPr lang="en-US" sz="1200" kern="1200" dirty="0" smtClean="0">
                <a:solidFill>
                  <a:schemeClr val="tx1"/>
                </a:solidFill>
                <a:latin typeface="+mn-lt"/>
                <a:ea typeface="ＭＳ Ｐゴシック" pitchFamily="-123" charset="-128"/>
                <a:cs typeface="ＭＳ Ｐゴシック" pitchFamily="-123" charset="-128"/>
              </a:rPr>
              <a:t>in their learning. </a:t>
            </a:r>
          </a:p>
          <a:p>
            <a:endParaRPr lang="en-US" sz="1200" kern="1200" dirty="0" smtClean="0">
              <a:solidFill>
                <a:schemeClr val="tx1"/>
              </a:solidFill>
              <a:latin typeface="+mn-lt"/>
              <a:ea typeface="ＭＳ Ｐゴシック" pitchFamily="-123" charset="-128"/>
            </a:endParaRPr>
          </a:p>
          <a:p>
            <a:r>
              <a:rPr lang="en-US" sz="1200" kern="1200" dirty="0" smtClean="0">
                <a:solidFill>
                  <a:schemeClr val="tx1"/>
                </a:solidFill>
                <a:latin typeface="+mn-lt"/>
                <a:ea typeface="ＭＳ Ｐゴシック" pitchFamily="-123" charset="-128"/>
                <a:cs typeface="ＭＳ Ｐゴシック" pitchFamily="-123" charset="-128"/>
              </a:rPr>
              <a:t>Some professors </a:t>
            </a:r>
            <a:r>
              <a:rPr lang="en-US" sz="1200" b="1" kern="1200" dirty="0" smtClean="0">
                <a:solidFill>
                  <a:schemeClr val="tx1"/>
                </a:solidFill>
                <a:latin typeface="+mn-lt"/>
                <a:ea typeface="ＭＳ Ｐゴシック" pitchFamily="-123" charset="-128"/>
                <a:cs typeface="ＭＳ Ｐゴシック" pitchFamily="-123" charset="-128"/>
              </a:rPr>
              <a:t>doubled</a:t>
            </a:r>
            <a:r>
              <a:rPr lang="en-US" sz="1200" kern="1200" dirty="0" smtClean="0">
                <a:solidFill>
                  <a:schemeClr val="tx1"/>
                </a:solidFill>
                <a:latin typeface="+mn-lt"/>
                <a:ea typeface="ＭＳ Ｐゴシック" pitchFamily="-123" charset="-128"/>
                <a:cs typeface="ＭＳ Ｐゴシック" pitchFamily="-123" charset="-128"/>
              </a:rPr>
              <a:t> their</a:t>
            </a:r>
            <a:r>
              <a:rPr lang="en-US" sz="1200" kern="1200" baseline="0" dirty="0" smtClean="0">
                <a:solidFill>
                  <a:schemeClr val="tx1"/>
                </a:solidFill>
                <a:latin typeface="+mn-lt"/>
                <a:ea typeface="ＭＳ Ｐゴシック" pitchFamily="-123" charset="-128"/>
                <a:cs typeface="ＭＳ Ｐゴシック" pitchFamily="-123" charset="-128"/>
              </a:rPr>
              <a:t> </a:t>
            </a:r>
            <a:r>
              <a:rPr lang="en-US" sz="1200" b="1" kern="1200" dirty="0" smtClean="0">
                <a:solidFill>
                  <a:schemeClr val="tx1"/>
                </a:solidFill>
                <a:latin typeface="+mn-lt"/>
                <a:ea typeface="ＭＳ Ｐゴシック" pitchFamily="-123" charset="-128"/>
                <a:cs typeface="ＭＳ Ｐゴシック" pitchFamily="-123" charset="-128"/>
              </a:rPr>
              <a:t>office hours </a:t>
            </a:r>
            <a:r>
              <a:rPr lang="en-US" sz="1200" kern="1200" dirty="0" smtClean="0">
                <a:solidFill>
                  <a:schemeClr val="tx1"/>
                </a:solidFill>
                <a:latin typeface="+mn-lt"/>
                <a:ea typeface="ＭＳ Ｐゴシック" pitchFamily="-123" charset="-128"/>
                <a:cs typeface="ＭＳ Ｐゴシック" pitchFamily="-123" charset="-128"/>
              </a:rPr>
              <a:t>during exam week,</a:t>
            </a:r>
            <a:r>
              <a:rPr lang="en-US" sz="1200" kern="1200" baseline="0" dirty="0" smtClean="0">
                <a:solidFill>
                  <a:schemeClr val="tx1"/>
                </a:solidFill>
                <a:latin typeface="+mn-lt"/>
                <a:ea typeface="ＭＳ Ｐゴシック" pitchFamily="-123" charset="-128"/>
                <a:cs typeface="ＭＳ Ｐゴシック" pitchFamily="-123" charset="-128"/>
              </a:rPr>
              <a:t> had an </a:t>
            </a:r>
            <a:r>
              <a:rPr lang="en-US" sz="1200" b="1" kern="1200" baseline="0" dirty="0" smtClean="0">
                <a:solidFill>
                  <a:schemeClr val="tx1"/>
                </a:solidFill>
                <a:latin typeface="+mn-lt"/>
                <a:ea typeface="ＭＳ Ｐゴシック" pitchFamily="-123" charset="-128"/>
                <a:cs typeface="ＭＳ Ｐゴシック" pitchFamily="-123" charset="-128"/>
              </a:rPr>
              <a:t>open door policy</a:t>
            </a:r>
            <a:r>
              <a:rPr lang="en-US" sz="1200" kern="1200" baseline="0" dirty="0" smtClean="0">
                <a:solidFill>
                  <a:schemeClr val="tx1"/>
                </a:solidFill>
                <a:latin typeface="+mn-lt"/>
                <a:ea typeface="ＭＳ Ｐゴシック" pitchFamily="-123" charset="-128"/>
                <a:cs typeface="ＭＳ Ｐゴシック" pitchFamily="-123" charset="-128"/>
              </a:rPr>
              <a:t>, and made themselves accessible via </a:t>
            </a:r>
            <a:r>
              <a:rPr lang="en-US" sz="1200" b="1" kern="1200" baseline="0" dirty="0" err="1" smtClean="0">
                <a:solidFill>
                  <a:schemeClr val="tx1"/>
                </a:solidFill>
                <a:latin typeface="+mn-lt"/>
                <a:ea typeface="ＭＳ Ｐゴシック" pitchFamily="-123" charset="-128"/>
                <a:cs typeface="ＭＳ Ｐゴシック" pitchFamily="-123" charset="-128"/>
              </a:rPr>
              <a:t>skype</a:t>
            </a:r>
            <a:r>
              <a:rPr lang="en-US" sz="1200" kern="1200" baseline="0" dirty="0" smtClean="0">
                <a:solidFill>
                  <a:schemeClr val="tx1"/>
                </a:solidFill>
                <a:latin typeface="+mn-lt"/>
                <a:ea typeface="ＭＳ Ｐゴシック" pitchFamily="-123" charset="-128"/>
                <a:cs typeface="ＭＳ Ｐゴシック" pitchFamily="-123" charset="-128"/>
              </a:rPr>
              <a:t> or </a:t>
            </a:r>
            <a:r>
              <a:rPr lang="en-US" sz="1200" kern="1200" baseline="0" dirty="0" err="1" smtClean="0">
                <a:solidFill>
                  <a:schemeClr val="tx1"/>
                </a:solidFill>
                <a:latin typeface="+mn-lt"/>
                <a:ea typeface="ＭＳ Ｐゴシック" pitchFamily="-123" charset="-128"/>
                <a:cs typeface="ＭＳ Ｐゴシック" pitchFamily="-123" charset="-128"/>
              </a:rPr>
              <a:t>facebook</a:t>
            </a:r>
            <a:endParaRPr lang="en-US" sz="1200" kern="1200" baseline="0" dirty="0" smtClean="0">
              <a:solidFill>
                <a:schemeClr val="tx1"/>
              </a:solidFill>
              <a:latin typeface="+mn-lt"/>
              <a:ea typeface="ＭＳ Ｐゴシック" pitchFamily="-123" charset="-128"/>
              <a:cs typeface="ＭＳ Ｐゴシック" pitchFamily="-123" charset="-128"/>
            </a:endParaRPr>
          </a:p>
          <a:p>
            <a:endParaRPr lang="en-US" dirty="0" smtClean="0"/>
          </a:p>
          <a:p>
            <a:r>
              <a:rPr lang="en-US" sz="1200" kern="1200" dirty="0" smtClean="0">
                <a:solidFill>
                  <a:schemeClr val="tx1"/>
                </a:solidFill>
                <a:latin typeface="+mn-lt"/>
                <a:ea typeface="ＭＳ Ｐゴシック" pitchFamily="-123" charset="-128"/>
                <a:cs typeface="ＭＳ Ｐゴシック" pitchFamily="-123" charset="-128"/>
              </a:rPr>
              <a:t>Students </a:t>
            </a:r>
            <a:r>
              <a:rPr lang="en-US" sz="1200" b="1" kern="1200" dirty="0" smtClean="0">
                <a:solidFill>
                  <a:schemeClr val="tx1"/>
                </a:solidFill>
                <a:latin typeface="+mn-lt"/>
                <a:ea typeface="ＭＳ Ｐゴシック" pitchFamily="-123" charset="-128"/>
                <a:cs typeface="ＭＳ Ｐゴシック" pitchFamily="-123" charset="-128"/>
              </a:rPr>
              <a:t>gained respect for </a:t>
            </a:r>
            <a:r>
              <a:rPr lang="en-US" sz="1200" kern="1200" dirty="0" smtClean="0">
                <a:solidFill>
                  <a:schemeClr val="tx1"/>
                </a:solidFill>
                <a:latin typeface="+mn-lt"/>
                <a:ea typeface="ＭＳ Ｐゴシック" pitchFamily="-123" charset="-128"/>
                <a:cs typeface="ＭＳ Ｐゴシック" pitchFamily="-123" charset="-128"/>
              </a:rPr>
              <a:t>faculty when </a:t>
            </a:r>
            <a:r>
              <a:rPr lang="en-US" sz="1200" b="1" kern="1200" dirty="0" smtClean="0">
                <a:solidFill>
                  <a:schemeClr val="tx1"/>
                </a:solidFill>
                <a:latin typeface="+mn-lt"/>
                <a:ea typeface="ＭＳ Ｐゴシック" pitchFamily="-123" charset="-128"/>
                <a:cs typeface="ＭＳ Ｐゴシック" pitchFamily="-123" charset="-128"/>
              </a:rPr>
              <a:t>they expended energy </a:t>
            </a:r>
            <a:r>
              <a:rPr lang="en-US" sz="1200" kern="1200" dirty="0" smtClean="0">
                <a:solidFill>
                  <a:schemeClr val="tx1"/>
                </a:solidFill>
                <a:latin typeface="+mn-lt"/>
                <a:ea typeface="ＭＳ Ｐゴシック" pitchFamily="-123" charset="-128"/>
                <a:cs typeface="ＭＳ Ｐゴシック" pitchFamily="-123" charset="-128"/>
              </a:rPr>
              <a:t>on </a:t>
            </a:r>
            <a:r>
              <a:rPr lang="en-US" sz="1200" b="1" kern="1200" dirty="0" smtClean="0">
                <a:solidFill>
                  <a:schemeClr val="tx1"/>
                </a:solidFill>
                <a:latin typeface="+mn-lt"/>
                <a:ea typeface="ＭＳ Ｐゴシック" pitchFamily="-123" charset="-128"/>
                <a:cs typeface="ＭＳ Ｐゴシック" pitchFamily="-123" charset="-128"/>
              </a:rPr>
              <a:t>helping them succeed </a:t>
            </a:r>
            <a:r>
              <a:rPr lang="en-US" sz="1200" kern="1200" dirty="0" smtClean="0">
                <a:solidFill>
                  <a:schemeClr val="tx1"/>
                </a:solidFill>
                <a:latin typeface="+mn-lt"/>
                <a:ea typeface="ＭＳ Ｐゴシック" pitchFamily="-123" charset="-128"/>
                <a:cs typeface="ＭＳ Ｐゴシック" pitchFamily="-123" charset="-128"/>
              </a:rPr>
              <a:t>academically. Mutual respect </a:t>
            </a:r>
            <a:r>
              <a:rPr lang="en-US" sz="1200" b="1" kern="1200" dirty="0" smtClean="0">
                <a:solidFill>
                  <a:schemeClr val="tx1"/>
                </a:solidFill>
                <a:latin typeface="+mn-lt"/>
                <a:ea typeface="ＭＳ Ｐゴシック" pitchFamily="-123" charset="-128"/>
                <a:cs typeface="ＭＳ Ｐゴシック" pitchFamily="-123" charset="-128"/>
              </a:rPr>
              <a:t>provided a fertile ground </a:t>
            </a:r>
            <a:r>
              <a:rPr lang="en-US" sz="1200" kern="1200" dirty="0" smtClean="0">
                <a:solidFill>
                  <a:schemeClr val="tx1"/>
                </a:solidFill>
                <a:latin typeface="+mn-lt"/>
                <a:ea typeface="ＭＳ Ｐゴシック" pitchFamily="-123" charset="-128"/>
                <a:cs typeface="ＭＳ Ｐゴシック" pitchFamily="-123" charset="-128"/>
              </a:rPr>
              <a:t>for the </a:t>
            </a:r>
            <a:r>
              <a:rPr lang="en-US" sz="1200" b="1" kern="1200" dirty="0" smtClean="0">
                <a:solidFill>
                  <a:schemeClr val="tx1"/>
                </a:solidFill>
                <a:latin typeface="+mn-lt"/>
                <a:ea typeface="ＭＳ Ｐゴシック" pitchFamily="-123" charset="-128"/>
                <a:cs typeface="ＭＳ Ｐゴシック" pitchFamily="-123" charset="-128"/>
              </a:rPr>
              <a:t>growth</a:t>
            </a:r>
            <a:r>
              <a:rPr lang="en-US" sz="1200" kern="1200" dirty="0" smtClean="0">
                <a:solidFill>
                  <a:schemeClr val="tx1"/>
                </a:solidFill>
                <a:latin typeface="+mn-lt"/>
                <a:ea typeface="ＭＳ Ｐゴシック" pitchFamily="-123" charset="-128"/>
                <a:cs typeface="ＭＳ Ｐゴシック" pitchFamily="-123" charset="-128"/>
              </a:rPr>
              <a:t> of strong </a:t>
            </a:r>
            <a:r>
              <a:rPr lang="en-US" sz="1200" b="1" kern="1200" dirty="0" smtClean="0">
                <a:solidFill>
                  <a:schemeClr val="tx1"/>
                </a:solidFill>
                <a:latin typeface="+mn-lt"/>
                <a:ea typeface="ＭＳ Ｐゴシック" pitchFamily="-123" charset="-128"/>
                <a:cs typeface="ＭＳ Ｐゴシック" pitchFamily="-123" charset="-128"/>
              </a:rPr>
              <a:t>rapport </a:t>
            </a:r>
            <a:r>
              <a:rPr lang="en-US" sz="1200" kern="1200" dirty="0" smtClean="0">
                <a:solidFill>
                  <a:schemeClr val="tx1"/>
                </a:solidFill>
                <a:latin typeface="+mn-lt"/>
                <a:ea typeface="ＭＳ Ｐゴシック" pitchFamily="-123" charset="-128"/>
                <a:cs typeface="ＭＳ Ｐゴシック" pitchFamily="-123" charset="-128"/>
              </a:rPr>
              <a:t>between student and faculty </a:t>
            </a:r>
          </a:p>
          <a:p>
            <a:endParaRPr lang="en-US" sz="1200" kern="1200" dirty="0" smtClean="0">
              <a:solidFill>
                <a:schemeClr val="tx1"/>
              </a:solidFill>
              <a:latin typeface="+mn-lt"/>
              <a:ea typeface="ＭＳ Ｐゴシック" pitchFamily="-123" charset="-128"/>
            </a:endParaRPr>
          </a:p>
          <a:p>
            <a:r>
              <a:rPr lang="en-US" sz="1200" kern="1200" dirty="0" smtClean="0">
                <a:solidFill>
                  <a:schemeClr val="tx1"/>
                </a:solidFill>
                <a:latin typeface="+mn-lt"/>
                <a:ea typeface="ＭＳ Ｐゴシック" pitchFamily="-123" charset="-128"/>
                <a:cs typeface="ＭＳ Ｐゴシック" pitchFamily="-123" charset="-128"/>
              </a:rPr>
              <a:t>Students </a:t>
            </a:r>
            <a:r>
              <a:rPr lang="en-US" sz="1200" b="1" kern="1200" dirty="0" smtClean="0">
                <a:solidFill>
                  <a:schemeClr val="tx1"/>
                </a:solidFill>
                <a:latin typeface="+mn-lt"/>
                <a:ea typeface="ＭＳ Ｐゴシック" pitchFamily="-123" charset="-128"/>
                <a:cs typeface="ＭＳ Ｐゴシック" pitchFamily="-123" charset="-128"/>
              </a:rPr>
              <a:t>stopped asking for help </a:t>
            </a:r>
            <a:r>
              <a:rPr lang="en-US" sz="1200" kern="1200" dirty="0" smtClean="0">
                <a:solidFill>
                  <a:schemeClr val="tx1"/>
                </a:solidFill>
                <a:latin typeface="+mn-lt"/>
                <a:ea typeface="ＭＳ Ｐゴシック" pitchFamily="-123" charset="-128"/>
                <a:cs typeface="ＭＳ Ｐゴシック" pitchFamily="-123" charset="-128"/>
              </a:rPr>
              <a:t>from professors who were continuously unavailable.</a:t>
            </a:r>
            <a:endParaRPr lang="en-US"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mn-lt"/>
                <a:ea typeface="ＭＳ Ｐゴシック" pitchFamily="-123" charset="-128"/>
                <a:cs typeface="ＭＳ Ｐゴシック" pitchFamily="-123" charset="-128"/>
              </a:rPr>
              <a:t>F</a:t>
            </a:r>
            <a:r>
              <a:rPr lang="en-US" sz="1200" kern="1200" dirty="0" smtClean="0">
                <a:solidFill>
                  <a:schemeClr val="tx1"/>
                </a:solidFill>
                <a:latin typeface="+mn-lt"/>
                <a:ea typeface="ＭＳ Ｐゴシック" pitchFamily="-123" charset="-128"/>
                <a:cs typeface="ＭＳ Ｐゴシック" pitchFamily="-123" charset="-128"/>
              </a:rPr>
              <a:t>or students, the way in which </a:t>
            </a:r>
            <a:r>
              <a:rPr lang="en-US" sz="1200" b="1" kern="1200" dirty="0" smtClean="0">
                <a:solidFill>
                  <a:schemeClr val="tx1"/>
                </a:solidFill>
                <a:latin typeface="+mn-lt"/>
                <a:ea typeface="ＭＳ Ｐゴシック" pitchFamily="-123" charset="-128"/>
                <a:cs typeface="ＭＳ Ｐゴシック" pitchFamily="-123" charset="-128"/>
              </a:rPr>
              <a:t>faculty received or reacted to their questions </a:t>
            </a:r>
            <a:r>
              <a:rPr lang="en-US" sz="1200" kern="1200" dirty="0" smtClean="0">
                <a:solidFill>
                  <a:schemeClr val="tx1"/>
                </a:solidFill>
                <a:latin typeface="+mn-lt"/>
                <a:ea typeface="ＭＳ Ｐゴシック" pitchFamily="-123" charset="-128"/>
                <a:cs typeface="ＭＳ Ｐゴシック" pitchFamily="-123" charset="-128"/>
              </a:rPr>
              <a:t>significantly </a:t>
            </a:r>
            <a:r>
              <a:rPr lang="en-US" sz="1200" b="1" kern="1200" dirty="0" smtClean="0">
                <a:solidFill>
                  <a:schemeClr val="tx1"/>
                </a:solidFill>
                <a:latin typeface="+mn-lt"/>
                <a:ea typeface="ＭＳ Ｐゴシック" pitchFamily="-123" charset="-128"/>
                <a:cs typeface="ＭＳ Ｐゴシック" pitchFamily="-123" charset="-128"/>
              </a:rPr>
              <a:t>influenced</a:t>
            </a:r>
            <a:r>
              <a:rPr lang="en-US" sz="1200" kern="1200" dirty="0" smtClean="0">
                <a:solidFill>
                  <a:schemeClr val="tx1"/>
                </a:solidFill>
                <a:latin typeface="+mn-lt"/>
                <a:ea typeface="ＭＳ Ｐゴシック" pitchFamily="-123" charset="-128"/>
                <a:cs typeface="ＭＳ Ｐゴシック" pitchFamily="-123" charset="-128"/>
              </a:rPr>
              <a:t> students’ </a:t>
            </a:r>
            <a:r>
              <a:rPr lang="en-US" sz="1200" b="1" kern="1200" dirty="0" smtClean="0">
                <a:solidFill>
                  <a:schemeClr val="tx1"/>
                </a:solidFill>
                <a:latin typeface="+mn-lt"/>
                <a:ea typeface="ＭＳ Ｐゴシック" pitchFamily="-123" charset="-128"/>
                <a:cs typeface="ＭＳ Ｐゴシック" pitchFamily="-123" charset="-128"/>
              </a:rPr>
              <a:t>perceptions</a:t>
            </a:r>
            <a:r>
              <a:rPr lang="en-US" sz="1200" kern="1200" dirty="0" smtClean="0">
                <a:solidFill>
                  <a:schemeClr val="tx1"/>
                </a:solidFill>
                <a:latin typeface="+mn-lt"/>
                <a:ea typeface="ＭＳ Ｐゴシック" pitchFamily="-123" charset="-128"/>
                <a:cs typeface="ＭＳ Ｐゴシック" pitchFamily="-123" charset="-128"/>
              </a:rPr>
              <a:t> of whether their professors </a:t>
            </a:r>
            <a:r>
              <a:rPr lang="en-US" sz="1200" b="1" kern="1200" dirty="0" smtClean="0">
                <a:solidFill>
                  <a:schemeClr val="tx1"/>
                </a:solidFill>
                <a:latin typeface="+mn-lt"/>
                <a:ea typeface="ＭＳ Ｐゴシック" pitchFamily="-123" charset="-128"/>
                <a:cs typeface="ＭＳ Ｐゴシック" pitchFamily="-123" charset="-128"/>
              </a:rPr>
              <a:t>cared about their learning.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kern="1200" dirty="0" smtClean="0">
              <a:solidFill>
                <a:schemeClr val="tx1"/>
              </a:solidFill>
              <a:latin typeface="+mn-lt"/>
              <a:ea typeface="ＭＳ Ｐゴシック" pitchFamily="-123" charset="-128"/>
              <a:cs typeface="ＭＳ Ｐゴシック" pitchFamily="-12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latin typeface="+mn-lt"/>
                <a:ea typeface="ＭＳ Ｐゴシック" pitchFamily="-123" charset="-128"/>
                <a:cs typeface="ＭＳ Ｐゴシック" pitchFamily="-123" charset="-128"/>
              </a:rPr>
              <a:t>Read quotes</a:t>
            </a:r>
          </a:p>
          <a:p>
            <a:endParaRPr lang="en-US"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ＭＳ Ｐゴシック" pitchFamily="-123" charset="-128"/>
              </a:rPr>
              <a:t>Faculty’s </a:t>
            </a:r>
            <a:r>
              <a:rPr lang="en-US" sz="1200" b="1" kern="1200" dirty="0" smtClean="0">
                <a:solidFill>
                  <a:schemeClr val="tx1"/>
                </a:solidFill>
                <a:latin typeface="+mn-lt"/>
                <a:ea typeface="ＭＳ Ｐゴシック" pitchFamily="-123" charset="-128"/>
                <a:cs typeface="ＭＳ Ｐゴシック" pitchFamily="-123" charset="-128"/>
              </a:rPr>
              <a:t>encouragement of student questions </a:t>
            </a:r>
            <a:r>
              <a:rPr lang="en-US" sz="1200" kern="1200" dirty="0" smtClean="0">
                <a:solidFill>
                  <a:schemeClr val="tx1"/>
                </a:solidFill>
                <a:latin typeface="+mn-lt"/>
                <a:ea typeface="ＭＳ Ｐゴシック" pitchFamily="-123" charset="-128"/>
                <a:cs typeface="ＭＳ Ｐゴシック" pitchFamily="-123" charset="-128"/>
              </a:rPr>
              <a:t>not only increases student engagement but also </a:t>
            </a:r>
            <a:r>
              <a:rPr lang="en-US" sz="1200" b="1" kern="1200" dirty="0" smtClean="0">
                <a:solidFill>
                  <a:schemeClr val="tx1"/>
                </a:solidFill>
                <a:latin typeface="+mn-lt"/>
                <a:ea typeface="ＭＳ Ｐゴシック" pitchFamily="-123" charset="-128"/>
                <a:cs typeface="ＭＳ Ｐゴシック" pitchFamily="-123" charset="-128"/>
              </a:rPr>
              <a:t>reduced communication barriers </a:t>
            </a:r>
            <a:r>
              <a:rPr lang="en-US" sz="1200" kern="1200" dirty="0" smtClean="0">
                <a:solidFill>
                  <a:schemeClr val="tx1"/>
                </a:solidFill>
                <a:latin typeface="+mn-lt"/>
                <a:ea typeface="ＭＳ Ｐゴシック" pitchFamily="-123" charset="-128"/>
                <a:cs typeface="ＭＳ Ｐゴシック" pitchFamily="-123" charset="-128"/>
              </a:rPr>
              <a:t>between faculty and students.</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ＭＳ Ｐゴシック" pitchFamily="-123" charset="-128"/>
              </a:rPr>
              <a:t>The professors we interviewed </a:t>
            </a:r>
            <a:r>
              <a:rPr lang="en-US" sz="1200" b="1" kern="1200" dirty="0" smtClean="0">
                <a:solidFill>
                  <a:schemeClr val="tx1"/>
                </a:solidFill>
                <a:latin typeface="+mn-lt"/>
                <a:ea typeface="ＭＳ Ｐゴシック" pitchFamily="-123" charset="-128"/>
                <a:cs typeface="ＭＳ Ｐゴシック" pitchFamily="-123" charset="-128"/>
              </a:rPr>
              <a:t>wanted students to ask questions </a:t>
            </a:r>
            <a:r>
              <a:rPr lang="en-US" sz="1200" kern="1200" dirty="0" smtClean="0">
                <a:solidFill>
                  <a:schemeClr val="tx1"/>
                </a:solidFill>
                <a:latin typeface="+mn-lt"/>
                <a:ea typeface="ＭＳ Ｐゴシック" pitchFamily="-123" charset="-128"/>
                <a:cs typeface="ＭＳ Ｐゴシック" pitchFamily="-123" charset="-128"/>
              </a:rPr>
              <a:t>because it gave faculty a </a:t>
            </a:r>
            <a:r>
              <a:rPr lang="en-US" sz="1200" b="1" kern="1200" dirty="0" smtClean="0">
                <a:solidFill>
                  <a:schemeClr val="tx1"/>
                </a:solidFill>
                <a:latin typeface="+mn-lt"/>
                <a:ea typeface="ＭＳ Ｐゴシック" pitchFamily="-123" charset="-128"/>
                <a:cs typeface="ＭＳ Ｐゴシック" pitchFamily="-123" charset="-128"/>
              </a:rPr>
              <a:t>good indication</a:t>
            </a:r>
            <a:r>
              <a:rPr lang="en-US" sz="1200" kern="1200" dirty="0" smtClean="0">
                <a:solidFill>
                  <a:schemeClr val="tx1"/>
                </a:solidFill>
                <a:latin typeface="+mn-lt"/>
                <a:ea typeface="ＭＳ Ｐゴシック" pitchFamily="-123" charset="-128"/>
                <a:cs typeface="ＭＳ Ｐゴシック" pitchFamily="-123" charset="-128"/>
              </a:rPr>
              <a:t> of what the </a:t>
            </a:r>
            <a:r>
              <a:rPr lang="en-US" sz="1200" b="1" kern="1200" dirty="0" smtClean="0">
                <a:solidFill>
                  <a:schemeClr val="tx1"/>
                </a:solidFill>
                <a:latin typeface="+mn-lt"/>
                <a:ea typeface="ＭＳ Ｐゴシック" pitchFamily="-123" charset="-128"/>
                <a:cs typeface="ＭＳ Ｐゴシック" pitchFamily="-123" charset="-128"/>
              </a:rPr>
              <a:t>average student was thinking </a:t>
            </a:r>
            <a:r>
              <a:rPr lang="en-US" sz="1200" kern="1200" dirty="0" smtClean="0">
                <a:solidFill>
                  <a:schemeClr val="tx1"/>
                </a:solidFill>
                <a:latin typeface="+mn-lt"/>
                <a:ea typeface="ＭＳ Ｐゴシック" pitchFamily="-123" charset="-128"/>
                <a:cs typeface="ＭＳ Ｐゴシック" pitchFamily="-123" charset="-128"/>
              </a:rPr>
              <a:t>and </a:t>
            </a:r>
            <a:r>
              <a:rPr lang="en-US" sz="1200" b="1" kern="1200" dirty="0" smtClean="0">
                <a:solidFill>
                  <a:schemeClr val="tx1"/>
                </a:solidFill>
                <a:latin typeface="+mn-lt"/>
                <a:ea typeface="ＭＳ Ｐゴシック" pitchFamily="-123" charset="-128"/>
                <a:cs typeface="ＭＳ Ｐゴシック" pitchFamily="-123" charset="-128"/>
              </a:rPr>
              <a:t>whether they were presenting the material </a:t>
            </a:r>
            <a:r>
              <a:rPr lang="en-US" sz="1200" kern="1200" dirty="0" smtClean="0">
                <a:solidFill>
                  <a:schemeClr val="tx1"/>
                </a:solidFill>
                <a:latin typeface="+mn-lt"/>
                <a:ea typeface="ＭＳ Ｐゴシック" pitchFamily="-123" charset="-128"/>
                <a:cs typeface="ＭＳ Ｐゴシック" pitchFamily="-123" charset="-128"/>
              </a:rPr>
              <a:t>in a way that students understood.</a:t>
            </a:r>
            <a:r>
              <a:rPr lang="en-US" sz="1200" kern="1200" baseline="0" dirty="0" smtClean="0">
                <a:solidFill>
                  <a:schemeClr val="tx1"/>
                </a:solidFill>
                <a:latin typeface="+mn-lt"/>
                <a:ea typeface="ＭＳ Ｐゴシック" pitchFamily="-123" charset="-128"/>
                <a:cs typeface="ＭＳ Ｐゴシック" pitchFamily="-123" charset="-128"/>
              </a:rPr>
              <a:t> </a:t>
            </a:r>
          </a:p>
          <a:p>
            <a:endParaRPr lang="en-US"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pitchFamily="-123" charset="-128"/>
                <a:cs typeface="ＭＳ Ｐゴシック" pitchFamily="-123" charset="-128"/>
              </a:rPr>
              <a:t>Professors</a:t>
            </a:r>
            <a:r>
              <a:rPr lang="en-US" sz="1200" kern="1200" baseline="0" dirty="0" smtClean="0">
                <a:solidFill>
                  <a:schemeClr val="tx1"/>
                </a:solidFill>
                <a:latin typeface="+mn-lt"/>
                <a:ea typeface="ＭＳ Ｐゴシック" pitchFamily="-123" charset="-128"/>
                <a:cs typeface="ＭＳ Ｐゴシック" pitchFamily="-123" charset="-128"/>
              </a:rPr>
              <a:t> could encourage question by </a:t>
            </a:r>
            <a:r>
              <a:rPr lang="en-US" sz="1200" b="1" kern="1200" dirty="0" smtClean="0">
                <a:solidFill>
                  <a:schemeClr val="tx1"/>
                </a:solidFill>
                <a:latin typeface="+mn-lt"/>
                <a:ea typeface="ＭＳ Ｐゴシック" pitchFamily="-123" charset="-128"/>
                <a:cs typeface="ＭＳ Ｐゴシック" pitchFamily="-123" charset="-128"/>
              </a:rPr>
              <a:t>affirming students’ participation </a:t>
            </a:r>
            <a:r>
              <a:rPr lang="en-US" sz="1200" kern="1200" dirty="0" smtClean="0">
                <a:solidFill>
                  <a:schemeClr val="tx1"/>
                </a:solidFill>
                <a:latin typeface="+mn-lt"/>
                <a:ea typeface="ＭＳ Ｐゴシック" pitchFamily="-123" charset="-128"/>
                <a:cs typeface="ＭＳ Ｐゴシック" pitchFamily="-123" charset="-128"/>
              </a:rPr>
              <a:t>and </a:t>
            </a:r>
            <a:r>
              <a:rPr lang="en-US" sz="1200" b="1" kern="1200" dirty="0" smtClean="0">
                <a:solidFill>
                  <a:schemeClr val="tx1"/>
                </a:solidFill>
                <a:latin typeface="+mn-lt"/>
                <a:ea typeface="ＭＳ Ｐゴシック" pitchFamily="-123" charset="-128"/>
                <a:cs typeface="ＭＳ Ｐゴシック" pitchFamily="-123" charset="-128"/>
              </a:rPr>
              <a:t>validating students’ thought process</a:t>
            </a:r>
            <a:r>
              <a:rPr lang="en-US" sz="1200" kern="1200" dirty="0" smtClean="0">
                <a:solidFill>
                  <a:schemeClr val="tx1"/>
                </a:solidFill>
                <a:latin typeface="+mn-lt"/>
                <a:ea typeface="ＭＳ Ｐゴシック" pitchFamily="-123" charset="-128"/>
                <a:cs typeface="ＭＳ Ｐゴシック" pitchFamily="-123" charset="-128"/>
              </a:rPr>
              <a:t>, even if they answered a question incorrectly.</a:t>
            </a:r>
          </a:p>
          <a:p>
            <a:endParaRPr lang="en-US" dirty="0" smtClean="0"/>
          </a:p>
          <a:p>
            <a:endParaRPr lang="en-US" dirty="0" smtClean="0"/>
          </a:p>
          <a:p>
            <a:r>
              <a:rPr lang="en-US" sz="1200" b="1" kern="1200" dirty="0" smtClean="0">
                <a:solidFill>
                  <a:schemeClr val="tx1"/>
                </a:solidFill>
                <a:latin typeface="+mn-lt"/>
                <a:ea typeface="ＭＳ Ｐゴシック" pitchFamily="-123" charset="-128"/>
                <a:cs typeface="ＭＳ Ｐゴシック" pitchFamily="-123" charset="-128"/>
              </a:rPr>
              <a:t>Treating</a:t>
            </a:r>
            <a:r>
              <a:rPr lang="en-US" sz="1200" kern="1200" dirty="0" smtClean="0">
                <a:solidFill>
                  <a:schemeClr val="tx1"/>
                </a:solidFill>
                <a:latin typeface="+mn-lt"/>
                <a:ea typeface="ＭＳ Ｐゴシック" pitchFamily="-123" charset="-128"/>
                <a:cs typeface="ＭＳ Ｐゴシック" pitchFamily="-123" charset="-128"/>
              </a:rPr>
              <a:t> students with dignity and respect when they </a:t>
            </a:r>
            <a:r>
              <a:rPr lang="en-US" sz="1200" b="1" kern="1200" dirty="0" smtClean="0">
                <a:solidFill>
                  <a:schemeClr val="tx1"/>
                </a:solidFill>
                <a:latin typeface="+mn-lt"/>
                <a:ea typeface="ＭＳ Ｐゴシック" pitchFamily="-123" charset="-128"/>
                <a:cs typeface="ＭＳ Ｐゴシック" pitchFamily="-123" charset="-128"/>
              </a:rPr>
              <a:t>make themselves vulnerabl</a:t>
            </a:r>
            <a:r>
              <a:rPr lang="en-US" sz="1200" kern="1200" dirty="0" smtClean="0">
                <a:solidFill>
                  <a:schemeClr val="tx1"/>
                </a:solidFill>
                <a:latin typeface="+mn-lt"/>
                <a:ea typeface="ＭＳ Ｐゴシック" pitchFamily="-123" charset="-128"/>
                <a:cs typeface="ＭＳ Ｐゴシック" pitchFamily="-123" charset="-128"/>
              </a:rPr>
              <a:t>e in the classroom </a:t>
            </a:r>
            <a:r>
              <a:rPr lang="en-US" sz="1200" b="1" kern="1200" dirty="0" smtClean="0">
                <a:solidFill>
                  <a:schemeClr val="tx1"/>
                </a:solidFill>
                <a:latin typeface="+mn-lt"/>
                <a:ea typeface="ＭＳ Ｐゴシック" pitchFamily="-123" charset="-128"/>
                <a:cs typeface="ＭＳ Ｐゴシック" pitchFamily="-123" charset="-128"/>
              </a:rPr>
              <a:t>by asking question</a:t>
            </a:r>
            <a:r>
              <a:rPr lang="en-US" sz="1200" kern="1200" dirty="0" smtClean="0">
                <a:solidFill>
                  <a:schemeClr val="tx1"/>
                </a:solidFill>
                <a:latin typeface="+mn-lt"/>
                <a:ea typeface="ＭＳ Ｐゴシック" pitchFamily="-123" charset="-128"/>
                <a:cs typeface="ＭＳ Ｐゴシック" pitchFamily="-123" charset="-128"/>
              </a:rPr>
              <a:t>s or participating in class discussion represents </a:t>
            </a:r>
            <a:r>
              <a:rPr lang="en-US" sz="1200" b="1" kern="1200" dirty="0" smtClean="0">
                <a:solidFill>
                  <a:schemeClr val="tx1"/>
                </a:solidFill>
                <a:latin typeface="+mn-lt"/>
                <a:ea typeface="ＭＳ Ｐゴシック" pitchFamily="-123" charset="-128"/>
                <a:cs typeface="ＭＳ Ｐゴシック" pitchFamily="-123" charset="-128"/>
              </a:rPr>
              <a:t>a key way in which faculty </a:t>
            </a:r>
            <a:r>
              <a:rPr lang="en-US" sz="1200" kern="1200" dirty="0" smtClean="0">
                <a:solidFill>
                  <a:schemeClr val="tx1"/>
                </a:solidFill>
                <a:latin typeface="+mn-lt"/>
                <a:ea typeface="ＭＳ Ｐゴシック" pitchFamily="-123" charset="-128"/>
                <a:cs typeface="ＭＳ Ｐゴシック" pitchFamily="-123" charset="-128"/>
              </a:rPr>
              <a:t>can demonstrate to students that they care and appreciate students’ engagement. </a:t>
            </a:r>
            <a:endParaRPr lang="en-US"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23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57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F69DD8-8F57-4F5E-BCB7-9CAC3DB40FF0}" type="slidenum">
              <a:rPr lang="en-US">
                <a:ea typeface="ＭＳ Ｐゴシック" pitchFamily="-123" charset="-128"/>
                <a:cs typeface="ＭＳ Ｐゴシック" pitchFamily="-123" charset="-128"/>
              </a:rPr>
              <a:pPr fontAlgn="base">
                <a:spcBef>
                  <a:spcPct val="0"/>
                </a:spcBef>
                <a:spcAft>
                  <a:spcPct val="0"/>
                </a:spcAft>
                <a:defRPr/>
              </a:pPr>
              <a:t>27</a:t>
            </a:fld>
            <a:endParaRPr lang="en-US">
              <a:ea typeface="ＭＳ Ｐゴシック" pitchFamily="-123" charset="-128"/>
              <a:cs typeface="ＭＳ Ｐゴシック" pitchFamily="-123"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FAF20F87-933B-477F-A2F1-CE66ADB5B8B6}" type="datetimeFigureOut">
              <a:rPr lang="en-US"/>
              <a:pPr>
                <a:defRPr/>
              </a:pPr>
              <a:t>6/6/2012</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99425529-8FBA-4B75-A373-233340670BA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5E4E853-3619-402F-90C9-8EA6EBA2ED83}" type="datetimeFigureOut">
              <a:rPr lang="en-US"/>
              <a:pPr>
                <a:defRPr/>
              </a:pPr>
              <a:t>6/6/2012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BA9E8B7-274B-4D9F-B442-5338A39D385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730B632-0CDF-4F0A-96E0-D4B55527F67E}" type="datetimeFigureOut">
              <a:rPr lang="en-US"/>
              <a:pPr>
                <a:defRPr/>
              </a:pPr>
              <a:t>6/6/2012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7BE8FF-A779-4379-BF0A-95F0C9DC5272}"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B298778D-7D10-4DE5-91A3-208E827218E0}" type="datetimeFigureOut">
              <a:rPr lang="en-US"/>
              <a:pPr>
                <a:defRPr/>
              </a:pPr>
              <a:t>6/6/2012</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85FC81DD-9497-4C5E-81A9-B827121A8A9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DCD03A86-192F-4A85-82E2-087B0A94CF54}" type="datetimeFigureOut">
              <a:rPr lang="en-US"/>
              <a:pPr>
                <a:defRPr/>
              </a:pPr>
              <a:t>6/6/2012</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E4FE128A-B52E-473A-93AF-744A4B16742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8779F2D-5072-46D8-8FB0-C3F9113049C9}" type="datetimeFigureOut">
              <a:rPr lang="en-US"/>
              <a:pPr>
                <a:defRPr/>
              </a:pPr>
              <a:t>6/6/2012</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E89F0723-E354-4BC3-932D-73B774587C2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ADD12349-C090-4D28-8169-7F9C7FDFC5C3}" type="datetimeFigureOut">
              <a:rPr lang="en-US"/>
              <a:pPr>
                <a:defRPr/>
              </a:pPr>
              <a:t>6/6/2012</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AA886A1B-62C6-4238-9505-FF6DE21B8E6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DCAF630E-602B-4A22-A12E-ADC819DEA637}" type="datetimeFigureOut">
              <a:rPr lang="en-US"/>
              <a:pPr>
                <a:defRPr/>
              </a:pPr>
              <a:t>6/6/2012</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86B2C21F-9B99-4C87-AEDD-B35787B78F1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1A5D3E39-159F-425D-B940-FECEBC1957B0}" type="datetimeFigureOut">
              <a:rPr lang="en-US"/>
              <a:pPr>
                <a:defRPr/>
              </a:pPr>
              <a:t>6/6/2012</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9CA4F35B-B0DA-4038-B8AB-A219DD9B010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5A099EB-0DF2-4338-8FB6-31E01E3DCAEE}" type="datetimeFigureOut">
              <a:rPr lang="en-US"/>
              <a:pPr>
                <a:defRPr/>
              </a:pPr>
              <a:t>6/6/2012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8DA510D-5CBF-4515-A48A-F8616C9FFD9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B004547-7D2C-4EC9-B8A1-A364074062D7}" type="datetimeFigureOut">
              <a:rPr lang="en-US"/>
              <a:pPr>
                <a:defRPr/>
              </a:pPr>
              <a:t>6/6/2012</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57CCB6E-F14E-40D8-AD97-4789C0C9F62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E5C43EB5-6142-4048-AA56-1B03FF10ACB5}" type="datetimeFigureOut">
              <a:rPr lang="en-US"/>
              <a:pPr>
                <a:defRPr/>
              </a:pPr>
              <a:t>6/6/2012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14CB4C08-70C9-4686-84DC-B523D2348F22}"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ea typeface="+mn-ea"/>
                <a:cs typeface="+mn-cs"/>
              </a:endParaRPr>
            </a:p>
          </p:txBody>
        </p:sp>
      </p:grpSp>
    </p:spTree>
  </p:cSld>
  <p:clrMap bg1="lt1" tx1="dk1" bg2="lt2" tx2="dk2" accent1="accent1" accent2="accent2" accent3="accent3" accent4="accent4" accent5="accent5" accent6="accent6" hlink="hlink" folHlink="folHlink"/>
  <p:sldLayoutIdLst>
    <p:sldLayoutId id="2147483727" r:id="rId1"/>
    <p:sldLayoutId id="2147483724" r:id="rId2"/>
    <p:sldLayoutId id="2147483728" r:id="rId3"/>
    <p:sldLayoutId id="2147483723" r:id="rId4"/>
    <p:sldLayoutId id="2147483722" r:id="rId5"/>
    <p:sldLayoutId id="2147483721" r:id="rId6"/>
    <p:sldLayoutId id="2147483720" r:id="rId7"/>
    <p:sldLayoutId id="2147483719" r:id="rId8"/>
    <p:sldLayoutId id="2147483729" r:id="rId9"/>
    <p:sldLayoutId id="2147483718" r:id="rId10"/>
    <p:sldLayoutId id="2147483717" r:id="rId11"/>
  </p:sldLayoutIdLst>
  <p:txStyles>
    <p:titleStyle>
      <a:lvl1pPr algn="l" rtl="0" eaLnBrk="0" fontAlgn="base" hangingPunct="0">
        <a:spcBef>
          <a:spcPct val="0"/>
        </a:spcBef>
        <a:spcAft>
          <a:spcPct val="0"/>
        </a:spcAft>
        <a:defRPr sz="5000" kern="1200">
          <a:solidFill>
            <a:schemeClr val="tx2"/>
          </a:solidFill>
          <a:latin typeface="+mj-lt"/>
          <a:ea typeface="ＭＳ Ｐゴシック" pitchFamily="-123" charset="-128"/>
          <a:cs typeface="ＭＳ Ｐゴシック" pitchFamily="-123" charset="-128"/>
        </a:defRPr>
      </a:lvl1pPr>
      <a:lvl2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2pPr>
      <a:lvl3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3pPr>
      <a:lvl4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4pPr>
      <a:lvl5pPr algn="l" rtl="0" eaLnBrk="0" fontAlgn="base" hangingPunct="0">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5pPr>
      <a:lvl6pPr marL="4572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6pPr>
      <a:lvl7pPr marL="9144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7pPr>
      <a:lvl8pPr marL="13716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8pPr>
      <a:lvl9pPr marL="1828800" algn="l" rtl="0" fontAlgn="base">
        <a:spcBef>
          <a:spcPct val="0"/>
        </a:spcBef>
        <a:spcAft>
          <a:spcPct val="0"/>
        </a:spcAft>
        <a:defRPr sz="5000">
          <a:solidFill>
            <a:schemeClr val="tx2"/>
          </a:solidFill>
          <a:latin typeface="Calibri" pitchFamily="-123" charset="0"/>
          <a:ea typeface="ＭＳ Ｐゴシック" pitchFamily="-123" charset="-128"/>
          <a:cs typeface="ＭＳ Ｐゴシック" pitchFamily="-123" charset="-128"/>
        </a:defRPr>
      </a:lvl9pPr>
    </p:titleStyle>
    <p:bodyStyle>
      <a:lvl1pPr marL="273050" indent="-273050" algn="l" rtl="0" eaLnBrk="0" fontAlgn="base" hangingPunct="0">
        <a:spcBef>
          <a:spcPct val="20000"/>
        </a:spcBef>
        <a:spcAft>
          <a:spcPct val="0"/>
        </a:spcAft>
        <a:buClr>
          <a:srgbClr val="0BD0D9"/>
        </a:buClr>
        <a:buSzPct val="95000"/>
        <a:buFont typeface="Wingdings 2" pitchFamily="-123" charset="2"/>
        <a:buChar char=""/>
        <a:defRPr sz="2600" kern="1200">
          <a:solidFill>
            <a:schemeClr val="tx1"/>
          </a:solidFill>
          <a:latin typeface="+mn-lt"/>
          <a:ea typeface="ＭＳ Ｐゴシック" pitchFamily="-123" charset="-128"/>
          <a:cs typeface="ＭＳ Ｐゴシック" pitchFamily="-123" charset="-128"/>
        </a:defRPr>
      </a:lvl1pPr>
      <a:lvl2pPr marL="639763" indent="-246063" algn="l" rtl="0" eaLnBrk="0" fontAlgn="base" hangingPunct="0">
        <a:spcBef>
          <a:spcPct val="20000"/>
        </a:spcBef>
        <a:spcAft>
          <a:spcPct val="0"/>
        </a:spcAft>
        <a:buClr>
          <a:schemeClr val="accent1"/>
        </a:buClr>
        <a:buSzPct val="85000"/>
        <a:buFont typeface="Wingdings 2" pitchFamily="-123" charset="2"/>
        <a:buChar char=""/>
        <a:defRPr sz="2400" kern="1200">
          <a:solidFill>
            <a:schemeClr val="tx1"/>
          </a:solidFill>
          <a:latin typeface="+mn-lt"/>
          <a:ea typeface="ＭＳ Ｐゴシック" pitchFamily="-123" charset="-128"/>
          <a:cs typeface="+mn-cs"/>
        </a:defRPr>
      </a:lvl2pPr>
      <a:lvl3pPr marL="914400" indent="-246063" algn="l" rtl="0" eaLnBrk="0" fontAlgn="base" hangingPunct="0">
        <a:spcBef>
          <a:spcPct val="20000"/>
        </a:spcBef>
        <a:spcAft>
          <a:spcPct val="0"/>
        </a:spcAft>
        <a:buClr>
          <a:schemeClr val="accent2"/>
        </a:buClr>
        <a:buSzPct val="70000"/>
        <a:buFont typeface="Wingdings 2" pitchFamily="-123" charset="2"/>
        <a:buChar char=""/>
        <a:defRPr sz="2100" kern="1200">
          <a:solidFill>
            <a:schemeClr val="tx1"/>
          </a:solidFill>
          <a:latin typeface="+mn-lt"/>
          <a:ea typeface="ＭＳ Ｐゴシック" pitchFamily="-123" charset="-128"/>
          <a:cs typeface="+mn-cs"/>
        </a:defRPr>
      </a:lvl3pPr>
      <a:lvl4pPr marL="1187450" indent="-209550" algn="l" rtl="0" eaLnBrk="0" fontAlgn="base" hangingPunct="0">
        <a:spcBef>
          <a:spcPct val="20000"/>
        </a:spcBef>
        <a:spcAft>
          <a:spcPct val="0"/>
        </a:spcAft>
        <a:buClr>
          <a:srgbClr val="0BD0D9"/>
        </a:buClr>
        <a:buSzPct val="65000"/>
        <a:buFont typeface="Wingdings 2" pitchFamily="-123" charset="2"/>
        <a:buChar char=""/>
        <a:defRPr sz="2000" kern="1200">
          <a:solidFill>
            <a:schemeClr val="tx1"/>
          </a:solidFill>
          <a:latin typeface="+mn-lt"/>
          <a:ea typeface="ＭＳ Ｐゴシック" pitchFamily="-123" charset="-128"/>
          <a:cs typeface="+mn-cs"/>
        </a:defRPr>
      </a:lvl4pPr>
      <a:lvl5pPr marL="1462088" indent="-209550" algn="l" rtl="0" eaLnBrk="0" fontAlgn="base" hangingPunct="0">
        <a:spcBef>
          <a:spcPct val="20000"/>
        </a:spcBef>
        <a:spcAft>
          <a:spcPct val="0"/>
        </a:spcAft>
        <a:buClr>
          <a:srgbClr val="10CF9B"/>
        </a:buClr>
        <a:buSzPct val="65000"/>
        <a:buFont typeface="Wingdings 2" pitchFamily="-123" charset="2"/>
        <a:buChar char=""/>
        <a:defRPr sz="2000" kern="1200">
          <a:solidFill>
            <a:schemeClr val="tx1"/>
          </a:solidFill>
          <a:latin typeface="+mn-lt"/>
          <a:ea typeface="ＭＳ Ｐゴシック" pitchFamily="-123" charset="-128"/>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914400"/>
            <a:ext cx="8610600" cy="2362200"/>
          </a:xfrm>
        </p:spPr>
        <p:txBody>
          <a:bodyPr>
            <a:normAutofit fontScale="90000"/>
          </a:bodyPr>
          <a:lstStyle/>
          <a:p>
            <a:pPr algn="ctr" eaLnBrk="1" fontAlgn="auto" hangingPunct="1">
              <a:spcAft>
                <a:spcPts val="0"/>
              </a:spcAft>
              <a:defRPr/>
            </a:pPr>
            <a:r>
              <a:rPr lang="en-US" dirty="0" smtClean="0"/>
              <a:t>Faculty Accessibility Cues: Opening the Doors for Classroom Interaction</a:t>
            </a:r>
            <a:endParaRPr lang="en-US" dirty="0"/>
          </a:p>
        </p:txBody>
      </p:sp>
      <p:sp>
        <p:nvSpPr>
          <p:cNvPr id="18434" name="Subtitle 2"/>
          <p:cNvSpPr>
            <a:spLocks noGrp="1"/>
          </p:cNvSpPr>
          <p:nvPr>
            <p:ph type="subTitle" idx="1"/>
          </p:nvPr>
        </p:nvSpPr>
        <p:spPr>
          <a:xfrm>
            <a:off x="381000" y="3276600"/>
            <a:ext cx="8610600" cy="1143000"/>
          </a:xfrm>
        </p:spPr>
        <p:txBody>
          <a:bodyPr/>
          <a:lstStyle/>
          <a:p>
            <a:pPr marR="0" algn="ctr" eaLnBrk="1" hangingPunct="1"/>
            <a:r>
              <a:rPr lang="en-US" sz="1800" dirty="0" smtClean="0"/>
              <a:t>Kevin Eagan, Tanya Figueroa, Sylvia </a:t>
            </a:r>
            <a:r>
              <a:rPr lang="en-US" sz="1800" dirty="0" err="1" smtClean="0"/>
              <a:t>Hurtado</a:t>
            </a:r>
            <a:r>
              <a:rPr lang="en-US" sz="1800" dirty="0" smtClean="0"/>
              <a:t>, Josephine </a:t>
            </a:r>
            <a:r>
              <a:rPr lang="en-US" sz="1800" dirty="0" err="1" smtClean="0"/>
              <a:t>Gasiewski</a:t>
            </a:r>
            <a:endParaRPr lang="en-US" sz="1800" dirty="0" smtClean="0"/>
          </a:p>
          <a:p>
            <a:pPr marR="0" algn="ctr" eaLnBrk="1" hangingPunct="1"/>
            <a:r>
              <a:rPr lang="en-US" sz="1800" dirty="0" smtClean="0"/>
              <a:t>AIR Annual Forum, New Orleans, LA</a:t>
            </a:r>
          </a:p>
          <a:p>
            <a:pPr marR="0" algn="ctr" eaLnBrk="1" hangingPunct="1"/>
            <a:r>
              <a:rPr lang="en-US" sz="1800" dirty="0" smtClean="0"/>
              <a:t>June 6, 2012</a:t>
            </a:r>
          </a:p>
        </p:txBody>
      </p:sp>
      <p:pic>
        <p:nvPicPr>
          <p:cNvPr id="18435" name="Picture 3" descr="black and white scientists with t tubes - chem.JPG"/>
          <p:cNvPicPr>
            <a:picLocks noChangeAspect="1"/>
          </p:cNvPicPr>
          <p:nvPr/>
        </p:nvPicPr>
        <p:blipFill>
          <a:blip r:embed="rId3" cstate="print"/>
          <a:srcRect/>
          <a:stretch>
            <a:fillRect/>
          </a:stretch>
        </p:blipFill>
        <p:spPr bwMode="auto">
          <a:xfrm>
            <a:off x="0" y="4525963"/>
            <a:ext cx="3886200" cy="2332037"/>
          </a:xfrm>
          <a:prstGeom prst="rect">
            <a:avLst/>
          </a:prstGeom>
          <a:noFill/>
          <a:ln w="9525">
            <a:noFill/>
            <a:miter lim="800000"/>
            <a:headEnd/>
            <a:tailEnd/>
          </a:ln>
        </p:spPr>
      </p:pic>
      <p:pic>
        <p:nvPicPr>
          <p:cNvPr id="18436" name="Picture 4" descr="black man at board - math.JPG"/>
          <p:cNvPicPr>
            <a:picLocks noChangeAspect="1"/>
          </p:cNvPicPr>
          <p:nvPr/>
        </p:nvPicPr>
        <p:blipFill>
          <a:blip r:embed="rId4" cstate="print"/>
          <a:srcRect/>
          <a:stretch>
            <a:fillRect/>
          </a:stretch>
        </p:blipFill>
        <p:spPr bwMode="auto">
          <a:xfrm>
            <a:off x="3886200" y="4524375"/>
            <a:ext cx="1905000" cy="2333625"/>
          </a:xfrm>
          <a:prstGeom prst="rect">
            <a:avLst/>
          </a:prstGeom>
          <a:noFill/>
          <a:ln w="9525">
            <a:noFill/>
            <a:miter lim="800000"/>
            <a:headEnd/>
            <a:tailEnd/>
          </a:ln>
        </p:spPr>
      </p:pic>
      <p:pic>
        <p:nvPicPr>
          <p:cNvPr id="18437" name="Picture 5" descr="woman looking into microscope - bio or chem.JPG"/>
          <p:cNvPicPr>
            <a:picLocks noChangeAspect="1"/>
          </p:cNvPicPr>
          <p:nvPr/>
        </p:nvPicPr>
        <p:blipFill>
          <a:blip r:embed="rId5" cstate="print"/>
          <a:srcRect/>
          <a:stretch>
            <a:fillRect/>
          </a:stretch>
        </p:blipFill>
        <p:spPr bwMode="auto">
          <a:xfrm>
            <a:off x="5791200" y="4495800"/>
            <a:ext cx="33528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smtClean="0"/>
              <a:t>Background</a:t>
            </a:r>
          </a:p>
        </p:txBody>
      </p:sp>
      <p:sp>
        <p:nvSpPr>
          <p:cNvPr id="19458" name="Content Placeholder 2"/>
          <p:cNvSpPr>
            <a:spLocks noGrp="1"/>
          </p:cNvSpPr>
          <p:nvPr>
            <p:ph idx="1"/>
          </p:nvPr>
        </p:nvSpPr>
        <p:spPr/>
        <p:txBody>
          <a:bodyPr/>
          <a:lstStyle/>
          <a:p>
            <a:pPr eaLnBrk="1" hangingPunct="1"/>
            <a:r>
              <a:rPr lang="en-US" dirty="0" smtClean="0"/>
              <a:t>Importance of student-faculty interaction in STEM</a:t>
            </a:r>
          </a:p>
          <a:p>
            <a:pPr lvl="1" eaLnBrk="1" hangingPunct="1"/>
            <a:r>
              <a:rPr lang="en-US" dirty="0" smtClean="0"/>
              <a:t>Academic performance</a:t>
            </a:r>
          </a:p>
          <a:p>
            <a:pPr lvl="1" eaLnBrk="1" hangingPunct="1"/>
            <a:r>
              <a:rPr lang="en-US" dirty="0" smtClean="0"/>
              <a:t>Motivation</a:t>
            </a:r>
          </a:p>
          <a:p>
            <a:pPr lvl="1" eaLnBrk="1" hangingPunct="1"/>
            <a:r>
              <a:rPr lang="en-US" dirty="0" smtClean="0"/>
              <a:t>Persistence</a:t>
            </a:r>
          </a:p>
          <a:p>
            <a:pPr lvl="1" eaLnBrk="1" hangingPunct="1"/>
            <a:r>
              <a:rPr lang="en-US" dirty="0" smtClean="0"/>
              <a:t>Critique of introductory STEM courses as cold and intimidating  classes that encourage passive learning</a:t>
            </a:r>
          </a:p>
          <a:p>
            <a:pPr eaLnBrk="1" hangingPunct="1"/>
            <a:r>
              <a:rPr lang="en-US" dirty="0" smtClean="0"/>
              <a:t>Accessibility cues and an ethic of care as antecedents to interaction</a:t>
            </a:r>
          </a:p>
          <a:p>
            <a:pPr lvl="1" eaLnBrk="1" hangingPunct="1"/>
            <a:r>
              <a:rPr lang="en-US" dirty="0" smtClean="0"/>
              <a:t>Signal faculty’s interest in undergraduates</a:t>
            </a:r>
          </a:p>
          <a:p>
            <a:pPr lvl="1" eaLnBrk="1" hangingPunct="1"/>
            <a:r>
              <a:rPr lang="en-US" dirty="0" smtClean="0"/>
              <a:t>Students use these cues in deciding whether, when, and how to interaction with faculty</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dirty="0" smtClean="0"/>
              <a:t>Purpose</a:t>
            </a:r>
            <a:endParaRPr lang="en-US" dirty="0"/>
          </a:p>
        </p:txBody>
      </p:sp>
      <p:sp>
        <p:nvSpPr>
          <p:cNvPr id="20482" name="Content Placeholder 2"/>
          <p:cNvSpPr>
            <a:spLocks noGrp="1"/>
          </p:cNvSpPr>
          <p:nvPr>
            <p:ph idx="1"/>
          </p:nvPr>
        </p:nvSpPr>
        <p:spPr/>
        <p:txBody>
          <a:bodyPr/>
          <a:lstStyle/>
          <a:p>
            <a:pPr eaLnBrk="1" hangingPunct="1">
              <a:buNone/>
            </a:pPr>
            <a:r>
              <a:rPr lang="en-US" dirty="0" smtClean="0"/>
              <a:t>	To examine the individual- and classroom-level factors that predict the extent to which students perceive their professors as demonstrating an ethic of care in introductory STEM courses.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Frameworks</a:t>
            </a:r>
            <a:endParaRPr lang="en-US" dirty="0"/>
          </a:p>
        </p:txBody>
      </p:sp>
      <p:sp>
        <p:nvSpPr>
          <p:cNvPr id="3" name="Content Placeholder 2"/>
          <p:cNvSpPr>
            <a:spLocks noGrp="1"/>
          </p:cNvSpPr>
          <p:nvPr>
            <p:ph idx="1"/>
          </p:nvPr>
        </p:nvSpPr>
        <p:spPr/>
        <p:txBody>
          <a:bodyPr/>
          <a:lstStyle/>
          <a:p>
            <a:r>
              <a:rPr lang="en-US" dirty="0" smtClean="0"/>
              <a:t>Development of rapport</a:t>
            </a:r>
          </a:p>
          <a:p>
            <a:pPr lvl="1"/>
            <a:r>
              <a:rPr lang="en-US" dirty="0" smtClean="0"/>
              <a:t>Mutual attentiveness</a:t>
            </a:r>
          </a:p>
          <a:p>
            <a:pPr lvl="1"/>
            <a:r>
              <a:rPr lang="en-US" dirty="0" smtClean="0"/>
              <a:t>Positivity (e.g., mutual liking, friendliness)</a:t>
            </a:r>
          </a:p>
          <a:p>
            <a:pPr lvl="1"/>
            <a:r>
              <a:rPr lang="en-US" dirty="0" smtClean="0"/>
              <a:t>Coordination (e.g., balance and harmony in interaction)</a:t>
            </a:r>
          </a:p>
          <a:p>
            <a:pPr lvl="1"/>
            <a:r>
              <a:rPr lang="en-US" dirty="0" smtClean="0"/>
              <a:t>Importance of nonverbal cues</a:t>
            </a:r>
          </a:p>
          <a:p>
            <a:r>
              <a:rPr lang="en-US" dirty="0" smtClean="0"/>
              <a:t>Interactional justice</a:t>
            </a:r>
          </a:p>
          <a:p>
            <a:pPr lvl="1"/>
            <a:r>
              <a:rPr lang="en-US" dirty="0" smtClean="0"/>
              <a:t>Quality of interpersonal relationships</a:t>
            </a:r>
          </a:p>
          <a:p>
            <a:pPr lvl="1"/>
            <a:r>
              <a:rPr lang="en-US" dirty="0" smtClean="0"/>
              <a:t>Emphasis on individual dignity and respect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Accessibility Cues and Ethic of Care</a:t>
            </a:r>
            <a:endParaRPr lang="en-US" sz="4400" dirty="0"/>
          </a:p>
        </p:txBody>
      </p:sp>
      <p:sp>
        <p:nvSpPr>
          <p:cNvPr id="3" name="Content Placeholder 2"/>
          <p:cNvSpPr>
            <a:spLocks noGrp="1"/>
          </p:cNvSpPr>
          <p:nvPr>
            <p:ph idx="1"/>
          </p:nvPr>
        </p:nvSpPr>
        <p:spPr/>
        <p:txBody>
          <a:bodyPr/>
          <a:lstStyle/>
          <a:p>
            <a:r>
              <a:rPr lang="en-US" dirty="0" smtClean="0"/>
              <a:t>Accessibility: physical and psychological</a:t>
            </a:r>
          </a:p>
          <a:p>
            <a:pPr lvl="1"/>
            <a:r>
              <a:rPr lang="en-US" dirty="0" smtClean="0"/>
              <a:t>Attitudes, beliefs, and values of faculty regarding interaction with students</a:t>
            </a:r>
          </a:p>
          <a:p>
            <a:pPr lvl="1"/>
            <a:r>
              <a:rPr lang="en-US" dirty="0" smtClean="0"/>
              <a:t>Actual presence and availability of faculty</a:t>
            </a:r>
          </a:p>
          <a:p>
            <a:r>
              <a:rPr lang="en-US" dirty="0" smtClean="0"/>
              <a:t> Accessibility (Positive Behaviors)</a:t>
            </a:r>
          </a:p>
          <a:p>
            <a:pPr lvl="1"/>
            <a:r>
              <a:rPr lang="en-US" dirty="0" smtClean="0"/>
              <a:t>Demonstrate interest</a:t>
            </a:r>
          </a:p>
          <a:p>
            <a:pPr lvl="1"/>
            <a:r>
              <a:rPr lang="en-US" dirty="0" smtClean="0"/>
              <a:t>Reassure students by welcoming their inquiries</a:t>
            </a:r>
          </a:p>
          <a:p>
            <a:pPr lvl="1"/>
            <a:r>
              <a:rPr lang="en-US" dirty="0" smtClean="0"/>
              <a:t>Treat students as individuals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Faculty Behaviors and Characteristics Signaling an Ethic of Care</a:t>
            </a:r>
            <a:endParaRPr lang="en-US" sz="4000" dirty="0"/>
          </a:p>
        </p:txBody>
      </p:sp>
      <p:sp>
        <p:nvSpPr>
          <p:cNvPr id="3" name="Content Placeholder 2"/>
          <p:cNvSpPr>
            <a:spLocks noGrp="1"/>
          </p:cNvSpPr>
          <p:nvPr>
            <p:ph idx="1"/>
          </p:nvPr>
        </p:nvSpPr>
        <p:spPr/>
        <p:txBody>
          <a:bodyPr/>
          <a:lstStyle/>
          <a:p>
            <a:r>
              <a:rPr lang="en-US" dirty="0" smtClean="0"/>
              <a:t>Empathy</a:t>
            </a:r>
          </a:p>
          <a:p>
            <a:r>
              <a:rPr lang="en-US" dirty="0" smtClean="0"/>
              <a:t>Sense of humor</a:t>
            </a:r>
          </a:p>
          <a:p>
            <a:pPr>
              <a:buNone/>
            </a:pPr>
            <a:endParaRPr lang="en-US" dirty="0" smtClean="0"/>
          </a:p>
          <a:p>
            <a:r>
              <a:rPr lang="en-US" dirty="0" smtClean="0"/>
              <a:t>Belief that professors play an important role in students’ lives</a:t>
            </a:r>
          </a:p>
          <a:p>
            <a:r>
              <a:rPr lang="en-US" dirty="0" smtClean="0"/>
              <a:t>Valuing teaching and investing time in instructional improvement</a:t>
            </a:r>
          </a:p>
          <a:p>
            <a:endParaRPr lang="en-US" dirty="0" smtClean="0"/>
          </a:p>
          <a:p>
            <a:pPr marL="273050" lvl="1" indent="-273050">
              <a:buClr>
                <a:srgbClr val="0BD0D9"/>
              </a:buClr>
              <a:buSzPct val="95000"/>
            </a:pPr>
            <a:r>
              <a:rPr lang="en-US" dirty="0" smtClean="0"/>
              <a:t>Avoid intimidation or embarrassment of students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sz="4000" dirty="0" smtClean="0"/>
              <a:t>Sequential, Explanatory </a:t>
            </a:r>
            <a:br>
              <a:rPr lang="en-US" sz="4000" dirty="0" smtClean="0"/>
            </a:br>
            <a:r>
              <a:rPr lang="en-US" sz="4000" dirty="0" smtClean="0"/>
              <a:t>Mixed Methods Design</a:t>
            </a:r>
          </a:p>
        </p:txBody>
      </p:sp>
      <p:sp>
        <p:nvSpPr>
          <p:cNvPr id="24578" name="Content Placeholder 2"/>
          <p:cNvSpPr>
            <a:spLocks noGrp="1"/>
          </p:cNvSpPr>
          <p:nvPr>
            <p:ph idx="1"/>
          </p:nvPr>
        </p:nvSpPr>
        <p:spPr/>
        <p:txBody>
          <a:bodyPr/>
          <a:lstStyle/>
          <a:p>
            <a:pPr eaLnBrk="1" hangingPunct="1"/>
            <a:r>
              <a:rPr lang="en-US" dirty="0" smtClean="0"/>
              <a:t>Collected, analyzed, and integrated both quantitative and qualitative data during the research process</a:t>
            </a:r>
          </a:p>
          <a:p>
            <a:pPr eaLnBrk="1" hangingPunct="1"/>
            <a:r>
              <a:rPr lang="en-US" dirty="0" smtClean="0"/>
              <a:t>Quantitative data collected first; informed selection of institutional sites for qualitative data collection</a:t>
            </a:r>
          </a:p>
          <a:p>
            <a:pPr eaLnBrk="1" hangingPunct="1"/>
            <a:r>
              <a:rPr lang="en-US" dirty="0" smtClean="0"/>
              <a:t>Data fully integrated during the analysis</a:t>
            </a:r>
          </a:p>
          <a:p>
            <a:pPr eaLnBrk="1" hangingPunct="1"/>
            <a:r>
              <a:rPr lang="en-US" dirty="0" smtClean="0"/>
              <a:t>Quantitative data provided a broad picture of students’ engagement</a:t>
            </a:r>
          </a:p>
          <a:p>
            <a:pPr eaLnBrk="1" hangingPunct="1"/>
            <a:r>
              <a:rPr lang="en-US" dirty="0" smtClean="0"/>
              <a:t>Qualitative data more deeply explored student views regarding their introductory classroom experience</a:t>
            </a:r>
          </a:p>
          <a:p>
            <a:pPr eaLnBrk="1" hangingPunct="1"/>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52400" y="2971800"/>
            <a:ext cx="17526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800" dirty="0">
                <a:latin typeface="Arial Narrow" pitchFamily="34" charset="0"/>
              </a:rPr>
              <a:t>QUANTITATIVE Data Collection</a:t>
            </a:r>
          </a:p>
        </p:txBody>
      </p:sp>
      <p:sp>
        <p:nvSpPr>
          <p:cNvPr id="11" name="Oval 10"/>
          <p:cNvSpPr/>
          <p:nvPr/>
        </p:nvSpPr>
        <p:spPr>
          <a:xfrm>
            <a:off x="7010400" y="2514600"/>
            <a:ext cx="1905000" cy="1752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latin typeface="Arial Narrow" pitchFamily="34" charset="0"/>
              </a:rPr>
              <a:t>Integrating Quantitative &amp; Qualitative Results</a:t>
            </a:r>
          </a:p>
        </p:txBody>
      </p:sp>
      <p:sp>
        <p:nvSpPr>
          <p:cNvPr id="12" name="Oval 11"/>
          <p:cNvSpPr/>
          <p:nvPr/>
        </p:nvSpPr>
        <p:spPr>
          <a:xfrm>
            <a:off x="1371600" y="457200"/>
            <a:ext cx="1828800" cy="167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latin typeface="Arial Narrow" pitchFamily="34" charset="0"/>
              </a:rPr>
              <a:t>Connecting Quantitative &amp; Qualitative Phases</a:t>
            </a:r>
          </a:p>
        </p:txBody>
      </p:sp>
      <p:sp>
        <p:nvSpPr>
          <p:cNvPr id="47" name="Rounded Rectangle 46"/>
          <p:cNvSpPr/>
          <p:nvPr/>
        </p:nvSpPr>
        <p:spPr>
          <a:xfrm>
            <a:off x="2667000" y="28956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800" dirty="0">
                <a:latin typeface="Arial Narrow" pitchFamily="34" charset="0"/>
              </a:rPr>
              <a:t>Qualitative Data Collection</a:t>
            </a:r>
          </a:p>
        </p:txBody>
      </p:sp>
      <p:sp>
        <p:nvSpPr>
          <p:cNvPr id="48" name="Rounded Rectangle 47"/>
          <p:cNvSpPr/>
          <p:nvPr/>
        </p:nvSpPr>
        <p:spPr>
          <a:xfrm>
            <a:off x="4724400" y="41148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800" dirty="0">
                <a:latin typeface="Arial Narrow" pitchFamily="34" charset="0"/>
              </a:rPr>
              <a:t>Qualitative Data Analysis</a:t>
            </a:r>
          </a:p>
        </p:txBody>
      </p:sp>
      <p:sp>
        <p:nvSpPr>
          <p:cNvPr id="49" name="Rounded Rectangle 48"/>
          <p:cNvSpPr/>
          <p:nvPr/>
        </p:nvSpPr>
        <p:spPr>
          <a:xfrm>
            <a:off x="4724400" y="20574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800" dirty="0">
                <a:latin typeface="Arial Narrow" pitchFamily="34" charset="0"/>
              </a:rPr>
              <a:t>QUANTITATIVE Data Analysis</a:t>
            </a:r>
          </a:p>
        </p:txBody>
      </p:sp>
      <p:cxnSp>
        <p:nvCxnSpPr>
          <p:cNvPr id="80" name="Straight Arrow Connector 79"/>
          <p:cNvCxnSpPr>
            <a:stCxn id="7" idx="0"/>
            <a:endCxn id="12" idx="3"/>
          </p:cNvCxnSpPr>
          <p:nvPr/>
        </p:nvCxnSpPr>
        <p:spPr>
          <a:xfrm rot="5400000" flipH="1" flipV="1">
            <a:off x="792163" y="2124075"/>
            <a:ext cx="1084262" cy="6111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16200000" flipH="1">
            <a:off x="2857500" y="1943100"/>
            <a:ext cx="10668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flipV="1">
            <a:off x="4267200" y="2590800"/>
            <a:ext cx="457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4267200" y="3810000"/>
            <a:ext cx="457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a:off x="6400800" y="2514600"/>
            <a:ext cx="685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flipV="1">
            <a:off x="6400800" y="3886200"/>
            <a:ext cx="685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mtClean="0"/>
              <a:t>Quantitative Methodology</a:t>
            </a:r>
          </a:p>
        </p:txBody>
      </p:sp>
      <p:sp>
        <p:nvSpPr>
          <p:cNvPr id="3" name="Content Placeholder 2"/>
          <p:cNvSpPr>
            <a:spLocks noGrp="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Four data sources</a:t>
            </a:r>
          </a:p>
          <a:p>
            <a:pPr marL="640080" lvl="1" indent="-246888" eaLnBrk="1" fontAlgn="auto" hangingPunct="1">
              <a:spcAft>
                <a:spcPts val="0"/>
              </a:spcAft>
              <a:buFont typeface="Wingdings 2"/>
              <a:buChar char=""/>
              <a:defRPr/>
            </a:pPr>
            <a:r>
              <a:rPr lang="en-US" dirty="0" smtClean="0">
                <a:ea typeface="+mn-ea"/>
              </a:rPr>
              <a:t>Pre- and post-survey for students in introductory course</a:t>
            </a:r>
          </a:p>
          <a:p>
            <a:pPr marL="640080" lvl="1" indent="-246888" eaLnBrk="1" fontAlgn="auto" hangingPunct="1">
              <a:spcAft>
                <a:spcPts val="0"/>
              </a:spcAft>
              <a:buFont typeface="Wingdings 2"/>
              <a:buChar char=""/>
              <a:defRPr/>
            </a:pPr>
            <a:r>
              <a:rPr lang="en-US" dirty="0" smtClean="0">
                <a:ea typeface="+mn-ea"/>
              </a:rPr>
              <a:t>One-time survey for faculty teaching introductory course</a:t>
            </a:r>
          </a:p>
          <a:p>
            <a:pPr marL="274320" indent="-274320" eaLnBrk="1" fontAlgn="auto" hangingPunct="1">
              <a:spcAft>
                <a:spcPts val="0"/>
              </a:spcAft>
              <a:buClr>
                <a:schemeClr val="accent3"/>
              </a:buClr>
              <a:buFont typeface="Wingdings 2"/>
              <a:buChar char=""/>
              <a:defRPr/>
            </a:pPr>
            <a:r>
              <a:rPr lang="en-US" dirty="0" smtClean="0">
                <a:ea typeface="+mn-ea"/>
                <a:cs typeface="+mn-cs"/>
              </a:rPr>
              <a:t>Sample</a:t>
            </a:r>
          </a:p>
          <a:p>
            <a:pPr marL="640080" lvl="1" indent="-246888" eaLnBrk="1" fontAlgn="auto" hangingPunct="1">
              <a:spcAft>
                <a:spcPts val="0"/>
              </a:spcAft>
              <a:buFont typeface="Wingdings 2"/>
              <a:buChar char=""/>
              <a:defRPr/>
            </a:pPr>
            <a:r>
              <a:rPr lang="en-US" dirty="0" smtClean="0">
                <a:ea typeface="+mn-ea"/>
              </a:rPr>
              <a:t>15 colleges and universities</a:t>
            </a:r>
          </a:p>
          <a:p>
            <a:pPr marL="640080" lvl="1" indent="-246888" eaLnBrk="1" fontAlgn="auto" hangingPunct="1">
              <a:spcAft>
                <a:spcPts val="0"/>
              </a:spcAft>
              <a:buFont typeface="Wingdings 2"/>
              <a:buChar char=""/>
              <a:defRPr/>
            </a:pPr>
            <a:r>
              <a:rPr lang="en-US" dirty="0" smtClean="0">
                <a:ea typeface="+mn-ea"/>
              </a:rPr>
              <a:t>76 introductory STEM courses</a:t>
            </a:r>
          </a:p>
          <a:p>
            <a:pPr marL="640080" lvl="1" indent="-246888" eaLnBrk="1" fontAlgn="auto" hangingPunct="1">
              <a:spcAft>
                <a:spcPts val="0"/>
              </a:spcAft>
              <a:buFont typeface="Wingdings 2"/>
              <a:buChar char=""/>
              <a:defRPr/>
            </a:pPr>
            <a:r>
              <a:rPr lang="en-US" dirty="0" smtClean="0">
                <a:ea typeface="+mn-ea"/>
              </a:rPr>
              <a:t>3,205 students</a:t>
            </a:r>
          </a:p>
          <a:p>
            <a:pPr lvl="2" indent="-246888" eaLnBrk="1" fontAlgn="auto" hangingPunct="1">
              <a:spcAft>
                <a:spcPts val="0"/>
              </a:spcAft>
              <a:buFont typeface="Wingdings 2"/>
              <a:buChar char=""/>
              <a:defRPr/>
            </a:pPr>
            <a:r>
              <a:rPr lang="en-US" dirty="0" smtClean="0">
                <a:ea typeface="+mn-ea"/>
              </a:rPr>
              <a:t>52% White</a:t>
            </a:r>
          </a:p>
          <a:p>
            <a:pPr lvl="2" indent="-246888" eaLnBrk="1" fontAlgn="auto" hangingPunct="1">
              <a:spcAft>
                <a:spcPts val="0"/>
              </a:spcAft>
              <a:buFont typeface="Wingdings 2"/>
              <a:buChar char=""/>
              <a:defRPr/>
            </a:pPr>
            <a:r>
              <a:rPr lang="en-US" dirty="0" smtClean="0">
                <a:ea typeface="+mn-ea"/>
              </a:rPr>
              <a:t>61% Women</a:t>
            </a:r>
          </a:p>
          <a:p>
            <a:pPr lvl="2" indent="-246888" eaLnBrk="1" fontAlgn="auto" hangingPunct="1">
              <a:spcAft>
                <a:spcPts val="0"/>
              </a:spcAft>
              <a:buFont typeface="Wingdings 2"/>
              <a:buChar char=""/>
              <a:defRPr/>
            </a:pPr>
            <a:r>
              <a:rPr lang="en-US" dirty="0" smtClean="0">
                <a:ea typeface="+mn-ea"/>
              </a:rPr>
              <a:t>42% aspired to earn a medical degree</a:t>
            </a:r>
          </a:p>
          <a:p>
            <a:pPr lvl="2" indent="-246888" eaLnBrk="1" fontAlgn="auto" hangingPunct="1">
              <a:spcAft>
                <a:spcPts val="0"/>
              </a:spcAft>
              <a:buFont typeface="Wingdings 2"/>
              <a:buChar char=""/>
              <a:defRPr/>
            </a:pPr>
            <a:r>
              <a:rPr lang="en-US" dirty="0" smtClean="0">
                <a:ea typeface="+mn-ea"/>
              </a:rPr>
              <a:t>21% aspired to earn a Ph.D. or an </a:t>
            </a:r>
            <a:r>
              <a:rPr lang="en-US" dirty="0" err="1" smtClean="0">
                <a:ea typeface="+mn-ea"/>
              </a:rPr>
              <a:t>Ed.D</a:t>
            </a:r>
            <a:r>
              <a:rPr lang="en-US" dirty="0" smtClean="0">
                <a:ea typeface="+mn-ea"/>
              </a:rPr>
              <a:t>.</a:t>
            </a:r>
          </a:p>
          <a:p>
            <a:pPr lvl="2" indent="-246888" eaLnBrk="1" fontAlgn="auto" hangingPunct="1">
              <a:spcAft>
                <a:spcPts val="0"/>
              </a:spcAft>
              <a:buFont typeface="Wingdings 2"/>
              <a:buChar char=""/>
              <a:defRPr/>
            </a:pPr>
            <a:r>
              <a:rPr lang="en-US" dirty="0" smtClean="0">
                <a:ea typeface="+mn-ea"/>
              </a:rPr>
              <a:t>75% reported majoring in a STEM discipline. </a:t>
            </a:r>
          </a:p>
          <a:p>
            <a:pPr marL="274320" indent="-274320" eaLnBrk="1" fontAlgn="auto" hangingPunct="1">
              <a:spcAft>
                <a:spcPts val="0"/>
              </a:spcAft>
              <a:buClr>
                <a:schemeClr val="accent3"/>
              </a:buClr>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dirty="0" smtClean="0"/>
              <a:t>Quantitative Methodology</a:t>
            </a: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Outcome variable – Student Perception of Faculty Ethic of Care</a:t>
            </a:r>
          </a:p>
          <a:p>
            <a:pPr marL="640080" lvl="1" indent="-246888" eaLnBrk="1" fontAlgn="auto" hangingPunct="1">
              <a:spcAft>
                <a:spcPts val="0"/>
              </a:spcAft>
              <a:buFont typeface="Wingdings 2"/>
              <a:buChar char=""/>
              <a:defRPr/>
            </a:pPr>
            <a:r>
              <a:rPr lang="en-US" dirty="0" smtClean="0">
                <a:ea typeface="+mn-ea"/>
              </a:rPr>
              <a:t>Alpha = 0.88</a:t>
            </a:r>
          </a:p>
          <a:p>
            <a:pPr marL="640080" lvl="1" indent="-246888" eaLnBrk="1" fontAlgn="auto" hangingPunct="1">
              <a:spcAft>
                <a:spcPts val="0"/>
              </a:spcAft>
              <a:buFont typeface="Wingdings 2"/>
              <a:buChar char=""/>
              <a:defRPr/>
            </a:pPr>
            <a:r>
              <a:rPr lang="en-US" dirty="0" smtClean="0">
                <a:ea typeface="+mn-ea"/>
              </a:rPr>
              <a:t>Items: faculty provided feedback, cared about students’ well-being, encouraged questions, valued diverse life experiences, was open to alternative viewpoints, effectively handled classroom controversy, was sensitive to multicultural issues</a:t>
            </a:r>
            <a:endParaRPr lang="en-US" dirty="0">
              <a:ea typeface="+mn-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Methodology</a:t>
            </a:r>
            <a:endParaRPr lang="en-US" dirty="0"/>
          </a:p>
        </p:txBody>
      </p:sp>
      <p:sp>
        <p:nvSpPr>
          <p:cNvPr id="3" name="Content Placeholder 2"/>
          <p:cNvSpPr>
            <a:spLocks noGrp="1"/>
          </p:cNvSpPr>
          <p:nvPr>
            <p:ph idx="1"/>
          </p:nvPr>
        </p:nvSpPr>
        <p:spPr/>
        <p:txBody>
          <a:bodyPr/>
          <a:lstStyle/>
          <a:p>
            <a:r>
              <a:rPr lang="en-US" dirty="0" smtClean="0"/>
              <a:t>Independent variables</a:t>
            </a:r>
          </a:p>
          <a:p>
            <a:pPr lvl="1"/>
            <a:r>
              <a:rPr lang="en-US" dirty="0" smtClean="0"/>
              <a:t>Background characteristics</a:t>
            </a:r>
          </a:p>
          <a:p>
            <a:pPr lvl="1"/>
            <a:r>
              <a:rPr lang="en-US" dirty="0" smtClean="0"/>
              <a:t>High school preparation</a:t>
            </a:r>
          </a:p>
          <a:p>
            <a:pPr lvl="1"/>
            <a:r>
              <a:rPr lang="en-US" dirty="0" smtClean="0"/>
              <a:t>Introductory STEM course experiences</a:t>
            </a:r>
          </a:p>
          <a:p>
            <a:pPr lvl="1"/>
            <a:r>
              <a:rPr lang="en-US" dirty="0" smtClean="0"/>
              <a:t>Faculty behaviors and attitudes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mtClean="0"/>
              <a:t>Quantitative Methodology</a:t>
            </a:r>
          </a:p>
        </p:txBody>
      </p:sp>
      <p:sp>
        <p:nvSpPr>
          <p:cNvPr id="28674" name="Content Placeholder 2"/>
          <p:cNvSpPr>
            <a:spLocks noGrp="1"/>
          </p:cNvSpPr>
          <p:nvPr>
            <p:ph idx="1"/>
          </p:nvPr>
        </p:nvSpPr>
        <p:spPr/>
        <p:txBody>
          <a:bodyPr/>
          <a:lstStyle/>
          <a:p>
            <a:pPr eaLnBrk="1" hangingPunct="1"/>
            <a:r>
              <a:rPr lang="en-US" dirty="0" smtClean="0"/>
              <a:t>Weighted data to adjust for non-response bias</a:t>
            </a:r>
          </a:p>
          <a:p>
            <a:pPr eaLnBrk="1" hangingPunct="1"/>
            <a:r>
              <a:rPr lang="en-US" dirty="0" smtClean="0"/>
              <a:t>Missing values analysis</a:t>
            </a:r>
          </a:p>
          <a:p>
            <a:pPr eaLnBrk="1" hangingPunct="1"/>
            <a:r>
              <a:rPr lang="en-US" dirty="0" smtClean="0"/>
              <a:t>Hierarchical linear model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mtClean="0"/>
              <a:t>Qualitative Methodology</a:t>
            </a:r>
          </a:p>
        </p:txBody>
      </p:sp>
      <p:sp>
        <p:nvSpPr>
          <p:cNvPr id="3" name="Content Placeholder 2"/>
          <p:cNvSpPr>
            <a:spLocks noGrp="1"/>
          </p:cNvSpPr>
          <p:nvPr>
            <p:ph idx="1"/>
          </p:nvPr>
        </p:nvSpPr>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Eight sites</a:t>
            </a:r>
          </a:p>
          <a:p>
            <a:pPr marL="640080" lvl="1" indent="-246888" eaLnBrk="1" fontAlgn="auto" hangingPunct="1">
              <a:spcAft>
                <a:spcPts val="0"/>
              </a:spcAft>
              <a:buFont typeface="Wingdings 2"/>
              <a:buChar char=""/>
              <a:defRPr/>
            </a:pPr>
            <a:r>
              <a:rPr lang="en-US" dirty="0" smtClean="0">
                <a:ea typeface="+mn-ea"/>
              </a:rPr>
              <a:t>1 HBCU, 1HSI, 6 PWIs</a:t>
            </a:r>
          </a:p>
          <a:p>
            <a:pPr marL="274320" indent="-274320" eaLnBrk="1" fontAlgn="auto" hangingPunct="1">
              <a:spcAft>
                <a:spcPts val="0"/>
              </a:spcAft>
              <a:buClr>
                <a:schemeClr val="accent3"/>
              </a:buClr>
              <a:buFont typeface="Wingdings 2"/>
              <a:buChar char=""/>
              <a:defRPr/>
            </a:pPr>
            <a:r>
              <a:rPr lang="en-US" dirty="0" smtClean="0">
                <a:ea typeface="+mn-ea"/>
                <a:cs typeface="+mn-cs"/>
              </a:rPr>
              <a:t>Two data sources</a:t>
            </a:r>
          </a:p>
          <a:p>
            <a:pPr marL="640080" lvl="1" indent="-246888" eaLnBrk="1" fontAlgn="auto" hangingPunct="1">
              <a:spcAft>
                <a:spcPts val="0"/>
              </a:spcAft>
              <a:buFont typeface="Wingdings 2"/>
              <a:buChar char=""/>
              <a:defRPr/>
            </a:pPr>
            <a:r>
              <a:rPr lang="en-US" dirty="0" smtClean="0">
                <a:ea typeface="+mn-ea"/>
              </a:rPr>
              <a:t>Students: 41 focus groups (n = 241 students)</a:t>
            </a:r>
          </a:p>
          <a:p>
            <a:pPr lvl="2" indent="-246888" eaLnBrk="1" fontAlgn="auto" hangingPunct="1">
              <a:spcAft>
                <a:spcPts val="0"/>
              </a:spcAft>
              <a:buFont typeface="Wingdings 2"/>
              <a:buChar char=""/>
              <a:defRPr/>
            </a:pPr>
            <a:r>
              <a:rPr lang="en-US" sz="2400" dirty="0" smtClean="0">
                <a:ea typeface="+mn-ea"/>
              </a:rPr>
              <a:t>54% White</a:t>
            </a:r>
          </a:p>
          <a:p>
            <a:pPr lvl="2" indent="-246888" eaLnBrk="1" fontAlgn="auto" hangingPunct="1">
              <a:spcAft>
                <a:spcPts val="0"/>
              </a:spcAft>
              <a:buFont typeface="Wingdings 2"/>
              <a:buChar char=""/>
              <a:defRPr/>
            </a:pPr>
            <a:r>
              <a:rPr lang="en-US" sz="2400" dirty="0" smtClean="0">
                <a:ea typeface="+mn-ea"/>
              </a:rPr>
              <a:t>21% Asian/Asian America</a:t>
            </a:r>
          </a:p>
          <a:p>
            <a:pPr lvl="2" indent="-246888" eaLnBrk="1" fontAlgn="auto" hangingPunct="1">
              <a:spcAft>
                <a:spcPts val="0"/>
              </a:spcAft>
              <a:buFont typeface="Wingdings 2"/>
              <a:buChar char=""/>
              <a:defRPr/>
            </a:pPr>
            <a:r>
              <a:rPr lang="en-US" sz="2400" dirty="0" smtClean="0">
                <a:ea typeface="+mn-ea"/>
              </a:rPr>
              <a:t>14% African American</a:t>
            </a:r>
          </a:p>
          <a:p>
            <a:pPr lvl="2" indent="-246888" eaLnBrk="1" fontAlgn="auto" hangingPunct="1">
              <a:spcAft>
                <a:spcPts val="0"/>
              </a:spcAft>
              <a:buFont typeface="Wingdings 2"/>
              <a:buChar char=""/>
              <a:defRPr/>
            </a:pPr>
            <a:r>
              <a:rPr lang="en-US" sz="2400" dirty="0" smtClean="0">
                <a:ea typeface="+mn-ea"/>
              </a:rPr>
              <a:t>8% Latino</a:t>
            </a:r>
          </a:p>
          <a:p>
            <a:pPr lvl="2" indent="-246888" eaLnBrk="1" fontAlgn="auto" hangingPunct="1">
              <a:spcAft>
                <a:spcPts val="0"/>
              </a:spcAft>
              <a:buFont typeface="Wingdings 2"/>
              <a:buChar char=""/>
              <a:defRPr/>
            </a:pPr>
            <a:r>
              <a:rPr lang="en-US" sz="2400" dirty="0" smtClean="0">
                <a:ea typeface="+mn-ea"/>
              </a:rPr>
              <a:t>3% Native American</a:t>
            </a:r>
          </a:p>
          <a:p>
            <a:pPr lvl="2" indent="-246888" eaLnBrk="1" fontAlgn="auto" hangingPunct="1">
              <a:spcAft>
                <a:spcPts val="0"/>
              </a:spcAft>
              <a:buFont typeface="Wingdings 2"/>
              <a:buChar char=""/>
              <a:defRPr/>
            </a:pPr>
            <a:r>
              <a:rPr lang="en-US" sz="2400" dirty="0" smtClean="0">
                <a:ea typeface="+mn-ea"/>
              </a:rPr>
              <a:t>62% Women</a:t>
            </a:r>
          </a:p>
          <a:p>
            <a:pPr marL="640080" lvl="1" indent="-246888" eaLnBrk="1" fontAlgn="auto" hangingPunct="1">
              <a:spcAft>
                <a:spcPts val="0"/>
              </a:spcAft>
              <a:buFont typeface="Wingdings 2"/>
              <a:buChar char=""/>
              <a:defRPr/>
            </a:pPr>
            <a:r>
              <a:rPr lang="en-US" dirty="0" smtClean="0">
                <a:ea typeface="+mn-ea"/>
              </a:rPr>
              <a:t>Faculty: 25 in-depth interviews with faculty</a:t>
            </a:r>
          </a:p>
          <a:p>
            <a:pPr lvl="2" indent="-246888" eaLnBrk="1" fontAlgn="auto" hangingPunct="1">
              <a:spcAft>
                <a:spcPts val="0"/>
              </a:spcAft>
              <a:buFont typeface="Wingdings 2"/>
              <a:buChar char=""/>
              <a:defRPr/>
            </a:pPr>
            <a:r>
              <a:rPr lang="en-US" dirty="0" smtClean="0">
                <a:ea typeface="+mn-ea"/>
              </a:rPr>
              <a:t>Chemistry, biology , mathematics, &amp; engineering </a:t>
            </a:r>
          </a:p>
          <a:p>
            <a:pPr marL="274320" indent="-274320" eaLnBrk="1" fontAlgn="auto" hangingPunct="1">
              <a:spcAft>
                <a:spcPts val="0"/>
              </a:spcAft>
              <a:buClr>
                <a:schemeClr val="accent3"/>
              </a:buClr>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smtClean="0"/>
              <a:t>Qualitative Methodology</a:t>
            </a:r>
          </a:p>
        </p:txBody>
      </p:sp>
      <p:sp>
        <p:nvSpPr>
          <p:cNvPr id="3" name="Content Placeholder 2"/>
          <p:cNvSpPr>
            <a:spLocks noGrp="1"/>
          </p:cNvSpPr>
          <p:nvPr>
            <p:ph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Semi-structured interview protocol</a:t>
            </a:r>
          </a:p>
          <a:p>
            <a:pPr marL="640080" lvl="1" indent="-246888" eaLnBrk="1" fontAlgn="auto" hangingPunct="1">
              <a:spcAft>
                <a:spcPts val="0"/>
              </a:spcAft>
              <a:buFont typeface="Wingdings 2"/>
              <a:buChar char=""/>
              <a:defRPr/>
            </a:pPr>
            <a:r>
              <a:rPr lang="en-US" dirty="0" smtClean="0">
                <a:ea typeface="+mn-ea"/>
              </a:rPr>
              <a:t>Experiences in introductory STEM courses, motivation, course structure, learning, instruction, &amp; assessment</a:t>
            </a:r>
          </a:p>
          <a:p>
            <a:pPr marL="640080" lvl="1" indent="-246888" eaLnBrk="1" fontAlgn="auto" hangingPunct="1">
              <a:spcAft>
                <a:spcPts val="0"/>
              </a:spcAft>
              <a:buFont typeface="Wingdings 2"/>
              <a:buChar char=""/>
              <a:defRPr/>
            </a:pPr>
            <a:r>
              <a:rPr lang="en-US" dirty="0" smtClean="0">
                <a:ea typeface="+mn-ea"/>
              </a:rPr>
              <a:t>Goals and objectives for introductory STEM courses, pedagogical approaches, structure, forms of assessment, &amp; institutional support for teaching</a:t>
            </a:r>
          </a:p>
          <a:p>
            <a:pPr marL="274320" indent="-274320" eaLnBrk="1" fontAlgn="auto" hangingPunct="1">
              <a:spcAft>
                <a:spcPts val="0"/>
              </a:spcAft>
              <a:buClr>
                <a:schemeClr val="accent3"/>
              </a:buClr>
              <a:buFont typeface="Wingdings 2"/>
              <a:buChar char=""/>
              <a:defRPr/>
            </a:pPr>
            <a:r>
              <a:rPr lang="en-US" dirty="0" smtClean="0">
                <a:ea typeface="+mn-ea"/>
                <a:cs typeface="+mn-cs"/>
              </a:rPr>
              <a:t>Emergent code development</a:t>
            </a:r>
          </a:p>
          <a:p>
            <a:pPr marL="640080" lvl="1" indent="-246888" eaLnBrk="1" fontAlgn="auto" hangingPunct="1">
              <a:spcAft>
                <a:spcPts val="0"/>
              </a:spcAft>
              <a:buFont typeface="Wingdings 2"/>
              <a:buChar char=""/>
              <a:defRPr/>
            </a:pPr>
            <a:r>
              <a:rPr lang="en-US" dirty="0" smtClean="0">
                <a:ea typeface="+mn-ea"/>
              </a:rPr>
              <a:t>Open coded in NVivo8</a:t>
            </a:r>
          </a:p>
          <a:p>
            <a:pPr marL="274320" indent="-274320" eaLnBrk="1" fontAlgn="auto" hangingPunct="1">
              <a:spcAft>
                <a:spcPts val="0"/>
              </a:spcAft>
              <a:buClr>
                <a:schemeClr val="accent3"/>
              </a:buClr>
              <a:buFont typeface="Wingdings 2"/>
              <a:buChar char=""/>
              <a:defRPr/>
            </a:pPr>
            <a:r>
              <a:rPr lang="en-US" dirty="0" smtClean="0">
                <a:ea typeface="+mn-ea"/>
                <a:cs typeface="+mn-cs"/>
              </a:rPr>
              <a:t>Inter-rater reliability: 80-85%</a:t>
            </a:r>
          </a:p>
          <a:p>
            <a:pPr marL="640080" lvl="1" indent="-246888" eaLnBrk="1" fontAlgn="auto" hangingPunct="1">
              <a:spcAft>
                <a:spcPts val="0"/>
              </a:spcAft>
              <a:buFont typeface="Wingdings 2"/>
              <a:buChar char=""/>
              <a:defRPr/>
            </a:pPr>
            <a:r>
              <a:rPr lang="en-US" dirty="0" smtClean="0">
                <a:ea typeface="+mn-ea"/>
              </a:rPr>
              <a:t>Re-validated coding architecture</a:t>
            </a:r>
          </a:p>
          <a:p>
            <a:pPr marL="274320" indent="-274320" eaLnBrk="1" fontAlgn="auto" hangingPunct="1">
              <a:spcAft>
                <a:spcPts val="0"/>
              </a:spcAft>
              <a:buClr>
                <a:schemeClr val="accent3"/>
              </a:buClr>
              <a:buFont typeface="Wingdings 2"/>
              <a:buChar char=""/>
              <a:defRPr/>
            </a:pPr>
            <a:r>
              <a:rPr lang="en-US" dirty="0" smtClean="0">
                <a:ea typeface="+mn-ea"/>
                <a:cs typeface="+mn-cs"/>
              </a:rPr>
              <a:t>Linked codes to participant attributes</a:t>
            </a:r>
          </a:p>
          <a:p>
            <a:pPr marL="274320" indent="-274320" eaLnBrk="1" fontAlgn="auto" hangingPunct="1">
              <a:spcAft>
                <a:spcPts val="0"/>
              </a:spcAft>
              <a:buClr>
                <a:schemeClr val="accent3"/>
              </a:buClr>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ea typeface="+mj-ea"/>
                <a:cs typeface="+mj-cs"/>
              </a:rPr>
              <a:t>Background and Pre-College Predictors</a:t>
            </a:r>
            <a:endParaRPr lang="en-US" dirty="0">
              <a:ea typeface="+mj-ea"/>
              <a:cs typeface="+mj-cs"/>
            </a:endParaRP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dirty="0" smtClean="0">
                <a:ea typeface="+mn-ea"/>
                <a:cs typeface="+mn-cs"/>
              </a:rPr>
              <a:t>Women (+)</a:t>
            </a:r>
          </a:p>
          <a:p>
            <a:pPr marL="274320" indent="-274320" eaLnBrk="1" fontAlgn="auto" hangingPunct="1">
              <a:spcAft>
                <a:spcPts val="0"/>
              </a:spcAft>
              <a:buClr>
                <a:schemeClr val="accent3"/>
              </a:buClr>
              <a:buFont typeface="Wingdings 2"/>
              <a:buChar char=""/>
              <a:defRPr/>
            </a:pPr>
            <a:r>
              <a:rPr lang="en-US" dirty="0" smtClean="0">
                <a:ea typeface="+mn-ea"/>
                <a:cs typeface="+mn-cs"/>
              </a:rPr>
              <a:t>URM (-)</a:t>
            </a:r>
          </a:p>
          <a:p>
            <a:pPr marL="274320" indent="-274320" eaLnBrk="1" fontAlgn="auto" hangingPunct="1">
              <a:spcAft>
                <a:spcPts val="0"/>
              </a:spcAft>
              <a:buClr>
                <a:schemeClr val="accent3"/>
              </a:buClr>
              <a:buFont typeface="Wingdings 2"/>
              <a:buChar char=""/>
              <a:defRPr/>
            </a:pPr>
            <a:r>
              <a:rPr lang="en-US" dirty="0" smtClean="0">
                <a:ea typeface="+mn-ea"/>
                <a:cs typeface="+mn-cs"/>
              </a:rPr>
              <a:t>Higher HS biology grades (+)</a:t>
            </a:r>
          </a:p>
          <a:p>
            <a:pPr marL="274320" indent="-274320" eaLnBrk="1" fontAlgn="auto" hangingPunct="1">
              <a:spcAft>
                <a:spcPts val="0"/>
              </a:spcAft>
              <a:buClr>
                <a:schemeClr val="accent3"/>
              </a:buClr>
              <a:buFont typeface="Wingdings 2"/>
              <a:buChar char=""/>
              <a:defRPr/>
            </a:pPr>
            <a:r>
              <a:rPr lang="en-US" dirty="0" smtClean="0">
                <a:ea typeface="+mn-ea"/>
                <a:cs typeface="+mn-cs"/>
              </a:rPr>
              <a:t>Honors/AP chemistry courses in HS (-)</a:t>
            </a:r>
            <a:endParaRPr lang="en-US" dirty="0">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Caring about Students’ Well-Being</a:t>
            </a:r>
            <a:endParaRPr lang="en-US" sz="4400" dirty="0"/>
          </a:p>
        </p:txBody>
      </p:sp>
      <p:sp>
        <p:nvSpPr>
          <p:cNvPr id="3" name="Content Placeholder 2"/>
          <p:cNvSpPr>
            <a:spLocks noGrp="1"/>
          </p:cNvSpPr>
          <p:nvPr>
            <p:ph idx="1"/>
          </p:nvPr>
        </p:nvSpPr>
        <p:spPr/>
        <p:txBody>
          <a:bodyPr/>
          <a:lstStyle/>
          <a:p>
            <a:pPr>
              <a:buNone/>
            </a:pPr>
            <a:r>
              <a:rPr lang="en-US" dirty="0" smtClean="0"/>
              <a:t>	I have to feel like I’m cared for, not necessarily that I need to learn.  If the professor shows that, oh, you were sick one day.  “Oh, well, how are you?” or “You seem like you didn’t do too well on the last test or something.  Did something go wrong with you?” or kind of stuff like that…</a:t>
            </a:r>
            <a:r>
              <a:rPr lang="en-US" b="1" dirty="0" smtClean="0"/>
              <a:t>More about caring about me as a person</a:t>
            </a:r>
            <a:r>
              <a:rPr lang="en-US" dirty="0" smtClean="0"/>
              <a:t> more than a student. (Western Private Masters University)</a:t>
            </a: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Learning Students’ Names and Their Stories</a:t>
            </a:r>
            <a:endParaRPr lang="en-US" sz="4000" dirty="0"/>
          </a:p>
        </p:txBody>
      </p:sp>
      <p:sp>
        <p:nvSpPr>
          <p:cNvPr id="3" name="Content Placeholder 2"/>
          <p:cNvSpPr>
            <a:spLocks noGrp="1"/>
          </p:cNvSpPr>
          <p:nvPr>
            <p:ph idx="1"/>
          </p:nvPr>
        </p:nvSpPr>
        <p:spPr/>
        <p:txBody>
          <a:bodyPr/>
          <a:lstStyle/>
          <a:p>
            <a:pPr>
              <a:buNone/>
            </a:pPr>
            <a:r>
              <a:rPr lang="en-US" dirty="0" smtClean="0"/>
              <a:t>	On our first recitation [the professor] called each one of us up and was like, “I connect names with stories so tell me your name and tell me something about you,” and then by the second recitation class he knew everyone’s name.  </a:t>
            </a:r>
            <a:r>
              <a:rPr lang="en-US" b="1" dirty="0" smtClean="0"/>
              <a:t>He actually took the time out of his daily schedule and he went home to really, really understand who each of us were, first name, last name out of his over 150 students</a:t>
            </a:r>
            <a:r>
              <a:rPr lang="en-US" dirty="0" smtClean="0"/>
              <a:t>... it was amazing that he actually cared to do that while it was such a big lecture, and I wouldn’t have expected that. (Scott, Northeastern Private Master’s College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Caring about Student Learning</a:t>
            </a:r>
            <a:endParaRPr lang="en-US" dirty="0"/>
          </a:p>
        </p:txBody>
      </p:sp>
      <p:sp>
        <p:nvSpPr>
          <p:cNvPr id="3" name="Content Placeholder 2"/>
          <p:cNvSpPr>
            <a:spLocks noGrp="1"/>
          </p:cNvSpPr>
          <p:nvPr>
            <p:ph idx="1"/>
          </p:nvPr>
        </p:nvSpPr>
        <p:spPr/>
        <p:txBody>
          <a:bodyPr/>
          <a:lstStyle/>
          <a:p>
            <a:pPr>
              <a:buNone/>
            </a:pPr>
            <a:r>
              <a:rPr lang="en-US" dirty="0" smtClean="0"/>
              <a:t>	He really cares that you learn the material, and he will do almost anything to help you learn it like time-wise.  He’ll spend enough time, which is really rare.  </a:t>
            </a:r>
            <a:r>
              <a:rPr lang="en-US" b="1" dirty="0" smtClean="0"/>
              <a:t>I had a really good </a:t>
            </a:r>
            <a:r>
              <a:rPr lang="en-US" b="1" dirty="0" err="1" smtClean="0"/>
              <a:t>Chem</a:t>
            </a:r>
            <a:r>
              <a:rPr lang="en-US" b="1" dirty="0" smtClean="0"/>
              <a:t> II teacher who would take evenings out and have his students – this was over the summer even, and the students would come in the evenings and he would just work through problem after problem.  </a:t>
            </a:r>
            <a:r>
              <a:rPr lang="en-US" dirty="0" smtClean="0"/>
              <a:t>So it just, it really showed that he cared. (Kate, Southwestern Private Research University)</a:t>
            </a:r>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sz="4400" dirty="0" smtClean="0"/>
              <a:t>Class Discussion Predicts a Stronger Sense of Care</a:t>
            </a:r>
          </a:p>
        </p:txBody>
      </p:sp>
      <p:sp>
        <p:nvSpPr>
          <p:cNvPr id="33794" name="Content Placeholder 2"/>
          <p:cNvSpPr>
            <a:spLocks noGrp="1"/>
          </p:cNvSpPr>
          <p:nvPr>
            <p:ph idx="1"/>
          </p:nvPr>
        </p:nvSpPr>
        <p:spPr>
          <a:xfrm>
            <a:off x="179512" y="1844824"/>
            <a:ext cx="8964488" cy="4479777"/>
          </a:xfrm>
        </p:spPr>
        <p:txBody>
          <a:bodyPr/>
          <a:lstStyle/>
          <a:p>
            <a:pPr eaLnBrk="1" hangingPunct="1">
              <a:buFont typeface="Wingdings 2" pitchFamily="-123" charset="2"/>
              <a:buNone/>
            </a:pPr>
            <a:r>
              <a:rPr lang="en-US" sz="2400" dirty="0" smtClean="0"/>
              <a:t>	Most of my, my professors, they’re pretty much approachable like, you know, they always ask us do you have any questions or not, like am I going too fast, do you understand, and we’re allowed to like raise your, </a:t>
            </a:r>
            <a:r>
              <a:rPr lang="en-US" sz="2400" b="1" dirty="0" smtClean="0"/>
              <a:t>we’re allowed to like interact with him, you know, to show that we understand</a:t>
            </a:r>
            <a:r>
              <a:rPr lang="en-US" sz="2400" dirty="0" smtClean="0"/>
              <a:t>. (Marc, Southeastern Public Research University)</a:t>
            </a:r>
          </a:p>
          <a:p>
            <a:pPr eaLnBrk="1" hangingPunct="1"/>
            <a:endParaRPr lang="en-US" sz="2400" dirty="0" smtClean="0"/>
          </a:p>
          <a:p>
            <a:pPr eaLnBrk="1" hangingPunct="1">
              <a:buNone/>
            </a:pPr>
            <a:r>
              <a:rPr lang="en-US" sz="2400" dirty="0" smtClean="0"/>
              <a:t>	</a:t>
            </a:r>
            <a:r>
              <a:rPr lang="en-US" sz="2400" b="1" dirty="0" smtClean="0"/>
              <a:t>Getting the students to talk to you in class … and having the other students see your interaction is huge</a:t>
            </a:r>
            <a:r>
              <a:rPr lang="en-US" sz="2400" dirty="0" smtClean="0"/>
              <a:t>, yeah, and it really helps, rather than just standing up and saying stuff, but stopping and getting that interaction.  It’s hard to do.  It’s hard to get them—it’s hard to get them to talk, …  It’s always a challenge. (Professor Reyes, Western Public Research University)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Affirming Students’ Participation</a:t>
            </a:r>
            <a:endParaRPr lang="en-US" sz="4800" dirty="0"/>
          </a:p>
        </p:txBody>
      </p:sp>
      <p:sp>
        <p:nvSpPr>
          <p:cNvPr id="3" name="Content Placeholder 2"/>
          <p:cNvSpPr>
            <a:spLocks noGrp="1"/>
          </p:cNvSpPr>
          <p:nvPr>
            <p:ph idx="1"/>
          </p:nvPr>
        </p:nvSpPr>
        <p:spPr/>
        <p:txBody>
          <a:bodyPr/>
          <a:lstStyle/>
          <a:p>
            <a:pPr>
              <a:buNone/>
            </a:pPr>
            <a:r>
              <a:rPr lang="en-US" dirty="0" smtClean="0"/>
              <a:t>	</a:t>
            </a:r>
            <a:r>
              <a:rPr lang="en-US" b="1" dirty="0" smtClean="0"/>
              <a:t>I try to make whatever answer they say to be the right answer to some question…</a:t>
            </a:r>
            <a:r>
              <a:rPr lang="en-US" dirty="0" smtClean="0"/>
              <a:t>I’ll say, “That would be true if we were doing this, but now we’re doing this, so why is this not true?”  I think you can ask without making a student feel—I think they know I care about them.  I think they know that I want them to learn....I think they know when I don’t let them off the hook it’s because I care about them.  I’ll </a:t>
            </a:r>
            <a:r>
              <a:rPr lang="en-US" dirty="0" err="1" smtClean="0"/>
              <a:t>kinda</a:t>
            </a:r>
            <a:r>
              <a:rPr lang="en-US" dirty="0" smtClean="0"/>
              <a:t> joke, “This is that tough love stuff.  Come on, you can do it.”  (Professor Alpert, Southwestern Private Research University)</a:t>
            </a:r>
          </a:p>
          <a:p>
            <a:pPr>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79934"/>
          </a:xfrm>
        </p:spPr>
        <p:txBody>
          <a:bodyPr/>
          <a:lstStyle/>
          <a:p>
            <a:r>
              <a:rPr lang="en-US" dirty="0" smtClean="0"/>
              <a:t>Embarrassing Students</a:t>
            </a:r>
            <a:endParaRPr lang="en-US" dirty="0"/>
          </a:p>
        </p:txBody>
      </p:sp>
      <p:sp>
        <p:nvSpPr>
          <p:cNvPr id="3" name="Content Placeholder 2"/>
          <p:cNvSpPr>
            <a:spLocks noGrp="1"/>
          </p:cNvSpPr>
          <p:nvPr>
            <p:ph idx="1"/>
          </p:nvPr>
        </p:nvSpPr>
        <p:spPr>
          <a:xfrm>
            <a:off x="457200" y="1700809"/>
            <a:ext cx="8229600" cy="4623792"/>
          </a:xfrm>
        </p:spPr>
        <p:txBody>
          <a:bodyPr/>
          <a:lstStyle/>
          <a:p>
            <a:pPr>
              <a:buNone/>
            </a:pPr>
            <a:r>
              <a:rPr lang="en-US" dirty="0" smtClean="0"/>
              <a:t>	If you ask a question he’ll like make you stand up, and explain it to the class.  You’re like, “Okay clearly if I’m asking a question I don’t know what’s going on.  So why should I explain it to the class?”  And </a:t>
            </a:r>
            <a:r>
              <a:rPr lang="en-US" b="1" dirty="0" smtClean="0"/>
              <a:t>so you’re just </a:t>
            </a:r>
            <a:r>
              <a:rPr lang="en-US" b="1" dirty="0" err="1" smtClean="0"/>
              <a:t>kinda</a:t>
            </a:r>
            <a:r>
              <a:rPr lang="en-US" b="1" dirty="0" smtClean="0"/>
              <a:t> standing up there like really awkwardly, and you like point at something.  And obviously you’re saying something’s wrong.</a:t>
            </a:r>
            <a:r>
              <a:rPr lang="en-US" dirty="0" smtClean="0"/>
              <a:t>  And he’s like, “Does anybody have any comments?”  And so people would be like, “Yeah that’s wrong.”  And you’re like, “Okay let me sit down then.  Someone else explain it.”  Or I don’t know maybe you could teach.  So it’s like really frustrating. (Jasmine, Midwestern Public Research University)</a:t>
            </a:r>
          </a:p>
          <a:p>
            <a:pPr>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Boredom vs. Excitement in the Classroom</a:t>
            </a:r>
            <a:endParaRPr lang="en-US" sz="4000" dirty="0"/>
          </a:p>
        </p:txBody>
      </p:sp>
      <p:sp>
        <p:nvSpPr>
          <p:cNvPr id="3" name="Content Placeholder 2"/>
          <p:cNvSpPr>
            <a:spLocks noGrp="1"/>
          </p:cNvSpPr>
          <p:nvPr>
            <p:ph idx="1"/>
          </p:nvPr>
        </p:nvSpPr>
        <p:spPr>
          <a:xfrm>
            <a:off x="251520" y="1935163"/>
            <a:ext cx="8435280" cy="4734197"/>
          </a:xfrm>
        </p:spPr>
        <p:txBody>
          <a:bodyPr/>
          <a:lstStyle/>
          <a:p>
            <a:pPr>
              <a:buNone/>
            </a:pPr>
            <a:r>
              <a:rPr lang="en-US" sz="2200" dirty="0" smtClean="0"/>
              <a:t>	The secret to teaching is to make it not boring.  Math classes inherently are sort of boring, so you have to make jokes and things like that. (Professor Pace, Western Research University)</a:t>
            </a:r>
          </a:p>
          <a:p>
            <a:pPr>
              <a:buNone/>
            </a:pPr>
            <a:endParaRPr lang="en-US" sz="2200" dirty="0" smtClean="0"/>
          </a:p>
          <a:p>
            <a:pPr>
              <a:buNone/>
            </a:pPr>
            <a:r>
              <a:rPr lang="en-US" sz="2200" dirty="0" smtClean="0"/>
              <a:t>	My Stats teacher [is] just not normal.  I don't know how to explain him.  But the class is fun, I enjoy it, I hardly ever yawn or anything in there, even when I'm just really tired.  </a:t>
            </a:r>
            <a:r>
              <a:rPr lang="en-US" sz="2200" b="1" dirty="0" smtClean="0"/>
              <a:t>But it makes me engaged, and it makes me </a:t>
            </a:r>
            <a:r>
              <a:rPr lang="en-US" sz="2200" b="1" dirty="0" err="1" smtClean="0"/>
              <a:t>wanna</a:t>
            </a:r>
            <a:r>
              <a:rPr lang="en-US" sz="2200" b="1" dirty="0" smtClean="0"/>
              <a:t> learn, because you know, he's always yelling or -- not yelling at us, but you know, yelling.  Just to be weird.  But.  I mean, it makes it exciting and it makes me say, "Okay," and it actually helps when it comes time for asking questions.  </a:t>
            </a:r>
            <a:r>
              <a:rPr lang="en-US" sz="2200" dirty="0" smtClean="0"/>
              <a:t>I ask a million and one questions in that class…I still really enjoy the class because of my teacher. (Southwestern Private Research University)</a:t>
            </a:r>
            <a:endParaRPr lang="en-US" sz="2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Office Hours and Co-Curricular Experiences</a:t>
            </a:r>
            <a:endParaRPr lang="en-US" sz="4400" dirty="0"/>
          </a:p>
        </p:txBody>
      </p:sp>
      <p:sp>
        <p:nvSpPr>
          <p:cNvPr id="3" name="Content Placeholder 2"/>
          <p:cNvSpPr>
            <a:spLocks noGrp="1"/>
          </p:cNvSpPr>
          <p:nvPr>
            <p:ph idx="1"/>
          </p:nvPr>
        </p:nvSpPr>
        <p:spPr>
          <a:xfrm>
            <a:off x="251520" y="1935163"/>
            <a:ext cx="8640960" cy="4389437"/>
          </a:xfrm>
        </p:spPr>
        <p:txBody>
          <a:bodyPr/>
          <a:lstStyle/>
          <a:p>
            <a:pPr>
              <a:buNone/>
            </a:pPr>
            <a:r>
              <a:rPr lang="en-US" dirty="0" smtClean="0"/>
              <a:t>	She will sit down with you one-on-one.  If you just, all you have to do is just ask her.  She’ll sit down with you one on one.  </a:t>
            </a:r>
            <a:r>
              <a:rPr lang="en-US" b="1" dirty="0" smtClean="0"/>
              <a:t>She’ll work through the problem step by step by step until you get it, and if you exhaust – for some reason if you exhaust all the problems inside of our textbook, she’ll make up other ones right on the spot </a:t>
            </a:r>
            <a:r>
              <a:rPr lang="en-US" dirty="0" smtClean="0"/>
              <a:t>and work with you step by step by step until you actually get it. (Madison, Northeastern Private Masters College)</a:t>
            </a:r>
          </a:p>
          <a:p>
            <a:pPr>
              <a:buNone/>
            </a:pPr>
            <a:endParaRPr lang="en-US" dirty="0" smtClean="0"/>
          </a:p>
          <a:p>
            <a:pPr>
              <a:buNone/>
            </a:pPr>
            <a:r>
              <a:rPr lang="en-US" dirty="0" smtClean="0"/>
              <a:t>	I’d rather go to my TA. Less intimidating. (</a:t>
            </a:r>
            <a:r>
              <a:rPr lang="en-US" dirty="0" err="1" smtClean="0"/>
              <a:t>Karly</a:t>
            </a:r>
            <a:r>
              <a:rPr lang="en-US" dirty="0" smtClean="0"/>
              <a:t>, Western Public Research University)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Faculty Awareness of Classroom Dynamics</a:t>
            </a:r>
            <a:endParaRPr lang="en-US" sz="4000" dirty="0"/>
          </a:p>
        </p:txBody>
      </p:sp>
      <p:sp>
        <p:nvSpPr>
          <p:cNvPr id="3" name="Content Placeholder 2"/>
          <p:cNvSpPr>
            <a:spLocks noGrp="1"/>
          </p:cNvSpPr>
          <p:nvPr>
            <p:ph idx="1"/>
          </p:nvPr>
        </p:nvSpPr>
        <p:spPr/>
        <p:txBody>
          <a:bodyPr/>
          <a:lstStyle/>
          <a:p>
            <a:pPr>
              <a:buNone/>
            </a:pPr>
            <a:r>
              <a:rPr lang="en-US" sz="2200" dirty="0" smtClean="0"/>
              <a:t>	</a:t>
            </a:r>
            <a:r>
              <a:rPr lang="en-US" sz="2200" b="1" dirty="0" smtClean="0"/>
              <a:t>There is a huge gap between the atmosphere that you think you are creating in your course and the atmosphere that you are.</a:t>
            </a:r>
            <a:r>
              <a:rPr lang="en-US" sz="2200" dirty="0" smtClean="0"/>
              <a:t>  I am constantly trying to remember that.  I want to have a classroom where my students never feel inhibited about telling me I have just done something wrong or saying, ‘[Professor Hume], I don’t understand you.’  I am constantly getting the feedback to my students from my students so I think I am the nicest guy in the world but then I get feedback from my students that I intimidate them in class and they are afraid to point out things and so then I have to back up and apologize, and reiterate that that is not the kind of classroom atmosphere I am trying to build. (Professor Hume, Southeastern Public Research University)</a:t>
            </a:r>
          </a:p>
          <a:p>
            <a:pPr>
              <a:buNone/>
            </a:pPr>
            <a:endParaRPr lang="en-US" sz="2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Students seek minimal level of care</a:t>
            </a:r>
          </a:p>
          <a:p>
            <a:pPr lvl="1"/>
            <a:r>
              <a:rPr lang="en-US" dirty="0" smtClean="0"/>
              <a:t>Recognize students and learn something about them</a:t>
            </a:r>
          </a:p>
          <a:p>
            <a:pPr lvl="1"/>
            <a:r>
              <a:rPr lang="en-US" dirty="0" smtClean="0"/>
              <a:t>Large classes are no impediment</a:t>
            </a:r>
          </a:p>
          <a:p>
            <a:r>
              <a:rPr lang="en-US" dirty="0" smtClean="0"/>
              <a:t>Mutual responsibility of students</a:t>
            </a:r>
          </a:p>
          <a:p>
            <a:pPr lvl="1"/>
            <a:r>
              <a:rPr lang="en-US" dirty="0" smtClean="0"/>
              <a:t>Take advantage of office hours, other opportunities to connect with faculty</a:t>
            </a:r>
          </a:p>
          <a:p>
            <a:r>
              <a:rPr lang="en-US" dirty="0" smtClean="0"/>
              <a:t>Faculty signal care and attentiveness through verbal and nonverbal cues</a:t>
            </a:r>
          </a:p>
          <a:p>
            <a:pPr lvl="1"/>
            <a:r>
              <a:rPr lang="en-US" dirty="0" smtClean="0"/>
              <a:t>Encouraging questions and affirming participation</a:t>
            </a:r>
          </a:p>
          <a:p>
            <a:pPr lvl="1"/>
            <a:r>
              <a:rPr lang="en-US" dirty="0" smtClean="0"/>
              <a:t>Embarrassing students or dismissing questions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Demonstrate care through enthusiasm in the classroom and dynamic instructional strategies</a:t>
            </a:r>
          </a:p>
          <a:p>
            <a:r>
              <a:rPr lang="en-US" dirty="0" smtClean="0"/>
              <a:t>Develop an awareness of classroom dynamics</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a:spLocks/>
          </p:cNvSpPr>
          <p:nvPr/>
        </p:nvSpPr>
        <p:spPr>
          <a:xfrm>
            <a:off x="457200" y="274638"/>
            <a:ext cx="8229600" cy="792162"/>
          </a:xfrm>
          <a:prstGeom prst="rect">
            <a:avLst/>
          </a:prstGeom>
          <a:solidFill>
            <a:schemeClr val="bg2"/>
          </a:solidFill>
          <a:effectLst/>
        </p:spPr>
        <p:txBody>
          <a:bodyPr/>
          <a:lstStyle/>
          <a:p>
            <a:pPr algn="ctr" fontAlgn="auto">
              <a:spcAft>
                <a:spcPts val="0"/>
              </a:spcAft>
              <a:defRPr/>
            </a:pPr>
            <a:r>
              <a:rPr lang="en-US" sz="4400" dirty="0">
                <a:solidFill>
                  <a:schemeClr val="tx2"/>
                </a:solidFill>
                <a:latin typeface="+mj-lt"/>
                <a:ea typeface="+mj-ea"/>
                <a:cs typeface="+mj-cs"/>
              </a:rPr>
              <a:t>Contact Info</a:t>
            </a:r>
          </a:p>
        </p:txBody>
      </p:sp>
      <p:sp>
        <p:nvSpPr>
          <p:cNvPr id="105474" name="Rectangle 3"/>
          <p:cNvSpPr txBox="1">
            <a:spLocks noChangeArrowheads="1"/>
          </p:cNvSpPr>
          <p:nvPr/>
        </p:nvSpPr>
        <p:spPr bwMode="auto">
          <a:xfrm>
            <a:off x="228600" y="5715000"/>
            <a:ext cx="8686800" cy="990600"/>
          </a:xfrm>
          <a:prstGeom prst="rect">
            <a:avLst/>
          </a:prstGeom>
          <a:noFill/>
          <a:ln w="9525">
            <a:noFill/>
            <a:miter lim="800000"/>
            <a:headEnd/>
            <a:tailEnd/>
          </a:ln>
        </p:spPr>
        <p:txBody>
          <a:bodyPr>
            <a:prstTxWarp prst="textNoShape">
              <a:avLst/>
            </a:prstTxWarp>
          </a:bodyPr>
          <a:lstStyle/>
          <a:p>
            <a:r>
              <a:rPr lang="en-US" sz="1200">
                <a:latin typeface="Constantia" pitchFamily="-123" charset="0"/>
              </a:rPr>
              <a:t>This study was made possible by the support of the National Institute of General Medical Sciences, NIH Grant Numbers 1 R01 GMO71968-01 and R01 GMO71968-05, the National Science Foundation, NSF Grant Number 0757076, and the American Recovery and Reinvestment Act of 2009 through the National Institute of General Medical Sciences, NIH Grant 1RC1GM090776-01.  This independent research and the views expressed here do not indicate endorsement by the sponsors. </a:t>
            </a:r>
          </a:p>
        </p:txBody>
      </p:sp>
      <p:sp>
        <p:nvSpPr>
          <p:cNvPr id="105475" name="Rectangle 16"/>
          <p:cNvSpPr>
            <a:spLocks noChangeArrowheads="1"/>
          </p:cNvSpPr>
          <p:nvPr/>
        </p:nvSpPr>
        <p:spPr bwMode="auto">
          <a:xfrm>
            <a:off x="190500" y="4495800"/>
            <a:ext cx="7200900" cy="1133475"/>
          </a:xfrm>
          <a:prstGeom prst="rect">
            <a:avLst/>
          </a:prstGeom>
          <a:noFill/>
          <a:ln w="9525">
            <a:noFill/>
            <a:miter lim="800000"/>
            <a:headEnd/>
            <a:tailEnd/>
          </a:ln>
        </p:spPr>
        <p:txBody>
          <a:bodyPr>
            <a:prstTxWarp prst="textNoShape">
              <a:avLst/>
            </a:prstTxWarp>
          </a:bodyPr>
          <a:lstStyle/>
          <a:p>
            <a:pPr marL="342900" indent="-342900" algn="ctr">
              <a:spcBef>
                <a:spcPct val="20000"/>
              </a:spcBef>
              <a:buClr>
                <a:schemeClr val="tx2"/>
              </a:buClr>
              <a:buSzPct val="70000"/>
              <a:buFont typeface="Wingdings" pitchFamily="-123" charset="2"/>
              <a:buNone/>
            </a:pPr>
            <a:r>
              <a:rPr lang="en-US" sz="1800">
                <a:latin typeface="Constantia" pitchFamily="-123" charset="0"/>
              </a:rPr>
              <a:t>Papers and reports are available for download from project website: </a:t>
            </a:r>
          </a:p>
          <a:p>
            <a:pPr marL="342900" indent="-342900" algn="ctr">
              <a:spcBef>
                <a:spcPct val="20000"/>
              </a:spcBef>
              <a:buClr>
                <a:schemeClr val="tx2"/>
              </a:buClr>
              <a:buSzPct val="70000"/>
              <a:buFont typeface="Wingdings" pitchFamily="-123" charset="2"/>
              <a:buNone/>
            </a:pPr>
            <a:r>
              <a:rPr lang="en-US" sz="2000">
                <a:latin typeface="Constantia" pitchFamily="-123" charset="0"/>
              </a:rPr>
              <a:t>http://heri.ucla.edu/nih</a:t>
            </a:r>
            <a:endParaRPr lang="en-US" sz="1800">
              <a:latin typeface="Constantia" pitchFamily="-123" charset="0"/>
            </a:endParaRPr>
          </a:p>
          <a:p>
            <a:pPr marL="342900" indent="-342900" algn="ctr">
              <a:spcBef>
                <a:spcPct val="20000"/>
              </a:spcBef>
              <a:buClr>
                <a:schemeClr val="tx2"/>
              </a:buClr>
              <a:buSzPct val="70000"/>
              <a:buFont typeface="Wingdings" pitchFamily="-123" charset="2"/>
              <a:buNone/>
            </a:pPr>
            <a:r>
              <a:rPr lang="en-US" sz="1800">
                <a:latin typeface="Constantia" pitchFamily="-123" charset="0"/>
              </a:rPr>
              <a:t>Project e-mail: </a:t>
            </a:r>
            <a:r>
              <a:rPr lang="en-US" sz="1800">
                <a:solidFill>
                  <a:srgbClr val="003399"/>
                </a:solidFill>
                <a:latin typeface="Constantia" pitchFamily="-123" charset="0"/>
              </a:rPr>
              <a:t>herinih@ucla.edu</a:t>
            </a:r>
          </a:p>
        </p:txBody>
      </p:sp>
      <p:sp>
        <p:nvSpPr>
          <p:cNvPr id="105476" name="Rectangle 17"/>
          <p:cNvSpPr>
            <a:spLocks noChangeArrowheads="1"/>
          </p:cNvSpPr>
          <p:nvPr/>
        </p:nvSpPr>
        <p:spPr bwMode="auto">
          <a:xfrm>
            <a:off x="990600" y="1362075"/>
            <a:ext cx="2362200" cy="1076325"/>
          </a:xfrm>
          <a:prstGeom prst="rect">
            <a:avLst/>
          </a:prstGeom>
          <a:noFill/>
          <a:ln w="9525">
            <a:noFill/>
            <a:miter lim="800000"/>
            <a:headEnd/>
            <a:tailEnd/>
          </a:ln>
        </p:spPr>
        <p:txBody>
          <a:bodyPr tIns="91440">
            <a:prstTxWarp prst="textNoShape">
              <a:avLst/>
            </a:prstTxWarp>
          </a:bodyPr>
          <a:lstStyle/>
          <a:p>
            <a:pPr marL="342900" indent="-342900">
              <a:lnSpc>
                <a:spcPct val="80000"/>
              </a:lnSpc>
              <a:spcBef>
                <a:spcPct val="20000"/>
              </a:spcBef>
              <a:buClr>
                <a:schemeClr val="tx2"/>
              </a:buClr>
              <a:buSzPct val="70000"/>
              <a:buFont typeface="Wingdings" pitchFamily="-123" charset="2"/>
              <a:buNone/>
            </a:pPr>
            <a:r>
              <a:rPr lang="en-US" sz="2000">
                <a:solidFill>
                  <a:srgbClr val="21324D"/>
                </a:solidFill>
                <a:latin typeface="Constantia" pitchFamily="-123" charset="0"/>
              </a:rPr>
              <a:t>Faculty/Co-PIs:</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Sylvia Hurtado</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Mitchell Chang</a:t>
            </a:r>
          </a:p>
          <a:p>
            <a:pPr marL="342900" indent="-342900">
              <a:lnSpc>
                <a:spcPct val="80000"/>
              </a:lnSpc>
              <a:spcBef>
                <a:spcPct val="20000"/>
              </a:spcBef>
              <a:buClr>
                <a:schemeClr val="tx2"/>
              </a:buClr>
              <a:buSzPct val="70000"/>
              <a:buFont typeface="Wingdings" pitchFamily="-123" charset="2"/>
              <a:buNone/>
            </a:pPr>
            <a:endParaRPr lang="en-US" sz="2000" u="sng">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a:latin typeface="Constantia" pitchFamily="-123" charset="0"/>
            </a:endParaRPr>
          </a:p>
        </p:txBody>
      </p:sp>
      <p:sp>
        <p:nvSpPr>
          <p:cNvPr id="105477" name="Rectangle 18"/>
          <p:cNvSpPr>
            <a:spLocks noChangeArrowheads="1"/>
          </p:cNvSpPr>
          <p:nvPr/>
        </p:nvSpPr>
        <p:spPr bwMode="auto">
          <a:xfrm>
            <a:off x="1066800" y="3200400"/>
            <a:ext cx="2819400" cy="1143000"/>
          </a:xfrm>
          <a:prstGeom prst="rect">
            <a:avLst/>
          </a:prstGeom>
          <a:noFill/>
          <a:ln w="9525">
            <a:noFill/>
            <a:miter lim="800000"/>
            <a:headEnd/>
            <a:tailEnd/>
          </a:ln>
        </p:spPr>
        <p:txBody>
          <a:bodyPr>
            <a:prstTxWarp prst="textNoShape">
              <a:avLst/>
            </a:prstTxWarp>
          </a:bodyPr>
          <a:lstStyle/>
          <a:p>
            <a:pPr marL="342900" indent="-342900">
              <a:lnSpc>
                <a:spcPct val="80000"/>
              </a:lnSpc>
              <a:spcBef>
                <a:spcPct val="20000"/>
              </a:spcBef>
              <a:buClr>
                <a:schemeClr val="tx2"/>
              </a:buClr>
              <a:buSzPct val="70000"/>
            </a:pPr>
            <a:r>
              <a:rPr lang="en-US" sz="2000">
                <a:latin typeface="Constantia" pitchFamily="-123" charset="0"/>
              </a:rPr>
              <a:t>Tanya Figueroa</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Gina Garcia</a:t>
            </a:r>
          </a:p>
          <a:p>
            <a:pPr marL="342900" indent="-342900">
              <a:lnSpc>
                <a:spcPct val="80000"/>
              </a:lnSpc>
              <a:spcBef>
                <a:spcPct val="20000"/>
              </a:spcBef>
              <a:buClr>
                <a:schemeClr val="tx2"/>
              </a:buClr>
              <a:buSzPct val="70000"/>
            </a:pPr>
            <a:r>
              <a:rPr lang="en-US" sz="2000">
                <a:latin typeface="Constantia" pitchFamily="-123" charset="0"/>
              </a:rPr>
              <a:t>Juan Garibay</a:t>
            </a:r>
          </a:p>
        </p:txBody>
      </p:sp>
      <p:sp>
        <p:nvSpPr>
          <p:cNvPr id="105478" name="Rectangle 19"/>
          <p:cNvSpPr>
            <a:spLocks noChangeArrowheads="1"/>
          </p:cNvSpPr>
          <p:nvPr/>
        </p:nvSpPr>
        <p:spPr bwMode="auto">
          <a:xfrm>
            <a:off x="3276600" y="1371600"/>
            <a:ext cx="2895600" cy="1016000"/>
          </a:xfrm>
          <a:prstGeom prst="rect">
            <a:avLst/>
          </a:prstGeom>
          <a:noFill/>
          <a:ln w="9525">
            <a:noFill/>
            <a:miter lim="800000"/>
            <a:headEnd/>
            <a:tailEnd/>
          </a:ln>
        </p:spPr>
        <p:txBody>
          <a:bodyPr>
            <a:prstTxWarp prst="textNoShape">
              <a:avLst/>
            </a:prstTxWarp>
            <a:spAutoFit/>
          </a:bodyPr>
          <a:lstStyle/>
          <a:p>
            <a:r>
              <a:rPr lang="en-US" sz="2000">
                <a:solidFill>
                  <a:srgbClr val="21324D"/>
                </a:solidFill>
                <a:latin typeface="Constantia" pitchFamily="-123" charset="0"/>
              </a:rPr>
              <a:t>Postdoctoral Scholars:</a:t>
            </a:r>
          </a:p>
          <a:p>
            <a:r>
              <a:rPr lang="en-US" sz="2000">
                <a:latin typeface="Constantia" pitchFamily="-123" charset="0"/>
              </a:rPr>
              <a:t>Kevin Eagan</a:t>
            </a:r>
          </a:p>
          <a:p>
            <a:r>
              <a:rPr lang="en-US" sz="2000">
                <a:latin typeface="Constantia" pitchFamily="-123" charset="0"/>
              </a:rPr>
              <a:t>Josephine Gasiewski</a:t>
            </a:r>
          </a:p>
        </p:txBody>
      </p:sp>
      <p:sp>
        <p:nvSpPr>
          <p:cNvPr id="105479" name="Rectangle 9"/>
          <p:cNvSpPr>
            <a:spLocks noChangeArrowheads="1"/>
          </p:cNvSpPr>
          <p:nvPr/>
        </p:nvSpPr>
        <p:spPr bwMode="auto">
          <a:xfrm>
            <a:off x="6553200" y="1362075"/>
            <a:ext cx="2438400" cy="708025"/>
          </a:xfrm>
          <a:prstGeom prst="rect">
            <a:avLst/>
          </a:prstGeom>
          <a:noFill/>
          <a:ln w="9525">
            <a:noFill/>
            <a:miter lim="800000"/>
            <a:headEnd/>
            <a:tailEnd/>
          </a:ln>
        </p:spPr>
        <p:txBody>
          <a:bodyPr>
            <a:prstTxWarp prst="textNoShape">
              <a:avLst/>
            </a:prstTxWarp>
            <a:spAutoFit/>
          </a:bodyPr>
          <a:lstStyle/>
          <a:p>
            <a:r>
              <a:rPr lang="en-US" sz="2000">
                <a:solidFill>
                  <a:srgbClr val="21324D"/>
                </a:solidFill>
                <a:latin typeface="Constantia" pitchFamily="-123" charset="0"/>
              </a:rPr>
              <a:t>Administrative Staff:</a:t>
            </a:r>
          </a:p>
          <a:p>
            <a:r>
              <a:rPr lang="en-US" sz="2000">
                <a:latin typeface="Constantia" pitchFamily="-123" charset="0"/>
              </a:rPr>
              <a:t>Dominique Harrison</a:t>
            </a:r>
          </a:p>
        </p:txBody>
      </p:sp>
      <p:sp>
        <p:nvSpPr>
          <p:cNvPr id="105480" name="Rectangle 10"/>
          <p:cNvSpPr>
            <a:spLocks noChangeArrowheads="1"/>
          </p:cNvSpPr>
          <p:nvPr/>
        </p:nvSpPr>
        <p:spPr bwMode="auto">
          <a:xfrm>
            <a:off x="990600" y="2743200"/>
            <a:ext cx="4572000" cy="344488"/>
          </a:xfrm>
          <a:prstGeom prst="rect">
            <a:avLst/>
          </a:prstGeom>
          <a:noFill/>
          <a:ln w="9525">
            <a:noFill/>
            <a:miter lim="800000"/>
            <a:headEnd/>
            <a:tailEnd/>
          </a:ln>
        </p:spPr>
        <p:txBody>
          <a:bodyPr>
            <a:prstTxWarp prst="textNoShape">
              <a:avLst/>
            </a:prstTxWarp>
            <a:spAutoFit/>
          </a:bodyPr>
          <a:lstStyle/>
          <a:p>
            <a:pPr marL="342900" indent="-342900">
              <a:lnSpc>
                <a:spcPct val="80000"/>
              </a:lnSpc>
              <a:spcBef>
                <a:spcPct val="20000"/>
              </a:spcBef>
              <a:buClr>
                <a:schemeClr val="tx2"/>
              </a:buClr>
              <a:buSzPct val="70000"/>
              <a:buFont typeface="Wingdings" pitchFamily="-123" charset="2"/>
              <a:buNone/>
            </a:pPr>
            <a:r>
              <a:rPr lang="en-US" sz="2000">
                <a:solidFill>
                  <a:srgbClr val="21324D"/>
                </a:solidFill>
                <a:latin typeface="Constantia" pitchFamily="-123" charset="0"/>
              </a:rPr>
              <a:t>Graduate Research Assistants:</a:t>
            </a:r>
            <a:endParaRPr lang="en-US" sz="2000">
              <a:latin typeface="Constantia" pitchFamily="-123" charset="0"/>
            </a:endParaRPr>
          </a:p>
        </p:txBody>
      </p:sp>
      <p:sp>
        <p:nvSpPr>
          <p:cNvPr id="105481" name="Rectangle 22"/>
          <p:cNvSpPr>
            <a:spLocks noChangeArrowheads="1"/>
          </p:cNvSpPr>
          <p:nvPr/>
        </p:nvSpPr>
        <p:spPr bwMode="auto">
          <a:xfrm>
            <a:off x="3429000" y="3200400"/>
            <a:ext cx="2109788" cy="960438"/>
          </a:xfrm>
          <a:prstGeom prst="rect">
            <a:avLst/>
          </a:prstGeom>
          <a:noFill/>
          <a:ln w="9525">
            <a:noFill/>
            <a:miter lim="800000"/>
            <a:headEnd/>
            <a:tailEnd/>
          </a:ln>
        </p:spPr>
        <p:txBody>
          <a:bodyPr>
            <a:prstTxWarp prst="textNoShape">
              <a:avLst/>
            </a:prstTxWarp>
            <a:spAutoFit/>
          </a:bodyPr>
          <a:lstStyle/>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Felisha Herrera</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Bryce Hughes</a:t>
            </a:r>
          </a:p>
          <a:p>
            <a:pPr marL="342900" indent="-342900">
              <a:lnSpc>
                <a:spcPct val="80000"/>
              </a:lnSpc>
              <a:spcBef>
                <a:spcPct val="20000"/>
              </a:spcBef>
              <a:buClr>
                <a:schemeClr val="tx2"/>
              </a:buClr>
              <a:buSzPct val="70000"/>
              <a:buFont typeface="Wingdings" pitchFamily="-123" charset="2"/>
              <a:buNone/>
            </a:pPr>
            <a:r>
              <a:rPr lang="en-US" sz="2000">
                <a:latin typeface="Constantia" pitchFamily="-123" charset="0"/>
              </a:rPr>
              <a:t>Cindy Mosqueda</a:t>
            </a:r>
            <a:endParaRPr lang="en-US" sz="2000" u="sng">
              <a:latin typeface="Constantia" pitchFamily="-123" charset="0"/>
            </a:endParaRPr>
          </a:p>
        </p:txBody>
      </p:sp>
      <p:pic>
        <p:nvPicPr>
          <p:cNvPr id="105482" name="Picture 10"/>
          <p:cNvPicPr>
            <a:picLocks noChangeAspect="1" noChangeArrowheads="1"/>
          </p:cNvPicPr>
          <p:nvPr/>
        </p:nvPicPr>
        <p:blipFill>
          <a:blip r:embed="rId3" cstate="print"/>
          <a:srcRect/>
          <a:stretch>
            <a:fillRect/>
          </a:stretch>
        </p:blipFill>
        <p:spPr bwMode="auto">
          <a:xfrm>
            <a:off x="7315200" y="4648200"/>
            <a:ext cx="1025525" cy="1030288"/>
          </a:xfrm>
          <a:prstGeom prst="rect">
            <a:avLst/>
          </a:prstGeom>
          <a:noFill/>
          <a:ln w="9525">
            <a:noFill/>
            <a:round/>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410</TotalTime>
  <Words>1646</Words>
  <Application>Microsoft Office PowerPoint</Application>
  <PresentationFormat>On-screen Show (4:3)</PresentationFormat>
  <Paragraphs>252</Paragraphs>
  <Slides>27</Slides>
  <Notes>14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Flow</vt:lpstr>
      <vt:lpstr>Faculty Accessibility Cues: Opening the Doors for Classroom Interaction</vt:lpstr>
      <vt:lpstr>Background</vt:lpstr>
      <vt:lpstr>Purpose</vt:lpstr>
      <vt:lpstr>Theoretical Frameworks</vt:lpstr>
      <vt:lpstr>Accessibility Cues and Ethic of Care</vt:lpstr>
      <vt:lpstr>Faculty Behaviors and Characteristics Signaling an Ethic of Care</vt:lpstr>
      <vt:lpstr>Sequential, Explanatory  Mixed Methods Design</vt:lpstr>
      <vt:lpstr>Slide 8</vt:lpstr>
      <vt:lpstr>Quantitative Methodology</vt:lpstr>
      <vt:lpstr>Quantitative Methodology</vt:lpstr>
      <vt:lpstr>Quantitative Methodology</vt:lpstr>
      <vt:lpstr>Quantitative Methodology</vt:lpstr>
      <vt:lpstr>Qualitative Methodology</vt:lpstr>
      <vt:lpstr>Qualitative Methodology</vt:lpstr>
      <vt:lpstr>Background and Pre-College Predictors</vt:lpstr>
      <vt:lpstr>Caring about Students’ Well-Being</vt:lpstr>
      <vt:lpstr>Learning Students’ Names and Their Stories</vt:lpstr>
      <vt:lpstr>Caring about Student Learning</vt:lpstr>
      <vt:lpstr>Class Discussion Predicts a Stronger Sense of Care</vt:lpstr>
      <vt:lpstr>Affirming Students’ Participation</vt:lpstr>
      <vt:lpstr>Embarrassing Students</vt:lpstr>
      <vt:lpstr>Boredom vs. Excitement in the Classroom</vt:lpstr>
      <vt:lpstr>Office Hours and Co-Curricular Experiences</vt:lpstr>
      <vt:lpstr>Faculty Awareness of Classroom Dynamics</vt:lpstr>
      <vt:lpstr>Discussion</vt:lpstr>
      <vt:lpstr>Conclusion</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eagano</dc:creator>
  <cp:lastModifiedBy>eagano</cp:lastModifiedBy>
  <cp:revision>44</cp:revision>
  <dcterms:created xsi:type="dcterms:W3CDTF">2012-04-12T18:39:36Z</dcterms:created>
  <dcterms:modified xsi:type="dcterms:W3CDTF">2012-06-06T13:29:40Z</dcterms:modified>
</cp:coreProperties>
</file>