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anya  Figueroa" initials="TF" lastIdx="2" clrIdx="0"/>
  <p:cmAuthor id="1" name="Kevin Eagan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201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printerSettings" Target="printerSettings/printerSettings1.bin"/><Relationship Id="rId23" Type="http://schemas.openxmlformats.org/officeDocument/2006/relationships/commentAuthors" Target="commentAuthors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32A0D-B0AC-418A-AFA9-D6D77B4581F6}" type="datetimeFigureOut">
              <a:rPr lang="en-US" smtClean="0"/>
              <a:pPr/>
              <a:t>5/28/14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9F7BC-E6C0-4707-AF99-5D8112A517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32A0D-B0AC-418A-AFA9-D6D77B4581F6}" type="datetimeFigureOut">
              <a:rPr lang="en-US" smtClean="0"/>
              <a:pPr/>
              <a:t>5/28/14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9F7BC-E6C0-4707-AF99-5D8112A517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32A0D-B0AC-418A-AFA9-D6D77B4581F6}" type="datetimeFigureOut">
              <a:rPr lang="en-US" smtClean="0"/>
              <a:pPr/>
              <a:t>5/28/14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9F7BC-E6C0-4707-AF99-5D8112A517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32A0D-B0AC-418A-AFA9-D6D77B4581F6}" type="datetimeFigureOut">
              <a:rPr lang="en-US" smtClean="0"/>
              <a:pPr/>
              <a:t>5/28/14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9F7BC-E6C0-4707-AF99-5D8112A517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32A0D-B0AC-418A-AFA9-D6D77B4581F6}" type="datetimeFigureOut">
              <a:rPr lang="en-US" smtClean="0"/>
              <a:pPr/>
              <a:t>5/28/14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9F7BC-E6C0-4707-AF99-5D8112A517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32A0D-B0AC-418A-AFA9-D6D77B4581F6}" type="datetimeFigureOut">
              <a:rPr lang="en-US" smtClean="0"/>
              <a:pPr/>
              <a:t>5/28/14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9F7BC-E6C0-4707-AF99-5D8112A517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32A0D-B0AC-418A-AFA9-D6D77B4581F6}" type="datetimeFigureOut">
              <a:rPr lang="en-US" smtClean="0"/>
              <a:pPr/>
              <a:t>5/28/14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9F7BC-E6C0-4707-AF99-5D8112A517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32A0D-B0AC-418A-AFA9-D6D77B4581F6}" type="datetimeFigureOut">
              <a:rPr lang="en-US" smtClean="0"/>
              <a:pPr/>
              <a:t>5/28/14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9F7BC-E6C0-4707-AF99-5D8112A517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6EB32A0D-B0AC-418A-AFA9-D6D77B4581F6}" type="datetimeFigureOut">
              <a:rPr lang="en-US" smtClean="0"/>
              <a:pPr/>
              <a:t>5/28/14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FE79F7BC-E6C0-4707-AF99-5D8112A517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32A0D-B0AC-418A-AFA9-D6D77B4581F6}" type="datetimeFigureOut">
              <a:rPr lang="en-US" smtClean="0"/>
              <a:pPr/>
              <a:t>5/28/14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9F7BC-E6C0-4707-AF99-5D8112A517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32A0D-B0AC-418A-AFA9-D6D77B4581F6}" type="datetimeFigureOut">
              <a:rPr lang="en-US" smtClean="0"/>
              <a:pPr/>
              <a:t>5/28/14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9F7BC-E6C0-4707-AF99-5D8112A517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fld id="{6EB32A0D-B0AC-418A-AFA9-D6D77B4581F6}" type="datetimeFigureOut">
              <a:rPr lang="en-US" smtClean="0"/>
              <a:pPr/>
              <a:t>5/28/14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fld id="{FE79F7BC-E6C0-4707-AF99-5D8112A517B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895600"/>
            <a:ext cx="8077200" cy="167335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Impact of Undergraduate Interventions on STEM Student Outcomes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990600"/>
            <a:ext cx="8077200" cy="1499616"/>
          </a:xfrm>
        </p:spPr>
        <p:txBody>
          <a:bodyPr>
            <a:normAutofit/>
          </a:bodyPr>
          <a:lstStyle/>
          <a:p>
            <a:r>
              <a:rPr lang="en-US" dirty="0" smtClean="0"/>
              <a:t>Kevin Eagan, Sylvia </a:t>
            </a:r>
            <a:r>
              <a:rPr lang="en-US" dirty="0" err="1" smtClean="0"/>
              <a:t>Hurtado</a:t>
            </a:r>
            <a:r>
              <a:rPr lang="en-US" dirty="0" smtClean="0"/>
              <a:t>, Bryce Hughes, &amp; Tanya Figueroa, UCLA</a:t>
            </a:r>
          </a:p>
          <a:p>
            <a:r>
              <a:rPr lang="en-US" dirty="0" smtClean="0"/>
              <a:t>Association for Institutional Research Annual Forum</a:t>
            </a:r>
          </a:p>
          <a:p>
            <a:r>
              <a:rPr lang="en-US" dirty="0" smtClean="0"/>
              <a:t>Orlando, FL</a:t>
            </a:r>
          </a:p>
          <a:p>
            <a:r>
              <a:rPr lang="en-US" dirty="0" smtClean="0"/>
              <a:t>May 28, 2014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Colleges and universities have been challenged to produce an additional one million STEM degrees over the next decade</a:t>
            </a:r>
            <a:endParaRPr lang="en-US" dirty="0"/>
          </a:p>
          <a:p>
            <a:r>
              <a:rPr lang="en-US" dirty="0" smtClean="0"/>
              <a:t>The NSF, NIH, and institutions have invested heavily in interventions which have been shown to improve academic performance and retention in STEM</a:t>
            </a:r>
          </a:p>
          <a:p>
            <a:r>
              <a:rPr lang="en-US" dirty="0" smtClean="0"/>
              <a:t>Supplemental instruction and faculty mentoring are two cost-effective types of interventions often already provided at institutions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examine the effect of supplemental instruction and faculty mentoring on STEM identity, intentions to enroll in a STEM graduate program, and commitment to a STEM career</a:t>
            </a:r>
          </a:p>
          <a:p>
            <a:r>
              <a:rPr lang="en-US" dirty="0" smtClean="0"/>
              <a:t>To utilize a quasi-experimental statistical modeling technique to better isolate the effects of these interventions on the three outcomes of interest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Supplemental Instruction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Developed by Deanna Martin at the University of Missouri-Kansas City</a:t>
            </a:r>
          </a:p>
          <a:p>
            <a:r>
              <a:rPr lang="en-US" dirty="0" smtClean="0"/>
              <a:t>Targets “at-risk courses” as opposed to “at-risk students”</a:t>
            </a:r>
          </a:p>
          <a:p>
            <a:r>
              <a:rPr lang="en-US" dirty="0" smtClean="0"/>
              <a:t>Peer-facilitated sessions focused on problem solving and enhancing course material</a:t>
            </a:r>
          </a:p>
          <a:p>
            <a:r>
              <a:rPr lang="en-US" dirty="0" smtClean="0"/>
              <a:t>Voluntary; not remedial</a:t>
            </a:r>
          </a:p>
          <a:p>
            <a:r>
              <a:rPr lang="en-US" dirty="0" smtClean="0"/>
              <a:t>Supplemental instruction has been shown to improve academic performance and term-to-term retention rates in single-institution studies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Faculty Mentoring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Intentional support, as opposed to happenstance faculty-student interactions</a:t>
            </a:r>
          </a:p>
          <a:p>
            <a:r>
              <a:rPr lang="en-US" dirty="0" smtClean="0"/>
              <a:t>Consists of professional and personal support activities</a:t>
            </a:r>
          </a:p>
          <a:p>
            <a:r>
              <a:rPr lang="en-US" dirty="0" smtClean="0"/>
              <a:t>Faculty mentoring also improves academic performance and retention</a:t>
            </a:r>
          </a:p>
          <a:p>
            <a:r>
              <a:rPr lang="en-US" dirty="0" smtClean="0"/>
              <a:t>However, students who typically seek faculty mentoring are students already positioned to succeed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Conceptual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Situated Learning Theory (Lave and Wenger, 1991)</a:t>
            </a:r>
          </a:p>
          <a:p>
            <a:pPr lvl="1"/>
            <a:r>
              <a:rPr lang="en-US" dirty="0" smtClean="0"/>
              <a:t>STEM as a community of practice</a:t>
            </a:r>
          </a:p>
          <a:p>
            <a:pPr lvl="1"/>
            <a:r>
              <a:rPr lang="en-US" dirty="0" smtClean="0"/>
              <a:t>Learning as legitimate peripheral participation</a:t>
            </a:r>
          </a:p>
          <a:p>
            <a:pPr lvl="1"/>
            <a:r>
              <a:rPr lang="en-US" dirty="0" smtClean="0"/>
              <a:t>Through the process of learning new members become more central to the community through identifying with the community</a:t>
            </a:r>
          </a:p>
          <a:p>
            <a:r>
              <a:rPr lang="en-US" dirty="0" smtClean="0"/>
              <a:t>Social Learning Theory (</a:t>
            </a:r>
            <a:r>
              <a:rPr lang="en-US" dirty="0" err="1" smtClean="0"/>
              <a:t>Bandura</a:t>
            </a:r>
            <a:r>
              <a:rPr lang="en-US" dirty="0" smtClean="0"/>
              <a:t>, 1971)</a:t>
            </a:r>
          </a:p>
          <a:p>
            <a:pPr lvl="1"/>
            <a:r>
              <a:rPr lang="en-US" dirty="0" smtClean="0"/>
              <a:t>Learning is a cognitive and behavioral process that occurs through both observation and modeling</a:t>
            </a:r>
          </a:p>
          <a:p>
            <a:pPr lvl="1"/>
            <a:r>
              <a:rPr lang="en-US" dirty="0" smtClean="0"/>
              <a:t>Learning results from a dynamic interaction between cognition, environment, and behavior</a:t>
            </a:r>
          </a:p>
          <a:p>
            <a:r>
              <a:rPr lang="en-US" dirty="0" smtClean="0"/>
              <a:t>Theory of Planned Behavior (</a:t>
            </a:r>
            <a:r>
              <a:rPr lang="en-US" dirty="0" err="1" smtClean="0"/>
              <a:t>Ajzen</a:t>
            </a:r>
            <a:r>
              <a:rPr lang="en-US" dirty="0" smtClean="0"/>
              <a:t>, 1991)</a:t>
            </a:r>
          </a:p>
          <a:p>
            <a:pPr lvl="1"/>
            <a:r>
              <a:rPr lang="en-US" dirty="0" smtClean="0"/>
              <a:t>Intentions are a crucial precursor to behavior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Source and Sample</a:t>
            </a:r>
          </a:p>
          <a:p>
            <a:pPr lvl="1"/>
            <a:r>
              <a:rPr lang="en-US" dirty="0" smtClean="0"/>
              <a:t>Longitudinal Dataset</a:t>
            </a:r>
          </a:p>
          <a:p>
            <a:pPr lvl="2"/>
            <a:r>
              <a:rPr lang="en-US" dirty="0" smtClean="0"/>
              <a:t>2004 CIRP Freshman Survey</a:t>
            </a:r>
          </a:p>
          <a:p>
            <a:pPr lvl="2"/>
            <a:r>
              <a:rPr lang="en-US" dirty="0" smtClean="0"/>
              <a:t>2008 CIRP College Senior Survey</a:t>
            </a:r>
          </a:p>
          <a:p>
            <a:pPr lvl="1"/>
            <a:r>
              <a:rPr lang="en-US" dirty="0" smtClean="0"/>
              <a:t>NIH and NSF funding augmented participation of MSI’s and STEM-producing institutions</a:t>
            </a:r>
          </a:p>
          <a:p>
            <a:pPr lvl="1"/>
            <a:r>
              <a:rPr lang="en-US" dirty="0" smtClean="0"/>
              <a:t>4,166 longitudinal student cases who intended to major in STEM across 237 institutions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Dependent Variables</a:t>
            </a:r>
          </a:p>
          <a:p>
            <a:pPr lvl="1"/>
            <a:r>
              <a:rPr lang="en-US" dirty="0" smtClean="0"/>
              <a:t>STEM identity – Four-item factor</a:t>
            </a:r>
          </a:p>
          <a:p>
            <a:pPr lvl="2"/>
            <a:r>
              <a:rPr lang="en-US" dirty="0" smtClean="0"/>
              <a:t>Becoming an authority in my field</a:t>
            </a:r>
          </a:p>
          <a:p>
            <a:pPr lvl="2"/>
            <a:r>
              <a:rPr lang="en-US" dirty="0" smtClean="0"/>
              <a:t>Making a theoretical contribution to science</a:t>
            </a:r>
          </a:p>
          <a:p>
            <a:pPr lvl="2"/>
            <a:r>
              <a:rPr lang="en-US" dirty="0" smtClean="0"/>
              <a:t>Receiving recognition from others for contributions to my field</a:t>
            </a:r>
          </a:p>
          <a:p>
            <a:pPr lvl="2"/>
            <a:r>
              <a:rPr lang="en-US" dirty="0" smtClean="0"/>
              <a:t>Finding a cure for a health problem</a:t>
            </a:r>
          </a:p>
          <a:p>
            <a:pPr lvl="1"/>
            <a:r>
              <a:rPr lang="en-US" dirty="0" smtClean="0"/>
              <a:t>Commitment to a STEM career (dichotomous)</a:t>
            </a:r>
          </a:p>
          <a:p>
            <a:pPr lvl="1"/>
            <a:r>
              <a:rPr lang="en-US" dirty="0" smtClean="0"/>
              <a:t>Intentions to pursue STEM graduate study (dichotomous)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Independent Variables</a:t>
            </a:r>
          </a:p>
          <a:p>
            <a:pPr lvl="1"/>
            <a:r>
              <a:rPr lang="en-US" dirty="0" smtClean="0"/>
              <a:t>Participation in Supplemental Instruction</a:t>
            </a:r>
          </a:p>
          <a:p>
            <a:pPr lvl="1"/>
            <a:r>
              <a:rPr lang="en-US" dirty="0" smtClean="0"/>
              <a:t>Receipt of Faculty Mentoring – 9-item factor</a:t>
            </a:r>
          </a:p>
          <a:p>
            <a:pPr lvl="1"/>
            <a:r>
              <a:rPr lang="en-US" dirty="0" smtClean="0"/>
              <a:t>Each is dichotomized for the propensity score matching analysis</a:t>
            </a:r>
          </a:p>
          <a:p>
            <a:pPr lvl="2"/>
            <a:r>
              <a:rPr lang="en-US" dirty="0" smtClean="0"/>
              <a:t>Supplemental instruction: Students who participated (frequently or occasionally) versus non-participants</a:t>
            </a:r>
          </a:p>
          <a:p>
            <a:pPr lvl="2"/>
            <a:r>
              <a:rPr lang="en-US" dirty="0" smtClean="0"/>
              <a:t>Faculty mentorship: Above average (&gt;50) mentorship versus average or below average (&lt;50)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Control variables</a:t>
            </a:r>
          </a:p>
          <a:p>
            <a:pPr lvl="1"/>
            <a:r>
              <a:rPr lang="en-US" dirty="0" smtClean="0"/>
              <a:t>Background characteristics</a:t>
            </a:r>
          </a:p>
          <a:p>
            <a:pPr lvl="1"/>
            <a:r>
              <a:rPr lang="en-US" dirty="0" smtClean="0"/>
              <a:t>Pre-college academic preparation</a:t>
            </a:r>
          </a:p>
          <a:p>
            <a:pPr lvl="1"/>
            <a:r>
              <a:rPr lang="en-US" dirty="0" smtClean="0"/>
              <a:t>Pre-college aspirations and expectations</a:t>
            </a:r>
          </a:p>
          <a:p>
            <a:pPr lvl="1"/>
            <a:r>
              <a:rPr lang="en-US" dirty="0" smtClean="0"/>
              <a:t>Initial measures of STEM identity, plans to pursue a STEM career, and expectations of pursuing graduate study in STEM (i.e. Pretest)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Analytic Strategy</a:t>
            </a:r>
          </a:p>
          <a:p>
            <a:pPr lvl="1"/>
            <a:r>
              <a:rPr lang="en-US" dirty="0" smtClean="0"/>
              <a:t>Missing data addressed through EM algorithm</a:t>
            </a:r>
          </a:p>
          <a:p>
            <a:pPr lvl="1"/>
            <a:r>
              <a:rPr lang="en-US" dirty="0" smtClean="0"/>
              <a:t>Propensity score matching</a:t>
            </a:r>
          </a:p>
          <a:p>
            <a:pPr lvl="2"/>
            <a:r>
              <a:rPr lang="en-US" dirty="0" err="1" smtClean="0"/>
              <a:t>Probit</a:t>
            </a:r>
            <a:r>
              <a:rPr lang="en-US" dirty="0" smtClean="0"/>
              <a:t> regression</a:t>
            </a:r>
          </a:p>
          <a:p>
            <a:pPr lvl="2"/>
            <a:r>
              <a:rPr lang="en-US" dirty="0" smtClean="0"/>
              <a:t>Precollege characteristics and experiences predicting mentorship and supplemental instruction participation</a:t>
            </a:r>
          </a:p>
          <a:p>
            <a:pPr lvl="2"/>
            <a:r>
              <a:rPr lang="en-US" dirty="0" smtClean="0"/>
              <a:t>Nearest neighbor matching</a:t>
            </a:r>
          </a:p>
          <a:p>
            <a:pPr lvl="2"/>
            <a:r>
              <a:rPr lang="en-US" dirty="0" smtClean="0"/>
              <a:t>T-tests conducted with matched sample for each intervention for each of the three outcomes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832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Limitations</a:t>
            </a:r>
          </a:p>
          <a:p>
            <a:pPr lvl="1"/>
            <a:r>
              <a:rPr lang="en-US" dirty="0" smtClean="0"/>
              <a:t>Secondary data analysis</a:t>
            </a:r>
          </a:p>
          <a:p>
            <a:pPr lvl="1"/>
            <a:r>
              <a:rPr lang="en-US" dirty="0" smtClean="0"/>
              <a:t>Propensity score matching only as good as the variables available</a:t>
            </a:r>
          </a:p>
          <a:p>
            <a:pPr lvl="1"/>
            <a:r>
              <a:rPr lang="en-US" dirty="0" smtClean="0"/>
              <a:t>Two outcomes measure intentions rather than actual behavior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5391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Findings – Predicting Supplemental Instruction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HS GPA (+)</a:t>
            </a:r>
          </a:p>
          <a:p>
            <a:r>
              <a:rPr lang="en-US" dirty="0" smtClean="0"/>
              <a:t>STEM identity as a freshman (+)</a:t>
            </a:r>
          </a:p>
          <a:p>
            <a:r>
              <a:rPr lang="en-US" dirty="0" smtClean="0"/>
              <a:t>HPW talking with teachers outside of class in HS (+)</a:t>
            </a:r>
          </a:p>
        </p:txBody>
      </p:sp>
    </p:spTree>
    <p:extLst>
      <p:ext uri="{BB962C8B-B14F-4D97-AF65-F5344CB8AC3E}">
        <p14:creationId xmlns:p14="http://schemas.microsoft.com/office/powerpoint/2010/main" val="15253079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Findings – Predicting Above Average Mentorship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Race: Latino vs. White (-)</a:t>
            </a:r>
          </a:p>
          <a:p>
            <a:r>
              <a:rPr lang="en-US" dirty="0" smtClean="0"/>
              <a:t>Race: Asian American vs. White (-)</a:t>
            </a:r>
          </a:p>
          <a:p>
            <a:r>
              <a:rPr lang="en-US" dirty="0" smtClean="0"/>
              <a:t>HS GPA (+)</a:t>
            </a:r>
          </a:p>
          <a:p>
            <a:r>
              <a:rPr lang="en-US" dirty="0" smtClean="0"/>
              <a:t>Mother’s education (+)</a:t>
            </a:r>
          </a:p>
          <a:p>
            <a:r>
              <a:rPr lang="en-US" dirty="0" smtClean="0"/>
              <a:t>STEM identity as an incoming freshman (+)</a:t>
            </a:r>
          </a:p>
          <a:p>
            <a:r>
              <a:rPr lang="en-US" dirty="0" smtClean="0"/>
              <a:t>Reason for attending college: Prepare for graduate school (+)</a:t>
            </a:r>
          </a:p>
          <a:p>
            <a:r>
              <a:rPr lang="en-US" dirty="0" smtClean="0"/>
              <a:t>HPW: Talking with teachers outside of class in HS (+)</a:t>
            </a:r>
          </a:p>
          <a:p>
            <a:r>
              <a:rPr lang="en-US" dirty="0" smtClean="0"/>
              <a:t>Major: Engineering or computer science (-)</a:t>
            </a:r>
          </a:p>
          <a:p>
            <a:r>
              <a:rPr lang="en-US" dirty="0" smtClean="0"/>
              <a:t>Concerns about ability to pay for college (-)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2494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Effects of SI and Mentorship on Outcomes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5387028"/>
              </p:ext>
            </p:extLst>
          </p:nvPr>
        </p:nvGraphicFramePr>
        <p:xfrm>
          <a:off x="533402" y="1828800"/>
          <a:ext cx="8381996" cy="4648199"/>
        </p:xfrm>
        <a:graphic>
          <a:graphicData uri="http://schemas.openxmlformats.org/drawingml/2006/table">
            <a:tbl>
              <a:tblPr/>
              <a:tblGrid>
                <a:gridCol w="2263493"/>
                <a:gridCol w="1317905"/>
                <a:gridCol w="662651"/>
                <a:gridCol w="1318549"/>
                <a:gridCol w="732741"/>
                <a:gridCol w="1477059"/>
                <a:gridCol w="609598"/>
              </a:tblGrid>
              <a:tr h="1536079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STEM Identity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STEM Graduate School Aspirations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STEM Career Aspirations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73544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Mean Difference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Sig.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Mean Difference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Sig.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Mean Difference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Sig.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928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Supplemental Instruction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***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*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76928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Mentorship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***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0.06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**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*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02176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Effects of SI and Mentorship on Outcomes for URM Students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9897352"/>
              </p:ext>
            </p:extLst>
          </p:nvPr>
        </p:nvGraphicFramePr>
        <p:xfrm>
          <a:off x="228602" y="1676399"/>
          <a:ext cx="8915398" cy="4953001"/>
        </p:xfrm>
        <a:graphic>
          <a:graphicData uri="http://schemas.openxmlformats.org/drawingml/2006/table">
            <a:tbl>
              <a:tblPr/>
              <a:tblGrid>
                <a:gridCol w="2407534"/>
                <a:gridCol w="1402464"/>
                <a:gridCol w="704128"/>
                <a:gridCol w="1429472"/>
                <a:gridCol w="752355"/>
                <a:gridCol w="1533645"/>
                <a:gridCol w="685800"/>
              </a:tblGrid>
              <a:tr h="1629133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STEM Identity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STEM Graduate School Aspirations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STEM Career Aspirations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40066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Mean Difference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Sig.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Mean Difference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Sig.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Mean Difference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Sig.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1901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Supplemental Instruction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***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0.06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*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841901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Mentorship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1.30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***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**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0.06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*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07051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Supplemental instruction as a way to establish a community of practice</a:t>
            </a:r>
          </a:p>
          <a:p>
            <a:pPr lvl="1"/>
            <a:r>
              <a:rPr lang="en-US" dirty="0" smtClean="0"/>
              <a:t>Strengthens students’ STEM identity</a:t>
            </a:r>
          </a:p>
          <a:p>
            <a:pPr lvl="1"/>
            <a:r>
              <a:rPr lang="en-US" dirty="0" smtClean="0"/>
              <a:t>Increases likelihood to plan to enroll in STEM graduate programs</a:t>
            </a:r>
          </a:p>
          <a:p>
            <a:pPr lvl="1"/>
            <a:r>
              <a:rPr lang="en-US" dirty="0" smtClean="0"/>
              <a:t>Particularly beneficial for URM STEM identity development</a:t>
            </a:r>
          </a:p>
          <a:p>
            <a:r>
              <a:rPr lang="en-US" dirty="0" smtClean="0"/>
              <a:t>Faculty Mentorship</a:t>
            </a:r>
          </a:p>
          <a:p>
            <a:pPr lvl="1"/>
            <a:r>
              <a:rPr lang="en-US" dirty="0" smtClean="0"/>
              <a:t>Benefits of mentorship extend even after accounting for the types of students likely to receive or seek out mentorship</a:t>
            </a:r>
          </a:p>
          <a:p>
            <a:pPr lvl="1"/>
            <a:r>
              <a:rPr lang="en-US" dirty="0" smtClean="0"/>
              <a:t>Mentorship even more impactful for URM students’ STEM identity development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6518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Undergraduate research can be a resource-intensive intervention</a:t>
            </a:r>
          </a:p>
          <a:p>
            <a:pPr lvl="1"/>
            <a:r>
              <a:rPr lang="en-US" dirty="0" smtClean="0"/>
              <a:t>Supplemental instruction and faculty mentoring are additional important STEM persistence tools</a:t>
            </a:r>
          </a:p>
          <a:p>
            <a:pPr lvl="1"/>
            <a:r>
              <a:rPr lang="en-US" dirty="0" smtClean="0"/>
              <a:t>Structure or web of opportunity in STEM</a:t>
            </a:r>
          </a:p>
          <a:p>
            <a:r>
              <a:rPr lang="en-US" dirty="0" smtClean="0"/>
              <a:t>Lends support for further expansion of supplemental instruction offerings and for broader access to intentional faculty mentoring</a:t>
            </a:r>
          </a:p>
          <a:p>
            <a:r>
              <a:rPr lang="en-US" dirty="0" smtClean="0"/>
              <a:t>Propensity score matching provides a method for reducing bias due </a:t>
            </a:r>
            <a:r>
              <a:rPr lang="en-US" smtClean="0"/>
              <a:t>to participant self-selection </a:t>
            </a:r>
            <a:r>
              <a:rPr lang="en-US" dirty="0" smtClean="0"/>
              <a:t>when assessing STEM interventions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Examine effects of mentorship, supplemental instruction, and other interventions on longer-term outcomes</a:t>
            </a:r>
          </a:p>
          <a:p>
            <a:pPr lvl="1"/>
            <a:r>
              <a:rPr lang="en-US" dirty="0" smtClean="0"/>
              <a:t>STEM graduate program enrollment</a:t>
            </a:r>
          </a:p>
          <a:p>
            <a:pPr lvl="1"/>
            <a:r>
              <a:rPr lang="en-US" dirty="0" smtClean="0"/>
              <a:t>Entry into </a:t>
            </a:r>
            <a:r>
              <a:rPr lang="en-US" smtClean="0"/>
              <a:t>STEM workforce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5493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Information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228600" y="5905132"/>
            <a:ext cx="8686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 sz="1200" dirty="0">
                <a:latin typeface="Constantia" pitchFamily="-123" charset="0"/>
              </a:rPr>
              <a:t>This study was made possible by the support of the National Institute of General Medical Sciences, NIH Grant Numbers 1 R01 GMO71968-01 and R01 GMO71968-05, the National Science Foundation, NSF Grant Number 0757076, and the American Recovery and Reinvestment Act of 2009 through the National Institute of General Medical Sciences, NIH Grant 1RC1GM090776-01.  This independent research and the views expressed here do not indicate endorsement by the sponsors. </a:t>
            </a: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190500" y="4685932"/>
            <a:ext cx="720090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ctr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1800" dirty="0">
                <a:latin typeface="Constantia" pitchFamily="-123" charset="0"/>
              </a:rPr>
              <a:t>Papers and reports are available for download from project website: </a:t>
            </a:r>
          </a:p>
          <a:p>
            <a:pPr marL="342900" indent="-342900" algn="ctr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2000" dirty="0">
                <a:latin typeface="Constantia" pitchFamily="-123" charset="0"/>
              </a:rPr>
              <a:t>http://heri.ucla.edu/nih</a:t>
            </a:r>
            <a:endParaRPr lang="en-US" sz="1800" dirty="0">
              <a:latin typeface="Constantia" pitchFamily="-123" charset="0"/>
            </a:endParaRPr>
          </a:p>
          <a:p>
            <a:pPr marL="342900" indent="-342900" algn="ctr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1800" dirty="0">
                <a:latin typeface="Constantia" pitchFamily="-123" charset="0"/>
              </a:rPr>
              <a:t>Project e-mail: </a:t>
            </a:r>
            <a:r>
              <a:rPr lang="en-US" sz="1800" dirty="0">
                <a:solidFill>
                  <a:srgbClr val="003399"/>
                </a:solidFill>
                <a:latin typeface="Constantia" pitchFamily="-123" charset="0"/>
              </a:rPr>
              <a:t>herinih@ucla.edu</a:t>
            </a:r>
          </a:p>
        </p:txBody>
      </p:sp>
      <p:sp>
        <p:nvSpPr>
          <p:cNvPr id="6" name="Rectangle 17"/>
          <p:cNvSpPr>
            <a:spLocks noChangeArrowheads="1"/>
          </p:cNvSpPr>
          <p:nvPr/>
        </p:nvSpPr>
        <p:spPr bwMode="auto">
          <a:xfrm>
            <a:off x="990600" y="1552207"/>
            <a:ext cx="23622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91440">
            <a:prstTxWarp prst="textNoShape">
              <a:avLst/>
            </a:prstTxWarp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2000" dirty="0">
                <a:solidFill>
                  <a:srgbClr val="21324D"/>
                </a:solidFill>
                <a:latin typeface="Constantia" pitchFamily="-123" charset="0"/>
              </a:rPr>
              <a:t>Faculty/Co-PIs: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2000" dirty="0">
                <a:latin typeface="Constantia" pitchFamily="-123" charset="0"/>
              </a:rPr>
              <a:t>Sylvia </a:t>
            </a:r>
            <a:r>
              <a:rPr lang="en-US" sz="2000" dirty="0" err="1">
                <a:latin typeface="Constantia" pitchFamily="-123" charset="0"/>
              </a:rPr>
              <a:t>Hurtado</a:t>
            </a:r>
            <a:endParaRPr lang="en-US" sz="2000" dirty="0">
              <a:latin typeface="Constantia" pitchFamily="-123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2000" dirty="0" smtClean="0">
                <a:latin typeface="Constantia" pitchFamily="-123" charset="0"/>
              </a:rPr>
              <a:t>Kevin </a:t>
            </a:r>
            <a:r>
              <a:rPr lang="en-US" sz="2000" dirty="0" smtClean="0">
                <a:latin typeface="Constantia" pitchFamily="-123" charset="0"/>
              </a:rPr>
              <a:t>Eagan</a:t>
            </a:r>
            <a:endParaRPr lang="en-US" sz="2000" dirty="0">
              <a:latin typeface="Constantia" pitchFamily="-123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endParaRPr lang="en-US" sz="2000" u="sng" dirty="0">
              <a:latin typeface="Constantia" pitchFamily="-123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endParaRPr lang="en-US" sz="2000" u="sng" dirty="0">
              <a:latin typeface="Constantia" pitchFamily="-123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181600" y="1524000"/>
            <a:ext cx="2819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21324D"/>
                </a:solidFill>
                <a:latin typeface="Constantia" pitchFamily="-123" charset="0"/>
              </a:rPr>
              <a:t>Administrative Staff:</a:t>
            </a:r>
          </a:p>
          <a:p>
            <a:r>
              <a:rPr lang="en-US" sz="2000" dirty="0">
                <a:latin typeface="Constantia" pitchFamily="-123" charset="0"/>
              </a:rPr>
              <a:t>Dominique Harrison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990600" y="2743200"/>
            <a:ext cx="4572000" cy="1103531"/>
            <a:chOff x="990600" y="2743200"/>
            <a:chExt cx="4572000" cy="1103531"/>
          </a:xfrm>
        </p:grpSpPr>
        <p:sp>
          <p:nvSpPr>
            <p:cNvPr id="10" name="Rectangle 18"/>
            <p:cNvSpPr>
              <a:spLocks noChangeArrowheads="1"/>
            </p:cNvSpPr>
            <p:nvPr/>
          </p:nvSpPr>
          <p:spPr bwMode="auto">
            <a:xfrm>
              <a:off x="1066800" y="3200400"/>
              <a:ext cx="1995996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>
                <a:lnSpc>
                  <a:spcPct val="80000"/>
                </a:lnSpc>
                <a:spcBef>
                  <a:spcPct val="20000"/>
                </a:spcBef>
                <a:buClr>
                  <a:schemeClr val="tx2"/>
                </a:buClr>
                <a:buSzPct val="70000"/>
              </a:pPr>
              <a:r>
                <a:rPr lang="en-US" sz="2000" dirty="0">
                  <a:latin typeface="Constantia" pitchFamily="-123" charset="0"/>
                </a:rPr>
                <a:t>Tanya </a:t>
              </a:r>
              <a:r>
                <a:rPr lang="en-US" sz="2000" dirty="0" smtClean="0">
                  <a:latin typeface="Constantia" pitchFamily="-123" charset="0"/>
                </a:rPr>
                <a:t>Figueroa</a:t>
              </a:r>
              <a:endParaRPr lang="en-US" sz="2000" dirty="0">
                <a:latin typeface="Constantia" pitchFamily="-123" charset="0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990600" y="2743200"/>
              <a:ext cx="4572000" cy="3444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342900" indent="-342900">
                <a:lnSpc>
                  <a:spcPct val="80000"/>
                </a:lnSpc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-123" charset="2"/>
                <a:buNone/>
              </a:pPr>
              <a:r>
                <a:rPr lang="en-US" sz="2000" dirty="0">
                  <a:solidFill>
                    <a:srgbClr val="21324D"/>
                  </a:solidFill>
                  <a:latin typeface="Constantia" pitchFamily="-123" charset="0"/>
                </a:rPr>
                <a:t>Graduate Research Assistants:</a:t>
              </a:r>
              <a:endParaRPr lang="en-US" sz="2000" dirty="0">
                <a:latin typeface="Constantia" pitchFamily="-123" charset="0"/>
              </a:endParaRPr>
            </a:p>
          </p:txBody>
        </p:sp>
        <p:sp>
          <p:nvSpPr>
            <p:cNvPr id="12" name="Rectangle 22"/>
            <p:cNvSpPr>
              <a:spLocks noChangeArrowheads="1"/>
            </p:cNvSpPr>
            <p:nvPr/>
          </p:nvSpPr>
          <p:spPr bwMode="auto">
            <a:xfrm>
              <a:off x="3429000" y="3200400"/>
              <a:ext cx="2109788" cy="348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342900" indent="-342900">
                <a:lnSpc>
                  <a:spcPct val="80000"/>
                </a:lnSpc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-123" charset="2"/>
                <a:buNone/>
              </a:pPr>
              <a:r>
                <a:rPr lang="en-US" sz="2000" dirty="0" smtClean="0">
                  <a:latin typeface="Constantia" pitchFamily="-123" charset="0"/>
                </a:rPr>
                <a:t>Bryce </a:t>
              </a:r>
              <a:r>
                <a:rPr lang="en-US" sz="2000" dirty="0" smtClean="0">
                  <a:latin typeface="Constantia" pitchFamily="-123" charset="0"/>
                </a:rPr>
                <a:t>Hughes</a:t>
              </a:r>
              <a:endParaRPr lang="en-US" sz="2000" dirty="0">
                <a:latin typeface="Constantia" pitchFamily="-123" charset="0"/>
              </a:endParaRPr>
            </a:p>
          </p:txBody>
        </p:sp>
      </p:grpSp>
      <p:pic>
        <p:nvPicPr>
          <p:cNvPr id="13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4260988"/>
            <a:ext cx="1600200" cy="160763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066800" y="3657600"/>
            <a:ext cx="5029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onstantia"/>
                <a:cs typeface="Constantia"/>
              </a:rPr>
              <a:t>Undergraduate Research Assistants:</a:t>
            </a:r>
          </a:p>
          <a:p>
            <a:endParaRPr lang="en-US" sz="2000" dirty="0" smtClean="0">
              <a:latin typeface="Constantia"/>
              <a:cs typeface="Constantia"/>
            </a:endParaRPr>
          </a:p>
          <a:p>
            <a:r>
              <a:rPr lang="en-US" sz="2000" dirty="0" err="1" smtClean="0">
                <a:latin typeface="Constantia"/>
                <a:cs typeface="Constantia"/>
              </a:rPr>
              <a:t>Paloma</a:t>
            </a:r>
            <a:r>
              <a:rPr lang="en-US" sz="2000" dirty="0" smtClean="0">
                <a:latin typeface="Constantia"/>
                <a:cs typeface="Constantia"/>
              </a:rPr>
              <a:t> Martinez        Robert Paul</a:t>
            </a:r>
            <a:endParaRPr lang="en-US" sz="2000" dirty="0">
              <a:latin typeface="Constantia"/>
              <a:cs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13466169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226</TotalTime>
  <Words>1127</Words>
  <Application>Microsoft Macintosh PowerPoint</Application>
  <PresentationFormat>On-screen Show (4:3)</PresentationFormat>
  <Paragraphs>175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Module</vt:lpstr>
      <vt:lpstr>The Impact of Undergraduate Interventions on STEM Student Outcomes</vt:lpstr>
      <vt:lpstr>Introduction</vt:lpstr>
      <vt:lpstr>Purpose</vt:lpstr>
      <vt:lpstr>Supplemental Instruction</vt:lpstr>
      <vt:lpstr>Faculty Mentoring</vt:lpstr>
      <vt:lpstr>Conceptual Framework</vt:lpstr>
      <vt:lpstr>Methods</vt:lpstr>
      <vt:lpstr>Methods</vt:lpstr>
      <vt:lpstr>Methods</vt:lpstr>
      <vt:lpstr>Methods</vt:lpstr>
      <vt:lpstr>Methods</vt:lpstr>
      <vt:lpstr>Methods</vt:lpstr>
      <vt:lpstr>Findings – Predicting Supplemental Instruction</vt:lpstr>
      <vt:lpstr>Findings – Predicting Above Average Mentorship</vt:lpstr>
      <vt:lpstr>Effects of SI and Mentorship on Outcomes</vt:lpstr>
      <vt:lpstr>Effects of SI and Mentorship on Outcomes for URM Students</vt:lpstr>
      <vt:lpstr>Discussion</vt:lpstr>
      <vt:lpstr>Implications</vt:lpstr>
      <vt:lpstr>Future Research</vt:lpstr>
      <vt:lpstr>Contact Information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Impact of Undergraduate Interventions on STEM Student Outcomes</dc:title>
  <dc:creator>Bryce Hughes</dc:creator>
  <cp:lastModifiedBy>Kevin Eagan</cp:lastModifiedBy>
  <cp:revision>27</cp:revision>
  <dcterms:created xsi:type="dcterms:W3CDTF">2014-05-27T19:35:38Z</dcterms:created>
  <dcterms:modified xsi:type="dcterms:W3CDTF">2014-05-28T11:02:03Z</dcterms:modified>
</cp:coreProperties>
</file>