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6" r:id="rId11"/>
    <p:sldId id="265" r:id="rId12"/>
    <p:sldId id="264" r:id="rId13"/>
    <p:sldId id="268" r:id="rId14"/>
    <p:sldId id="271" r:id="rId15"/>
    <p:sldId id="269" r:id="rId16"/>
    <p:sldId id="270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2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E1D31A0-4F4A-46FA-A1E2-9497E9FCFB6E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17DFFF6-BE82-4A82-B117-661655310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31A0-4F4A-46FA-A1E2-9497E9FCFB6E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FFF6-BE82-4A82-B117-661655310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31A0-4F4A-46FA-A1E2-9497E9FCFB6E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FFF6-BE82-4A82-B117-661655310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31A0-4F4A-46FA-A1E2-9497E9FCFB6E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FFF6-BE82-4A82-B117-661655310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E1D31A0-4F4A-46FA-A1E2-9497E9FCFB6E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17DFFF6-BE82-4A82-B117-6616553101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E1D31A0-4F4A-46FA-A1E2-9497E9FCFB6E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17DFFF6-BE82-4A82-B117-661655310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31A0-4F4A-46FA-A1E2-9497E9FCFB6E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FFF6-BE82-4A82-B117-661655310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31A0-4F4A-46FA-A1E2-9497E9FCFB6E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FFF6-BE82-4A82-B117-661655310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31A0-4F4A-46FA-A1E2-9497E9FCFB6E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FFF6-BE82-4A82-B117-661655310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31A0-4F4A-46FA-A1E2-9497E9FCFB6E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FFF6-BE82-4A82-B117-661655310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31A0-4F4A-46FA-A1E2-9497E9FCFB6E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FFF6-BE82-4A82-B117-661655310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E1D31A0-4F4A-46FA-A1E2-9497E9FCFB6E}" type="datetimeFigureOut">
              <a:rPr lang="en-US" smtClean="0"/>
              <a:pPr/>
              <a:t>5/28/14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17DFFF6-BE82-4A82-B117-661655310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Making Future Scientists:</a:t>
            </a:r>
            <a:br>
              <a:rPr lang="en-US" dirty="0" smtClean="0"/>
            </a:br>
            <a:r>
              <a:rPr lang="en-US" dirty="0" smtClean="0"/>
              <a:t>Campuses’ Efficiency in STEM Degree Production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Kevin Eagan, Sylvia </a:t>
            </a:r>
            <a:r>
              <a:rPr lang="en-US" dirty="0" err="1" smtClean="0"/>
              <a:t>Hurtado</a:t>
            </a:r>
            <a:r>
              <a:rPr lang="en-US" dirty="0" smtClean="0"/>
              <a:t>, Tanya Figueroa, &amp; Bryce Hughes, UCLA</a:t>
            </a:r>
          </a:p>
          <a:p>
            <a:r>
              <a:rPr lang="en-US" dirty="0" smtClean="0"/>
              <a:t>Association for Institutional Research Annual Forum</a:t>
            </a:r>
          </a:p>
          <a:p>
            <a:r>
              <a:rPr lang="en-US" dirty="0" smtClean="0"/>
              <a:t>Orlando, FL</a:t>
            </a:r>
          </a:p>
          <a:p>
            <a:r>
              <a:rPr lang="en-US" dirty="0" smtClean="0"/>
              <a:t>May 29, 2014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57400"/>
            <a:ext cx="8458200" cy="4517136"/>
          </a:xfrm>
        </p:spPr>
        <p:txBody>
          <a:bodyPr>
            <a:normAutofit/>
          </a:bodyPr>
          <a:lstStyle/>
          <a:p>
            <a:r>
              <a:rPr lang="en-US" dirty="0" smtClean="0"/>
              <a:t>Colleges and universities are increasingly held to accountability standards tying public funding to metrics like graduation rates</a:t>
            </a:r>
          </a:p>
          <a:p>
            <a:r>
              <a:rPr lang="en-US" dirty="0" smtClean="0"/>
              <a:t>Unadjusted production metrics fail to account for various forms of capital available to institutions</a:t>
            </a:r>
          </a:p>
          <a:p>
            <a:r>
              <a:rPr lang="en-US" dirty="0" smtClean="0"/>
              <a:t>Without context, policymakers and institutional leaders have an incomplete picture of the improvements that need to be made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determine how efficiently colleges and universities produce STEM degrees and to identify contextual factors that influence efficiency</a:t>
            </a:r>
          </a:p>
          <a:p>
            <a:r>
              <a:rPr lang="en-US" dirty="0" smtClean="0"/>
              <a:t>To utilize an econometric method for estimating efficiency that situates efficiency within the context of an institution’s mission, resources, and available capital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Productivity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Production is the process by which a set of inputs is converted into a firm’s output</a:t>
            </a:r>
          </a:p>
          <a:p>
            <a:r>
              <a:rPr lang="en-US" dirty="0" smtClean="0"/>
              <a:t>A production frontier is the maximum amount of output a firm can produce given its existing capital and technology</a:t>
            </a:r>
          </a:p>
          <a:p>
            <a:r>
              <a:rPr lang="en-US" dirty="0" smtClean="0"/>
              <a:t>Inefficiency is the difference between actual output and potential output at the production frontier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Productivity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applied to higher education, key differences between firms and colleges arise:</a:t>
            </a:r>
          </a:p>
          <a:p>
            <a:pPr lvl="1"/>
            <a:r>
              <a:rPr lang="en-US" dirty="0" smtClean="0"/>
              <a:t>Profit maximization is not applicable as most colleges are non-profit</a:t>
            </a:r>
          </a:p>
          <a:p>
            <a:pPr lvl="1"/>
            <a:r>
              <a:rPr lang="en-US" dirty="0" smtClean="0"/>
              <a:t>Colleges and universities produce multiple outputs (research, teaching, and service)</a:t>
            </a:r>
          </a:p>
          <a:p>
            <a:pPr lvl="1"/>
            <a:r>
              <a:rPr lang="en-US" dirty="0" smtClean="0"/>
              <a:t>Productivity theory is limited in accounting for democratic outcomes of higher education beyond conferment of degrees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Efficiency of Higher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American universities average around 80% efficiency in overall degree production</a:t>
            </a:r>
          </a:p>
          <a:p>
            <a:r>
              <a:rPr lang="en-US" dirty="0" smtClean="0"/>
              <a:t>European and Australian studies have also found averages above 70%</a:t>
            </a:r>
          </a:p>
          <a:p>
            <a:r>
              <a:rPr lang="en-US" dirty="0" smtClean="0"/>
              <a:t>Private universities tend to be more efficient than public</a:t>
            </a:r>
          </a:p>
          <a:p>
            <a:r>
              <a:rPr lang="en-US" dirty="0" smtClean="0"/>
              <a:t>Number of faculty, undergraduates, and graduate students have all been demonstrated to influence university efficiency</a:t>
            </a:r>
          </a:p>
          <a:p>
            <a:r>
              <a:rPr lang="en-US" dirty="0" smtClean="0"/>
              <a:t>Environmental and contextual factors also influence efficiency in significant ways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and 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IPEDS data from 2002, 2004, 2006, 2008, 2010, and 2012</a:t>
            </a:r>
          </a:p>
          <a:p>
            <a:r>
              <a:rPr lang="en-US" dirty="0" smtClean="0"/>
              <a:t>All four-year non-profit colleges and universities that produced at least 10 STEM bachelor’s degrees in each of these years</a:t>
            </a:r>
          </a:p>
          <a:p>
            <a:r>
              <a:rPr lang="en-US" dirty="0" smtClean="0"/>
              <a:t>Pulled data from adjudicated Delta Cost Project</a:t>
            </a:r>
          </a:p>
          <a:p>
            <a:pPr marL="10972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292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Variables – Production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Dependent Variable</a:t>
            </a:r>
          </a:p>
          <a:p>
            <a:pPr lvl="1"/>
            <a:r>
              <a:rPr lang="en-US" dirty="0" smtClean="0"/>
              <a:t>Total STEM bachelor’s degrees produced each year</a:t>
            </a:r>
          </a:p>
          <a:p>
            <a:pPr lvl="1"/>
            <a:r>
              <a:rPr lang="en-US" dirty="0" smtClean="0"/>
              <a:t>Total degrees produced within each STEM discipline per year</a:t>
            </a:r>
          </a:p>
          <a:p>
            <a:r>
              <a:rPr lang="en-US" dirty="0" smtClean="0"/>
              <a:t>Independent Variables</a:t>
            </a:r>
          </a:p>
          <a:p>
            <a:pPr lvl="1"/>
            <a:r>
              <a:rPr lang="en-US" dirty="0" smtClean="0"/>
              <a:t>Human capital: Number of STEM undergraduates, number of all FTE undergraduates, number of FTE graduates</a:t>
            </a:r>
          </a:p>
          <a:p>
            <a:pPr lvl="1"/>
            <a:r>
              <a:rPr lang="en-US" dirty="0" smtClean="0"/>
              <a:t>Labor: FTE faculty</a:t>
            </a:r>
          </a:p>
          <a:p>
            <a:pPr lvl="1"/>
            <a:r>
              <a:rPr lang="en-US" dirty="0" smtClean="0"/>
              <a:t>Financial capital: Operating expenditures per FTE student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636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Variables – Efficiency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Minority-serving status (HSI, HBCU)</a:t>
            </a:r>
          </a:p>
          <a:p>
            <a:r>
              <a:rPr lang="en-US" dirty="0" smtClean="0"/>
              <a:t>Control</a:t>
            </a:r>
          </a:p>
          <a:p>
            <a:r>
              <a:rPr lang="en-US" dirty="0" smtClean="0"/>
              <a:t>Selectivity</a:t>
            </a:r>
          </a:p>
          <a:p>
            <a:r>
              <a:rPr lang="en-US" dirty="0" smtClean="0"/>
              <a:t>Average faculty salary</a:t>
            </a:r>
          </a:p>
          <a:p>
            <a:r>
              <a:rPr lang="en-US" dirty="0" err="1" smtClean="0"/>
              <a:t>Urbanicity</a:t>
            </a:r>
            <a:endParaRPr lang="en-US" dirty="0" smtClean="0"/>
          </a:p>
          <a:p>
            <a:r>
              <a:rPr lang="en-US" dirty="0" smtClean="0"/>
              <a:t>Proportion of part-time faculty</a:t>
            </a:r>
          </a:p>
          <a:p>
            <a:r>
              <a:rPr lang="en-US" dirty="0" smtClean="0"/>
              <a:t>Proportion of STEM undergraduates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049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Production function</a:t>
            </a:r>
          </a:p>
          <a:p>
            <a:pPr lvl="1"/>
            <a:r>
              <a:rPr lang="en-US" dirty="0" smtClean="0"/>
              <a:t>Econometric technique: stochastic frontier analysis</a:t>
            </a:r>
          </a:p>
          <a:p>
            <a:pPr lvl="1"/>
            <a:r>
              <a:rPr lang="en-US" dirty="0" smtClean="0"/>
              <a:t>Basic assumption: labor and capital contribute to output production</a:t>
            </a:r>
          </a:p>
          <a:p>
            <a:pPr lvl="1"/>
            <a:r>
              <a:rPr lang="en-US" dirty="0" smtClean="0"/>
              <a:t>Can be a fairer comparison of institutional productivity</a:t>
            </a:r>
          </a:p>
          <a:p>
            <a:pPr lvl="1"/>
            <a:r>
              <a:rPr lang="en-US" dirty="0" smtClean="0"/>
              <a:t>Compares institutions’ actual production to their potential production based upon peer output</a:t>
            </a:r>
          </a:p>
          <a:p>
            <a:pPr lvl="1"/>
            <a:r>
              <a:rPr lang="en-US" dirty="0" smtClean="0"/>
              <a:t>Ability to account for random effects – production models might differ across institutional types</a:t>
            </a:r>
          </a:p>
          <a:p>
            <a:pPr lvl="1"/>
            <a:r>
              <a:rPr lang="en-US" dirty="0" smtClean="0"/>
              <a:t>More sensitive to measurement error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491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Understanding efficiency</a:t>
            </a:r>
          </a:p>
          <a:p>
            <a:pPr lvl="1"/>
            <a:r>
              <a:rPr lang="en-US" dirty="0" smtClean="0"/>
              <a:t>Descriptive statistics</a:t>
            </a:r>
          </a:p>
          <a:p>
            <a:pPr lvl="1"/>
            <a:r>
              <a:rPr lang="en-US" dirty="0" smtClean="0"/>
              <a:t>OLS regression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825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IPEDS data are limited</a:t>
            </a:r>
          </a:p>
          <a:p>
            <a:r>
              <a:rPr lang="en-US" dirty="0" smtClean="0"/>
              <a:t>Econometric techniques ignore many other contextual aspects of the college environment</a:t>
            </a:r>
          </a:p>
          <a:p>
            <a:r>
              <a:rPr lang="en-US" dirty="0" smtClean="0"/>
              <a:t>Multiproduct nature of higher education institutions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643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-7228" r="60956" b="7228"/>
          <a:stretch/>
        </p:blipFill>
        <p:spPr>
          <a:xfrm>
            <a:off x="381000" y="1771547"/>
            <a:ext cx="7848600" cy="453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339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Predictors of STEM Degree 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STEM enrollment (+)</a:t>
            </a:r>
          </a:p>
          <a:p>
            <a:r>
              <a:rPr lang="en-US" dirty="0" smtClean="0"/>
              <a:t>Expenditures per FTE student (NS)</a:t>
            </a:r>
          </a:p>
          <a:p>
            <a:r>
              <a:rPr lang="en-US" dirty="0" smtClean="0"/>
              <a:t>FTE faculty (+)</a:t>
            </a:r>
          </a:p>
          <a:p>
            <a:r>
              <a:rPr lang="en-US" dirty="0" smtClean="0"/>
              <a:t>Undergraduate FTE (-)</a:t>
            </a:r>
          </a:p>
          <a:p>
            <a:r>
              <a:rPr lang="en-US" dirty="0" smtClean="0"/>
              <a:t>Graduate FTE (-)</a:t>
            </a:r>
          </a:p>
        </p:txBody>
      </p:sp>
    </p:spTree>
    <p:extLst>
      <p:ext uri="{BB962C8B-B14F-4D97-AF65-F5344CB8AC3E}">
        <p14:creationId xmlns:p14="http://schemas.microsoft.com/office/powerpoint/2010/main" val="2379987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Predictors of STEM 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Public (+)</a:t>
            </a:r>
          </a:p>
          <a:p>
            <a:r>
              <a:rPr lang="en-US" dirty="0" smtClean="0"/>
              <a:t>HBCU (+)</a:t>
            </a:r>
          </a:p>
          <a:p>
            <a:r>
              <a:rPr lang="en-US" dirty="0" smtClean="0"/>
              <a:t>Selectivity (+)</a:t>
            </a:r>
          </a:p>
          <a:p>
            <a:r>
              <a:rPr lang="en-US" dirty="0" smtClean="0"/>
              <a:t>Proportion of part-time faculty (-)</a:t>
            </a:r>
          </a:p>
          <a:p>
            <a:r>
              <a:rPr lang="en-US" dirty="0" smtClean="0"/>
              <a:t>Proportion of undergraduates in STEM (-)</a:t>
            </a:r>
          </a:p>
          <a:p>
            <a:r>
              <a:rPr lang="en-US" dirty="0" smtClean="0"/>
              <a:t>Explained variance: 32%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2401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Role of faculty: more FTE faculty contrasted with part-time faculty</a:t>
            </a:r>
          </a:p>
          <a:p>
            <a:r>
              <a:rPr lang="en-US" dirty="0" smtClean="0"/>
              <a:t>Non-significance of expenditures per FTE</a:t>
            </a:r>
          </a:p>
          <a:p>
            <a:r>
              <a:rPr lang="en-US" dirty="0" smtClean="0"/>
              <a:t>Positive effect of selectivity even after comparing peer institutions’ STEM degree productivity</a:t>
            </a:r>
          </a:p>
          <a:p>
            <a:r>
              <a:rPr lang="en-US" dirty="0" smtClean="0"/>
              <a:t>Positive roles of HBCUs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674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Tie climate measures to efficiency estimates</a:t>
            </a:r>
          </a:p>
          <a:p>
            <a:r>
              <a:rPr lang="en-US" dirty="0" smtClean="0"/>
              <a:t>Consider alternative contextual measures:</a:t>
            </a:r>
          </a:p>
          <a:p>
            <a:pPr lvl="1"/>
            <a:r>
              <a:rPr lang="en-US" dirty="0" smtClean="0"/>
              <a:t>STEM-specific funding</a:t>
            </a:r>
          </a:p>
          <a:p>
            <a:pPr lvl="1"/>
            <a:r>
              <a:rPr lang="en-US" dirty="0" smtClean="0"/>
              <a:t>STEM-specific plant and equipment</a:t>
            </a:r>
          </a:p>
          <a:p>
            <a:r>
              <a:rPr lang="en-US" dirty="0" smtClean="0"/>
              <a:t>Analyze data by gender and race/ethnicity</a:t>
            </a:r>
          </a:p>
          <a:p>
            <a:r>
              <a:rPr lang="en-US" dirty="0" smtClean="0"/>
              <a:t>Identify undergraduate institutions that are high producers of eventual STEM Ph.D. </a:t>
            </a:r>
            <a:r>
              <a:rPr lang="en-US" smtClean="0"/>
              <a:t>earners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1725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88</TotalTime>
  <Words>668</Words>
  <Application>Microsoft Macintosh PowerPoint</Application>
  <PresentationFormat>On-screen Show (4:3)</PresentationFormat>
  <Paragraphs>89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Urban</vt:lpstr>
      <vt:lpstr>Making Future Scientists: Campuses’ Efficiency in STEM Degree Production</vt:lpstr>
      <vt:lpstr>Introduction</vt:lpstr>
      <vt:lpstr>Purpose</vt:lpstr>
      <vt:lpstr>Productivity Theory</vt:lpstr>
      <vt:lpstr>Productivity Theory</vt:lpstr>
      <vt:lpstr>Efficiency of Higher Education</vt:lpstr>
      <vt:lpstr>Data and Sample</vt:lpstr>
      <vt:lpstr>Variables – Production Function</vt:lpstr>
      <vt:lpstr>Variables – Efficiency Analysis</vt:lpstr>
      <vt:lpstr>Analyses</vt:lpstr>
      <vt:lpstr>Analyses</vt:lpstr>
      <vt:lpstr>Limitations</vt:lpstr>
      <vt:lpstr>Findings</vt:lpstr>
      <vt:lpstr>Predictors of STEM Degree Production</vt:lpstr>
      <vt:lpstr>Predictors of STEM Efficiency</vt:lpstr>
      <vt:lpstr>Discussion</vt:lpstr>
      <vt:lpstr>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Future Scientists: Campuses’ Efficiency in STEM Degree Production</dc:title>
  <dc:creator>Bryce Hughes</dc:creator>
  <cp:lastModifiedBy>Kevin Eagan</cp:lastModifiedBy>
  <cp:revision>17</cp:revision>
  <dcterms:created xsi:type="dcterms:W3CDTF">2014-05-27T20:01:32Z</dcterms:created>
  <dcterms:modified xsi:type="dcterms:W3CDTF">2014-05-29T02:54:56Z</dcterms:modified>
</cp:coreProperties>
</file>