
<file path=[Content_Types].xml><?xml version="1.0" encoding="utf-8"?>
<Types xmlns="http://schemas.openxmlformats.org/package/2006/content-types">
  <Override PartName="/ppt/slides/slide18.xml" ContentType="application/vnd.openxmlformats-officedocument.presentationml.slide+xml"/>
  <Override PartName="/ppt/slideLayouts/slideLayout15.xml" ContentType="application/vnd.openxmlformats-officedocument.presentationml.slideLayout+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Default Extension="jpeg" ContentType="image/jpeg"/>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slideLayouts/slideLayout16.xml" ContentType="application/vnd.openxmlformats-officedocument.presentationml.slideLayout+xml"/>
  <Override PartName="/ppt/tableStyles.xml" ContentType="application/vnd.openxmlformats-officedocument.presentationml.tableStyles+xml"/>
  <Override PartName="/ppt/notesSlides/notesSlide5.xml" ContentType="application/vnd.openxmlformats-officedocument.presentationml.notesSlide+xml"/>
  <Override PartName="/ppt/slides/slide15.xml" ContentType="application/vnd.openxmlformats-officedocument.presentationml.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ppt/notesSlides/notesSlide1.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Layouts/slideLayout18.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slideLayouts/slideLayout14.xml" ContentType="application/vnd.openxmlformats-officedocument.presentationml.slideLayout+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10.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Override PartName="/ppt/slideLayouts/slideLayout19.xml" ContentType="application/vnd.openxmlformats-officedocument.presentationml.slideLayout+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99" r:id="rId1"/>
  </p:sldMasterIdLst>
  <p:notesMasterIdLst>
    <p:notesMasterId r:id="rId23"/>
  </p:notesMasterIdLst>
  <p:sldIdLst>
    <p:sldId id="256" r:id="rId2"/>
    <p:sldId id="257" r:id="rId3"/>
    <p:sldId id="259" r:id="rId4"/>
    <p:sldId id="258" r:id="rId5"/>
    <p:sldId id="260" r:id="rId6"/>
    <p:sldId id="273" r:id="rId7"/>
    <p:sldId id="261" r:id="rId8"/>
    <p:sldId id="272" r:id="rId9"/>
    <p:sldId id="274" r:id="rId10"/>
    <p:sldId id="275" r:id="rId11"/>
    <p:sldId id="262" r:id="rId12"/>
    <p:sldId id="263" r:id="rId13"/>
    <p:sldId id="276" r:id="rId14"/>
    <p:sldId id="277" r:id="rId15"/>
    <p:sldId id="278" r:id="rId16"/>
    <p:sldId id="279" r:id="rId17"/>
    <p:sldId id="280" r:id="rId18"/>
    <p:sldId id="264" r:id="rId19"/>
    <p:sldId id="281" r:id="rId20"/>
    <p:sldId id="282" r:id="rId21"/>
    <p:sldId id="26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B79D49"/>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66382" autoAdjust="0"/>
  </p:normalViewPr>
  <p:slideViewPr>
    <p:cSldViewPr snapToGrid="0" snapToObjects="1">
      <p:cViewPr varScale="1">
        <p:scale>
          <a:sx n="78" d="100"/>
          <a:sy n="78" d="100"/>
        </p:scale>
        <p:origin x="-1760" y="-112"/>
      </p:cViewPr>
      <p:guideLst>
        <p:guide orient="horz" pos="2160"/>
        <p:guide pos="2880"/>
      </p:guideLst>
    </p:cSldViewPr>
  </p:slideViewPr>
  <p:notesTextViewPr>
    <p:cViewPr>
      <p:scale>
        <a:sx n="100" d="100"/>
        <a:sy n="100" d="100"/>
      </p:scale>
      <p:origin x="0" y="204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88783-0DB1-9246-89A2-56B5CBD290F4}" type="datetimeFigureOut">
              <a:rPr lang="en-US" smtClean="0"/>
              <a:pPr/>
              <a:t>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9F7599-999C-764D-B2C9-EA1FCF24057B}"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802180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www.sciencedirect.com/science?_ob=ArticleURL&amp;_udi=B6VB9-50G06CB-3&amp;_user=4423&amp;_coverDate=07/05/2010&amp;_alid=1480419447&amp;_rdoc=27&amp;_fmt=high&amp;_orig=search&amp;_origin=search&amp;_zone=rslt_list_item&amp;_cdi=5921&amp;_sort=r&amp;_st=4&amp;_docanchor=&amp;_ct=111&amp;_acct=C000059605"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dirty="0" smtClean="0">
                <a:solidFill>
                  <a:schemeClr val="tx1"/>
                </a:solidFill>
                <a:latin typeface="+mn-lt"/>
                <a:ea typeface="+mn-ea"/>
                <a:cs typeface="+mn-cs"/>
              </a:rPr>
              <a:t>President’s Council of Advisors on Science and Technology (2012) calls for the conferment of one million additional science, technology, engineering, and math (STEM) degrees in the next decade to maintain the country’s edge in technology and innovation,</a:t>
            </a:r>
            <a:r>
              <a:rPr lang="en-US" sz="1200" kern="1200" baseline="0" dirty="0" smtClean="0">
                <a:solidFill>
                  <a:schemeClr val="tx1"/>
                </a:solidFill>
                <a:latin typeface="+mn-lt"/>
                <a:ea typeface="+mn-ea"/>
                <a:cs typeface="+mn-cs"/>
              </a:rPr>
              <a:t> and meet national demand for new scientific talent. </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underrepresentation of Black, Latino, and Native American individuals among science baccalaureates further exacerbates this problem, as underrepresented racial minority (URM) students have an increased likelihood of leaving the sciences and either completing a degree in a different field or leaving college altogether without attaining degrees (Higher Education Research Institute [</a:t>
            </a:r>
            <a:r>
              <a:rPr lang="en-US" sz="1200" u="none" strike="noStrike" kern="1200" dirty="0" smtClean="0">
                <a:solidFill>
                  <a:schemeClr val="tx1"/>
                </a:solidFill>
                <a:latin typeface="+mn-lt"/>
                <a:ea typeface="+mn-ea"/>
                <a:cs typeface="+mn-cs"/>
                <a:hlinkClick r:id="rId3"/>
              </a:rPr>
              <a:t>HERI], 2010</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Research has demonstrated that the lack of representation of Black, Latino, and Native American individuals among science bachelor’s degree holders cannot be attributed to a lack of interest among these individuals, as URM students arrive at college with initial science major intentions that are comparable to White and Asian American peers (HERI, 2010). Additionally, URM students have higher degree aspirations and stronger motivations to make scientific contributions compared to White and Asian American students (Hurtado, </a:t>
            </a:r>
            <a:r>
              <a:rPr lang="en-US" sz="1200" kern="1200" dirty="0" err="1" smtClean="0">
                <a:solidFill>
                  <a:schemeClr val="tx1"/>
                </a:solidFill>
                <a:latin typeface="+mn-lt"/>
                <a:ea typeface="+mn-ea"/>
                <a:cs typeface="+mn-cs"/>
              </a:rPr>
              <a:t>Cerna</a:t>
            </a:r>
            <a:r>
              <a:rPr lang="en-US" sz="1200" kern="1200" dirty="0" smtClean="0">
                <a:solidFill>
                  <a:schemeClr val="tx1"/>
                </a:solidFill>
                <a:latin typeface="+mn-lt"/>
                <a:ea typeface="+mn-ea"/>
                <a:cs typeface="+mn-cs"/>
              </a:rPr>
              <a:t>, Chang, Saenz, Lopez, </a:t>
            </a:r>
            <a:r>
              <a:rPr lang="en-US" sz="1200" kern="1200" dirty="0" err="1" smtClean="0">
                <a:solidFill>
                  <a:schemeClr val="tx1"/>
                </a:solidFill>
                <a:latin typeface="+mn-lt"/>
                <a:ea typeface="+mn-ea"/>
                <a:cs typeface="+mn-cs"/>
              </a:rPr>
              <a:t>Mosqueda</a:t>
            </a:r>
            <a:r>
              <a:rPr lang="en-US" sz="1200" kern="1200" dirty="0" smtClean="0">
                <a:solidFill>
                  <a:schemeClr val="tx1"/>
                </a:solidFill>
                <a:latin typeface="+mn-lt"/>
                <a:ea typeface="+mn-ea"/>
                <a:cs typeface="+mn-cs"/>
              </a:rPr>
              <a:t>, et al.,  2006).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Although the science completion gap between URM students and their White and Asian American peers has been attributed to differences in pre-college skill and academic preparation (George, Neale, Van Horne, &amp; </a:t>
            </a:r>
            <a:r>
              <a:rPr lang="en-US" sz="1200" kern="1200" dirty="0" err="1" smtClean="0">
                <a:solidFill>
                  <a:schemeClr val="tx1"/>
                </a:solidFill>
                <a:latin typeface="+mn-lt"/>
                <a:ea typeface="+mn-ea"/>
                <a:cs typeface="+mn-cs"/>
              </a:rPr>
              <a:t>Malcom</a:t>
            </a:r>
            <a:r>
              <a:rPr lang="en-US" sz="1200" kern="1200" dirty="0" smtClean="0">
                <a:solidFill>
                  <a:schemeClr val="tx1"/>
                </a:solidFill>
                <a:latin typeface="+mn-lt"/>
                <a:ea typeface="+mn-ea"/>
                <a:cs typeface="+mn-cs"/>
              </a:rPr>
              <a:t>, 2001; </a:t>
            </a:r>
            <a:r>
              <a:rPr lang="en-US" sz="1200" kern="1200" dirty="0" err="1" smtClean="0">
                <a:solidFill>
                  <a:schemeClr val="tx1"/>
                </a:solidFill>
                <a:latin typeface="+mn-lt"/>
                <a:ea typeface="+mn-ea"/>
                <a:cs typeface="+mn-cs"/>
              </a:rPr>
              <a:t>Bonous-Hammarth</a:t>
            </a:r>
            <a:r>
              <a:rPr lang="en-US" sz="1200" kern="1200" dirty="0" smtClean="0">
                <a:solidFill>
                  <a:schemeClr val="tx1"/>
                </a:solidFill>
                <a:latin typeface="+mn-lt"/>
                <a:ea typeface="+mn-ea"/>
                <a:cs typeface="+mn-cs"/>
              </a:rPr>
              <a:t>, 2000),  these factors alone do not entirely explain attrition from the sciences. Indeed perceptions of the campus climate (Nora, Barlow, &amp; Crisp, 2005), experiences in introductory gate-keeper classes (Seymour, 2001), and various institutional interventions and structures play important roles in bachelor degree completion in STEM (Hurtado, Eagan, &amp; Hughes, under review) and help to explain differential student outcomes. In short, some institutions do a better job than others at motivating students, developing talent, and turning an aspiration for a STEM degree into a reality (Hurtado, Eagan, &amp; Hughes, under review; Hubbard &amp; Stage, 2010). </a:t>
            </a:r>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kern="1200" dirty="0" smtClean="0">
                <a:solidFill>
                  <a:schemeClr val="tx1"/>
                </a:solidFill>
                <a:latin typeface="+mn-lt"/>
                <a:ea typeface="+mn-ea"/>
                <a:cs typeface="+mn-cs"/>
              </a:rPr>
              <a:t>READ FIRST:</a:t>
            </a:r>
            <a:r>
              <a:rPr lang="en-US" sz="1200" b="1"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Not much is known however regarding the impact differential institutional contexts have on bachelor’s degree production in the biomedical sciences specifically; indeed no study to date uses longitudinal data to track </a:t>
            </a:r>
            <a:r>
              <a:rPr lang="en-US" sz="1200" i="1" kern="1200" dirty="0" smtClean="0">
                <a:solidFill>
                  <a:schemeClr val="tx1"/>
                </a:solidFill>
                <a:latin typeface="+mn-lt"/>
                <a:ea typeface="+mn-ea"/>
                <a:cs typeface="+mn-cs"/>
              </a:rPr>
              <a:t>biomedical aspirants</a:t>
            </a:r>
            <a:r>
              <a:rPr lang="en-US" sz="1200" kern="1200" dirty="0" smtClean="0">
                <a:solidFill>
                  <a:schemeClr val="tx1"/>
                </a:solidFill>
                <a:latin typeface="+mn-lt"/>
                <a:ea typeface="+mn-ea"/>
                <a:cs typeface="+mn-cs"/>
              </a:rPr>
              <a:t> from their freshman year to six years after college entry to understand differences in degree productivity in the biomedical sciences across institutional contexts. </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purpose of this study is to identify the institutional and aggregate faculty characteristics that contribute to higher rates of degree completion in the biomedical sciences controlling for students’ entering characteristics. Specific attention is placed on students coming from underrepresented ethnic and racial minority groups. We use </a:t>
            </a:r>
            <a:r>
              <a:rPr lang="en-US" sz="1200" kern="1200" dirty="0" err="1" smtClean="0">
                <a:solidFill>
                  <a:schemeClr val="tx1"/>
                </a:solidFill>
                <a:latin typeface="+mn-lt"/>
                <a:ea typeface="+mn-ea"/>
                <a:cs typeface="+mn-cs"/>
              </a:rPr>
              <a:t>Bronfenbrenner’s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Bioecological</a:t>
            </a:r>
            <a:r>
              <a:rPr lang="en-US" sz="1200" kern="1200" dirty="0" smtClean="0">
                <a:solidFill>
                  <a:schemeClr val="tx1"/>
                </a:solidFill>
                <a:latin typeface="+mn-lt"/>
                <a:ea typeface="+mn-ea"/>
                <a:cs typeface="+mn-cs"/>
              </a:rPr>
              <a:t> Model (1979, 1994, 1995) – in which development is argued to occur in the context of micro, </a:t>
            </a:r>
            <a:r>
              <a:rPr lang="en-US" sz="1200" kern="1200" dirty="0" err="1" smtClean="0">
                <a:solidFill>
                  <a:schemeClr val="tx1"/>
                </a:solidFill>
                <a:latin typeface="+mn-lt"/>
                <a:ea typeface="+mn-ea"/>
                <a:cs typeface="+mn-cs"/>
              </a:rPr>
              <a:t>meso</a:t>
            </a:r>
            <a:r>
              <a:rPr lang="en-US" sz="1200" kern="1200" dirty="0" smtClean="0">
                <a:solidFill>
                  <a:schemeClr val="tx1"/>
                </a:solidFill>
                <a:latin typeface="+mn-lt"/>
                <a:ea typeface="+mn-ea"/>
                <a:cs typeface="+mn-cs"/>
              </a:rPr>
              <a:t>, and macro environments –  to frame our understanding of how institutional context supports the development of science talent. To do this work, we include data on student peers, faculty attitudes and behaviors, and programmatic commitment to innovation in undergraduate science initiatives.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This study contributes to the knowledge base by treating students aspiring to major in the biomedical sciences as a distinct group (instead of aggregating them with students in STEM generally) to reflect the unique entering characteristics of these students and to identify the institutional structures that work to support or impede completion in the biomedical sciences. In this way, this study has the potential to help institutions target their efforts in creating conditions that will retain talented students in a field that plays a pivotal role in healthcare and in solving pressing health related problems afflicting people both nationally and more globally. Further, by producing more graduates in the biomedical sciences that are from URM and other diverse backgrounds, institutions can do their part in increasing diversity in a future workforce that “may contribute ultimately to the elimination of health disparities” (NIH, 2013, ¶2). </a:t>
            </a:r>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premise of </a:t>
            </a:r>
            <a:r>
              <a:rPr lang="en-US" sz="1200" kern="1200" dirty="0" err="1" smtClean="0">
                <a:solidFill>
                  <a:schemeClr val="tx1"/>
                </a:solidFill>
                <a:latin typeface="+mn-lt"/>
                <a:ea typeface="+mn-ea"/>
                <a:cs typeface="+mn-cs"/>
              </a:rPr>
              <a:t>Bronfenbrenner’s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Bioecological</a:t>
            </a:r>
            <a:r>
              <a:rPr lang="en-US" sz="1200" kern="1200" dirty="0" smtClean="0">
                <a:solidFill>
                  <a:schemeClr val="tx1"/>
                </a:solidFill>
                <a:latin typeface="+mn-lt"/>
                <a:ea typeface="+mn-ea"/>
                <a:cs typeface="+mn-cs"/>
              </a:rPr>
              <a:t> Model (1979, 1994, 1995) is that an individual’s experiences and development cannot be fully understood without also examining the contextual factors in which the experiences occurred. </a:t>
            </a: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Bronfenbrenner’s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Bioecological</a:t>
            </a:r>
            <a:r>
              <a:rPr lang="en-US" sz="1200" kern="1200" dirty="0" smtClean="0">
                <a:solidFill>
                  <a:schemeClr val="tx1"/>
                </a:solidFill>
                <a:latin typeface="+mn-lt"/>
                <a:ea typeface="+mn-ea"/>
                <a:cs typeface="+mn-cs"/>
              </a:rPr>
              <a:t> Model demonstrates that a meaningful understanding of student retention in science disciplines requires an examination of the complex relationships occurring between an individual and her environments. Further this model implies that successful progression in a biomedical science degree and ultimate degree completion can be viewed in terms of the people, interventions, resources and opportunities that are available in various environments.</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the center of development is the individual and includes factors like sex, age, GPA, and marital status. Research on individual level factors demonstrates that prior academic preparation in math and</a:t>
            </a:r>
            <a:r>
              <a:rPr lang="en-US" sz="1200" kern="1200" baseline="0" dirty="0" smtClean="0">
                <a:solidFill>
                  <a:schemeClr val="tx1"/>
                </a:solidFill>
                <a:latin typeface="+mn-lt"/>
                <a:ea typeface="+mn-ea"/>
                <a:cs typeface="+mn-cs"/>
              </a:rPr>
              <a:t> science</a:t>
            </a:r>
            <a:r>
              <a:rPr lang="en-US" sz="1200" kern="1200" dirty="0" smtClean="0">
                <a:solidFill>
                  <a:schemeClr val="tx1"/>
                </a:solidFill>
                <a:latin typeface="+mn-lt"/>
                <a:ea typeface="+mn-ea"/>
                <a:cs typeface="+mn-cs"/>
              </a:rPr>
              <a:t>, previous achievement in terms of grades and standardized tests, and STEM degree aspirations contribute to student success in college.</a:t>
            </a:r>
          </a:p>
          <a:p>
            <a:endParaRPr lang="en-US" dirty="0" smtClean="0"/>
          </a:p>
          <a:p>
            <a:r>
              <a:rPr lang="en-US" sz="1200" kern="1200" dirty="0" smtClean="0">
                <a:solidFill>
                  <a:schemeClr val="tx1"/>
                </a:solidFill>
                <a:latin typeface="+mn-lt"/>
                <a:ea typeface="+mn-ea"/>
                <a:cs typeface="+mn-cs"/>
              </a:rPr>
              <a:t>Next are the relationships between the individual and their environments, which occur across several nested levels. The </a:t>
            </a:r>
            <a:r>
              <a:rPr lang="en-US" sz="1200" kern="1200" dirty="0" err="1" smtClean="0">
                <a:solidFill>
                  <a:schemeClr val="tx1"/>
                </a:solidFill>
                <a:latin typeface="+mn-lt"/>
                <a:ea typeface="+mn-ea"/>
                <a:cs typeface="+mn-cs"/>
              </a:rPr>
              <a:t>microsystem</a:t>
            </a:r>
            <a:r>
              <a:rPr lang="en-US" sz="1200" kern="1200" dirty="0" smtClean="0">
                <a:solidFill>
                  <a:schemeClr val="tx1"/>
                </a:solidFill>
                <a:latin typeface="+mn-lt"/>
                <a:ea typeface="+mn-ea"/>
                <a:cs typeface="+mn-cs"/>
              </a:rPr>
              <a:t> includes those immediate contextual factors in which a person operates that directly affect him or her. </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Research on micro-level factors reveals that the relationships and interaction college students have with others in their academic community –such as interactions with supportive peers (</a:t>
            </a:r>
            <a:r>
              <a:rPr lang="en-US" sz="1200" kern="1200" dirty="0" err="1" smtClean="0">
                <a:solidFill>
                  <a:schemeClr val="tx1"/>
                </a:solidFill>
                <a:latin typeface="+mn-lt"/>
                <a:ea typeface="+mn-ea"/>
                <a:cs typeface="+mn-cs"/>
              </a:rPr>
              <a:t>Grandy</a:t>
            </a:r>
            <a:r>
              <a:rPr lang="en-US" sz="1200" kern="1200" dirty="0" smtClean="0">
                <a:solidFill>
                  <a:schemeClr val="tx1"/>
                </a:solidFill>
                <a:latin typeface="+mn-lt"/>
                <a:ea typeface="+mn-ea"/>
                <a:cs typeface="+mn-cs"/>
              </a:rPr>
              <a:t>, 1998) and faculty (Cole &amp; Espinoza, 2008) – have a great impact on their experiences and outcomes. faculty show for students and their academic success also help to create a supportive learning environment (Eagan et al., 2012; Fries-Britt, Younger, &amp; Hall, 2010; </a:t>
            </a:r>
            <a:r>
              <a:rPr lang="en-US" sz="1200" kern="1200" dirty="0" err="1" smtClean="0">
                <a:solidFill>
                  <a:schemeClr val="tx1"/>
                </a:solidFill>
                <a:latin typeface="+mn-lt"/>
                <a:ea typeface="+mn-ea"/>
                <a:cs typeface="+mn-cs"/>
              </a:rPr>
              <a:t>Museus</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Liverman</a:t>
            </a:r>
            <a:r>
              <a:rPr lang="en-US" sz="1200" kern="1200" dirty="0" smtClean="0">
                <a:solidFill>
                  <a:schemeClr val="tx1"/>
                </a:solidFill>
                <a:latin typeface="+mn-lt"/>
                <a:ea typeface="+mn-ea"/>
                <a:cs typeface="+mn-cs"/>
              </a:rPr>
              <a:t>, 2010; </a:t>
            </a:r>
            <a:r>
              <a:rPr lang="en-US" sz="1200" kern="1200" dirty="0" err="1" smtClean="0">
                <a:solidFill>
                  <a:schemeClr val="tx1"/>
                </a:solidFill>
                <a:latin typeface="+mn-lt"/>
                <a:ea typeface="+mn-ea"/>
                <a:cs typeface="+mn-cs"/>
              </a:rPr>
              <a:t>Perna</a:t>
            </a:r>
            <a:r>
              <a:rPr lang="en-US" sz="1200" kern="1200" dirty="0" smtClean="0">
                <a:solidFill>
                  <a:schemeClr val="tx1"/>
                </a:solidFill>
                <a:latin typeface="+mn-lt"/>
                <a:ea typeface="+mn-ea"/>
                <a:cs typeface="+mn-cs"/>
              </a:rPr>
              <a:t>, Gasman, Gary, Lundy-Wagner, &amp; </a:t>
            </a:r>
            <a:r>
              <a:rPr lang="en-US" sz="1200" kern="1200" dirty="0" err="1" smtClean="0">
                <a:solidFill>
                  <a:schemeClr val="tx1"/>
                </a:solidFill>
                <a:latin typeface="+mn-lt"/>
                <a:ea typeface="+mn-ea"/>
                <a:cs typeface="+mn-cs"/>
              </a:rPr>
              <a:t>Drezner</a:t>
            </a:r>
            <a:r>
              <a:rPr lang="en-US" sz="1200" kern="1200" dirty="0" smtClean="0">
                <a:solidFill>
                  <a:schemeClr val="tx1"/>
                </a:solidFill>
                <a:latin typeface="+mn-lt"/>
                <a:ea typeface="+mn-ea"/>
                <a:cs typeface="+mn-cs"/>
              </a:rPr>
              <a:t>, 2010). </a:t>
            </a:r>
            <a:r>
              <a:rPr lang="en-US" sz="1200" dirty="0" smtClean="0">
                <a:solidFill>
                  <a:schemeClr val="tx1"/>
                </a:solidFill>
              </a:rPr>
              <a:t>Classroom Pedagogy also plays a role at this level with student centered teaching strategies being more conducive</a:t>
            </a:r>
            <a:r>
              <a:rPr lang="en-US" sz="1200" baseline="0" dirty="0" smtClean="0">
                <a:solidFill>
                  <a:schemeClr val="tx1"/>
                </a:solidFill>
              </a:rPr>
              <a:t> to student success in STEM than faculty centered strategies.</a:t>
            </a:r>
            <a:endParaRPr lang="en-US" sz="1200" dirty="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latin typeface="+mn-lt"/>
                <a:ea typeface="+mn-ea"/>
                <a:cs typeface="+mn-cs"/>
              </a:rPr>
              <a:t>Environments </a:t>
            </a:r>
            <a:r>
              <a:rPr lang="en-US" sz="1200" kern="1200" dirty="0" smtClean="0">
                <a:solidFill>
                  <a:schemeClr val="tx1"/>
                </a:solidFill>
                <a:latin typeface="+mn-lt"/>
                <a:ea typeface="+mn-ea"/>
                <a:cs typeface="+mn-cs"/>
              </a:rPr>
              <a:t>in which an individual does not play an active role but that affect her indirectly comprise the </a:t>
            </a:r>
            <a:r>
              <a:rPr lang="en-US" sz="1200" kern="1200" dirty="0" err="1" smtClean="0">
                <a:solidFill>
                  <a:schemeClr val="tx1"/>
                </a:solidFill>
                <a:latin typeface="+mn-lt"/>
                <a:ea typeface="+mn-ea"/>
                <a:cs typeface="+mn-cs"/>
              </a:rPr>
              <a:t>exosystem</a:t>
            </a:r>
            <a:r>
              <a:rPr lang="en-US" sz="1200"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specific institution to which a student belongs represents an example of an </a:t>
            </a:r>
            <a:r>
              <a:rPr lang="en-US" sz="1200" kern="1200" dirty="0" err="1" smtClean="0">
                <a:solidFill>
                  <a:schemeClr val="tx1"/>
                </a:solidFill>
                <a:latin typeface="+mn-lt"/>
                <a:ea typeface="+mn-ea"/>
                <a:cs typeface="+mn-cs"/>
              </a:rPr>
              <a:t>exosystem</a:t>
            </a:r>
            <a:r>
              <a:rPr lang="en-US" sz="1200" kern="1200" dirty="0" smtClean="0">
                <a:solidFill>
                  <a:schemeClr val="tx1"/>
                </a:solidFill>
                <a:latin typeface="+mn-lt"/>
                <a:ea typeface="+mn-ea"/>
                <a:cs typeface="+mn-cs"/>
              </a:rPr>
              <a:t>. Although the student may never play a role in how the institution runs, these contexts have tremendous influences on the development of scientific talent and student success. For example, institutions that display a strong commitment to providing targeted support to URM students, humanize the educational process, take responsibility for student success, and facilitate student networking opportunities create environments more conducive to student success (</a:t>
            </a:r>
            <a:r>
              <a:rPr lang="en-US" sz="1200" kern="1200" dirty="0" err="1" smtClean="0">
                <a:solidFill>
                  <a:schemeClr val="tx1"/>
                </a:solidFill>
                <a:latin typeface="+mn-lt"/>
                <a:ea typeface="+mn-ea"/>
                <a:cs typeface="+mn-cs"/>
              </a:rPr>
              <a:t>Muesus</a:t>
            </a:r>
            <a:r>
              <a:rPr lang="en-US" sz="1200" kern="1200" dirty="0" smtClean="0">
                <a:solidFill>
                  <a:schemeClr val="tx1"/>
                </a:solidFill>
                <a:latin typeface="+mn-lt"/>
                <a:ea typeface="+mn-ea"/>
                <a:cs typeface="+mn-cs"/>
              </a:rPr>
              <a:t>, 2011).  This may be why Historically Black Colleges and Universities (</a:t>
            </a:r>
            <a:r>
              <a:rPr lang="en-US" sz="1200" kern="1200" dirty="0" err="1" smtClean="0">
                <a:solidFill>
                  <a:schemeClr val="tx1"/>
                </a:solidFill>
                <a:latin typeface="+mn-lt"/>
                <a:ea typeface="+mn-ea"/>
                <a:cs typeface="+mn-cs"/>
              </a:rPr>
              <a:t>HBCUs</a:t>
            </a:r>
            <a:r>
              <a:rPr lang="en-US" sz="1200" kern="1200" dirty="0" smtClean="0">
                <a:solidFill>
                  <a:schemeClr val="tx1"/>
                </a:solidFill>
                <a:latin typeface="+mn-lt"/>
                <a:ea typeface="+mn-ea"/>
                <a:cs typeface="+mn-cs"/>
              </a:rPr>
              <a:t>) tend to a better job at graduating Black students in the sciences (Hubbard &amp; Stage, 2010; </a:t>
            </a:r>
            <a:r>
              <a:rPr lang="en-US" sz="1200" kern="1200" dirty="0" err="1" smtClean="0">
                <a:solidFill>
                  <a:schemeClr val="tx1"/>
                </a:solidFill>
                <a:latin typeface="+mn-lt"/>
                <a:ea typeface="+mn-ea"/>
                <a:cs typeface="+mn-cs"/>
              </a:rPr>
              <a:t>Hurtado</a:t>
            </a:r>
            <a:r>
              <a:rPr lang="en-US" sz="1200" kern="1200" dirty="0" smtClean="0">
                <a:solidFill>
                  <a:schemeClr val="tx1"/>
                </a:solidFill>
                <a:latin typeface="+mn-lt"/>
                <a:ea typeface="+mn-ea"/>
                <a:cs typeface="+mn-cs"/>
              </a:rPr>
              <a:t>, Eagan, &amp; Hughes, under review).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Other important environmental components supportive of student success and retention in STEM disciplines are opportunities to do undergraduate research, the availability of academic support services, access to faculty for encouragement and academic help, and a learning environment characterized by cooperation rather than competition (</a:t>
            </a:r>
            <a:r>
              <a:rPr lang="en-US" sz="1200" kern="1200" dirty="0" err="1" smtClean="0">
                <a:solidFill>
                  <a:schemeClr val="tx1"/>
                </a:solidFill>
                <a:latin typeface="+mn-lt"/>
                <a:ea typeface="+mn-ea"/>
                <a:cs typeface="+mn-cs"/>
              </a:rPr>
              <a:t>Perna</a:t>
            </a:r>
            <a:r>
              <a:rPr lang="en-US" sz="1200" kern="1200" dirty="0" smtClean="0">
                <a:solidFill>
                  <a:schemeClr val="tx1"/>
                </a:solidFill>
                <a:latin typeface="+mn-lt"/>
                <a:ea typeface="+mn-ea"/>
                <a:cs typeface="+mn-cs"/>
              </a:rPr>
              <a:t>, Gasman, Gary, Lundy-Wagner, &amp; </a:t>
            </a:r>
            <a:r>
              <a:rPr lang="en-US" sz="1200" kern="1200" dirty="0" err="1" smtClean="0">
                <a:solidFill>
                  <a:schemeClr val="tx1"/>
                </a:solidFill>
                <a:latin typeface="+mn-lt"/>
                <a:ea typeface="+mn-ea"/>
                <a:cs typeface="+mn-cs"/>
              </a:rPr>
              <a:t>Drezner</a:t>
            </a:r>
            <a:r>
              <a:rPr lang="en-US" sz="1200" kern="1200" dirty="0" smtClean="0">
                <a:solidFill>
                  <a:schemeClr val="tx1"/>
                </a:solidFill>
                <a:latin typeface="+mn-lt"/>
                <a:ea typeface="+mn-ea"/>
                <a:cs typeface="+mn-cs"/>
              </a:rPr>
              <a:t>, 2010).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Another important aspect of the institutional context is the campus climate, with negative racial experiences undermining the persistence of URM students (</a:t>
            </a:r>
            <a:r>
              <a:rPr lang="en-US" sz="1200" kern="1200" dirty="0" err="1" smtClean="0">
                <a:solidFill>
                  <a:schemeClr val="tx1"/>
                </a:solidFill>
                <a:latin typeface="+mn-lt"/>
                <a:ea typeface="+mn-ea"/>
                <a:cs typeface="+mn-cs"/>
              </a:rPr>
              <a:t>Museus</a:t>
            </a:r>
            <a:r>
              <a:rPr lang="en-US" sz="1200" kern="1200" dirty="0" smtClean="0">
                <a:solidFill>
                  <a:schemeClr val="tx1"/>
                </a:solidFill>
                <a:latin typeface="+mn-lt"/>
                <a:ea typeface="+mn-ea"/>
                <a:cs typeface="+mn-cs"/>
              </a:rPr>
              <a:t>, Nichols, &amp; Lambert, 2008).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2004 Freshman Survey either during freshman orientation or during the first few weeks of the fall term.  The survey collected information about students’ demographic backgrounds, prior academic preparation, high school activities, educational and career aspiration, and expectations for college.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BPS collected information from STEM deans and department chairs about the extent to which their institution provided undergraduate research opportunities, outreach and retention programs to targeted groups, faculty development programs for STEM faculty, and the funding sources of these programs.</a:t>
            </a:r>
            <a:r>
              <a:rPr lang="en-US" dirty="0" smtClean="0"/>
              <a:t>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Further, aggregate data from the CIRP Faculty Survey administered in 2007 and 2010 was additionally merged into our dataset to provide contextual information about faculty attitudes and instructional strategies at institutions students attended in our sample. Faculty provided information about the extent to which they engaged undergraduates in research, used student-centered pedagogy in their courses, and graded on a curve.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our final analytic sample included 30,614 biomedical science aspirants across 296 four-year colleges and universities.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We </a:t>
            </a:r>
            <a:r>
              <a:rPr lang="en-US" sz="1200" b="1" kern="1200" dirty="0" smtClean="0">
                <a:solidFill>
                  <a:schemeClr val="tx1"/>
                </a:solidFill>
                <a:latin typeface="+mn-lt"/>
                <a:ea typeface="+mn-ea"/>
                <a:cs typeface="+mn-cs"/>
              </a:rPr>
              <a:t>weighted the data </a:t>
            </a:r>
            <a:r>
              <a:rPr lang="en-US" sz="1200" kern="1200" dirty="0" smtClean="0">
                <a:solidFill>
                  <a:schemeClr val="tx1"/>
                </a:solidFill>
                <a:latin typeface="+mn-lt"/>
                <a:ea typeface="+mn-ea"/>
                <a:cs typeface="+mn-cs"/>
              </a:rPr>
              <a:t>to so that the sample represented the population of first-time, full-time students who entered college in 2004 with intentions to pursue a bachelor’s degree in the biomedical sciences.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After </a:t>
            </a:r>
            <a:r>
              <a:rPr lang="en-US" sz="1200" b="0" kern="1200" dirty="0" smtClean="0">
                <a:solidFill>
                  <a:schemeClr val="tx1"/>
                </a:solidFill>
                <a:latin typeface="+mn-lt"/>
                <a:ea typeface="+mn-ea"/>
                <a:cs typeface="+mn-cs"/>
              </a:rPr>
              <a:t>weighting the data, </a:t>
            </a:r>
            <a:r>
              <a:rPr lang="en-US" sz="1200" kern="1200" dirty="0" smtClean="0">
                <a:solidFill>
                  <a:schemeClr val="tx1"/>
                </a:solidFill>
                <a:latin typeface="+mn-lt"/>
                <a:ea typeface="+mn-ea"/>
                <a:cs typeface="+mn-cs"/>
              </a:rPr>
              <a:t>we addressed cases with </a:t>
            </a:r>
            <a:r>
              <a:rPr lang="en-US" sz="1200" b="1" kern="1200" dirty="0" smtClean="0">
                <a:solidFill>
                  <a:schemeClr val="tx1"/>
                </a:solidFill>
                <a:latin typeface="+mn-lt"/>
                <a:ea typeface="+mn-ea"/>
                <a:cs typeface="+mn-cs"/>
              </a:rPr>
              <a:t>missing values </a:t>
            </a:r>
            <a:r>
              <a:rPr lang="en-US" sz="1200" kern="1200" dirty="0" smtClean="0">
                <a:solidFill>
                  <a:schemeClr val="tx1"/>
                </a:solidFill>
                <a:latin typeface="+mn-lt"/>
                <a:ea typeface="+mn-ea"/>
                <a:cs typeface="+mn-cs"/>
              </a:rPr>
              <a:t>by using the multivariate normal approach to multiple imputation available in STATA 11.</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Multinomial</a:t>
            </a:r>
            <a:r>
              <a:rPr lang="en-US" sz="1200" b="1" kern="1200" dirty="0" smtClean="0">
                <a:solidFill>
                  <a:schemeClr val="tx1"/>
                </a:solidFill>
                <a:latin typeface="+mn-lt"/>
                <a:ea typeface="+mn-ea"/>
                <a:cs typeface="+mn-cs"/>
              </a:rPr>
              <a:t> HGLM </a:t>
            </a:r>
            <a:r>
              <a:rPr lang="en-US" sz="1200" kern="1200" dirty="0" smtClean="0">
                <a:solidFill>
                  <a:schemeClr val="tx1"/>
                </a:solidFill>
                <a:latin typeface="+mn-lt"/>
                <a:ea typeface="+mn-ea"/>
                <a:cs typeface="+mn-cs"/>
              </a:rPr>
              <a:t>represented the most appropriate analytic technique given our categorical, unranked outcome and the clustered nature of our data. Multinomial HGLM accounts for variance at both the individual (student) level and group (institutional) level in analyses with multi-level data and a categorical outcome variable (</a:t>
            </a:r>
            <a:r>
              <a:rPr lang="en-US" sz="1200" kern="1200" dirty="0" err="1" smtClean="0">
                <a:solidFill>
                  <a:schemeClr val="tx1"/>
                </a:solidFill>
                <a:latin typeface="+mn-lt"/>
                <a:ea typeface="+mn-ea"/>
                <a:cs typeface="+mn-cs"/>
              </a:rPr>
              <a:t>Raudenbush</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Bryk</a:t>
            </a:r>
            <a:r>
              <a:rPr lang="en-US" sz="1200" kern="1200" dirty="0" smtClean="0">
                <a:solidFill>
                  <a:schemeClr val="tx1"/>
                </a:solidFill>
                <a:latin typeface="+mn-lt"/>
                <a:ea typeface="+mn-ea"/>
                <a:cs typeface="+mn-cs"/>
              </a:rPr>
              <a:t>, 2002). Single-level statistical techniques, such as logistic regression, do not account for the clustered nature of the data sample in which students are nestled into institutions, which increases the risk of incorrectly concluding that a parameter is significant when it is not (i.e. a Type I statistical error) (</a:t>
            </a:r>
            <a:r>
              <a:rPr lang="en-US" sz="1200" kern="1200" dirty="0" err="1" smtClean="0">
                <a:solidFill>
                  <a:schemeClr val="tx1"/>
                </a:solidFill>
                <a:latin typeface="+mn-lt"/>
                <a:ea typeface="+mn-ea"/>
                <a:cs typeface="+mn-cs"/>
              </a:rPr>
              <a:t>Raudenbush</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Bryk</a:t>
            </a:r>
            <a:r>
              <a:rPr lang="en-US" sz="1200" kern="1200" dirty="0" smtClean="0">
                <a:solidFill>
                  <a:schemeClr val="tx1"/>
                </a:solidFill>
                <a:latin typeface="+mn-lt"/>
                <a:ea typeface="+mn-ea"/>
                <a:cs typeface="+mn-cs"/>
              </a:rPr>
              <a:t>, 2002).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 justify the use of multinomial HGLM, the outcome variable must vary significantly across institutions. We examined null models (i.e., models without any independent variables) to determine the extent to which our outcomes of four- and six-year STEM completion varied across institutions. These null models showed that the between-institution variance component in the outcome variables significantly varied across institutions. </a:t>
            </a:r>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dependent variable in this study was a three-part categorical variable corresponding to students’ degree status four and six years after enrolling in college: completed a bachelor’s degree in the biomedical sciences, completed a bachelor’s degree in a field that is </a:t>
            </a:r>
            <a:r>
              <a:rPr lang="en-US" sz="1200" i="1" kern="1200" dirty="0" smtClean="0">
                <a:solidFill>
                  <a:schemeClr val="tx1"/>
                </a:solidFill>
                <a:latin typeface="+mn-lt"/>
                <a:ea typeface="+mn-ea"/>
                <a:cs typeface="+mn-cs"/>
              </a:rPr>
              <a:t>not</a:t>
            </a:r>
            <a:r>
              <a:rPr lang="en-US" sz="1200" kern="1200" dirty="0" smtClean="0">
                <a:solidFill>
                  <a:schemeClr val="tx1"/>
                </a:solidFill>
                <a:latin typeface="+mn-lt"/>
                <a:ea typeface="+mn-ea"/>
                <a:cs typeface="+mn-cs"/>
              </a:rPr>
              <a:t> in the biomedical sciences, or did not complete a bachelor’s degree at all (which indicates that the student was either still working on their degree or was no longer enrolled at a postsecondary institution). </a:t>
            </a:r>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Background</a:t>
            </a:r>
            <a:r>
              <a:rPr lang="en-US" baseline="0" dirty="0" smtClean="0"/>
              <a:t> – race, gender, income, mother’s education, Student native English Speaker, </a:t>
            </a:r>
            <a:r>
              <a:rPr lang="en-US" sz="1200" kern="1200" dirty="0" smtClean="0">
                <a:solidFill>
                  <a:schemeClr val="tx1"/>
                </a:solidFill>
                <a:latin typeface="+mn-lt"/>
                <a:ea typeface="+mn-ea"/>
                <a:cs typeface="+mn-cs"/>
              </a:rPr>
              <a:t>, parent occupation </a:t>
            </a:r>
            <a:endParaRPr lang="en-US" baseline="0" dirty="0" smtClean="0"/>
          </a:p>
          <a:p>
            <a:r>
              <a:rPr lang="en-US" baseline="0" dirty="0" smtClean="0"/>
              <a:t>Prior preparation – HS GPA, SAT scores, </a:t>
            </a:r>
            <a:r>
              <a:rPr lang="en-US" sz="1200" kern="1200" dirty="0" smtClean="0">
                <a:solidFill>
                  <a:schemeClr val="tx1"/>
                </a:solidFill>
                <a:latin typeface="+mn-lt"/>
                <a:ea typeface="+mn-ea"/>
                <a:cs typeface="+mn-cs"/>
              </a:rPr>
              <a:t>years of math and science in high school </a:t>
            </a:r>
          </a:p>
          <a:p>
            <a:endParaRPr lang="en-US" baseline="0" dirty="0" smtClean="0"/>
          </a:p>
          <a:p>
            <a:r>
              <a:rPr lang="en-US" baseline="0" dirty="0" smtClean="0"/>
              <a:t>Pre-college experience – </a:t>
            </a:r>
            <a:r>
              <a:rPr lang="en-US" sz="1200" kern="1200" dirty="0" smtClean="0">
                <a:solidFill>
                  <a:schemeClr val="tx1"/>
                </a:solidFill>
                <a:latin typeface="+mn-lt"/>
                <a:ea typeface="+mn-ea"/>
                <a:cs typeface="+mn-cs"/>
              </a:rPr>
              <a:t>frequency of studying with other students, participation in summer research program, experience volunteering work at a hospital, feeling overwhelmed </a:t>
            </a:r>
          </a:p>
          <a:p>
            <a:endParaRPr lang="en-US" baseline="0" dirty="0" smtClean="0"/>
          </a:p>
          <a:p>
            <a:r>
              <a:rPr lang="en-US" baseline="0" dirty="0" smtClean="0"/>
              <a:t>Entering Aspirations and expectations – to work full time, to transfer to another college,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(MD, master’s, doctoral), behavioral expectations once in college (chances students thought they would communicate regularly with professors, make a “B” average, work full-time), and students’ academic self-concept and social self-concept at college entry,</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students’ academic self-concept and social self-concept at college entry.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Specific intended Major – </a:t>
            </a:r>
            <a:r>
              <a:rPr lang="en-US" baseline="0" dirty="0" err="1" smtClean="0"/>
              <a:t>Chem</a:t>
            </a:r>
            <a:r>
              <a:rPr lang="en-US" baseline="0" dirty="0" smtClean="0"/>
              <a:t>, </a:t>
            </a:r>
            <a:r>
              <a:rPr lang="en-US" baseline="0" dirty="0" err="1" smtClean="0"/>
              <a:t>Pharm</a:t>
            </a:r>
            <a:r>
              <a:rPr lang="en-US" baseline="0" dirty="0" smtClean="0"/>
              <a:t>, Nursing, MD, Dentistry, Veterinary medicine, </a:t>
            </a:r>
            <a:r>
              <a:rPr lang="en-US" sz="1200" kern="1200" dirty="0" smtClean="0">
                <a:solidFill>
                  <a:schemeClr val="tx1"/>
                </a:solidFill>
                <a:latin typeface="+mn-lt"/>
                <a:ea typeface="+mn-ea"/>
                <a:cs typeface="+mn-cs"/>
              </a:rPr>
              <a:t>with the comparison group being majoring in a ‘biology-related major’ to determine if some departments did better or worse at retaining aspirants in the biomedical sciences.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 capture the impact of the peer environment on retention in the biomedical sciences, we use </a:t>
            </a:r>
            <a:r>
              <a:rPr lang="en-US" sz="1200" b="1" kern="1200" dirty="0" smtClean="0">
                <a:solidFill>
                  <a:schemeClr val="tx1"/>
                </a:solidFill>
                <a:latin typeface="+mn-lt"/>
                <a:ea typeface="+mn-ea"/>
                <a:cs typeface="+mn-cs"/>
              </a:rPr>
              <a:t>aggregated student data </a:t>
            </a:r>
            <a:r>
              <a:rPr lang="en-US" sz="1200" kern="1200" dirty="0" smtClean="0">
                <a:solidFill>
                  <a:schemeClr val="tx1"/>
                </a:solidFill>
                <a:latin typeface="+mn-lt"/>
                <a:ea typeface="+mn-ea"/>
                <a:cs typeface="+mn-cs"/>
              </a:rPr>
              <a:t>to measure the proportion of students aspiring to a medical degree and the percentage pursing STEM majors. </a:t>
            </a:r>
          </a:p>
          <a:p>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Institutional</a:t>
            </a:r>
            <a:r>
              <a:rPr lang="en-US" sz="1200" b="1" kern="1200" baseline="0" dirty="0" smtClean="0">
                <a:solidFill>
                  <a:schemeClr val="tx1"/>
                </a:solidFill>
                <a:latin typeface="+mn-lt"/>
                <a:ea typeface="+mn-ea"/>
                <a:cs typeface="+mn-cs"/>
              </a:rPr>
              <a:t> characteristics- </a:t>
            </a:r>
            <a:r>
              <a:rPr lang="en-US" sz="1200" kern="1200" dirty="0" smtClean="0">
                <a:solidFill>
                  <a:schemeClr val="tx1"/>
                </a:solidFill>
                <a:latin typeface="+mn-lt"/>
                <a:ea typeface="+mn-ea"/>
                <a:cs typeface="+mn-cs"/>
              </a:rPr>
              <a:t>type (research/doctoral granting institutions, master comprehensive institutions, liberal arts/baccalaureate granting institutions), control (public/private), and selectivity (measured by the average SAT score of entering freshmen).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rescaled the selectivity variable so that a one-unit change of the variable in HGLM model corresponded to a 100-point change in average SAT scores. Additionally, we controlled for whether an institution had a designation as a Historically Black College or University (HBCU), Hispanic-Serving Institution (HIS), or what we define as an emerging HSI (meaning Hispanic students comprising 15-24% of undergraduate students).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investigate how </a:t>
            </a:r>
            <a:r>
              <a:rPr lang="en-US" sz="1200" b="1" kern="1200" dirty="0" smtClean="0">
                <a:solidFill>
                  <a:schemeClr val="tx1"/>
                </a:solidFill>
                <a:latin typeface="+mn-lt"/>
                <a:ea typeface="+mn-ea"/>
                <a:cs typeface="+mn-cs"/>
              </a:rPr>
              <a:t>faculty practices </a:t>
            </a:r>
            <a:r>
              <a:rPr lang="en-US" sz="1200" kern="1200" dirty="0" smtClean="0">
                <a:solidFill>
                  <a:schemeClr val="tx1"/>
                </a:solidFill>
                <a:latin typeface="+mn-lt"/>
                <a:ea typeface="+mn-ea"/>
                <a:cs typeface="+mn-cs"/>
              </a:rPr>
              <a:t>in the institutional context influences completion in the biomedical sciences, we included variables measuring the percentage of faculty who a) involve undergraduates in their research and b) grade on a curve. We also control for faculty’s use of student-centered pedagogy (i.e. class discussions, cooperative learning, experiential learning, and group projects) in the classroom. </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3 items from the BPS survey</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representing the extent to which institutions offered undergraduate research opportunities to freshmen, provided targeted financial aid to STEM students, and provided research opportunities to all undergraduates</a:t>
            </a:r>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latin typeface="+mn-lt"/>
                <a:ea typeface="+mn-ea"/>
                <a:cs typeface="+mn-cs"/>
              </a:rPr>
              <a:t>First, students </a:t>
            </a:r>
            <a:r>
              <a:rPr lang="en-US" sz="1200" b="1" kern="1200" dirty="0" smtClean="0">
                <a:solidFill>
                  <a:schemeClr val="tx1"/>
                </a:solidFill>
                <a:latin typeface="+mn-lt"/>
                <a:ea typeface="+mn-ea"/>
                <a:cs typeface="+mn-cs"/>
              </a:rPr>
              <a:t>self-reported the major </a:t>
            </a:r>
            <a:r>
              <a:rPr lang="en-US" sz="1200" kern="1200" dirty="0" smtClean="0">
                <a:solidFill>
                  <a:schemeClr val="tx1"/>
                </a:solidFill>
                <a:latin typeface="+mn-lt"/>
                <a:ea typeface="+mn-ea"/>
                <a:cs typeface="+mn-cs"/>
              </a:rPr>
              <a:t>they intended to pursue in 2004, which means that students may not have formally been admitted to their major or made any formal major declarations at the time that they completed the 2004 Freshman Survey. Thus it is possible that students indicated a desire to pursue a degree in the biomedical sciences, but never actually pursued it. We simply have to take students’ word regarding their initial interests. A second limitation is that the 2010 NCS data did not capture students’ term-to-term academic major and whether students stayed in their initial major or switched.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en-US" sz="1200" kern="1200" dirty="0" err="1" smtClean="0">
                <a:solidFill>
                  <a:schemeClr val="tx1"/>
                </a:solidFill>
                <a:latin typeface="+mn-lt"/>
                <a:ea typeface="+mn-ea"/>
                <a:cs typeface="+mn-cs"/>
              </a:rPr>
              <a:t>secondlimitation</a:t>
            </a:r>
            <a:r>
              <a:rPr lang="en-US" sz="1200" kern="1200" dirty="0" smtClean="0">
                <a:solidFill>
                  <a:schemeClr val="tx1"/>
                </a:solidFill>
                <a:latin typeface="+mn-lt"/>
                <a:ea typeface="+mn-ea"/>
                <a:cs typeface="+mn-cs"/>
              </a:rPr>
              <a:t> is that this study does not control for </a:t>
            </a:r>
            <a:r>
              <a:rPr lang="en-US" sz="1200" b="1" kern="1200" dirty="0" smtClean="0">
                <a:solidFill>
                  <a:schemeClr val="tx1"/>
                </a:solidFill>
                <a:latin typeface="+mn-lt"/>
                <a:ea typeface="+mn-ea"/>
                <a:cs typeface="+mn-cs"/>
              </a:rPr>
              <a:t>students’ college experiences </a:t>
            </a:r>
            <a:r>
              <a:rPr lang="en-US" sz="1200" kern="1200" dirty="0" smtClean="0">
                <a:solidFill>
                  <a:schemeClr val="tx1"/>
                </a:solidFill>
                <a:latin typeface="+mn-lt"/>
                <a:ea typeface="+mn-ea"/>
                <a:cs typeface="+mn-cs"/>
              </a:rPr>
              <a:t>to examine retention in STEM. Since many institutions that were involved in the freshman survey were not involved in the two follow-up CIRP surveys measuring college experiences (one administered at the end of the first year in college and the other during the spring or summer after the fourth year in college) and due to low longitudinal response rates, the addition of the college experience data would have required us to drop student cases where data was missing on one of the time points. Additionally, controlling for college experiences would have privileged the sample to include only those individuals who had persisted in college long enough to be eligible to complete one of the follow-up surveys.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study’s analysis of </a:t>
            </a:r>
            <a:r>
              <a:rPr lang="en-US" b="1" dirty="0" smtClean="0"/>
              <a:t>secondary data </a:t>
            </a:r>
            <a:r>
              <a:rPr lang="en-US" dirty="0" smtClean="0"/>
              <a:t>limited us to the variables that were collected by the survey. </a:t>
            </a:r>
            <a:r>
              <a:rPr lang="en-US" sz="1200" kern="1200" dirty="0" smtClean="0">
                <a:solidFill>
                  <a:schemeClr val="tx1"/>
                </a:solidFill>
                <a:latin typeface="+mn-lt"/>
                <a:ea typeface="+mn-ea"/>
                <a:cs typeface="+mn-cs"/>
              </a:rPr>
              <a:t>Specifically, some variables don’t capture the level of detail that would add additional clarity to the interpretation of the results. For example, one variable asks students whether they partook in community service at a hospital to which students could answer yes or no. We do not know from this question what the nature of that volunteer work was or how frequently students engaged in it. </a:t>
            </a:r>
            <a:endParaRPr lang="en-US" dirty="0" smtClean="0"/>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mn-lt"/>
                <a:ea typeface="+mn-ea"/>
                <a:cs typeface="+mn-cs"/>
              </a:rPr>
              <a:t>The key finding from this study points to the importance of institutional context and structural differences in impacting institutional strength in producing biomedical science graduates. </a:t>
            </a:r>
            <a:r>
              <a:rPr lang="en-US" sz="1200" b="1" kern="1200" dirty="0" smtClean="0">
                <a:solidFill>
                  <a:schemeClr val="tx1"/>
                </a:solidFill>
                <a:latin typeface="+mn-lt"/>
                <a:ea typeface="+mn-ea"/>
                <a:cs typeface="+mn-cs"/>
              </a:rPr>
              <a:t>Emerging Hispanic-serving institutions (EHSI), </a:t>
            </a:r>
            <a:r>
              <a:rPr lang="en-US" sz="1200" kern="1200" dirty="0" smtClean="0">
                <a:solidFill>
                  <a:schemeClr val="tx1"/>
                </a:solidFill>
                <a:latin typeface="+mn-lt"/>
                <a:ea typeface="+mn-ea"/>
                <a:cs typeface="+mn-cs"/>
              </a:rPr>
              <a:t>for example, are very successful in not only fostering bachelor’s degree attainment but also in fostering degree attainment </a:t>
            </a:r>
            <a:r>
              <a:rPr lang="en-US" sz="1200" i="1" kern="1200" dirty="0" smtClean="0">
                <a:solidFill>
                  <a:schemeClr val="tx1"/>
                </a:solidFill>
                <a:latin typeface="+mn-lt"/>
                <a:ea typeface="+mn-ea"/>
                <a:cs typeface="+mn-cs"/>
              </a:rPr>
              <a:t>in</a:t>
            </a:r>
            <a:r>
              <a:rPr lang="en-US" sz="1200" kern="1200" dirty="0" smtClean="0">
                <a:solidFill>
                  <a:schemeClr val="tx1"/>
                </a:solidFill>
                <a:latin typeface="+mn-lt"/>
                <a:ea typeface="+mn-ea"/>
                <a:cs typeface="+mn-cs"/>
              </a:rPr>
              <a:t> the biomedical sciences. Most impressively, students attending these institutions have an edge in biomedical science degree completion in both the fourth and sixth years after college entry.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Similarly, </a:t>
            </a:r>
            <a:r>
              <a:rPr lang="en-US" sz="1200" b="1" kern="1200" dirty="0" err="1" smtClean="0">
                <a:solidFill>
                  <a:schemeClr val="tx1"/>
                </a:solidFill>
                <a:latin typeface="+mn-lt"/>
                <a:ea typeface="+mn-ea"/>
                <a:cs typeface="+mn-cs"/>
              </a:rPr>
              <a:t>HBCUs</a:t>
            </a:r>
            <a:r>
              <a:rPr lang="en-US" sz="1200" b="1" kern="1200" dirty="0" smtClean="0">
                <a:solidFill>
                  <a:schemeClr val="tx1"/>
                </a:solidFill>
                <a:latin typeface="+mn-lt"/>
                <a:ea typeface="+mn-ea"/>
                <a:cs typeface="+mn-cs"/>
              </a:rPr>
              <a:t> promote degree attainment in the biomedical sciences among Black students</a:t>
            </a:r>
            <a:r>
              <a:rPr lang="en-US" sz="1200" kern="1200" dirty="0" smtClean="0">
                <a:solidFill>
                  <a:schemeClr val="tx1"/>
                </a:solidFill>
                <a:latin typeface="+mn-lt"/>
                <a:ea typeface="+mn-ea"/>
                <a:cs typeface="+mn-cs"/>
              </a:rPr>
              <a:t>, and these institutions substantially mitigate the higher likelihood for non-degree completion among this student group. Black students’ success in the sciences appears to be more common at </a:t>
            </a:r>
            <a:r>
              <a:rPr lang="en-US" sz="1200" kern="1200" dirty="0" err="1" smtClean="0">
                <a:solidFill>
                  <a:schemeClr val="tx1"/>
                </a:solidFill>
                <a:latin typeface="+mn-lt"/>
                <a:ea typeface="+mn-ea"/>
                <a:cs typeface="+mn-cs"/>
              </a:rPr>
              <a:t>HBCUs</a:t>
            </a:r>
            <a:r>
              <a:rPr lang="en-US" sz="1200" kern="1200" dirty="0" smtClean="0">
                <a:solidFill>
                  <a:schemeClr val="tx1"/>
                </a:solidFill>
                <a:latin typeface="+mn-lt"/>
                <a:ea typeface="+mn-ea"/>
                <a:cs typeface="+mn-cs"/>
              </a:rPr>
              <a:t> and may be </a:t>
            </a:r>
            <a:r>
              <a:rPr lang="en-US" sz="1200" b="1" kern="1200" dirty="0" smtClean="0">
                <a:solidFill>
                  <a:schemeClr val="tx1"/>
                </a:solidFill>
                <a:latin typeface="+mn-lt"/>
                <a:ea typeface="+mn-ea"/>
                <a:cs typeface="+mn-cs"/>
              </a:rPr>
              <a:t>a reflection of the supportive institutional cultures and learning environments </a:t>
            </a:r>
            <a:r>
              <a:rPr lang="en-US" sz="1200" kern="1200" dirty="0" smtClean="0">
                <a:solidFill>
                  <a:schemeClr val="tx1"/>
                </a:solidFill>
                <a:latin typeface="+mn-lt"/>
                <a:ea typeface="+mn-ea"/>
                <a:cs typeface="+mn-cs"/>
              </a:rPr>
              <a:t>that </a:t>
            </a:r>
            <a:r>
              <a:rPr lang="en-US" sz="1200" kern="1200" dirty="0" err="1" smtClean="0">
                <a:solidFill>
                  <a:schemeClr val="tx1"/>
                </a:solidFill>
                <a:latin typeface="+mn-lt"/>
                <a:ea typeface="+mn-ea"/>
                <a:cs typeface="+mn-cs"/>
              </a:rPr>
              <a:t>HBCUs</a:t>
            </a:r>
            <a:r>
              <a:rPr lang="en-US" sz="1200" kern="1200" dirty="0" smtClean="0">
                <a:solidFill>
                  <a:schemeClr val="tx1"/>
                </a:solidFill>
                <a:latin typeface="+mn-lt"/>
                <a:ea typeface="+mn-ea"/>
                <a:cs typeface="+mn-cs"/>
              </a:rPr>
              <a:t> provide for Black students as evidenced by the greater levels of engagement and better relationships these students have with their professors compared to black students at </a:t>
            </a:r>
            <a:r>
              <a:rPr lang="en-US" sz="1200" kern="1200" dirty="0" err="1" smtClean="0">
                <a:solidFill>
                  <a:schemeClr val="tx1"/>
                </a:solidFill>
                <a:latin typeface="+mn-lt"/>
                <a:ea typeface="+mn-ea"/>
                <a:cs typeface="+mn-cs"/>
              </a:rPr>
              <a:t>PWIs</a:t>
            </a:r>
            <a:r>
              <a:rPr lang="en-US" sz="1200" kern="1200" dirty="0" smtClean="0">
                <a:solidFill>
                  <a:schemeClr val="tx1"/>
                </a:solidFill>
                <a:latin typeface="+mn-lt"/>
                <a:ea typeface="+mn-ea"/>
                <a:cs typeface="+mn-cs"/>
              </a:rPr>
              <a:t> (Nelson Laird, Bridges, </a:t>
            </a:r>
            <a:r>
              <a:rPr lang="en-US" sz="1200" kern="1200" dirty="0" err="1" smtClean="0">
                <a:solidFill>
                  <a:schemeClr val="tx1"/>
                </a:solidFill>
                <a:latin typeface="+mn-lt"/>
                <a:ea typeface="+mn-ea"/>
                <a:cs typeface="+mn-cs"/>
              </a:rPr>
              <a:t>Morelon-Quainoo</a:t>
            </a:r>
            <a:r>
              <a:rPr lang="en-US" sz="1200" kern="1200" dirty="0" smtClean="0">
                <a:solidFill>
                  <a:schemeClr val="tx1"/>
                </a:solidFill>
                <a:latin typeface="+mn-lt"/>
                <a:ea typeface="+mn-ea"/>
                <a:cs typeface="+mn-cs"/>
              </a:rPr>
              <a:t>, Williams, &amp; Homes, 2007). Black students in the sciences also report receiving </a:t>
            </a:r>
            <a:r>
              <a:rPr lang="en-US" sz="1200" b="1" kern="1200" dirty="0" smtClean="0">
                <a:solidFill>
                  <a:schemeClr val="tx1"/>
                </a:solidFill>
                <a:latin typeface="+mn-lt"/>
                <a:ea typeface="+mn-ea"/>
                <a:cs typeface="+mn-cs"/>
              </a:rPr>
              <a:t>high levels of support </a:t>
            </a:r>
            <a:r>
              <a:rPr lang="en-US" sz="1200" kern="1200" dirty="0" smtClean="0">
                <a:solidFill>
                  <a:schemeClr val="tx1"/>
                </a:solidFill>
                <a:latin typeface="+mn-lt"/>
                <a:ea typeface="+mn-ea"/>
                <a:cs typeface="+mn-cs"/>
              </a:rPr>
              <a:t>and </a:t>
            </a:r>
            <a:r>
              <a:rPr lang="en-US" sz="1200" b="1" kern="1200" dirty="0" smtClean="0">
                <a:solidFill>
                  <a:schemeClr val="tx1"/>
                </a:solidFill>
                <a:latin typeface="+mn-lt"/>
                <a:ea typeface="+mn-ea"/>
                <a:cs typeface="+mn-cs"/>
              </a:rPr>
              <a:t>recognition</a:t>
            </a:r>
            <a:r>
              <a:rPr lang="en-US" sz="1200" kern="1200" dirty="0" smtClean="0">
                <a:solidFill>
                  <a:schemeClr val="tx1"/>
                </a:solidFill>
                <a:latin typeface="+mn-lt"/>
                <a:ea typeface="+mn-ea"/>
                <a:cs typeface="+mn-cs"/>
              </a:rPr>
              <a:t> from faculty as developing scientists at </a:t>
            </a:r>
            <a:r>
              <a:rPr lang="en-US" sz="1200" kern="1200" dirty="0" err="1" smtClean="0">
                <a:solidFill>
                  <a:schemeClr val="tx1"/>
                </a:solidFill>
                <a:latin typeface="+mn-lt"/>
                <a:ea typeface="+mn-ea"/>
                <a:cs typeface="+mn-cs"/>
              </a:rPr>
              <a:t>HBCUs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Hurtado</a:t>
            </a:r>
            <a:r>
              <a:rPr lang="en-US" sz="1200" kern="1200" dirty="0" smtClean="0">
                <a:solidFill>
                  <a:schemeClr val="tx1"/>
                </a:solidFill>
                <a:latin typeface="+mn-lt"/>
                <a:ea typeface="+mn-ea"/>
                <a:cs typeface="+mn-cs"/>
              </a:rPr>
              <a:t>, Eagan, Tran, Newman, Chang, &amp; Velasco, 2011).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Biomedical science aspirants at </a:t>
            </a:r>
            <a:r>
              <a:rPr lang="en-US" sz="1200" b="1" kern="1200" dirty="0" smtClean="0">
                <a:solidFill>
                  <a:schemeClr val="tx1"/>
                </a:solidFill>
                <a:latin typeface="+mn-lt"/>
                <a:ea typeface="+mn-ea"/>
                <a:cs typeface="+mn-cs"/>
              </a:rPr>
              <a:t>larger institutions are more likely to switch </a:t>
            </a:r>
            <a:r>
              <a:rPr lang="en-US" sz="1200" kern="1200" dirty="0" smtClean="0">
                <a:solidFill>
                  <a:schemeClr val="tx1"/>
                </a:solidFill>
                <a:latin typeface="+mn-lt"/>
                <a:ea typeface="+mn-ea"/>
                <a:cs typeface="+mn-cs"/>
              </a:rPr>
              <a:t>and complete a degree in a </a:t>
            </a:r>
            <a:r>
              <a:rPr lang="en-US" sz="1200" b="1" kern="1200" dirty="0" smtClean="0">
                <a:solidFill>
                  <a:schemeClr val="tx1"/>
                </a:solidFill>
                <a:latin typeface="+mn-lt"/>
                <a:ea typeface="+mn-ea"/>
                <a:cs typeface="+mn-cs"/>
              </a:rPr>
              <a:t>different field </a:t>
            </a:r>
            <a:r>
              <a:rPr lang="en-US" sz="1200" kern="1200" dirty="0" smtClean="0">
                <a:solidFill>
                  <a:schemeClr val="tx1"/>
                </a:solidFill>
                <a:latin typeface="+mn-lt"/>
                <a:ea typeface="+mn-ea"/>
                <a:cs typeface="+mn-cs"/>
              </a:rPr>
              <a:t>than remain in the biomedical sciences. Since larger institutions tend to have larger class sizes, especially in </a:t>
            </a:r>
            <a:r>
              <a:rPr lang="en-US" sz="1200" b="1" kern="1200" dirty="0" smtClean="0">
                <a:solidFill>
                  <a:schemeClr val="tx1"/>
                </a:solidFill>
                <a:latin typeface="+mn-lt"/>
                <a:ea typeface="+mn-ea"/>
                <a:cs typeface="+mn-cs"/>
              </a:rPr>
              <a:t>introductory science courses</a:t>
            </a:r>
            <a:r>
              <a:rPr lang="en-US" sz="1200" kern="1200" dirty="0" smtClean="0">
                <a:solidFill>
                  <a:schemeClr val="tx1"/>
                </a:solidFill>
                <a:latin typeface="+mn-lt"/>
                <a:ea typeface="+mn-ea"/>
                <a:cs typeface="+mn-cs"/>
              </a:rPr>
              <a:t>, students may find their first experiences in STEM classroom to be both impersonal and intimidating, which may turn them off to the sciences (Seymour &amp; Hewitt, 1997).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Finally the findings reinforce the notion that </a:t>
            </a:r>
            <a:r>
              <a:rPr lang="en-US" sz="1200" b="1" kern="1200" dirty="0" smtClean="0">
                <a:solidFill>
                  <a:schemeClr val="tx1"/>
                </a:solidFill>
                <a:latin typeface="+mn-lt"/>
                <a:ea typeface="+mn-ea"/>
                <a:cs typeface="+mn-cs"/>
              </a:rPr>
              <a:t>peer normative contexts matter </a:t>
            </a:r>
            <a:r>
              <a:rPr lang="en-US" sz="1200" kern="1200" dirty="0" smtClean="0">
                <a:solidFill>
                  <a:schemeClr val="tx1"/>
                </a:solidFill>
                <a:latin typeface="+mn-lt"/>
                <a:ea typeface="+mn-ea"/>
                <a:cs typeface="+mn-cs"/>
              </a:rPr>
              <a:t>in the production of scientists.  For example, although students are more likely to graduate with a biomedical sciences degree in six years compared to not getting any degree at more highly selective institutions, </a:t>
            </a:r>
            <a:r>
              <a:rPr lang="en-US" sz="1200" b="1" kern="1200" dirty="0" smtClean="0">
                <a:solidFill>
                  <a:schemeClr val="tx1"/>
                </a:solidFill>
                <a:latin typeface="+mn-lt"/>
                <a:ea typeface="+mn-ea"/>
                <a:cs typeface="+mn-cs"/>
              </a:rPr>
              <a:t>biomedical sciences aspirants who earn a degree in four years at a more selective institution are more likely to earn that degree </a:t>
            </a:r>
            <a:r>
              <a:rPr lang="en-US" sz="1200" b="1" i="1" kern="1200" dirty="0" smtClean="0">
                <a:solidFill>
                  <a:schemeClr val="tx1"/>
                </a:solidFill>
                <a:latin typeface="+mn-lt"/>
                <a:ea typeface="+mn-ea"/>
                <a:cs typeface="+mn-cs"/>
              </a:rPr>
              <a:t>outside</a:t>
            </a:r>
            <a:r>
              <a:rPr lang="en-US" sz="1200" b="1" kern="1200" dirty="0" smtClean="0">
                <a:solidFill>
                  <a:schemeClr val="tx1"/>
                </a:solidFill>
                <a:latin typeface="+mn-lt"/>
                <a:ea typeface="+mn-ea"/>
                <a:cs typeface="+mn-cs"/>
              </a:rPr>
              <a:t> of the biomedical sciences</a:t>
            </a:r>
            <a:r>
              <a:rPr lang="en-US" sz="1200" kern="1200" dirty="0" smtClean="0">
                <a:solidFill>
                  <a:schemeClr val="tx1"/>
                </a:solidFill>
                <a:latin typeface="+mn-lt"/>
                <a:ea typeface="+mn-ea"/>
                <a:cs typeface="+mn-cs"/>
              </a:rPr>
              <a:t>. Thus, it seems that more selective institutions may be </a:t>
            </a:r>
            <a:r>
              <a:rPr lang="en-US" sz="1200" b="1" kern="1200" dirty="0" smtClean="0">
                <a:solidFill>
                  <a:schemeClr val="tx1"/>
                </a:solidFill>
                <a:latin typeface="+mn-lt"/>
                <a:ea typeface="+mn-ea"/>
                <a:cs typeface="+mn-cs"/>
              </a:rPr>
              <a:t>diverting talent</a:t>
            </a:r>
            <a:r>
              <a:rPr lang="en-US" sz="1200" kern="1200" dirty="0" smtClean="0">
                <a:solidFill>
                  <a:schemeClr val="tx1"/>
                </a:solidFill>
                <a:latin typeface="+mn-lt"/>
                <a:ea typeface="+mn-ea"/>
                <a:cs typeface="+mn-cs"/>
              </a:rPr>
              <a:t> from the biomedical sciences into other fields and disciplines.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Our findings also indicate that </a:t>
            </a:r>
            <a:r>
              <a:rPr lang="en-US" sz="1200" b="1" kern="1200" dirty="0" smtClean="0">
                <a:solidFill>
                  <a:schemeClr val="tx1"/>
                </a:solidFill>
                <a:latin typeface="+mn-lt"/>
                <a:ea typeface="+mn-ea"/>
                <a:cs typeface="+mn-cs"/>
              </a:rPr>
              <a:t>medical school aspirants have reduced probabilities </a:t>
            </a:r>
            <a:r>
              <a:rPr lang="en-US" sz="1200" kern="1200" dirty="0" smtClean="0">
                <a:solidFill>
                  <a:schemeClr val="tx1"/>
                </a:solidFill>
                <a:latin typeface="+mn-lt"/>
                <a:ea typeface="+mn-ea"/>
                <a:cs typeface="+mn-cs"/>
              </a:rPr>
              <a:t>of completing biomedical science degrees and are </a:t>
            </a:r>
            <a:r>
              <a:rPr lang="en-US" sz="1200" b="1" kern="1200" dirty="0" smtClean="0">
                <a:solidFill>
                  <a:schemeClr val="tx1"/>
                </a:solidFill>
                <a:latin typeface="+mn-lt"/>
                <a:ea typeface="+mn-ea"/>
                <a:cs typeface="+mn-cs"/>
              </a:rPr>
              <a:t>more prone to finish a degree in a different </a:t>
            </a:r>
            <a:r>
              <a:rPr lang="en-US" sz="1200" kern="1200" dirty="0" smtClean="0">
                <a:solidFill>
                  <a:schemeClr val="tx1"/>
                </a:solidFill>
                <a:latin typeface="+mn-lt"/>
                <a:ea typeface="+mn-ea"/>
                <a:cs typeface="+mn-cs"/>
              </a:rPr>
              <a:t>discipline or not complete at all, when they attend institutions that are </a:t>
            </a:r>
            <a:r>
              <a:rPr lang="en-US" sz="1200" b="1" kern="1200" dirty="0" smtClean="0">
                <a:solidFill>
                  <a:schemeClr val="tx1"/>
                </a:solidFill>
                <a:latin typeface="+mn-lt"/>
                <a:ea typeface="+mn-ea"/>
                <a:cs typeface="+mn-cs"/>
              </a:rPr>
              <a:t>more highly selective </a:t>
            </a:r>
            <a:r>
              <a:rPr lang="en-US" sz="1200" kern="1200" dirty="0" smtClean="0">
                <a:solidFill>
                  <a:schemeClr val="tx1"/>
                </a:solidFill>
                <a:latin typeface="+mn-lt"/>
                <a:ea typeface="+mn-ea"/>
                <a:cs typeface="+mn-cs"/>
              </a:rPr>
              <a:t>than the average selectivity of our sample. Although the data does not indicate why this is the case, </a:t>
            </a:r>
            <a:r>
              <a:rPr lang="en-US" sz="1200" b="1" kern="1200" dirty="0" smtClean="0">
                <a:solidFill>
                  <a:schemeClr val="tx1"/>
                </a:solidFill>
                <a:latin typeface="+mn-lt"/>
                <a:ea typeface="+mn-ea"/>
                <a:cs typeface="+mn-cs"/>
              </a:rPr>
              <a:t>it could be</a:t>
            </a:r>
            <a:r>
              <a:rPr lang="en-US" sz="1200" kern="1200" dirty="0" smtClean="0">
                <a:solidFill>
                  <a:schemeClr val="tx1"/>
                </a:solidFill>
                <a:latin typeface="+mn-lt"/>
                <a:ea typeface="+mn-ea"/>
                <a:cs typeface="+mn-cs"/>
              </a:rPr>
              <a:t> that institutions </a:t>
            </a:r>
            <a:r>
              <a:rPr lang="en-US" sz="1200" b="1" kern="1200" dirty="0" smtClean="0">
                <a:solidFill>
                  <a:schemeClr val="tx1"/>
                </a:solidFill>
                <a:latin typeface="+mn-lt"/>
                <a:ea typeface="+mn-ea"/>
                <a:cs typeface="+mn-cs"/>
              </a:rPr>
              <a:t>of greater selectivity </a:t>
            </a:r>
            <a:r>
              <a:rPr lang="en-US" sz="1200" kern="1200" dirty="0" smtClean="0">
                <a:solidFill>
                  <a:schemeClr val="tx1"/>
                </a:solidFill>
                <a:latin typeface="+mn-lt"/>
                <a:ea typeface="+mn-ea"/>
                <a:cs typeface="+mn-cs"/>
              </a:rPr>
              <a:t>also have </a:t>
            </a:r>
            <a:r>
              <a:rPr lang="en-US" sz="1200" b="1" kern="1200" dirty="0" smtClean="0">
                <a:solidFill>
                  <a:schemeClr val="tx1"/>
                </a:solidFill>
                <a:latin typeface="+mn-lt"/>
                <a:ea typeface="+mn-ea"/>
                <a:cs typeface="+mn-cs"/>
              </a:rPr>
              <a:t>more highly competitive peer environments. </a:t>
            </a:r>
            <a:r>
              <a:rPr lang="en-US" sz="1200" kern="1200" dirty="0" smtClean="0">
                <a:solidFill>
                  <a:schemeClr val="tx1"/>
                </a:solidFill>
                <a:latin typeface="+mn-lt"/>
                <a:ea typeface="+mn-ea"/>
                <a:cs typeface="+mn-cs"/>
              </a:rPr>
              <a:t>Students’ </a:t>
            </a:r>
            <a:r>
              <a:rPr lang="en-US" sz="1200" b="1" kern="1200" dirty="0" smtClean="0">
                <a:solidFill>
                  <a:schemeClr val="tx1"/>
                </a:solidFill>
                <a:latin typeface="+mn-lt"/>
                <a:ea typeface="+mn-ea"/>
                <a:cs typeface="+mn-cs"/>
              </a:rPr>
              <a:t>perceptions of highly competitive peer </a:t>
            </a:r>
            <a:r>
              <a:rPr lang="en-US" sz="1200" kern="1200" dirty="0" smtClean="0">
                <a:solidFill>
                  <a:schemeClr val="tx1"/>
                </a:solidFill>
                <a:latin typeface="+mn-lt"/>
                <a:ea typeface="+mn-ea"/>
                <a:cs typeface="+mn-cs"/>
              </a:rPr>
              <a:t>academic environments have </a:t>
            </a:r>
            <a:r>
              <a:rPr lang="en-US" sz="1200" b="1" kern="1200" dirty="0" smtClean="0">
                <a:solidFill>
                  <a:schemeClr val="tx1"/>
                </a:solidFill>
                <a:latin typeface="+mn-lt"/>
                <a:ea typeface="+mn-ea"/>
                <a:cs typeface="+mn-cs"/>
              </a:rPr>
              <a:t>negative </a:t>
            </a:r>
            <a:r>
              <a:rPr lang="en-US" sz="1200" kern="1200" dirty="0" smtClean="0">
                <a:solidFill>
                  <a:schemeClr val="tx1"/>
                </a:solidFill>
                <a:latin typeface="+mn-lt"/>
                <a:ea typeface="+mn-ea"/>
                <a:cs typeface="+mn-cs"/>
              </a:rPr>
              <a:t>effects </a:t>
            </a:r>
            <a:r>
              <a:rPr lang="en-US" sz="1200" b="1" kern="1200" dirty="0" smtClean="0">
                <a:solidFill>
                  <a:schemeClr val="tx1"/>
                </a:solidFill>
                <a:latin typeface="+mn-lt"/>
                <a:ea typeface="+mn-ea"/>
                <a:cs typeface="+mn-cs"/>
              </a:rPr>
              <a:t>on student learning and performance </a:t>
            </a:r>
            <a:r>
              <a:rPr lang="en-US" sz="1200" kern="1200" dirty="0" smtClean="0">
                <a:solidFill>
                  <a:schemeClr val="tx1"/>
                </a:solidFill>
                <a:latin typeface="+mn-lt"/>
                <a:ea typeface="+mn-ea"/>
                <a:cs typeface="+mn-cs"/>
              </a:rPr>
              <a:t>(Walberg, 1979) and have been associated with </a:t>
            </a:r>
            <a:r>
              <a:rPr lang="en-US" sz="1200" b="1" kern="1200" dirty="0" smtClean="0">
                <a:solidFill>
                  <a:schemeClr val="tx1"/>
                </a:solidFill>
                <a:latin typeface="+mn-lt"/>
                <a:ea typeface="+mn-ea"/>
                <a:cs typeface="+mn-cs"/>
              </a:rPr>
              <a:t>more difficulty in adjusting</a:t>
            </a:r>
            <a:r>
              <a:rPr lang="en-US" sz="1200" kern="1200" dirty="0" smtClean="0">
                <a:solidFill>
                  <a:schemeClr val="tx1"/>
                </a:solidFill>
                <a:latin typeface="+mn-lt"/>
                <a:ea typeface="+mn-ea"/>
                <a:cs typeface="+mn-cs"/>
              </a:rPr>
              <a:t> and transitioning to the </a:t>
            </a:r>
            <a:r>
              <a:rPr lang="en-US" sz="1200" b="1" kern="1200" dirty="0" smtClean="0">
                <a:solidFill>
                  <a:schemeClr val="tx1"/>
                </a:solidFill>
                <a:latin typeface="+mn-lt"/>
                <a:ea typeface="+mn-ea"/>
                <a:cs typeface="+mn-cs"/>
              </a:rPr>
              <a:t>science environment </a:t>
            </a:r>
            <a:r>
              <a:rPr lang="en-US" sz="1200" kern="1200" dirty="0" smtClean="0">
                <a:solidFill>
                  <a:schemeClr val="tx1"/>
                </a:solidFill>
                <a:latin typeface="+mn-lt"/>
                <a:ea typeface="+mn-ea"/>
                <a:cs typeface="+mn-cs"/>
              </a:rPr>
              <a:t>for first year students (</a:t>
            </a:r>
            <a:r>
              <a:rPr lang="en-US" sz="1200" kern="1200" dirty="0" err="1" smtClean="0">
                <a:solidFill>
                  <a:schemeClr val="tx1"/>
                </a:solidFill>
                <a:latin typeface="+mn-lt"/>
                <a:ea typeface="+mn-ea"/>
                <a:cs typeface="+mn-cs"/>
              </a:rPr>
              <a:t>Hurtado</a:t>
            </a:r>
            <a:r>
              <a:rPr lang="en-US" sz="1200" kern="1200" dirty="0" smtClean="0">
                <a:solidFill>
                  <a:schemeClr val="tx1"/>
                </a:solidFill>
                <a:latin typeface="+mn-lt"/>
                <a:ea typeface="+mn-ea"/>
                <a:cs typeface="+mn-cs"/>
              </a:rPr>
              <a:t>, Han, </a:t>
            </a:r>
            <a:r>
              <a:rPr lang="en-US" sz="1200" kern="1200" dirty="0" err="1" smtClean="0">
                <a:solidFill>
                  <a:schemeClr val="tx1"/>
                </a:solidFill>
                <a:latin typeface="+mn-lt"/>
                <a:ea typeface="+mn-ea"/>
                <a:cs typeface="+mn-cs"/>
              </a:rPr>
              <a:t>Sáenz</a:t>
            </a:r>
            <a:r>
              <a:rPr lang="en-US" sz="1200" kern="1200" dirty="0" smtClean="0">
                <a:solidFill>
                  <a:schemeClr val="tx1"/>
                </a:solidFill>
                <a:latin typeface="+mn-lt"/>
                <a:ea typeface="+mn-ea"/>
                <a:cs typeface="+mn-cs"/>
              </a:rPr>
              <a:t>, Espinosa, Cabrera, &amp; </a:t>
            </a:r>
            <a:r>
              <a:rPr lang="en-US" sz="1200" kern="1200" dirty="0" err="1" smtClean="0">
                <a:solidFill>
                  <a:schemeClr val="tx1"/>
                </a:solidFill>
                <a:latin typeface="+mn-lt"/>
                <a:ea typeface="+mn-ea"/>
                <a:cs typeface="+mn-cs"/>
              </a:rPr>
              <a:t>Cerna</a:t>
            </a:r>
            <a:r>
              <a:rPr lang="en-US" sz="1200" kern="1200" dirty="0" smtClean="0">
                <a:solidFill>
                  <a:schemeClr val="tx1"/>
                </a:solidFill>
                <a:latin typeface="+mn-lt"/>
                <a:ea typeface="+mn-ea"/>
                <a:cs typeface="+mn-cs"/>
              </a:rPr>
              <a:t>, 2007)..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	Several findings connect biomedical science degree completion with socioeconomic status. Students from low-income families or those who expect to work full-time in college complete in the biomedical sciences at significantly lower rates than their more affluent peers. With medical schools in particular </a:t>
            </a:r>
            <a:r>
              <a:rPr lang="en-US" sz="1200" b="1" kern="1200" dirty="0" smtClean="0">
                <a:solidFill>
                  <a:schemeClr val="tx1"/>
                </a:solidFill>
                <a:latin typeface="+mn-lt"/>
                <a:ea typeface="+mn-ea"/>
                <a:cs typeface="+mn-cs"/>
              </a:rPr>
              <a:t>growing increasingly concerned with the economic diversity of applicants and matriculates</a:t>
            </a:r>
            <a:r>
              <a:rPr lang="en-US" sz="1200" kern="1200" dirty="0" smtClean="0">
                <a:solidFill>
                  <a:schemeClr val="tx1"/>
                </a:solidFill>
                <a:latin typeface="+mn-lt"/>
                <a:ea typeface="+mn-ea"/>
                <a:cs typeface="+mn-cs"/>
              </a:rPr>
              <a:t> (Freeman, </a:t>
            </a:r>
            <a:r>
              <a:rPr lang="en-US" sz="1200" kern="1200" dirty="0" err="1" smtClean="0">
                <a:solidFill>
                  <a:schemeClr val="tx1"/>
                </a:solidFill>
                <a:latin typeface="+mn-lt"/>
                <a:ea typeface="+mn-ea"/>
                <a:cs typeface="+mn-cs"/>
              </a:rPr>
              <a:t>Ferrer</a:t>
            </a:r>
            <a:r>
              <a:rPr lang="en-US" sz="1200" kern="1200" dirty="0" smtClean="0">
                <a:solidFill>
                  <a:schemeClr val="tx1"/>
                </a:solidFill>
                <a:latin typeface="+mn-lt"/>
                <a:ea typeface="+mn-ea"/>
                <a:cs typeface="+mn-cs"/>
              </a:rPr>
              <a:t>, &amp; Greiner, 2007; Jolly, 2008; Magnus &amp; Mick, 2000), these findings are especially alarming.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Further racial differences exist in students’ propensity to complete a degree. Specifically although students from URM backgrounds complete degrees in the biomedical sciences versus the non-science at similar rates as their White counterparts, </a:t>
            </a:r>
            <a:r>
              <a:rPr lang="en-US" sz="1200" b="1" kern="1200" dirty="0" smtClean="0">
                <a:solidFill>
                  <a:schemeClr val="tx1"/>
                </a:solidFill>
                <a:latin typeface="+mn-lt"/>
                <a:ea typeface="+mn-ea"/>
                <a:cs typeface="+mn-cs"/>
              </a:rPr>
              <a:t>URM students have much higher probabilities of not having attained any degree</a:t>
            </a:r>
            <a:r>
              <a:rPr lang="en-US" sz="1200" kern="1200" dirty="0" smtClean="0">
                <a:solidFill>
                  <a:schemeClr val="tx1"/>
                </a:solidFill>
                <a:latin typeface="+mn-lt"/>
                <a:ea typeface="+mn-ea"/>
                <a:cs typeface="+mn-cs"/>
              </a:rPr>
              <a:t>. These finding provide support for additional retention </a:t>
            </a:r>
            <a:r>
              <a:rPr lang="en-US" sz="1200" b="1" kern="1200" dirty="0" smtClean="0">
                <a:solidFill>
                  <a:schemeClr val="tx1"/>
                </a:solidFill>
                <a:latin typeface="+mn-lt"/>
                <a:ea typeface="+mn-ea"/>
                <a:cs typeface="+mn-cs"/>
              </a:rPr>
              <a:t>interventions </a:t>
            </a:r>
            <a:r>
              <a:rPr lang="en-US" sz="1200" kern="1200" dirty="0" smtClean="0">
                <a:solidFill>
                  <a:schemeClr val="tx1"/>
                </a:solidFill>
                <a:latin typeface="+mn-lt"/>
                <a:ea typeface="+mn-ea"/>
                <a:cs typeface="+mn-cs"/>
              </a:rPr>
              <a:t>that </a:t>
            </a:r>
            <a:r>
              <a:rPr lang="en-US" sz="1200" b="1" kern="1200" dirty="0" smtClean="0">
                <a:solidFill>
                  <a:schemeClr val="tx1"/>
                </a:solidFill>
                <a:latin typeface="+mn-lt"/>
                <a:ea typeface="+mn-ea"/>
                <a:cs typeface="+mn-cs"/>
              </a:rPr>
              <a:t>target students from low-income and URM families </a:t>
            </a:r>
            <a:r>
              <a:rPr lang="en-US" sz="1200" kern="1200" dirty="0" smtClean="0">
                <a:solidFill>
                  <a:schemeClr val="tx1"/>
                </a:solidFill>
                <a:latin typeface="+mn-lt"/>
                <a:ea typeface="+mn-ea"/>
                <a:cs typeface="+mn-cs"/>
              </a:rPr>
              <a:t>so that these students can complete bachelor’s degrees generally and bachelor’s degrees in their original intended area of biomedical sciences more specifically.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With respect to other demographic student characteristics, the </a:t>
            </a:r>
            <a:r>
              <a:rPr lang="en-US" sz="1200" b="1" kern="1200" dirty="0" smtClean="0">
                <a:solidFill>
                  <a:schemeClr val="tx1"/>
                </a:solidFill>
                <a:latin typeface="+mn-lt"/>
                <a:ea typeface="+mn-ea"/>
                <a:cs typeface="+mn-cs"/>
              </a:rPr>
              <a:t>good news </a:t>
            </a:r>
            <a:r>
              <a:rPr lang="en-US" sz="1200" kern="1200" dirty="0" smtClean="0">
                <a:solidFill>
                  <a:schemeClr val="tx1"/>
                </a:solidFill>
                <a:latin typeface="+mn-lt"/>
                <a:ea typeface="+mn-ea"/>
                <a:cs typeface="+mn-cs"/>
              </a:rPr>
              <a:t>is that although women are less likely to complete a degree in biomedical sciences and more likely to complete a degree in a different disciple at year four, </a:t>
            </a:r>
            <a:r>
              <a:rPr lang="en-US" sz="1200" b="1" kern="1200" dirty="0" smtClean="0">
                <a:solidFill>
                  <a:schemeClr val="tx1"/>
                </a:solidFill>
                <a:latin typeface="+mn-lt"/>
                <a:ea typeface="+mn-ea"/>
                <a:cs typeface="+mn-cs"/>
              </a:rPr>
              <a:t>this discrepancy goes away </a:t>
            </a:r>
            <a:r>
              <a:rPr lang="en-US" sz="1200" kern="1200" dirty="0" smtClean="0">
                <a:solidFill>
                  <a:schemeClr val="tx1"/>
                </a:solidFill>
                <a:latin typeface="+mn-lt"/>
                <a:ea typeface="+mn-ea"/>
                <a:cs typeface="+mn-cs"/>
              </a:rPr>
              <a:t>by year six at which point they are equally as likely compared to men to complete a biomedical science degree in 6 years. Further </a:t>
            </a:r>
            <a:r>
              <a:rPr lang="en-US" sz="1200" b="1" kern="1200" dirty="0" smtClean="0">
                <a:solidFill>
                  <a:schemeClr val="tx1"/>
                </a:solidFill>
                <a:latin typeface="+mn-lt"/>
                <a:ea typeface="+mn-ea"/>
                <a:cs typeface="+mn-cs"/>
              </a:rPr>
              <a:t>women are more likely than </a:t>
            </a:r>
            <a:r>
              <a:rPr lang="en-US" sz="1200" kern="1200" dirty="0" smtClean="0">
                <a:solidFill>
                  <a:schemeClr val="tx1"/>
                </a:solidFill>
                <a:latin typeface="+mn-lt"/>
                <a:ea typeface="+mn-ea"/>
                <a:cs typeface="+mn-cs"/>
              </a:rPr>
              <a:t>men to complete a </a:t>
            </a:r>
            <a:r>
              <a:rPr lang="en-US" sz="1200" b="1" kern="1200" dirty="0" smtClean="0">
                <a:solidFill>
                  <a:schemeClr val="tx1"/>
                </a:solidFill>
                <a:latin typeface="+mn-lt"/>
                <a:ea typeface="+mn-ea"/>
                <a:cs typeface="+mn-cs"/>
              </a:rPr>
              <a:t>degree in BBS rather than complete no degree </a:t>
            </a:r>
            <a:r>
              <a:rPr lang="en-US" sz="1200" kern="1200" dirty="0" smtClean="0">
                <a:solidFill>
                  <a:schemeClr val="tx1"/>
                </a:solidFill>
                <a:latin typeface="+mn-lt"/>
                <a:ea typeface="+mn-ea"/>
                <a:cs typeface="+mn-cs"/>
              </a:rPr>
              <a:t>with four and six years. In other words, men who are not successful in the biomedical sciences </a:t>
            </a:r>
            <a:r>
              <a:rPr lang="en-US" sz="1200" b="1" kern="1200" dirty="0" smtClean="0">
                <a:solidFill>
                  <a:schemeClr val="tx1"/>
                </a:solidFill>
                <a:latin typeface="+mn-lt"/>
                <a:ea typeface="+mn-ea"/>
                <a:cs typeface="+mn-cs"/>
              </a:rPr>
              <a:t>tend to not complete any degree </a:t>
            </a:r>
            <a:r>
              <a:rPr lang="en-US" sz="1200" kern="1200" dirty="0" smtClean="0">
                <a:solidFill>
                  <a:schemeClr val="tx1"/>
                </a:solidFill>
                <a:latin typeface="+mn-lt"/>
                <a:ea typeface="+mn-ea"/>
                <a:cs typeface="+mn-cs"/>
              </a:rPr>
              <a:t>rather than switch to a different discipline.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It is also interesting that, across the board, </a:t>
            </a:r>
            <a:r>
              <a:rPr lang="en-US" sz="1200" b="1" kern="1200" dirty="0" smtClean="0">
                <a:solidFill>
                  <a:schemeClr val="tx1"/>
                </a:solidFill>
                <a:latin typeface="+mn-lt"/>
                <a:ea typeface="+mn-ea"/>
                <a:cs typeface="+mn-cs"/>
              </a:rPr>
              <a:t>English native speakers are </a:t>
            </a:r>
            <a:r>
              <a:rPr lang="en-US" sz="1200" b="1" i="1" kern="1200" dirty="0" smtClean="0">
                <a:solidFill>
                  <a:schemeClr val="tx1"/>
                </a:solidFill>
                <a:latin typeface="+mn-lt"/>
                <a:ea typeface="+mn-ea"/>
                <a:cs typeface="+mn-cs"/>
              </a:rPr>
              <a:t>less</a:t>
            </a:r>
            <a:r>
              <a:rPr lang="en-US" sz="1200" b="1" kern="1200" dirty="0" smtClean="0">
                <a:solidFill>
                  <a:schemeClr val="tx1"/>
                </a:solidFill>
                <a:latin typeface="+mn-lt"/>
                <a:ea typeface="+mn-ea"/>
                <a:cs typeface="+mn-cs"/>
              </a:rPr>
              <a:t> likely </a:t>
            </a:r>
            <a:r>
              <a:rPr lang="en-US" sz="1200" kern="1200" dirty="0" smtClean="0">
                <a:solidFill>
                  <a:schemeClr val="tx1"/>
                </a:solidFill>
                <a:latin typeface="+mn-lt"/>
                <a:ea typeface="+mn-ea"/>
                <a:cs typeface="+mn-cs"/>
              </a:rPr>
              <a:t>to attain a biomedical science degree than their non-native English speaking peers. Future research should further parcel out international students from the group of non-native English students to gain a better picture of what is happening here.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First, </a:t>
            </a:r>
            <a:r>
              <a:rPr lang="en-US" sz="1200" b="1" kern="1200" dirty="0" smtClean="0">
                <a:solidFill>
                  <a:schemeClr val="tx1"/>
                </a:solidFill>
                <a:latin typeface="+mn-lt"/>
                <a:ea typeface="+mn-ea"/>
                <a:cs typeface="+mn-cs"/>
              </a:rPr>
              <a:t>faculty grading procedures matter; medical degree </a:t>
            </a:r>
            <a:r>
              <a:rPr lang="en-US" sz="1200" b="0" kern="1200" dirty="0" smtClean="0">
                <a:solidFill>
                  <a:schemeClr val="tx1"/>
                </a:solidFill>
                <a:latin typeface="+mn-lt"/>
                <a:ea typeface="+mn-ea"/>
                <a:cs typeface="+mn-cs"/>
              </a:rPr>
              <a:t>aspirants </a:t>
            </a:r>
            <a:r>
              <a:rPr lang="en-US" sz="1200" kern="1200" dirty="0" smtClean="0">
                <a:solidFill>
                  <a:schemeClr val="tx1"/>
                </a:solidFill>
                <a:latin typeface="+mn-lt"/>
                <a:ea typeface="+mn-ea"/>
                <a:cs typeface="+mn-cs"/>
              </a:rPr>
              <a:t>who go to institutions where </a:t>
            </a:r>
            <a:r>
              <a:rPr lang="en-US" sz="1200" b="1" kern="1200" dirty="0" smtClean="0">
                <a:solidFill>
                  <a:schemeClr val="tx1"/>
                </a:solidFill>
                <a:latin typeface="+mn-lt"/>
                <a:ea typeface="+mn-ea"/>
                <a:cs typeface="+mn-cs"/>
              </a:rPr>
              <a:t>a higher percentage </a:t>
            </a:r>
            <a:r>
              <a:rPr lang="en-US" sz="1200" kern="1200" dirty="0" smtClean="0">
                <a:solidFill>
                  <a:schemeClr val="tx1"/>
                </a:solidFill>
                <a:latin typeface="+mn-lt"/>
                <a:ea typeface="+mn-ea"/>
                <a:cs typeface="+mn-cs"/>
              </a:rPr>
              <a:t>of the faculty </a:t>
            </a:r>
            <a:r>
              <a:rPr lang="en-US" sz="1200" b="1" kern="1200" dirty="0" smtClean="0">
                <a:solidFill>
                  <a:schemeClr val="tx1"/>
                </a:solidFill>
                <a:latin typeface="+mn-lt"/>
                <a:ea typeface="+mn-ea"/>
                <a:cs typeface="+mn-cs"/>
              </a:rPr>
              <a:t>grade on a curve </a:t>
            </a:r>
            <a:r>
              <a:rPr lang="en-US" sz="1200" kern="1200" dirty="0" smtClean="0">
                <a:solidFill>
                  <a:schemeClr val="tx1"/>
                </a:solidFill>
                <a:latin typeface="+mn-lt"/>
                <a:ea typeface="+mn-ea"/>
                <a:cs typeface="+mn-cs"/>
              </a:rPr>
              <a:t>are more likely to either </a:t>
            </a:r>
            <a:r>
              <a:rPr lang="en-US" sz="1200" b="1" kern="1200" dirty="0" smtClean="0">
                <a:solidFill>
                  <a:schemeClr val="tx1"/>
                </a:solidFill>
                <a:latin typeface="+mn-lt"/>
                <a:ea typeface="+mn-ea"/>
                <a:cs typeface="+mn-cs"/>
              </a:rPr>
              <a:t>switch</a:t>
            </a:r>
            <a:r>
              <a:rPr lang="en-US" sz="1200" kern="1200" dirty="0" smtClean="0">
                <a:solidFill>
                  <a:schemeClr val="tx1"/>
                </a:solidFill>
                <a:latin typeface="+mn-lt"/>
                <a:ea typeface="+mn-ea"/>
                <a:cs typeface="+mn-cs"/>
              </a:rPr>
              <a:t> into a non biomedical science degree or </a:t>
            </a:r>
            <a:r>
              <a:rPr lang="en-US" sz="1200" b="1" kern="1200" dirty="0" smtClean="0">
                <a:solidFill>
                  <a:schemeClr val="tx1"/>
                </a:solidFill>
                <a:latin typeface="+mn-lt"/>
                <a:ea typeface="+mn-ea"/>
                <a:cs typeface="+mn-cs"/>
              </a:rPr>
              <a:t>not complete a degree </a:t>
            </a:r>
            <a:r>
              <a:rPr lang="en-US" sz="1200" kern="1200" dirty="0" smtClean="0">
                <a:solidFill>
                  <a:schemeClr val="tx1"/>
                </a:solidFill>
                <a:latin typeface="+mn-lt"/>
                <a:ea typeface="+mn-ea"/>
                <a:cs typeface="+mn-cs"/>
              </a:rPr>
              <a:t>at all, than attain a biomedical science degree. Grading on a curve tends to privilege students who begin a course with the requisite skill set for success, but can marginalize and discount the growth of students who demonstrate knowledge gains. </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addition professors’ pedagogical approach in the classroom can significantly affect students’ probability of earning a bachelor’s degree in the biomedical sciences. </a:t>
            </a:r>
            <a:r>
              <a:rPr lang="en-US" sz="1200" b="1" kern="1200" dirty="0" smtClean="0">
                <a:solidFill>
                  <a:schemeClr val="tx1"/>
                </a:solidFill>
                <a:latin typeface="+mn-lt"/>
                <a:ea typeface="+mn-ea"/>
                <a:cs typeface="+mn-cs"/>
              </a:rPr>
              <a:t>Student-centered pedagogy</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strengthened the positive relationship </a:t>
            </a:r>
            <a:r>
              <a:rPr lang="en-US" sz="1200" kern="1200" dirty="0" smtClean="0">
                <a:solidFill>
                  <a:schemeClr val="tx1"/>
                </a:solidFill>
                <a:latin typeface="+mn-lt"/>
                <a:ea typeface="+mn-ea"/>
                <a:cs typeface="+mn-cs"/>
              </a:rPr>
              <a:t>between high school </a:t>
            </a:r>
            <a:r>
              <a:rPr lang="en-US" sz="1200" b="1" kern="1200" dirty="0" smtClean="0">
                <a:solidFill>
                  <a:schemeClr val="tx1"/>
                </a:solidFill>
                <a:latin typeface="+mn-lt"/>
                <a:ea typeface="+mn-ea"/>
                <a:cs typeface="+mn-cs"/>
              </a:rPr>
              <a:t>GPA </a:t>
            </a:r>
            <a:r>
              <a:rPr lang="en-US" sz="1200" kern="1200" dirty="0" smtClean="0">
                <a:solidFill>
                  <a:schemeClr val="tx1"/>
                </a:solidFill>
                <a:latin typeface="+mn-lt"/>
                <a:ea typeface="+mn-ea"/>
                <a:cs typeface="+mn-cs"/>
              </a:rPr>
              <a:t>and biomedical science </a:t>
            </a:r>
            <a:r>
              <a:rPr lang="en-US" sz="1200" b="1" kern="1200" dirty="0" smtClean="0">
                <a:solidFill>
                  <a:schemeClr val="tx1"/>
                </a:solidFill>
                <a:latin typeface="+mn-lt"/>
                <a:ea typeface="+mn-ea"/>
                <a:cs typeface="+mn-cs"/>
              </a:rPr>
              <a:t>completion</a:t>
            </a:r>
            <a:r>
              <a:rPr lang="en-US" sz="1200" kern="1200" dirty="0" smtClean="0">
                <a:solidFill>
                  <a:schemeClr val="tx1"/>
                </a:solidFill>
                <a:latin typeface="+mn-lt"/>
                <a:ea typeface="+mn-ea"/>
                <a:cs typeface="+mn-cs"/>
              </a:rPr>
              <a:t>. Thus, campuses can cultivate and retain talented students in the biomedical sciences at higher rates by </a:t>
            </a:r>
            <a:r>
              <a:rPr lang="en-US" sz="1200" b="1" kern="1200" dirty="0" smtClean="0">
                <a:solidFill>
                  <a:schemeClr val="tx1"/>
                </a:solidFill>
                <a:latin typeface="+mn-lt"/>
                <a:ea typeface="+mn-ea"/>
                <a:cs typeface="+mn-cs"/>
              </a:rPr>
              <a:t>engaging them in the classroom through activities </a:t>
            </a:r>
            <a:r>
              <a:rPr lang="en-US" sz="1200" kern="1200" dirty="0" smtClean="0">
                <a:solidFill>
                  <a:schemeClr val="tx1"/>
                </a:solidFill>
                <a:latin typeface="+mn-lt"/>
                <a:ea typeface="+mn-ea"/>
                <a:cs typeface="+mn-cs"/>
              </a:rPr>
              <a:t>such as class discussions and cooperative learning. This finding confirms previous work that found that </a:t>
            </a:r>
            <a:r>
              <a:rPr lang="en-US" sz="1200" b="1" kern="1200" dirty="0" smtClean="0">
                <a:solidFill>
                  <a:schemeClr val="tx1"/>
                </a:solidFill>
                <a:latin typeface="+mn-lt"/>
                <a:ea typeface="+mn-ea"/>
                <a:cs typeface="+mn-cs"/>
              </a:rPr>
              <a:t>student-centered teaching techniques enhance academic engagement </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Gasiewski</a:t>
            </a:r>
            <a:r>
              <a:rPr lang="en-US" sz="1200" kern="1200" dirty="0" smtClean="0">
                <a:solidFill>
                  <a:schemeClr val="tx1"/>
                </a:solidFill>
                <a:latin typeface="+mn-lt"/>
                <a:ea typeface="+mn-ea"/>
                <a:cs typeface="+mn-cs"/>
              </a:rPr>
              <a:t> et al., 2012). </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29F7599-999C-764D-B2C9-EA1FCF24057B}"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B86C6A3-28AD-B144-942B-64DA1445AD41}" type="datetimeFigureOut">
              <a:rPr lang="en-US" smtClean="0"/>
              <a:pPr/>
              <a:t>5/20/13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B86C6A3-28AD-B144-942B-64DA1445AD41}" type="datetimeFigureOut">
              <a:rPr lang="en-US" smtClean="0"/>
              <a:pPr/>
              <a:t>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78185-EB27-9541-BD35-0F00FA92684F}"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B86C6A3-28AD-B144-942B-64DA1445AD41}" type="datetimeFigureOut">
              <a:rPr lang="en-US" smtClean="0"/>
              <a:pPr/>
              <a:t>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78185-EB27-9541-BD35-0F00FA92684F}"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B86C6A3-28AD-B144-942B-64DA1445AD41}" type="datetimeFigureOut">
              <a:rPr lang="en-US" smtClean="0"/>
              <a:pPr/>
              <a:t>5/20/13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CB86C6A3-28AD-B144-942B-64DA1445AD41}" type="datetimeFigureOut">
              <a:rPr lang="en-US" smtClean="0"/>
              <a:pPr/>
              <a:t>5/20/13</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FD878185-EB27-9541-BD35-0F00FA92684F}"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78185-EB27-9541-BD35-0F00FA92684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B86C6A3-28AD-B144-942B-64DA1445AD41}" type="datetimeFigureOut">
              <a:rPr lang="en-US" smtClean="0"/>
              <a:pPr/>
              <a:t>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878185-EB27-9541-BD35-0F00FA92684F}"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FD878185-EB27-9541-BD35-0F00FA92684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78185-EB27-9541-BD35-0F00FA92684F}"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78185-EB27-9541-BD35-0F00FA92684F}"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B86C6A3-28AD-B144-942B-64DA1445AD41}" type="datetimeFigureOut">
              <a:rPr lang="en-US" smtClean="0"/>
              <a:pPr/>
              <a:t>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878185-EB27-9541-BD35-0F00FA92684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CB86C6A3-28AD-B144-942B-64DA1445AD41}" type="datetimeFigureOut">
              <a:rPr lang="en-US" smtClean="0"/>
              <a:pPr/>
              <a:t>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878185-EB27-9541-BD35-0F00FA92684F}"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FD878185-EB27-9541-BD35-0F00FA92684F}"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B86C6A3-28AD-B144-942B-64DA1445AD41}" type="datetimeFigureOut">
              <a:rPr lang="en-US" smtClean="0"/>
              <a:pPr/>
              <a:t>5/20/13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FD878185-EB27-9541-BD35-0F00FA92684F}"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B86C6A3-28AD-B144-942B-64DA1445AD41}" type="datetimeFigureOut">
              <a:rPr lang="en-US" smtClean="0"/>
              <a:pPr/>
              <a:t>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78185-EB27-9541-BD35-0F00FA92684F}"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B86C6A3-28AD-B144-942B-64DA1445AD41}" type="datetimeFigureOut">
              <a:rPr lang="en-US" smtClean="0"/>
              <a:pPr/>
              <a:t>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78185-EB27-9541-BD35-0F00FA92684F}"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CB86C6A3-28AD-B144-942B-64DA1445AD41}" type="datetimeFigureOut">
              <a:rPr lang="en-US" smtClean="0"/>
              <a:pPr/>
              <a:t>5/20/13</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FD878185-EB27-9541-BD35-0F00FA9268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593980"/>
            <a:ext cx="9144000" cy="986386"/>
          </a:xfrm>
        </p:spPr>
        <p:txBody>
          <a:bodyPr>
            <a:noAutofit/>
          </a:bodyPr>
          <a:lstStyle/>
          <a:p>
            <a:pPr algn="ctr"/>
            <a:r>
              <a:rPr lang="en-US" sz="1800" dirty="0" smtClean="0"/>
              <a:t>Association for Institutional Research</a:t>
            </a:r>
          </a:p>
          <a:p>
            <a:pPr algn="ctr"/>
            <a:r>
              <a:rPr lang="en-US" sz="1800" dirty="0" smtClean="0"/>
              <a:t>May 2013</a:t>
            </a:r>
          </a:p>
          <a:p>
            <a:pPr algn="ctr"/>
            <a:r>
              <a:rPr lang="en-US" sz="1800" dirty="0" smtClean="0"/>
              <a:t>Long Beach, California </a:t>
            </a:r>
          </a:p>
          <a:p>
            <a:pPr algn="r"/>
            <a:endParaRPr lang="en-US" sz="1800" dirty="0"/>
          </a:p>
        </p:txBody>
      </p:sp>
      <p:sp>
        <p:nvSpPr>
          <p:cNvPr id="12" name="Picture Placeholder 11"/>
          <p:cNvSpPr>
            <a:spLocks noGrp="1"/>
          </p:cNvSpPr>
          <p:nvPr>
            <p:ph type="pic" sz="quarter" idx="12"/>
          </p:nvPr>
        </p:nvSpPr>
        <p:spPr/>
      </p:sp>
      <p:sp>
        <p:nvSpPr>
          <p:cNvPr id="13" name="Picture Placeholder 12"/>
          <p:cNvSpPr>
            <a:spLocks noGrp="1"/>
          </p:cNvSpPr>
          <p:nvPr>
            <p:ph type="pic" sz="quarter" idx="13"/>
          </p:nvPr>
        </p:nvSpPr>
        <p:spPr/>
      </p:sp>
      <p:sp>
        <p:nvSpPr>
          <p:cNvPr id="11" name="Text Placeholder 10"/>
          <p:cNvSpPr>
            <a:spLocks noGrp="1"/>
          </p:cNvSpPr>
          <p:nvPr>
            <p:ph type="body" sz="half" idx="2"/>
          </p:nvPr>
        </p:nvSpPr>
        <p:spPr>
          <a:xfrm>
            <a:off x="857250" y="250847"/>
            <a:ext cx="3086100" cy="2040905"/>
          </a:xfrm>
        </p:spPr>
        <p:txBody>
          <a:bodyPr/>
          <a:lstStyle/>
          <a:p>
            <a:r>
              <a:rPr lang="en-US" sz="3600" dirty="0" smtClean="0"/>
              <a:t>Making It!... Or Not: Institutional Contexts &amp; Biomedical Degree Attainment</a:t>
            </a:r>
          </a:p>
          <a:p>
            <a:endParaRPr lang="en-US" sz="3600" dirty="0"/>
          </a:p>
        </p:txBody>
      </p:sp>
      <p:sp>
        <p:nvSpPr>
          <p:cNvPr id="5" name="TextBox 4"/>
          <p:cNvSpPr txBox="1"/>
          <p:nvPr/>
        </p:nvSpPr>
        <p:spPr>
          <a:xfrm>
            <a:off x="2029316" y="6447279"/>
            <a:ext cx="184666"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2"/>
          <a:stretch>
            <a:fillRect/>
          </a:stretch>
        </p:blipFill>
        <p:spPr>
          <a:xfrm>
            <a:off x="4628732" y="249113"/>
            <a:ext cx="2151684" cy="2042639"/>
          </a:xfrm>
          <a:prstGeom prst="rect">
            <a:avLst/>
          </a:prstGeom>
        </p:spPr>
      </p:pic>
      <p:sp>
        <p:nvSpPr>
          <p:cNvPr id="9" name="TextBox 8"/>
          <p:cNvSpPr txBox="1"/>
          <p:nvPr/>
        </p:nvSpPr>
        <p:spPr>
          <a:xfrm>
            <a:off x="0" y="4507198"/>
            <a:ext cx="9144000" cy="830997"/>
          </a:xfrm>
          <a:prstGeom prst="rect">
            <a:avLst/>
          </a:prstGeom>
          <a:noFill/>
        </p:spPr>
        <p:txBody>
          <a:bodyPr wrap="square" rtlCol="0">
            <a:spAutoFit/>
          </a:bodyPr>
          <a:lstStyle/>
          <a:p>
            <a:pPr algn="ctr"/>
            <a:r>
              <a:rPr lang="en-US" sz="2400" dirty="0" smtClean="0"/>
              <a:t>Tanya Figueroa, Sylvia Hurtado, and Kevin Eagan</a:t>
            </a:r>
          </a:p>
          <a:p>
            <a:pPr algn="ctr"/>
            <a:r>
              <a:rPr lang="en-US" sz="2400" dirty="0" smtClean="0"/>
              <a:t>UCLA</a:t>
            </a:r>
            <a:endParaRPr lang="en-US" sz="2400" dirty="0"/>
          </a:p>
        </p:txBody>
      </p:sp>
      <p:pic>
        <p:nvPicPr>
          <p:cNvPr id="10" name="Picture 9"/>
          <p:cNvPicPr>
            <a:picLocks noChangeAspect="1"/>
          </p:cNvPicPr>
          <p:nvPr/>
        </p:nvPicPr>
        <p:blipFill>
          <a:blip r:embed="rId3"/>
          <a:stretch>
            <a:fillRect/>
          </a:stretch>
        </p:blipFill>
        <p:spPr>
          <a:xfrm>
            <a:off x="6780415" y="2416004"/>
            <a:ext cx="2073679" cy="193280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a:t>
            </a:r>
            <a:endParaRPr lang="en-US" dirty="0"/>
          </a:p>
        </p:txBody>
      </p:sp>
      <p:sp>
        <p:nvSpPr>
          <p:cNvPr id="3" name="Content Placeholder 2"/>
          <p:cNvSpPr>
            <a:spLocks noGrp="1"/>
          </p:cNvSpPr>
          <p:nvPr>
            <p:ph idx="1"/>
          </p:nvPr>
        </p:nvSpPr>
        <p:spPr>
          <a:xfrm>
            <a:off x="498474" y="1308091"/>
            <a:ext cx="7556313" cy="5042787"/>
          </a:xfrm>
        </p:spPr>
        <p:txBody>
          <a:bodyPr>
            <a:normAutofit/>
          </a:bodyPr>
          <a:lstStyle/>
          <a:p>
            <a:r>
              <a:rPr lang="en-US" sz="2800" dirty="0" smtClean="0"/>
              <a:t>A need for one million additional STEM degrees in the next decade.</a:t>
            </a:r>
          </a:p>
          <a:p>
            <a:r>
              <a:rPr lang="en-US" sz="2800" dirty="0" smtClean="0"/>
              <a:t>URM students more likely to leave the sciences </a:t>
            </a:r>
          </a:p>
          <a:p>
            <a:pPr lvl="1"/>
            <a:r>
              <a:rPr lang="en-US" sz="2400" dirty="0" smtClean="0"/>
              <a:t>Despite equal initial interest in science &amp; higher degree aspirations</a:t>
            </a:r>
          </a:p>
          <a:p>
            <a:r>
              <a:rPr lang="en-US" sz="2600" dirty="0" smtClean="0"/>
              <a:t>Individual factors alone do not account for completion differences.</a:t>
            </a:r>
          </a:p>
          <a:p>
            <a:r>
              <a:rPr lang="en-US" sz="2600" dirty="0" smtClean="0"/>
              <a:t>Some institutions do a better job!</a:t>
            </a:r>
          </a:p>
          <a:p>
            <a:pPr>
              <a:buNone/>
            </a:pPr>
            <a:endParaRPr lang="en-US" sz="2600" dirty="0" smtClean="0"/>
          </a:p>
          <a:p>
            <a:pPr lvl="1"/>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p:txBody>
          <a:bodyPr>
            <a:normAutofit/>
          </a:bodyPr>
          <a:lstStyle/>
          <a:p>
            <a:r>
              <a:rPr lang="en-US" sz="2800" dirty="0" smtClean="0">
                <a:solidFill>
                  <a:schemeClr val="tx1"/>
                </a:solidFill>
              </a:rPr>
              <a:t>To identify the institutional and aggregate faculty characteristics that contribute to higher rates of degree completion in the biomedical sciences controlling for students’ entering characteristics</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360197"/>
            <a:ext cx="7556313" cy="900392"/>
          </a:xfrm>
        </p:spPr>
        <p:txBody>
          <a:bodyPr/>
          <a:lstStyle/>
          <a:p>
            <a:pPr>
              <a:buNone/>
            </a:pPr>
            <a:r>
              <a:rPr lang="en-US" dirty="0" smtClean="0"/>
              <a:t>To understand experiences we must examine the environment	</a:t>
            </a:r>
            <a:endParaRPr lang="en-US" dirty="0"/>
          </a:p>
        </p:txBody>
      </p:sp>
      <p:pic>
        <p:nvPicPr>
          <p:cNvPr id="7" name="Picture 6" descr="Bronfenbrenners-Bioecological-Model-of-Human-Development.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 Data Sources</a:t>
            </a:r>
            <a:endParaRPr lang="en-US" dirty="0"/>
          </a:p>
        </p:txBody>
      </p:sp>
      <p:sp>
        <p:nvSpPr>
          <p:cNvPr id="3" name="Content Placeholder 2"/>
          <p:cNvSpPr>
            <a:spLocks noGrp="1"/>
          </p:cNvSpPr>
          <p:nvPr>
            <p:ph idx="1"/>
          </p:nvPr>
        </p:nvSpPr>
        <p:spPr>
          <a:xfrm>
            <a:off x="498474" y="1308091"/>
            <a:ext cx="7556313" cy="5175491"/>
          </a:xfrm>
        </p:spPr>
        <p:txBody>
          <a:bodyPr>
            <a:normAutofit/>
          </a:bodyPr>
          <a:lstStyle/>
          <a:p>
            <a:r>
              <a:rPr lang="en-US" sz="2800" dirty="0" smtClean="0"/>
              <a:t>2004 CIRP Freshman Survey</a:t>
            </a:r>
          </a:p>
          <a:p>
            <a:pPr lvl="1"/>
            <a:r>
              <a:rPr lang="en-US" sz="2800" dirty="0" smtClean="0"/>
              <a:t>aggregated student-level variables </a:t>
            </a:r>
          </a:p>
          <a:p>
            <a:r>
              <a:rPr lang="en-US" sz="2800" dirty="0" smtClean="0"/>
              <a:t>Student degree and enrollment data from the National Student Clearinghouse  </a:t>
            </a:r>
          </a:p>
          <a:p>
            <a:r>
              <a:rPr lang="en-US" sz="2800" dirty="0" smtClean="0"/>
              <a:t>Institutional data from Integrated Postsecondary Educational Data System </a:t>
            </a:r>
          </a:p>
          <a:p>
            <a:r>
              <a:rPr lang="en-US" sz="2800" dirty="0" smtClean="0"/>
              <a:t>2011 Best Practices in STEM survey</a:t>
            </a:r>
          </a:p>
          <a:p>
            <a:r>
              <a:rPr lang="en-US" sz="2800" dirty="0" smtClean="0"/>
              <a:t> Aggregate data from the 2007 &amp; 2010 HERI Faculty Surveys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a:xfrm>
            <a:off x="498474" y="1198179"/>
            <a:ext cx="7556313" cy="4144963"/>
          </a:xfrm>
        </p:spPr>
        <p:txBody>
          <a:bodyPr>
            <a:normAutofit/>
          </a:bodyPr>
          <a:lstStyle/>
          <a:p>
            <a:r>
              <a:rPr lang="en-US" sz="2800" dirty="0" smtClean="0">
                <a:solidFill>
                  <a:schemeClr val="tx1"/>
                </a:solidFill>
              </a:rPr>
              <a:t>Final Sample: 30,614 biomedical science aspirants across 296 four-year colleges and universities. </a:t>
            </a:r>
          </a:p>
          <a:p>
            <a:r>
              <a:rPr lang="en-US" sz="2800" dirty="0" smtClean="0">
                <a:solidFill>
                  <a:schemeClr val="tx1"/>
                </a:solidFill>
              </a:rPr>
              <a:t>Weighted Data</a:t>
            </a:r>
          </a:p>
          <a:p>
            <a:r>
              <a:rPr lang="en-US" sz="2800" dirty="0" smtClean="0">
                <a:solidFill>
                  <a:schemeClr val="tx1"/>
                </a:solidFill>
              </a:rPr>
              <a:t>Missing Data</a:t>
            </a:r>
          </a:p>
          <a:p>
            <a:r>
              <a:rPr lang="en-US" sz="2800" dirty="0" smtClean="0"/>
              <a:t>Analysis: Multinomial HGLM (HLM software)</a:t>
            </a:r>
          </a:p>
          <a:p>
            <a:endParaRPr lang="en-US" dirty="0"/>
          </a:p>
        </p:txBody>
      </p:sp>
      <p:pic>
        <p:nvPicPr>
          <p:cNvPr id="4" name="Picture 3"/>
          <p:cNvPicPr>
            <a:picLocks noChangeAspect="1"/>
          </p:cNvPicPr>
          <p:nvPr/>
        </p:nvPicPr>
        <p:blipFill>
          <a:blip r:embed="rId3"/>
          <a:stretch>
            <a:fillRect/>
          </a:stretch>
        </p:blipFill>
        <p:spPr>
          <a:xfrm>
            <a:off x="3074533" y="4916596"/>
            <a:ext cx="2588539" cy="194140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Variable</a:t>
            </a:r>
            <a:endParaRPr lang="en-US" dirty="0"/>
          </a:p>
        </p:txBody>
      </p:sp>
      <p:sp>
        <p:nvSpPr>
          <p:cNvPr id="3" name="Content Placeholder 2"/>
          <p:cNvSpPr>
            <a:spLocks noGrp="1"/>
          </p:cNvSpPr>
          <p:nvPr>
            <p:ph idx="1"/>
          </p:nvPr>
        </p:nvSpPr>
        <p:spPr>
          <a:xfrm>
            <a:off x="498474" y="1600200"/>
            <a:ext cx="7556313" cy="4559256"/>
          </a:xfrm>
        </p:spPr>
        <p:txBody>
          <a:bodyPr>
            <a:noAutofit/>
          </a:bodyPr>
          <a:lstStyle/>
          <a:p>
            <a:r>
              <a:rPr lang="en-US" sz="2800" dirty="0" smtClean="0"/>
              <a:t>Three-part categorical variable measured at the 4</a:t>
            </a:r>
            <a:r>
              <a:rPr lang="en-US" sz="2800" baseline="30000" dirty="0" smtClean="0"/>
              <a:t>th</a:t>
            </a:r>
            <a:r>
              <a:rPr lang="en-US" sz="2800" dirty="0" smtClean="0"/>
              <a:t> and 6</a:t>
            </a:r>
            <a:r>
              <a:rPr lang="en-US" sz="2800" baseline="30000" dirty="0" smtClean="0"/>
              <a:t>th</a:t>
            </a:r>
            <a:r>
              <a:rPr lang="en-US" sz="2800" dirty="0" smtClean="0"/>
              <a:t> year:</a:t>
            </a:r>
          </a:p>
          <a:p>
            <a:pPr lvl="1"/>
            <a:r>
              <a:rPr lang="en-US" sz="2600" dirty="0" smtClean="0"/>
              <a:t>1) Completed a bachelor’s degree in the biomedical sciences</a:t>
            </a:r>
          </a:p>
          <a:p>
            <a:pPr lvl="1"/>
            <a:r>
              <a:rPr lang="en-US" sz="2600" dirty="0" smtClean="0"/>
              <a:t>2) Completed a bachelor’s degree in a field that is </a:t>
            </a:r>
            <a:r>
              <a:rPr lang="en-US" sz="2600" i="1" dirty="0" smtClean="0"/>
              <a:t>not</a:t>
            </a:r>
            <a:r>
              <a:rPr lang="en-US" sz="2600" dirty="0" smtClean="0"/>
              <a:t> in the biomedical sciences</a:t>
            </a:r>
          </a:p>
          <a:p>
            <a:pPr lvl="1"/>
            <a:r>
              <a:rPr lang="en-US" sz="2600" dirty="0" smtClean="0"/>
              <a:t>3) Did not complete a bachelor’s degree at all</a:t>
            </a:r>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Variables – Student Level</a:t>
            </a:r>
            <a:endParaRPr lang="en-US" dirty="0"/>
          </a:p>
        </p:txBody>
      </p:sp>
      <p:sp>
        <p:nvSpPr>
          <p:cNvPr id="3" name="Content Placeholder 2"/>
          <p:cNvSpPr>
            <a:spLocks noGrp="1"/>
          </p:cNvSpPr>
          <p:nvPr>
            <p:ph idx="1"/>
          </p:nvPr>
        </p:nvSpPr>
        <p:spPr>
          <a:xfrm>
            <a:off x="498474" y="2128345"/>
            <a:ext cx="7556313" cy="4525963"/>
          </a:xfrm>
        </p:spPr>
        <p:txBody>
          <a:bodyPr>
            <a:normAutofit/>
          </a:bodyPr>
          <a:lstStyle/>
          <a:p>
            <a:pPr lvl="1"/>
            <a:r>
              <a:rPr lang="en-US" sz="2800" dirty="0" smtClean="0"/>
              <a:t>Background characteristics</a:t>
            </a:r>
          </a:p>
          <a:p>
            <a:pPr lvl="1"/>
            <a:r>
              <a:rPr lang="en-US" sz="2800" dirty="0" smtClean="0"/>
              <a:t>Prior preparation </a:t>
            </a:r>
          </a:p>
          <a:p>
            <a:pPr lvl="1"/>
            <a:r>
              <a:rPr lang="en-US" sz="2800" dirty="0" smtClean="0"/>
              <a:t>Precollege experiences</a:t>
            </a:r>
          </a:p>
          <a:p>
            <a:pPr lvl="1"/>
            <a:r>
              <a:rPr lang="en-US" sz="2800" dirty="0" smtClean="0"/>
              <a:t>Entering aspirations and expectations</a:t>
            </a:r>
          </a:p>
          <a:p>
            <a:pPr lvl="1"/>
            <a:r>
              <a:rPr lang="en-US" sz="2800" dirty="0" smtClean="0"/>
              <a:t>Intended major</a:t>
            </a:r>
          </a:p>
          <a:p>
            <a:endParaRPr lang="en-US" dirty="0"/>
          </a:p>
        </p:txBody>
      </p:sp>
      <p:pic>
        <p:nvPicPr>
          <p:cNvPr id="4" name="Picture 3"/>
          <p:cNvPicPr>
            <a:picLocks noChangeAspect="1"/>
          </p:cNvPicPr>
          <p:nvPr/>
        </p:nvPicPr>
        <p:blipFill>
          <a:blip r:embed="rId3"/>
          <a:stretch>
            <a:fillRect/>
          </a:stretch>
        </p:blipFill>
        <p:spPr>
          <a:xfrm>
            <a:off x="6726134" y="4334525"/>
            <a:ext cx="2171700" cy="23241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Variables – Institution Level</a:t>
            </a:r>
            <a:endParaRPr lang="en-US" dirty="0"/>
          </a:p>
        </p:txBody>
      </p:sp>
      <p:sp>
        <p:nvSpPr>
          <p:cNvPr id="3" name="Content Placeholder 2"/>
          <p:cNvSpPr>
            <a:spLocks noGrp="1"/>
          </p:cNvSpPr>
          <p:nvPr>
            <p:ph idx="1"/>
          </p:nvPr>
        </p:nvSpPr>
        <p:spPr/>
        <p:txBody>
          <a:bodyPr/>
          <a:lstStyle/>
          <a:p>
            <a:pPr lvl="2"/>
            <a:r>
              <a:rPr lang="en-US" sz="2800" dirty="0" smtClean="0"/>
              <a:t>Aggregate peer effects</a:t>
            </a:r>
          </a:p>
          <a:p>
            <a:pPr lvl="2"/>
            <a:r>
              <a:rPr lang="en-US" sz="2800" dirty="0" smtClean="0"/>
              <a:t>Institutional characteristics:</a:t>
            </a:r>
          </a:p>
          <a:p>
            <a:pPr lvl="3"/>
            <a:r>
              <a:rPr lang="en-US" sz="2800" dirty="0" smtClean="0"/>
              <a:t>Size, type, selectivity,  HBCU/PWI/HSI</a:t>
            </a:r>
          </a:p>
          <a:p>
            <a:pPr lvl="2"/>
            <a:r>
              <a:rPr lang="en-US" sz="2800" dirty="0" smtClean="0"/>
              <a:t>Faculty contextual measures</a:t>
            </a:r>
          </a:p>
          <a:p>
            <a:pPr lvl="2"/>
            <a:r>
              <a:rPr lang="en-US" sz="2800" dirty="0" smtClean="0"/>
              <a:t>Best practices in STEM</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sz="2800" dirty="0" smtClean="0"/>
              <a:t>Self-reported major</a:t>
            </a:r>
          </a:p>
          <a:p>
            <a:r>
              <a:rPr lang="en-US" sz="2800" dirty="0" smtClean="0"/>
              <a:t>No control for college experiences</a:t>
            </a:r>
          </a:p>
          <a:p>
            <a:r>
              <a:rPr lang="en-US" sz="2800" dirty="0" smtClean="0"/>
              <a:t>Secondary data</a:t>
            </a:r>
          </a:p>
          <a:p>
            <a:endParaRPr lang="en-US" dirty="0"/>
          </a:p>
        </p:txBody>
      </p:sp>
      <p:pic>
        <p:nvPicPr>
          <p:cNvPr id="4" name="Picture 3"/>
          <p:cNvPicPr>
            <a:picLocks noChangeAspect="1"/>
          </p:cNvPicPr>
          <p:nvPr/>
        </p:nvPicPr>
        <p:blipFill>
          <a:blip r:embed="rId3"/>
          <a:stretch>
            <a:fillRect/>
          </a:stretch>
        </p:blipFill>
        <p:spPr>
          <a:xfrm>
            <a:off x="3126014" y="4234070"/>
            <a:ext cx="5527561" cy="211347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Statistics</a:t>
            </a:r>
            <a:endParaRPr lang="en-US" dirty="0"/>
          </a:p>
        </p:txBody>
      </p:sp>
      <p:graphicFrame>
        <p:nvGraphicFramePr>
          <p:cNvPr id="4" name="Content Placeholder 3"/>
          <p:cNvGraphicFramePr>
            <a:graphicFrameLocks noGrp="1"/>
          </p:cNvGraphicFramePr>
          <p:nvPr>
            <p:ph idx="1"/>
          </p:nvPr>
        </p:nvGraphicFramePr>
        <p:xfrm>
          <a:off x="498475" y="1251218"/>
          <a:ext cx="7556500" cy="5059680"/>
        </p:xfrm>
        <a:graphic>
          <a:graphicData uri="http://schemas.openxmlformats.org/drawingml/2006/table">
            <a:tbl>
              <a:tblPr firstRow="1" bandRow="1">
                <a:tableStyleId>{5C22544A-7EE6-4342-B048-85BDC9FD1C3A}</a:tableStyleId>
              </a:tblPr>
              <a:tblGrid>
                <a:gridCol w="3778250"/>
                <a:gridCol w="3778250"/>
              </a:tblGrid>
              <a:tr h="370840">
                <a:tc>
                  <a:txBody>
                    <a:bodyPr/>
                    <a:lstStyle/>
                    <a:p>
                      <a:r>
                        <a:rPr lang="en-US" sz="2000" dirty="0" smtClean="0"/>
                        <a:t>Dependent Variable</a:t>
                      </a:r>
                      <a:endParaRPr lang="en-US" sz="2000" dirty="0"/>
                    </a:p>
                  </a:txBody>
                  <a:tcPr>
                    <a:solidFill>
                      <a:srgbClr val="B79D49"/>
                    </a:solidFill>
                  </a:tcPr>
                </a:tc>
                <a:tc>
                  <a:txBody>
                    <a:bodyPr/>
                    <a:lstStyle/>
                    <a:p>
                      <a:endParaRPr lang="en-US" dirty="0"/>
                    </a:p>
                  </a:txBody>
                  <a:tcPr>
                    <a:solidFill>
                      <a:srgbClr val="B79D49"/>
                    </a:solidFill>
                  </a:tcPr>
                </a:tc>
              </a:tr>
              <a:tr h="370840">
                <a:tc>
                  <a:txBody>
                    <a:bodyPr/>
                    <a:lstStyle/>
                    <a:p>
                      <a:r>
                        <a:rPr lang="en-US" sz="2000" dirty="0" smtClean="0"/>
                        <a:t>Completed</a:t>
                      </a:r>
                      <a:r>
                        <a:rPr lang="en-US" sz="2000" baseline="0" dirty="0" smtClean="0"/>
                        <a:t> biomedical degree in four and six years</a:t>
                      </a:r>
                      <a:endParaRPr lang="en-US" sz="2000" dirty="0"/>
                    </a:p>
                  </a:txBody>
                  <a:tcPr/>
                </a:tc>
                <a:tc>
                  <a:txBody>
                    <a:bodyPr/>
                    <a:lstStyle/>
                    <a:p>
                      <a:pPr algn="ctr"/>
                      <a:r>
                        <a:rPr lang="en-US" dirty="0" smtClean="0"/>
                        <a:t>27.8% jumps to 38.1%</a:t>
                      </a:r>
                      <a:endParaRPr lang="en-US" dirty="0"/>
                    </a:p>
                  </a:txBody>
                  <a:tcPr/>
                </a:tc>
              </a:tr>
              <a:tr h="370840">
                <a:tc>
                  <a:txBody>
                    <a:bodyPr/>
                    <a:lstStyle/>
                    <a:p>
                      <a:r>
                        <a:rPr lang="en-US" sz="2000" dirty="0" smtClean="0"/>
                        <a:t>Completed</a:t>
                      </a:r>
                      <a:r>
                        <a:rPr lang="en-US" sz="2000" baseline="0" dirty="0" smtClean="0"/>
                        <a:t> degree in other field</a:t>
                      </a:r>
                      <a:endParaRPr lang="en-US" sz="2000" dirty="0"/>
                    </a:p>
                  </a:txBody>
                  <a:tcPr/>
                </a:tc>
                <a:tc>
                  <a:txBody>
                    <a:bodyPr/>
                    <a:lstStyle/>
                    <a:p>
                      <a:pPr algn="ctr"/>
                      <a:r>
                        <a:rPr lang="en-US" dirty="0" smtClean="0"/>
                        <a:t>19.4% jumps to 33.6%</a:t>
                      </a:r>
                      <a:endParaRPr lang="en-US" dirty="0"/>
                    </a:p>
                  </a:txBody>
                  <a:tcPr/>
                </a:tc>
              </a:tr>
              <a:tr h="370840">
                <a:tc>
                  <a:txBody>
                    <a:bodyPr/>
                    <a:lstStyle/>
                    <a:p>
                      <a:r>
                        <a:rPr lang="en-US" sz="2000" dirty="0" smtClean="0"/>
                        <a:t>Did not complete</a:t>
                      </a:r>
                      <a:endParaRPr lang="en-US" sz="2000" dirty="0"/>
                    </a:p>
                  </a:txBody>
                  <a:tcPr/>
                </a:tc>
                <a:tc>
                  <a:txBody>
                    <a:bodyPr/>
                    <a:lstStyle/>
                    <a:p>
                      <a:pPr algn="ctr"/>
                      <a:r>
                        <a:rPr lang="en-US" dirty="0" smtClean="0"/>
                        <a:t>52.8%</a:t>
                      </a:r>
                      <a:r>
                        <a:rPr lang="en-US" baseline="0" dirty="0" smtClean="0"/>
                        <a:t> decreases to 28.3%</a:t>
                      </a:r>
                      <a:endParaRPr lang="en-US" dirty="0"/>
                    </a:p>
                  </a:txBody>
                  <a:tcPr/>
                </a:tc>
              </a:tr>
              <a:tr h="370840">
                <a:tc>
                  <a:txBody>
                    <a:bodyPr/>
                    <a:lstStyle/>
                    <a:p>
                      <a:r>
                        <a:rPr lang="en-US" sz="2000" b="1" dirty="0" smtClean="0">
                          <a:solidFill>
                            <a:schemeClr val="bg1"/>
                          </a:solidFill>
                        </a:rPr>
                        <a:t>Demographics</a:t>
                      </a:r>
                      <a:endParaRPr lang="en-US" sz="2000" b="1" dirty="0">
                        <a:solidFill>
                          <a:schemeClr val="bg1"/>
                        </a:solidFill>
                      </a:endParaRPr>
                    </a:p>
                  </a:txBody>
                  <a:tcPr>
                    <a:solidFill>
                      <a:srgbClr val="B79D49"/>
                    </a:solidFill>
                  </a:tcPr>
                </a:tc>
                <a:tc>
                  <a:txBody>
                    <a:bodyPr/>
                    <a:lstStyle/>
                    <a:p>
                      <a:pPr algn="ctr"/>
                      <a:endParaRPr lang="en-US" dirty="0"/>
                    </a:p>
                  </a:txBody>
                  <a:tcPr>
                    <a:solidFill>
                      <a:srgbClr val="B79D49"/>
                    </a:solidFill>
                  </a:tcPr>
                </a:tc>
              </a:tr>
              <a:tr h="370840">
                <a:tc>
                  <a:txBody>
                    <a:bodyPr/>
                    <a:lstStyle/>
                    <a:p>
                      <a:r>
                        <a:rPr lang="en-US" sz="2000" b="0" dirty="0" smtClean="0"/>
                        <a:t>Sex: Female</a:t>
                      </a:r>
                      <a:endParaRPr lang="en-US" sz="2000" b="0" dirty="0"/>
                    </a:p>
                  </a:txBody>
                  <a:tcPr/>
                </a:tc>
                <a:tc>
                  <a:txBody>
                    <a:bodyPr/>
                    <a:lstStyle/>
                    <a:p>
                      <a:pPr algn="ctr"/>
                      <a:r>
                        <a:rPr lang="en-US" dirty="0" smtClean="0"/>
                        <a:t>69%</a:t>
                      </a:r>
                      <a:endParaRPr lang="en-US" dirty="0"/>
                    </a:p>
                  </a:txBody>
                  <a:tcPr/>
                </a:tc>
              </a:tr>
              <a:tr h="370840">
                <a:tc>
                  <a:txBody>
                    <a:bodyPr/>
                    <a:lstStyle/>
                    <a:p>
                      <a:r>
                        <a:rPr lang="en-US" sz="2000" b="0" dirty="0" smtClean="0"/>
                        <a:t>American Indian</a:t>
                      </a:r>
                      <a:endParaRPr lang="en-US" sz="2000" b="0" dirty="0"/>
                    </a:p>
                  </a:txBody>
                  <a:tcPr/>
                </a:tc>
                <a:tc>
                  <a:txBody>
                    <a:bodyPr/>
                    <a:lstStyle/>
                    <a:p>
                      <a:pPr algn="ctr"/>
                      <a:r>
                        <a:rPr lang="en-US" dirty="0" smtClean="0"/>
                        <a:t>2%</a:t>
                      </a:r>
                      <a:endParaRPr lang="en-US" dirty="0"/>
                    </a:p>
                  </a:txBody>
                  <a:tcPr/>
                </a:tc>
              </a:tr>
              <a:tr h="370840">
                <a:tc>
                  <a:txBody>
                    <a:bodyPr/>
                    <a:lstStyle/>
                    <a:p>
                      <a:r>
                        <a:rPr lang="en-US" sz="2000" b="0" dirty="0" smtClean="0"/>
                        <a:t>Other race</a:t>
                      </a:r>
                      <a:endParaRPr lang="en-US" sz="2000" b="0" dirty="0"/>
                    </a:p>
                  </a:txBody>
                  <a:tcPr>
                    <a:lnB w="12700" cap="flat" cmpd="sng" algn="ctr">
                      <a:solidFill>
                        <a:prstClr val="white"/>
                      </a:solidFill>
                      <a:prstDash val="solid"/>
                      <a:round/>
                      <a:headEnd type="none" w="med" len="med"/>
                      <a:tailEnd type="none" w="med" len="med"/>
                    </a:lnB>
                  </a:tcPr>
                </a:tc>
                <a:tc>
                  <a:txBody>
                    <a:bodyPr/>
                    <a:lstStyle/>
                    <a:p>
                      <a:pPr algn="ctr"/>
                      <a:r>
                        <a:rPr lang="en-US" dirty="0" smtClean="0"/>
                        <a:t>2%</a:t>
                      </a:r>
                      <a:endParaRPr lang="en-US" dirty="0"/>
                    </a:p>
                  </a:txBody>
                  <a:tcPr/>
                </a:tc>
              </a:tr>
              <a:tr h="370840">
                <a:tc>
                  <a:txBody>
                    <a:bodyPr/>
                    <a:lstStyle/>
                    <a:p>
                      <a:r>
                        <a:rPr lang="en-US" sz="2000" b="0" dirty="0" smtClean="0"/>
                        <a:t>Latino/a</a:t>
                      </a:r>
                      <a:endParaRPr lang="en-US" sz="2000" b="0" dirty="0"/>
                    </a:p>
                  </a:txBody>
                  <a:tcPr>
                    <a:lnT w="12700" cap="flat" cmpd="sng" algn="ctr">
                      <a:solidFill>
                        <a:prstClr val="white"/>
                      </a:solidFill>
                      <a:prstDash val="solid"/>
                      <a:round/>
                      <a:headEnd type="none" w="med" len="med"/>
                      <a:tailEnd type="none" w="med" len="med"/>
                    </a:lnT>
                  </a:tcPr>
                </a:tc>
                <a:tc>
                  <a:txBody>
                    <a:bodyPr/>
                    <a:lstStyle/>
                    <a:p>
                      <a:pPr algn="ctr"/>
                      <a:r>
                        <a:rPr lang="en-US" dirty="0" smtClean="0"/>
                        <a:t>7%</a:t>
                      </a:r>
                      <a:endParaRPr lang="en-US" dirty="0"/>
                    </a:p>
                  </a:txBody>
                  <a:tcPr/>
                </a:tc>
              </a:tr>
              <a:tr h="370840">
                <a:tc>
                  <a:txBody>
                    <a:bodyPr/>
                    <a:lstStyle/>
                    <a:p>
                      <a:r>
                        <a:rPr lang="en-US" sz="2000" b="0" dirty="0" smtClean="0"/>
                        <a:t>Black</a:t>
                      </a:r>
                      <a:endParaRPr lang="en-US" sz="2000" b="0" dirty="0"/>
                    </a:p>
                  </a:txBody>
                  <a:tcPr/>
                </a:tc>
                <a:tc>
                  <a:txBody>
                    <a:bodyPr/>
                    <a:lstStyle/>
                    <a:p>
                      <a:pPr algn="ctr"/>
                      <a:r>
                        <a:rPr lang="en-US" dirty="0" smtClean="0"/>
                        <a:t>10%</a:t>
                      </a:r>
                      <a:endParaRPr lang="en-US" dirty="0"/>
                    </a:p>
                  </a:txBody>
                  <a:tcPr/>
                </a:tc>
              </a:tr>
              <a:tr h="370840">
                <a:tc>
                  <a:txBody>
                    <a:bodyPr/>
                    <a:lstStyle/>
                    <a:p>
                      <a:r>
                        <a:rPr lang="en-US" sz="2000" b="0" dirty="0" smtClean="0"/>
                        <a:t>Asian/Pacific Islander</a:t>
                      </a:r>
                      <a:endParaRPr lang="en-US" sz="2000" b="0" dirty="0"/>
                    </a:p>
                  </a:txBody>
                  <a:tcPr/>
                </a:tc>
                <a:tc>
                  <a:txBody>
                    <a:bodyPr/>
                    <a:lstStyle/>
                    <a:p>
                      <a:pPr algn="ctr"/>
                      <a:r>
                        <a:rPr lang="en-US" dirty="0" smtClean="0"/>
                        <a:t>14%</a:t>
                      </a:r>
                      <a:endParaRPr lang="en-US" dirty="0"/>
                    </a:p>
                  </a:txBody>
                  <a:tcPr/>
                </a:tc>
              </a:tr>
              <a:tr h="370840">
                <a:tc>
                  <a:txBody>
                    <a:bodyPr/>
                    <a:lstStyle/>
                    <a:p>
                      <a:r>
                        <a:rPr lang="en-US" sz="2000" b="0" dirty="0" smtClean="0"/>
                        <a:t>White</a:t>
                      </a:r>
                      <a:endParaRPr lang="en-US" sz="2000" b="0" dirty="0"/>
                    </a:p>
                  </a:txBody>
                  <a:tcPr/>
                </a:tc>
                <a:tc>
                  <a:txBody>
                    <a:bodyPr/>
                    <a:lstStyle/>
                    <a:p>
                      <a:pPr algn="ctr"/>
                      <a:r>
                        <a:rPr lang="en-US" dirty="0" smtClean="0"/>
                        <a:t>64%</a:t>
                      </a:r>
                      <a:endParaRPr lang="en-US" dirty="0"/>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Biomedical Science Completion versus Non-Biomedical Science Completion in the 6</a:t>
            </a:r>
            <a:r>
              <a:rPr lang="en-US" sz="2800" baseline="30000" dirty="0" smtClean="0"/>
              <a:t>th</a:t>
            </a:r>
            <a:r>
              <a:rPr lang="en-US" sz="2800" dirty="0" smtClean="0"/>
              <a:t> year</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739772104"/>
              </p:ext>
            </p:extLst>
          </p:nvPr>
        </p:nvGraphicFramePr>
        <p:xfrm>
          <a:off x="498474" y="1981200"/>
          <a:ext cx="7640003" cy="3394842"/>
        </p:xfrm>
        <a:graphic>
          <a:graphicData uri="http://schemas.openxmlformats.org/drawingml/2006/table">
            <a:tbl>
              <a:tblPr firstRow="1" bandRow="1">
                <a:tableStyleId>{5C22544A-7EE6-4342-B048-85BDC9FD1C3A}</a:tableStyleId>
              </a:tblPr>
              <a:tblGrid>
                <a:gridCol w="3861753"/>
                <a:gridCol w="3778250"/>
              </a:tblGrid>
              <a:tr h="419731">
                <a:tc>
                  <a:txBody>
                    <a:bodyPr/>
                    <a:lstStyle/>
                    <a:p>
                      <a:r>
                        <a:rPr lang="en-US" sz="2000" dirty="0" smtClean="0"/>
                        <a:t>Institutional Characteristics </a:t>
                      </a:r>
                      <a:endParaRPr lang="en-US" sz="2000" dirty="0"/>
                    </a:p>
                  </a:txBody>
                  <a:tcPr>
                    <a:solidFill>
                      <a:srgbClr val="B79D49"/>
                    </a:solidFill>
                  </a:tcPr>
                </a:tc>
                <a:tc>
                  <a:txBody>
                    <a:bodyPr/>
                    <a:lstStyle/>
                    <a:p>
                      <a:pPr algn="ctr"/>
                      <a:endParaRPr lang="en-US" dirty="0"/>
                    </a:p>
                  </a:txBody>
                  <a:tcPr>
                    <a:solidFill>
                      <a:srgbClr val="B79D49"/>
                    </a:solidFill>
                  </a:tcPr>
                </a:tc>
              </a:tr>
              <a:tr h="3928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Emerging HSI</a:t>
                      </a:r>
                    </a:p>
                  </a:txBody>
                  <a:tcPr/>
                </a:tc>
                <a:tc>
                  <a:txBody>
                    <a:bodyPr/>
                    <a:lstStyle/>
                    <a:p>
                      <a:pPr algn="ctr"/>
                      <a:r>
                        <a:rPr lang="en-US" dirty="0" smtClean="0"/>
                        <a:t>+</a:t>
                      </a:r>
                      <a:endParaRPr lang="en-US" dirty="0"/>
                    </a:p>
                  </a:txBody>
                  <a:tcPr/>
                </a:tc>
              </a:tr>
              <a:tr h="3928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Size (full-time enrollment)</a:t>
                      </a:r>
                    </a:p>
                  </a:txBody>
                  <a:tcPr/>
                </a:tc>
                <a:tc>
                  <a:txBody>
                    <a:bodyPr/>
                    <a:lstStyle/>
                    <a:p>
                      <a:pPr algn="ctr"/>
                      <a:r>
                        <a:rPr lang="en-US" dirty="0" smtClean="0"/>
                        <a:t>-</a:t>
                      </a:r>
                      <a:endParaRPr lang="en-US" dirty="0"/>
                    </a:p>
                  </a:txBody>
                  <a:tcPr/>
                </a:tc>
              </a:tr>
              <a:tr h="419731">
                <a:tc>
                  <a:txBody>
                    <a:bodyPr/>
                    <a:lstStyle/>
                    <a:p>
                      <a:pPr algn="l"/>
                      <a:r>
                        <a:rPr lang="en-US" sz="2000" b="1" dirty="0" smtClean="0">
                          <a:solidFill>
                            <a:schemeClr val="bg1"/>
                          </a:solidFill>
                        </a:rPr>
                        <a:t>Background Characteristics</a:t>
                      </a:r>
                      <a:endParaRPr lang="en-US" sz="2000" b="1" dirty="0">
                        <a:solidFill>
                          <a:schemeClr val="bg1"/>
                        </a:solidFill>
                      </a:endParaRPr>
                    </a:p>
                  </a:txBody>
                  <a:tcPr>
                    <a:solidFill>
                      <a:srgbClr val="B79D49"/>
                    </a:solidFill>
                  </a:tcPr>
                </a:tc>
                <a:tc>
                  <a:txBody>
                    <a:bodyPr/>
                    <a:lstStyle/>
                    <a:p>
                      <a:pPr algn="l"/>
                      <a:endParaRPr lang="en-US" sz="2000" dirty="0">
                        <a:solidFill>
                          <a:schemeClr val="bg1"/>
                        </a:solidFill>
                      </a:endParaRPr>
                    </a:p>
                  </a:txBody>
                  <a:tcPr>
                    <a:solidFill>
                      <a:srgbClr val="B79D49"/>
                    </a:solidFill>
                  </a:tcPr>
                </a:tc>
              </a:tr>
              <a:tr h="392825">
                <a:tc>
                  <a:txBody>
                    <a:bodyPr/>
                    <a:lstStyle/>
                    <a:p>
                      <a:pPr algn="l"/>
                      <a:r>
                        <a:rPr lang="en-US" dirty="0" smtClean="0"/>
                        <a:t>Asian American or Pacific Islander</a:t>
                      </a:r>
                      <a:endParaRPr lang="en-US" dirty="0"/>
                    </a:p>
                  </a:txBody>
                  <a:tcPr/>
                </a:tc>
                <a:tc>
                  <a:txBody>
                    <a:bodyPr/>
                    <a:lstStyle/>
                    <a:p>
                      <a:pPr algn="ctr"/>
                      <a:r>
                        <a:rPr lang="en-US" dirty="0" smtClean="0"/>
                        <a:t>+</a:t>
                      </a:r>
                      <a:endParaRPr lang="en-US" dirty="0"/>
                    </a:p>
                  </a:txBody>
                  <a:tcPr/>
                </a:tc>
              </a:tr>
              <a:tr h="392825">
                <a:tc>
                  <a:txBody>
                    <a:bodyPr/>
                    <a:lstStyle/>
                    <a:p>
                      <a:pPr algn="l"/>
                      <a:r>
                        <a:rPr lang="en-US" dirty="0" smtClean="0"/>
                        <a:t>Other race</a:t>
                      </a:r>
                      <a:endParaRPr lang="en-US" dirty="0"/>
                    </a:p>
                  </a:txBody>
                  <a:tcPr/>
                </a:tc>
                <a:tc>
                  <a:txBody>
                    <a:bodyPr/>
                    <a:lstStyle/>
                    <a:p>
                      <a:pPr algn="ctr"/>
                      <a:r>
                        <a:rPr lang="en-US" dirty="0" smtClean="0"/>
                        <a:t>+</a:t>
                      </a:r>
                      <a:endParaRPr lang="en-US" dirty="0"/>
                    </a:p>
                  </a:txBody>
                  <a:tcPr/>
                </a:tc>
              </a:tr>
              <a:tr h="59125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latin typeface="Rockwell" pitchFamily="18" charset="0"/>
                        </a:rPr>
                        <a:t>  Either parent has a STEM-related   </a:t>
                      </a:r>
                    </a:p>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latin typeface="Rockwell" pitchFamily="18" charset="0"/>
                        </a:rPr>
                        <a:t>  occupation</a:t>
                      </a:r>
                    </a:p>
                  </a:txBody>
                  <a:tcPr marL="9525" marR="9525" marT="9525" marB="0" anchor="b"/>
                </a:tc>
                <a:tc>
                  <a:txBody>
                    <a:bodyPr/>
                    <a:lstStyle/>
                    <a:p>
                      <a:pPr algn="ctr"/>
                      <a:r>
                        <a:rPr lang="en-US" dirty="0" smtClean="0"/>
                        <a:t>+</a:t>
                      </a:r>
                      <a:endParaRPr lang="en-US" dirty="0"/>
                    </a:p>
                  </a:txBody>
                  <a:tcPr/>
                </a:tc>
              </a:tr>
              <a:tr h="392825">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latin typeface="Rockwell" pitchFamily="18" charset="0"/>
                        </a:rPr>
                        <a:t>Native English speaker</a:t>
                      </a:r>
                    </a:p>
                  </a:txBody>
                  <a:tcPr marL="9525" marR="9525" marT="9525" marB="0" anchor="ctr"/>
                </a:tc>
                <a:tc>
                  <a:txBody>
                    <a:bodyPr/>
                    <a:lstStyle/>
                    <a:p>
                      <a:pPr algn="ctr"/>
                      <a:r>
                        <a:rPr lang="en-US" dirty="0" smtClean="0"/>
                        <a:t>-</a:t>
                      </a:r>
                      <a:endParaRPr lang="en-US" dirty="0"/>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930041365"/>
              </p:ext>
            </p:extLst>
          </p:nvPr>
        </p:nvGraphicFramePr>
        <p:xfrm>
          <a:off x="687471" y="2401905"/>
          <a:ext cx="8075528" cy="4130040"/>
        </p:xfrm>
        <a:graphic>
          <a:graphicData uri="http://schemas.openxmlformats.org/drawingml/2006/table">
            <a:tbl>
              <a:tblPr firstRow="1" bandRow="1">
                <a:tableStyleId>{5C22544A-7EE6-4342-B048-85BDC9FD1C3A}</a:tableStyleId>
              </a:tblPr>
              <a:tblGrid>
                <a:gridCol w="5450862"/>
                <a:gridCol w="2624666"/>
              </a:tblGrid>
              <a:tr h="370840">
                <a:tc>
                  <a:txBody>
                    <a:bodyPr/>
                    <a:lstStyle/>
                    <a:p>
                      <a:r>
                        <a:rPr lang="en-US" sz="2000" dirty="0" smtClean="0"/>
                        <a:t>Prior Preparation</a:t>
                      </a:r>
                      <a:endParaRPr lang="en-US" sz="2000" dirty="0"/>
                    </a:p>
                  </a:txBody>
                  <a:tcPr>
                    <a:solidFill>
                      <a:srgbClr val="B79D49"/>
                    </a:solidFill>
                  </a:tcPr>
                </a:tc>
                <a:tc>
                  <a:txBody>
                    <a:bodyPr/>
                    <a:lstStyle/>
                    <a:p>
                      <a:endParaRPr lang="en-US" dirty="0"/>
                    </a:p>
                  </a:txBody>
                  <a:tcPr>
                    <a:solidFill>
                      <a:srgbClr val="B79D49"/>
                    </a:solidFill>
                  </a:tcPr>
                </a:tc>
              </a:tr>
              <a:tr h="370840">
                <a:tc>
                  <a:txBody>
                    <a:bodyPr/>
                    <a:lstStyle/>
                    <a:p>
                      <a:r>
                        <a:rPr lang="en-US" dirty="0" smtClean="0"/>
                        <a:t>Average high school GPA</a:t>
                      </a:r>
                      <a:endParaRPr lang="en-US" dirty="0"/>
                    </a:p>
                  </a:txBody>
                  <a:tcPr/>
                </a:tc>
                <a:tc>
                  <a:txBody>
                    <a:bodyPr/>
                    <a:lstStyle/>
                    <a:p>
                      <a:pPr algn="ctr"/>
                      <a:r>
                        <a:rPr lang="en-US" dirty="0" smtClean="0"/>
                        <a:t>+</a:t>
                      </a:r>
                      <a:endParaRPr lang="en-US" dirty="0"/>
                    </a:p>
                  </a:txBody>
                  <a:tcPr/>
                </a:tc>
              </a:tr>
              <a:tr h="370840">
                <a:tc>
                  <a:txBody>
                    <a:bodyPr/>
                    <a:lstStyle/>
                    <a:p>
                      <a:r>
                        <a:rPr lang="en-US" dirty="0" smtClean="0"/>
                        <a:t>    Student-centered pedagogy factor</a:t>
                      </a:r>
                      <a:endParaRPr lang="en-US" dirty="0"/>
                    </a:p>
                  </a:txBody>
                  <a:tcPr/>
                </a:tc>
                <a:tc>
                  <a:txBody>
                    <a:bodyPr/>
                    <a:lstStyle/>
                    <a:p>
                      <a:pPr algn="ctr"/>
                      <a:r>
                        <a:rPr lang="en-US" dirty="0" smtClean="0"/>
                        <a:t>+</a:t>
                      </a:r>
                      <a:endParaRPr lang="en-US" dirty="0"/>
                    </a:p>
                  </a:txBody>
                  <a:tcPr/>
                </a:tc>
              </a:tr>
              <a:tr h="370840">
                <a:tc>
                  <a:txBody>
                    <a:bodyPr/>
                    <a:lstStyle/>
                    <a:p>
                      <a:r>
                        <a:rPr lang="en-US" dirty="0" smtClean="0"/>
                        <a:t>SAT composite score (100)</a:t>
                      </a:r>
                      <a:endParaRPr lang="en-US" dirty="0"/>
                    </a:p>
                  </a:txBody>
                  <a:tcPr/>
                </a:tc>
                <a:tc>
                  <a:txBody>
                    <a:bodyPr/>
                    <a:lstStyle/>
                    <a:p>
                      <a:pPr algn="ctr"/>
                      <a:r>
                        <a:rPr lang="en-US" dirty="0" smtClean="0"/>
                        <a:t>+</a:t>
                      </a:r>
                      <a:endParaRPr lang="en-US" dirty="0"/>
                    </a:p>
                  </a:txBody>
                  <a:tcPr/>
                </a:tc>
              </a:tr>
              <a:tr h="370840">
                <a:tc>
                  <a:txBody>
                    <a:bodyPr/>
                    <a:lstStyle/>
                    <a:p>
                      <a:r>
                        <a:rPr lang="en-US" dirty="0" smtClean="0"/>
                        <a:t>Years of HS study: Mathematics</a:t>
                      </a:r>
                      <a:endParaRPr lang="en-US" dirty="0"/>
                    </a:p>
                  </a:txBody>
                  <a:tcPr/>
                </a:tc>
                <a:tc>
                  <a:txBody>
                    <a:bodyPr/>
                    <a:lstStyle/>
                    <a:p>
                      <a:pPr algn="ctr"/>
                      <a:r>
                        <a:rPr lang="en-US" dirty="0" smtClean="0"/>
                        <a:t>+</a:t>
                      </a:r>
                      <a:endParaRPr lang="en-US" dirty="0"/>
                    </a:p>
                  </a:txBody>
                  <a:tcPr/>
                </a:tc>
              </a:tr>
              <a:tr h="370840">
                <a:tc>
                  <a:txBody>
                    <a:bodyPr/>
                    <a:lstStyle/>
                    <a:p>
                      <a:r>
                        <a:rPr lang="en-US" dirty="0" smtClean="0"/>
                        <a:t>Years of HS study: Biological science</a:t>
                      </a:r>
                      <a:endParaRPr lang="en-US" dirty="0"/>
                    </a:p>
                  </a:txBody>
                  <a:tcPr/>
                </a:tc>
                <a:tc>
                  <a:txBody>
                    <a:bodyPr/>
                    <a:lstStyle/>
                    <a:p>
                      <a:pPr algn="ctr"/>
                      <a:r>
                        <a:rPr lang="en-US" dirty="0" smtClean="0"/>
                        <a:t>+</a:t>
                      </a:r>
                      <a:endParaRPr lang="en-US" dirty="0"/>
                    </a:p>
                  </a:txBody>
                  <a:tcPr/>
                </a:tc>
              </a:tr>
              <a:tr h="370840">
                <a:tc>
                  <a:txBody>
                    <a:bodyPr/>
                    <a:lstStyle/>
                    <a:p>
                      <a:r>
                        <a:rPr lang="en-US" sz="2000" b="1" dirty="0" smtClean="0">
                          <a:solidFill>
                            <a:schemeClr val="bg1"/>
                          </a:solidFill>
                        </a:rPr>
                        <a:t>Pre-college Experiences</a:t>
                      </a:r>
                      <a:endParaRPr lang="en-US" sz="2000" b="1" dirty="0">
                        <a:solidFill>
                          <a:schemeClr val="bg1"/>
                        </a:solidFill>
                      </a:endParaRPr>
                    </a:p>
                  </a:txBody>
                  <a:tcPr>
                    <a:solidFill>
                      <a:srgbClr val="B79D49"/>
                    </a:solidFill>
                  </a:tcPr>
                </a:tc>
                <a:tc>
                  <a:txBody>
                    <a:bodyPr/>
                    <a:lstStyle/>
                    <a:p>
                      <a:endParaRPr lang="en-US" dirty="0"/>
                    </a:p>
                  </a:txBody>
                  <a:tcPr>
                    <a:solidFill>
                      <a:srgbClr val="B79D49"/>
                    </a:solidFill>
                  </a:tcPr>
                </a:tc>
              </a:tr>
              <a:tr h="370840">
                <a:tc>
                  <a:txBody>
                    <a:bodyPr/>
                    <a:lstStyle/>
                    <a:p>
                      <a:r>
                        <a:rPr lang="en-US" dirty="0" smtClean="0"/>
                        <a:t>Felt overwhelmed by all I had to do</a:t>
                      </a:r>
                      <a:endParaRPr lang="en-US" dirty="0"/>
                    </a:p>
                  </a:txBody>
                  <a:tcPr/>
                </a:tc>
                <a:tc>
                  <a:txBody>
                    <a:bodyPr/>
                    <a:lstStyle/>
                    <a:p>
                      <a:pPr algn="ctr"/>
                      <a:r>
                        <a:rPr lang="en-US" dirty="0" smtClean="0"/>
                        <a:t>-</a:t>
                      </a:r>
                      <a:endParaRPr lang="en-US" dirty="0"/>
                    </a:p>
                  </a:txBody>
                  <a:tcPr/>
                </a:tc>
              </a:tr>
              <a:tr h="370840">
                <a:tc>
                  <a:txBody>
                    <a:bodyPr/>
                    <a:lstStyle/>
                    <a:p>
                      <a:r>
                        <a:rPr lang="en-US" dirty="0" smtClean="0"/>
                        <a:t>Socialized with different ethnic group</a:t>
                      </a:r>
                      <a:endParaRPr lang="en-US" dirty="0"/>
                    </a:p>
                  </a:txBody>
                  <a:tcPr/>
                </a:tc>
                <a:tc>
                  <a:txBody>
                    <a:bodyPr/>
                    <a:lstStyle/>
                    <a:p>
                      <a:pPr algn="ctr"/>
                      <a:r>
                        <a:rPr lang="en-US" dirty="0" smtClean="0"/>
                        <a:t>-</a:t>
                      </a:r>
                      <a:endParaRPr lang="en-US" dirty="0"/>
                    </a:p>
                  </a:txBody>
                  <a:tcPr/>
                </a:tc>
              </a:tr>
              <a:tr h="370840">
                <a:tc>
                  <a:txBody>
                    <a:bodyPr/>
                    <a:lstStyle/>
                    <a:p>
                      <a:r>
                        <a:rPr lang="en-US" dirty="0" smtClean="0"/>
                        <a:t>Studying or homework</a:t>
                      </a:r>
                      <a:endParaRPr lang="en-US" dirty="0"/>
                    </a:p>
                  </a:txBody>
                  <a:tcPr/>
                </a:tc>
                <a:tc>
                  <a:txBody>
                    <a:bodyPr/>
                    <a:lstStyle/>
                    <a:p>
                      <a:pPr algn="ctr"/>
                      <a:r>
                        <a:rPr lang="en-US" dirty="0" smtClean="0"/>
                        <a:t>+</a:t>
                      </a:r>
                      <a:endParaRPr lang="en-US" dirty="0"/>
                    </a:p>
                  </a:txBody>
                  <a:tcPr/>
                </a:tc>
              </a:tr>
              <a:tr h="370840">
                <a:tc>
                  <a:txBody>
                    <a:bodyPr/>
                    <a:lstStyle/>
                    <a:p>
                      <a:r>
                        <a:rPr lang="en-US" dirty="0" smtClean="0"/>
                        <a:t>Community service: Hospital work</a:t>
                      </a:r>
                      <a:endParaRPr lang="en-US" dirty="0"/>
                    </a:p>
                  </a:txBody>
                  <a:tcPr/>
                </a:tc>
                <a:tc>
                  <a:txBody>
                    <a:bodyPr/>
                    <a:lstStyle/>
                    <a:p>
                      <a:pPr algn="ctr"/>
                      <a:r>
                        <a:rPr lang="en-US" dirty="0" smtClean="0"/>
                        <a:t>+</a:t>
                      </a:r>
                      <a:endParaRPr lang="en-US" dirty="0"/>
                    </a:p>
                  </a:txBody>
                  <a:tcPr/>
                </a:tc>
              </a:tr>
            </a:tbl>
          </a:graphicData>
        </a:graphic>
      </p:graphicFrame>
      <p:sp>
        <p:nvSpPr>
          <p:cNvPr id="3" name="Title 1"/>
          <p:cNvSpPr>
            <a:spLocks noGrp="1"/>
          </p:cNvSpPr>
          <p:nvPr>
            <p:ph type="title"/>
          </p:nvPr>
        </p:nvSpPr>
        <p:spPr>
          <a:xfrm>
            <a:off x="498474" y="484094"/>
            <a:ext cx="7556313" cy="1116106"/>
          </a:xfrm>
        </p:spPr>
        <p:txBody>
          <a:bodyPr/>
          <a:lstStyle/>
          <a:p>
            <a:r>
              <a:rPr lang="en-US" sz="2800" dirty="0" smtClean="0"/>
              <a:t>Biomedical Science Completion versus Non-Biomedical Science Completion in the 6</a:t>
            </a:r>
            <a:r>
              <a:rPr lang="en-US" sz="2800" baseline="30000" dirty="0" smtClean="0"/>
              <a:t>th</a:t>
            </a:r>
            <a:r>
              <a:rPr lang="en-US" sz="2800" dirty="0" smtClean="0"/>
              <a:t> year</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866412307"/>
              </p:ext>
            </p:extLst>
          </p:nvPr>
        </p:nvGraphicFramePr>
        <p:xfrm>
          <a:off x="681355" y="1663700"/>
          <a:ext cx="7556500" cy="4500880"/>
        </p:xfrm>
        <a:graphic>
          <a:graphicData uri="http://schemas.openxmlformats.org/drawingml/2006/table">
            <a:tbl>
              <a:tblPr firstRow="1" bandRow="1">
                <a:tableStyleId>{5C22544A-7EE6-4342-B048-85BDC9FD1C3A}</a:tableStyleId>
              </a:tblPr>
              <a:tblGrid>
                <a:gridCol w="5372312"/>
                <a:gridCol w="2184188"/>
              </a:tblGrid>
              <a:tr h="370840">
                <a:tc>
                  <a:txBody>
                    <a:bodyPr/>
                    <a:lstStyle/>
                    <a:p>
                      <a:r>
                        <a:rPr lang="en-US" sz="2000" dirty="0" smtClean="0"/>
                        <a:t>Entering Aspirations and  Expectations</a:t>
                      </a:r>
                      <a:endParaRPr lang="en-US" sz="2000" dirty="0"/>
                    </a:p>
                  </a:txBody>
                  <a:tcPr>
                    <a:solidFill>
                      <a:srgbClr val="B79D49"/>
                    </a:solidFill>
                  </a:tcPr>
                </a:tc>
                <a:tc>
                  <a:txBody>
                    <a:bodyPr/>
                    <a:lstStyle/>
                    <a:p>
                      <a:endParaRPr lang="en-US" dirty="0"/>
                    </a:p>
                  </a:txBody>
                  <a:tcPr>
                    <a:solidFill>
                      <a:srgbClr val="B79D49"/>
                    </a:solidFill>
                  </a:tcPr>
                </a:tc>
              </a:tr>
              <a:tr h="370840">
                <a:tc>
                  <a:txBody>
                    <a:bodyPr/>
                    <a:lstStyle/>
                    <a:p>
                      <a:r>
                        <a:rPr lang="en-US" dirty="0" smtClean="0"/>
                        <a:t>Communicate regularly with professors</a:t>
                      </a:r>
                      <a:endParaRPr lang="en-US" dirty="0"/>
                    </a:p>
                  </a:txBody>
                  <a:tcPr/>
                </a:tc>
                <a:tc>
                  <a:txBody>
                    <a:bodyPr/>
                    <a:lstStyle/>
                    <a:p>
                      <a:pPr algn="ctr"/>
                      <a:r>
                        <a:rPr lang="en-US" dirty="0" smtClean="0"/>
                        <a:t>+</a:t>
                      </a:r>
                      <a:endParaRPr lang="en-US" dirty="0"/>
                    </a:p>
                  </a:txBody>
                  <a:tcPr/>
                </a:tc>
              </a:tr>
              <a:tr h="370840">
                <a:tc>
                  <a:txBody>
                    <a:bodyPr/>
                    <a:lstStyle/>
                    <a:p>
                      <a:r>
                        <a:rPr lang="en-US" dirty="0" smtClean="0"/>
                        <a:t>TFS Academic Self-Concept</a:t>
                      </a:r>
                      <a:endParaRPr lang="en-US" dirty="0"/>
                    </a:p>
                  </a:txBody>
                  <a:tcPr/>
                </a:tc>
                <a:tc>
                  <a:txBody>
                    <a:bodyPr/>
                    <a:lstStyle/>
                    <a:p>
                      <a:pPr algn="ctr"/>
                      <a:r>
                        <a:rPr lang="en-US" dirty="0" smtClean="0"/>
                        <a: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Ph.D./</a:t>
                      </a:r>
                      <a:r>
                        <a:rPr lang="en-US" dirty="0" err="1" smtClean="0"/>
                        <a:t>Ed.D</a:t>
                      </a:r>
                      <a:r>
                        <a:rPr lang="en-US" dirty="0" smtClean="0"/>
                        <a:t>.  degree aspiration</a:t>
                      </a:r>
                    </a:p>
                  </a:txBody>
                  <a:tcPr/>
                </a:tc>
                <a:tc>
                  <a:txBody>
                    <a:bodyPr/>
                    <a:lstStyle/>
                    <a:p>
                      <a:pPr algn="ctr"/>
                      <a:r>
                        <a:rPr lang="en-US" dirty="0" smtClean="0"/>
                        <a:t>+</a:t>
                      </a:r>
                      <a:endParaRPr lang="en-US" dirty="0"/>
                    </a:p>
                  </a:txBody>
                  <a:tcPr/>
                </a:tc>
              </a:tr>
              <a:tr h="370840">
                <a:tc>
                  <a:txBody>
                    <a:bodyPr/>
                    <a:lstStyle/>
                    <a:p>
                      <a:r>
                        <a:rPr lang="en-US" dirty="0" smtClean="0"/>
                        <a:t>Medical degree aspiration</a:t>
                      </a:r>
                      <a:endParaRPr lang="en-US" dirty="0"/>
                    </a:p>
                  </a:txBody>
                  <a:tcPr/>
                </a:tc>
                <a:tc>
                  <a:txBody>
                    <a:bodyPr/>
                    <a:lstStyle/>
                    <a:p>
                      <a:pPr algn="ctr"/>
                      <a:r>
                        <a:rPr lang="en-US" dirty="0" smtClean="0"/>
                        <a:t>+</a:t>
                      </a:r>
                      <a:endParaRPr lang="en-US" dirty="0"/>
                    </a:p>
                  </a:txBody>
                  <a:tcPr/>
                </a:tc>
              </a:tr>
              <a:tr h="370840">
                <a:tc>
                  <a:txBody>
                    <a:bodyPr/>
                    <a:lstStyle/>
                    <a:p>
                      <a:r>
                        <a:rPr lang="en-US" dirty="0" smtClean="0"/>
                        <a:t>     Grading on a curve</a:t>
                      </a:r>
                      <a:endParaRPr lang="en-US" dirty="0"/>
                    </a:p>
                  </a:txBody>
                  <a:tcPr/>
                </a:tc>
                <a:tc>
                  <a:txBody>
                    <a:bodyPr/>
                    <a:lstStyle/>
                    <a:p>
                      <a:pPr algn="ctr"/>
                      <a:r>
                        <a:rPr lang="en-US" dirty="0" smtClean="0"/>
                        <a:t>-</a:t>
                      </a:r>
                      <a:endParaRPr lang="en-US" dirty="0"/>
                    </a:p>
                  </a:txBody>
                  <a:tcPr/>
                </a:tc>
              </a:tr>
              <a:tr h="370840">
                <a:tc>
                  <a:txBody>
                    <a:bodyPr/>
                    <a:lstStyle/>
                    <a:p>
                      <a:r>
                        <a:rPr lang="en-US" dirty="0" smtClean="0"/>
                        <a:t>     Selectivity (100)</a:t>
                      </a:r>
                      <a:endParaRPr lang="en-US" dirty="0"/>
                    </a:p>
                  </a:txBody>
                  <a:tcPr/>
                </a:tc>
                <a:tc>
                  <a:txBody>
                    <a:bodyPr/>
                    <a:lstStyle/>
                    <a:p>
                      <a:pPr algn="ctr"/>
                      <a:r>
                        <a:rPr lang="en-US" dirty="0" smtClean="0"/>
                        <a:t>-</a:t>
                      </a:r>
                      <a:endParaRPr lang="en-US" dirty="0"/>
                    </a:p>
                  </a:txBody>
                  <a:tcPr/>
                </a:tc>
              </a:tr>
              <a:tr h="370840">
                <a:tc>
                  <a:txBody>
                    <a:bodyPr/>
                    <a:lstStyle/>
                    <a:p>
                      <a:r>
                        <a:rPr lang="en-US" dirty="0" smtClean="0"/>
                        <a:t>TFS Social Self-Concept Score</a:t>
                      </a:r>
                      <a:endParaRPr lang="en-US" dirty="0"/>
                    </a:p>
                  </a:txBody>
                  <a:tcPr/>
                </a:tc>
                <a:tc>
                  <a:txBody>
                    <a:bodyPr/>
                    <a:lstStyle/>
                    <a:p>
                      <a:pPr algn="ctr"/>
                      <a:r>
                        <a:rPr lang="en-US" dirty="0" smtClean="0"/>
                        <a:t>-</a:t>
                      </a:r>
                      <a:endParaRPr lang="en-US" dirty="0"/>
                    </a:p>
                  </a:txBody>
                  <a:tcPr/>
                </a:tc>
              </a:tr>
              <a:tr h="370840">
                <a:tc>
                  <a:txBody>
                    <a:bodyPr/>
                    <a:lstStyle/>
                    <a:p>
                      <a:r>
                        <a:rPr lang="en-US" sz="2000" b="1" dirty="0" smtClean="0">
                          <a:solidFill>
                            <a:schemeClr val="bg1"/>
                          </a:solidFill>
                        </a:rPr>
                        <a:t>Intended Major </a:t>
                      </a:r>
                      <a:endParaRPr lang="en-US" sz="2000" b="1" dirty="0">
                        <a:solidFill>
                          <a:schemeClr val="bg1"/>
                        </a:solidFill>
                      </a:endParaRPr>
                    </a:p>
                  </a:txBody>
                  <a:tcPr>
                    <a:solidFill>
                      <a:srgbClr val="B79D49"/>
                    </a:solidFill>
                  </a:tcPr>
                </a:tc>
                <a:tc>
                  <a:txBody>
                    <a:bodyPr/>
                    <a:lstStyle/>
                    <a:p>
                      <a:pPr algn="ctr"/>
                      <a:endParaRPr lang="en-US" dirty="0" smtClean="0"/>
                    </a:p>
                  </a:txBody>
                  <a:tcPr>
                    <a:solidFill>
                      <a:srgbClr val="B79D49"/>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Nursing</a:t>
                      </a:r>
                    </a:p>
                  </a:txBody>
                  <a:tcPr/>
                </a:tc>
                <a:tc>
                  <a:txBody>
                    <a:bodyPr/>
                    <a:lstStyle/>
                    <a:p>
                      <a:pPr algn="ctr"/>
                      <a:r>
                        <a:rPr lang="en-US" dirty="0" smtClean="0"/>
                        <a:t>+</a:t>
                      </a:r>
                    </a:p>
                  </a:txBody>
                  <a:tcPr/>
                </a:tc>
              </a:tr>
              <a:tr h="370840">
                <a:tc>
                  <a:txBody>
                    <a:bodyPr/>
                    <a:lstStyle/>
                    <a:p>
                      <a:r>
                        <a:rPr lang="en-US" dirty="0" smtClean="0"/>
                        <a:t>Pharmacy</a:t>
                      </a:r>
                      <a:endParaRPr lang="en-US" dirty="0"/>
                    </a:p>
                  </a:txBody>
                  <a:tcPr/>
                </a:tc>
                <a:tc>
                  <a:txBody>
                    <a:bodyPr/>
                    <a:lstStyle/>
                    <a:p>
                      <a:pPr algn="ctr"/>
                      <a:r>
                        <a:rPr lang="en-US" dirty="0" smtClean="0"/>
                        <a:t>-</a:t>
                      </a:r>
                    </a:p>
                  </a:txBody>
                  <a:tcPr/>
                </a:tc>
              </a:tr>
              <a:tr h="370840">
                <a:tc>
                  <a:txBody>
                    <a:bodyPr/>
                    <a:lstStyle/>
                    <a:p>
                      <a:r>
                        <a:rPr lang="en-US" dirty="0" smtClean="0"/>
                        <a:t>MD, Dentistry, or Veterinary Medicine</a:t>
                      </a:r>
                      <a:endParaRPr lang="en-US" dirty="0"/>
                    </a:p>
                  </a:txBody>
                  <a:tcPr/>
                </a:tc>
                <a:tc>
                  <a:txBody>
                    <a:bodyPr/>
                    <a:lstStyle/>
                    <a:p>
                      <a:pPr algn="ctr"/>
                      <a:r>
                        <a:rPr lang="en-US" dirty="0" smtClean="0"/>
                        <a:t>-</a:t>
                      </a:r>
                    </a:p>
                  </a:txBody>
                  <a:tcPr/>
                </a:tc>
              </a:tr>
            </a:tbl>
          </a:graphicData>
        </a:graphic>
      </p:graphicFrame>
      <p:sp>
        <p:nvSpPr>
          <p:cNvPr id="3" name="Title 1"/>
          <p:cNvSpPr>
            <a:spLocks noGrp="1"/>
          </p:cNvSpPr>
          <p:nvPr>
            <p:ph type="title"/>
          </p:nvPr>
        </p:nvSpPr>
        <p:spPr>
          <a:xfrm>
            <a:off x="498474" y="314761"/>
            <a:ext cx="7556313" cy="1116106"/>
          </a:xfrm>
        </p:spPr>
        <p:txBody>
          <a:bodyPr/>
          <a:lstStyle/>
          <a:p>
            <a:r>
              <a:rPr lang="en-US" sz="2800" dirty="0" smtClean="0"/>
              <a:t>Biomedical Science Completion versus Non-Biomedical Science Completion in the 6</a:t>
            </a:r>
            <a:r>
              <a:rPr lang="en-US" sz="2800" baseline="30000" dirty="0" smtClean="0"/>
              <a:t>th</a:t>
            </a:r>
            <a:r>
              <a:rPr lang="en-US" sz="2800" dirty="0" smtClean="0"/>
              <a:t> year</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287" y="289560"/>
            <a:ext cx="7556313" cy="1116106"/>
          </a:xfrm>
        </p:spPr>
        <p:txBody>
          <a:bodyPr/>
          <a:lstStyle/>
          <a:p>
            <a:r>
              <a:rPr lang="en-US" sz="2800" dirty="0" smtClean="0"/>
              <a:t>Biomedical Science Completion versus No Completion</a:t>
            </a:r>
            <a:r>
              <a:rPr lang="en-US" dirty="0" smtClean="0"/>
              <a:t/>
            </a:r>
            <a:br>
              <a:rPr lang="en-US" dirty="0" smtClean="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463861646"/>
              </p:ext>
            </p:extLst>
          </p:nvPr>
        </p:nvGraphicFramePr>
        <p:xfrm>
          <a:off x="498287" y="1524000"/>
          <a:ext cx="7556500" cy="5085080"/>
        </p:xfrm>
        <a:graphic>
          <a:graphicData uri="http://schemas.openxmlformats.org/drawingml/2006/table">
            <a:tbl>
              <a:tblPr firstRow="1" bandRow="1">
                <a:tableStyleId>{5C22544A-7EE6-4342-B048-85BDC9FD1C3A}</a:tableStyleId>
              </a:tblPr>
              <a:tblGrid>
                <a:gridCol w="3778250"/>
                <a:gridCol w="3778250"/>
              </a:tblGrid>
              <a:tr h="252506">
                <a:tc>
                  <a:txBody>
                    <a:bodyPr/>
                    <a:lstStyle/>
                    <a:p>
                      <a:r>
                        <a:rPr lang="en-US" dirty="0" smtClean="0"/>
                        <a:t>Institutional  </a:t>
                      </a:r>
                      <a:endParaRPr lang="en-US" dirty="0"/>
                    </a:p>
                  </a:txBody>
                  <a:tcPr>
                    <a:solidFill>
                      <a:srgbClr val="B79D49"/>
                    </a:solidFill>
                  </a:tcPr>
                </a:tc>
                <a:tc>
                  <a:txBody>
                    <a:bodyPr/>
                    <a:lstStyle/>
                    <a:p>
                      <a:endParaRPr lang="en-US" dirty="0"/>
                    </a:p>
                  </a:txBody>
                  <a:tcPr>
                    <a:solidFill>
                      <a:srgbClr val="B79D49"/>
                    </a:solidFill>
                  </a:tcPr>
                </a:tc>
              </a:tr>
              <a:tr h="370840">
                <a:tc>
                  <a:txBody>
                    <a:bodyPr/>
                    <a:lstStyle/>
                    <a:p>
                      <a:r>
                        <a:rPr lang="en-US" dirty="0" smtClean="0"/>
                        <a:t>Emerging HSI </a:t>
                      </a:r>
                      <a:endParaRPr lang="en-US" dirty="0"/>
                    </a:p>
                  </a:txBody>
                  <a:tcPr/>
                </a:tc>
                <a:tc>
                  <a:txBody>
                    <a:bodyPr/>
                    <a:lstStyle/>
                    <a:p>
                      <a:pPr algn="ctr"/>
                      <a:r>
                        <a:rPr lang="en-US" dirty="0" smtClean="0"/>
                        <a:t>+</a:t>
                      </a:r>
                      <a:endParaRPr lang="en-US" dirty="0"/>
                    </a:p>
                  </a:txBody>
                  <a:tcPr/>
                </a:tc>
              </a:tr>
              <a:tr h="370840">
                <a:tc>
                  <a:txBody>
                    <a:bodyPr/>
                    <a:lstStyle/>
                    <a:p>
                      <a:r>
                        <a:rPr lang="en-US" dirty="0" smtClean="0"/>
                        <a:t>Selectivity (100)</a:t>
                      </a:r>
                      <a:endParaRPr lang="en-US" dirty="0"/>
                    </a:p>
                  </a:txBody>
                  <a:tcPr/>
                </a:tc>
                <a:tc>
                  <a:txBody>
                    <a:bodyPr/>
                    <a:lstStyle/>
                    <a:p>
                      <a:pPr algn="ctr"/>
                      <a:r>
                        <a:rPr lang="en-US" dirty="0" smtClean="0"/>
                        <a: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Research/Doctoral (ref. masters comp.)</a:t>
                      </a:r>
                    </a:p>
                  </a:txBody>
                  <a:tcPr/>
                </a:tc>
                <a:tc>
                  <a:txBody>
                    <a:bodyPr/>
                    <a:lstStyle/>
                    <a:p>
                      <a:pPr algn="ctr"/>
                      <a:r>
                        <a:rPr lang="en-US" dirty="0" smtClean="0"/>
                        <a:t>-</a:t>
                      </a:r>
                      <a:endParaRPr lang="en-US" dirty="0"/>
                    </a:p>
                  </a:txBody>
                  <a:tcPr/>
                </a:tc>
              </a:tr>
              <a:tr h="370840">
                <a:tc>
                  <a:txBody>
                    <a:bodyPr/>
                    <a:lstStyle/>
                    <a:p>
                      <a:r>
                        <a:rPr lang="en-US" b="1" dirty="0" smtClean="0">
                          <a:solidFill>
                            <a:schemeClr val="bg1"/>
                          </a:solidFill>
                        </a:rPr>
                        <a:t>Background Characteristics</a:t>
                      </a:r>
                      <a:endParaRPr lang="en-US" b="1" dirty="0">
                        <a:solidFill>
                          <a:schemeClr val="bg1"/>
                        </a:solidFill>
                      </a:endParaRPr>
                    </a:p>
                  </a:txBody>
                  <a:tcPr>
                    <a:solidFill>
                      <a:srgbClr val="B79D49"/>
                    </a:solidFill>
                  </a:tcPr>
                </a:tc>
                <a:tc>
                  <a:txBody>
                    <a:bodyPr/>
                    <a:lstStyle/>
                    <a:p>
                      <a:pPr algn="ctr"/>
                      <a:endParaRPr lang="en-US" dirty="0" smtClean="0"/>
                    </a:p>
                  </a:txBody>
                  <a:tcPr>
                    <a:solidFill>
                      <a:srgbClr val="B79D49"/>
                    </a:solidFill>
                  </a:tcPr>
                </a:tc>
              </a:tr>
              <a:tr h="370840">
                <a:tc>
                  <a:txBody>
                    <a:bodyPr/>
                    <a:lstStyle/>
                    <a:p>
                      <a:r>
                        <a:rPr lang="en-US" dirty="0" smtClean="0"/>
                        <a:t>Other Race</a:t>
                      </a:r>
                      <a:endParaRPr lang="en-US" dirty="0"/>
                    </a:p>
                  </a:txBody>
                  <a:tcPr/>
                </a:tc>
                <a:tc>
                  <a:txBody>
                    <a:bodyPr/>
                    <a:lstStyle/>
                    <a:p>
                      <a:pPr algn="ctr"/>
                      <a:r>
                        <a:rPr lang="en-US" dirty="0" smtClean="0"/>
                        <a:t>+</a:t>
                      </a:r>
                      <a:endParaRPr lang="en-US" dirty="0"/>
                    </a:p>
                  </a:txBody>
                  <a:tcPr/>
                </a:tc>
              </a:tr>
              <a:tr h="370840">
                <a:tc>
                  <a:txBody>
                    <a:bodyPr/>
                    <a:lstStyle/>
                    <a:p>
                      <a:r>
                        <a:rPr lang="en-US" dirty="0" smtClean="0"/>
                        <a:t>Sex:</a:t>
                      </a:r>
                      <a:r>
                        <a:rPr lang="en-US" baseline="0" dirty="0" smtClean="0"/>
                        <a:t> Female</a:t>
                      </a:r>
                      <a:endParaRPr lang="en-US" dirty="0"/>
                    </a:p>
                  </a:txBody>
                  <a:tcPr/>
                </a:tc>
                <a:tc>
                  <a:txBody>
                    <a:bodyPr/>
                    <a:lstStyle/>
                    <a:p>
                      <a:pPr algn="ctr"/>
                      <a:r>
                        <a:rPr lang="en-US" dirty="0" smtClean="0"/>
                        <a: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Mother’s education</a:t>
                      </a:r>
                    </a:p>
                  </a:txBody>
                  <a:tcPr/>
                </a:tc>
                <a:tc>
                  <a:txBody>
                    <a:bodyPr/>
                    <a:lstStyle/>
                    <a:p>
                      <a:pPr algn="ctr"/>
                      <a:r>
                        <a:rPr lang="en-US" dirty="0" smtClean="0"/>
                        <a:t>+</a:t>
                      </a:r>
                      <a:endParaRPr lang="en-US" dirty="0"/>
                    </a:p>
                  </a:txBody>
                  <a:tcPr/>
                </a:tc>
              </a:tr>
              <a:tr h="370840">
                <a:tc>
                  <a:txBody>
                    <a:bodyPr/>
                    <a:lstStyle/>
                    <a:p>
                      <a:r>
                        <a:rPr lang="en-US" dirty="0" smtClean="0"/>
                        <a:t>Native American</a:t>
                      </a:r>
                      <a:endParaRPr lang="en-US" dirty="0"/>
                    </a:p>
                  </a:txBody>
                  <a:tcPr/>
                </a:tc>
                <a:tc>
                  <a:txBody>
                    <a:bodyPr/>
                    <a:lstStyle/>
                    <a:p>
                      <a:pPr algn="ctr"/>
                      <a:r>
                        <a:rPr lang="en-US" dirty="0" smtClean="0"/>
                        <a:t>-</a:t>
                      </a:r>
                      <a:endParaRPr lang="en-US" dirty="0"/>
                    </a:p>
                  </a:txBody>
                  <a:tcPr/>
                </a:tc>
              </a:tr>
              <a:tr h="370840">
                <a:tc>
                  <a:txBody>
                    <a:bodyPr/>
                    <a:lstStyle/>
                    <a:p>
                      <a:r>
                        <a:rPr lang="en-US" dirty="0" smtClean="0"/>
                        <a:t>Latino</a:t>
                      </a:r>
                      <a:endParaRPr lang="en-US" dirty="0"/>
                    </a:p>
                  </a:txBody>
                  <a:tcPr/>
                </a:tc>
                <a:tc>
                  <a:txBody>
                    <a:bodyPr/>
                    <a:lstStyle/>
                    <a:p>
                      <a:pPr algn="ctr"/>
                      <a:r>
                        <a:rPr lang="en-US" dirty="0" smtClean="0"/>
                        <a:t>-</a:t>
                      </a:r>
                      <a:endParaRPr lang="en-US" dirty="0"/>
                    </a:p>
                  </a:txBody>
                  <a:tcPr/>
                </a:tc>
              </a:tr>
              <a:tr h="370840">
                <a:tc>
                  <a:txBody>
                    <a:bodyPr/>
                    <a:lstStyle/>
                    <a:p>
                      <a:r>
                        <a:rPr lang="en-US" dirty="0" smtClean="0"/>
                        <a:t>Low Income (under $24,999)</a:t>
                      </a:r>
                      <a:endParaRPr lang="en-US" dirty="0"/>
                    </a:p>
                  </a:txBody>
                  <a:tcPr/>
                </a:tc>
                <a:tc>
                  <a:txBody>
                    <a:bodyPr/>
                    <a:lstStyle/>
                    <a:p>
                      <a:pPr algn="ctr"/>
                      <a:r>
                        <a:rPr lang="en-US" dirty="0" smtClean="0"/>
                        <a:t>-</a:t>
                      </a:r>
                      <a:endParaRPr lang="en-US" dirty="0"/>
                    </a:p>
                  </a:txBody>
                  <a:tcPr/>
                </a:tc>
              </a:tr>
              <a:tr h="370840">
                <a:tc>
                  <a:txBody>
                    <a:bodyPr/>
                    <a:lstStyle/>
                    <a:p>
                      <a:r>
                        <a:rPr lang="en-US" dirty="0" smtClean="0"/>
                        <a:t>Low Middle Income ($25K-49,999)</a:t>
                      </a:r>
                      <a:endParaRPr lang="en-US" dirty="0"/>
                    </a:p>
                  </a:txBody>
                  <a:tcPr/>
                </a:tc>
                <a:tc>
                  <a:txBody>
                    <a:bodyPr/>
                    <a:lstStyle/>
                    <a:p>
                      <a:pPr algn="ctr"/>
                      <a:r>
                        <a:rPr lang="en-US" dirty="0" smtClean="0"/>
                        <a:t>-</a:t>
                      </a:r>
                      <a:endParaRPr lang="en-US" dirty="0"/>
                    </a:p>
                  </a:txBody>
                  <a:tcPr/>
                </a:tc>
              </a:tr>
              <a:tr h="370840">
                <a:tc>
                  <a:txBody>
                    <a:bodyPr/>
                    <a:lstStyle/>
                    <a:p>
                      <a:r>
                        <a:rPr lang="en-US" dirty="0" smtClean="0"/>
                        <a:t>Native English speaker</a:t>
                      </a:r>
                      <a:endParaRPr lang="en-US" dirty="0"/>
                    </a:p>
                  </a:txBody>
                  <a:tcPr/>
                </a:tc>
                <a:tc>
                  <a:txBody>
                    <a:bodyPr/>
                    <a:lstStyle/>
                    <a:p>
                      <a:pPr algn="ctr"/>
                      <a:r>
                        <a:rPr lang="en-US" dirty="0" smtClean="0"/>
                        <a:t>-</a:t>
                      </a:r>
                      <a:endParaRPr lang="en-US"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002868859"/>
              </p:ext>
            </p:extLst>
          </p:nvPr>
        </p:nvGraphicFramePr>
        <p:xfrm>
          <a:off x="498287" y="1981363"/>
          <a:ext cx="7556500" cy="3235960"/>
        </p:xfrm>
        <a:graphic>
          <a:graphicData uri="http://schemas.openxmlformats.org/drawingml/2006/table">
            <a:tbl>
              <a:tblPr firstRow="1" bandRow="1">
                <a:tableStyleId>{5C22544A-7EE6-4342-B048-85BDC9FD1C3A}</a:tableStyleId>
              </a:tblPr>
              <a:tblGrid>
                <a:gridCol w="3778250"/>
                <a:gridCol w="3778250"/>
              </a:tblGrid>
              <a:tr h="370840">
                <a:tc>
                  <a:txBody>
                    <a:bodyPr/>
                    <a:lstStyle/>
                    <a:p>
                      <a:r>
                        <a:rPr lang="en-US" dirty="0" smtClean="0"/>
                        <a:t>Prior Preparation</a:t>
                      </a:r>
                      <a:endParaRPr lang="en-US" dirty="0"/>
                    </a:p>
                  </a:txBody>
                  <a:tcPr>
                    <a:solidFill>
                      <a:srgbClr val="B79D49"/>
                    </a:solidFill>
                  </a:tcPr>
                </a:tc>
                <a:tc>
                  <a:txBody>
                    <a:bodyPr/>
                    <a:lstStyle/>
                    <a:p>
                      <a:endParaRPr lang="en-US" dirty="0"/>
                    </a:p>
                  </a:txBody>
                  <a:tcPr>
                    <a:solidFill>
                      <a:srgbClr val="B79D49"/>
                    </a:solidFill>
                  </a:tcPr>
                </a:tc>
              </a:tr>
              <a:tr h="370840">
                <a:tc>
                  <a:txBody>
                    <a:bodyPr/>
                    <a:lstStyle/>
                    <a:p>
                      <a:r>
                        <a:rPr lang="en-US" dirty="0" smtClean="0"/>
                        <a:t>Average HS GPA</a:t>
                      </a:r>
                      <a:endParaRPr lang="en-US" dirty="0"/>
                    </a:p>
                  </a:txBody>
                  <a:tcPr/>
                </a:tc>
                <a:tc>
                  <a:txBody>
                    <a:bodyPr/>
                    <a:lstStyle/>
                    <a:p>
                      <a:pPr algn="ctr"/>
                      <a:r>
                        <a:rPr lang="en-US" dirty="0" smtClean="0"/>
                        <a:t>+</a:t>
                      </a:r>
                      <a:endParaRPr lang="en-US" dirty="0"/>
                    </a:p>
                  </a:txBody>
                  <a:tcPr/>
                </a:tc>
              </a:tr>
              <a:tr h="370840">
                <a:tc>
                  <a:txBody>
                    <a:bodyPr/>
                    <a:lstStyle/>
                    <a:p>
                      <a:r>
                        <a:rPr lang="en-US" dirty="0" smtClean="0"/>
                        <a:t>SAT composite score (100)</a:t>
                      </a:r>
                      <a:endParaRPr lang="en-US" dirty="0"/>
                    </a:p>
                  </a:txBody>
                  <a:tcPr/>
                </a:tc>
                <a:tc>
                  <a:txBody>
                    <a:bodyPr/>
                    <a:lstStyle/>
                    <a:p>
                      <a:pPr algn="ctr"/>
                      <a:r>
                        <a:rPr lang="en-US" dirty="0" smtClean="0"/>
                        <a:t>+</a:t>
                      </a:r>
                      <a:endParaRPr lang="en-US" dirty="0"/>
                    </a:p>
                  </a:txBody>
                  <a:tcPr/>
                </a:tc>
              </a:tr>
              <a:tr h="370840">
                <a:tc>
                  <a:txBody>
                    <a:bodyPr/>
                    <a:lstStyle/>
                    <a:p>
                      <a:r>
                        <a:rPr lang="en-US" dirty="0" smtClean="0"/>
                        <a:t>Years of HS study: Mathematics</a:t>
                      </a:r>
                      <a:endParaRPr lang="en-US" dirty="0"/>
                    </a:p>
                  </a:txBody>
                  <a:tcPr/>
                </a:tc>
                <a:tc>
                  <a:txBody>
                    <a:bodyPr/>
                    <a:lstStyle/>
                    <a:p>
                      <a:pPr algn="ctr"/>
                      <a:r>
                        <a:rPr lang="en-US" dirty="0" smtClean="0"/>
                        <a: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Years of HS study: Biological science</a:t>
                      </a:r>
                    </a:p>
                  </a:txBody>
                  <a:tcPr/>
                </a:tc>
                <a:tc>
                  <a:txBody>
                    <a:bodyPr/>
                    <a:lstStyle/>
                    <a:p>
                      <a:pPr algn="ctr"/>
                      <a:r>
                        <a:rPr lang="en-US" dirty="0" smtClean="0"/>
                        <a:t>+</a:t>
                      </a:r>
                      <a:endParaRPr lang="en-US" dirty="0"/>
                    </a:p>
                  </a:txBody>
                  <a:tcPr/>
                </a:tc>
              </a:tr>
              <a:tr h="370840">
                <a:tc>
                  <a:txBody>
                    <a:bodyPr/>
                    <a:lstStyle/>
                    <a:p>
                      <a:r>
                        <a:rPr lang="en-US" b="1" dirty="0" smtClean="0">
                          <a:solidFill>
                            <a:schemeClr val="bg1"/>
                          </a:solidFill>
                        </a:rPr>
                        <a:t>Pre-college Experiences</a:t>
                      </a:r>
                      <a:endParaRPr lang="en-US" b="1" dirty="0">
                        <a:solidFill>
                          <a:schemeClr val="bg1"/>
                        </a:solidFill>
                      </a:endParaRPr>
                    </a:p>
                  </a:txBody>
                  <a:tcPr>
                    <a:solidFill>
                      <a:srgbClr val="B79D49"/>
                    </a:solidFill>
                  </a:tcPr>
                </a:tc>
                <a:tc>
                  <a:txBody>
                    <a:bodyPr/>
                    <a:lstStyle/>
                    <a:p>
                      <a:pPr algn="ctr"/>
                      <a:endParaRPr lang="en-US" dirty="0"/>
                    </a:p>
                  </a:txBody>
                  <a:tcPr>
                    <a:solidFill>
                      <a:srgbClr val="B79D49"/>
                    </a:solidFill>
                  </a:tcPr>
                </a:tc>
              </a:tr>
              <a:tr h="370840">
                <a:tc>
                  <a:txBody>
                    <a:bodyPr/>
                    <a:lstStyle/>
                    <a:p>
                      <a:r>
                        <a:rPr lang="en-US" dirty="0" smtClean="0"/>
                        <a:t>Studying or homework</a:t>
                      </a:r>
                      <a:endParaRPr lang="en-US" dirty="0"/>
                    </a:p>
                  </a:txBody>
                  <a:tcPr/>
                </a:tc>
                <a:tc>
                  <a:txBody>
                    <a:bodyPr/>
                    <a:lstStyle/>
                    <a:p>
                      <a:pPr algn="ctr"/>
                      <a:r>
                        <a:rPr lang="en-US" dirty="0" smtClean="0"/>
                        <a:t>+</a:t>
                      </a:r>
                      <a:endParaRPr lang="en-US" dirty="0"/>
                    </a:p>
                  </a:txBody>
                  <a:tcPr/>
                </a:tc>
              </a:tr>
              <a:tr h="370840">
                <a:tc>
                  <a:txBody>
                    <a:bodyPr/>
                    <a:lstStyle/>
                    <a:p>
                      <a:r>
                        <a:rPr lang="en-US" dirty="0" smtClean="0"/>
                        <a:t>Community service: Hospital work</a:t>
                      </a:r>
                      <a:endParaRPr lang="en-US" dirty="0"/>
                    </a:p>
                  </a:txBody>
                  <a:tcPr/>
                </a:tc>
                <a:tc>
                  <a:txBody>
                    <a:bodyPr/>
                    <a:lstStyle/>
                    <a:p>
                      <a:pPr algn="ctr"/>
                      <a:r>
                        <a:rPr lang="en-US" dirty="0" smtClean="0"/>
                        <a:t>+</a:t>
                      </a:r>
                      <a:endParaRPr lang="en-US" dirty="0"/>
                    </a:p>
                  </a:txBody>
                  <a:tcPr/>
                </a:tc>
              </a:tr>
            </a:tbl>
          </a:graphicData>
        </a:graphic>
      </p:graphicFrame>
      <p:sp>
        <p:nvSpPr>
          <p:cNvPr id="5" name="Title 1"/>
          <p:cNvSpPr>
            <a:spLocks noGrp="1"/>
          </p:cNvSpPr>
          <p:nvPr>
            <p:ph type="title"/>
          </p:nvPr>
        </p:nvSpPr>
        <p:spPr>
          <a:xfrm>
            <a:off x="498287" y="289560"/>
            <a:ext cx="7556313" cy="1116106"/>
          </a:xfrm>
        </p:spPr>
        <p:txBody>
          <a:bodyPr/>
          <a:lstStyle/>
          <a:p>
            <a:r>
              <a:rPr lang="en-US" sz="2800" dirty="0" smtClean="0"/>
              <a:t>Biomedical Science Completion versus No Completion</a:t>
            </a:r>
            <a:r>
              <a:rPr lang="en-US" dirty="0" smtClean="0"/>
              <a:t/>
            </a:r>
            <a:br>
              <a:rPr lang="en-US"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720409105"/>
              </p:ext>
            </p:extLst>
          </p:nvPr>
        </p:nvGraphicFramePr>
        <p:xfrm>
          <a:off x="498474" y="1224280"/>
          <a:ext cx="7556500" cy="5425440"/>
        </p:xfrm>
        <a:graphic>
          <a:graphicData uri="http://schemas.openxmlformats.org/drawingml/2006/table">
            <a:tbl>
              <a:tblPr firstRow="1" bandRow="1">
                <a:tableStyleId>{5C22544A-7EE6-4342-B048-85BDC9FD1C3A}</a:tableStyleId>
              </a:tblPr>
              <a:tblGrid>
                <a:gridCol w="3778250"/>
                <a:gridCol w="3778250"/>
              </a:tblGrid>
              <a:tr h="370840">
                <a:tc>
                  <a:txBody>
                    <a:bodyPr/>
                    <a:lstStyle/>
                    <a:p>
                      <a:r>
                        <a:rPr lang="en-US" dirty="0" smtClean="0"/>
                        <a:t>Entering Aspirations and Expectations</a:t>
                      </a:r>
                      <a:endParaRPr lang="en-US" dirty="0"/>
                    </a:p>
                  </a:txBody>
                  <a:tcPr/>
                </a:tc>
                <a:tc>
                  <a:txBody>
                    <a:bodyPr/>
                    <a:lstStyle/>
                    <a:p>
                      <a:endParaRPr lang="en-US"/>
                    </a:p>
                  </a:txBody>
                  <a:tcPr/>
                </a:tc>
              </a:tr>
              <a:tr h="370840">
                <a:tc>
                  <a:txBody>
                    <a:bodyPr/>
                    <a:lstStyle/>
                    <a:p>
                      <a:r>
                        <a:rPr lang="en-US" dirty="0" smtClean="0"/>
                        <a:t>Communicate regularly with professors</a:t>
                      </a:r>
                      <a:endParaRPr lang="en-US" dirty="0"/>
                    </a:p>
                  </a:txBody>
                  <a:tcPr/>
                </a:tc>
                <a:tc>
                  <a:txBody>
                    <a:bodyPr/>
                    <a:lstStyle/>
                    <a:p>
                      <a:pPr algn="ctr"/>
                      <a:r>
                        <a:rPr lang="en-US" dirty="0" smtClean="0"/>
                        <a:t>+</a:t>
                      </a:r>
                      <a:endParaRPr lang="en-US" dirty="0"/>
                    </a:p>
                  </a:txBody>
                  <a:tcPr/>
                </a:tc>
              </a:tr>
              <a:tr h="370840">
                <a:tc>
                  <a:txBody>
                    <a:bodyPr/>
                    <a:lstStyle/>
                    <a:p>
                      <a:r>
                        <a:rPr lang="en-US" dirty="0" smtClean="0"/>
                        <a:t>TFS Academic Self-Concept</a:t>
                      </a:r>
                      <a:endParaRPr lang="en-US" dirty="0"/>
                    </a:p>
                  </a:txBody>
                  <a:tcPr/>
                </a:tc>
                <a:tc>
                  <a:txBody>
                    <a:bodyPr/>
                    <a:lstStyle/>
                    <a:p>
                      <a:pPr algn="ctr"/>
                      <a:r>
                        <a:rPr lang="en-US" dirty="0" smtClean="0"/>
                        <a:t>+</a:t>
                      </a:r>
                      <a:endParaRPr lang="en-US" dirty="0"/>
                    </a:p>
                  </a:txBody>
                  <a:tcPr/>
                </a:tc>
              </a:tr>
              <a:tr h="370840">
                <a:tc>
                  <a:txBody>
                    <a:bodyPr/>
                    <a:lstStyle/>
                    <a:p>
                      <a:r>
                        <a:rPr lang="en-US" dirty="0" smtClean="0"/>
                        <a:t>Masters degree aspiration</a:t>
                      </a:r>
                      <a:endParaRPr lang="en-US" dirty="0"/>
                    </a:p>
                  </a:txBody>
                  <a:tcPr/>
                </a:tc>
                <a:tc>
                  <a:txBody>
                    <a:bodyPr/>
                    <a:lstStyle/>
                    <a:p>
                      <a:pPr algn="ctr"/>
                      <a:r>
                        <a:rPr lang="en-US" dirty="0" smtClean="0"/>
                        <a:t>+</a:t>
                      </a:r>
                      <a:endParaRPr lang="en-US" dirty="0"/>
                    </a:p>
                  </a:txBody>
                  <a:tcPr/>
                </a:tc>
              </a:tr>
              <a:tr h="370840">
                <a:tc>
                  <a:txBody>
                    <a:bodyPr/>
                    <a:lstStyle/>
                    <a:p>
                      <a:r>
                        <a:rPr lang="en-US" dirty="0" smtClean="0"/>
                        <a:t>Plan to live on campus</a:t>
                      </a:r>
                      <a:endParaRPr lang="en-US" dirty="0"/>
                    </a:p>
                  </a:txBody>
                  <a:tcPr/>
                </a:tc>
                <a:tc>
                  <a:txBody>
                    <a:bodyPr/>
                    <a:lstStyle/>
                    <a:p>
                      <a:pPr algn="ctr"/>
                      <a:r>
                        <a:rPr lang="en-US" dirty="0" smtClean="0"/>
                        <a: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Work full-time while attending college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p>
                      <a:pPr algn="ct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TFS Social Self-Concept Score</a:t>
                      </a:r>
                    </a:p>
                  </a:txBody>
                  <a:tcPr/>
                </a:tc>
                <a:tc>
                  <a:txBody>
                    <a:bodyPr/>
                    <a:lstStyle/>
                    <a:p>
                      <a:pPr algn="ctr"/>
                      <a:r>
                        <a:rPr lang="en-US" dirty="0" smtClean="0"/>
                        <a: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Medical degree aspiration *  Selectivity (100)</a:t>
                      </a:r>
                    </a:p>
                  </a:txBody>
                  <a:tcPr/>
                </a:tc>
                <a:tc>
                  <a:txBody>
                    <a:bodyPr/>
                    <a:lstStyle/>
                    <a:p>
                      <a:pPr algn="ctr"/>
                      <a:r>
                        <a:rPr lang="en-US" dirty="0" smtClean="0"/>
                        <a:t>-</a:t>
                      </a:r>
                      <a:endParaRPr lang="en-US" dirty="0"/>
                    </a:p>
                  </a:txBody>
                  <a:tcPr/>
                </a:tc>
              </a:tr>
              <a:tr h="370840">
                <a:tc>
                  <a:txBody>
                    <a:bodyPr/>
                    <a:lstStyle/>
                    <a:p>
                      <a:r>
                        <a:rPr lang="en-US" b="1" dirty="0" smtClean="0">
                          <a:solidFill>
                            <a:schemeClr val="bg1"/>
                          </a:solidFill>
                        </a:rPr>
                        <a:t>Intended Major</a:t>
                      </a:r>
                      <a:endParaRPr lang="en-US" b="1" dirty="0">
                        <a:solidFill>
                          <a:schemeClr val="bg1"/>
                        </a:solidFill>
                      </a:endParaRPr>
                    </a:p>
                  </a:txBody>
                  <a:tcPr>
                    <a:solidFill>
                      <a:srgbClr val="B79D49"/>
                    </a:solidFill>
                  </a:tcPr>
                </a:tc>
                <a:tc>
                  <a:txBody>
                    <a:bodyPr/>
                    <a:lstStyle/>
                    <a:p>
                      <a:endParaRPr lang="en-US" dirty="0"/>
                    </a:p>
                  </a:txBody>
                  <a:tcPr>
                    <a:solidFill>
                      <a:srgbClr val="B79D49"/>
                    </a:solidFill>
                  </a:tcPr>
                </a:tc>
              </a:tr>
              <a:tr h="370840">
                <a:tc>
                  <a:txBody>
                    <a:bodyPr/>
                    <a:lstStyle/>
                    <a:p>
                      <a:r>
                        <a:rPr lang="en-US" dirty="0" smtClean="0"/>
                        <a:t>Pharmacy</a:t>
                      </a:r>
                      <a:endParaRPr lang="en-US" dirty="0"/>
                    </a:p>
                  </a:txBody>
                  <a:tcPr/>
                </a:tc>
                <a:tc>
                  <a:txBody>
                    <a:bodyPr/>
                    <a:lstStyle/>
                    <a:p>
                      <a:pPr algn="ctr"/>
                      <a:r>
                        <a:rPr lang="en-US" dirty="0" smtClean="0"/>
                        <a:t>-</a:t>
                      </a:r>
                      <a:endParaRPr lang="en-US" dirty="0"/>
                    </a:p>
                  </a:txBody>
                  <a:tcPr/>
                </a:tc>
              </a:tr>
              <a:tr h="370840">
                <a:tc>
                  <a:txBody>
                    <a:bodyPr/>
                    <a:lstStyle/>
                    <a:p>
                      <a:r>
                        <a:rPr lang="en-US" dirty="0" smtClean="0"/>
                        <a:t>MD, Dentistry, or Veterinary Medicine Aspirant</a:t>
                      </a:r>
                      <a:endParaRPr lang="en-US" dirty="0"/>
                    </a:p>
                  </a:txBody>
                  <a:tcPr/>
                </a:tc>
                <a:tc>
                  <a:txBody>
                    <a:bodyPr/>
                    <a:lstStyle/>
                    <a:p>
                      <a:pPr algn="ctr"/>
                      <a:r>
                        <a:rPr lang="en-US" dirty="0" smtClean="0"/>
                        <a:t>-</a:t>
                      </a:r>
                      <a:endParaRPr lang="en-US" dirty="0"/>
                    </a:p>
                  </a:txBody>
                  <a:tcPr/>
                </a:tc>
              </a:tr>
            </a:tbl>
          </a:graphicData>
        </a:graphic>
      </p:graphicFrame>
      <p:sp>
        <p:nvSpPr>
          <p:cNvPr id="3" name="Title 1"/>
          <p:cNvSpPr>
            <a:spLocks noGrp="1"/>
          </p:cNvSpPr>
          <p:nvPr>
            <p:ph type="title"/>
          </p:nvPr>
        </p:nvSpPr>
        <p:spPr>
          <a:xfrm>
            <a:off x="498287" y="108174"/>
            <a:ext cx="7556313" cy="1116106"/>
          </a:xfrm>
        </p:spPr>
        <p:txBody>
          <a:bodyPr/>
          <a:lstStyle/>
          <a:p>
            <a:r>
              <a:rPr lang="en-US" sz="2800" dirty="0" smtClean="0"/>
              <a:t>Biomedical Science Completion versus No Completion</a:t>
            </a:r>
            <a:r>
              <a:rPr lang="en-US" dirty="0" smtClean="0"/>
              <a:t/>
            </a:r>
            <a:br>
              <a:rPr lang="en-US" dirty="0"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54199" y="484094"/>
            <a:ext cx="7556313" cy="1116106"/>
          </a:xfrm>
        </p:spPr>
        <p:txBody>
          <a:bodyPr/>
          <a:lstStyle/>
          <a:p>
            <a:r>
              <a:rPr lang="en-US" dirty="0" smtClean="0"/>
              <a:t>Discussion</a:t>
            </a:r>
            <a:endParaRPr lang="en-US" dirty="0"/>
          </a:p>
        </p:txBody>
      </p:sp>
      <p:sp>
        <p:nvSpPr>
          <p:cNvPr id="3" name="Content Placeholder 2"/>
          <p:cNvSpPr>
            <a:spLocks noGrp="1"/>
          </p:cNvSpPr>
          <p:nvPr>
            <p:ph idx="1"/>
          </p:nvPr>
        </p:nvSpPr>
        <p:spPr>
          <a:xfrm>
            <a:off x="3591928" y="2028547"/>
            <a:ext cx="5118584" cy="4363072"/>
          </a:xfrm>
        </p:spPr>
        <p:txBody>
          <a:bodyPr>
            <a:normAutofit/>
          </a:bodyPr>
          <a:lstStyle/>
          <a:p>
            <a:pPr>
              <a:buNone/>
            </a:pPr>
            <a:r>
              <a:rPr lang="en-US" sz="2800" dirty="0" smtClean="0"/>
              <a:t>Institutional contexts matter!</a:t>
            </a:r>
          </a:p>
          <a:p>
            <a:pPr>
              <a:buNone/>
            </a:pPr>
            <a:endParaRPr lang="en-US" sz="600" dirty="0" smtClean="0"/>
          </a:p>
          <a:p>
            <a:pPr lvl="1"/>
            <a:r>
              <a:rPr lang="en-US" sz="2800" dirty="0" smtClean="0"/>
              <a:t>Emerging </a:t>
            </a:r>
            <a:r>
              <a:rPr lang="en-US" sz="2800" dirty="0" err="1" smtClean="0"/>
              <a:t>HSIs</a:t>
            </a:r>
            <a:r>
              <a:rPr lang="en-US" sz="2800" dirty="0" smtClean="0"/>
              <a:t> and </a:t>
            </a:r>
            <a:r>
              <a:rPr lang="en-US" sz="2800" dirty="0" err="1" smtClean="0"/>
              <a:t>HBCUs</a:t>
            </a:r>
            <a:r>
              <a:rPr lang="en-US" sz="2800" dirty="0" smtClean="0"/>
              <a:t> strong producers of biomed degrees</a:t>
            </a:r>
          </a:p>
          <a:p>
            <a:pPr lvl="1"/>
            <a:r>
              <a:rPr lang="en-US" sz="2800" dirty="0" smtClean="0"/>
              <a:t>Large institutions weaker producers</a:t>
            </a:r>
          </a:p>
          <a:p>
            <a:pPr lvl="1"/>
            <a:r>
              <a:rPr lang="en-US" sz="2800" dirty="0" smtClean="0"/>
              <a:t>Role of peer normative context (i.e. selectivity) </a:t>
            </a:r>
          </a:p>
          <a:p>
            <a:pPr lvl="1"/>
            <a:endParaRPr lang="en-US" dirty="0"/>
          </a:p>
        </p:txBody>
      </p:sp>
      <p:pic>
        <p:nvPicPr>
          <p:cNvPr id="4" name="Picture 3"/>
          <p:cNvPicPr>
            <a:picLocks noChangeAspect="1"/>
          </p:cNvPicPr>
          <p:nvPr/>
        </p:nvPicPr>
        <p:blipFill>
          <a:blip r:embed="rId3"/>
          <a:stretch>
            <a:fillRect/>
          </a:stretch>
        </p:blipFill>
        <p:spPr>
          <a:xfrm>
            <a:off x="0" y="1600200"/>
            <a:ext cx="3810000" cy="3810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&amp; Implications</a:t>
            </a:r>
            <a:endParaRPr lang="en-US" dirty="0"/>
          </a:p>
        </p:txBody>
      </p:sp>
      <p:sp>
        <p:nvSpPr>
          <p:cNvPr id="3" name="Content Placeholder 2"/>
          <p:cNvSpPr>
            <a:spLocks noGrp="1"/>
          </p:cNvSpPr>
          <p:nvPr>
            <p:ph idx="1"/>
          </p:nvPr>
        </p:nvSpPr>
        <p:spPr>
          <a:xfrm>
            <a:off x="793843" y="1758170"/>
            <a:ext cx="7556313" cy="4144963"/>
          </a:xfrm>
        </p:spPr>
        <p:txBody>
          <a:bodyPr/>
          <a:lstStyle/>
          <a:p>
            <a:r>
              <a:rPr lang="en-US" sz="2800" dirty="0" smtClean="0"/>
              <a:t>The important role of student</a:t>
            </a:r>
          </a:p>
          <a:p>
            <a:pPr lvl="1"/>
            <a:r>
              <a:rPr lang="en-US" sz="2800" dirty="0" smtClean="0"/>
              <a:t>Socioeconomic background</a:t>
            </a:r>
          </a:p>
          <a:p>
            <a:pPr lvl="1"/>
            <a:r>
              <a:rPr lang="en-US" sz="2800" dirty="0" smtClean="0"/>
              <a:t>Race/ethnicity</a:t>
            </a:r>
          </a:p>
          <a:p>
            <a:pPr lvl="1"/>
            <a:r>
              <a:rPr lang="en-US" sz="2800" dirty="0" smtClean="0"/>
              <a:t>Sex</a:t>
            </a:r>
          </a:p>
          <a:p>
            <a:pPr lvl="1"/>
            <a:r>
              <a:rPr lang="en-US" sz="2800" dirty="0" smtClean="0"/>
              <a:t>Native language</a:t>
            </a:r>
          </a:p>
          <a:p>
            <a:pPr lvl="1"/>
            <a:endParaRPr lang="en-US" sz="2800" dirty="0" smtClean="0"/>
          </a:p>
          <a:p>
            <a:endParaRPr lang="en-US" dirty="0" smtClean="0"/>
          </a:p>
          <a:p>
            <a:endParaRPr lang="en-US" dirty="0" smtClean="0"/>
          </a:p>
          <a:p>
            <a:endParaRPr lang="en-US" dirty="0"/>
          </a:p>
        </p:txBody>
      </p:sp>
      <p:pic>
        <p:nvPicPr>
          <p:cNvPr id="5" name="Picture 4"/>
          <p:cNvPicPr>
            <a:picLocks noChangeAspect="1"/>
          </p:cNvPicPr>
          <p:nvPr/>
        </p:nvPicPr>
        <p:blipFill>
          <a:blip r:embed="rId3"/>
          <a:stretch>
            <a:fillRect/>
          </a:stretch>
        </p:blipFill>
        <p:spPr>
          <a:xfrm>
            <a:off x="4572000" y="3830652"/>
            <a:ext cx="3860800" cy="2387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else matters in producing biomedical science graduates?</a:t>
            </a:r>
            <a:endParaRPr lang="en-US" dirty="0"/>
          </a:p>
        </p:txBody>
      </p:sp>
      <p:sp>
        <p:nvSpPr>
          <p:cNvPr id="3" name="Content Placeholder 2"/>
          <p:cNvSpPr>
            <a:spLocks noGrp="1"/>
          </p:cNvSpPr>
          <p:nvPr>
            <p:ph idx="1"/>
          </p:nvPr>
        </p:nvSpPr>
        <p:spPr/>
        <p:txBody>
          <a:bodyPr>
            <a:normAutofit/>
          </a:bodyPr>
          <a:lstStyle/>
          <a:p>
            <a:r>
              <a:rPr lang="en-US" sz="2800" dirty="0" smtClean="0">
                <a:solidFill>
                  <a:schemeClr val="tx1"/>
                </a:solidFill>
              </a:rPr>
              <a:t>Faculty grading procedures </a:t>
            </a:r>
          </a:p>
          <a:p>
            <a:r>
              <a:rPr lang="en-US" sz="2800" dirty="0" smtClean="0">
                <a:solidFill>
                  <a:schemeClr val="tx1"/>
                </a:solidFill>
              </a:rPr>
              <a:t>Pedagogical approach</a:t>
            </a:r>
            <a:endParaRPr lang="en-US" sz="2800" dirty="0"/>
          </a:p>
        </p:txBody>
      </p:sp>
      <p:pic>
        <p:nvPicPr>
          <p:cNvPr id="5" name="Picture 4"/>
          <p:cNvPicPr>
            <a:picLocks noChangeAspect="1"/>
          </p:cNvPicPr>
          <p:nvPr/>
        </p:nvPicPr>
        <p:blipFill>
          <a:blip r:embed="rId3"/>
          <a:stretch>
            <a:fillRect/>
          </a:stretch>
        </p:blipFill>
        <p:spPr>
          <a:xfrm>
            <a:off x="4318000" y="3549147"/>
            <a:ext cx="4406200" cy="29363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394258" y="497007"/>
            <a:ext cx="8229600" cy="1219200"/>
          </a:xfrm>
        </p:spPr>
        <p:txBody>
          <a:bodyPr/>
          <a:lstStyle/>
          <a:p>
            <a:r>
              <a:rPr lang="en-US" dirty="0" smtClean="0"/>
              <a:t>Contact Us!</a:t>
            </a:r>
            <a:endParaRPr lang="en-US" dirty="0"/>
          </a:p>
        </p:txBody>
      </p:sp>
      <p:sp>
        <p:nvSpPr>
          <p:cNvPr id="6" name="Rectangle 3"/>
          <p:cNvSpPr txBox="1">
            <a:spLocks noChangeArrowheads="1"/>
          </p:cNvSpPr>
          <p:nvPr/>
        </p:nvSpPr>
        <p:spPr bwMode="auto">
          <a:xfrm>
            <a:off x="228600" y="5715000"/>
            <a:ext cx="8686800" cy="990600"/>
          </a:xfrm>
          <a:prstGeom prst="rect">
            <a:avLst/>
          </a:prstGeom>
          <a:noFill/>
          <a:ln w="9525">
            <a:noFill/>
            <a:miter lim="800000"/>
            <a:headEnd/>
            <a:tailEnd/>
          </a:ln>
        </p:spPr>
        <p:txBody>
          <a:bodyPr>
            <a:prstTxWarp prst="textNoShape">
              <a:avLst/>
            </a:prstTxWarp>
          </a:bodyPr>
          <a:lstStyle/>
          <a:p>
            <a:r>
              <a:rPr lang="en-US" sz="1200" dirty="0">
                <a:latin typeface="Constantia" pitchFamily="-123" charset="0"/>
              </a:rPr>
              <a:t>This study was made possible by the support of the National Institute of General Medical Sciences, NIH Grant Numbers 1 R01 GMO71968-01 and R01 GMO71968-05, the National Science Foundation, NSF Grant Number 0757076, and the American Recovery and Reinvestment Act of 2009 through the National Institute of General Medical Sciences, NIH Grant 1RC1GM090776-01.  This independent research and the views expressed here do not indicate endorsement by the sponsors. </a:t>
            </a:r>
          </a:p>
        </p:txBody>
      </p:sp>
      <p:sp>
        <p:nvSpPr>
          <p:cNvPr id="7" name="Rectangle 16"/>
          <p:cNvSpPr>
            <a:spLocks noChangeArrowheads="1"/>
          </p:cNvSpPr>
          <p:nvPr/>
        </p:nvSpPr>
        <p:spPr bwMode="auto">
          <a:xfrm>
            <a:off x="190500" y="4495800"/>
            <a:ext cx="7200900" cy="1133475"/>
          </a:xfrm>
          <a:prstGeom prst="rect">
            <a:avLst/>
          </a:prstGeom>
          <a:noFill/>
          <a:ln w="9525">
            <a:noFill/>
            <a:miter lim="800000"/>
            <a:headEnd/>
            <a:tailEnd/>
          </a:ln>
        </p:spPr>
        <p:txBody>
          <a:bodyPr>
            <a:prstTxWarp prst="textNoShape">
              <a:avLst/>
            </a:prstTxWarp>
          </a:bodyPr>
          <a:lstStyle/>
          <a:p>
            <a:pPr marL="342900" indent="-342900" algn="ctr">
              <a:spcBef>
                <a:spcPct val="20000"/>
              </a:spcBef>
              <a:buClr>
                <a:schemeClr val="tx2"/>
              </a:buClr>
              <a:buSzPct val="70000"/>
              <a:buFont typeface="Wingdings" pitchFamily="-123" charset="2"/>
              <a:buNone/>
            </a:pPr>
            <a:r>
              <a:rPr lang="en-US" sz="1800" dirty="0">
                <a:latin typeface="Constantia" pitchFamily="-123" charset="0"/>
              </a:rPr>
              <a:t>Papers and reports are available for download from project website: </a:t>
            </a:r>
          </a:p>
          <a:p>
            <a:pPr marL="342900" indent="-342900" algn="ctr">
              <a:spcBef>
                <a:spcPct val="20000"/>
              </a:spcBef>
              <a:buClr>
                <a:schemeClr val="tx2"/>
              </a:buClr>
              <a:buSzPct val="70000"/>
              <a:buFont typeface="Wingdings" pitchFamily="-123" charset="2"/>
              <a:buNone/>
            </a:pPr>
            <a:r>
              <a:rPr lang="en-US" sz="2000" dirty="0">
                <a:latin typeface="Constantia" pitchFamily="-123" charset="0"/>
              </a:rPr>
              <a:t>http://heri.ucla.edu/nih</a:t>
            </a:r>
            <a:endParaRPr lang="en-US" sz="1800" dirty="0">
              <a:latin typeface="Constantia" pitchFamily="-123" charset="0"/>
            </a:endParaRPr>
          </a:p>
          <a:p>
            <a:pPr marL="342900" indent="-342900" algn="ctr">
              <a:spcBef>
                <a:spcPct val="20000"/>
              </a:spcBef>
              <a:buClr>
                <a:schemeClr val="tx2"/>
              </a:buClr>
              <a:buSzPct val="70000"/>
              <a:buFont typeface="Wingdings" pitchFamily="-123" charset="2"/>
              <a:buNone/>
            </a:pPr>
            <a:r>
              <a:rPr lang="en-US" sz="1800" dirty="0">
                <a:latin typeface="Constantia" pitchFamily="-123" charset="0"/>
              </a:rPr>
              <a:t>Project e-mail: </a:t>
            </a:r>
            <a:r>
              <a:rPr lang="en-US" sz="1800" dirty="0">
                <a:solidFill>
                  <a:srgbClr val="003399"/>
                </a:solidFill>
                <a:latin typeface="Constantia" pitchFamily="-123" charset="0"/>
              </a:rPr>
              <a:t>herinih@ucla.edu</a:t>
            </a:r>
          </a:p>
        </p:txBody>
      </p:sp>
      <p:sp>
        <p:nvSpPr>
          <p:cNvPr id="8" name="Rectangle 17"/>
          <p:cNvSpPr>
            <a:spLocks noChangeArrowheads="1"/>
          </p:cNvSpPr>
          <p:nvPr/>
        </p:nvSpPr>
        <p:spPr bwMode="auto">
          <a:xfrm>
            <a:off x="990600" y="1362075"/>
            <a:ext cx="2362200" cy="1076325"/>
          </a:xfrm>
          <a:prstGeom prst="rect">
            <a:avLst/>
          </a:prstGeom>
          <a:noFill/>
          <a:ln w="9525">
            <a:noFill/>
            <a:miter lim="800000"/>
            <a:headEnd/>
            <a:tailEnd/>
          </a:ln>
        </p:spPr>
        <p:txBody>
          <a:bodyPr tIns="91440">
            <a:prstTxWarp prst="textNoShape">
              <a:avLst/>
            </a:prstTxWarp>
          </a:bodyPr>
          <a:lstStyle/>
          <a:p>
            <a:pPr marL="342900" indent="-342900">
              <a:lnSpc>
                <a:spcPct val="80000"/>
              </a:lnSpc>
              <a:spcBef>
                <a:spcPct val="20000"/>
              </a:spcBef>
              <a:buClr>
                <a:schemeClr val="tx2"/>
              </a:buClr>
              <a:buSzPct val="70000"/>
              <a:buFont typeface="Wingdings" pitchFamily="-123" charset="2"/>
              <a:buNone/>
            </a:pPr>
            <a:r>
              <a:rPr lang="en-US" sz="2000" dirty="0">
                <a:solidFill>
                  <a:srgbClr val="21324D"/>
                </a:solidFill>
                <a:latin typeface="Constantia" pitchFamily="-123" charset="0"/>
              </a:rPr>
              <a:t>Faculty/Co-PIs:</a:t>
            </a:r>
          </a:p>
          <a:p>
            <a:pPr marL="342900" indent="-342900">
              <a:lnSpc>
                <a:spcPct val="80000"/>
              </a:lnSpc>
              <a:spcBef>
                <a:spcPct val="20000"/>
              </a:spcBef>
              <a:buClr>
                <a:schemeClr val="tx2"/>
              </a:buClr>
              <a:buSzPct val="70000"/>
              <a:buFont typeface="Wingdings" pitchFamily="-123" charset="2"/>
              <a:buNone/>
            </a:pPr>
            <a:r>
              <a:rPr lang="en-US" sz="2000" dirty="0">
                <a:latin typeface="Constantia" pitchFamily="-123" charset="0"/>
              </a:rPr>
              <a:t>Sylvia </a:t>
            </a:r>
            <a:r>
              <a:rPr lang="en-US" sz="2000" dirty="0" err="1">
                <a:latin typeface="Constantia" pitchFamily="-123" charset="0"/>
              </a:rPr>
              <a:t>Hurtado</a:t>
            </a:r>
            <a:endParaRPr lang="en-US" sz="2000"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r>
              <a:rPr lang="en-US" sz="2000" dirty="0">
                <a:latin typeface="Constantia" pitchFamily="-123" charset="0"/>
              </a:rPr>
              <a:t>Mitchell </a:t>
            </a:r>
            <a:r>
              <a:rPr lang="en-US" sz="2000" dirty="0" smtClean="0">
                <a:latin typeface="Constantia" pitchFamily="-123" charset="0"/>
              </a:rPr>
              <a:t>Chang</a:t>
            </a:r>
          </a:p>
          <a:p>
            <a:pPr marL="342900" indent="-342900">
              <a:lnSpc>
                <a:spcPct val="80000"/>
              </a:lnSpc>
              <a:spcBef>
                <a:spcPct val="20000"/>
              </a:spcBef>
              <a:buClr>
                <a:schemeClr val="tx2"/>
              </a:buClr>
              <a:buSzPct val="70000"/>
              <a:buFont typeface="Wingdings" pitchFamily="-123" charset="2"/>
              <a:buNone/>
            </a:pPr>
            <a:r>
              <a:rPr lang="en-US" sz="2000" dirty="0" smtClean="0">
                <a:latin typeface="Constantia" pitchFamily="-123" charset="0"/>
              </a:rPr>
              <a:t>Kevin Eagan</a:t>
            </a:r>
            <a:endParaRPr lang="en-US" sz="2000"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a:p>
            <a:pPr marL="342900" indent="-342900">
              <a:lnSpc>
                <a:spcPct val="80000"/>
              </a:lnSpc>
              <a:spcBef>
                <a:spcPct val="20000"/>
              </a:spcBef>
              <a:buClr>
                <a:schemeClr val="tx2"/>
              </a:buClr>
              <a:buSzPct val="70000"/>
              <a:buFont typeface="Wingdings" pitchFamily="-123" charset="2"/>
              <a:buNone/>
            </a:pPr>
            <a:endParaRPr lang="en-US" sz="2000" u="sng" dirty="0">
              <a:latin typeface="Constantia" pitchFamily="-123" charset="0"/>
            </a:endParaRPr>
          </a:p>
        </p:txBody>
      </p:sp>
      <p:sp>
        <p:nvSpPr>
          <p:cNvPr id="9" name="Rectangle 19"/>
          <p:cNvSpPr>
            <a:spLocks noChangeArrowheads="1"/>
          </p:cNvSpPr>
          <p:nvPr/>
        </p:nvSpPr>
        <p:spPr bwMode="auto">
          <a:xfrm>
            <a:off x="3276600" y="1371600"/>
            <a:ext cx="2895600" cy="707886"/>
          </a:xfrm>
          <a:prstGeom prst="rect">
            <a:avLst/>
          </a:prstGeom>
          <a:noFill/>
          <a:ln w="9525">
            <a:noFill/>
            <a:miter lim="800000"/>
            <a:headEnd/>
            <a:tailEnd/>
          </a:ln>
        </p:spPr>
        <p:txBody>
          <a:bodyPr>
            <a:prstTxWarp prst="textNoShape">
              <a:avLst/>
            </a:prstTxWarp>
            <a:spAutoFit/>
          </a:bodyPr>
          <a:lstStyle/>
          <a:p>
            <a:r>
              <a:rPr lang="en-US" sz="2000" dirty="0">
                <a:solidFill>
                  <a:srgbClr val="21324D"/>
                </a:solidFill>
                <a:latin typeface="Constantia" pitchFamily="-123" charset="0"/>
              </a:rPr>
              <a:t>Postdoctoral Scholars:</a:t>
            </a:r>
          </a:p>
          <a:p>
            <a:r>
              <a:rPr lang="en-US" sz="2000" dirty="0" smtClean="0">
                <a:latin typeface="Constantia" pitchFamily="-123" charset="0"/>
              </a:rPr>
              <a:t>Josephine </a:t>
            </a:r>
            <a:r>
              <a:rPr lang="en-US" sz="2000" dirty="0" err="1">
                <a:latin typeface="Constantia" pitchFamily="-123" charset="0"/>
              </a:rPr>
              <a:t>Gasiewski</a:t>
            </a:r>
            <a:endParaRPr lang="en-US" sz="2000" dirty="0">
              <a:latin typeface="Constantia" pitchFamily="-123" charset="0"/>
            </a:endParaRPr>
          </a:p>
        </p:txBody>
      </p:sp>
      <p:sp>
        <p:nvSpPr>
          <p:cNvPr id="10" name="Rectangle 9"/>
          <p:cNvSpPr>
            <a:spLocks noChangeArrowheads="1"/>
          </p:cNvSpPr>
          <p:nvPr/>
        </p:nvSpPr>
        <p:spPr bwMode="auto">
          <a:xfrm>
            <a:off x="6553200" y="1362075"/>
            <a:ext cx="2438400" cy="708025"/>
          </a:xfrm>
          <a:prstGeom prst="rect">
            <a:avLst/>
          </a:prstGeom>
          <a:noFill/>
          <a:ln w="9525">
            <a:noFill/>
            <a:miter lim="800000"/>
            <a:headEnd/>
            <a:tailEnd/>
          </a:ln>
        </p:spPr>
        <p:txBody>
          <a:bodyPr>
            <a:prstTxWarp prst="textNoShape">
              <a:avLst/>
            </a:prstTxWarp>
            <a:spAutoFit/>
          </a:bodyPr>
          <a:lstStyle/>
          <a:p>
            <a:r>
              <a:rPr lang="en-US" sz="2000" dirty="0">
                <a:solidFill>
                  <a:srgbClr val="21324D"/>
                </a:solidFill>
                <a:latin typeface="Constantia" pitchFamily="-123" charset="0"/>
              </a:rPr>
              <a:t>Administrative Staff:</a:t>
            </a:r>
          </a:p>
          <a:p>
            <a:r>
              <a:rPr lang="en-US" sz="2000" dirty="0">
                <a:latin typeface="Constantia" pitchFamily="-123" charset="0"/>
              </a:rPr>
              <a:t>Dominique Harrison</a:t>
            </a:r>
          </a:p>
        </p:txBody>
      </p:sp>
      <p:grpSp>
        <p:nvGrpSpPr>
          <p:cNvPr id="11" name="Group 10"/>
          <p:cNvGrpSpPr/>
          <p:nvPr/>
        </p:nvGrpSpPr>
        <p:grpSpPr>
          <a:xfrm>
            <a:off x="990600" y="2974019"/>
            <a:ext cx="4572000" cy="1103531"/>
            <a:chOff x="990600" y="2743200"/>
            <a:chExt cx="4572000" cy="1103531"/>
          </a:xfrm>
        </p:grpSpPr>
        <p:sp>
          <p:nvSpPr>
            <p:cNvPr id="12" name="Rectangle 18"/>
            <p:cNvSpPr>
              <a:spLocks noChangeArrowheads="1"/>
            </p:cNvSpPr>
            <p:nvPr/>
          </p:nvSpPr>
          <p:spPr bwMode="auto">
            <a:xfrm>
              <a:off x="1066800" y="3200400"/>
              <a:ext cx="1995996" cy="646331"/>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buClr>
                  <a:schemeClr val="tx2"/>
                </a:buClr>
                <a:buSzPct val="70000"/>
              </a:pPr>
              <a:r>
                <a:rPr lang="en-US" sz="2000" dirty="0">
                  <a:latin typeface="Constantia" pitchFamily="-123" charset="0"/>
                </a:rPr>
                <a:t>Tanya Figueroa</a:t>
              </a:r>
            </a:p>
            <a:p>
              <a:pPr marL="342900" indent="-342900">
                <a:lnSpc>
                  <a:spcPct val="80000"/>
                </a:lnSpc>
                <a:spcBef>
                  <a:spcPct val="20000"/>
                </a:spcBef>
                <a:buClr>
                  <a:schemeClr val="tx2"/>
                </a:buClr>
                <a:buSzPct val="70000"/>
                <a:buFont typeface="Wingdings" pitchFamily="-123" charset="2"/>
                <a:buNone/>
              </a:pPr>
              <a:r>
                <a:rPr lang="en-US" sz="2000" dirty="0">
                  <a:latin typeface="Constantia" pitchFamily="-123" charset="0"/>
                </a:rPr>
                <a:t>Gina </a:t>
              </a:r>
              <a:r>
                <a:rPr lang="en-US" sz="2000" dirty="0" smtClean="0">
                  <a:latin typeface="Constantia" pitchFamily="-123" charset="0"/>
                </a:rPr>
                <a:t>Garcia</a:t>
              </a:r>
              <a:endParaRPr lang="en-US" sz="2000" dirty="0">
                <a:latin typeface="Constantia" pitchFamily="-123" charset="0"/>
              </a:endParaRPr>
            </a:p>
          </p:txBody>
        </p:sp>
        <p:sp>
          <p:nvSpPr>
            <p:cNvPr id="13" name="Rectangle 10"/>
            <p:cNvSpPr>
              <a:spLocks noChangeArrowheads="1"/>
            </p:cNvSpPr>
            <p:nvPr/>
          </p:nvSpPr>
          <p:spPr bwMode="auto">
            <a:xfrm>
              <a:off x="990600" y="2743200"/>
              <a:ext cx="4572000" cy="344488"/>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buFont typeface="Wingdings" pitchFamily="-123" charset="2"/>
                <a:buNone/>
              </a:pPr>
              <a:r>
                <a:rPr lang="en-US" sz="2000" dirty="0">
                  <a:solidFill>
                    <a:srgbClr val="21324D"/>
                  </a:solidFill>
                  <a:latin typeface="Constantia" pitchFamily="-123" charset="0"/>
                </a:rPr>
                <a:t>Graduate Research Assistants:</a:t>
              </a:r>
              <a:endParaRPr lang="en-US" sz="2000" dirty="0">
                <a:latin typeface="Constantia" pitchFamily="-123" charset="0"/>
              </a:endParaRPr>
            </a:p>
          </p:txBody>
        </p:sp>
        <p:sp>
          <p:nvSpPr>
            <p:cNvPr id="14" name="Rectangle 22"/>
            <p:cNvSpPr>
              <a:spLocks noChangeArrowheads="1"/>
            </p:cNvSpPr>
            <p:nvPr/>
          </p:nvSpPr>
          <p:spPr bwMode="auto">
            <a:xfrm>
              <a:off x="3429000" y="3200400"/>
              <a:ext cx="2109788" cy="646331"/>
            </a:xfrm>
            <a:prstGeom prst="rect">
              <a:avLst/>
            </a:prstGeom>
            <a:noFill/>
            <a:ln w="9525">
              <a:noFill/>
              <a:miter lim="800000"/>
              <a:headEnd/>
              <a:tailEnd/>
            </a:ln>
          </p:spPr>
          <p:txBody>
            <a:bodyPr>
              <a:prstTxWarp prst="textNoShape">
                <a:avLst/>
              </a:prstTxWarp>
              <a:spAutoFit/>
            </a:bodyPr>
            <a:lstStyle/>
            <a:p>
              <a:pPr marL="342900" indent="-342900">
                <a:lnSpc>
                  <a:spcPct val="80000"/>
                </a:lnSpc>
                <a:spcBef>
                  <a:spcPct val="20000"/>
                </a:spcBef>
                <a:buClr>
                  <a:schemeClr val="tx2"/>
                </a:buClr>
                <a:buSzPct val="70000"/>
              </a:pPr>
              <a:r>
                <a:rPr lang="en-US" sz="2000" dirty="0" smtClean="0">
                  <a:latin typeface="Constantia" pitchFamily="-123" charset="0"/>
                </a:rPr>
                <a:t>Juan </a:t>
              </a:r>
              <a:r>
                <a:rPr lang="en-US" sz="2000" dirty="0" err="1" smtClean="0">
                  <a:latin typeface="Constantia" pitchFamily="-123" charset="0"/>
                </a:rPr>
                <a:t>Garibay</a:t>
              </a:r>
              <a:endParaRPr lang="en-US" sz="2000" dirty="0" smtClean="0">
                <a:latin typeface="Constantia" pitchFamily="-123" charset="0"/>
              </a:endParaRPr>
            </a:p>
            <a:p>
              <a:pPr marL="342900" indent="-342900">
                <a:lnSpc>
                  <a:spcPct val="80000"/>
                </a:lnSpc>
                <a:spcBef>
                  <a:spcPct val="20000"/>
                </a:spcBef>
                <a:buClr>
                  <a:schemeClr val="tx2"/>
                </a:buClr>
                <a:buSzPct val="70000"/>
                <a:buFont typeface="Wingdings" pitchFamily="-123" charset="2"/>
                <a:buNone/>
              </a:pPr>
              <a:r>
                <a:rPr lang="en-US" sz="2000" dirty="0" smtClean="0">
                  <a:latin typeface="Constantia" pitchFamily="-123" charset="0"/>
                </a:rPr>
                <a:t>Bryce Hughes</a:t>
              </a:r>
              <a:endParaRPr lang="en-US" sz="2000" dirty="0">
                <a:latin typeface="Constantia" pitchFamily="-123" charset="0"/>
              </a:endParaRPr>
            </a:p>
          </p:txBody>
        </p:sp>
      </p:grpSp>
      <p:pic>
        <p:nvPicPr>
          <p:cNvPr id="15" name="Picture 10"/>
          <p:cNvPicPr>
            <a:picLocks noChangeAspect="1" noChangeArrowheads="1"/>
          </p:cNvPicPr>
          <p:nvPr/>
        </p:nvPicPr>
        <p:blipFill>
          <a:blip r:embed="rId2" cstate="print"/>
          <a:srcRect/>
          <a:stretch>
            <a:fillRect/>
          </a:stretch>
        </p:blipFill>
        <p:spPr bwMode="auto">
          <a:xfrm>
            <a:off x="7315200" y="4070856"/>
            <a:ext cx="1600200" cy="1607632"/>
          </a:xfrm>
          <a:prstGeom prst="rect">
            <a:avLst/>
          </a:prstGeom>
          <a:noFill/>
          <a:ln w="9525">
            <a:noFill/>
            <a:round/>
            <a:headEnd/>
            <a:tailEnd/>
          </a:ln>
        </p:spPr>
      </p:pic>
    </p:spTree>
  </p:cSld>
  <p:clrMapOvr>
    <a:masterClrMapping/>
  </p:clrMapOvr>
</p:sld>
</file>

<file path=ppt/theme/theme1.xml><?xml version="1.0" encoding="utf-8"?>
<a:theme xmlns:a="http://schemas.openxmlformats.org/drawingml/2006/main" name="Advantag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623</TotalTime>
  <Words>4706</Words>
  <Application>Microsoft Macintosh PowerPoint</Application>
  <PresentationFormat>On-screen Show (4:3)</PresentationFormat>
  <Paragraphs>331</Paragraphs>
  <Slides>21</Slides>
  <Notes>14</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Advantage</vt:lpstr>
      <vt:lpstr>Slide 1</vt:lpstr>
      <vt:lpstr>Problem </vt:lpstr>
      <vt:lpstr>Purpose</vt:lpstr>
      <vt:lpstr>Slide 4</vt:lpstr>
      <vt:lpstr>Methodology – Data Sources</vt:lpstr>
      <vt:lpstr>Analysis</vt:lpstr>
      <vt:lpstr>Dependent Variable</vt:lpstr>
      <vt:lpstr>Independent Variables – Student Level</vt:lpstr>
      <vt:lpstr>Independent Variables – Institution Level</vt:lpstr>
      <vt:lpstr>Limitations</vt:lpstr>
      <vt:lpstr>Descriptive Statistics</vt:lpstr>
      <vt:lpstr>Biomedical Science Completion versus Non-Biomedical Science Completion in the 6th year</vt:lpstr>
      <vt:lpstr>Biomedical Science Completion versus Non-Biomedical Science Completion in the 6th year</vt:lpstr>
      <vt:lpstr>Biomedical Science Completion versus Non-Biomedical Science Completion in the 6th year</vt:lpstr>
      <vt:lpstr>Biomedical Science Completion versus No Completion </vt:lpstr>
      <vt:lpstr>Biomedical Science Completion versus No Completion </vt:lpstr>
      <vt:lpstr>Biomedical Science Completion versus No Completion </vt:lpstr>
      <vt:lpstr>Discussion</vt:lpstr>
      <vt:lpstr>Discussion &amp; Implications</vt:lpstr>
      <vt:lpstr>What else matters in producing biomedical science graduates?</vt:lpstr>
      <vt:lpstr>Contact Us!</vt:lpstr>
    </vt:vector>
  </TitlesOfParts>
  <Company>UCLA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it!... Or Not: Institutional Contexts &amp; Biomedical Degree Attainment </dc:title>
  <dc:creator>Tanya  Figueroa</dc:creator>
  <cp:lastModifiedBy>Tanya  Figueroa</cp:lastModifiedBy>
  <cp:revision>36</cp:revision>
  <dcterms:created xsi:type="dcterms:W3CDTF">2013-05-21T02:29:41Z</dcterms:created>
  <dcterms:modified xsi:type="dcterms:W3CDTF">2013-05-21T02:37:25Z</dcterms:modified>
</cp:coreProperties>
</file>