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1"/>
  </p:notesMasterIdLst>
  <p:sldIdLst>
    <p:sldId id="256" r:id="rId2"/>
    <p:sldId id="257" r:id="rId3"/>
    <p:sldId id="258" r:id="rId4"/>
    <p:sldId id="270" r:id="rId5"/>
    <p:sldId id="260" r:id="rId6"/>
    <p:sldId id="269" r:id="rId7"/>
    <p:sldId id="261" r:id="rId8"/>
    <p:sldId id="262" r:id="rId9"/>
    <p:sldId id="271" r:id="rId10"/>
    <p:sldId id="272" r:id="rId11"/>
    <p:sldId id="263" r:id="rId12"/>
    <p:sldId id="274" r:id="rId13"/>
    <p:sldId id="273" r:id="rId14"/>
    <p:sldId id="275" r:id="rId15"/>
    <p:sldId id="276" r:id="rId16"/>
    <p:sldId id="264" r:id="rId17"/>
    <p:sldId id="266" r:id="rId18"/>
    <p:sldId id="267" r:id="rId19"/>
    <p:sldId id="268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62660" autoAdjust="0"/>
  </p:normalViewPr>
  <p:slideViewPr>
    <p:cSldViewPr>
      <p:cViewPr varScale="1">
        <p:scale>
          <a:sx n="54" d="100"/>
          <a:sy n="54" d="100"/>
        </p:scale>
        <p:origin x="-108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interSettings" Target="printerSettings/printerSettings1.bin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1DD5F9-565E-CD4E-969B-38F33DD9B2BF}" type="datetimeFigureOut">
              <a:rPr lang="en-US" smtClean="0"/>
              <a:pPr/>
              <a:t>5/31/13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E777A9-B5BA-C042-9462-F51EB9EE61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4767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E777A9-B5BA-C042-9462-F51EB9EE615D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1300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E777A9-B5BA-C042-9462-F51EB9EE615D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814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E777A9-B5BA-C042-9462-F51EB9EE615D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6155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E777A9-B5BA-C042-9462-F51EB9EE615D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587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E777A9-B5BA-C042-9462-F51EB9EE615D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3314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486873" y="411480"/>
            <a:ext cx="8170254" cy="6035040"/>
            <a:chOff x="486873" y="411480"/>
            <a:chExt cx="8170254" cy="6035040"/>
          </a:xfrm>
        </p:grpSpPr>
        <p:sp>
          <p:nvSpPr>
            <p:cNvPr id="8" name="Rectangle 7"/>
            <p:cNvSpPr/>
            <p:nvPr/>
          </p:nvSpPr>
          <p:spPr>
            <a:xfrm>
              <a:off x="486873" y="411480"/>
              <a:ext cx="8170254" cy="60350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>
              <a:spLocks/>
            </p:cNvSpPr>
            <p:nvPr/>
          </p:nvSpPr>
          <p:spPr>
            <a:xfrm>
              <a:off x="562843" y="475488"/>
              <a:ext cx="7982712" cy="5888736"/>
            </a:xfrm>
            <a:prstGeom prst="rect">
              <a:avLst/>
            </a:prstGeom>
            <a:noFill/>
            <a:ln w="127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cxnSp>
          <p:nvCxnSpPr>
            <p:cNvPr id="15" name="Straight Connector 14"/>
            <p:cNvCxnSpPr/>
            <p:nvPr/>
          </p:nvCxnSpPr>
          <p:spPr>
            <a:xfrm>
              <a:off x="562842" y="6133646"/>
              <a:ext cx="7982712" cy="1472"/>
            </a:xfrm>
            <a:prstGeom prst="line">
              <a:avLst/>
            </a:prstGeom>
            <a:noFill/>
            <a:ln w="127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7" name="Rectangle 16"/>
            <p:cNvSpPr/>
            <p:nvPr/>
          </p:nvSpPr>
          <p:spPr>
            <a:xfrm>
              <a:off x="562843" y="457200"/>
              <a:ext cx="7982712" cy="25786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3950"/>
            <a:ext cx="7342188" cy="1924050"/>
          </a:xfrm>
        </p:spPr>
        <p:txBody>
          <a:bodyPr anchor="b" anchorCtr="0">
            <a:noAutofit/>
          </a:bodyPr>
          <a:lstStyle>
            <a:lvl1pPr>
              <a:defRPr sz="54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429000"/>
            <a:ext cx="7342188" cy="17526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tx1">
                  <a:lumMod val="75000"/>
                  <a:lumOff val="25000"/>
                </a:schemeClr>
              </a:buClr>
              <a:buFont typeface="Arial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73741" y="6122894"/>
            <a:ext cx="2133600" cy="259317"/>
          </a:xfrm>
        </p:spPr>
        <p:txBody>
          <a:bodyPr/>
          <a:lstStyle/>
          <a:p>
            <a:fld id="{AB61F631-626E-438B-81D9-4FEFE4EEDC98}" type="datetimeFigureOut">
              <a:rPr lang="en-US" smtClean="0"/>
              <a:pPr/>
              <a:t>5/31/13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638800" y="6122894"/>
            <a:ext cx="2895600" cy="25781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191000" y="6122894"/>
            <a:ext cx="762000" cy="271463"/>
          </a:xfrm>
        </p:spPr>
        <p:txBody>
          <a:bodyPr/>
          <a:lstStyle/>
          <a:p>
            <a:fld id="{C6D77464-6305-4F54-9D85-999504951D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3" name="Rectangle 12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19" name="Rectangle 18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20" name="Straight Connector 19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21" name="Rectangle 20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1F631-626E-438B-81D9-4FEFE4EEDC98}" type="datetimeFigureOut">
              <a:rPr lang="en-US" smtClean="0"/>
              <a:pPr/>
              <a:t>5/31/13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77464-6305-4F54-9D85-999504951D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486873" y="411480"/>
            <a:ext cx="8170254" cy="6035040"/>
            <a:chOff x="486873" y="411480"/>
            <a:chExt cx="8170254" cy="6035040"/>
          </a:xfrm>
        </p:grpSpPr>
        <p:sp>
          <p:nvSpPr>
            <p:cNvPr id="12" name="Rectangle 11"/>
            <p:cNvSpPr/>
            <p:nvPr/>
          </p:nvSpPr>
          <p:spPr>
            <a:xfrm>
              <a:off x="486873" y="411480"/>
              <a:ext cx="8170254" cy="60350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" name="Group 11"/>
            <p:cNvGrpSpPr/>
            <p:nvPr/>
          </p:nvGrpSpPr>
          <p:grpSpPr>
            <a:xfrm>
              <a:off x="562842" y="475488"/>
              <a:ext cx="7982713" cy="5888736"/>
              <a:chOff x="562842" y="475488"/>
              <a:chExt cx="7982713" cy="5888736"/>
            </a:xfrm>
          </p:grpSpPr>
          <p:sp>
            <p:nvSpPr>
              <p:cNvPr id="8" name="Rectangle 7"/>
              <p:cNvSpPr>
                <a:spLocks/>
              </p:cNvSpPr>
              <p:nvPr/>
            </p:nvSpPr>
            <p:spPr>
              <a:xfrm>
                <a:off x="562843" y="475488"/>
                <a:ext cx="7982712" cy="5888736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9" name="Straight Connector 8"/>
              <p:cNvCxnSpPr/>
              <p:nvPr/>
            </p:nvCxnSpPr>
            <p:spPr>
              <a:xfrm>
                <a:off x="562842" y="6133646"/>
                <a:ext cx="7982712" cy="1472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>
                <a:off x="562842" y="3427528"/>
                <a:ext cx="7982712" cy="1472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00113" y="3442447"/>
            <a:ext cx="7345362" cy="1532965"/>
          </a:xfrm>
        </p:spPr>
        <p:txBody>
          <a:bodyPr anchor="b" anchorCtr="0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0113" y="5029200"/>
            <a:ext cx="7345362" cy="990600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69259" y="6122894"/>
            <a:ext cx="2133600" cy="259317"/>
          </a:xfrm>
        </p:spPr>
        <p:txBody>
          <a:bodyPr/>
          <a:lstStyle/>
          <a:p>
            <a:fld id="{AB61F631-626E-438B-81D9-4FEFE4EEDC98}" type="datetimeFigureOut">
              <a:rPr lang="en-US" smtClean="0"/>
              <a:pPr/>
              <a:t>5/31/13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638800" y="6124401"/>
            <a:ext cx="2895600" cy="257810"/>
          </a:xfrm>
        </p:spPr>
        <p:txBody>
          <a:bodyPr/>
          <a:lstStyle/>
          <a:p>
            <a:endParaRPr lang="en-US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2"/>
          </p:nvPr>
        </p:nvSpPr>
        <p:spPr>
          <a:xfrm>
            <a:off x="636493" y="533400"/>
            <a:ext cx="7836408" cy="2828925"/>
          </a:xfrm>
        </p:spPr>
        <p:txBody>
          <a:bodyPr>
            <a:normAutofit/>
          </a:bodyPr>
          <a:lstStyle>
            <a:lvl1pPr>
              <a:buNone/>
              <a:defRPr sz="20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2" name="Rectangle 11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27" name="Rectangle 26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28" name="Straight Connector 27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0113" y="1371600"/>
            <a:ext cx="7345362" cy="1676400"/>
          </a:xfrm>
        </p:spPr>
        <p:txBody>
          <a:bodyPr anchor="b" anchorCtr="0">
            <a:noAutofit/>
          </a:bodyPr>
          <a:lstStyle>
            <a:lvl1pPr algn="ctr">
              <a:defRPr sz="5400" b="0" i="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0113" y="3134566"/>
            <a:ext cx="7345362" cy="1500187"/>
          </a:xfrm>
        </p:spPr>
        <p:txBody>
          <a:bodyPr anchor="t" anchorCtr="0"/>
          <a:lstStyle>
            <a:lvl1pPr marL="0" indent="0" algn="ctr">
              <a:spcBef>
                <a:spcPts val="30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1F631-626E-438B-81D9-4FEFE4EEDC98}" type="datetimeFigureOut">
              <a:rPr lang="en-US" smtClean="0"/>
              <a:pPr/>
              <a:t>5/31/13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77464-6305-4F54-9D85-999504951D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21" name="Rectangle 20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2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23" name="Rectangle 22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24" name="Straight Connector 23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25" name="Rectangle 24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00111" y="2147888"/>
            <a:ext cx="3566160" cy="39274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199" y="2147888"/>
            <a:ext cx="3566160" cy="39274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1F631-626E-438B-81D9-4FEFE4EEDC98}" type="datetimeFigureOut">
              <a:rPr lang="en-US" smtClean="0"/>
              <a:pPr/>
              <a:t>5/31/13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77464-6305-4F54-9D85-999504951D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26" name="Group 25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27" name="Rectangle 26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8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29" name="Rectangle 28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31" name="Straight Connector 30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sp>
              <p:nvSpPr>
                <p:cNvPr id="32" name="Rectangle 31"/>
                <p:cNvSpPr/>
                <p:nvPr/>
              </p:nvSpPr>
              <p:spPr>
                <a:xfrm>
                  <a:off x="247157" y="1612392"/>
                  <a:ext cx="8622792" cy="64008"/>
                </a:xfrm>
                <a:prstGeom prst="rect">
                  <a:avLst/>
                </a:prstGeom>
                <a:solidFill>
                  <a:schemeClr val="bg2">
                    <a:lumMod val="40000"/>
                    <a:lumOff val="60000"/>
                  </a:schemeClr>
                </a:solidFill>
                <a:ln w="3175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</p:grpSp>
        </p:grpSp>
        <p:cxnSp>
          <p:nvCxnSpPr>
            <p:cNvPr id="23" name="Straight Connector 22"/>
            <p:cNvCxnSpPr/>
            <p:nvPr/>
          </p:nvCxnSpPr>
          <p:spPr>
            <a:xfrm rot="16200000" flipH="1">
              <a:off x="2217480" y="4026438"/>
              <a:ext cx="4711326" cy="2286"/>
            </a:xfrm>
            <a:prstGeom prst="line">
              <a:avLst/>
            </a:prstGeom>
            <a:noFill/>
            <a:ln w="127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301" y="1708990"/>
            <a:ext cx="3566160" cy="832503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30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2301" y="2590801"/>
            <a:ext cx="3566160" cy="34845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45539" y="1708990"/>
            <a:ext cx="3566160" cy="832503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30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45539" y="2590801"/>
            <a:ext cx="3566160" cy="34845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1F631-626E-438B-81D9-4FEFE4EEDC98}" type="datetimeFigureOut">
              <a:rPr lang="en-US" smtClean="0"/>
              <a:pPr/>
              <a:t>5/31/13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77464-6305-4F54-9D85-999504951D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3" name="Rectangle 12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4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15" name="Rectangle 14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6" name="Straight Connector 15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17" name="Rectangle 16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1F631-626E-438B-81D9-4FEFE4EEDC98}" type="datetimeFigureOut">
              <a:rPr lang="en-US" smtClean="0"/>
              <a:pPr/>
              <a:t>5/31/13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77464-6305-4F54-9D85-999504951D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1" name="Rectangle 10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13" name="Rectangle 12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4" name="Straight Connector 13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1F631-626E-438B-81D9-4FEFE4EEDC98}" type="datetimeFigureOut">
              <a:rPr lang="en-US" smtClean="0"/>
              <a:pPr/>
              <a:t>5/31/13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77464-6305-4F54-9D85-999504951D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16" name="Group 15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17" name="Rectangle 16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8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19" name="Rectangle 18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20" name="Straight Connector 19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33" name="Rectangle 32"/>
            <p:cNvSpPr/>
            <p:nvPr/>
          </p:nvSpPr>
          <p:spPr>
            <a:xfrm rot="5400000">
              <a:off x="801086" y="3274090"/>
              <a:ext cx="6135624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225" y="1169892"/>
            <a:ext cx="3008313" cy="9144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8319" y="609600"/>
            <a:ext cx="4114800" cy="5465763"/>
          </a:xfrm>
        </p:spPr>
        <p:txBody>
          <a:bodyPr>
            <a:normAutofit/>
          </a:bodyPr>
          <a:lstStyle>
            <a:lvl1pPr>
              <a:defRPr sz="2400" baseline="0"/>
            </a:lvl1pPr>
            <a:lvl2pPr>
              <a:defRPr sz="2200" baseline="0"/>
            </a:lvl2pPr>
            <a:lvl3pPr>
              <a:defRPr sz="2000" baseline="0"/>
            </a:lvl3pPr>
            <a:lvl4pPr>
              <a:defRPr sz="1800" baseline="0"/>
            </a:lvl4pPr>
            <a:lvl5pPr>
              <a:defRPr sz="18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225" y="2147888"/>
            <a:ext cx="3008313" cy="3262313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20000"/>
              </a:lnSpc>
              <a:spcBef>
                <a:spcPts val="600"/>
              </a:spcBef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lnSpc>
                <a:spcPct val="110000"/>
              </a:lnSpc>
              <a:spcBef>
                <a:spcPts val="2000"/>
              </a:spcBef>
              <a:buClr>
                <a:schemeClr val="bg1">
                  <a:lumMod val="75000"/>
                  <a:lumOff val="25000"/>
                </a:schemeClr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1F631-626E-438B-81D9-4FEFE4EEDC98}" type="datetimeFigureOut">
              <a:rPr lang="en-US" smtClean="0"/>
              <a:pPr/>
              <a:t>5/31/13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77464-6305-4F54-9D85-999504951D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, Picture,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26" name="Group 25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grpSp>
            <p:nvGrpSpPr>
              <p:cNvPr id="27" name="Group 26"/>
              <p:cNvGrpSpPr/>
              <p:nvPr/>
            </p:nvGrpSpPr>
            <p:grpSpPr>
              <a:xfrm>
                <a:off x="182880" y="173699"/>
                <a:ext cx="8778240" cy="6510602"/>
                <a:chOff x="182880" y="173699"/>
                <a:chExt cx="8778240" cy="6510602"/>
              </a:xfrm>
            </p:grpSpPr>
            <p:sp>
              <p:nvSpPr>
                <p:cNvPr id="29" name="Rectangle 28"/>
                <p:cNvSpPr/>
                <p:nvPr/>
              </p:nvSpPr>
              <p:spPr>
                <a:xfrm>
                  <a:off x="182880" y="173699"/>
                  <a:ext cx="8778240" cy="6510602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2700">
                  <a:noFill/>
                </a:ln>
                <a:effectLst>
                  <a:outerShdw blurRad="63500" sx="101000" sy="101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perspectiveFront" fov="4800000"/>
                  <a:lightRig rig="threePt" dir="t"/>
                </a:scene3d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30" name="Group 10"/>
                <p:cNvGrpSpPr/>
                <p:nvPr/>
              </p:nvGrpSpPr>
              <p:grpSpPr>
                <a:xfrm>
                  <a:off x="256032" y="237744"/>
                  <a:ext cx="8622792" cy="6364224"/>
                  <a:chOff x="247157" y="247430"/>
                  <a:chExt cx="8622792" cy="6364224"/>
                </a:xfrm>
              </p:grpSpPr>
              <p:sp>
                <p:nvSpPr>
                  <p:cNvPr id="31" name="Rectangle 30"/>
                  <p:cNvSpPr>
                    <a:spLocks/>
                  </p:cNvSpPr>
                  <p:nvPr/>
                </p:nvSpPr>
                <p:spPr>
                  <a:xfrm>
                    <a:off x="247157" y="247430"/>
                    <a:ext cx="8622792" cy="6364224"/>
                  </a:xfrm>
                  <a:prstGeom prst="rect">
                    <a:avLst/>
                  </a:prstGeom>
                  <a:noFill/>
                  <a:ln w="12700">
                    <a:solidFill>
                      <a:schemeClr val="tx2">
                        <a:lumMod val="40000"/>
                        <a:lumOff val="6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/>
                  </a:p>
                </p:txBody>
              </p:sp>
              <p:cxnSp>
                <p:nvCxnSpPr>
                  <p:cNvPr id="32" name="Straight Connector 31"/>
                  <p:cNvCxnSpPr/>
                  <p:nvPr/>
                </p:nvCxnSpPr>
                <p:spPr>
                  <a:xfrm>
                    <a:off x="247157" y="6389024"/>
                    <a:ext cx="8622792" cy="1588"/>
                  </a:xfrm>
                  <a:prstGeom prst="line">
                    <a:avLst/>
                  </a:prstGeom>
                  <a:noFill/>
                  <a:ln w="12700">
                    <a:solidFill>
                      <a:schemeClr val="tx2">
                        <a:lumMod val="40000"/>
                        <a:lumOff val="6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</p:grpSp>
          </p:grpSp>
          <p:sp>
            <p:nvSpPr>
              <p:cNvPr id="28" name="Rectangle 27"/>
              <p:cNvSpPr/>
              <p:nvPr/>
            </p:nvSpPr>
            <p:spPr>
              <a:xfrm rot="5400000">
                <a:off x="801086" y="3274090"/>
                <a:ext cx="6135624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  <p:sp>
          <p:nvSpPr>
            <p:cNvPr id="25" name="Rectangle 24"/>
            <p:cNvSpPr/>
            <p:nvPr/>
          </p:nvSpPr>
          <p:spPr>
            <a:xfrm rot="10800000">
              <a:off x="258763" y="1594462"/>
              <a:ext cx="3575304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225" y="1694329"/>
            <a:ext cx="3008313" cy="9144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8319" y="609600"/>
            <a:ext cx="4114800" cy="5465763"/>
          </a:xfrm>
        </p:spPr>
        <p:txBody>
          <a:bodyPr>
            <a:normAutofit/>
          </a:bodyPr>
          <a:lstStyle>
            <a:lvl1pPr>
              <a:defRPr sz="2400" baseline="0"/>
            </a:lvl1pPr>
            <a:lvl2pPr>
              <a:defRPr sz="2200" baseline="0"/>
            </a:lvl2pPr>
            <a:lvl3pPr>
              <a:defRPr sz="2000" baseline="0"/>
            </a:lvl3pPr>
            <a:lvl4pPr>
              <a:defRPr sz="1800" baseline="0"/>
            </a:lvl4pPr>
            <a:lvl5pPr>
              <a:defRPr sz="18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225" y="2672323"/>
            <a:ext cx="3008313" cy="3403040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1F631-626E-438B-81D9-4FEFE4EEDC98}" type="datetimeFigureOut">
              <a:rPr lang="en-US" smtClean="0"/>
              <a:pPr/>
              <a:t>5/31/13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77464-6305-4F54-9D85-999504951D6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352892" y="310123"/>
            <a:ext cx="3398837" cy="1204912"/>
          </a:xfrm>
        </p:spPr>
        <p:txBody>
          <a:bodyPr>
            <a:normAutofit/>
          </a:bodyPr>
          <a:lstStyle>
            <a:lvl1pPr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16" name="Group 15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18" name="Rectangle 17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9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20" name="Rectangle 19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21" name="Straight Connector 20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17" name="Rectangle 16"/>
            <p:cNvSpPr/>
            <p:nvPr/>
          </p:nvSpPr>
          <p:spPr>
            <a:xfrm rot="5400000">
              <a:off x="801086" y="3274090"/>
              <a:ext cx="6135624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691640"/>
            <a:ext cx="3008376" cy="914400"/>
          </a:xfrm>
        </p:spPr>
        <p:txBody>
          <a:bodyPr anchor="b">
            <a:no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338559" y="612775"/>
            <a:ext cx="4114800" cy="546811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352" y="2670048"/>
            <a:ext cx="3008376" cy="3401568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20000"/>
              </a:lnSpc>
              <a:spcBef>
                <a:spcPts val="600"/>
              </a:spcBef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lnSpc>
                <a:spcPct val="120000"/>
              </a:lnSpc>
              <a:spcBef>
                <a:spcPts val="2000"/>
              </a:spcBef>
              <a:buClr>
                <a:schemeClr val="bg1">
                  <a:lumMod val="75000"/>
                  <a:lumOff val="25000"/>
                </a:schemeClr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1F631-626E-438B-81D9-4FEFE4EEDC98}" type="datetimeFigureOut">
              <a:rPr lang="en-US" smtClean="0"/>
              <a:pPr/>
              <a:t>5/31/13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77464-6305-4F54-9D85-999504951D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17" name="Group 16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19" name="Rectangle 18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1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22" name="Rectangle 21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23" name="Straight Connector 22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20" name="Rectangle 19"/>
            <p:cNvSpPr/>
            <p:nvPr/>
          </p:nvSpPr>
          <p:spPr>
            <a:xfrm>
              <a:off x="256032" y="4203192"/>
              <a:ext cx="8622792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1" y="4287819"/>
            <a:ext cx="8021977" cy="916193"/>
          </a:xfrm>
        </p:spPr>
        <p:txBody>
          <a:bodyPr anchor="b">
            <a:no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56347" y="331694"/>
            <a:ext cx="8421624" cy="3783106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351" y="5271247"/>
            <a:ext cx="8021977" cy="1013011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spcBef>
                <a:spcPts val="0"/>
              </a:spcBef>
              <a:buNone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lnSpc>
                <a:spcPct val="120000"/>
              </a:lnSpc>
              <a:spcBef>
                <a:spcPts val="2000"/>
              </a:spcBef>
              <a:buClr>
                <a:schemeClr val="bg1">
                  <a:lumMod val="75000"/>
                  <a:lumOff val="25000"/>
                </a:schemeClr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1F631-626E-438B-81D9-4FEFE4EEDC98}" type="datetimeFigureOut">
              <a:rPr lang="en-US" smtClean="0"/>
              <a:pPr/>
              <a:t>5/31/13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77464-6305-4F54-9D85-999504951D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4" name="Rectangle 13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5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16" name="Rectangle 15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7" name="Straight Connector 16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18" name="Rectangle 17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1F631-626E-438B-81D9-4FEFE4EEDC98}" type="datetimeFigureOut">
              <a:rPr lang="en-US" smtClean="0"/>
              <a:pPr/>
              <a:t>5/31/13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77464-6305-4F54-9D85-999504951D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14" name="Group 13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15" name="Rectangle 14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6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17" name="Rectangle 16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19" name="Straight Connector 18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18" name="Rectangle 17"/>
            <p:cNvSpPr/>
            <p:nvPr/>
          </p:nvSpPr>
          <p:spPr>
            <a:xfrm rot="5400000">
              <a:off x="4242277" y="3274090"/>
              <a:ext cx="6135624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399" y="609600"/>
            <a:ext cx="1416423" cy="5516563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222" y="609600"/>
            <a:ext cx="6279777" cy="5516563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1F631-626E-438B-81D9-4FEFE4EEDC98}" type="datetimeFigureOut">
              <a:rPr lang="en-US" smtClean="0"/>
              <a:pPr/>
              <a:t>5/31/13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77464-6305-4F54-9D85-999504951D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00113" y="244158"/>
            <a:ext cx="7345362" cy="1339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0112" y="2133601"/>
            <a:ext cx="7345363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43840" y="6371591"/>
            <a:ext cx="2133600" cy="2593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>
                    <a:lumMod val="60000"/>
                    <a:lumOff val="40000"/>
                  </a:schemeClr>
                </a:solidFill>
                <a:latin typeface="Brush Script MT" pitchFamily="66" charset="0"/>
              </a:defRPr>
            </a:lvl1pPr>
          </a:lstStyle>
          <a:p>
            <a:fld id="{AB61F631-626E-438B-81D9-4FEFE4EEDC98}" type="datetimeFigureOut">
              <a:rPr lang="en-US" smtClean="0"/>
              <a:pPr/>
              <a:t>5/31/13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58840" y="6371591"/>
            <a:ext cx="2895600" cy="2578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200" kern="1200">
                <a:solidFill>
                  <a:schemeClr val="bg2">
                    <a:lumMod val="60000"/>
                    <a:lumOff val="40000"/>
                  </a:schemeClr>
                </a:solidFill>
                <a:latin typeface="Brush Script MT" pitchFamily="66" charset="0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191000" y="6356350"/>
            <a:ext cx="762000" cy="2714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ctr" defTabSz="914400" rtl="0" eaLnBrk="1" latinLnBrk="0" hangingPunct="1">
              <a:defRPr sz="1200" kern="1200">
                <a:solidFill>
                  <a:schemeClr val="bg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C6D77464-6305-4F54-9D85-999504951D6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8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79438" indent="-228600" algn="l" defTabSz="914400" rtl="0" eaLnBrk="1" latinLnBrk="0" hangingPunct="1">
        <a:spcBef>
          <a:spcPts val="6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08038" indent="-228600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36638" indent="-228600" algn="l" defTabSz="914400" rtl="0" eaLnBrk="1" latinLnBrk="0" hangingPunct="1">
        <a:spcBef>
          <a:spcPts val="6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265238" indent="-228600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485900" indent="-228600" algn="l" defTabSz="914400" rtl="0" eaLnBrk="1" latinLnBrk="0" hangingPunct="1">
        <a:spcBef>
          <a:spcPct val="200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712913" indent="-228600" algn="l" defTabSz="914400" rtl="0" eaLnBrk="1" latinLnBrk="0" hangingPunct="1">
        <a:spcBef>
          <a:spcPct val="200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947863" indent="-228600" algn="l" defTabSz="914400" rtl="0" eaLnBrk="1" latinLnBrk="0" hangingPunct="1">
        <a:spcBef>
          <a:spcPct val="200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174875" indent="-228600" algn="l" defTabSz="914400" rtl="0" eaLnBrk="1" latinLnBrk="0" hangingPunct="1">
        <a:spcBef>
          <a:spcPct val="200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lang="en-US" sz="1800" kern="1200" dirty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sz="4400" dirty="0"/>
              <a:t>Beyond the Bachelor’s: What Influences STEM Post-Baccalaureate Pathways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sz="4500" dirty="0" smtClean="0"/>
              <a:t>Juan C. </a:t>
            </a:r>
            <a:r>
              <a:rPr lang="en-US" sz="4500" dirty="0" err="1" smtClean="0"/>
              <a:t>Garibay</a:t>
            </a:r>
            <a:r>
              <a:rPr lang="en-US" sz="4500" dirty="0" smtClean="0"/>
              <a:t>, Bryce E. Hughes, M. Kevin Eagan, Sylvia </a:t>
            </a:r>
            <a:r>
              <a:rPr lang="en-US" sz="4500" dirty="0" err="1" smtClean="0"/>
              <a:t>Hurtado</a:t>
            </a:r>
            <a:endParaRPr lang="en-US" sz="4500" dirty="0" smtClean="0"/>
          </a:p>
          <a:p>
            <a:r>
              <a:rPr lang="en-US" sz="4500" dirty="0" smtClean="0"/>
              <a:t>UCLA</a:t>
            </a:r>
            <a:endParaRPr lang="en-US" dirty="0" smtClean="0"/>
          </a:p>
          <a:p>
            <a:endParaRPr lang="en-US" dirty="0"/>
          </a:p>
          <a:p>
            <a:r>
              <a:rPr lang="en-US" sz="3000" dirty="0" smtClean="0"/>
              <a:t>Association for Institutional Research</a:t>
            </a:r>
          </a:p>
          <a:p>
            <a:r>
              <a:rPr lang="en-US" sz="3000" dirty="0" smtClean="0"/>
              <a:t>May 2013, Long Beach, CA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National Imperative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905000"/>
            <a:ext cx="8077200" cy="43434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United States faces a critical shortage in its STEM workforce</a:t>
            </a:r>
          </a:p>
          <a:p>
            <a:r>
              <a:rPr lang="en-US" dirty="0" smtClean="0"/>
              <a:t>STEM degrees constitute small proportion of overall bachelor’s degrees awarded</a:t>
            </a:r>
          </a:p>
          <a:p>
            <a:r>
              <a:rPr lang="en-US" dirty="0" smtClean="0"/>
              <a:t>PCAST has called for an additional one million STEM degrees over the next decade</a:t>
            </a:r>
          </a:p>
          <a:p>
            <a:r>
              <a:rPr lang="en-US" dirty="0" smtClean="0"/>
              <a:t>Yet amount of people with STEM degrees far outnumbers STEM workforce</a:t>
            </a:r>
          </a:p>
          <a:p>
            <a:r>
              <a:rPr lang="en-US" dirty="0" smtClean="0"/>
              <a:t>Much remains unknown about turning STEM degrees into STEM careers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Literature 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STEM pathways continue to be shaped by background, especially race/ethnicity and gender</a:t>
            </a:r>
          </a:p>
          <a:p>
            <a:r>
              <a:rPr lang="en-US" dirty="0" smtClean="0"/>
              <a:t>High school academic preparation is also key; more math and science are crucial</a:t>
            </a:r>
          </a:p>
          <a:p>
            <a:r>
              <a:rPr lang="en-US" dirty="0" smtClean="0"/>
              <a:t>Institutional context matters—graduates of elite institutions attend elite graduate institutions and take jobs related to their majors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Literature Review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Key STEM experiences are structured to improve the retention and persistence of students in STEM fields</a:t>
            </a:r>
          </a:p>
          <a:p>
            <a:pPr lvl="1"/>
            <a:r>
              <a:rPr lang="en-US" dirty="0" smtClean="0"/>
              <a:t>Undergraduate research programs</a:t>
            </a:r>
          </a:p>
          <a:p>
            <a:pPr lvl="1"/>
            <a:r>
              <a:rPr lang="en-US" dirty="0" smtClean="0"/>
              <a:t>STEM retention programs targeted to URM students</a:t>
            </a:r>
          </a:p>
          <a:p>
            <a:pPr lvl="1"/>
            <a:r>
              <a:rPr lang="en-US" dirty="0" smtClean="0"/>
              <a:t>Major-related clubs and professional associations</a:t>
            </a:r>
          </a:p>
          <a:p>
            <a:pPr lvl="1"/>
            <a:r>
              <a:rPr lang="en-US" dirty="0" smtClean="0"/>
              <a:t>Internships and cooperative experiences</a:t>
            </a:r>
          </a:p>
          <a:p>
            <a:pPr lvl="1"/>
            <a:r>
              <a:rPr lang="en-US" dirty="0" smtClean="0"/>
              <a:t>Faculty support and mentoring</a:t>
            </a:r>
          </a:p>
          <a:p>
            <a:r>
              <a:rPr lang="en-US" dirty="0" smtClean="0"/>
              <a:t>Little is known about how these experiences affect post-college STEM trajectories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Conceptual Framework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Career decision-making theory:</a:t>
            </a:r>
          </a:p>
          <a:p>
            <a:pPr lvl="1"/>
            <a:r>
              <a:rPr lang="en-US" dirty="0" err="1" smtClean="0"/>
              <a:t>Harren</a:t>
            </a:r>
            <a:r>
              <a:rPr lang="en-US" dirty="0" smtClean="0"/>
              <a:t>, 1979</a:t>
            </a:r>
          </a:p>
          <a:p>
            <a:pPr lvl="2"/>
            <a:r>
              <a:rPr lang="en-US" dirty="0" smtClean="0"/>
              <a:t>Psychological factors associated with career decision-making</a:t>
            </a:r>
          </a:p>
          <a:p>
            <a:pPr lvl="2"/>
            <a:r>
              <a:rPr lang="en-US" dirty="0" smtClean="0"/>
              <a:t>Emphasizes role of identity and background</a:t>
            </a:r>
          </a:p>
          <a:p>
            <a:pPr lvl="2"/>
            <a:r>
              <a:rPr lang="en-US" dirty="0" smtClean="0"/>
              <a:t>Includes the role of developing purpose</a:t>
            </a:r>
          </a:p>
          <a:p>
            <a:pPr lvl="1"/>
            <a:r>
              <a:rPr lang="en-US" dirty="0" err="1" smtClean="0"/>
              <a:t>Hodkinson</a:t>
            </a:r>
            <a:r>
              <a:rPr lang="en-US" dirty="0" smtClean="0"/>
              <a:t> &amp; </a:t>
            </a:r>
            <a:r>
              <a:rPr lang="en-US" dirty="0" err="1" smtClean="0"/>
              <a:t>Sparkes</a:t>
            </a:r>
            <a:r>
              <a:rPr lang="en-US" dirty="0" smtClean="0"/>
              <a:t>, 1997</a:t>
            </a:r>
          </a:p>
          <a:p>
            <a:pPr lvl="2"/>
            <a:r>
              <a:rPr lang="en-US" dirty="0" smtClean="0"/>
              <a:t>Career decision-making is influenced by individual factors as well as social and cultural contexts</a:t>
            </a:r>
          </a:p>
          <a:p>
            <a:pPr lvl="2"/>
            <a:r>
              <a:rPr lang="en-US" dirty="0" smtClean="0"/>
              <a:t>Opportunities are structured through accumulated capital and experiences, affecting a student’s available career alternatives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Purpose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purpose of this study then is to identify the student and institutional factors that associate with post-college STEM pathways seven years after college entry.</a:t>
            </a:r>
          </a:p>
          <a:p>
            <a:r>
              <a:rPr lang="en-US" dirty="0" smtClean="0"/>
              <a:t>Specifically:</a:t>
            </a:r>
          </a:p>
          <a:p>
            <a:pPr lvl="1"/>
            <a:r>
              <a:rPr lang="en-US" dirty="0" smtClean="0"/>
              <a:t>Which experiences lead students into the STEM workforce compared to STEM graduate programs?</a:t>
            </a:r>
          </a:p>
          <a:p>
            <a:pPr lvl="1"/>
            <a:r>
              <a:rPr lang="en-US" dirty="0" smtClean="0"/>
              <a:t>Which experiences divert STEM talent into non-STEM alternatives?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244158"/>
            <a:ext cx="8458200" cy="133985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Methods: Data Source and Sample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Data sources:</a:t>
            </a:r>
          </a:p>
          <a:p>
            <a:pPr lvl="1"/>
            <a:r>
              <a:rPr lang="en-US" dirty="0" smtClean="0"/>
              <a:t>2004 CIRP Freshman Survey</a:t>
            </a:r>
          </a:p>
          <a:p>
            <a:pPr lvl="1"/>
            <a:r>
              <a:rPr lang="en-US" dirty="0" smtClean="0"/>
              <a:t>2011 Post-Baccalaureate Survey</a:t>
            </a:r>
          </a:p>
          <a:p>
            <a:pPr lvl="1"/>
            <a:r>
              <a:rPr lang="en-US" dirty="0" smtClean="0"/>
              <a:t>Integrated Postsecondary Education Data System (IPEDS)</a:t>
            </a:r>
          </a:p>
          <a:p>
            <a:r>
              <a:rPr lang="en-US" dirty="0" smtClean="0"/>
              <a:t>Sample size:</a:t>
            </a:r>
          </a:p>
          <a:p>
            <a:pPr lvl="1"/>
            <a:r>
              <a:rPr lang="en-US" dirty="0" smtClean="0"/>
              <a:t>7,331 STEM bachelor’s recipients who attended 471 institutions</a:t>
            </a:r>
          </a:p>
          <a:p>
            <a:r>
              <a:rPr lang="en-US" dirty="0" smtClean="0"/>
              <a:t>Analysis</a:t>
            </a:r>
          </a:p>
          <a:p>
            <a:pPr lvl="1"/>
            <a:r>
              <a:rPr lang="en-US" dirty="0" smtClean="0"/>
              <a:t>Descriptive statistics</a:t>
            </a:r>
          </a:p>
          <a:p>
            <a:pPr lvl="1"/>
            <a:r>
              <a:rPr lang="en-US" dirty="0" smtClean="0"/>
              <a:t>Multinomial HGLM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Methods: Dependent variable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Status in terms of employment or matriculation into graduate school</a:t>
            </a:r>
          </a:p>
          <a:p>
            <a:pPr lvl="1"/>
            <a:r>
              <a:rPr lang="en-US" dirty="0" smtClean="0"/>
              <a:t>Have enrolled in STEM graduate program</a:t>
            </a:r>
          </a:p>
          <a:p>
            <a:pPr lvl="1"/>
            <a:r>
              <a:rPr lang="en-US" dirty="0" smtClean="0"/>
              <a:t>Are </a:t>
            </a:r>
            <a:r>
              <a:rPr lang="en-US" dirty="0"/>
              <a:t>e</a:t>
            </a:r>
            <a:r>
              <a:rPr lang="en-US" dirty="0" smtClean="0"/>
              <a:t>mployed in STEM career (and have not enrolled in a graduate program)</a:t>
            </a:r>
          </a:p>
          <a:p>
            <a:pPr lvl="1"/>
            <a:r>
              <a:rPr lang="en-US" dirty="0" smtClean="0"/>
              <a:t>Have departed from STEM pathway (non-STEM graduate program or career)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244158"/>
            <a:ext cx="8077200" cy="133985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Methods: Independent Variables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Student-level:</a:t>
            </a:r>
          </a:p>
          <a:p>
            <a:pPr lvl="1"/>
            <a:r>
              <a:rPr lang="en-US" dirty="0" smtClean="0"/>
              <a:t>Pre-college:</a:t>
            </a:r>
          </a:p>
          <a:p>
            <a:pPr lvl="2"/>
            <a:r>
              <a:rPr lang="en-US" dirty="0" smtClean="0"/>
              <a:t>Demographic characteristics</a:t>
            </a:r>
          </a:p>
          <a:p>
            <a:pPr lvl="2"/>
            <a:r>
              <a:rPr lang="en-US" dirty="0" smtClean="0"/>
              <a:t>Prior academic preparation</a:t>
            </a:r>
          </a:p>
          <a:p>
            <a:pPr lvl="2"/>
            <a:r>
              <a:rPr lang="en-US" dirty="0" smtClean="0"/>
              <a:t>Educational and career aspirations</a:t>
            </a:r>
          </a:p>
          <a:p>
            <a:pPr lvl="2"/>
            <a:r>
              <a:rPr lang="en-US" dirty="0" smtClean="0"/>
              <a:t>Pre-college experiences</a:t>
            </a:r>
          </a:p>
          <a:p>
            <a:pPr lvl="1"/>
            <a:r>
              <a:rPr lang="en-US" dirty="0" smtClean="0"/>
              <a:t>During college:</a:t>
            </a:r>
          </a:p>
          <a:p>
            <a:pPr lvl="2"/>
            <a:r>
              <a:rPr lang="en-US" dirty="0" smtClean="0"/>
              <a:t>Self-perceptions, aspirations, and goals</a:t>
            </a:r>
          </a:p>
          <a:p>
            <a:pPr lvl="2"/>
            <a:r>
              <a:rPr lang="en-US" dirty="0" smtClean="0"/>
              <a:t>Undergraduate STEM-related experiences</a:t>
            </a:r>
          </a:p>
          <a:p>
            <a:r>
              <a:rPr lang="en-US" dirty="0" smtClean="0"/>
              <a:t>Institution-level:</a:t>
            </a:r>
          </a:p>
          <a:p>
            <a:pPr lvl="1"/>
            <a:r>
              <a:rPr lang="en-US" dirty="0" smtClean="0"/>
              <a:t>Selectivity, minority-serving institution, size, control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Descriptive Statistics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73928335"/>
              </p:ext>
            </p:extLst>
          </p:nvPr>
        </p:nvGraphicFramePr>
        <p:xfrm>
          <a:off x="609600" y="1828800"/>
          <a:ext cx="7924800" cy="454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02096"/>
                <a:gridCol w="1822704"/>
              </a:tblGrid>
              <a:tr h="378460">
                <a:tc>
                  <a:txBody>
                    <a:bodyPr/>
                    <a:lstStyle/>
                    <a:p>
                      <a:r>
                        <a:rPr lang="en-US" dirty="0" smtClean="0"/>
                        <a:t>Dependent Variable</a:t>
                      </a:r>
                      <a:endParaRPr lang="en-US" dirty="0"/>
                    </a:p>
                  </a:txBody>
                  <a:tcPr marL="81615" marR="81615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Percent</a:t>
                      </a:r>
                      <a:endParaRPr lang="en-US" dirty="0"/>
                    </a:p>
                  </a:txBody>
                  <a:tcPr marL="81615" marR="81615"/>
                </a:tc>
              </a:tr>
              <a:tr h="378460">
                <a:tc>
                  <a:txBody>
                    <a:bodyPr/>
                    <a:lstStyle/>
                    <a:p>
                      <a:r>
                        <a:rPr lang="en-US" dirty="0" smtClean="0"/>
                        <a:t>Has Enrolled</a:t>
                      </a:r>
                      <a:r>
                        <a:rPr lang="en-US" baseline="0" dirty="0" smtClean="0"/>
                        <a:t> in a STEM grad program</a:t>
                      </a:r>
                      <a:endParaRPr lang="en-US" dirty="0"/>
                    </a:p>
                  </a:txBody>
                  <a:tcPr marL="81615" marR="81615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31.2</a:t>
                      </a:r>
                    </a:p>
                  </a:txBody>
                  <a:tcPr marL="81615" marR="81615"/>
                </a:tc>
              </a:tr>
              <a:tr h="378460">
                <a:tc>
                  <a:txBody>
                    <a:bodyPr/>
                    <a:lstStyle/>
                    <a:p>
                      <a:r>
                        <a:rPr lang="en-US" dirty="0" smtClean="0"/>
                        <a:t>STEM workforce &amp; no</a:t>
                      </a:r>
                      <a:r>
                        <a:rPr lang="en-US" baseline="0" dirty="0" smtClean="0"/>
                        <a:t> grad school</a:t>
                      </a:r>
                    </a:p>
                  </a:txBody>
                  <a:tcPr marL="81615" marR="81615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31.3</a:t>
                      </a:r>
                      <a:endParaRPr lang="en-US" dirty="0"/>
                    </a:p>
                  </a:txBody>
                  <a:tcPr marL="81615" marR="81615"/>
                </a:tc>
              </a:tr>
              <a:tr h="378460">
                <a:tc>
                  <a:txBody>
                    <a:bodyPr/>
                    <a:lstStyle/>
                    <a:p>
                      <a:r>
                        <a:rPr lang="en-US" dirty="0" smtClean="0"/>
                        <a:t>Departure</a:t>
                      </a:r>
                      <a:r>
                        <a:rPr lang="en-US" baseline="0" dirty="0" smtClean="0"/>
                        <a:t> from STEM pathway</a:t>
                      </a:r>
                      <a:endParaRPr lang="en-US" dirty="0"/>
                    </a:p>
                  </a:txBody>
                  <a:tcPr marL="81615" marR="81615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37.4</a:t>
                      </a:r>
                      <a:endParaRPr lang="en-US" dirty="0"/>
                    </a:p>
                  </a:txBody>
                  <a:tcPr marL="81615" marR="81615"/>
                </a:tc>
              </a:tr>
              <a:tr h="378460">
                <a:tc>
                  <a:txBody>
                    <a:bodyPr/>
                    <a:lstStyle/>
                    <a:p>
                      <a:r>
                        <a:rPr lang="en-US" b="1" i="1" u="sng" dirty="0" smtClean="0"/>
                        <a:t>Demographics</a:t>
                      </a:r>
                      <a:endParaRPr lang="en-US" b="1" i="1" u="sng" dirty="0"/>
                    </a:p>
                  </a:txBody>
                  <a:tcPr marL="81615" marR="81615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81615" marR="81615"/>
                </a:tc>
              </a:tr>
              <a:tr h="378460">
                <a:tc>
                  <a:txBody>
                    <a:bodyPr/>
                    <a:lstStyle/>
                    <a:p>
                      <a:r>
                        <a:rPr lang="en-US" dirty="0" smtClean="0"/>
                        <a:t>Gender: Female</a:t>
                      </a:r>
                      <a:endParaRPr lang="en-US" dirty="0"/>
                    </a:p>
                  </a:txBody>
                  <a:tcPr marL="81615" marR="81615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48.7</a:t>
                      </a:r>
                      <a:endParaRPr lang="en-US" dirty="0"/>
                    </a:p>
                  </a:txBody>
                  <a:tcPr marL="81615" marR="81615"/>
                </a:tc>
              </a:tr>
              <a:tr h="378460">
                <a:tc>
                  <a:txBody>
                    <a:bodyPr/>
                    <a:lstStyle/>
                    <a:p>
                      <a:r>
                        <a:rPr lang="en-US" dirty="0" smtClean="0"/>
                        <a:t>American Indian</a:t>
                      </a:r>
                      <a:endParaRPr lang="en-US" dirty="0"/>
                    </a:p>
                  </a:txBody>
                  <a:tcPr marL="81615" marR="81615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3.3</a:t>
                      </a:r>
                      <a:endParaRPr lang="en-US" dirty="0"/>
                    </a:p>
                  </a:txBody>
                  <a:tcPr marL="81615" marR="81615"/>
                </a:tc>
              </a:tr>
              <a:tr h="378460">
                <a:tc>
                  <a:txBody>
                    <a:bodyPr/>
                    <a:lstStyle/>
                    <a:p>
                      <a:r>
                        <a:rPr lang="en-US" dirty="0" smtClean="0"/>
                        <a:t>Asian/Pacific</a:t>
                      </a:r>
                      <a:r>
                        <a:rPr lang="en-US" baseline="0" dirty="0" smtClean="0"/>
                        <a:t> Islander</a:t>
                      </a:r>
                      <a:endParaRPr lang="en-US" dirty="0"/>
                    </a:p>
                  </a:txBody>
                  <a:tcPr marL="81615" marR="81615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12.2</a:t>
                      </a:r>
                      <a:endParaRPr lang="en-US" dirty="0"/>
                    </a:p>
                  </a:txBody>
                  <a:tcPr marL="81615" marR="81615"/>
                </a:tc>
              </a:tr>
              <a:tr h="378460">
                <a:tc>
                  <a:txBody>
                    <a:bodyPr/>
                    <a:lstStyle/>
                    <a:p>
                      <a:r>
                        <a:rPr lang="en-US" dirty="0" smtClean="0"/>
                        <a:t>Black</a:t>
                      </a:r>
                      <a:endParaRPr lang="en-US" dirty="0"/>
                    </a:p>
                  </a:txBody>
                  <a:tcPr marL="81615" marR="81615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11.8</a:t>
                      </a:r>
                      <a:endParaRPr lang="en-US" dirty="0"/>
                    </a:p>
                  </a:txBody>
                  <a:tcPr marL="81615" marR="81615"/>
                </a:tc>
              </a:tr>
              <a:tr h="378460">
                <a:tc>
                  <a:txBody>
                    <a:bodyPr/>
                    <a:lstStyle/>
                    <a:p>
                      <a:r>
                        <a:rPr lang="en-US" dirty="0" smtClean="0"/>
                        <a:t>Latino/a</a:t>
                      </a:r>
                      <a:endParaRPr lang="en-US" dirty="0"/>
                    </a:p>
                  </a:txBody>
                  <a:tcPr marL="81615" marR="81615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10.5</a:t>
                      </a:r>
                      <a:endParaRPr lang="en-US" dirty="0"/>
                    </a:p>
                  </a:txBody>
                  <a:tcPr marL="81615" marR="81615"/>
                </a:tc>
              </a:tr>
              <a:tr h="378460">
                <a:tc>
                  <a:txBody>
                    <a:bodyPr/>
                    <a:lstStyle/>
                    <a:p>
                      <a:r>
                        <a:rPr lang="en-US" dirty="0" smtClean="0"/>
                        <a:t>Other race</a:t>
                      </a:r>
                      <a:endParaRPr lang="en-US" dirty="0"/>
                    </a:p>
                  </a:txBody>
                  <a:tcPr marL="81615" marR="81615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1.6</a:t>
                      </a:r>
                      <a:endParaRPr lang="en-US" dirty="0"/>
                    </a:p>
                  </a:txBody>
                  <a:tcPr marL="81615" marR="81615"/>
                </a:tc>
              </a:tr>
              <a:tr h="378460">
                <a:tc>
                  <a:txBody>
                    <a:bodyPr/>
                    <a:lstStyle/>
                    <a:p>
                      <a:r>
                        <a:rPr lang="en-US" dirty="0" smtClean="0"/>
                        <a:t>White</a:t>
                      </a:r>
                      <a:endParaRPr lang="en-US" dirty="0"/>
                    </a:p>
                  </a:txBody>
                  <a:tcPr marL="81615" marR="81615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60.6</a:t>
                      </a:r>
                      <a:endParaRPr lang="en-US" dirty="0"/>
                    </a:p>
                  </a:txBody>
                  <a:tcPr marL="81615" marR="81615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86091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244158"/>
            <a:ext cx="8534400" cy="133985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Findings: Enrollment in a STEM Grad Program vs. STEM workforce</a:t>
            </a:r>
            <a:endParaRPr lang="en-US" dirty="0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15308990"/>
              </p:ext>
            </p:extLst>
          </p:nvPr>
        </p:nvGraphicFramePr>
        <p:xfrm>
          <a:off x="533400" y="1828800"/>
          <a:ext cx="8153400" cy="46278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21105"/>
                <a:gridCol w="1532295"/>
              </a:tblGrid>
              <a:tr h="697503">
                <a:tc>
                  <a:txBody>
                    <a:bodyPr/>
                    <a:lstStyle/>
                    <a:p>
                      <a:r>
                        <a:rPr lang="en-US" dirty="0" smtClean="0"/>
                        <a:t>Significant Predictors of STEM Grad Program</a:t>
                      </a:r>
                      <a:endParaRPr lang="en-US" dirty="0"/>
                    </a:p>
                  </a:txBody>
                  <a:tcPr marL="81615" marR="81615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Sign</a:t>
                      </a:r>
                      <a:endParaRPr lang="en-US" dirty="0"/>
                    </a:p>
                  </a:txBody>
                  <a:tcPr marL="81615" marR="81615"/>
                </a:tc>
              </a:tr>
              <a:tr h="404109">
                <a:tc>
                  <a:txBody>
                    <a:bodyPr/>
                    <a:lstStyle/>
                    <a:p>
                      <a:r>
                        <a:rPr lang="en-US" b="1" i="1" u="sng" dirty="0" smtClean="0"/>
                        <a:t>Background/Precollege</a:t>
                      </a:r>
                      <a:r>
                        <a:rPr lang="en-US" b="1" i="1" u="sng" baseline="0" dirty="0" smtClean="0"/>
                        <a:t> Characteristics</a:t>
                      </a:r>
                      <a:endParaRPr lang="en-US" b="1" i="1" u="sng" dirty="0"/>
                    </a:p>
                  </a:txBody>
                  <a:tcPr marL="81615" marR="81615"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</a:txBody>
                  <a:tcPr marL="81615" marR="81615"/>
                </a:tc>
              </a:tr>
              <a:tr h="404109">
                <a:tc>
                  <a:txBody>
                    <a:bodyPr/>
                    <a:lstStyle/>
                    <a:p>
                      <a:r>
                        <a:rPr lang="en-US" dirty="0" smtClean="0"/>
                        <a:t>Socioeconomic</a:t>
                      </a:r>
                      <a:r>
                        <a:rPr lang="en-US" baseline="0" dirty="0" smtClean="0"/>
                        <a:t> Status</a:t>
                      </a:r>
                      <a:endParaRPr lang="en-US" dirty="0"/>
                    </a:p>
                  </a:txBody>
                  <a:tcPr marL="81615" marR="81615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+</a:t>
                      </a:r>
                    </a:p>
                  </a:txBody>
                  <a:tcPr marL="81615" marR="81615"/>
                </a:tc>
              </a:tr>
              <a:tr h="404109">
                <a:tc>
                  <a:txBody>
                    <a:bodyPr/>
                    <a:lstStyle/>
                    <a:p>
                      <a:r>
                        <a:rPr lang="en-US" dirty="0" smtClean="0"/>
                        <a:t>Native English Speaker</a:t>
                      </a:r>
                      <a:endParaRPr lang="en-US" dirty="0"/>
                    </a:p>
                  </a:txBody>
                  <a:tcPr marL="81615" marR="81615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--</a:t>
                      </a:r>
                      <a:endParaRPr lang="en-US" dirty="0"/>
                    </a:p>
                  </a:txBody>
                  <a:tcPr marL="81615" marR="81615"/>
                </a:tc>
              </a:tr>
              <a:tr h="404109">
                <a:tc>
                  <a:txBody>
                    <a:bodyPr/>
                    <a:lstStyle/>
                    <a:p>
                      <a:r>
                        <a:rPr lang="en-US" dirty="0" smtClean="0"/>
                        <a:t>HS</a:t>
                      </a:r>
                      <a:r>
                        <a:rPr lang="en-US" baseline="0" dirty="0" smtClean="0"/>
                        <a:t> GPA</a:t>
                      </a:r>
                      <a:endParaRPr lang="en-US" dirty="0"/>
                    </a:p>
                  </a:txBody>
                  <a:tcPr marL="81615" marR="81615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+</a:t>
                      </a:r>
                      <a:endParaRPr lang="en-US" dirty="0"/>
                    </a:p>
                  </a:txBody>
                  <a:tcPr marL="81615" marR="81615"/>
                </a:tc>
              </a:tr>
              <a:tr h="404109">
                <a:tc>
                  <a:txBody>
                    <a:bodyPr/>
                    <a:lstStyle/>
                    <a:p>
                      <a:r>
                        <a:rPr lang="en-US" dirty="0" smtClean="0"/>
                        <a:t>SAT score</a:t>
                      </a:r>
                      <a:endParaRPr lang="en-US" dirty="0"/>
                    </a:p>
                  </a:txBody>
                  <a:tcPr marL="81615" marR="81615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+</a:t>
                      </a:r>
                      <a:endParaRPr lang="en-US" dirty="0"/>
                    </a:p>
                  </a:txBody>
                  <a:tcPr marL="81615" marR="81615"/>
                </a:tc>
              </a:tr>
              <a:tr h="697503">
                <a:tc>
                  <a:txBody>
                    <a:bodyPr/>
                    <a:lstStyle/>
                    <a:p>
                      <a:r>
                        <a:rPr lang="en-US" dirty="0" smtClean="0"/>
                        <a:t>Degree Aspirations:</a:t>
                      </a:r>
                      <a:r>
                        <a:rPr lang="en-US" baseline="0" dirty="0" smtClean="0"/>
                        <a:t> Master’s (ref. other degree aspirations)</a:t>
                      </a:r>
                      <a:endParaRPr lang="en-US" dirty="0"/>
                    </a:p>
                  </a:txBody>
                  <a:tcPr marL="81615" marR="81615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+</a:t>
                      </a:r>
                      <a:endParaRPr lang="en-US" dirty="0"/>
                    </a:p>
                  </a:txBody>
                  <a:tcPr marL="81615" marR="81615"/>
                </a:tc>
              </a:tr>
              <a:tr h="404109">
                <a:tc>
                  <a:txBody>
                    <a:bodyPr/>
                    <a:lstStyle/>
                    <a:p>
                      <a:r>
                        <a:rPr lang="en-US" dirty="0" smtClean="0"/>
                        <a:t>Degree Asp:</a:t>
                      </a:r>
                      <a:r>
                        <a:rPr lang="en-US" baseline="0" dirty="0" smtClean="0"/>
                        <a:t> Health Prof. Degree (M.D., DVM, DOO, etc.)</a:t>
                      </a:r>
                      <a:endParaRPr lang="en-US" dirty="0"/>
                    </a:p>
                  </a:txBody>
                  <a:tcPr marL="81615" marR="81615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+</a:t>
                      </a:r>
                      <a:endParaRPr lang="en-US" dirty="0"/>
                    </a:p>
                  </a:txBody>
                  <a:tcPr marL="81615" marR="81615"/>
                </a:tc>
              </a:tr>
              <a:tr h="404109">
                <a:tc>
                  <a:txBody>
                    <a:bodyPr/>
                    <a:lstStyle/>
                    <a:p>
                      <a:r>
                        <a:rPr lang="en-US" dirty="0" smtClean="0"/>
                        <a:t>Degree Asp: Ph.D./</a:t>
                      </a:r>
                      <a:r>
                        <a:rPr lang="en-US" dirty="0" err="1" smtClean="0"/>
                        <a:t>Ed.D</a:t>
                      </a:r>
                      <a:r>
                        <a:rPr lang="en-US" dirty="0" smtClean="0"/>
                        <a:t>.</a:t>
                      </a:r>
                      <a:endParaRPr lang="en-US" dirty="0"/>
                    </a:p>
                  </a:txBody>
                  <a:tcPr marL="81615" marR="81615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+</a:t>
                      </a:r>
                      <a:endParaRPr lang="en-US" dirty="0"/>
                    </a:p>
                  </a:txBody>
                  <a:tcPr marL="81615" marR="81615"/>
                </a:tc>
              </a:tr>
              <a:tr h="404109">
                <a:tc>
                  <a:txBody>
                    <a:bodyPr/>
                    <a:lstStyle/>
                    <a:p>
                      <a:r>
                        <a:rPr lang="en-US" dirty="0" smtClean="0"/>
                        <a:t>Career Asp: Engineer (ref. all other careers)</a:t>
                      </a:r>
                      <a:endParaRPr lang="en-US" dirty="0"/>
                    </a:p>
                  </a:txBody>
                  <a:tcPr marL="81615" marR="81615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--</a:t>
                      </a:r>
                      <a:endParaRPr lang="en-US" dirty="0"/>
                    </a:p>
                  </a:txBody>
                  <a:tcPr marL="81615" marR="81615"/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44158"/>
            <a:ext cx="8610600" cy="1339850"/>
          </a:xfrm>
        </p:spPr>
        <p:txBody>
          <a:bodyPr>
            <a:normAutofit fontScale="90000"/>
          </a:bodyPr>
          <a:lstStyle/>
          <a:p>
            <a:r>
              <a:rPr lang="en-US" dirty="0"/>
              <a:t>Findings: Enrollment in a STEM Grad Program vs. STEM workforce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18515145"/>
              </p:ext>
            </p:extLst>
          </p:nvPr>
        </p:nvGraphicFramePr>
        <p:xfrm>
          <a:off x="380999" y="1752600"/>
          <a:ext cx="8382000" cy="4800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81801"/>
                <a:gridCol w="1600199"/>
              </a:tblGrid>
              <a:tr h="480060">
                <a:tc>
                  <a:txBody>
                    <a:bodyPr/>
                    <a:lstStyle/>
                    <a:p>
                      <a:r>
                        <a:rPr lang="en-US" dirty="0" smtClean="0"/>
                        <a:t>Significant Predictors of STEM Grad Program</a:t>
                      </a:r>
                      <a:endParaRPr lang="en-US" dirty="0"/>
                    </a:p>
                  </a:txBody>
                  <a:tcPr marL="81615" marR="81615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Sign</a:t>
                      </a:r>
                      <a:endParaRPr lang="en-US" dirty="0"/>
                    </a:p>
                  </a:txBody>
                  <a:tcPr marL="81615" marR="81615"/>
                </a:tc>
              </a:tr>
              <a:tr h="480060">
                <a:tc>
                  <a:txBody>
                    <a:bodyPr/>
                    <a:lstStyle/>
                    <a:p>
                      <a:r>
                        <a:rPr lang="en-US" b="1" i="1" u="sng" dirty="0" smtClean="0"/>
                        <a:t>Undergraduate Experiences</a:t>
                      </a:r>
                      <a:endParaRPr lang="en-US" b="1" i="1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80060">
                <a:tc>
                  <a:txBody>
                    <a:bodyPr/>
                    <a:lstStyle/>
                    <a:p>
                      <a:r>
                        <a:rPr lang="en-US" dirty="0" smtClean="0"/>
                        <a:t>Undergrad Major:</a:t>
                      </a:r>
                      <a:r>
                        <a:rPr lang="en-US" baseline="0" dirty="0" smtClean="0"/>
                        <a:t> Engineering (Ref. Bio Sciences)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--</a:t>
                      </a:r>
                      <a:endParaRPr lang="en-US" dirty="0"/>
                    </a:p>
                  </a:txBody>
                  <a:tcPr/>
                </a:tc>
              </a:tr>
              <a:tr h="480060">
                <a:tc>
                  <a:txBody>
                    <a:bodyPr/>
                    <a:lstStyle/>
                    <a:p>
                      <a:r>
                        <a:rPr lang="en-US" dirty="0" smtClean="0"/>
                        <a:t>Undergrad Major:</a:t>
                      </a:r>
                      <a:r>
                        <a:rPr lang="en-US" baseline="0" dirty="0" smtClean="0"/>
                        <a:t> Health Professional (Ref. Bio Sciences)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--</a:t>
                      </a:r>
                      <a:endParaRPr lang="en-US" dirty="0"/>
                    </a:p>
                  </a:txBody>
                  <a:tcPr/>
                </a:tc>
              </a:tr>
              <a:tr h="480060">
                <a:tc>
                  <a:txBody>
                    <a:bodyPr/>
                    <a:lstStyle/>
                    <a:p>
                      <a:r>
                        <a:rPr lang="en-US" dirty="0" smtClean="0"/>
                        <a:t>Undergrad Major:</a:t>
                      </a:r>
                      <a:r>
                        <a:rPr lang="en-US" baseline="0" dirty="0" smtClean="0"/>
                        <a:t> Math/Stats (Ref. Bio Sciences)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+</a:t>
                      </a:r>
                      <a:endParaRPr lang="en-US" dirty="0"/>
                    </a:p>
                  </a:txBody>
                  <a:tcPr/>
                </a:tc>
              </a:tr>
              <a:tr h="480060">
                <a:tc>
                  <a:txBody>
                    <a:bodyPr/>
                    <a:lstStyle/>
                    <a:p>
                      <a:r>
                        <a:rPr lang="en-US" dirty="0" smtClean="0"/>
                        <a:t>Undergrad Major:</a:t>
                      </a:r>
                      <a:r>
                        <a:rPr lang="en-US" baseline="0" dirty="0" smtClean="0"/>
                        <a:t> Comp/Tech Sciences (Ref. Bio Sciences)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--</a:t>
                      </a:r>
                      <a:endParaRPr lang="en-US" dirty="0"/>
                    </a:p>
                  </a:txBody>
                  <a:tcPr/>
                </a:tc>
              </a:tr>
              <a:tr h="480060">
                <a:tc>
                  <a:txBody>
                    <a:bodyPr/>
                    <a:lstStyle/>
                    <a:p>
                      <a:r>
                        <a:rPr lang="en-US" dirty="0" smtClean="0"/>
                        <a:t>Work w/ faculty member on her/his research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+</a:t>
                      </a:r>
                      <a:endParaRPr lang="en-US" dirty="0"/>
                    </a:p>
                  </a:txBody>
                  <a:tcPr/>
                </a:tc>
              </a:tr>
              <a:tr h="480060">
                <a:tc>
                  <a:txBody>
                    <a:bodyPr/>
                    <a:lstStyle/>
                    <a:p>
                      <a:r>
                        <a:rPr lang="en-US" dirty="0" smtClean="0"/>
                        <a:t>Receive mentoring</a:t>
                      </a:r>
                      <a:r>
                        <a:rPr lang="en-US" baseline="0" dirty="0" smtClean="0"/>
                        <a:t> from faculty member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+</a:t>
                      </a:r>
                      <a:endParaRPr lang="en-US" dirty="0"/>
                    </a:p>
                  </a:txBody>
                  <a:tcPr/>
                </a:tc>
              </a:tr>
              <a:tr h="480060">
                <a:tc>
                  <a:txBody>
                    <a:bodyPr/>
                    <a:lstStyle/>
                    <a:p>
                      <a:r>
                        <a:rPr lang="en-US" dirty="0" smtClean="0"/>
                        <a:t>Participate in academic club</a:t>
                      </a:r>
                      <a:r>
                        <a:rPr lang="en-US" baseline="0" dirty="0" smtClean="0"/>
                        <a:t> or </a:t>
                      </a:r>
                      <a:r>
                        <a:rPr lang="en-US" dirty="0" smtClean="0"/>
                        <a:t>prof</a:t>
                      </a:r>
                      <a:r>
                        <a:rPr lang="en-US" baseline="0" dirty="0" smtClean="0"/>
                        <a:t>essional organization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+</a:t>
                      </a:r>
                      <a:endParaRPr lang="en-US" dirty="0"/>
                    </a:p>
                  </a:txBody>
                  <a:tcPr/>
                </a:tc>
              </a:tr>
              <a:tr h="480060">
                <a:tc>
                  <a:txBody>
                    <a:bodyPr/>
                    <a:lstStyle/>
                    <a:p>
                      <a:r>
                        <a:rPr lang="en-US" dirty="0" smtClean="0"/>
                        <a:t>Work off campus during academic year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--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66706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244158"/>
            <a:ext cx="8610600" cy="1339850"/>
          </a:xfrm>
        </p:spPr>
        <p:txBody>
          <a:bodyPr>
            <a:normAutofit fontScale="90000"/>
          </a:bodyPr>
          <a:lstStyle/>
          <a:p>
            <a:r>
              <a:rPr lang="en-US" dirty="0"/>
              <a:t>Findings for Enrollment in a STEM Grad Program vs. </a:t>
            </a:r>
            <a:r>
              <a:rPr lang="en-US" dirty="0" smtClean="0"/>
              <a:t>Non-STEM Path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55664047"/>
              </p:ext>
            </p:extLst>
          </p:nvPr>
        </p:nvGraphicFramePr>
        <p:xfrm>
          <a:off x="380999" y="1752600"/>
          <a:ext cx="8382000" cy="4831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86601"/>
                <a:gridCol w="1295399"/>
              </a:tblGrid>
              <a:tr h="402590">
                <a:tc>
                  <a:txBody>
                    <a:bodyPr/>
                    <a:lstStyle/>
                    <a:p>
                      <a:r>
                        <a:rPr lang="en-US" dirty="0" smtClean="0"/>
                        <a:t>Significant Predictors of STEM Grad Program</a:t>
                      </a:r>
                      <a:endParaRPr lang="en-US" dirty="0"/>
                    </a:p>
                  </a:txBody>
                  <a:tcPr marL="81615" marR="81615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Sign</a:t>
                      </a:r>
                      <a:endParaRPr lang="en-US" dirty="0"/>
                    </a:p>
                  </a:txBody>
                  <a:tcPr marL="81615" marR="81615"/>
                </a:tc>
              </a:tr>
              <a:tr h="40259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i="1" u="sng" dirty="0" smtClean="0"/>
                        <a:t>Background/Precollege</a:t>
                      </a:r>
                      <a:r>
                        <a:rPr lang="en-US" b="1" i="1" u="sng" baseline="0" dirty="0" smtClean="0"/>
                        <a:t> Characteristics</a:t>
                      </a:r>
                      <a:endParaRPr lang="en-US" b="1" i="1" u="sng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02590">
                <a:tc>
                  <a:txBody>
                    <a:bodyPr/>
                    <a:lstStyle/>
                    <a:p>
                      <a:r>
                        <a:rPr lang="en-US" dirty="0" smtClean="0"/>
                        <a:t>Gender: Female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--</a:t>
                      </a:r>
                      <a:endParaRPr lang="en-US" dirty="0"/>
                    </a:p>
                  </a:txBody>
                  <a:tcPr/>
                </a:tc>
              </a:tr>
              <a:tr h="402590">
                <a:tc>
                  <a:txBody>
                    <a:bodyPr/>
                    <a:lstStyle/>
                    <a:p>
                      <a:r>
                        <a:rPr lang="en-US" dirty="0" smtClean="0"/>
                        <a:t>HS GPA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+</a:t>
                      </a:r>
                      <a:endParaRPr lang="en-US" dirty="0"/>
                    </a:p>
                  </a:txBody>
                  <a:tcPr/>
                </a:tc>
              </a:tr>
              <a:tr h="402590">
                <a:tc>
                  <a:txBody>
                    <a:bodyPr/>
                    <a:lstStyle/>
                    <a:p>
                      <a:r>
                        <a:rPr lang="en-US" dirty="0" smtClean="0"/>
                        <a:t>SAT score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+</a:t>
                      </a:r>
                      <a:endParaRPr lang="en-US" dirty="0"/>
                    </a:p>
                  </a:txBody>
                  <a:tcPr/>
                </a:tc>
              </a:tr>
              <a:tr h="402590">
                <a:tc>
                  <a:txBody>
                    <a:bodyPr/>
                    <a:lstStyle/>
                    <a:p>
                      <a:r>
                        <a:rPr lang="en-US" dirty="0" smtClean="0"/>
                        <a:t>Social Self-Concept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--</a:t>
                      </a:r>
                      <a:endParaRPr lang="en-US" dirty="0"/>
                    </a:p>
                  </a:txBody>
                  <a:tcPr/>
                </a:tc>
              </a:tr>
              <a:tr h="402590">
                <a:tc>
                  <a:txBody>
                    <a:bodyPr/>
                    <a:lstStyle/>
                    <a:p>
                      <a:r>
                        <a:rPr lang="en-US" dirty="0" smtClean="0"/>
                        <a:t>Degree Asp:</a:t>
                      </a:r>
                      <a:r>
                        <a:rPr lang="en-US" baseline="0" dirty="0" smtClean="0"/>
                        <a:t> Health Prof. Degree (M.D., DVM, DOO, etc.)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+</a:t>
                      </a:r>
                      <a:endParaRPr lang="en-US" dirty="0"/>
                    </a:p>
                  </a:txBody>
                  <a:tcPr/>
                </a:tc>
              </a:tr>
              <a:tr h="402590">
                <a:tc>
                  <a:txBody>
                    <a:bodyPr/>
                    <a:lstStyle/>
                    <a:p>
                      <a:r>
                        <a:rPr lang="en-US" dirty="0" smtClean="0"/>
                        <a:t>Career Asp: Engineer (ref. all other careers)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+</a:t>
                      </a:r>
                      <a:endParaRPr lang="en-US" dirty="0"/>
                    </a:p>
                  </a:txBody>
                  <a:tcPr/>
                </a:tc>
              </a:tr>
              <a:tr h="402590">
                <a:tc>
                  <a:txBody>
                    <a:bodyPr/>
                    <a:lstStyle/>
                    <a:p>
                      <a:r>
                        <a:rPr lang="en-US" dirty="0" smtClean="0"/>
                        <a:t>Career Asp: Scientific</a:t>
                      </a:r>
                      <a:r>
                        <a:rPr lang="en-US" baseline="0" dirty="0" smtClean="0"/>
                        <a:t> Researcher </a:t>
                      </a:r>
                      <a:r>
                        <a:rPr lang="en-US" dirty="0" smtClean="0"/>
                        <a:t>(ref. all other careers)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+</a:t>
                      </a:r>
                      <a:endParaRPr lang="en-US" dirty="0"/>
                    </a:p>
                  </a:txBody>
                  <a:tcPr/>
                </a:tc>
              </a:tr>
              <a:tr h="402590">
                <a:tc>
                  <a:txBody>
                    <a:bodyPr/>
                    <a:lstStyle/>
                    <a:p>
                      <a:r>
                        <a:rPr lang="en-US" dirty="0" smtClean="0"/>
                        <a:t>Career Asp: Computer Programmer (ref.</a:t>
                      </a:r>
                      <a:r>
                        <a:rPr lang="en-US" baseline="0" dirty="0" smtClean="0"/>
                        <a:t> all</a:t>
                      </a:r>
                      <a:r>
                        <a:rPr lang="en-US" dirty="0" smtClean="0"/>
                        <a:t> other careers)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+</a:t>
                      </a:r>
                      <a:endParaRPr lang="en-US" dirty="0"/>
                    </a:p>
                  </a:txBody>
                  <a:tcPr/>
                </a:tc>
              </a:tr>
              <a:tr h="402590">
                <a:tc>
                  <a:txBody>
                    <a:bodyPr/>
                    <a:lstStyle/>
                    <a:p>
                      <a:r>
                        <a:rPr lang="en-US" dirty="0" smtClean="0"/>
                        <a:t>Career Asp: Health Prof. (ref. all other careers)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+</a:t>
                      </a:r>
                      <a:endParaRPr lang="en-US" dirty="0"/>
                    </a:p>
                  </a:txBody>
                  <a:tcPr/>
                </a:tc>
              </a:tr>
              <a:tr h="402590">
                <a:tc>
                  <a:txBody>
                    <a:bodyPr/>
                    <a:lstStyle/>
                    <a:p>
                      <a:r>
                        <a:rPr lang="en-US" dirty="0" smtClean="0"/>
                        <a:t>Goal: Becoming successful in a business of my own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--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389182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44158"/>
            <a:ext cx="8610600" cy="1339850"/>
          </a:xfrm>
        </p:spPr>
        <p:txBody>
          <a:bodyPr>
            <a:normAutofit fontScale="90000"/>
          </a:bodyPr>
          <a:lstStyle/>
          <a:p>
            <a:r>
              <a:rPr lang="en-US" dirty="0"/>
              <a:t>Findings for Enrollment in a STEM Grad Program vs. Non-STEM Path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17460577"/>
              </p:ext>
            </p:extLst>
          </p:nvPr>
        </p:nvGraphicFramePr>
        <p:xfrm>
          <a:off x="304798" y="1676402"/>
          <a:ext cx="8458201" cy="48056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17966"/>
                <a:gridCol w="1640235"/>
              </a:tblGrid>
              <a:tr h="707378">
                <a:tc>
                  <a:txBody>
                    <a:bodyPr/>
                    <a:lstStyle/>
                    <a:p>
                      <a:r>
                        <a:rPr lang="en-US" dirty="0" smtClean="0"/>
                        <a:t>Significant Predictors of STEM Grad Program</a:t>
                      </a:r>
                      <a:endParaRPr lang="en-US" dirty="0"/>
                    </a:p>
                  </a:txBody>
                  <a:tcPr marL="81615" marR="81615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Sign</a:t>
                      </a:r>
                      <a:endParaRPr lang="en-US" dirty="0"/>
                    </a:p>
                  </a:txBody>
                  <a:tcPr marL="81615" marR="81615"/>
                </a:tc>
              </a:tr>
              <a:tr h="409830">
                <a:tc>
                  <a:txBody>
                    <a:bodyPr/>
                    <a:lstStyle/>
                    <a:p>
                      <a:r>
                        <a:rPr lang="en-US" b="1" i="1" u="sng" dirty="0" smtClean="0"/>
                        <a:t>Undergraduate Experiences</a:t>
                      </a:r>
                      <a:endParaRPr lang="en-US" b="1" i="1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09830">
                <a:tc>
                  <a:txBody>
                    <a:bodyPr/>
                    <a:lstStyle/>
                    <a:p>
                      <a:r>
                        <a:rPr lang="en-US" dirty="0" smtClean="0"/>
                        <a:t>Undergrad</a:t>
                      </a:r>
                      <a:r>
                        <a:rPr lang="en-US" baseline="0" dirty="0" smtClean="0"/>
                        <a:t> Major: Health Prof. (Ref. Bio Sciences)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+</a:t>
                      </a:r>
                      <a:endParaRPr lang="en-US" dirty="0"/>
                    </a:p>
                  </a:txBody>
                  <a:tcPr/>
                </a:tc>
              </a:tr>
              <a:tr h="40983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Undergrad</a:t>
                      </a:r>
                      <a:r>
                        <a:rPr lang="en-US" baseline="0" dirty="0" smtClean="0"/>
                        <a:t> Major: Math/Stats (Ref. Bio Sciences)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--</a:t>
                      </a:r>
                      <a:endParaRPr lang="en-US" dirty="0"/>
                    </a:p>
                  </a:txBody>
                  <a:tcPr/>
                </a:tc>
              </a:tr>
              <a:tr h="40983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Undergrad</a:t>
                      </a:r>
                      <a:r>
                        <a:rPr lang="en-US" baseline="0" dirty="0" smtClean="0"/>
                        <a:t> Major: Computer/Tech Sciences (Ref. Bio Sciences)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--</a:t>
                      </a:r>
                      <a:endParaRPr lang="en-US" dirty="0"/>
                    </a:p>
                  </a:txBody>
                  <a:tcPr/>
                </a:tc>
              </a:tr>
              <a:tr h="409830">
                <a:tc>
                  <a:txBody>
                    <a:bodyPr/>
                    <a:lstStyle/>
                    <a:p>
                      <a:r>
                        <a:rPr lang="en-US" dirty="0" smtClean="0"/>
                        <a:t>Work w/ faculty</a:t>
                      </a:r>
                      <a:r>
                        <a:rPr lang="en-US" baseline="0" dirty="0" smtClean="0"/>
                        <a:t> member on her/his research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+</a:t>
                      </a:r>
                      <a:endParaRPr lang="en-US" dirty="0"/>
                    </a:p>
                  </a:txBody>
                  <a:tcPr/>
                </a:tc>
              </a:tr>
              <a:tr h="409830">
                <a:tc>
                  <a:txBody>
                    <a:bodyPr/>
                    <a:lstStyle/>
                    <a:p>
                      <a:r>
                        <a:rPr lang="en-US" dirty="0" smtClean="0"/>
                        <a:t>Receive</a:t>
                      </a:r>
                      <a:r>
                        <a:rPr lang="en-US" baseline="0" dirty="0" smtClean="0"/>
                        <a:t> mentoring from faculty member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+</a:t>
                      </a:r>
                      <a:endParaRPr lang="en-US" dirty="0"/>
                    </a:p>
                  </a:txBody>
                  <a:tcPr/>
                </a:tc>
              </a:tr>
              <a:tr h="409830">
                <a:tc>
                  <a:txBody>
                    <a:bodyPr/>
                    <a:lstStyle/>
                    <a:p>
                      <a:r>
                        <a:rPr lang="en-US" dirty="0" smtClean="0"/>
                        <a:t>Participate in an academic club or org.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+</a:t>
                      </a:r>
                      <a:endParaRPr lang="en-US" dirty="0"/>
                    </a:p>
                  </a:txBody>
                  <a:tcPr/>
                </a:tc>
              </a:tr>
              <a:tr h="409830">
                <a:tc>
                  <a:txBody>
                    <a:bodyPr/>
                    <a:lstStyle/>
                    <a:p>
                      <a:r>
                        <a:rPr lang="en-US" dirty="0" smtClean="0"/>
                        <a:t>Work off campus</a:t>
                      </a:r>
                      <a:r>
                        <a:rPr lang="en-US" baseline="0" dirty="0" smtClean="0"/>
                        <a:t> during the academic year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--</a:t>
                      </a:r>
                      <a:endParaRPr lang="en-US" dirty="0"/>
                    </a:p>
                  </a:txBody>
                  <a:tcPr/>
                </a:tc>
              </a:tr>
              <a:tr h="409830">
                <a:tc>
                  <a:txBody>
                    <a:bodyPr/>
                    <a:lstStyle/>
                    <a:p>
                      <a:r>
                        <a:rPr lang="en-US" b="1" i="1" u="sng" dirty="0" smtClean="0"/>
                        <a:t>Institutional Characteristic</a:t>
                      </a:r>
                      <a:endParaRPr lang="en-US" b="1" i="1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09830">
                <a:tc>
                  <a:txBody>
                    <a:bodyPr/>
                    <a:lstStyle/>
                    <a:p>
                      <a:r>
                        <a:rPr lang="en-US" dirty="0" smtClean="0"/>
                        <a:t>Control: Private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+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374185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52600"/>
            <a:ext cx="8153400" cy="46482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Gender disparities in departure </a:t>
            </a:r>
          </a:p>
          <a:p>
            <a:r>
              <a:rPr lang="en-US" dirty="0" smtClean="0"/>
              <a:t>Socioeconomic </a:t>
            </a:r>
            <a:r>
              <a:rPr lang="en-US" dirty="0"/>
              <a:t>differences </a:t>
            </a:r>
            <a:r>
              <a:rPr lang="en-US" dirty="0" smtClean="0"/>
              <a:t>also salient </a:t>
            </a:r>
          </a:p>
          <a:p>
            <a:pPr lvl="1"/>
            <a:r>
              <a:rPr lang="en-US" dirty="0" smtClean="0"/>
              <a:t>Students </a:t>
            </a:r>
            <a:r>
              <a:rPr lang="en-US" dirty="0"/>
              <a:t>from </a:t>
            </a:r>
            <a:r>
              <a:rPr lang="en-US" dirty="0" smtClean="0"/>
              <a:t>higher </a:t>
            </a:r>
            <a:r>
              <a:rPr lang="en-US" dirty="0"/>
              <a:t>socioeconomic backgrounds </a:t>
            </a:r>
            <a:r>
              <a:rPr lang="en-US" dirty="0" smtClean="0"/>
              <a:t>more </a:t>
            </a:r>
            <a:r>
              <a:rPr lang="en-US" dirty="0"/>
              <a:t>likely to </a:t>
            </a:r>
            <a:r>
              <a:rPr lang="en-US" dirty="0" smtClean="0"/>
              <a:t>enter </a:t>
            </a:r>
            <a:r>
              <a:rPr lang="en-US" dirty="0"/>
              <a:t>STEM graduate training </a:t>
            </a:r>
            <a:r>
              <a:rPr lang="en-US" dirty="0" smtClean="0"/>
              <a:t>as opposed to STEM workforce</a:t>
            </a:r>
          </a:p>
          <a:p>
            <a:r>
              <a:rPr lang="en-US" dirty="0" smtClean="0"/>
              <a:t>Students who </a:t>
            </a:r>
            <a:r>
              <a:rPr lang="en-US" dirty="0"/>
              <a:t>worked off campus during the academic year were more likely to forego STEM graduate training and </a:t>
            </a:r>
            <a:r>
              <a:rPr lang="en-US" dirty="0" smtClean="0"/>
              <a:t>go into the STEM workforce or into </a:t>
            </a:r>
            <a:r>
              <a:rPr lang="en-US" dirty="0"/>
              <a:t>non-STEM pathways</a:t>
            </a:r>
          </a:p>
          <a:p>
            <a:r>
              <a:rPr lang="en-US" dirty="0"/>
              <a:t>Prior academic preparation continues to influence post-baccalaureate decisions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83926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1828800"/>
            <a:ext cx="7848600" cy="44196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Connections w/ faculty are critical in the decision to pursue a STEM graduate degree</a:t>
            </a:r>
          </a:p>
          <a:p>
            <a:pPr lvl="1"/>
            <a:r>
              <a:rPr lang="en-US" dirty="0" smtClean="0"/>
              <a:t>Mentorship</a:t>
            </a:r>
          </a:p>
          <a:p>
            <a:pPr lvl="1"/>
            <a:r>
              <a:rPr lang="en-US" dirty="0" smtClean="0"/>
              <a:t>Working on professor’s research</a:t>
            </a:r>
          </a:p>
          <a:p>
            <a:r>
              <a:rPr lang="en-US" dirty="0" smtClean="0"/>
              <a:t>Informal networks like student clubs also exhibit a peer influence on post-baccalaureate decisions</a:t>
            </a:r>
          </a:p>
          <a:p>
            <a:r>
              <a:rPr lang="en-US" dirty="0" smtClean="0"/>
              <a:t>Different STEM careers require different educational credentials for entry and thus different post-baccalaureate pathways</a:t>
            </a:r>
          </a:p>
          <a:p>
            <a:r>
              <a:rPr lang="en-US" dirty="0"/>
              <a:t>Institutional context did not play as significant a role as </a:t>
            </a:r>
            <a:r>
              <a:rPr lang="en-US" dirty="0" smtClean="0"/>
              <a:t>expected</a:t>
            </a:r>
          </a:p>
          <a:p>
            <a:pPr lvl="1"/>
            <a:r>
              <a:rPr lang="en-US" dirty="0" smtClean="0"/>
              <a:t>Data </a:t>
            </a:r>
            <a:r>
              <a:rPr lang="en-US" dirty="0"/>
              <a:t>limitations may have masked some of these </a:t>
            </a:r>
            <a:r>
              <a:rPr lang="en-US" dirty="0" smtClean="0"/>
              <a:t>effects</a:t>
            </a:r>
          </a:p>
          <a:p>
            <a:pPr lvl="1"/>
            <a:r>
              <a:rPr lang="en-US" dirty="0" smtClean="0"/>
              <a:t>May play an indirect role</a:t>
            </a:r>
          </a:p>
          <a:p>
            <a:pPr lvl="1"/>
            <a:r>
              <a:rPr lang="en-US" dirty="0" smtClean="0"/>
              <a:t>May have conditional effects</a:t>
            </a:r>
            <a:endParaRPr lang="en-US" dirty="0"/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Implications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752600"/>
            <a:ext cx="8153400" cy="44958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Retaining STEM talent in post-undergraduate years</a:t>
            </a:r>
          </a:p>
          <a:p>
            <a:pPr lvl="1"/>
            <a:r>
              <a:rPr lang="en-US" dirty="0" smtClean="0"/>
              <a:t>Graduate admissions requirements and structures</a:t>
            </a:r>
          </a:p>
          <a:p>
            <a:pPr lvl="1"/>
            <a:r>
              <a:rPr lang="en-US" dirty="0"/>
              <a:t>Financial difficulties may be impeding the ability of many students to pursue their STEM </a:t>
            </a:r>
            <a:r>
              <a:rPr lang="en-US" dirty="0" smtClean="0"/>
              <a:t>ambitions</a:t>
            </a:r>
            <a:endParaRPr lang="en-US" dirty="0"/>
          </a:p>
          <a:p>
            <a:r>
              <a:rPr lang="en-US" dirty="0" smtClean="0"/>
              <a:t>Faculty are crucial in encouraging students to seek scientific research careers by providing opportunities to engage in research and insights into what a research career entails</a:t>
            </a:r>
          </a:p>
          <a:p>
            <a:r>
              <a:rPr lang="en-US" dirty="0" smtClean="0"/>
              <a:t>STEM fields also have a diverse array of credential requirements for entry; further analysis by field can highlight the diversity of pathways into each field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514600"/>
            <a:ext cx="8229600" cy="1143000"/>
          </a:xfrm>
        </p:spPr>
        <p:txBody>
          <a:bodyPr/>
          <a:lstStyle/>
          <a:p>
            <a:r>
              <a:rPr lang="en-US" dirty="0" smtClean="0"/>
              <a:t>Thank you!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Contact Us</a:t>
            </a:r>
            <a:endParaRPr lang="en-US" dirty="0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228600" y="5715000"/>
            <a:ext cx="86868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r>
              <a:rPr lang="en-US" sz="1200" dirty="0"/>
              <a:t>This study was made possible by the support of the National Institute of General Medical Sciences, NIH Grant Numbers 1 R01 GMO71968-01 and R01 GMO71968-05, the National Science Foundation, NSF Grant Number 0757076, and the American Recovery and Reinvestment Act of 2009 through the National Institute of General Medical Sciences, NIH Grant 1RC1GM090776-01.  This independent research and the views expressed here do not indicate endorsement by the sponsors. </a:t>
            </a:r>
          </a:p>
        </p:txBody>
      </p:sp>
      <p:sp>
        <p:nvSpPr>
          <p:cNvPr id="8" name="Rectangle 16"/>
          <p:cNvSpPr>
            <a:spLocks noChangeArrowheads="1"/>
          </p:cNvSpPr>
          <p:nvPr/>
        </p:nvSpPr>
        <p:spPr bwMode="auto">
          <a:xfrm>
            <a:off x="190500" y="4495800"/>
            <a:ext cx="7200900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ctr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-123" charset="2"/>
              <a:buNone/>
            </a:pPr>
            <a:r>
              <a:rPr lang="en-US" sz="1600" dirty="0"/>
              <a:t>Papers and reports are available for download from project website: </a:t>
            </a:r>
          </a:p>
          <a:p>
            <a:pPr marL="342900" indent="-342900" algn="ctr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-123" charset="2"/>
              <a:buNone/>
            </a:pPr>
            <a:r>
              <a:rPr lang="en-US" sz="2000" dirty="0"/>
              <a:t>http://heri.ucla.edu/nih</a:t>
            </a:r>
            <a:endParaRPr lang="en-US" sz="1800" dirty="0"/>
          </a:p>
          <a:p>
            <a:pPr marL="342900" indent="-342900" algn="ctr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-123" charset="2"/>
              <a:buNone/>
            </a:pPr>
            <a:r>
              <a:rPr lang="en-US" sz="1800" dirty="0"/>
              <a:t>Project e-mail: </a:t>
            </a:r>
            <a:r>
              <a:rPr lang="en-US" sz="1800" dirty="0">
                <a:solidFill>
                  <a:srgbClr val="003399"/>
                </a:solidFill>
              </a:rPr>
              <a:t>herinih@ucla.edu</a:t>
            </a:r>
          </a:p>
        </p:txBody>
      </p:sp>
      <p:sp>
        <p:nvSpPr>
          <p:cNvPr id="9" name="Rectangle 17"/>
          <p:cNvSpPr>
            <a:spLocks noChangeArrowheads="1"/>
          </p:cNvSpPr>
          <p:nvPr/>
        </p:nvSpPr>
        <p:spPr bwMode="auto">
          <a:xfrm>
            <a:off x="762000" y="1676400"/>
            <a:ext cx="2362200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91440">
            <a:prstTxWarp prst="textNoShape">
              <a:avLst/>
            </a:prstTxWarp>
          </a:bodyPr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-123" charset="2"/>
              <a:buNone/>
            </a:pPr>
            <a:r>
              <a:rPr lang="en-US" sz="2000" dirty="0">
                <a:solidFill>
                  <a:srgbClr val="21324D"/>
                </a:solidFill>
              </a:rPr>
              <a:t>Faculty/Co-PIs: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-123" charset="2"/>
              <a:buNone/>
            </a:pPr>
            <a:r>
              <a:rPr lang="en-US" sz="2000" dirty="0"/>
              <a:t>Sylvia </a:t>
            </a:r>
            <a:r>
              <a:rPr lang="en-US" sz="2000" dirty="0" err="1"/>
              <a:t>Hurtado</a:t>
            </a:r>
            <a:endParaRPr lang="en-US" sz="2000" dirty="0"/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-123" charset="2"/>
              <a:buNone/>
            </a:pPr>
            <a:r>
              <a:rPr lang="en-US" sz="2000" dirty="0"/>
              <a:t>Mitchell </a:t>
            </a:r>
            <a:r>
              <a:rPr lang="en-US" sz="2000" dirty="0" smtClean="0"/>
              <a:t>Chang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-123" charset="2"/>
              <a:buNone/>
            </a:pPr>
            <a:r>
              <a:rPr lang="en-US" sz="2000" dirty="0" smtClean="0"/>
              <a:t>Kevin Eagan</a:t>
            </a:r>
            <a:endParaRPr lang="en-US" sz="2000" dirty="0"/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-123" charset="2"/>
              <a:buNone/>
            </a:pPr>
            <a:endParaRPr lang="en-US" sz="2000" u="sng" dirty="0"/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-123" charset="2"/>
              <a:buNone/>
            </a:pPr>
            <a:endParaRPr lang="en-US" sz="2000" u="sng" dirty="0"/>
          </a:p>
        </p:txBody>
      </p:sp>
      <p:sp>
        <p:nvSpPr>
          <p:cNvPr id="10" name="Rectangle 19"/>
          <p:cNvSpPr>
            <a:spLocks noChangeArrowheads="1"/>
          </p:cNvSpPr>
          <p:nvPr/>
        </p:nvSpPr>
        <p:spPr bwMode="auto">
          <a:xfrm>
            <a:off x="3124200" y="1676400"/>
            <a:ext cx="28956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rgbClr val="21324D"/>
                </a:solidFill>
              </a:rPr>
              <a:t>Postdoctoral Scholars:</a:t>
            </a:r>
          </a:p>
          <a:p>
            <a:r>
              <a:rPr lang="en-US" sz="2000" dirty="0" smtClean="0"/>
              <a:t>Josephine </a:t>
            </a:r>
            <a:r>
              <a:rPr lang="en-US" sz="2000" dirty="0" err="1"/>
              <a:t>Gasiewski</a:t>
            </a:r>
            <a:endParaRPr lang="en-US" sz="2000" dirty="0"/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6172200" y="1676400"/>
            <a:ext cx="24384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rgbClr val="21324D"/>
                </a:solidFill>
              </a:rPr>
              <a:t>Administrative Staff:</a:t>
            </a:r>
          </a:p>
          <a:p>
            <a:r>
              <a:rPr lang="en-US" sz="2000" dirty="0"/>
              <a:t>Dominique Harrison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762000" y="3200400"/>
            <a:ext cx="4572000" cy="1103531"/>
            <a:chOff x="990600" y="2743200"/>
            <a:chExt cx="4572000" cy="1103531"/>
          </a:xfrm>
        </p:grpSpPr>
        <p:sp>
          <p:nvSpPr>
            <p:cNvPr id="13" name="Rectangle 18"/>
            <p:cNvSpPr>
              <a:spLocks noChangeArrowheads="1"/>
            </p:cNvSpPr>
            <p:nvPr/>
          </p:nvSpPr>
          <p:spPr bwMode="auto">
            <a:xfrm>
              <a:off x="1066800" y="3200400"/>
              <a:ext cx="21336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marL="342900" indent="-342900">
                <a:lnSpc>
                  <a:spcPct val="80000"/>
                </a:lnSpc>
                <a:spcBef>
                  <a:spcPct val="20000"/>
                </a:spcBef>
                <a:buClr>
                  <a:schemeClr val="tx2"/>
                </a:buClr>
                <a:buSzPct val="70000"/>
              </a:pPr>
              <a:r>
                <a:rPr lang="en-US" sz="2000" dirty="0"/>
                <a:t>Tanya Figueroa</a:t>
              </a:r>
            </a:p>
            <a:p>
              <a:pPr marL="342900" indent="-342900">
                <a:lnSpc>
                  <a:spcPct val="80000"/>
                </a:lnSpc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-123" charset="2"/>
                <a:buNone/>
              </a:pPr>
              <a:r>
                <a:rPr lang="en-US" sz="2000" dirty="0"/>
                <a:t>Gina </a:t>
              </a:r>
              <a:r>
                <a:rPr lang="en-US" sz="2000" dirty="0" smtClean="0"/>
                <a:t>Garcia</a:t>
              </a:r>
              <a:endParaRPr lang="en-US" sz="2000" dirty="0"/>
            </a:p>
          </p:txBody>
        </p:sp>
        <p:sp>
          <p:nvSpPr>
            <p:cNvPr id="14" name="Rectangle 10"/>
            <p:cNvSpPr>
              <a:spLocks noChangeArrowheads="1"/>
            </p:cNvSpPr>
            <p:nvPr/>
          </p:nvSpPr>
          <p:spPr bwMode="auto">
            <a:xfrm>
              <a:off x="990600" y="2743200"/>
              <a:ext cx="4572000" cy="3444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marL="342900" indent="-342900">
                <a:lnSpc>
                  <a:spcPct val="80000"/>
                </a:lnSpc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-123" charset="2"/>
                <a:buNone/>
              </a:pPr>
              <a:r>
                <a:rPr lang="en-US" sz="2000" dirty="0">
                  <a:solidFill>
                    <a:srgbClr val="21324D"/>
                  </a:solidFill>
                </a:rPr>
                <a:t>Graduate Research Assistants:</a:t>
              </a:r>
              <a:endParaRPr lang="en-US" sz="2000" dirty="0"/>
            </a:p>
          </p:txBody>
        </p:sp>
        <p:sp>
          <p:nvSpPr>
            <p:cNvPr id="15" name="Rectangle 22"/>
            <p:cNvSpPr>
              <a:spLocks noChangeArrowheads="1"/>
            </p:cNvSpPr>
            <p:nvPr/>
          </p:nvSpPr>
          <p:spPr bwMode="auto">
            <a:xfrm>
              <a:off x="3429000" y="3200400"/>
              <a:ext cx="2109788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marL="342900" indent="-342900">
                <a:lnSpc>
                  <a:spcPct val="80000"/>
                </a:lnSpc>
                <a:spcBef>
                  <a:spcPct val="20000"/>
                </a:spcBef>
                <a:buClr>
                  <a:schemeClr val="tx2"/>
                </a:buClr>
                <a:buSzPct val="70000"/>
              </a:pPr>
              <a:r>
                <a:rPr lang="en-US" sz="2000" dirty="0" smtClean="0"/>
                <a:t>Juan </a:t>
              </a:r>
              <a:r>
                <a:rPr lang="en-US" sz="2000" dirty="0" err="1" smtClean="0"/>
                <a:t>Garibay</a:t>
              </a:r>
              <a:endParaRPr lang="en-US" sz="2000" dirty="0" smtClean="0"/>
            </a:p>
            <a:p>
              <a:pPr marL="342900" indent="-342900">
                <a:lnSpc>
                  <a:spcPct val="80000"/>
                </a:lnSpc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-123" charset="2"/>
                <a:buNone/>
              </a:pPr>
              <a:r>
                <a:rPr lang="en-US" sz="2000" dirty="0" smtClean="0"/>
                <a:t>Bryce Hughes</a:t>
              </a:r>
              <a:endParaRPr lang="en-US" sz="2000" dirty="0"/>
            </a:p>
          </p:txBody>
        </p:sp>
      </p:grpSp>
      <p:pic>
        <p:nvPicPr>
          <p:cNvPr id="16" name="Picture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15200" y="4648200"/>
            <a:ext cx="1025525" cy="10302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Relationship Id="rId3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Capital">
  <a:themeElements>
    <a:clrScheme name="Capital">
      <a:dk1>
        <a:srgbClr val="000000"/>
      </a:dk1>
      <a:lt1>
        <a:srgbClr val="FFFFFF"/>
      </a:lt1>
      <a:dk2>
        <a:srgbClr val="6F6D5D"/>
      </a:dk2>
      <a:lt2>
        <a:srgbClr val="7C8F97"/>
      </a:lt2>
      <a:accent1>
        <a:srgbClr val="4B5A60"/>
      </a:accent1>
      <a:accent2>
        <a:srgbClr val="9C5238"/>
      </a:accent2>
      <a:accent3>
        <a:srgbClr val="504539"/>
      </a:accent3>
      <a:accent4>
        <a:srgbClr val="C1AD79"/>
      </a:accent4>
      <a:accent5>
        <a:srgbClr val="667559"/>
      </a:accent5>
      <a:accent6>
        <a:srgbClr val="BAD6AD"/>
      </a:accent6>
      <a:hlink>
        <a:srgbClr val="524A82"/>
      </a:hlink>
      <a:folHlink>
        <a:srgbClr val="8F9954"/>
      </a:folHlink>
    </a:clrScheme>
    <a:fontScheme name="Capital">
      <a:majorFont>
        <a:latin typeface="Calisto MT"/>
        <a:ea typeface=""/>
        <a:cs typeface=""/>
        <a:font script="Jpan" typeface="ＭＳ 明朝"/>
        <a:font script="Hans" typeface="宋体"/>
        <a:font script="Hant" typeface="新細明體"/>
      </a:majorFont>
      <a:minorFont>
        <a:latin typeface="Calisto MT"/>
        <a:ea typeface=""/>
        <a:cs typeface=""/>
        <a:font script="Jpan" typeface="ＭＳ 明朝"/>
        <a:font script="Hans" typeface="宋体"/>
        <a:font script="Hant" typeface="新細明體"/>
      </a:minorFont>
    </a:fontScheme>
    <a:fmtScheme name="Capital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atMod val="150000"/>
                <a:lumMod val="50000"/>
              </a:schemeClr>
              <a:schemeClr val="phClr">
                <a:satMod val="300000"/>
                <a:lumMod val="125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atMod val="135000"/>
                <a:lumMod val="80000"/>
              </a:schemeClr>
              <a:schemeClr val="phClr">
                <a:satMod val="250000"/>
                <a:lumMod val="150000"/>
              </a:schemeClr>
            </a:duotone>
          </a:blip>
          <a:stretch/>
        </a:blip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>
              <a:shade val="90000"/>
            </a:schemeClr>
          </a:solidFill>
          <a:prstDash val="solid"/>
        </a:ln>
        <a:ln w="44450" cap="flat" cmpd="sng" algn="ctr">
          <a:solidFill>
            <a:schemeClr val="phClr">
              <a:shade val="85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sx="101000" sy="101000" algn="ctr" rotWithShape="0">
              <a:srgbClr val="000000">
                <a:alpha val="40000"/>
              </a:srgbClr>
            </a:outerShdw>
          </a:effectLst>
          <a:scene3d>
            <a:camera prst="perspectiveFront" fov="3000000"/>
            <a:lightRig rig="threePt" dir="tl"/>
          </a:scene3d>
          <a:sp3d>
            <a:bevelT w="0" h="0"/>
          </a:sp3d>
        </a:effectStyle>
        <a:effectStyle>
          <a:effectLst>
            <a:innerShdw blurRad="190500">
              <a:srgbClr val="000000">
                <a:alpha val="50000"/>
              </a:srgbClr>
            </a:innerShdw>
          </a:effectLst>
          <a:scene3d>
            <a:camera prst="perspectiveFront" fov="4800000"/>
            <a:lightRig rig="twoPt" dir="t">
              <a:rot lat="0" lon="0" rev="4800000"/>
            </a:lightRig>
          </a:scene3d>
          <a:sp3d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3">
            <a:duotone>
              <a:schemeClr val="phClr">
                <a:satMod val="150000"/>
                <a:lumMod val="50000"/>
              </a:schemeClr>
              <a:schemeClr val="phClr">
                <a:satMod val="400000"/>
                <a:lumMod val="16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Capital.thmx</Template>
  <TotalTime>919</TotalTime>
  <Words>1317</Words>
  <Application>Microsoft Macintosh PowerPoint</Application>
  <PresentationFormat>On-screen Show (4:3)</PresentationFormat>
  <Paragraphs>220</Paragraphs>
  <Slides>19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Capital</vt:lpstr>
      <vt:lpstr> Beyond the Bachelor’s: What Influences STEM Post-Baccalaureate Pathways</vt:lpstr>
      <vt:lpstr>A National Imperative</vt:lpstr>
      <vt:lpstr>Literature Review</vt:lpstr>
      <vt:lpstr>Literature Review</vt:lpstr>
      <vt:lpstr>Conceptual Framework</vt:lpstr>
      <vt:lpstr>Purpose</vt:lpstr>
      <vt:lpstr>Methods: Data Source and Sample</vt:lpstr>
      <vt:lpstr>Methods: Dependent variable</vt:lpstr>
      <vt:lpstr>Methods: Independent Variables</vt:lpstr>
      <vt:lpstr>Descriptive Statistics</vt:lpstr>
      <vt:lpstr>Findings: Enrollment in a STEM Grad Program vs. STEM workforce</vt:lpstr>
      <vt:lpstr>Findings: Enrollment in a STEM Grad Program vs. STEM workforce</vt:lpstr>
      <vt:lpstr>Findings for Enrollment in a STEM Grad Program vs. Non-STEM Path</vt:lpstr>
      <vt:lpstr>Findings for Enrollment in a STEM Grad Program vs. Non-STEM Path</vt:lpstr>
      <vt:lpstr>Discussion</vt:lpstr>
      <vt:lpstr>Discussion</vt:lpstr>
      <vt:lpstr>Implications</vt:lpstr>
      <vt:lpstr>Thank you!</vt:lpstr>
      <vt:lpstr>Contact Us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Beyond the Bachelor’s: What Influences STEM Post-Baccalaureate Pathways</dc:title>
  <dc:creator>Bryce Hughes</dc:creator>
  <cp:lastModifiedBy>Juan Garibay</cp:lastModifiedBy>
  <cp:revision>75</cp:revision>
  <dcterms:created xsi:type="dcterms:W3CDTF">2013-05-21T00:08:41Z</dcterms:created>
  <dcterms:modified xsi:type="dcterms:W3CDTF">2013-05-31T22:11:49Z</dcterms:modified>
</cp:coreProperties>
</file>