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2"/>
  </p:notesMasterIdLst>
  <p:handoutMasterIdLst>
    <p:handoutMasterId r:id="rId23"/>
  </p:handoutMasterIdLst>
  <p:sldIdLst>
    <p:sldId id="256" r:id="rId2"/>
    <p:sldId id="323" r:id="rId3"/>
    <p:sldId id="345" r:id="rId4"/>
    <p:sldId id="317" r:id="rId5"/>
    <p:sldId id="322" r:id="rId6"/>
    <p:sldId id="353" r:id="rId7"/>
    <p:sldId id="325" r:id="rId8"/>
    <p:sldId id="354" r:id="rId9"/>
    <p:sldId id="326" r:id="rId10"/>
    <p:sldId id="341" r:id="rId11"/>
    <p:sldId id="346" r:id="rId12"/>
    <p:sldId id="347" r:id="rId13"/>
    <p:sldId id="348" r:id="rId14"/>
    <p:sldId id="349" r:id="rId15"/>
    <p:sldId id="350" r:id="rId16"/>
    <p:sldId id="351" r:id="rId17"/>
    <p:sldId id="352" r:id="rId18"/>
    <p:sldId id="342" r:id="rId19"/>
    <p:sldId id="327" r:id="rId20"/>
    <p:sldId id="316" r:id="rId21"/>
  </p:sldIdLst>
  <p:sldSz cx="9144000" cy="6858000" type="screen4x3"/>
  <p:notesSz cx="7010400" cy="9296400"/>
  <p:defaultTex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476CA7"/>
    <a:srgbClr val="3E5E92"/>
    <a:srgbClr val="21324D"/>
    <a:srgbClr val="336699"/>
    <a:srgbClr val="008000"/>
    <a:srgbClr val="33CC33"/>
    <a:srgbClr val="003399"/>
    <a:srgbClr val="6666FF"/>
    <a:srgbClr val="00CCFF"/>
    <a:srgbClr val="B7BFC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5" autoAdjust="0"/>
    <p:restoredTop sz="77240" autoAdjust="0"/>
  </p:normalViewPr>
  <p:slideViewPr>
    <p:cSldViewPr>
      <p:cViewPr>
        <p:scale>
          <a:sx n="60" d="100"/>
          <a:sy n="60" d="100"/>
        </p:scale>
        <p:origin x="-1002" y="-5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820" y="-84"/>
      </p:cViewPr>
      <p:guideLst>
        <p:guide orient="horz" pos="2927"/>
        <p:guide pos="220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8649" cy="465138"/>
          </a:xfrm>
          <a:prstGeom prst="rect">
            <a:avLst/>
          </a:prstGeom>
          <a:noFill/>
          <a:ln w="9525">
            <a:noFill/>
            <a:miter lim="800000"/>
            <a:headEnd/>
            <a:tailEnd/>
          </a:ln>
          <a:effectLst/>
        </p:spPr>
        <p:txBody>
          <a:bodyPr vert="horz" wrap="square" lIns="92976" tIns="46488" rIns="92976" bIns="46488" numCol="1" anchor="t" anchorCtr="0" compatLnSpc="1">
            <a:prstTxWarp prst="textNoShape">
              <a:avLst/>
            </a:prstTxWarp>
          </a:bodyPr>
          <a:lstStyle>
            <a:lvl1pPr defTabSz="930275" eaLnBrk="1" hangingPunct="1">
              <a:defRPr sz="1200" smtClean="0"/>
            </a:lvl1pPr>
          </a:lstStyle>
          <a:p>
            <a:pPr>
              <a:defRPr/>
            </a:pPr>
            <a:endParaRPr lang="en-US"/>
          </a:p>
        </p:txBody>
      </p:sp>
      <p:sp>
        <p:nvSpPr>
          <p:cNvPr id="12291" name="Rectangle 3"/>
          <p:cNvSpPr>
            <a:spLocks noGrp="1" noChangeArrowheads="1"/>
          </p:cNvSpPr>
          <p:nvPr>
            <p:ph type="dt" sz="quarter" idx="1"/>
          </p:nvPr>
        </p:nvSpPr>
        <p:spPr bwMode="auto">
          <a:xfrm>
            <a:off x="3971752" y="0"/>
            <a:ext cx="3038649" cy="465138"/>
          </a:xfrm>
          <a:prstGeom prst="rect">
            <a:avLst/>
          </a:prstGeom>
          <a:noFill/>
          <a:ln w="9525">
            <a:noFill/>
            <a:miter lim="800000"/>
            <a:headEnd/>
            <a:tailEnd/>
          </a:ln>
          <a:effectLst/>
        </p:spPr>
        <p:txBody>
          <a:bodyPr vert="horz" wrap="square" lIns="92976" tIns="46488" rIns="92976" bIns="46488" numCol="1" anchor="t" anchorCtr="0" compatLnSpc="1">
            <a:prstTxWarp prst="textNoShape">
              <a:avLst/>
            </a:prstTxWarp>
          </a:bodyPr>
          <a:lstStyle>
            <a:lvl1pPr algn="r" defTabSz="930275" eaLnBrk="1" hangingPunct="1">
              <a:defRPr sz="1200" smtClean="0"/>
            </a:lvl1pPr>
          </a:lstStyle>
          <a:p>
            <a:pPr>
              <a:defRPr/>
            </a:pPr>
            <a:endParaRPr lang="en-US"/>
          </a:p>
        </p:txBody>
      </p:sp>
      <p:sp>
        <p:nvSpPr>
          <p:cNvPr id="12292" name="Rectangle 4"/>
          <p:cNvSpPr>
            <a:spLocks noGrp="1" noChangeArrowheads="1"/>
          </p:cNvSpPr>
          <p:nvPr>
            <p:ph type="ftr" sz="quarter" idx="2"/>
          </p:nvPr>
        </p:nvSpPr>
        <p:spPr bwMode="auto">
          <a:xfrm>
            <a:off x="0" y="8831264"/>
            <a:ext cx="3038649" cy="465137"/>
          </a:xfrm>
          <a:prstGeom prst="rect">
            <a:avLst/>
          </a:prstGeom>
          <a:noFill/>
          <a:ln w="9525">
            <a:noFill/>
            <a:miter lim="800000"/>
            <a:headEnd/>
            <a:tailEnd/>
          </a:ln>
          <a:effectLst/>
        </p:spPr>
        <p:txBody>
          <a:bodyPr vert="horz" wrap="square" lIns="92976" tIns="46488" rIns="92976" bIns="46488" numCol="1" anchor="b" anchorCtr="0" compatLnSpc="1">
            <a:prstTxWarp prst="textNoShape">
              <a:avLst/>
            </a:prstTxWarp>
          </a:bodyPr>
          <a:lstStyle>
            <a:lvl1pPr defTabSz="930275" eaLnBrk="1" hangingPunct="1">
              <a:defRPr sz="1200" smtClean="0"/>
            </a:lvl1pPr>
          </a:lstStyle>
          <a:p>
            <a:pPr>
              <a:defRPr/>
            </a:pPr>
            <a:endParaRPr lang="en-US"/>
          </a:p>
        </p:txBody>
      </p:sp>
      <p:sp>
        <p:nvSpPr>
          <p:cNvPr id="12293" name="Rectangle 5"/>
          <p:cNvSpPr>
            <a:spLocks noGrp="1" noChangeArrowheads="1"/>
          </p:cNvSpPr>
          <p:nvPr>
            <p:ph type="sldNum" sz="quarter" idx="3"/>
          </p:nvPr>
        </p:nvSpPr>
        <p:spPr bwMode="auto">
          <a:xfrm>
            <a:off x="3971752" y="8831264"/>
            <a:ext cx="3038649" cy="465137"/>
          </a:xfrm>
          <a:prstGeom prst="rect">
            <a:avLst/>
          </a:prstGeom>
          <a:noFill/>
          <a:ln w="9525">
            <a:noFill/>
            <a:miter lim="800000"/>
            <a:headEnd/>
            <a:tailEnd/>
          </a:ln>
          <a:effectLst/>
        </p:spPr>
        <p:txBody>
          <a:bodyPr vert="horz" wrap="square" lIns="92976" tIns="46488" rIns="92976" bIns="46488" numCol="1" anchor="b" anchorCtr="0" compatLnSpc="1">
            <a:prstTxWarp prst="textNoShape">
              <a:avLst/>
            </a:prstTxWarp>
          </a:bodyPr>
          <a:lstStyle>
            <a:lvl1pPr algn="r" defTabSz="930275" eaLnBrk="1" hangingPunct="1">
              <a:defRPr sz="1200" smtClean="0"/>
            </a:lvl1pPr>
          </a:lstStyle>
          <a:p>
            <a:pPr>
              <a:defRPr/>
            </a:pPr>
            <a:fld id="{E696E0EB-6C59-4DE9-B828-AABC5D3CE5C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3038649"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p>
        </p:txBody>
      </p:sp>
      <p:sp>
        <p:nvSpPr>
          <p:cNvPr id="77827" name="Rectangle 3"/>
          <p:cNvSpPr>
            <a:spLocks noGrp="1" noChangeArrowheads="1"/>
          </p:cNvSpPr>
          <p:nvPr>
            <p:ph type="dt" idx="1"/>
          </p:nvPr>
        </p:nvSpPr>
        <p:spPr bwMode="auto">
          <a:xfrm>
            <a:off x="3970134" y="0"/>
            <a:ext cx="3038648"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p>
        </p:txBody>
      </p:sp>
      <p:sp>
        <p:nvSpPr>
          <p:cNvPr id="23556" name="Rectangle 4"/>
          <p:cNvSpPr>
            <a:spLocks noGrp="1" noRot="1" noChangeAspect="1" noChangeArrowheads="1" noTextEdit="1"/>
          </p:cNvSpPr>
          <p:nvPr>
            <p:ph type="sldImg" idx="2"/>
          </p:nvPr>
        </p:nvSpPr>
        <p:spPr bwMode="auto">
          <a:xfrm>
            <a:off x="1181100" y="696913"/>
            <a:ext cx="4649788" cy="3486150"/>
          </a:xfrm>
          <a:prstGeom prst="rect">
            <a:avLst/>
          </a:prstGeom>
          <a:noFill/>
          <a:ln w="9525">
            <a:solidFill>
              <a:srgbClr val="000000"/>
            </a:solidFill>
            <a:miter lim="800000"/>
            <a:headEnd/>
            <a:tailEnd/>
          </a:ln>
        </p:spPr>
      </p:sp>
      <p:sp>
        <p:nvSpPr>
          <p:cNvPr id="77829" name="Rectangle 5"/>
          <p:cNvSpPr>
            <a:spLocks noGrp="1" noChangeArrowheads="1"/>
          </p:cNvSpPr>
          <p:nvPr>
            <p:ph type="body" sz="quarter" idx="3"/>
          </p:nvPr>
        </p:nvSpPr>
        <p:spPr bwMode="auto">
          <a:xfrm>
            <a:off x="701848" y="4414838"/>
            <a:ext cx="5608320" cy="4184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7830" name="Rectangle 6"/>
          <p:cNvSpPr>
            <a:spLocks noGrp="1" noChangeArrowheads="1"/>
          </p:cNvSpPr>
          <p:nvPr>
            <p:ph type="ftr" sz="quarter" idx="4"/>
          </p:nvPr>
        </p:nvSpPr>
        <p:spPr bwMode="auto">
          <a:xfrm>
            <a:off x="0" y="8829675"/>
            <a:ext cx="3038649"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p>
        </p:txBody>
      </p:sp>
      <p:sp>
        <p:nvSpPr>
          <p:cNvPr id="77831" name="Rectangle 7"/>
          <p:cNvSpPr>
            <a:spLocks noGrp="1" noChangeArrowheads="1"/>
          </p:cNvSpPr>
          <p:nvPr>
            <p:ph type="sldNum" sz="quarter" idx="5"/>
          </p:nvPr>
        </p:nvSpPr>
        <p:spPr bwMode="auto">
          <a:xfrm>
            <a:off x="3970134" y="8829675"/>
            <a:ext cx="3038648"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73572AEB-0DF3-46EC-93B0-54CD455D864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3FEF6F2F-16C6-423A-8854-24D5194D1328}" type="slidenum">
              <a:rPr lang="en-US"/>
              <a:pPr/>
              <a:t>1</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smtClean="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solidFill>
                  <a:prstClr val="black"/>
                </a:solidFill>
              </a:rPr>
              <a:pPr>
                <a:defRPr/>
              </a:pPr>
              <a:t>6</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defRPr/>
            </a:pPr>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US" dirty="0" smtClean="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3232150"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pPr>
                <a:defRPr/>
              </a:pPr>
              <a:endParaRPr lang="en-US"/>
            </a:p>
          </p:txBody>
        </p:sp>
        <p:sp>
          <p:nvSpPr>
            <p:cNvPr id="6"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rgbClr val="B7BFC5"/>
            </a:solidFill>
            <a:ln w="9525">
              <a:noFill/>
              <a:miter lim="800000"/>
              <a:headEnd/>
              <a:tailEnd/>
            </a:ln>
          </p:spPr>
          <p:txBody>
            <a:bodyPr/>
            <a:lstStyle/>
            <a:p>
              <a:pPr eaLnBrk="1" hangingPunct="1">
                <a:defRPr/>
              </a:pPr>
              <a:endParaRPr lang="en-US" sz="2400">
                <a:latin typeface="Times New Roman" pitchFamily="18" charset="0"/>
              </a:endParaRPr>
            </a:p>
          </p:txBody>
        </p:sp>
        <p:sp>
          <p:nvSpPr>
            <p:cNvPr id="7" name="AutoShape 5"/>
            <p:cNvSpPr>
              <a:spLocks noChangeArrowheads="1"/>
            </p:cNvSpPr>
            <p:nvPr userDrawn="1"/>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rgbClr val="21324D"/>
            </a:solidFill>
            <a:ln w="9525">
              <a:noFill/>
              <a:miter lim="800000"/>
              <a:headEnd/>
              <a:tailEnd/>
            </a:ln>
          </p:spPr>
          <p:txBody>
            <a:bodyPr/>
            <a:lstStyle/>
            <a:p>
              <a:pPr eaLnBrk="1" hangingPunct="1">
                <a:defRPr/>
              </a:pPr>
              <a:endParaRPr lang="en-US" sz="1800"/>
            </a:p>
          </p:txBody>
        </p:sp>
      </p:grpSp>
      <p:grpSp>
        <p:nvGrpSpPr>
          <p:cNvPr id="8" name="Group 26"/>
          <p:cNvGrpSpPr>
            <a:grpSpLocks/>
          </p:cNvGrpSpPr>
          <p:nvPr userDrawn="1"/>
        </p:nvGrpSpPr>
        <p:grpSpPr bwMode="auto">
          <a:xfrm>
            <a:off x="4124325" y="2589213"/>
            <a:ext cx="1524000" cy="1601787"/>
            <a:chOff x="2598" y="1631"/>
            <a:chExt cx="960" cy="1009"/>
          </a:xfrm>
        </p:grpSpPr>
        <p:pic>
          <p:nvPicPr>
            <p:cNvPr id="9" name="Picture 79" descr="untitled"/>
            <p:cNvPicPr>
              <a:picLocks noChangeAspect="1" noChangeArrowheads="1"/>
            </p:cNvPicPr>
            <p:nvPr userDrawn="1"/>
          </p:nvPicPr>
          <p:blipFill>
            <a:blip r:embed="rId2" cstate="print"/>
            <a:srcRect t="36655" r="80545"/>
            <a:stretch>
              <a:fillRect/>
            </a:stretch>
          </p:blipFill>
          <p:spPr bwMode="auto">
            <a:xfrm>
              <a:off x="2598" y="1631"/>
              <a:ext cx="960" cy="578"/>
            </a:xfrm>
            <a:prstGeom prst="rect">
              <a:avLst/>
            </a:prstGeom>
            <a:noFill/>
            <a:ln w="9525">
              <a:noFill/>
              <a:miter lim="800000"/>
              <a:headEnd/>
              <a:tailEnd/>
            </a:ln>
          </p:spPr>
        </p:pic>
        <p:pic>
          <p:nvPicPr>
            <p:cNvPr id="10" name="Picture 79" descr="untitled"/>
            <p:cNvPicPr>
              <a:picLocks noChangeAspect="1" noChangeArrowheads="1"/>
            </p:cNvPicPr>
            <p:nvPr userDrawn="1"/>
          </p:nvPicPr>
          <p:blipFill>
            <a:blip r:embed="rId2" cstate="print"/>
            <a:srcRect r="80545" b="57950"/>
            <a:stretch>
              <a:fillRect/>
            </a:stretch>
          </p:blipFill>
          <p:spPr bwMode="auto">
            <a:xfrm>
              <a:off x="2598" y="2190"/>
              <a:ext cx="960" cy="432"/>
            </a:xfrm>
            <a:prstGeom prst="rect">
              <a:avLst/>
            </a:prstGeom>
            <a:noFill/>
            <a:ln w="9525">
              <a:noFill/>
              <a:miter lim="800000"/>
              <a:headEnd/>
              <a:tailEnd/>
            </a:ln>
          </p:spPr>
        </p:pic>
        <p:pic>
          <p:nvPicPr>
            <p:cNvPr id="11" name="Picture 25" descr="MCj02525730000[1]"/>
            <p:cNvPicPr>
              <a:picLocks noChangeAspect="1" noChangeArrowheads="1"/>
            </p:cNvPicPr>
            <p:nvPr userDrawn="1"/>
          </p:nvPicPr>
          <p:blipFill>
            <a:blip r:embed="rId3" cstate="print">
              <a:grayscl/>
            </a:blip>
            <a:srcRect/>
            <a:stretch>
              <a:fillRect/>
            </a:stretch>
          </p:blipFill>
          <p:spPr bwMode="auto">
            <a:xfrm>
              <a:off x="2598" y="1680"/>
              <a:ext cx="960" cy="960"/>
            </a:xfrm>
            <a:prstGeom prst="rect">
              <a:avLst/>
            </a:prstGeom>
            <a:noFill/>
            <a:ln w="9525">
              <a:noFill/>
              <a:miter lim="800000"/>
              <a:headEnd/>
              <a:tailEnd/>
            </a:ln>
          </p:spPr>
        </p:pic>
      </p:grpSp>
      <p:sp>
        <p:nvSpPr>
          <p:cNvPr id="71686" name="Rectangle 6"/>
          <p:cNvSpPr>
            <a:spLocks noGrp="1" noChangeArrowheads="1"/>
          </p:cNvSpPr>
          <p:nvPr>
            <p:ph type="ctrTitle"/>
          </p:nvPr>
        </p:nvSpPr>
        <p:spPr>
          <a:xfrm>
            <a:off x="1443038" y="985838"/>
            <a:ext cx="7239000" cy="1444625"/>
          </a:xfrm>
        </p:spPr>
        <p:txBody>
          <a:bodyPr/>
          <a:lstStyle>
            <a:lvl1pPr>
              <a:defRPr sz="3600" b="0"/>
            </a:lvl1pPr>
          </a:lstStyle>
          <a:p>
            <a:r>
              <a:rPr lang="en-US"/>
              <a:t>Click to edit Master title style</a:t>
            </a:r>
          </a:p>
        </p:txBody>
      </p:sp>
      <p:sp>
        <p:nvSpPr>
          <p:cNvPr id="71687" name="Rectangle 7"/>
          <p:cNvSpPr>
            <a:spLocks noGrp="1" noChangeArrowheads="1"/>
          </p:cNvSpPr>
          <p:nvPr>
            <p:ph type="subTitle" idx="1"/>
          </p:nvPr>
        </p:nvSpPr>
        <p:spPr>
          <a:xfrm>
            <a:off x="1443038" y="4419600"/>
            <a:ext cx="7239000" cy="1752600"/>
          </a:xfrm>
        </p:spPr>
        <p:txBody>
          <a:bodyPr/>
          <a:lstStyle>
            <a:lvl1pPr marL="0" indent="0">
              <a:buFont typeface="Wingdings" pitchFamily="2" charset="2"/>
              <a:buNone/>
              <a:defRPr>
                <a:solidFill>
                  <a:srgbClr val="21324D"/>
                </a:solidFill>
              </a:defRPr>
            </a:lvl1pPr>
          </a:lstStyle>
          <a:p>
            <a:r>
              <a:rPr lang="en-US"/>
              <a:t>Click to edit Master title style</a:t>
            </a:r>
          </a:p>
        </p:txBody>
      </p:sp>
      <p:sp>
        <p:nvSpPr>
          <p:cNvPr id="12" name="Rectangle 8"/>
          <p:cNvSpPr>
            <a:spLocks noGrp="1" noChangeArrowheads="1"/>
          </p:cNvSpPr>
          <p:nvPr>
            <p:ph type="dt" sz="half" idx="10"/>
          </p:nvPr>
        </p:nvSpPr>
        <p:spPr/>
        <p:txBody>
          <a:bodyPr/>
          <a:lstStyle>
            <a:lvl1pPr>
              <a:defRPr smtClean="0"/>
            </a:lvl1pPr>
          </a:lstStyle>
          <a:p>
            <a:pPr>
              <a:defRPr/>
            </a:pPr>
            <a:endParaRPr lang="en-US"/>
          </a:p>
        </p:txBody>
      </p:sp>
      <p:sp>
        <p:nvSpPr>
          <p:cNvPr id="13" name="Rectangle 9"/>
          <p:cNvSpPr>
            <a:spLocks noGrp="1" noChangeArrowheads="1"/>
          </p:cNvSpPr>
          <p:nvPr>
            <p:ph type="ftr" sz="quarter" idx="11"/>
          </p:nvPr>
        </p:nvSpPr>
        <p:spPr/>
        <p:txBody>
          <a:bodyPr/>
          <a:lstStyle>
            <a:lvl1pPr>
              <a:defRPr smtClean="0"/>
            </a:lvl1pPr>
          </a:lstStyle>
          <a:p>
            <a:pPr>
              <a:defRPr/>
            </a:pPr>
            <a:endParaRPr lang="en-US"/>
          </a:p>
        </p:txBody>
      </p:sp>
      <p:sp>
        <p:nvSpPr>
          <p:cNvPr id="14" name="Rectangle 10"/>
          <p:cNvSpPr>
            <a:spLocks noGrp="1" noChangeArrowheads="1"/>
          </p:cNvSpPr>
          <p:nvPr>
            <p:ph type="sldNum" sz="quarter" idx="12"/>
          </p:nvPr>
        </p:nvSpPr>
        <p:spPr/>
        <p:txBody>
          <a:bodyPr/>
          <a:lstStyle>
            <a:lvl1pPr>
              <a:defRPr smtClean="0"/>
            </a:lvl1pPr>
          </a:lstStyle>
          <a:p>
            <a:pPr>
              <a:defRPr/>
            </a:pPr>
            <a:fld id="{2064C113-C985-486C-A44A-ABC56416A2C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3029F287-6440-4943-B40E-8E9EDC02ECF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3D133E14-C37D-4764-9911-2D690E46EF0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447800"/>
            <a:ext cx="3579813"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2813" y="1447800"/>
            <a:ext cx="35814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03C420A6-B0CC-410F-B238-9BA0783656E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549126D4-97D0-428F-B242-5AB586ABB94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52C22EBE-EE74-45EA-A095-931FDA89E33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B742B849-D60F-427B-8FC7-FB0A1F657C0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C1637EBB-7849-45CC-BA9B-44461F1509E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842DF1FE-B42B-4AE4-9502-B95273F83E2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E89A3007-52B0-4F7D-8EBC-CD7357CADC0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301625"/>
            <a:ext cx="1827213" cy="57181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301625"/>
            <a:ext cx="5334000" cy="5718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CC9AAC93-022D-47B1-AFAF-15E087092E1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body" idx="1"/>
          </p:nvPr>
        </p:nvSpPr>
        <p:spPr bwMode="auto">
          <a:xfrm>
            <a:off x="990600" y="1447800"/>
            <a:ext cx="7313613"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664"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Verdana" pitchFamily="34" charset="0"/>
              </a:defRPr>
            </a:lvl1pPr>
          </a:lstStyle>
          <a:p>
            <a:pPr>
              <a:defRPr/>
            </a:pPr>
            <a:endParaRPr lang="en-US"/>
          </a:p>
        </p:txBody>
      </p:sp>
      <p:sp>
        <p:nvSpPr>
          <p:cNvPr id="70665"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latin typeface="Verdana" pitchFamily="34" charset="0"/>
              </a:defRPr>
            </a:lvl1pPr>
          </a:lstStyle>
          <a:p>
            <a:pPr>
              <a:defRPr/>
            </a:pPr>
            <a:endParaRPr lang="en-US"/>
          </a:p>
        </p:txBody>
      </p:sp>
      <p:sp>
        <p:nvSpPr>
          <p:cNvPr id="70666"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Verdana" pitchFamily="34" charset="0"/>
              </a:defRPr>
            </a:lvl1pPr>
          </a:lstStyle>
          <a:p>
            <a:pPr>
              <a:defRPr/>
            </a:pPr>
            <a:fld id="{5F640300-41AE-4194-85F6-0FE4588DE90E}" type="slidenum">
              <a:rPr lang="en-US"/>
              <a:pPr>
                <a:defRPr/>
              </a:pPr>
              <a:t>‹#›</a:t>
            </a:fld>
            <a:endParaRPr lang="en-US"/>
          </a:p>
        </p:txBody>
      </p:sp>
      <p:sp>
        <p:nvSpPr>
          <p:cNvPr id="70667" name="Rectangle 11"/>
          <p:cNvSpPr>
            <a:spLocks noChangeArrowheads="1"/>
          </p:cNvSpPr>
          <p:nvPr userDrawn="1"/>
        </p:nvSpPr>
        <p:spPr bwMode="auto">
          <a:xfrm>
            <a:off x="0" y="0"/>
            <a:ext cx="9144000" cy="1219200"/>
          </a:xfrm>
          <a:prstGeom prst="rect">
            <a:avLst/>
          </a:prstGeom>
          <a:solidFill>
            <a:srgbClr val="B7BFC5"/>
          </a:solidFill>
          <a:ln w="9525">
            <a:solidFill>
              <a:schemeClr val="tx1"/>
            </a:solidFill>
            <a:miter lim="800000"/>
            <a:headEnd/>
            <a:tailEnd/>
          </a:ln>
          <a:effectLst/>
        </p:spPr>
        <p:txBody>
          <a:bodyPr anchor="b"/>
          <a:lstStyle/>
          <a:p>
            <a:pPr eaLnBrk="1" hangingPunct="1">
              <a:defRPr/>
            </a:pPr>
            <a:endParaRPr lang="en-US" sz="3200" b="1">
              <a:solidFill>
                <a:srgbClr val="21324D"/>
              </a:solidFill>
            </a:endParaRPr>
          </a:p>
        </p:txBody>
      </p:sp>
      <p:sp>
        <p:nvSpPr>
          <p:cNvPr id="1031" name="Rectangle 13"/>
          <p:cNvSpPr>
            <a:spLocks noGrp="1" noChangeArrowheads="1"/>
          </p:cNvSpPr>
          <p:nvPr>
            <p:ph type="title"/>
          </p:nvPr>
        </p:nvSpPr>
        <p:spPr bwMode="auto">
          <a:xfrm>
            <a:off x="990600" y="301625"/>
            <a:ext cx="7313613" cy="8413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0671" name="AutoShape 15"/>
          <p:cNvSpPr>
            <a:spLocks noChangeArrowheads="1"/>
          </p:cNvSpPr>
          <p:nvPr userDrawn="1"/>
        </p:nvSpPr>
        <p:spPr bwMode="auto">
          <a:xfrm>
            <a:off x="-3238500" y="419100"/>
            <a:ext cx="4114800" cy="2855913"/>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rgbClr val="B7BFC5"/>
          </a:solidFill>
          <a:ln w="9525">
            <a:solidFill>
              <a:schemeClr val="tx1"/>
            </a:solidFill>
            <a:miter lim="800000"/>
            <a:headEnd/>
            <a:tailEnd/>
          </a:ln>
        </p:spPr>
        <p:txBody>
          <a:bodyPr/>
          <a:lstStyle/>
          <a:p>
            <a:pPr eaLnBrk="1" hangingPunct="1">
              <a:defRPr/>
            </a:pPr>
            <a:endParaRPr lang="en-US" sz="2400">
              <a:latin typeface="Times New Roman" pitchFamily="18" charset="0"/>
            </a:endParaRPr>
          </a:p>
        </p:txBody>
      </p:sp>
      <p:sp>
        <p:nvSpPr>
          <p:cNvPr id="70672" name="AutoShape 16"/>
          <p:cNvSpPr>
            <a:spLocks noChangeArrowheads="1"/>
          </p:cNvSpPr>
          <p:nvPr userDrawn="1"/>
        </p:nvSpPr>
        <p:spPr bwMode="auto">
          <a:xfrm>
            <a:off x="-2425700" y="-266700"/>
            <a:ext cx="3094038" cy="2882900"/>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rgbClr val="21324D"/>
          </a:solidFill>
          <a:ln w="9525">
            <a:noFill/>
            <a:miter lim="800000"/>
            <a:headEnd/>
            <a:tailEnd/>
          </a:ln>
        </p:spPr>
        <p:txBody>
          <a:bodyPr/>
          <a:lstStyle/>
          <a:p>
            <a:pPr eaLnBrk="1" hangingPunct="1">
              <a:defRPr/>
            </a:pPr>
            <a:endParaRPr lang="en-US" sz="1800"/>
          </a:p>
        </p:txBody>
      </p:sp>
      <p:pic>
        <p:nvPicPr>
          <p:cNvPr id="1034" name="Picture 79" descr="untitled"/>
          <p:cNvPicPr>
            <a:picLocks noChangeAspect="1" noChangeArrowheads="1"/>
          </p:cNvPicPr>
          <p:nvPr userDrawn="1"/>
        </p:nvPicPr>
        <p:blipFill>
          <a:blip r:embed="rId13" cstate="print"/>
          <a:srcRect r="80519"/>
          <a:stretch>
            <a:fillRect/>
          </a:stretch>
        </p:blipFill>
        <p:spPr bwMode="auto">
          <a:xfrm>
            <a:off x="8001000" y="5943600"/>
            <a:ext cx="762000" cy="763588"/>
          </a:xfrm>
          <a:prstGeom prst="rect">
            <a:avLst/>
          </a:prstGeom>
          <a:noFill/>
          <a:ln w="9525">
            <a:solidFill>
              <a:schemeClr val="bg2"/>
            </a:solidFill>
            <a:miter lim="800000"/>
            <a:headEnd/>
            <a:tailEnd/>
          </a:ln>
        </p:spPr>
      </p:pic>
      <p:grpSp>
        <p:nvGrpSpPr>
          <p:cNvPr id="1035" name="Group 28"/>
          <p:cNvGrpSpPr>
            <a:grpSpLocks/>
          </p:cNvGrpSpPr>
          <p:nvPr userDrawn="1"/>
        </p:nvGrpSpPr>
        <p:grpSpPr bwMode="auto">
          <a:xfrm>
            <a:off x="8153400" y="228600"/>
            <a:ext cx="990600" cy="990600"/>
            <a:chOff x="5136" y="144"/>
            <a:chExt cx="624" cy="624"/>
          </a:xfrm>
        </p:grpSpPr>
        <p:sp>
          <p:nvSpPr>
            <p:cNvPr id="70676" name="AutoShape 20"/>
            <p:cNvSpPr>
              <a:spLocks noChangeAspect="1" noChangeArrowheads="1" noTextEdit="1"/>
            </p:cNvSpPr>
            <p:nvPr userDrawn="1"/>
          </p:nvSpPr>
          <p:spPr bwMode="auto">
            <a:xfrm>
              <a:off x="5136" y="144"/>
              <a:ext cx="624" cy="624"/>
            </a:xfrm>
            <a:prstGeom prst="rect">
              <a:avLst/>
            </a:prstGeom>
            <a:noFill/>
            <a:ln w="9525">
              <a:noFill/>
              <a:miter lim="800000"/>
              <a:headEnd/>
              <a:tailEnd/>
            </a:ln>
          </p:spPr>
          <p:txBody>
            <a:bodyPr/>
            <a:lstStyle/>
            <a:p>
              <a:pPr>
                <a:defRPr/>
              </a:pPr>
              <a:endParaRPr lang="en-US"/>
            </a:p>
          </p:txBody>
        </p:sp>
        <p:sp>
          <p:nvSpPr>
            <p:cNvPr id="70679" name="Rectangle 23"/>
            <p:cNvSpPr>
              <a:spLocks noChangeArrowheads="1"/>
            </p:cNvSpPr>
            <p:nvPr userDrawn="1"/>
          </p:nvSpPr>
          <p:spPr bwMode="auto">
            <a:xfrm>
              <a:off x="5144" y="735"/>
              <a:ext cx="616" cy="33"/>
            </a:xfrm>
            <a:prstGeom prst="rect">
              <a:avLst/>
            </a:prstGeom>
            <a:solidFill>
              <a:srgbClr val="000000"/>
            </a:solidFill>
            <a:ln w="9525">
              <a:noFill/>
              <a:miter lim="800000"/>
              <a:headEnd/>
              <a:tailEnd/>
            </a:ln>
          </p:spPr>
          <p:txBody>
            <a:bodyPr/>
            <a:lstStyle/>
            <a:p>
              <a:pPr>
                <a:defRPr/>
              </a:pPr>
              <a:endParaRPr lang="en-US"/>
            </a:p>
          </p:txBody>
        </p:sp>
        <p:sp>
          <p:nvSpPr>
            <p:cNvPr id="70680" name="Rectangle 24"/>
            <p:cNvSpPr>
              <a:spLocks noChangeArrowheads="1"/>
            </p:cNvSpPr>
            <p:nvPr userDrawn="1"/>
          </p:nvSpPr>
          <p:spPr bwMode="auto">
            <a:xfrm>
              <a:off x="5226" y="386"/>
              <a:ext cx="201" cy="367"/>
            </a:xfrm>
            <a:prstGeom prst="rect">
              <a:avLst/>
            </a:prstGeom>
            <a:solidFill>
              <a:srgbClr val="000000"/>
            </a:solidFill>
            <a:ln w="9525">
              <a:noFill/>
              <a:miter lim="800000"/>
              <a:headEnd/>
              <a:tailEnd/>
            </a:ln>
          </p:spPr>
          <p:txBody>
            <a:bodyPr/>
            <a:lstStyle/>
            <a:p>
              <a:pPr>
                <a:defRPr/>
              </a:pPr>
              <a:endParaRPr lang="en-US"/>
            </a:p>
          </p:txBody>
        </p:sp>
        <p:sp>
          <p:nvSpPr>
            <p:cNvPr id="70681" name="Freeform 25"/>
            <p:cNvSpPr>
              <a:spLocks/>
            </p:cNvSpPr>
            <p:nvPr userDrawn="1"/>
          </p:nvSpPr>
          <p:spPr bwMode="auto">
            <a:xfrm>
              <a:off x="5310" y="204"/>
              <a:ext cx="104" cy="183"/>
            </a:xfrm>
            <a:custGeom>
              <a:avLst/>
              <a:gdLst/>
              <a:ahLst/>
              <a:cxnLst>
                <a:cxn ang="0">
                  <a:pos x="286" y="103"/>
                </a:cxn>
                <a:cxn ang="0">
                  <a:pos x="276" y="95"/>
                </a:cxn>
                <a:cxn ang="0">
                  <a:pos x="312" y="34"/>
                </a:cxn>
                <a:cxn ang="0">
                  <a:pos x="268" y="0"/>
                </a:cxn>
                <a:cxn ang="0">
                  <a:pos x="232" y="62"/>
                </a:cxn>
                <a:cxn ang="0">
                  <a:pos x="219" y="53"/>
                </a:cxn>
                <a:cxn ang="0">
                  <a:pos x="136" y="201"/>
                </a:cxn>
                <a:cxn ang="0">
                  <a:pos x="118" y="189"/>
                </a:cxn>
                <a:cxn ang="0">
                  <a:pos x="85" y="250"/>
                </a:cxn>
                <a:cxn ang="0">
                  <a:pos x="111" y="269"/>
                </a:cxn>
                <a:cxn ang="0">
                  <a:pos x="84" y="317"/>
                </a:cxn>
                <a:cxn ang="0">
                  <a:pos x="127" y="350"/>
                </a:cxn>
                <a:cxn ang="0">
                  <a:pos x="156" y="301"/>
                </a:cxn>
                <a:cxn ang="0">
                  <a:pos x="185" y="320"/>
                </a:cxn>
                <a:cxn ang="0">
                  <a:pos x="194" y="331"/>
                </a:cxn>
                <a:cxn ang="0">
                  <a:pos x="202" y="341"/>
                </a:cxn>
                <a:cxn ang="0">
                  <a:pos x="208" y="352"/>
                </a:cxn>
                <a:cxn ang="0">
                  <a:pos x="211" y="362"/>
                </a:cxn>
                <a:cxn ang="0">
                  <a:pos x="214" y="387"/>
                </a:cxn>
                <a:cxn ang="0">
                  <a:pos x="211" y="429"/>
                </a:cxn>
                <a:cxn ang="0">
                  <a:pos x="207" y="484"/>
                </a:cxn>
                <a:cxn ang="0">
                  <a:pos x="200" y="543"/>
                </a:cxn>
                <a:cxn ang="0">
                  <a:pos x="0" y="543"/>
                </a:cxn>
                <a:cxn ang="0">
                  <a:pos x="0" y="597"/>
                </a:cxn>
                <a:cxn ang="0">
                  <a:pos x="194" y="597"/>
                </a:cxn>
                <a:cxn ang="0">
                  <a:pos x="193" y="610"/>
                </a:cxn>
                <a:cxn ang="0">
                  <a:pos x="191" y="623"/>
                </a:cxn>
                <a:cxn ang="0">
                  <a:pos x="190" y="634"/>
                </a:cxn>
                <a:cxn ang="0">
                  <a:pos x="188" y="646"/>
                </a:cxn>
                <a:cxn ang="0">
                  <a:pos x="69" y="646"/>
                </a:cxn>
                <a:cxn ang="0">
                  <a:pos x="69" y="728"/>
                </a:cxn>
                <a:cxn ang="0">
                  <a:pos x="249" y="728"/>
                </a:cxn>
                <a:cxn ang="0">
                  <a:pos x="285" y="731"/>
                </a:cxn>
                <a:cxn ang="0">
                  <a:pos x="285" y="731"/>
                </a:cxn>
                <a:cxn ang="0">
                  <a:pos x="285" y="730"/>
                </a:cxn>
                <a:cxn ang="0">
                  <a:pos x="285" y="729"/>
                </a:cxn>
                <a:cxn ang="0">
                  <a:pos x="285" y="726"/>
                </a:cxn>
                <a:cxn ang="0">
                  <a:pos x="285" y="646"/>
                </a:cxn>
                <a:cxn ang="0">
                  <a:pos x="284" y="646"/>
                </a:cxn>
                <a:cxn ang="0">
                  <a:pos x="281" y="556"/>
                </a:cxn>
                <a:cxn ang="0">
                  <a:pos x="278" y="459"/>
                </a:cxn>
                <a:cxn ang="0">
                  <a:pos x="275" y="376"/>
                </a:cxn>
                <a:cxn ang="0">
                  <a:pos x="269" y="324"/>
                </a:cxn>
                <a:cxn ang="0">
                  <a:pos x="265" y="311"/>
                </a:cxn>
                <a:cxn ang="0">
                  <a:pos x="261" y="300"/>
                </a:cxn>
                <a:cxn ang="0">
                  <a:pos x="255" y="291"/>
                </a:cxn>
                <a:cxn ang="0">
                  <a:pos x="249" y="282"/>
                </a:cxn>
                <a:cxn ang="0">
                  <a:pos x="241" y="275"/>
                </a:cxn>
                <a:cxn ang="0">
                  <a:pos x="233" y="269"/>
                </a:cxn>
                <a:cxn ang="0">
                  <a:pos x="226" y="263"/>
                </a:cxn>
                <a:cxn ang="0">
                  <a:pos x="218" y="259"/>
                </a:cxn>
                <a:cxn ang="0">
                  <a:pos x="199" y="245"/>
                </a:cxn>
                <a:cxn ang="0">
                  <a:pos x="203" y="247"/>
                </a:cxn>
                <a:cxn ang="0">
                  <a:pos x="286" y="103"/>
                </a:cxn>
              </a:cxnLst>
              <a:rect l="0" t="0" r="r" b="b"/>
              <a:pathLst>
                <a:path w="312" h="731">
                  <a:moveTo>
                    <a:pt x="286" y="103"/>
                  </a:moveTo>
                  <a:lnTo>
                    <a:pt x="276" y="95"/>
                  </a:lnTo>
                  <a:lnTo>
                    <a:pt x="312" y="34"/>
                  </a:lnTo>
                  <a:lnTo>
                    <a:pt x="268" y="0"/>
                  </a:lnTo>
                  <a:lnTo>
                    <a:pt x="232" y="62"/>
                  </a:lnTo>
                  <a:lnTo>
                    <a:pt x="219" y="53"/>
                  </a:lnTo>
                  <a:lnTo>
                    <a:pt x="136" y="201"/>
                  </a:lnTo>
                  <a:lnTo>
                    <a:pt x="118" y="189"/>
                  </a:lnTo>
                  <a:lnTo>
                    <a:pt x="85" y="250"/>
                  </a:lnTo>
                  <a:lnTo>
                    <a:pt x="111" y="269"/>
                  </a:lnTo>
                  <a:lnTo>
                    <a:pt x="84" y="317"/>
                  </a:lnTo>
                  <a:lnTo>
                    <a:pt x="127" y="350"/>
                  </a:lnTo>
                  <a:lnTo>
                    <a:pt x="156" y="301"/>
                  </a:lnTo>
                  <a:lnTo>
                    <a:pt x="185" y="320"/>
                  </a:lnTo>
                  <a:lnTo>
                    <a:pt x="194" y="331"/>
                  </a:lnTo>
                  <a:lnTo>
                    <a:pt x="202" y="341"/>
                  </a:lnTo>
                  <a:lnTo>
                    <a:pt x="208" y="352"/>
                  </a:lnTo>
                  <a:lnTo>
                    <a:pt x="211" y="362"/>
                  </a:lnTo>
                  <a:lnTo>
                    <a:pt x="214" y="387"/>
                  </a:lnTo>
                  <a:lnTo>
                    <a:pt x="211" y="429"/>
                  </a:lnTo>
                  <a:lnTo>
                    <a:pt x="207" y="484"/>
                  </a:lnTo>
                  <a:lnTo>
                    <a:pt x="200" y="543"/>
                  </a:lnTo>
                  <a:lnTo>
                    <a:pt x="0" y="543"/>
                  </a:lnTo>
                  <a:lnTo>
                    <a:pt x="0" y="597"/>
                  </a:lnTo>
                  <a:lnTo>
                    <a:pt x="194" y="597"/>
                  </a:lnTo>
                  <a:lnTo>
                    <a:pt x="193" y="610"/>
                  </a:lnTo>
                  <a:lnTo>
                    <a:pt x="191" y="623"/>
                  </a:lnTo>
                  <a:lnTo>
                    <a:pt x="190" y="634"/>
                  </a:lnTo>
                  <a:lnTo>
                    <a:pt x="188" y="646"/>
                  </a:lnTo>
                  <a:lnTo>
                    <a:pt x="69" y="646"/>
                  </a:lnTo>
                  <a:lnTo>
                    <a:pt x="69" y="728"/>
                  </a:lnTo>
                  <a:lnTo>
                    <a:pt x="249" y="728"/>
                  </a:lnTo>
                  <a:lnTo>
                    <a:pt x="285" y="731"/>
                  </a:lnTo>
                  <a:lnTo>
                    <a:pt x="285" y="731"/>
                  </a:lnTo>
                  <a:lnTo>
                    <a:pt x="285" y="730"/>
                  </a:lnTo>
                  <a:lnTo>
                    <a:pt x="285" y="729"/>
                  </a:lnTo>
                  <a:lnTo>
                    <a:pt x="285" y="726"/>
                  </a:lnTo>
                  <a:lnTo>
                    <a:pt x="285" y="646"/>
                  </a:lnTo>
                  <a:lnTo>
                    <a:pt x="284" y="646"/>
                  </a:lnTo>
                  <a:lnTo>
                    <a:pt x="281" y="556"/>
                  </a:lnTo>
                  <a:lnTo>
                    <a:pt x="278" y="459"/>
                  </a:lnTo>
                  <a:lnTo>
                    <a:pt x="275" y="376"/>
                  </a:lnTo>
                  <a:lnTo>
                    <a:pt x="269" y="324"/>
                  </a:lnTo>
                  <a:lnTo>
                    <a:pt x="265" y="311"/>
                  </a:lnTo>
                  <a:lnTo>
                    <a:pt x="261" y="300"/>
                  </a:lnTo>
                  <a:lnTo>
                    <a:pt x="255" y="291"/>
                  </a:lnTo>
                  <a:lnTo>
                    <a:pt x="249" y="282"/>
                  </a:lnTo>
                  <a:lnTo>
                    <a:pt x="241" y="275"/>
                  </a:lnTo>
                  <a:lnTo>
                    <a:pt x="233" y="269"/>
                  </a:lnTo>
                  <a:lnTo>
                    <a:pt x="226" y="263"/>
                  </a:lnTo>
                  <a:lnTo>
                    <a:pt x="218" y="259"/>
                  </a:lnTo>
                  <a:lnTo>
                    <a:pt x="199" y="245"/>
                  </a:lnTo>
                  <a:lnTo>
                    <a:pt x="203" y="247"/>
                  </a:lnTo>
                  <a:lnTo>
                    <a:pt x="286" y="103"/>
                  </a:lnTo>
                  <a:close/>
                </a:path>
              </a:pathLst>
            </a:custGeom>
            <a:solidFill>
              <a:srgbClr val="000000"/>
            </a:solidFill>
            <a:ln w="9525">
              <a:noFill/>
              <a:round/>
              <a:headEnd/>
              <a:tailEnd/>
            </a:ln>
          </p:spPr>
          <p:txBody>
            <a:bodyPr/>
            <a:lstStyle/>
            <a:p>
              <a:pPr>
                <a:defRPr/>
              </a:pPr>
              <a:endParaRPr lang="en-US"/>
            </a:p>
          </p:txBody>
        </p:sp>
        <p:sp>
          <p:nvSpPr>
            <p:cNvPr id="70682" name="Freeform 26"/>
            <p:cNvSpPr>
              <a:spLocks/>
            </p:cNvSpPr>
            <p:nvPr userDrawn="1"/>
          </p:nvSpPr>
          <p:spPr bwMode="auto">
            <a:xfrm>
              <a:off x="5320" y="146"/>
              <a:ext cx="363" cy="608"/>
            </a:xfrm>
            <a:custGeom>
              <a:avLst/>
              <a:gdLst/>
              <a:ahLst/>
              <a:cxnLst>
                <a:cxn ang="0">
                  <a:pos x="907" y="949"/>
                </a:cxn>
                <a:cxn ang="0">
                  <a:pos x="853" y="665"/>
                </a:cxn>
                <a:cxn ang="0">
                  <a:pos x="798" y="466"/>
                </a:cxn>
                <a:cxn ang="0">
                  <a:pos x="760" y="377"/>
                </a:cxn>
                <a:cxn ang="0">
                  <a:pos x="730" y="318"/>
                </a:cxn>
                <a:cxn ang="0">
                  <a:pos x="700" y="278"/>
                </a:cxn>
                <a:cxn ang="0">
                  <a:pos x="663" y="245"/>
                </a:cxn>
                <a:cxn ang="0">
                  <a:pos x="614" y="210"/>
                </a:cxn>
                <a:cxn ang="0">
                  <a:pos x="580" y="187"/>
                </a:cxn>
                <a:cxn ang="0">
                  <a:pos x="564" y="169"/>
                </a:cxn>
                <a:cxn ang="0">
                  <a:pos x="552" y="132"/>
                </a:cxn>
                <a:cxn ang="0">
                  <a:pos x="534" y="96"/>
                </a:cxn>
                <a:cxn ang="0">
                  <a:pos x="492" y="44"/>
                </a:cxn>
                <a:cxn ang="0">
                  <a:pos x="438" y="7"/>
                </a:cxn>
                <a:cxn ang="0">
                  <a:pos x="387" y="1"/>
                </a:cxn>
                <a:cxn ang="0">
                  <a:pos x="370" y="5"/>
                </a:cxn>
                <a:cxn ang="0">
                  <a:pos x="355" y="10"/>
                </a:cxn>
                <a:cxn ang="0">
                  <a:pos x="340" y="21"/>
                </a:cxn>
                <a:cxn ang="0">
                  <a:pos x="326" y="32"/>
                </a:cxn>
                <a:cxn ang="0">
                  <a:pos x="316" y="45"/>
                </a:cxn>
                <a:cxn ang="0">
                  <a:pos x="298" y="79"/>
                </a:cxn>
                <a:cxn ang="0">
                  <a:pos x="345" y="125"/>
                </a:cxn>
                <a:cxn ang="0">
                  <a:pos x="359" y="163"/>
                </a:cxn>
                <a:cxn ang="0">
                  <a:pos x="382" y="248"/>
                </a:cxn>
                <a:cxn ang="0">
                  <a:pos x="414" y="248"/>
                </a:cxn>
                <a:cxn ang="0">
                  <a:pos x="433" y="265"/>
                </a:cxn>
                <a:cxn ang="0">
                  <a:pos x="454" y="279"/>
                </a:cxn>
                <a:cxn ang="0">
                  <a:pos x="437" y="361"/>
                </a:cxn>
                <a:cxn ang="0">
                  <a:pos x="430" y="406"/>
                </a:cxn>
                <a:cxn ang="0">
                  <a:pos x="415" y="442"/>
                </a:cxn>
                <a:cxn ang="0">
                  <a:pos x="375" y="482"/>
                </a:cxn>
                <a:cxn ang="0">
                  <a:pos x="323" y="519"/>
                </a:cxn>
                <a:cxn ang="0">
                  <a:pos x="249" y="550"/>
                </a:cxn>
                <a:cxn ang="0">
                  <a:pos x="171" y="562"/>
                </a:cxn>
                <a:cxn ang="0">
                  <a:pos x="103" y="555"/>
                </a:cxn>
                <a:cxn ang="0">
                  <a:pos x="50" y="541"/>
                </a:cxn>
                <a:cxn ang="0">
                  <a:pos x="17" y="528"/>
                </a:cxn>
                <a:cxn ang="0">
                  <a:pos x="0" y="619"/>
                </a:cxn>
                <a:cxn ang="0">
                  <a:pos x="22" y="632"/>
                </a:cxn>
                <a:cxn ang="0">
                  <a:pos x="83" y="659"/>
                </a:cxn>
                <a:cxn ang="0">
                  <a:pos x="171" y="686"/>
                </a:cxn>
                <a:cxn ang="0">
                  <a:pos x="274" y="698"/>
                </a:cxn>
                <a:cxn ang="0">
                  <a:pos x="380" y="678"/>
                </a:cxn>
                <a:cxn ang="0">
                  <a:pos x="415" y="660"/>
                </a:cxn>
                <a:cxn ang="0">
                  <a:pos x="412" y="852"/>
                </a:cxn>
                <a:cxn ang="0">
                  <a:pos x="406" y="1437"/>
                </a:cxn>
                <a:cxn ang="0">
                  <a:pos x="425" y="2312"/>
                </a:cxn>
                <a:cxn ang="0">
                  <a:pos x="595" y="2421"/>
                </a:cxn>
                <a:cxn ang="0">
                  <a:pos x="609" y="2276"/>
                </a:cxn>
                <a:cxn ang="0">
                  <a:pos x="633" y="2014"/>
                </a:cxn>
                <a:cxn ang="0">
                  <a:pos x="659" y="1793"/>
                </a:cxn>
                <a:cxn ang="0">
                  <a:pos x="702" y="1722"/>
                </a:cxn>
                <a:cxn ang="0">
                  <a:pos x="756" y="1745"/>
                </a:cxn>
                <a:cxn ang="0">
                  <a:pos x="810" y="1824"/>
                </a:cxn>
                <a:cxn ang="0">
                  <a:pos x="852" y="1916"/>
                </a:cxn>
                <a:cxn ang="0">
                  <a:pos x="889" y="2055"/>
                </a:cxn>
                <a:cxn ang="0">
                  <a:pos x="941" y="2282"/>
                </a:cxn>
                <a:cxn ang="0">
                  <a:pos x="968" y="2409"/>
                </a:cxn>
                <a:cxn ang="0">
                  <a:pos x="1083" y="2373"/>
                </a:cxn>
                <a:cxn ang="0">
                  <a:pos x="1026" y="1866"/>
                </a:cxn>
                <a:cxn ang="0">
                  <a:pos x="955" y="1267"/>
                </a:cxn>
              </a:cxnLst>
              <a:rect l="0" t="0" r="r" b="b"/>
              <a:pathLst>
                <a:path w="1088" h="2433">
                  <a:moveTo>
                    <a:pt x="939" y="1149"/>
                  </a:moveTo>
                  <a:lnTo>
                    <a:pt x="923" y="1050"/>
                  </a:lnTo>
                  <a:lnTo>
                    <a:pt x="907" y="949"/>
                  </a:lnTo>
                  <a:lnTo>
                    <a:pt x="889" y="849"/>
                  </a:lnTo>
                  <a:lnTo>
                    <a:pt x="871" y="753"/>
                  </a:lnTo>
                  <a:lnTo>
                    <a:pt x="853" y="665"/>
                  </a:lnTo>
                  <a:lnTo>
                    <a:pt x="834" y="585"/>
                  </a:lnTo>
                  <a:lnTo>
                    <a:pt x="816" y="517"/>
                  </a:lnTo>
                  <a:lnTo>
                    <a:pt x="798" y="466"/>
                  </a:lnTo>
                  <a:lnTo>
                    <a:pt x="784" y="432"/>
                  </a:lnTo>
                  <a:lnTo>
                    <a:pt x="772" y="403"/>
                  </a:lnTo>
                  <a:lnTo>
                    <a:pt x="760" y="377"/>
                  </a:lnTo>
                  <a:lnTo>
                    <a:pt x="750" y="354"/>
                  </a:lnTo>
                  <a:lnTo>
                    <a:pt x="740" y="335"/>
                  </a:lnTo>
                  <a:lnTo>
                    <a:pt x="730" y="318"/>
                  </a:lnTo>
                  <a:lnTo>
                    <a:pt x="720" y="302"/>
                  </a:lnTo>
                  <a:lnTo>
                    <a:pt x="711" y="289"/>
                  </a:lnTo>
                  <a:lnTo>
                    <a:pt x="700" y="278"/>
                  </a:lnTo>
                  <a:lnTo>
                    <a:pt x="689" y="266"/>
                  </a:lnTo>
                  <a:lnTo>
                    <a:pt x="677" y="256"/>
                  </a:lnTo>
                  <a:lnTo>
                    <a:pt x="663" y="245"/>
                  </a:lnTo>
                  <a:lnTo>
                    <a:pt x="649" y="233"/>
                  </a:lnTo>
                  <a:lnTo>
                    <a:pt x="633" y="222"/>
                  </a:lnTo>
                  <a:lnTo>
                    <a:pt x="614" y="210"/>
                  </a:lnTo>
                  <a:lnTo>
                    <a:pt x="593" y="196"/>
                  </a:lnTo>
                  <a:lnTo>
                    <a:pt x="587" y="191"/>
                  </a:lnTo>
                  <a:lnTo>
                    <a:pt x="580" y="187"/>
                  </a:lnTo>
                  <a:lnTo>
                    <a:pt x="573" y="183"/>
                  </a:lnTo>
                  <a:lnTo>
                    <a:pt x="566" y="180"/>
                  </a:lnTo>
                  <a:lnTo>
                    <a:pt x="564" y="169"/>
                  </a:lnTo>
                  <a:lnTo>
                    <a:pt x="561" y="157"/>
                  </a:lnTo>
                  <a:lnTo>
                    <a:pt x="556" y="144"/>
                  </a:lnTo>
                  <a:lnTo>
                    <a:pt x="552" y="132"/>
                  </a:lnTo>
                  <a:lnTo>
                    <a:pt x="546" y="121"/>
                  </a:lnTo>
                  <a:lnTo>
                    <a:pt x="540" y="108"/>
                  </a:lnTo>
                  <a:lnTo>
                    <a:pt x="534" y="96"/>
                  </a:lnTo>
                  <a:lnTo>
                    <a:pt x="526" y="84"/>
                  </a:lnTo>
                  <a:lnTo>
                    <a:pt x="510" y="62"/>
                  </a:lnTo>
                  <a:lnTo>
                    <a:pt x="492" y="44"/>
                  </a:lnTo>
                  <a:lnTo>
                    <a:pt x="474" y="29"/>
                  </a:lnTo>
                  <a:lnTo>
                    <a:pt x="456" y="16"/>
                  </a:lnTo>
                  <a:lnTo>
                    <a:pt x="438" y="7"/>
                  </a:lnTo>
                  <a:lnTo>
                    <a:pt x="420" y="1"/>
                  </a:lnTo>
                  <a:lnTo>
                    <a:pt x="403" y="0"/>
                  </a:lnTo>
                  <a:lnTo>
                    <a:pt x="387" y="1"/>
                  </a:lnTo>
                  <a:lnTo>
                    <a:pt x="381" y="3"/>
                  </a:lnTo>
                  <a:lnTo>
                    <a:pt x="376" y="4"/>
                  </a:lnTo>
                  <a:lnTo>
                    <a:pt x="370" y="5"/>
                  </a:lnTo>
                  <a:lnTo>
                    <a:pt x="366" y="7"/>
                  </a:lnTo>
                  <a:lnTo>
                    <a:pt x="360" y="8"/>
                  </a:lnTo>
                  <a:lnTo>
                    <a:pt x="355" y="10"/>
                  </a:lnTo>
                  <a:lnTo>
                    <a:pt x="351" y="13"/>
                  </a:lnTo>
                  <a:lnTo>
                    <a:pt x="346" y="16"/>
                  </a:lnTo>
                  <a:lnTo>
                    <a:pt x="340" y="21"/>
                  </a:lnTo>
                  <a:lnTo>
                    <a:pt x="335" y="26"/>
                  </a:lnTo>
                  <a:lnTo>
                    <a:pt x="331" y="30"/>
                  </a:lnTo>
                  <a:lnTo>
                    <a:pt x="326" y="32"/>
                  </a:lnTo>
                  <a:lnTo>
                    <a:pt x="323" y="36"/>
                  </a:lnTo>
                  <a:lnTo>
                    <a:pt x="319" y="40"/>
                  </a:lnTo>
                  <a:lnTo>
                    <a:pt x="316" y="45"/>
                  </a:lnTo>
                  <a:lnTo>
                    <a:pt x="311" y="51"/>
                  </a:lnTo>
                  <a:lnTo>
                    <a:pt x="303" y="65"/>
                  </a:lnTo>
                  <a:lnTo>
                    <a:pt x="298" y="79"/>
                  </a:lnTo>
                  <a:lnTo>
                    <a:pt x="293" y="91"/>
                  </a:lnTo>
                  <a:lnTo>
                    <a:pt x="292" y="95"/>
                  </a:lnTo>
                  <a:lnTo>
                    <a:pt x="345" y="125"/>
                  </a:lnTo>
                  <a:lnTo>
                    <a:pt x="349" y="138"/>
                  </a:lnTo>
                  <a:lnTo>
                    <a:pt x="353" y="150"/>
                  </a:lnTo>
                  <a:lnTo>
                    <a:pt x="359" y="163"/>
                  </a:lnTo>
                  <a:lnTo>
                    <a:pt x="364" y="176"/>
                  </a:lnTo>
                  <a:lnTo>
                    <a:pt x="363" y="175"/>
                  </a:lnTo>
                  <a:lnTo>
                    <a:pt x="382" y="248"/>
                  </a:lnTo>
                  <a:lnTo>
                    <a:pt x="402" y="233"/>
                  </a:lnTo>
                  <a:lnTo>
                    <a:pt x="407" y="240"/>
                  </a:lnTo>
                  <a:lnTo>
                    <a:pt x="414" y="248"/>
                  </a:lnTo>
                  <a:lnTo>
                    <a:pt x="420" y="254"/>
                  </a:lnTo>
                  <a:lnTo>
                    <a:pt x="426" y="259"/>
                  </a:lnTo>
                  <a:lnTo>
                    <a:pt x="433" y="265"/>
                  </a:lnTo>
                  <a:lnTo>
                    <a:pt x="440" y="270"/>
                  </a:lnTo>
                  <a:lnTo>
                    <a:pt x="447" y="275"/>
                  </a:lnTo>
                  <a:lnTo>
                    <a:pt x="454" y="279"/>
                  </a:lnTo>
                  <a:lnTo>
                    <a:pt x="447" y="306"/>
                  </a:lnTo>
                  <a:lnTo>
                    <a:pt x="441" y="333"/>
                  </a:lnTo>
                  <a:lnTo>
                    <a:pt x="437" y="361"/>
                  </a:lnTo>
                  <a:lnTo>
                    <a:pt x="432" y="388"/>
                  </a:lnTo>
                  <a:lnTo>
                    <a:pt x="431" y="397"/>
                  </a:lnTo>
                  <a:lnTo>
                    <a:pt x="430" y="406"/>
                  </a:lnTo>
                  <a:lnTo>
                    <a:pt x="429" y="416"/>
                  </a:lnTo>
                  <a:lnTo>
                    <a:pt x="428" y="428"/>
                  </a:lnTo>
                  <a:lnTo>
                    <a:pt x="415" y="442"/>
                  </a:lnTo>
                  <a:lnTo>
                    <a:pt x="403" y="455"/>
                  </a:lnTo>
                  <a:lnTo>
                    <a:pt x="389" y="469"/>
                  </a:lnTo>
                  <a:lnTo>
                    <a:pt x="375" y="482"/>
                  </a:lnTo>
                  <a:lnTo>
                    <a:pt x="359" y="495"/>
                  </a:lnTo>
                  <a:lnTo>
                    <a:pt x="342" y="507"/>
                  </a:lnTo>
                  <a:lnTo>
                    <a:pt x="323" y="519"/>
                  </a:lnTo>
                  <a:lnTo>
                    <a:pt x="303" y="529"/>
                  </a:lnTo>
                  <a:lnTo>
                    <a:pt x="276" y="541"/>
                  </a:lnTo>
                  <a:lnTo>
                    <a:pt x="249" y="550"/>
                  </a:lnTo>
                  <a:lnTo>
                    <a:pt x="222" y="556"/>
                  </a:lnTo>
                  <a:lnTo>
                    <a:pt x="196" y="560"/>
                  </a:lnTo>
                  <a:lnTo>
                    <a:pt x="171" y="562"/>
                  </a:lnTo>
                  <a:lnTo>
                    <a:pt x="147" y="560"/>
                  </a:lnTo>
                  <a:lnTo>
                    <a:pt x="124" y="558"/>
                  </a:lnTo>
                  <a:lnTo>
                    <a:pt x="103" y="555"/>
                  </a:lnTo>
                  <a:lnTo>
                    <a:pt x="82" y="551"/>
                  </a:lnTo>
                  <a:lnTo>
                    <a:pt x="65" y="546"/>
                  </a:lnTo>
                  <a:lnTo>
                    <a:pt x="50" y="541"/>
                  </a:lnTo>
                  <a:lnTo>
                    <a:pt x="36" y="536"/>
                  </a:lnTo>
                  <a:lnTo>
                    <a:pt x="25" y="532"/>
                  </a:lnTo>
                  <a:lnTo>
                    <a:pt x="17" y="528"/>
                  </a:lnTo>
                  <a:lnTo>
                    <a:pt x="12" y="527"/>
                  </a:lnTo>
                  <a:lnTo>
                    <a:pt x="10" y="525"/>
                  </a:lnTo>
                  <a:lnTo>
                    <a:pt x="0" y="619"/>
                  </a:lnTo>
                  <a:lnTo>
                    <a:pt x="2" y="620"/>
                  </a:lnTo>
                  <a:lnTo>
                    <a:pt x="10" y="625"/>
                  </a:lnTo>
                  <a:lnTo>
                    <a:pt x="22" y="632"/>
                  </a:lnTo>
                  <a:lnTo>
                    <a:pt x="39" y="639"/>
                  </a:lnTo>
                  <a:lnTo>
                    <a:pt x="60" y="650"/>
                  </a:lnTo>
                  <a:lnTo>
                    <a:pt x="83" y="659"/>
                  </a:lnTo>
                  <a:lnTo>
                    <a:pt x="110" y="669"/>
                  </a:lnTo>
                  <a:lnTo>
                    <a:pt x="140" y="678"/>
                  </a:lnTo>
                  <a:lnTo>
                    <a:pt x="171" y="686"/>
                  </a:lnTo>
                  <a:lnTo>
                    <a:pt x="204" y="692"/>
                  </a:lnTo>
                  <a:lnTo>
                    <a:pt x="239" y="696"/>
                  </a:lnTo>
                  <a:lnTo>
                    <a:pt x="274" y="698"/>
                  </a:lnTo>
                  <a:lnTo>
                    <a:pt x="309" y="695"/>
                  </a:lnTo>
                  <a:lnTo>
                    <a:pt x="345" y="689"/>
                  </a:lnTo>
                  <a:lnTo>
                    <a:pt x="380" y="678"/>
                  </a:lnTo>
                  <a:lnTo>
                    <a:pt x="414" y="661"/>
                  </a:lnTo>
                  <a:lnTo>
                    <a:pt x="415" y="660"/>
                  </a:lnTo>
                  <a:lnTo>
                    <a:pt x="415" y="660"/>
                  </a:lnTo>
                  <a:lnTo>
                    <a:pt x="415" y="660"/>
                  </a:lnTo>
                  <a:lnTo>
                    <a:pt x="416" y="659"/>
                  </a:lnTo>
                  <a:lnTo>
                    <a:pt x="412" y="852"/>
                  </a:lnTo>
                  <a:lnTo>
                    <a:pt x="410" y="1058"/>
                  </a:lnTo>
                  <a:lnTo>
                    <a:pt x="407" y="1260"/>
                  </a:lnTo>
                  <a:lnTo>
                    <a:pt x="406" y="1437"/>
                  </a:lnTo>
                  <a:lnTo>
                    <a:pt x="408" y="1727"/>
                  </a:lnTo>
                  <a:lnTo>
                    <a:pt x="416" y="2050"/>
                  </a:lnTo>
                  <a:lnTo>
                    <a:pt x="425" y="2312"/>
                  </a:lnTo>
                  <a:lnTo>
                    <a:pt x="430" y="2421"/>
                  </a:lnTo>
                  <a:lnTo>
                    <a:pt x="593" y="2433"/>
                  </a:lnTo>
                  <a:lnTo>
                    <a:pt x="595" y="2421"/>
                  </a:lnTo>
                  <a:lnTo>
                    <a:pt x="598" y="2390"/>
                  </a:lnTo>
                  <a:lnTo>
                    <a:pt x="604" y="2340"/>
                  </a:lnTo>
                  <a:lnTo>
                    <a:pt x="609" y="2276"/>
                  </a:lnTo>
                  <a:lnTo>
                    <a:pt x="617" y="2198"/>
                  </a:lnTo>
                  <a:lnTo>
                    <a:pt x="625" y="2110"/>
                  </a:lnTo>
                  <a:lnTo>
                    <a:pt x="633" y="2014"/>
                  </a:lnTo>
                  <a:lnTo>
                    <a:pt x="641" y="1914"/>
                  </a:lnTo>
                  <a:lnTo>
                    <a:pt x="649" y="1845"/>
                  </a:lnTo>
                  <a:lnTo>
                    <a:pt x="659" y="1793"/>
                  </a:lnTo>
                  <a:lnTo>
                    <a:pt x="671" y="1757"/>
                  </a:lnTo>
                  <a:lnTo>
                    <a:pt x="686" y="1734"/>
                  </a:lnTo>
                  <a:lnTo>
                    <a:pt x="702" y="1722"/>
                  </a:lnTo>
                  <a:lnTo>
                    <a:pt x="720" y="1722"/>
                  </a:lnTo>
                  <a:lnTo>
                    <a:pt x="738" y="1730"/>
                  </a:lnTo>
                  <a:lnTo>
                    <a:pt x="756" y="1745"/>
                  </a:lnTo>
                  <a:lnTo>
                    <a:pt x="775" y="1767"/>
                  </a:lnTo>
                  <a:lnTo>
                    <a:pt x="793" y="1795"/>
                  </a:lnTo>
                  <a:lnTo>
                    <a:pt x="810" y="1824"/>
                  </a:lnTo>
                  <a:lnTo>
                    <a:pt x="826" y="1856"/>
                  </a:lnTo>
                  <a:lnTo>
                    <a:pt x="839" y="1887"/>
                  </a:lnTo>
                  <a:lnTo>
                    <a:pt x="852" y="1916"/>
                  </a:lnTo>
                  <a:lnTo>
                    <a:pt x="861" y="1944"/>
                  </a:lnTo>
                  <a:lnTo>
                    <a:pt x="868" y="1967"/>
                  </a:lnTo>
                  <a:lnTo>
                    <a:pt x="889" y="2055"/>
                  </a:lnTo>
                  <a:lnTo>
                    <a:pt x="909" y="2138"/>
                  </a:lnTo>
                  <a:lnTo>
                    <a:pt x="926" y="2215"/>
                  </a:lnTo>
                  <a:lnTo>
                    <a:pt x="941" y="2282"/>
                  </a:lnTo>
                  <a:lnTo>
                    <a:pt x="953" y="2338"/>
                  </a:lnTo>
                  <a:lnTo>
                    <a:pt x="962" y="2381"/>
                  </a:lnTo>
                  <a:lnTo>
                    <a:pt x="968" y="2409"/>
                  </a:lnTo>
                  <a:lnTo>
                    <a:pt x="970" y="2418"/>
                  </a:lnTo>
                  <a:lnTo>
                    <a:pt x="1088" y="2418"/>
                  </a:lnTo>
                  <a:lnTo>
                    <a:pt x="1083" y="2373"/>
                  </a:lnTo>
                  <a:lnTo>
                    <a:pt x="1068" y="2251"/>
                  </a:lnTo>
                  <a:lnTo>
                    <a:pt x="1049" y="2075"/>
                  </a:lnTo>
                  <a:lnTo>
                    <a:pt x="1026" y="1866"/>
                  </a:lnTo>
                  <a:lnTo>
                    <a:pt x="1001" y="1647"/>
                  </a:lnTo>
                  <a:lnTo>
                    <a:pt x="976" y="1441"/>
                  </a:lnTo>
                  <a:lnTo>
                    <a:pt x="955" y="1267"/>
                  </a:lnTo>
                  <a:lnTo>
                    <a:pt x="939" y="1149"/>
                  </a:lnTo>
                  <a:close/>
                </a:path>
              </a:pathLst>
            </a:custGeom>
            <a:solidFill>
              <a:srgbClr val="000000"/>
            </a:solidFill>
            <a:ln w="9525">
              <a:noFill/>
              <a:round/>
              <a:headEnd/>
              <a:tailEnd/>
            </a:ln>
          </p:spPr>
          <p:txBody>
            <a:bodyPr/>
            <a:lstStyle/>
            <a:p>
              <a:pPr>
                <a:defRPr/>
              </a:pPr>
              <a:endParaRPr lang="en-US"/>
            </a:p>
          </p:txBody>
        </p:sp>
        <p:sp>
          <p:nvSpPr>
            <p:cNvPr id="70683" name="Freeform 27"/>
            <p:cNvSpPr>
              <a:spLocks/>
            </p:cNvSpPr>
            <p:nvPr userDrawn="1"/>
          </p:nvSpPr>
          <p:spPr bwMode="auto">
            <a:xfrm>
              <a:off x="5448" y="203"/>
              <a:ext cx="185" cy="347"/>
            </a:xfrm>
            <a:custGeom>
              <a:avLst/>
              <a:gdLst/>
              <a:ahLst/>
              <a:cxnLst>
                <a:cxn ang="0">
                  <a:pos x="91" y="166"/>
                </a:cxn>
                <a:cxn ang="0">
                  <a:pos x="91" y="160"/>
                </a:cxn>
                <a:cxn ang="0">
                  <a:pos x="92" y="144"/>
                </a:cxn>
                <a:cxn ang="0">
                  <a:pos x="93" y="121"/>
                </a:cxn>
                <a:cxn ang="0">
                  <a:pos x="96" y="95"/>
                </a:cxn>
                <a:cxn ang="0">
                  <a:pos x="101" y="66"/>
                </a:cxn>
                <a:cxn ang="0">
                  <a:pos x="109" y="40"/>
                </a:cxn>
                <a:cxn ang="0">
                  <a:pos x="119" y="21"/>
                </a:cxn>
                <a:cxn ang="0">
                  <a:pos x="132" y="8"/>
                </a:cxn>
                <a:cxn ang="0">
                  <a:pos x="145" y="3"/>
                </a:cxn>
                <a:cxn ang="0">
                  <a:pos x="157" y="0"/>
                </a:cxn>
                <a:cxn ang="0">
                  <a:pos x="171" y="0"/>
                </a:cxn>
                <a:cxn ang="0">
                  <a:pos x="184" y="2"/>
                </a:cxn>
                <a:cxn ang="0">
                  <a:pos x="198" y="5"/>
                </a:cxn>
                <a:cxn ang="0">
                  <a:pos x="211" y="9"/>
                </a:cxn>
                <a:cxn ang="0">
                  <a:pos x="226" y="16"/>
                </a:cxn>
                <a:cxn ang="0">
                  <a:pos x="240" y="24"/>
                </a:cxn>
                <a:cxn ang="0">
                  <a:pos x="253" y="33"/>
                </a:cxn>
                <a:cxn ang="0">
                  <a:pos x="267" y="44"/>
                </a:cxn>
                <a:cxn ang="0">
                  <a:pos x="279" y="55"/>
                </a:cxn>
                <a:cxn ang="0">
                  <a:pos x="293" y="68"/>
                </a:cxn>
                <a:cxn ang="0">
                  <a:pos x="305" y="81"/>
                </a:cxn>
                <a:cxn ang="0">
                  <a:pos x="316" y="95"/>
                </a:cxn>
                <a:cxn ang="0">
                  <a:pos x="328" y="109"/>
                </a:cxn>
                <a:cxn ang="0">
                  <a:pos x="338" y="125"/>
                </a:cxn>
                <a:cxn ang="0">
                  <a:pos x="358" y="166"/>
                </a:cxn>
                <a:cxn ang="0">
                  <a:pos x="378" y="226"/>
                </a:cxn>
                <a:cxn ang="0">
                  <a:pos x="399" y="301"/>
                </a:cxn>
                <a:cxn ang="0">
                  <a:pos x="418" y="388"/>
                </a:cxn>
                <a:cxn ang="0">
                  <a:pos x="437" y="484"/>
                </a:cxn>
                <a:cxn ang="0">
                  <a:pos x="455" y="585"/>
                </a:cxn>
                <a:cxn ang="0">
                  <a:pos x="472" y="691"/>
                </a:cxn>
                <a:cxn ang="0">
                  <a:pos x="488" y="798"/>
                </a:cxn>
                <a:cxn ang="0">
                  <a:pos x="503" y="903"/>
                </a:cxn>
                <a:cxn ang="0">
                  <a:pos x="516" y="1003"/>
                </a:cxn>
                <a:cxn ang="0">
                  <a:pos x="529" y="1096"/>
                </a:cxn>
                <a:cxn ang="0">
                  <a:pos x="538" y="1178"/>
                </a:cxn>
                <a:cxn ang="0">
                  <a:pos x="545" y="1246"/>
                </a:cxn>
                <a:cxn ang="0">
                  <a:pos x="552" y="1298"/>
                </a:cxn>
                <a:cxn ang="0">
                  <a:pos x="556" y="1332"/>
                </a:cxn>
                <a:cxn ang="0">
                  <a:pos x="557" y="1344"/>
                </a:cxn>
                <a:cxn ang="0">
                  <a:pos x="91" y="1385"/>
                </a:cxn>
                <a:cxn ang="0">
                  <a:pos x="83" y="427"/>
                </a:cxn>
                <a:cxn ang="0">
                  <a:pos x="176" y="319"/>
                </a:cxn>
                <a:cxn ang="0">
                  <a:pos x="176" y="243"/>
                </a:cxn>
                <a:cxn ang="0">
                  <a:pos x="40" y="372"/>
                </a:cxn>
                <a:cxn ang="0">
                  <a:pos x="0" y="310"/>
                </a:cxn>
                <a:cxn ang="0">
                  <a:pos x="4" y="308"/>
                </a:cxn>
                <a:cxn ang="0">
                  <a:pos x="12" y="300"/>
                </a:cxn>
                <a:cxn ang="0">
                  <a:pos x="23" y="287"/>
                </a:cxn>
                <a:cxn ang="0">
                  <a:pos x="37" y="270"/>
                </a:cxn>
                <a:cxn ang="0">
                  <a:pos x="51" y="249"/>
                </a:cxn>
                <a:cxn ang="0">
                  <a:pos x="67" y="225"/>
                </a:cxn>
                <a:cxn ang="0">
                  <a:pos x="81" y="197"/>
                </a:cxn>
                <a:cxn ang="0">
                  <a:pos x="91" y="166"/>
                </a:cxn>
              </a:cxnLst>
              <a:rect l="0" t="0" r="r" b="b"/>
              <a:pathLst>
                <a:path w="557" h="1385">
                  <a:moveTo>
                    <a:pt x="91" y="166"/>
                  </a:moveTo>
                  <a:lnTo>
                    <a:pt x="91" y="160"/>
                  </a:lnTo>
                  <a:lnTo>
                    <a:pt x="92" y="144"/>
                  </a:lnTo>
                  <a:lnTo>
                    <a:pt x="93" y="121"/>
                  </a:lnTo>
                  <a:lnTo>
                    <a:pt x="96" y="95"/>
                  </a:lnTo>
                  <a:lnTo>
                    <a:pt x="101" y="66"/>
                  </a:lnTo>
                  <a:lnTo>
                    <a:pt x="109" y="40"/>
                  </a:lnTo>
                  <a:lnTo>
                    <a:pt x="119" y="21"/>
                  </a:lnTo>
                  <a:lnTo>
                    <a:pt x="132" y="8"/>
                  </a:lnTo>
                  <a:lnTo>
                    <a:pt x="145" y="3"/>
                  </a:lnTo>
                  <a:lnTo>
                    <a:pt x="157" y="0"/>
                  </a:lnTo>
                  <a:lnTo>
                    <a:pt x="171" y="0"/>
                  </a:lnTo>
                  <a:lnTo>
                    <a:pt x="184" y="2"/>
                  </a:lnTo>
                  <a:lnTo>
                    <a:pt x="198" y="5"/>
                  </a:lnTo>
                  <a:lnTo>
                    <a:pt x="211" y="9"/>
                  </a:lnTo>
                  <a:lnTo>
                    <a:pt x="226" y="16"/>
                  </a:lnTo>
                  <a:lnTo>
                    <a:pt x="240" y="24"/>
                  </a:lnTo>
                  <a:lnTo>
                    <a:pt x="253" y="33"/>
                  </a:lnTo>
                  <a:lnTo>
                    <a:pt x="267" y="44"/>
                  </a:lnTo>
                  <a:lnTo>
                    <a:pt x="279" y="55"/>
                  </a:lnTo>
                  <a:lnTo>
                    <a:pt x="293" y="68"/>
                  </a:lnTo>
                  <a:lnTo>
                    <a:pt x="305" y="81"/>
                  </a:lnTo>
                  <a:lnTo>
                    <a:pt x="316" y="95"/>
                  </a:lnTo>
                  <a:lnTo>
                    <a:pt x="328" y="109"/>
                  </a:lnTo>
                  <a:lnTo>
                    <a:pt x="338" y="125"/>
                  </a:lnTo>
                  <a:lnTo>
                    <a:pt x="358" y="166"/>
                  </a:lnTo>
                  <a:lnTo>
                    <a:pt x="378" y="226"/>
                  </a:lnTo>
                  <a:lnTo>
                    <a:pt x="399" y="301"/>
                  </a:lnTo>
                  <a:lnTo>
                    <a:pt x="418" y="388"/>
                  </a:lnTo>
                  <a:lnTo>
                    <a:pt x="437" y="484"/>
                  </a:lnTo>
                  <a:lnTo>
                    <a:pt x="455" y="585"/>
                  </a:lnTo>
                  <a:lnTo>
                    <a:pt x="472" y="691"/>
                  </a:lnTo>
                  <a:lnTo>
                    <a:pt x="488" y="798"/>
                  </a:lnTo>
                  <a:lnTo>
                    <a:pt x="503" y="903"/>
                  </a:lnTo>
                  <a:lnTo>
                    <a:pt x="516" y="1003"/>
                  </a:lnTo>
                  <a:lnTo>
                    <a:pt x="529" y="1096"/>
                  </a:lnTo>
                  <a:lnTo>
                    <a:pt x="538" y="1178"/>
                  </a:lnTo>
                  <a:lnTo>
                    <a:pt x="545" y="1246"/>
                  </a:lnTo>
                  <a:lnTo>
                    <a:pt x="552" y="1298"/>
                  </a:lnTo>
                  <a:lnTo>
                    <a:pt x="556" y="1332"/>
                  </a:lnTo>
                  <a:lnTo>
                    <a:pt x="557" y="1344"/>
                  </a:lnTo>
                  <a:lnTo>
                    <a:pt x="91" y="1385"/>
                  </a:lnTo>
                  <a:lnTo>
                    <a:pt x="83" y="427"/>
                  </a:lnTo>
                  <a:lnTo>
                    <a:pt x="176" y="319"/>
                  </a:lnTo>
                  <a:lnTo>
                    <a:pt x="176" y="243"/>
                  </a:lnTo>
                  <a:lnTo>
                    <a:pt x="40" y="372"/>
                  </a:lnTo>
                  <a:lnTo>
                    <a:pt x="0" y="310"/>
                  </a:lnTo>
                  <a:lnTo>
                    <a:pt x="4" y="308"/>
                  </a:lnTo>
                  <a:lnTo>
                    <a:pt x="12" y="300"/>
                  </a:lnTo>
                  <a:lnTo>
                    <a:pt x="23" y="287"/>
                  </a:lnTo>
                  <a:lnTo>
                    <a:pt x="37" y="270"/>
                  </a:lnTo>
                  <a:lnTo>
                    <a:pt x="51" y="249"/>
                  </a:lnTo>
                  <a:lnTo>
                    <a:pt x="67" y="225"/>
                  </a:lnTo>
                  <a:lnTo>
                    <a:pt x="81" y="197"/>
                  </a:lnTo>
                  <a:lnTo>
                    <a:pt x="91" y="166"/>
                  </a:lnTo>
                  <a:close/>
                </a:path>
              </a:pathLst>
            </a:custGeom>
            <a:solidFill>
              <a:srgbClr val="FFFFFF"/>
            </a:solidFill>
            <a:ln w="9525">
              <a:noFill/>
              <a:round/>
              <a:headEnd/>
              <a:tailEnd/>
            </a:ln>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674" r:id="rId1"/>
    <p:sldLayoutId id="2147483673"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Lst>
  <p:txStyles>
    <p:titleStyle>
      <a:lvl1pPr algn="l" rtl="0" eaLnBrk="0" fontAlgn="base" hangingPunct="0">
        <a:spcBef>
          <a:spcPct val="0"/>
        </a:spcBef>
        <a:spcAft>
          <a:spcPct val="0"/>
        </a:spcAft>
        <a:defRPr sz="3200" b="1">
          <a:solidFill>
            <a:srgbClr val="21324D"/>
          </a:solidFill>
          <a:latin typeface="+mj-lt"/>
          <a:ea typeface="+mj-ea"/>
          <a:cs typeface="+mj-cs"/>
        </a:defRPr>
      </a:lvl1pPr>
      <a:lvl2pPr algn="l" rtl="0" eaLnBrk="0" fontAlgn="base" hangingPunct="0">
        <a:spcBef>
          <a:spcPct val="0"/>
        </a:spcBef>
        <a:spcAft>
          <a:spcPct val="0"/>
        </a:spcAft>
        <a:defRPr sz="3200" b="1">
          <a:solidFill>
            <a:srgbClr val="21324D"/>
          </a:solidFill>
          <a:latin typeface="Arial" charset="0"/>
        </a:defRPr>
      </a:lvl2pPr>
      <a:lvl3pPr algn="l" rtl="0" eaLnBrk="0" fontAlgn="base" hangingPunct="0">
        <a:spcBef>
          <a:spcPct val="0"/>
        </a:spcBef>
        <a:spcAft>
          <a:spcPct val="0"/>
        </a:spcAft>
        <a:defRPr sz="3200" b="1">
          <a:solidFill>
            <a:srgbClr val="21324D"/>
          </a:solidFill>
          <a:latin typeface="Arial" charset="0"/>
        </a:defRPr>
      </a:lvl3pPr>
      <a:lvl4pPr algn="l" rtl="0" eaLnBrk="0" fontAlgn="base" hangingPunct="0">
        <a:spcBef>
          <a:spcPct val="0"/>
        </a:spcBef>
        <a:spcAft>
          <a:spcPct val="0"/>
        </a:spcAft>
        <a:defRPr sz="3200" b="1">
          <a:solidFill>
            <a:srgbClr val="21324D"/>
          </a:solidFill>
          <a:latin typeface="Arial" charset="0"/>
        </a:defRPr>
      </a:lvl4pPr>
      <a:lvl5pPr algn="l" rtl="0" eaLnBrk="0" fontAlgn="base" hangingPunct="0">
        <a:spcBef>
          <a:spcPct val="0"/>
        </a:spcBef>
        <a:spcAft>
          <a:spcPct val="0"/>
        </a:spcAft>
        <a:defRPr sz="3200" b="1">
          <a:solidFill>
            <a:srgbClr val="21324D"/>
          </a:solidFill>
          <a:latin typeface="Arial" charset="0"/>
        </a:defRPr>
      </a:lvl5pPr>
      <a:lvl6pPr marL="457200" algn="l" rtl="0" fontAlgn="base">
        <a:spcBef>
          <a:spcPct val="0"/>
        </a:spcBef>
        <a:spcAft>
          <a:spcPct val="0"/>
        </a:spcAft>
        <a:defRPr sz="3200" b="1">
          <a:solidFill>
            <a:srgbClr val="21324D"/>
          </a:solidFill>
          <a:latin typeface="Arial" charset="0"/>
        </a:defRPr>
      </a:lvl6pPr>
      <a:lvl7pPr marL="914400" algn="l" rtl="0" fontAlgn="base">
        <a:spcBef>
          <a:spcPct val="0"/>
        </a:spcBef>
        <a:spcAft>
          <a:spcPct val="0"/>
        </a:spcAft>
        <a:defRPr sz="3200" b="1">
          <a:solidFill>
            <a:srgbClr val="21324D"/>
          </a:solidFill>
          <a:latin typeface="Arial" charset="0"/>
        </a:defRPr>
      </a:lvl7pPr>
      <a:lvl8pPr marL="1371600" algn="l" rtl="0" fontAlgn="base">
        <a:spcBef>
          <a:spcPct val="0"/>
        </a:spcBef>
        <a:spcAft>
          <a:spcPct val="0"/>
        </a:spcAft>
        <a:defRPr sz="3200" b="1">
          <a:solidFill>
            <a:srgbClr val="21324D"/>
          </a:solidFill>
          <a:latin typeface="Arial" charset="0"/>
        </a:defRPr>
      </a:lvl8pPr>
      <a:lvl9pPr marL="1828800" algn="l" rtl="0" fontAlgn="base">
        <a:spcBef>
          <a:spcPct val="0"/>
        </a:spcBef>
        <a:spcAft>
          <a:spcPct val="0"/>
        </a:spcAft>
        <a:defRPr sz="3200" b="1">
          <a:solidFill>
            <a:srgbClr val="21324D"/>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4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0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6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6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6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6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533400"/>
            <a:ext cx="8382000" cy="1447800"/>
          </a:xfrm>
        </p:spPr>
        <p:txBody>
          <a:bodyPr/>
          <a:lstStyle/>
          <a:p>
            <a:pPr algn="ctr" eaLnBrk="1" hangingPunct="1"/>
            <a:r>
              <a:rPr lang="en-US" sz="2800" b="1" dirty="0" smtClean="0"/>
              <a:t>Barricades, Bridges, and Programmatic Adaptation: A Multi-campus Case Study of STEM Undergraduate Research Programs</a:t>
            </a:r>
            <a:endParaRPr lang="en-US" sz="2800" dirty="0" smtClean="0"/>
          </a:p>
        </p:txBody>
      </p:sp>
      <p:sp>
        <p:nvSpPr>
          <p:cNvPr id="3075" name="Rectangle 3"/>
          <p:cNvSpPr>
            <a:spLocks noGrp="1" noChangeArrowheads="1"/>
          </p:cNvSpPr>
          <p:nvPr>
            <p:ph type="subTitle" idx="1"/>
          </p:nvPr>
        </p:nvSpPr>
        <p:spPr>
          <a:xfrm>
            <a:off x="1066800" y="4191000"/>
            <a:ext cx="7543800" cy="2667000"/>
          </a:xfrm>
        </p:spPr>
        <p:txBody>
          <a:bodyPr/>
          <a:lstStyle/>
          <a:p>
            <a:pPr algn="ctr" eaLnBrk="1" hangingPunct="1">
              <a:lnSpc>
                <a:spcPct val="80000"/>
              </a:lnSpc>
            </a:pPr>
            <a:r>
              <a:rPr lang="en-US" sz="1800" dirty="0" smtClean="0"/>
              <a:t>Josephine </a:t>
            </a:r>
            <a:r>
              <a:rPr lang="en-US" sz="1800" dirty="0" err="1" smtClean="0"/>
              <a:t>Gasiewski</a:t>
            </a:r>
            <a:endParaRPr lang="en-US" sz="1800" dirty="0" smtClean="0"/>
          </a:p>
          <a:p>
            <a:pPr algn="ctr" eaLnBrk="1" hangingPunct="1">
              <a:lnSpc>
                <a:spcPct val="80000"/>
              </a:lnSpc>
            </a:pPr>
            <a:r>
              <a:rPr lang="en-US" sz="1800" dirty="0" smtClean="0"/>
              <a:t>Gina Garcia</a:t>
            </a:r>
          </a:p>
          <a:p>
            <a:pPr algn="ctr" eaLnBrk="1" hangingPunct="1">
              <a:lnSpc>
                <a:spcPct val="80000"/>
              </a:lnSpc>
            </a:pPr>
            <a:r>
              <a:rPr lang="en-US" sz="1800" dirty="0" err="1" smtClean="0"/>
              <a:t>Felisha</a:t>
            </a:r>
            <a:r>
              <a:rPr lang="en-US" sz="1800" dirty="0" smtClean="0"/>
              <a:t> Herrera</a:t>
            </a:r>
          </a:p>
          <a:p>
            <a:pPr algn="ctr" eaLnBrk="1" hangingPunct="1">
              <a:lnSpc>
                <a:spcPct val="80000"/>
              </a:lnSpc>
            </a:pPr>
            <a:r>
              <a:rPr lang="en-US" sz="1800" dirty="0" smtClean="0"/>
              <a:t>Minh Tran</a:t>
            </a:r>
          </a:p>
          <a:p>
            <a:pPr algn="ctr" eaLnBrk="1" hangingPunct="1">
              <a:lnSpc>
                <a:spcPct val="80000"/>
              </a:lnSpc>
            </a:pPr>
            <a:r>
              <a:rPr lang="en-US" sz="1800" dirty="0" smtClean="0"/>
              <a:t>Christopher Newman</a:t>
            </a:r>
          </a:p>
          <a:p>
            <a:pPr algn="ctr" eaLnBrk="1" hangingPunct="1">
              <a:lnSpc>
                <a:spcPct val="80000"/>
              </a:lnSpc>
            </a:pPr>
            <a:r>
              <a:rPr lang="en-US" sz="1800" i="1" dirty="0" smtClean="0"/>
              <a:t>Sylvia </a:t>
            </a:r>
            <a:r>
              <a:rPr lang="en-US" sz="1800" i="1" dirty="0" err="1" smtClean="0"/>
              <a:t>Hurtado</a:t>
            </a:r>
            <a:r>
              <a:rPr lang="en-US" sz="1800" i="1" dirty="0" smtClean="0"/>
              <a:t>, Principal Investigator</a:t>
            </a:r>
          </a:p>
          <a:p>
            <a:pPr algn="ctr" eaLnBrk="1" hangingPunct="1">
              <a:lnSpc>
                <a:spcPct val="80000"/>
              </a:lnSpc>
              <a:spcBef>
                <a:spcPts val="400"/>
              </a:spcBef>
            </a:pPr>
            <a:endParaRPr lang="en-US" sz="200" i="1" dirty="0" smtClean="0"/>
          </a:p>
          <a:p>
            <a:pPr algn="ctr" eaLnBrk="1" hangingPunct="1">
              <a:lnSpc>
                <a:spcPct val="80000"/>
              </a:lnSpc>
            </a:pPr>
            <a:r>
              <a:rPr lang="en-US" sz="1700" dirty="0" smtClean="0"/>
              <a:t>Higher Education Research Institute, UCLA</a:t>
            </a:r>
          </a:p>
          <a:p>
            <a:pPr algn="ctr" eaLnBrk="1" hangingPunct="1">
              <a:lnSpc>
                <a:spcPct val="80000"/>
              </a:lnSpc>
            </a:pPr>
            <a:r>
              <a:rPr lang="en-US" sz="1700" dirty="0" smtClean="0"/>
              <a:t>2010 AIR Annual Forum</a:t>
            </a:r>
          </a:p>
          <a:p>
            <a:pPr algn="ctr" eaLnBrk="1" hangingPunct="1">
              <a:lnSpc>
                <a:spcPct val="80000"/>
              </a:lnSpc>
            </a:pPr>
            <a:r>
              <a:rPr lang="en-US" sz="1700" dirty="0" smtClean="0"/>
              <a:t>Chicago, Illinois</a:t>
            </a:r>
          </a:p>
        </p:txBody>
      </p:sp>
    </p:spTree>
  </p:cSld>
  <p:clrMapOvr>
    <a:masterClrMapping/>
  </p:clrMapOvr>
  <p:transition advTm="53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a:t>
            </a:r>
            <a:endParaRPr lang="en-US" dirty="0"/>
          </a:p>
        </p:txBody>
      </p:sp>
      <p:sp>
        <p:nvSpPr>
          <p:cNvPr id="3" name="Content Placeholder 2"/>
          <p:cNvSpPr>
            <a:spLocks noGrp="1"/>
          </p:cNvSpPr>
          <p:nvPr>
            <p:ph idx="1"/>
          </p:nvPr>
        </p:nvSpPr>
        <p:spPr>
          <a:xfrm>
            <a:off x="990600" y="1447800"/>
            <a:ext cx="7772400" cy="4572000"/>
          </a:xfrm>
        </p:spPr>
        <p:txBody>
          <a:bodyPr/>
          <a:lstStyle/>
          <a:p>
            <a:pPr eaLnBrk="1" hangingPunct="1">
              <a:lnSpc>
                <a:spcPct val="80000"/>
              </a:lnSpc>
            </a:pPr>
            <a:r>
              <a:rPr lang="en-US" sz="2400" dirty="0" smtClean="0"/>
              <a:t>U.S. priority to maintain global economic competitiveness</a:t>
            </a:r>
            <a:endParaRPr lang="en-US" sz="2200" dirty="0" smtClean="0"/>
          </a:p>
          <a:p>
            <a:pPr eaLnBrk="1" hangingPunct="1">
              <a:lnSpc>
                <a:spcPct val="80000"/>
              </a:lnSpc>
              <a:buNone/>
            </a:pPr>
            <a:endParaRPr lang="en-US" sz="2200" dirty="0" smtClean="0"/>
          </a:p>
          <a:p>
            <a:pPr eaLnBrk="1" hangingPunct="1">
              <a:lnSpc>
                <a:spcPct val="80000"/>
              </a:lnSpc>
            </a:pPr>
            <a:r>
              <a:rPr lang="en-US" sz="2400" dirty="0" smtClean="0"/>
              <a:t>URMs enter higher education intending to major in STEM fields at the same rate as their White and Asian American counterparts.</a:t>
            </a:r>
            <a:endParaRPr lang="en-US" sz="2200" dirty="0" smtClean="0"/>
          </a:p>
          <a:p>
            <a:pPr eaLnBrk="1" hangingPunct="1">
              <a:lnSpc>
                <a:spcPct val="80000"/>
              </a:lnSpc>
            </a:pPr>
            <a:endParaRPr lang="en-US" sz="2400" dirty="0" smtClean="0"/>
          </a:p>
          <a:p>
            <a:pPr eaLnBrk="1" hangingPunct="1">
              <a:lnSpc>
                <a:spcPct val="80000"/>
              </a:lnSpc>
            </a:pPr>
            <a:r>
              <a:rPr lang="en-US" sz="2400" dirty="0" smtClean="0"/>
              <a:t>STEM completion rates after 5 years:</a:t>
            </a:r>
          </a:p>
          <a:p>
            <a:pPr lvl="1" eaLnBrk="1" hangingPunct="1">
              <a:lnSpc>
                <a:spcPct val="80000"/>
              </a:lnSpc>
            </a:pPr>
            <a:r>
              <a:rPr lang="en-US" sz="2000" dirty="0" smtClean="0"/>
              <a:t>Black 18.4%, Latino 22.1%, Native American 18.8%</a:t>
            </a:r>
          </a:p>
          <a:p>
            <a:pPr lvl="1" eaLnBrk="1" hangingPunct="1">
              <a:lnSpc>
                <a:spcPct val="80000"/>
              </a:lnSpc>
            </a:pPr>
            <a:r>
              <a:rPr lang="en-US" sz="2000" dirty="0" smtClean="0"/>
              <a:t>White 33% and Asian American 42% </a:t>
            </a:r>
            <a:endParaRPr lang="en-US" sz="1800" dirty="0" smtClean="0"/>
          </a:p>
          <a:p>
            <a:pPr eaLnBrk="1" hangingPunct="1">
              <a:lnSpc>
                <a:spcPct val="80000"/>
              </a:lnSpc>
            </a:pPr>
            <a:endParaRPr lang="en-US"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a:t>
            </a:r>
            <a:endParaRPr lang="en-US" dirty="0"/>
          </a:p>
        </p:txBody>
      </p:sp>
      <p:sp>
        <p:nvSpPr>
          <p:cNvPr id="3" name="Content Placeholder 2"/>
          <p:cNvSpPr>
            <a:spLocks noGrp="1"/>
          </p:cNvSpPr>
          <p:nvPr>
            <p:ph idx="1"/>
          </p:nvPr>
        </p:nvSpPr>
        <p:spPr/>
        <p:txBody>
          <a:bodyPr/>
          <a:lstStyle/>
          <a:p>
            <a:pPr marL="0" indent="0">
              <a:buNone/>
            </a:pPr>
            <a:r>
              <a:rPr lang="en-US" dirty="0" smtClean="0"/>
              <a:t>“But I just try to build a little sense of community on this campus with the few African American staff members, and we won’t even get into the dismal faculty figures. The only way I can describe it is horrid, and that’s part of the problem too, you see, when you don’t see yourself represented.” </a:t>
            </a:r>
          </a:p>
          <a:p>
            <a:pPr>
              <a:buNone/>
            </a:pPr>
            <a:r>
              <a:rPr lang="en-US" dirty="0" smtClean="0"/>
              <a:t>(Female faculty administrator, PWI)</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What barriers do undergraduate research program participants face in terms of their progress towards completion of an undergraduate degree in science?</a:t>
            </a:r>
          </a:p>
          <a:p>
            <a:pPr marL="514350" indent="-514350">
              <a:buFont typeface="+mj-lt"/>
              <a:buAutoNum type="arabicPeriod"/>
            </a:pPr>
            <a:endParaRPr lang="en-US" dirty="0" smtClean="0"/>
          </a:p>
          <a:p>
            <a:pPr marL="514350" indent="-514350">
              <a:buFont typeface="+mj-lt"/>
              <a:buAutoNum type="arabicPeriod"/>
            </a:pPr>
            <a:r>
              <a:rPr lang="en-US" dirty="0" smtClean="0"/>
              <a:t>How do faculty program directors and the programmatic functions help students overcome barriers?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Framework</a:t>
            </a:r>
            <a:endParaRPr lang="en-US" dirty="0"/>
          </a:p>
        </p:txBody>
      </p:sp>
      <p:sp>
        <p:nvSpPr>
          <p:cNvPr id="3" name="Content Placeholder 2"/>
          <p:cNvSpPr>
            <a:spLocks noGrp="1"/>
          </p:cNvSpPr>
          <p:nvPr>
            <p:ph idx="1"/>
          </p:nvPr>
        </p:nvSpPr>
        <p:spPr>
          <a:xfrm>
            <a:off x="990600" y="1447800"/>
            <a:ext cx="7313613" cy="4724400"/>
          </a:xfrm>
        </p:spPr>
        <p:txBody>
          <a:bodyPr/>
          <a:lstStyle/>
          <a:p>
            <a:pPr>
              <a:buNone/>
            </a:pPr>
            <a:r>
              <a:rPr lang="en-US" sz="2400" b="1" dirty="0" smtClean="0"/>
              <a:t>Social and Cultural Capital</a:t>
            </a:r>
          </a:p>
          <a:p>
            <a:r>
              <a:rPr lang="en-US" sz="2400" dirty="0" smtClean="0"/>
              <a:t>Capital inherited through social position and family background</a:t>
            </a:r>
            <a:endParaRPr lang="en-US" sz="2200" dirty="0" smtClean="0"/>
          </a:p>
          <a:p>
            <a:r>
              <a:rPr lang="en-US" sz="2400" dirty="0" smtClean="0"/>
              <a:t>Provides access to: </a:t>
            </a:r>
          </a:p>
          <a:p>
            <a:pPr marL="914400" lvl="2" indent="-236538"/>
            <a:r>
              <a:rPr lang="en-US" dirty="0" smtClean="0"/>
              <a:t>Networks (i.e., peer groups, science associations)</a:t>
            </a:r>
          </a:p>
          <a:p>
            <a:pPr marL="914400" lvl="2" indent="-236538"/>
            <a:r>
              <a:rPr lang="en-US" dirty="0" smtClean="0"/>
              <a:t>Information (i.e., job postings, grad school info)</a:t>
            </a:r>
          </a:p>
          <a:p>
            <a:pPr marL="914400" lvl="2" indent="-236538"/>
            <a:r>
              <a:rPr lang="en-US" dirty="0" smtClean="0"/>
              <a:t>Resources (i.e., funding, workshops)</a:t>
            </a:r>
          </a:p>
          <a:p>
            <a:pPr marL="914400" lvl="2" indent="-236538"/>
            <a:r>
              <a:rPr lang="en-US" dirty="0" smtClean="0"/>
              <a:t>Opportunities (i.e., lab experience, publications) </a:t>
            </a:r>
          </a:p>
          <a:p>
            <a:pPr marL="346075" lvl="2" indent="-346075"/>
            <a:r>
              <a:rPr lang="en-US" sz="2400" kern="1200" dirty="0" smtClean="0">
                <a:latin typeface="Arial" charset="0"/>
              </a:rPr>
              <a:t>Social capital acquired </a:t>
            </a:r>
            <a:r>
              <a:rPr lang="en-US" sz="2400" dirty="0" smtClean="0"/>
              <a:t>in college </a:t>
            </a:r>
            <a:r>
              <a:rPr lang="en-US" sz="2400" kern="1200" dirty="0" smtClean="0">
                <a:latin typeface="Arial" charset="0"/>
              </a:rPr>
              <a:t>complements </a:t>
            </a:r>
            <a:r>
              <a:rPr lang="en-US" sz="2400" dirty="0" smtClean="0"/>
              <a:t>the capital that students bring with them</a:t>
            </a:r>
            <a:endParaRPr lang="en-US" sz="2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295400"/>
            <a:ext cx="7315200" cy="5105400"/>
          </a:xfrm>
        </p:spPr>
        <p:txBody>
          <a:bodyPr/>
          <a:lstStyle/>
          <a:p>
            <a:r>
              <a:rPr lang="en-US" dirty="0" smtClean="0"/>
              <a:t>Contribute to persistence in STEM and graduate school enrollment through:</a:t>
            </a:r>
          </a:p>
          <a:p>
            <a:pPr lvl="1"/>
            <a:r>
              <a:rPr lang="en-US" sz="2800" dirty="0" smtClean="0"/>
              <a:t>Mentoring</a:t>
            </a:r>
          </a:p>
          <a:p>
            <a:pPr lvl="1"/>
            <a:r>
              <a:rPr lang="en-US" sz="2800" dirty="0" smtClean="0"/>
              <a:t>Faculty interaction and encouragement</a:t>
            </a:r>
          </a:p>
          <a:p>
            <a:pPr lvl="1"/>
            <a:r>
              <a:rPr lang="en-US" sz="2800" dirty="0" smtClean="0"/>
              <a:t>Academic support programs</a:t>
            </a:r>
          </a:p>
          <a:p>
            <a:pPr lvl="1"/>
            <a:r>
              <a:rPr lang="en-US" sz="2800" dirty="0" smtClean="0"/>
              <a:t>Promoting undergraduate involvement and engagement</a:t>
            </a:r>
          </a:p>
          <a:p>
            <a:pPr lvl="1"/>
            <a:r>
              <a:rPr lang="en-US" sz="2800" dirty="0" smtClean="0"/>
              <a:t>Fostering a commitment to science </a:t>
            </a:r>
          </a:p>
          <a:p>
            <a:pPr lvl="1">
              <a:buNone/>
            </a:pPr>
            <a:endParaRPr lang="en-US" dirty="0" smtClean="0"/>
          </a:p>
          <a:p>
            <a:endParaRPr lang="en-US" dirty="0"/>
          </a:p>
        </p:txBody>
      </p:sp>
      <p:sp>
        <p:nvSpPr>
          <p:cNvPr id="5" name="Title 1"/>
          <p:cNvSpPr>
            <a:spLocks noGrp="1"/>
          </p:cNvSpPr>
          <p:nvPr>
            <p:ph type="title"/>
          </p:nvPr>
        </p:nvSpPr>
        <p:spPr>
          <a:xfrm>
            <a:off x="990600" y="228600"/>
            <a:ext cx="7313613" cy="990600"/>
          </a:xfrm>
        </p:spPr>
        <p:txBody>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Previous Studies on </a:t>
            </a:r>
            <a:br>
              <a:rPr lang="en-US" dirty="0" smtClean="0"/>
            </a:br>
            <a:r>
              <a:rPr lang="en-US" dirty="0" smtClean="0"/>
              <a:t>Undergraduate Research Programs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Sources</a:t>
            </a:r>
            <a:endParaRPr lang="en-US" dirty="0"/>
          </a:p>
        </p:txBody>
      </p:sp>
      <p:sp>
        <p:nvSpPr>
          <p:cNvPr id="3" name="Content Placeholder 2"/>
          <p:cNvSpPr>
            <a:spLocks noGrp="1"/>
          </p:cNvSpPr>
          <p:nvPr>
            <p:ph idx="1"/>
          </p:nvPr>
        </p:nvSpPr>
        <p:spPr>
          <a:xfrm>
            <a:off x="762000" y="1295400"/>
            <a:ext cx="7620000" cy="5410200"/>
          </a:xfrm>
        </p:spPr>
        <p:txBody>
          <a:bodyPr/>
          <a:lstStyle/>
          <a:p>
            <a:pPr eaLnBrk="1" hangingPunct="1"/>
            <a:r>
              <a:rPr lang="en-US" dirty="0" smtClean="0"/>
              <a:t>5 campuses: 1 HBCU, 2 HSIs, and 2 PWIs</a:t>
            </a:r>
          </a:p>
          <a:p>
            <a:pPr lvl="1" eaLnBrk="1" hangingPunct="1"/>
            <a:r>
              <a:rPr lang="en-US" dirty="0" smtClean="0"/>
              <a:t>Selective research programs</a:t>
            </a:r>
          </a:p>
          <a:p>
            <a:pPr lvl="1" eaLnBrk="1" hangingPunct="1"/>
            <a:r>
              <a:rPr lang="en-US" dirty="0" smtClean="0"/>
              <a:t>Various funding sources</a:t>
            </a:r>
          </a:p>
          <a:p>
            <a:pPr lvl="1" eaLnBrk="1" hangingPunct="1"/>
            <a:endParaRPr lang="en-US" dirty="0" smtClean="0"/>
          </a:p>
          <a:p>
            <a:pPr eaLnBrk="1" hangingPunct="1"/>
            <a:r>
              <a:rPr lang="en-US" dirty="0" smtClean="0"/>
              <a:t>Faculty and staff interviews (n=16)</a:t>
            </a:r>
          </a:p>
          <a:p>
            <a:pPr eaLnBrk="1" hangingPunct="1"/>
            <a:endParaRPr lang="en-US" dirty="0" smtClean="0"/>
          </a:p>
          <a:p>
            <a:pPr eaLnBrk="1" hangingPunct="1"/>
            <a:r>
              <a:rPr lang="en-US" dirty="0" smtClean="0"/>
              <a:t>Student focus group interviews (n=71)</a:t>
            </a:r>
          </a:p>
          <a:p>
            <a:pPr lvl="1" eaLnBrk="1" hangingPunct="1"/>
            <a:r>
              <a:rPr lang="en-US" dirty="0" smtClean="0"/>
              <a:t>60% female/40% male</a:t>
            </a:r>
          </a:p>
          <a:p>
            <a:pPr lvl="1" eaLnBrk="1" hangingPunct="1"/>
            <a:r>
              <a:rPr lang="en-US" dirty="0" smtClean="0"/>
              <a:t>56% Latina/o, 18% Black, 13%  Asian American, 8% multiracial, 2.5% American Indian, and 2.5% White</a:t>
            </a:r>
          </a:p>
          <a:p>
            <a:pPr lvl="1" eaLnBrk="1" hangingPunct="1"/>
            <a:r>
              <a:rPr lang="en-US" dirty="0" smtClean="0"/>
              <a:t>70% biology, biochemistry, or chemistry majors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r>
              <a:rPr lang="en-US" dirty="0" smtClean="0"/>
              <a:t>Interpretive/descriptive qualitative study</a:t>
            </a:r>
          </a:p>
          <a:p>
            <a:endParaRPr lang="en-US" dirty="0" smtClean="0"/>
          </a:p>
          <a:p>
            <a:r>
              <a:rPr lang="en-US" dirty="0" smtClean="0"/>
              <a:t>Semi-structured interview protocol </a:t>
            </a:r>
          </a:p>
          <a:p>
            <a:pPr eaLnBrk="1" hangingPunct="1"/>
            <a:endParaRPr lang="en-US" dirty="0" smtClean="0"/>
          </a:p>
          <a:p>
            <a:pPr eaLnBrk="1" hangingPunct="1"/>
            <a:r>
              <a:rPr lang="en-US" dirty="0" smtClean="0"/>
              <a:t>Coded transcripts using </a:t>
            </a:r>
            <a:r>
              <a:rPr lang="en-US" dirty="0" err="1" smtClean="0"/>
              <a:t>NVivo</a:t>
            </a:r>
            <a:r>
              <a:rPr lang="en-US" dirty="0" smtClean="0"/>
              <a:t>® software to identify emergent themes</a:t>
            </a:r>
            <a:endParaRPr lang="en-US" sz="2400" dirty="0" smtClean="0"/>
          </a:p>
          <a:p>
            <a:endParaRPr lang="en-US" dirty="0" smtClean="0"/>
          </a:p>
          <a:p>
            <a:r>
              <a:rPr lang="en-US" dirty="0" smtClean="0"/>
              <a:t>Reached inter-coder reliability of 85%</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 Barriers</a:t>
            </a:r>
            <a:endParaRPr lang="en-US" dirty="0"/>
          </a:p>
        </p:txBody>
      </p:sp>
      <p:sp>
        <p:nvSpPr>
          <p:cNvPr id="3" name="Content Placeholder 2"/>
          <p:cNvSpPr>
            <a:spLocks noGrp="1"/>
          </p:cNvSpPr>
          <p:nvPr>
            <p:ph idx="1"/>
          </p:nvPr>
        </p:nvSpPr>
        <p:spPr/>
        <p:txBody>
          <a:bodyPr/>
          <a:lstStyle/>
          <a:p>
            <a:r>
              <a:rPr lang="en-US" sz="2400" dirty="0" smtClean="0"/>
              <a:t>Little exposure to:</a:t>
            </a:r>
          </a:p>
          <a:p>
            <a:pPr lvl="1"/>
            <a:r>
              <a:rPr lang="en-US" dirty="0" smtClean="0"/>
              <a:t>STEM career possibilities</a:t>
            </a:r>
          </a:p>
          <a:p>
            <a:pPr lvl="1"/>
            <a:r>
              <a:rPr lang="en-US" dirty="0" smtClean="0"/>
              <a:t>Research environments and processes</a:t>
            </a:r>
          </a:p>
          <a:p>
            <a:pPr lvl="1"/>
            <a:r>
              <a:rPr lang="en-US" dirty="0" smtClean="0"/>
              <a:t>Balancing class and research</a:t>
            </a:r>
          </a:p>
          <a:p>
            <a:r>
              <a:rPr lang="en-US" sz="2400" dirty="0" smtClean="0"/>
              <a:t>Limited access to networks:</a:t>
            </a:r>
          </a:p>
          <a:p>
            <a:pPr lvl="1"/>
            <a:r>
              <a:rPr lang="en-US" dirty="0" smtClean="0"/>
              <a:t>Racial isolation</a:t>
            </a:r>
          </a:p>
          <a:p>
            <a:pPr lvl="1"/>
            <a:r>
              <a:rPr lang="en-US" dirty="0" smtClean="0"/>
              <a:t>Limited faculty interaction</a:t>
            </a:r>
          </a:p>
          <a:p>
            <a:r>
              <a:rPr lang="en-US" sz="2400" dirty="0" smtClean="0"/>
              <a:t>Lack of resources</a:t>
            </a:r>
          </a:p>
          <a:p>
            <a:pPr lvl="1"/>
            <a:r>
              <a:rPr lang="en-US" dirty="0" smtClean="0"/>
              <a:t>Financial Concerns</a:t>
            </a:r>
          </a:p>
          <a:p>
            <a:pPr lvl="1"/>
            <a:r>
              <a:rPr lang="en-US" dirty="0" smtClean="0"/>
              <a:t>Preparation</a:t>
            </a:r>
          </a:p>
          <a:p>
            <a:pPr lvl="1"/>
            <a:endParaRPr lang="en-US" sz="1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 Programmatic Functions</a:t>
            </a:r>
            <a:endParaRPr lang="en-US" dirty="0"/>
          </a:p>
        </p:txBody>
      </p:sp>
      <p:sp>
        <p:nvSpPr>
          <p:cNvPr id="3" name="Content Placeholder 2"/>
          <p:cNvSpPr>
            <a:spLocks noGrp="1"/>
          </p:cNvSpPr>
          <p:nvPr>
            <p:ph idx="1"/>
          </p:nvPr>
        </p:nvSpPr>
        <p:spPr/>
        <p:txBody>
          <a:bodyPr/>
          <a:lstStyle/>
          <a:p>
            <a:endParaRPr lang="en-US" dirty="0" smtClean="0"/>
          </a:p>
          <a:p>
            <a:pPr marL="514350" indent="-514350">
              <a:buFont typeface="+mj-lt"/>
              <a:buAutoNum type="arabicPeriod"/>
            </a:pPr>
            <a:r>
              <a:rPr lang="en-US" dirty="0" smtClean="0"/>
              <a:t>Research experience and exposure</a:t>
            </a:r>
          </a:p>
          <a:p>
            <a:pPr marL="514350" indent="-514350">
              <a:buFont typeface="+mj-lt"/>
              <a:buAutoNum type="arabicPeriod"/>
            </a:pPr>
            <a:endParaRPr lang="en-US" dirty="0" smtClean="0"/>
          </a:p>
          <a:p>
            <a:pPr marL="514350" indent="-514350">
              <a:buFont typeface="+mj-lt"/>
              <a:buAutoNum type="arabicPeriod"/>
            </a:pPr>
            <a:r>
              <a:rPr lang="en-US" dirty="0" smtClean="0"/>
              <a:t>Access to supplemental services</a:t>
            </a:r>
          </a:p>
          <a:p>
            <a:pPr marL="514350" indent="-514350">
              <a:buFont typeface="+mj-lt"/>
              <a:buAutoNum type="arabicPeriod"/>
            </a:pPr>
            <a:endParaRPr lang="en-US" dirty="0" smtClean="0"/>
          </a:p>
          <a:p>
            <a:pPr marL="514350" indent="-514350">
              <a:buFont typeface="+mj-lt"/>
              <a:buAutoNum type="arabicPeriod"/>
            </a:pPr>
            <a:r>
              <a:rPr lang="en-US" dirty="0" smtClean="0"/>
              <a:t>Providing Social Networks/Personal Support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066800"/>
          </a:xfrm>
        </p:spPr>
        <p:txBody>
          <a:bodyPr/>
          <a:lstStyle/>
          <a:p>
            <a:r>
              <a:rPr lang="en-US" dirty="0" smtClean="0"/>
              <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r>
              <a:rPr lang="en-US" dirty="0" smtClean="0"/>
              <a:t/>
            </a:r>
            <a:br>
              <a:rPr lang="en-US" dirty="0" smtClean="0"/>
            </a:br>
            <a:endParaRPr lang="en-US" dirty="0"/>
          </a:p>
        </p:txBody>
      </p:sp>
      <p:sp>
        <p:nvSpPr>
          <p:cNvPr id="5" name="Text Placeholder 4"/>
          <p:cNvSpPr>
            <a:spLocks noGrp="1"/>
          </p:cNvSpPr>
          <p:nvPr>
            <p:ph type="body" idx="1"/>
          </p:nvPr>
        </p:nvSpPr>
        <p:spPr>
          <a:xfrm>
            <a:off x="1066800" y="685800"/>
            <a:ext cx="6934200" cy="639762"/>
          </a:xfrm>
        </p:spPr>
        <p:txBody>
          <a:bodyPr/>
          <a:lstStyle/>
          <a:p>
            <a:endParaRPr lang="en-US" dirty="0" smtClean="0"/>
          </a:p>
          <a:p>
            <a:r>
              <a:rPr lang="en-US" dirty="0" smtClean="0"/>
              <a:t>Programmatic Function:</a:t>
            </a:r>
          </a:p>
          <a:p>
            <a:r>
              <a:rPr lang="en-US" dirty="0" smtClean="0"/>
              <a:t>Provide Research Experience and Exposure</a:t>
            </a:r>
            <a:endParaRPr lang="en-US" dirty="0"/>
          </a:p>
        </p:txBody>
      </p:sp>
      <p:sp>
        <p:nvSpPr>
          <p:cNvPr id="3" name="Content Placeholder 2"/>
          <p:cNvSpPr>
            <a:spLocks noGrp="1"/>
          </p:cNvSpPr>
          <p:nvPr>
            <p:ph sz="half" idx="2"/>
          </p:nvPr>
        </p:nvSpPr>
        <p:spPr>
          <a:xfrm>
            <a:off x="533400" y="2133600"/>
            <a:ext cx="4114800" cy="3916363"/>
          </a:xfrm>
        </p:spPr>
        <p:txBody>
          <a:bodyPr/>
          <a:lstStyle/>
          <a:p>
            <a:endParaRPr lang="en-US" sz="2000" dirty="0" smtClean="0"/>
          </a:p>
          <a:p>
            <a:pPr>
              <a:buNone/>
            </a:pPr>
            <a:r>
              <a:rPr lang="en-US" sz="2000" b="1" dirty="0" smtClean="0"/>
              <a:t>     </a:t>
            </a:r>
            <a:r>
              <a:rPr lang="en-US" b="1" dirty="0" smtClean="0"/>
              <a:t>Introduces students to:</a:t>
            </a:r>
          </a:p>
          <a:p>
            <a:pPr lvl="1"/>
            <a:r>
              <a:rPr lang="en-US" sz="2400" dirty="0" smtClean="0"/>
              <a:t>what science is</a:t>
            </a:r>
          </a:p>
          <a:p>
            <a:pPr lvl="1"/>
            <a:r>
              <a:rPr lang="en-US" sz="2400" dirty="0" smtClean="0"/>
              <a:t>where it can take them</a:t>
            </a:r>
          </a:p>
          <a:p>
            <a:pPr lvl="1"/>
            <a:r>
              <a:rPr lang="en-US" sz="2400" dirty="0" smtClean="0"/>
              <a:t>what the possibilities are for both graduate studies and scientific careers</a:t>
            </a:r>
          </a:p>
          <a:p>
            <a:pPr>
              <a:buNone/>
            </a:pPr>
            <a:endParaRPr lang="en-US" dirty="0"/>
          </a:p>
        </p:txBody>
      </p:sp>
      <p:sp>
        <p:nvSpPr>
          <p:cNvPr id="4" name="Content Placeholder 3"/>
          <p:cNvSpPr>
            <a:spLocks noGrp="1"/>
          </p:cNvSpPr>
          <p:nvPr>
            <p:ph sz="quarter" idx="4"/>
          </p:nvPr>
        </p:nvSpPr>
        <p:spPr>
          <a:xfrm>
            <a:off x="4724400" y="2209800"/>
            <a:ext cx="4041775" cy="4267200"/>
          </a:xfrm>
        </p:spPr>
        <p:txBody>
          <a:bodyPr/>
          <a:lstStyle/>
          <a:p>
            <a:pPr marL="0" indent="0">
              <a:buNone/>
            </a:pPr>
            <a:r>
              <a:rPr lang="en-US" sz="2000" dirty="0" smtClean="0"/>
              <a:t>“You know, it’s providing us with this other way of looking at the sciences…I mean, I think for me, that’s one of the biggest things, the biggest way this research…or </a:t>
            </a:r>
            <a:r>
              <a:rPr lang="en-US" sz="2000" dirty="0" smtClean="0">
                <a:solidFill>
                  <a:srgbClr val="476CA7"/>
                </a:solidFill>
              </a:rPr>
              <a:t>this program is supporting my career goals, just like teaching me how to be a scientist and showing me the research to give me an active interest in biology.”</a:t>
            </a:r>
          </a:p>
          <a:p>
            <a:pPr marL="0" indent="0">
              <a:buNone/>
            </a:pPr>
            <a:r>
              <a:rPr lang="en-US" sz="2000" dirty="0" smtClean="0"/>
              <a:t>(Male student, HSI)</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066800"/>
          </a:xfrm>
        </p:spPr>
        <p:txBody>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r>
              <a:rPr lang="en-US" dirty="0" smtClean="0"/>
              <a:t/>
            </a:r>
            <a:br>
              <a:rPr lang="en-US" dirty="0" smtClean="0"/>
            </a:br>
            <a:r>
              <a:rPr lang="en-US" sz="2800" dirty="0" smtClean="0"/>
              <a:t>Programmatic Function:</a:t>
            </a:r>
            <a:br>
              <a:rPr lang="en-US" sz="2800" dirty="0" smtClean="0"/>
            </a:br>
            <a:r>
              <a:rPr lang="en-US" sz="2800" dirty="0" smtClean="0"/>
              <a:t>Provide Research Experience and Exposure </a:t>
            </a:r>
            <a:endParaRPr lang="en-US" sz="2600" dirty="0"/>
          </a:p>
        </p:txBody>
      </p:sp>
      <p:sp>
        <p:nvSpPr>
          <p:cNvPr id="5" name="Text Placeholder 4"/>
          <p:cNvSpPr>
            <a:spLocks noGrp="1"/>
          </p:cNvSpPr>
          <p:nvPr>
            <p:ph type="body" idx="1"/>
          </p:nvPr>
        </p:nvSpPr>
        <p:spPr>
          <a:xfrm>
            <a:off x="838200" y="2209800"/>
            <a:ext cx="4040188" cy="639762"/>
          </a:xfrm>
        </p:spPr>
        <p:txBody>
          <a:bodyPr/>
          <a:lstStyle/>
          <a:p>
            <a:r>
              <a:rPr lang="en-US" dirty="0" smtClean="0"/>
              <a:t>Science means something other than an M.D.</a:t>
            </a:r>
            <a:endParaRPr lang="en-US" dirty="0"/>
          </a:p>
        </p:txBody>
      </p:sp>
      <p:sp>
        <p:nvSpPr>
          <p:cNvPr id="3" name="Content Placeholder 2"/>
          <p:cNvSpPr>
            <a:spLocks noGrp="1"/>
          </p:cNvSpPr>
          <p:nvPr>
            <p:ph sz="half" idx="2"/>
          </p:nvPr>
        </p:nvSpPr>
        <p:spPr>
          <a:xfrm>
            <a:off x="685800" y="2895600"/>
            <a:ext cx="4040188" cy="3078163"/>
          </a:xfrm>
        </p:spPr>
        <p:txBody>
          <a:bodyPr/>
          <a:lstStyle/>
          <a:p>
            <a:r>
              <a:rPr lang="en-US" dirty="0" smtClean="0"/>
              <a:t>Students have knowledge about M.D. </a:t>
            </a:r>
          </a:p>
          <a:p>
            <a:r>
              <a:rPr lang="en-US" dirty="0" smtClean="0"/>
              <a:t>Lack knowledge regarding STEM careers</a:t>
            </a:r>
            <a:endParaRPr lang="en-US" dirty="0"/>
          </a:p>
        </p:txBody>
      </p:sp>
      <p:sp>
        <p:nvSpPr>
          <p:cNvPr id="4" name="Content Placeholder 3"/>
          <p:cNvSpPr>
            <a:spLocks noGrp="1"/>
          </p:cNvSpPr>
          <p:nvPr>
            <p:ph sz="quarter" idx="4"/>
          </p:nvPr>
        </p:nvSpPr>
        <p:spPr>
          <a:xfrm>
            <a:off x="4876800" y="1676400"/>
            <a:ext cx="4267200" cy="4343400"/>
          </a:xfrm>
        </p:spPr>
        <p:txBody>
          <a:bodyPr/>
          <a:lstStyle/>
          <a:p>
            <a:pPr marL="0" indent="0">
              <a:buNone/>
            </a:pPr>
            <a:r>
              <a:rPr lang="en-US" sz="2000" dirty="0" smtClean="0"/>
              <a:t>“I actually applied to the program wanting to know, ‘Should I go into medical school or graduate school?’ </a:t>
            </a:r>
            <a:r>
              <a:rPr lang="en-US" sz="2000" dirty="0" smtClean="0">
                <a:solidFill>
                  <a:srgbClr val="476CA7"/>
                </a:solidFill>
              </a:rPr>
              <a:t>I never really knew this side of a science degree existed until I was kind of brought into the program</a:t>
            </a:r>
            <a:r>
              <a:rPr lang="en-US" sz="2000" dirty="0" smtClean="0"/>
              <a:t>… the only research or the only thing that I knew was a doctor, the medical side. You never really see the other side of it.” </a:t>
            </a:r>
          </a:p>
          <a:p>
            <a:pPr marL="0" indent="0">
              <a:buNone/>
            </a:pPr>
            <a:r>
              <a:rPr lang="en-US" sz="2000" dirty="0" smtClean="0"/>
              <a:t>(Male student, HSI)</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304800"/>
            <a:ext cx="7313613" cy="841375"/>
          </a:xfrm>
        </p:spPr>
        <p:txBody>
          <a:bodyPr/>
          <a:lstStyle/>
          <a:p>
            <a:r>
              <a:rPr lang="en-US" dirty="0" smtClean="0"/>
              <a:t/>
            </a:r>
            <a:br>
              <a:rPr lang="en-US" dirty="0" smtClean="0"/>
            </a:br>
            <a:r>
              <a:rPr lang="en-US" dirty="0" smtClean="0"/>
              <a:t> </a:t>
            </a:r>
            <a:br>
              <a:rPr lang="en-US" dirty="0" smtClean="0"/>
            </a:br>
            <a:r>
              <a:rPr lang="en-US" dirty="0" smtClean="0"/>
              <a:t/>
            </a:r>
            <a:br>
              <a:rPr lang="en-US" dirty="0" smtClean="0"/>
            </a:br>
            <a:r>
              <a:rPr lang="en-US" dirty="0" smtClean="0"/>
              <a:t/>
            </a:r>
            <a:br>
              <a:rPr lang="en-US" dirty="0" smtClean="0"/>
            </a:br>
            <a:r>
              <a:rPr lang="en-US" sz="2600" dirty="0" smtClean="0"/>
              <a:t>Programmatic Function:</a:t>
            </a:r>
            <a:br>
              <a:rPr lang="en-US" sz="2600" dirty="0" smtClean="0"/>
            </a:br>
            <a:r>
              <a:rPr lang="en-US" sz="2600" dirty="0" smtClean="0"/>
              <a:t>Provide Research Experience and Exposure </a:t>
            </a:r>
            <a:endParaRPr lang="en-US" sz="2600" dirty="0"/>
          </a:p>
        </p:txBody>
      </p:sp>
      <p:sp>
        <p:nvSpPr>
          <p:cNvPr id="3" name="Content Placeholder 2"/>
          <p:cNvSpPr>
            <a:spLocks noGrp="1"/>
          </p:cNvSpPr>
          <p:nvPr>
            <p:ph sz="half" idx="1"/>
          </p:nvPr>
        </p:nvSpPr>
        <p:spPr>
          <a:xfrm>
            <a:off x="990600" y="2286000"/>
            <a:ext cx="3579813" cy="3581400"/>
          </a:xfrm>
        </p:spPr>
        <p:txBody>
          <a:bodyPr/>
          <a:lstStyle/>
          <a:p>
            <a:pPr>
              <a:buNone/>
            </a:pPr>
            <a:r>
              <a:rPr lang="en-US" sz="2600" b="1" dirty="0" smtClean="0"/>
              <a:t>Hands on experience</a:t>
            </a:r>
          </a:p>
          <a:p>
            <a:r>
              <a:rPr lang="en-US" sz="2400" dirty="0" smtClean="0"/>
              <a:t>Building real life, daily experience in labs</a:t>
            </a:r>
          </a:p>
          <a:p>
            <a:r>
              <a:rPr lang="en-US" sz="2400" dirty="0" smtClean="0"/>
              <a:t>Exposure to practical aspects of research</a:t>
            </a:r>
            <a:endParaRPr lang="en-US" sz="2400" dirty="0"/>
          </a:p>
        </p:txBody>
      </p:sp>
      <p:sp>
        <p:nvSpPr>
          <p:cNvPr id="5" name="Content Placeholder 4"/>
          <p:cNvSpPr>
            <a:spLocks noGrp="1"/>
          </p:cNvSpPr>
          <p:nvPr>
            <p:ph sz="half" idx="2"/>
          </p:nvPr>
        </p:nvSpPr>
        <p:spPr>
          <a:xfrm>
            <a:off x="4724400" y="1828800"/>
            <a:ext cx="4040187" cy="4572000"/>
          </a:xfrm>
        </p:spPr>
        <p:txBody>
          <a:bodyPr/>
          <a:lstStyle/>
          <a:p>
            <a:pPr marL="0" indent="0">
              <a:buNone/>
            </a:pPr>
            <a:r>
              <a:rPr lang="en-US" sz="2000" dirty="0" smtClean="0"/>
              <a:t>“We’ve got our hands-on and we get to do it. It’s one thing to read a book, but when you actually get to see how the colors change and how…to form a solid and then you can use something to evaporate and then it was liquid and now it’s solid or a residue, blah, blah, blah, all that stuff, we actually get a chance to do that and </a:t>
            </a:r>
            <a:r>
              <a:rPr lang="en-US" sz="2000" dirty="0" smtClean="0">
                <a:solidFill>
                  <a:srgbClr val="476CA7"/>
                </a:solidFill>
              </a:rPr>
              <a:t>it’s great I get to do that instead of just read about it.”</a:t>
            </a:r>
          </a:p>
          <a:p>
            <a:pPr marL="0" indent="0">
              <a:buNone/>
            </a:pPr>
            <a:r>
              <a:rPr lang="en-US" sz="2000" dirty="0" smtClean="0"/>
              <a:t>(Male student, HBCU)</a:t>
            </a:r>
          </a:p>
          <a:p>
            <a:pPr marL="0" indent="0">
              <a:buNone/>
            </a:pPr>
            <a:endParaRPr lang="en-US" sz="2000"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313613" cy="841375"/>
          </a:xfrm>
        </p:spPr>
        <p:txBody>
          <a:bodyPr/>
          <a:lstStyle/>
          <a:p>
            <a:r>
              <a:rPr lang="en-US" sz="2600" dirty="0" smtClean="0"/>
              <a:t>Programmatic Function:  </a:t>
            </a:r>
            <a:br>
              <a:rPr lang="en-US" sz="2600" dirty="0" smtClean="0"/>
            </a:br>
            <a:r>
              <a:rPr lang="en-US" sz="2600" dirty="0" smtClean="0"/>
              <a:t>Access to Supplemental Services</a:t>
            </a:r>
            <a:endParaRPr lang="en-US" sz="2600" dirty="0"/>
          </a:p>
        </p:txBody>
      </p:sp>
      <p:sp>
        <p:nvSpPr>
          <p:cNvPr id="3" name="Content Placeholder 2"/>
          <p:cNvSpPr>
            <a:spLocks noGrp="1"/>
          </p:cNvSpPr>
          <p:nvPr>
            <p:ph sz="half" idx="1"/>
          </p:nvPr>
        </p:nvSpPr>
        <p:spPr>
          <a:xfrm>
            <a:off x="914400" y="1752600"/>
            <a:ext cx="3200400" cy="4572000"/>
          </a:xfrm>
        </p:spPr>
        <p:txBody>
          <a:bodyPr/>
          <a:lstStyle/>
          <a:p>
            <a:pPr marL="0" indent="0">
              <a:buNone/>
            </a:pPr>
            <a:r>
              <a:rPr lang="en-US" sz="2400" b="1" dirty="0" smtClean="0"/>
              <a:t>Access to Supplemental Services</a:t>
            </a:r>
          </a:p>
          <a:p>
            <a:r>
              <a:rPr lang="en-US" sz="2200" dirty="0" smtClean="0"/>
              <a:t>GRE workshops</a:t>
            </a:r>
          </a:p>
          <a:p>
            <a:r>
              <a:rPr lang="en-US" sz="2200" dirty="0" smtClean="0"/>
              <a:t>Seminar speakers</a:t>
            </a:r>
          </a:p>
          <a:p>
            <a:r>
              <a:rPr lang="en-US" sz="2200" dirty="0" smtClean="0"/>
              <a:t>Funding for conferences</a:t>
            </a:r>
          </a:p>
          <a:p>
            <a:r>
              <a:rPr lang="en-US" sz="2200" dirty="0" smtClean="0"/>
              <a:t>Summer programs</a:t>
            </a:r>
          </a:p>
          <a:p>
            <a:r>
              <a:rPr lang="en-US" sz="2200" dirty="0" smtClean="0"/>
              <a:t>Financial support</a:t>
            </a:r>
          </a:p>
          <a:p>
            <a:pPr>
              <a:buNone/>
            </a:pPr>
            <a:endParaRPr lang="en-US" dirty="0" smtClean="0"/>
          </a:p>
          <a:p>
            <a:pPr>
              <a:buNone/>
            </a:pPr>
            <a:endParaRPr lang="en-US" sz="2400" dirty="0"/>
          </a:p>
        </p:txBody>
      </p:sp>
      <p:sp>
        <p:nvSpPr>
          <p:cNvPr id="4" name="Content Placeholder 3"/>
          <p:cNvSpPr>
            <a:spLocks noGrp="1"/>
          </p:cNvSpPr>
          <p:nvPr>
            <p:ph sz="half" idx="2"/>
          </p:nvPr>
        </p:nvSpPr>
        <p:spPr>
          <a:xfrm>
            <a:off x="4114800" y="1447800"/>
            <a:ext cx="4343400" cy="5029200"/>
          </a:xfrm>
        </p:spPr>
        <p:txBody>
          <a:bodyPr/>
          <a:lstStyle/>
          <a:p>
            <a:pPr marL="0" indent="0">
              <a:buNone/>
            </a:pPr>
            <a:r>
              <a:rPr lang="en-US" sz="2000" dirty="0" smtClean="0"/>
              <a:t>“A program like this where you get paid and you get to do research is great because it’s like you really need the experience to go to grad school or you need experience to get a job after college, but if you don’t get paid, then </a:t>
            </a:r>
            <a:r>
              <a:rPr lang="en-US" sz="2000" dirty="0" smtClean="0">
                <a:solidFill>
                  <a:srgbClr val="476CA7"/>
                </a:solidFill>
              </a:rPr>
              <a:t>you struggle and you have to choose between waiting tables, which will do nothing for you after college, or getting some real experience. So programs like these are really good because I’ve known people who work in labs and don’t get paid and are volunteering, it’s like I could have never done that.”</a:t>
            </a:r>
            <a:r>
              <a:rPr lang="en-US" sz="2000" dirty="0" smtClean="0"/>
              <a:t> </a:t>
            </a:r>
          </a:p>
          <a:p>
            <a:pPr marL="0" indent="0">
              <a:buNone/>
            </a:pPr>
            <a:r>
              <a:rPr lang="en-US" sz="2000" dirty="0" smtClean="0"/>
              <a:t>(Female student, HSI)</a:t>
            </a:r>
          </a:p>
          <a:p>
            <a:pPr marL="0" indent="0">
              <a:buNone/>
            </a:pPr>
            <a:endParaRPr lang="en-US" sz="1800" dirty="0">
              <a:solidFill>
                <a:srgbClr val="476CA7"/>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smtClean="0"/>
              <a:t>Programmatic Function:</a:t>
            </a:r>
            <a:br>
              <a:rPr lang="en-US" sz="2600" dirty="0" smtClean="0"/>
            </a:br>
            <a:r>
              <a:rPr lang="en-US" sz="2600" dirty="0" smtClean="0"/>
              <a:t>Access to Social Networks/Support </a:t>
            </a:r>
            <a:endParaRPr lang="en-US" sz="2600" dirty="0"/>
          </a:p>
        </p:txBody>
      </p:sp>
      <p:sp>
        <p:nvSpPr>
          <p:cNvPr id="3" name="Content Placeholder 2"/>
          <p:cNvSpPr>
            <a:spLocks noGrp="1"/>
          </p:cNvSpPr>
          <p:nvPr>
            <p:ph sz="half" idx="1"/>
          </p:nvPr>
        </p:nvSpPr>
        <p:spPr>
          <a:xfrm>
            <a:off x="990600" y="1981200"/>
            <a:ext cx="3429000" cy="4572000"/>
          </a:xfrm>
        </p:spPr>
        <p:txBody>
          <a:bodyPr/>
          <a:lstStyle/>
          <a:p>
            <a:r>
              <a:rPr lang="en-US" sz="2400" dirty="0" smtClean="0"/>
              <a:t>Professional and academic networks</a:t>
            </a:r>
          </a:p>
          <a:p>
            <a:r>
              <a:rPr lang="en-US" sz="2400" dirty="0" smtClean="0"/>
              <a:t>Relationships with:</a:t>
            </a:r>
          </a:p>
          <a:p>
            <a:pPr lvl="1"/>
            <a:r>
              <a:rPr lang="en-US" sz="2200" dirty="0" smtClean="0"/>
              <a:t>program directors </a:t>
            </a:r>
          </a:p>
          <a:p>
            <a:pPr lvl="1"/>
            <a:r>
              <a:rPr lang="en-US" sz="2200" dirty="0" smtClean="0"/>
              <a:t>faculty mentors</a:t>
            </a:r>
          </a:p>
          <a:p>
            <a:pPr lvl="2"/>
            <a:r>
              <a:rPr lang="en-US" dirty="0" smtClean="0"/>
              <a:t>Smaller scale interactions</a:t>
            </a:r>
          </a:p>
          <a:p>
            <a:pPr lvl="2"/>
            <a:r>
              <a:rPr lang="en-US" dirty="0" smtClean="0"/>
              <a:t>Personal attention</a:t>
            </a:r>
          </a:p>
          <a:p>
            <a:endParaRPr lang="en-US" sz="2200" dirty="0" smtClean="0"/>
          </a:p>
          <a:p>
            <a:endParaRPr lang="en-US" sz="2200" dirty="0" smtClean="0"/>
          </a:p>
          <a:p>
            <a:pPr>
              <a:buNone/>
            </a:pPr>
            <a:endParaRPr lang="en-US" b="1" dirty="0" smtClean="0"/>
          </a:p>
          <a:p>
            <a:pPr>
              <a:buNone/>
            </a:pPr>
            <a:endParaRPr lang="en-US" b="1" dirty="0" smtClean="0"/>
          </a:p>
          <a:p>
            <a:pPr>
              <a:buNone/>
            </a:pPr>
            <a:r>
              <a:rPr lang="en-US" dirty="0" smtClean="0"/>
              <a:t>	</a:t>
            </a:r>
          </a:p>
          <a:p>
            <a:pPr>
              <a:buNone/>
            </a:pPr>
            <a:endParaRPr lang="en-US" sz="2400" dirty="0"/>
          </a:p>
        </p:txBody>
      </p:sp>
      <p:sp>
        <p:nvSpPr>
          <p:cNvPr id="4" name="Content Placeholder 3"/>
          <p:cNvSpPr>
            <a:spLocks noGrp="1"/>
          </p:cNvSpPr>
          <p:nvPr>
            <p:ph sz="half" idx="2"/>
          </p:nvPr>
        </p:nvSpPr>
        <p:spPr>
          <a:xfrm>
            <a:off x="4495800" y="1752600"/>
            <a:ext cx="4114800" cy="4572000"/>
          </a:xfrm>
        </p:spPr>
        <p:txBody>
          <a:bodyPr/>
          <a:lstStyle/>
          <a:p>
            <a:pPr>
              <a:buNone/>
            </a:pPr>
            <a:r>
              <a:rPr lang="en-US" sz="1600" dirty="0" smtClean="0"/>
              <a:t> </a:t>
            </a:r>
            <a:endParaRPr lang="en-US" sz="2000" dirty="0" smtClean="0"/>
          </a:p>
          <a:p>
            <a:pPr marL="0" indent="0">
              <a:buNone/>
            </a:pPr>
            <a:r>
              <a:rPr lang="en-US" sz="2000" dirty="0" smtClean="0"/>
              <a:t>“Another professor that I worked with, she was also very helpful and helped me with my CV and she called one of the schools that I was applying to because she was friends with some of the other professors there.” </a:t>
            </a:r>
          </a:p>
          <a:p>
            <a:pPr marL="0" indent="0">
              <a:buNone/>
            </a:pPr>
            <a:r>
              <a:rPr lang="en-US" sz="2000" dirty="0" smtClean="0"/>
              <a:t>(Male student, PWI)</a:t>
            </a:r>
          </a:p>
          <a:p>
            <a:endParaRPr lang="en-US"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Programmatic Function:</a:t>
            </a:r>
            <a:br>
              <a:rPr lang="en-US" dirty="0" smtClean="0"/>
            </a:br>
            <a:r>
              <a:rPr lang="en-US" dirty="0" smtClean="0"/>
              <a:t>Access to Social Networks/Support</a:t>
            </a:r>
            <a:endParaRPr lang="en-US" dirty="0"/>
          </a:p>
        </p:txBody>
      </p:sp>
      <p:sp>
        <p:nvSpPr>
          <p:cNvPr id="6" name="Content Placeholder 5"/>
          <p:cNvSpPr>
            <a:spLocks noGrp="1"/>
          </p:cNvSpPr>
          <p:nvPr>
            <p:ph sz="half" idx="1"/>
          </p:nvPr>
        </p:nvSpPr>
        <p:spPr>
          <a:xfrm>
            <a:off x="1066800" y="1981200"/>
            <a:ext cx="2667000" cy="4572000"/>
          </a:xfrm>
        </p:spPr>
        <p:txBody>
          <a:bodyPr/>
          <a:lstStyle/>
          <a:p>
            <a:r>
              <a:rPr lang="en-US" sz="2400" dirty="0" smtClean="0"/>
              <a:t>Personal and emotional support</a:t>
            </a:r>
          </a:p>
          <a:p>
            <a:endParaRPr lang="en-US" sz="2400" dirty="0" smtClean="0"/>
          </a:p>
          <a:p>
            <a:r>
              <a:rPr lang="en-US" sz="2400" dirty="0" smtClean="0"/>
              <a:t>Sense of community</a:t>
            </a:r>
          </a:p>
          <a:p>
            <a:endParaRPr lang="en-US" dirty="0"/>
          </a:p>
        </p:txBody>
      </p:sp>
      <p:sp>
        <p:nvSpPr>
          <p:cNvPr id="7" name="Content Placeholder 6"/>
          <p:cNvSpPr>
            <a:spLocks noGrp="1"/>
          </p:cNvSpPr>
          <p:nvPr>
            <p:ph sz="half" idx="2"/>
          </p:nvPr>
        </p:nvSpPr>
        <p:spPr>
          <a:xfrm>
            <a:off x="4191000" y="1447800"/>
            <a:ext cx="4572001" cy="4724400"/>
          </a:xfrm>
        </p:spPr>
        <p:txBody>
          <a:bodyPr/>
          <a:lstStyle/>
          <a:p>
            <a:pPr>
              <a:buNone/>
            </a:pPr>
            <a:r>
              <a:rPr lang="en-US" sz="2000" dirty="0" smtClean="0"/>
              <a:t>“I think it’s successful because of the </a:t>
            </a:r>
          </a:p>
          <a:p>
            <a:pPr>
              <a:buNone/>
            </a:pPr>
            <a:r>
              <a:rPr lang="en-US" sz="2000" dirty="0" smtClean="0"/>
              <a:t>community aspect, a place where </a:t>
            </a:r>
          </a:p>
          <a:p>
            <a:pPr>
              <a:buNone/>
            </a:pPr>
            <a:r>
              <a:rPr lang="en-US" sz="2000" dirty="0" smtClean="0"/>
              <a:t>those that are in the program feel </a:t>
            </a:r>
          </a:p>
          <a:p>
            <a:pPr>
              <a:buNone/>
            </a:pPr>
            <a:r>
              <a:rPr lang="en-US" sz="2000" dirty="0" smtClean="0"/>
              <a:t>that they belong to something special</a:t>
            </a:r>
          </a:p>
          <a:p>
            <a:pPr>
              <a:buNone/>
            </a:pPr>
            <a:r>
              <a:rPr lang="en-US" sz="2000" dirty="0" smtClean="0"/>
              <a:t>and that there’s somebody out there </a:t>
            </a:r>
          </a:p>
          <a:p>
            <a:pPr>
              <a:buNone/>
            </a:pPr>
            <a:r>
              <a:rPr lang="en-US" sz="2000" dirty="0" smtClean="0"/>
              <a:t>that cares… </a:t>
            </a:r>
            <a:r>
              <a:rPr lang="en-US" sz="2000" dirty="0" smtClean="0">
                <a:solidFill>
                  <a:srgbClr val="476CA7"/>
                </a:solidFill>
              </a:rPr>
              <a:t>Students feel that they </a:t>
            </a:r>
          </a:p>
          <a:p>
            <a:pPr>
              <a:buNone/>
            </a:pPr>
            <a:r>
              <a:rPr lang="en-US" sz="2000" dirty="0" smtClean="0">
                <a:solidFill>
                  <a:srgbClr val="476CA7"/>
                </a:solidFill>
              </a:rPr>
              <a:t>have some sort of accountability </a:t>
            </a:r>
          </a:p>
          <a:p>
            <a:pPr>
              <a:buNone/>
            </a:pPr>
            <a:r>
              <a:rPr lang="en-US" sz="2000" dirty="0" smtClean="0">
                <a:solidFill>
                  <a:srgbClr val="476CA7"/>
                </a:solidFill>
              </a:rPr>
              <a:t>that’s more than just to themselves, </a:t>
            </a:r>
          </a:p>
          <a:p>
            <a:pPr>
              <a:buNone/>
            </a:pPr>
            <a:r>
              <a:rPr lang="en-US" sz="2000" dirty="0" smtClean="0">
                <a:solidFill>
                  <a:srgbClr val="476CA7"/>
                </a:solidFill>
              </a:rPr>
              <a:t>that somebody’s out there thinking, </a:t>
            </a:r>
          </a:p>
          <a:p>
            <a:pPr>
              <a:buNone/>
            </a:pPr>
            <a:r>
              <a:rPr lang="en-US" sz="2000" dirty="0" smtClean="0">
                <a:solidFill>
                  <a:srgbClr val="476CA7"/>
                </a:solidFill>
              </a:rPr>
              <a:t>‘Hey, I’m here caring about your </a:t>
            </a:r>
          </a:p>
          <a:p>
            <a:pPr>
              <a:buNone/>
            </a:pPr>
            <a:r>
              <a:rPr lang="en-US" sz="2000" dirty="0" smtClean="0">
                <a:solidFill>
                  <a:srgbClr val="476CA7"/>
                </a:solidFill>
              </a:rPr>
              <a:t>success, so you should care about</a:t>
            </a:r>
          </a:p>
          <a:p>
            <a:pPr>
              <a:buNone/>
            </a:pPr>
            <a:r>
              <a:rPr lang="en-US" sz="2000" dirty="0" smtClean="0">
                <a:solidFill>
                  <a:srgbClr val="476CA7"/>
                </a:solidFill>
              </a:rPr>
              <a:t>your success as well’.” </a:t>
            </a:r>
          </a:p>
          <a:p>
            <a:pPr>
              <a:buNone/>
            </a:pPr>
            <a:r>
              <a:rPr lang="en-US" sz="2000" dirty="0" smtClean="0"/>
              <a:t>(Female Administrator, PWI)</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Programmatic Function: </a:t>
            </a:r>
            <a:br>
              <a:rPr lang="en-US" dirty="0" smtClean="0"/>
            </a:br>
            <a:r>
              <a:rPr lang="en-US" dirty="0" smtClean="0"/>
              <a:t>Access to Social Networks/Support</a:t>
            </a:r>
            <a:endParaRPr lang="en-US" dirty="0"/>
          </a:p>
        </p:txBody>
      </p:sp>
      <p:sp>
        <p:nvSpPr>
          <p:cNvPr id="6" name="Content Placeholder 5"/>
          <p:cNvSpPr>
            <a:spLocks noGrp="1"/>
          </p:cNvSpPr>
          <p:nvPr>
            <p:ph sz="half" idx="1"/>
          </p:nvPr>
        </p:nvSpPr>
        <p:spPr>
          <a:xfrm>
            <a:off x="1066800" y="1981200"/>
            <a:ext cx="2971800" cy="4572000"/>
          </a:xfrm>
        </p:spPr>
        <p:txBody>
          <a:bodyPr/>
          <a:lstStyle/>
          <a:p>
            <a:pPr>
              <a:buNone/>
            </a:pPr>
            <a:r>
              <a:rPr lang="en-US" sz="2400" dirty="0" smtClean="0"/>
              <a:t>Peer networks</a:t>
            </a:r>
          </a:p>
          <a:p>
            <a:r>
              <a:rPr lang="en-US" sz="2400" dirty="0" smtClean="0"/>
              <a:t>Being surrounded by like-minded peers</a:t>
            </a:r>
          </a:p>
          <a:p>
            <a:r>
              <a:rPr lang="en-US" sz="2400" dirty="0" smtClean="0"/>
              <a:t>Students felt understood</a:t>
            </a:r>
          </a:p>
          <a:p>
            <a:endParaRPr lang="en-US" dirty="0" smtClean="0"/>
          </a:p>
          <a:p>
            <a:endParaRPr lang="en-US" dirty="0"/>
          </a:p>
        </p:txBody>
      </p:sp>
      <p:sp>
        <p:nvSpPr>
          <p:cNvPr id="7" name="Content Placeholder 6"/>
          <p:cNvSpPr>
            <a:spLocks noGrp="1"/>
          </p:cNvSpPr>
          <p:nvPr>
            <p:ph sz="half" idx="2"/>
          </p:nvPr>
        </p:nvSpPr>
        <p:spPr>
          <a:xfrm>
            <a:off x="4267200" y="1447800"/>
            <a:ext cx="4191000" cy="4876800"/>
          </a:xfrm>
        </p:spPr>
        <p:txBody>
          <a:bodyPr/>
          <a:lstStyle/>
          <a:p>
            <a:pPr marL="0" indent="0">
              <a:buNone/>
            </a:pPr>
            <a:r>
              <a:rPr lang="en-US" sz="2000" dirty="0" smtClean="0"/>
              <a:t>“[The program] just really helped me to focus on actually doing research and just even got me interested in going to conferences, presenting the research that I’m doing, and also just really getting interested in other people’s research, and so for me, </a:t>
            </a:r>
            <a:r>
              <a:rPr lang="en-US" sz="2000" dirty="0" smtClean="0">
                <a:solidFill>
                  <a:srgbClr val="476CA7"/>
                </a:solidFill>
              </a:rPr>
              <a:t>I guess having the opportunity to go out and see that there’s other people that are even my age doing the same is a real big encouragement to me.”</a:t>
            </a:r>
          </a:p>
          <a:p>
            <a:pPr>
              <a:buNone/>
            </a:pPr>
            <a:r>
              <a:rPr lang="en-US" sz="2000" dirty="0" smtClean="0"/>
              <a:t>(Male Student, HBCU)</a:t>
            </a: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idx="1"/>
          </p:nvPr>
        </p:nvSpPr>
        <p:spPr>
          <a:xfrm>
            <a:off x="990600" y="1676400"/>
            <a:ext cx="7313613" cy="5181600"/>
          </a:xfrm>
        </p:spPr>
        <p:txBody>
          <a:bodyPr/>
          <a:lstStyle/>
          <a:p>
            <a:r>
              <a:rPr lang="en-US" dirty="0" smtClean="0"/>
              <a:t>Bridging Networks</a:t>
            </a:r>
          </a:p>
          <a:p>
            <a:pPr lvl="1"/>
            <a:r>
              <a:rPr lang="en-US" dirty="0" smtClean="0"/>
              <a:t>Previously available only to more privileged and well connected students</a:t>
            </a:r>
          </a:p>
          <a:p>
            <a:pPr lvl="1"/>
            <a:r>
              <a:rPr lang="en-US" dirty="0" smtClean="0"/>
              <a:t>Influences academic &amp; occupational status</a:t>
            </a:r>
          </a:p>
          <a:p>
            <a:pPr lvl="1"/>
            <a:r>
              <a:rPr lang="en-US" smtClean="0"/>
              <a:t>Provides </a:t>
            </a:r>
            <a:r>
              <a:rPr lang="en-US" dirty="0" smtClean="0"/>
              <a:t>bonding, emotional support and personal attention</a:t>
            </a:r>
          </a:p>
          <a:p>
            <a:pPr lvl="1"/>
            <a:r>
              <a:rPr lang="en-US" kern="1200" dirty="0" smtClean="0">
                <a:latin typeface="Arial" charset="0"/>
              </a:rPr>
              <a:t>Social capital acquired </a:t>
            </a:r>
            <a:r>
              <a:rPr lang="en-US" dirty="0" smtClean="0"/>
              <a:t>in college </a:t>
            </a:r>
            <a:r>
              <a:rPr lang="en-US" kern="1200" dirty="0" smtClean="0">
                <a:latin typeface="Arial" charset="0"/>
              </a:rPr>
              <a:t>complements </a:t>
            </a:r>
            <a:r>
              <a:rPr lang="en-US" dirty="0" smtClean="0"/>
              <a:t>the capital that students bring with them</a:t>
            </a:r>
            <a:endParaRPr lang="en-US" sz="2200"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Implications</a:t>
            </a:r>
            <a:endParaRPr lang="en-US" dirty="0"/>
          </a:p>
        </p:txBody>
      </p:sp>
      <p:sp>
        <p:nvSpPr>
          <p:cNvPr id="3" name="Content Placeholder 2"/>
          <p:cNvSpPr>
            <a:spLocks noGrp="1"/>
          </p:cNvSpPr>
          <p:nvPr>
            <p:ph idx="1"/>
          </p:nvPr>
        </p:nvSpPr>
        <p:spPr/>
        <p:txBody>
          <a:bodyPr/>
          <a:lstStyle/>
          <a:p>
            <a:pPr marL="342900" lvl="1" indent="-342900">
              <a:buClr>
                <a:schemeClr val="tx2"/>
              </a:buClr>
              <a:buFont typeface="Wingdings" pitchFamily="2" charset="2"/>
              <a:buChar char="¡"/>
            </a:pPr>
            <a:r>
              <a:rPr lang="en-US" sz="2800" dirty="0" smtClean="0"/>
              <a:t>Programs Institutional Support</a:t>
            </a:r>
          </a:p>
          <a:p>
            <a:pPr marL="742950" lvl="2" indent="-342900"/>
            <a:r>
              <a:rPr lang="en-US" sz="2400" dirty="0" smtClean="0"/>
              <a:t>Underfunding/inadequate resources</a:t>
            </a:r>
          </a:p>
          <a:p>
            <a:pPr marL="742950" lvl="2" indent="-342900"/>
            <a:r>
              <a:rPr lang="en-US" sz="2400" dirty="0" smtClean="0"/>
              <a:t>Lack of coordination between programs</a:t>
            </a:r>
          </a:p>
          <a:p>
            <a:pPr marL="742950" lvl="2" indent="-342900"/>
            <a:r>
              <a:rPr lang="en-US" sz="2400" dirty="0" smtClean="0"/>
              <a:t>Limited size and scope</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9"/>
          <p:cNvSpPr>
            <a:spLocks noChangeArrowheads="1"/>
          </p:cNvSpPr>
          <p:nvPr/>
        </p:nvSpPr>
        <p:spPr bwMode="auto">
          <a:xfrm>
            <a:off x="7924800" y="5895975"/>
            <a:ext cx="914400" cy="838200"/>
          </a:xfrm>
          <a:prstGeom prst="rect">
            <a:avLst/>
          </a:prstGeom>
          <a:solidFill>
            <a:schemeClr val="bg1"/>
          </a:solidFill>
          <a:ln w="9525" algn="ctr">
            <a:noFill/>
            <a:miter lim="800000"/>
            <a:headEnd/>
            <a:tailEnd/>
          </a:ln>
        </p:spPr>
        <p:txBody>
          <a:bodyPr wrap="none" anchor="ctr">
            <a:spAutoFit/>
          </a:bodyPr>
          <a:lstStyle/>
          <a:p>
            <a:endParaRPr lang="en-US"/>
          </a:p>
        </p:txBody>
      </p:sp>
      <p:sp>
        <p:nvSpPr>
          <p:cNvPr id="22531" name="Rectangle 2"/>
          <p:cNvSpPr>
            <a:spLocks noGrp="1" noChangeArrowheads="1"/>
          </p:cNvSpPr>
          <p:nvPr>
            <p:ph type="title"/>
          </p:nvPr>
        </p:nvSpPr>
        <p:spPr/>
        <p:txBody>
          <a:bodyPr/>
          <a:lstStyle/>
          <a:p>
            <a:pPr eaLnBrk="1" hangingPunct="1"/>
            <a:r>
              <a:rPr lang="en-US" smtClean="0"/>
              <a:t>Contact Information</a:t>
            </a:r>
          </a:p>
        </p:txBody>
      </p:sp>
      <p:sp>
        <p:nvSpPr>
          <p:cNvPr id="22532" name="Rectangle 3"/>
          <p:cNvSpPr>
            <a:spLocks noGrp="1" noChangeArrowheads="1"/>
          </p:cNvSpPr>
          <p:nvPr>
            <p:ph type="body" idx="1"/>
          </p:nvPr>
        </p:nvSpPr>
        <p:spPr>
          <a:xfrm>
            <a:off x="228600" y="5638800"/>
            <a:ext cx="8686800" cy="990600"/>
          </a:xfrm>
        </p:spPr>
        <p:txBody>
          <a:bodyPr/>
          <a:lstStyle/>
          <a:p>
            <a:pPr algn="ctr" eaLnBrk="1" hangingPunct="1">
              <a:lnSpc>
                <a:spcPct val="80000"/>
              </a:lnSpc>
              <a:buFont typeface="Wingdings" pitchFamily="2" charset="2"/>
              <a:buNone/>
            </a:pPr>
            <a:r>
              <a:rPr lang="en-US" sz="1600" smtClean="0"/>
              <a:t>Acknowledgments: This study was made possible by the support of the National Institute of General Medical Sciences, NIH Grant Numbers 1 R01 GMO71968-01 and R01 GMO71968-05 as well as the National Science Foundation, NSF Grant Number 0757076. This independent research and the views expressed here do not indicate endorsement by the sponsors.</a:t>
            </a:r>
          </a:p>
        </p:txBody>
      </p:sp>
      <p:sp>
        <p:nvSpPr>
          <p:cNvPr id="22533" name="Rectangle 4"/>
          <p:cNvSpPr>
            <a:spLocks noChangeArrowheads="1"/>
          </p:cNvSpPr>
          <p:nvPr/>
        </p:nvSpPr>
        <p:spPr bwMode="auto">
          <a:xfrm>
            <a:off x="190500" y="4114799"/>
            <a:ext cx="8763000" cy="1371601"/>
          </a:xfrm>
          <a:prstGeom prst="rect">
            <a:avLst/>
          </a:prstGeom>
          <a:noFill/>
          <a:ln w="9525">
            <a:noFill/>
            <a:miter lim="800000"/>
            <a:headEnd/>
            <a:tailEnd/>
          </a:ln>
        </p:spPr>
        <p:txBody>
          <a:bodyPr/>
          <a:lstStyle/>
          <a:p>
            <a:pPr marL="342900" indent="-342900" algn="ctr" eaLnBrk="1" hangingPunct="1">
              <a:spcBef>
                <a:spcPct val="20000"/>
              </a:spcBef>
              <a:buClr>
                <a:schemeClr val="tx2"/>
              </a:buClr>
              <a:buSzPct val="70000"/>
              <a:buFont typeface="Wingdings" pitchFamily="2" charset="2"/>
              <a:buNone/>
            </a:pPr>
            <a:r>
              <a:rPr lang="en-US" sz="2000" dirty="0" smtClean="0"/>
              <a:t>Papers </a:t>
            </a:r>
            <a:r>
              <a:rPr lang="en-US" sz="2000" dirty="0"/>
              <a:t>and reports </a:t>
            </a:r>
            <a:r>
              <a:rPr lang="en-US" sz="2000" dirty="0" smtClean="0"/>
              <a:t>are available </a:t>
            </a:r>
            <a:r>
              <a:rPr lang="en-US" sz="2000" dirty="0"/>
              <a:t>for </a:t>
            </a:r>
            <a:r>
              <a:rPr lang="en-US" sz="2000" dirty="0" smtClean="0"/>
              <a:t>download at: </a:t>
            </a:r>
            <a:endParaRPr lang="en-US" sz="2000" dirty="0"/>
          </a:p>
          <a:p>
            <a:pPr marL="342900" indent="-342900" algn="ctr" eaLnBrk="1" hangingPunct="1">
              <a:spcBef>
                <a:spcPct val="20000"/>
              </a:spcBef>
              <a:buClr>
                <a:schemeClr val="tx2"/>
              </a:buClr>
              <a:buSzPct val="70000"/>
              <a:buFont typeface="Wingdings" pitchFamily="2" charset="2"/>
              <a:buNone/>
            </a:pPr>
            <a:r>
              <a:rPr lang="en-US" sz="2400" dirty="0"/>
              <a:t>http://heri.ucla.edu/nih</a:t>
            </a:r>
            <a:endParaRPr lang="en-US" sz="2000" dirty="0"/>
          </a:p>
          <a:p>
            <a:pPr marL="342900" indent="-342900" algn="ctr" eaLnBrk="1" hangingPunct="1">
              <a:spcBef>
                <a:spcPct val="20000"/>
              </a:spcBef>
              <a:buClr>
                <a:schemeClr val="tx2"/>
              </a:buClr>
              <a:buSzPct val="70000"/>
              <a:buFont typeface="Wingdings" pitchFamily="2" charset="2"/>
              <a:buNone/>
            </a:pPr>
            <a:r>
              <a:rPr lang="en-US" sz="2000" dirty="0"/>
              <a:t>Project e-mail: </a:t>
            </a:r>
            <a:r>
              <a:rPr lang="en-US" sz="2000" dirty="0">
                <a:solidFill>
                  <a:srgbClr val="003399"/>
                </a:solidFill>
              </a:rPr>
              <a:t>herinih@ucla.edu</a:t>
            </a:r>
          </a:p>
        </p:txBody>
      </p:sp>
      <p:sp>
        <p:nvSpPr>
          <p:cNvPr id="22534" name="Rectangle 5"/>
          <p:cNvSpPr>
            <a:spLocks noChangeArrowheads="1"/>
          </p:cNvSpPr>
          <p:nvPr/>
        </p:nvSpPr>
        <p:spPr bwMode="auto">
          <a:xfrm>
            <a:off x="990600" y="1362075"/>
            <a:ext cx="2438400" cy="1076325"/>
          </a:xfrm>
          <a:prstGeom prst="rect">
            <a:avLst/>
          </a:prstGeom>
          <a:noFill/>
          <a:ln w="9525">
            <a:noFill/>
            <a:miter lim="800000"/>
            <a:headEnd/>
            <a:tailEnd/>
          </a:ln>
        </p:spPr>
        <p:txBody>
          <a:bodyPr tIns="91440"/>
          <a:lstStyle/>
          <a:p>
            <a:pPr marL="342900" indent="-342900" eaLnBrk="1" hangingPunct="1">
              <a:lnSpc>
                <a:spcPct val="80000"/>
              </a:lnSpc>
              <a:spcBef>
                <a:spcPct val="20000"/>
              </a:spcBef>
              <a:buClr>
                <a:schemeClr val="tx2"/>
              </a:buClr>
              <a:buSzPct val="70000"/>
              <a:buFont typeface="Wingdings" pitchFamily="2" charset="2"/>
              <a:buNone/>
            </a:pPr>
            <a:r>
              <a:rPr lang="en-US" sz="1800" dirty="0">
                <a:solidFill>
                  <a:srgbClr val="21324D"/>
                </a:solidFill>
              </a:rPr>
              <a:t>Faculty and Co-PIs:</a:t>
            </a:r>
          </a:p>
          <a:p>
            <a:pPr marL="342900" indent="-342900" eaLnBrk="1" hangingPunct="1">
              <a:lnSpc>
                <a:spcPct val="80000"/>
              </a:lnSpc>
              <a:spcBef>
                <a:spcPct val="20000"/>
              </a:spcBef>
              <a:buClr>
                <a:schemeClr val="tx2"/>
              </a:buClr>
              <a:buSzPct val="70000"/>
              <a:buFont typeface="Wingdings" pitchFamily="2" charset="2"/>
              <a:buNone/>
            </a:pPr>
            <a:r>
              <a:rPr lang="en-US" sz="1800" b="1" dirty="0"/>
              <a:t>Sylvia </a:t>
            </a:r>
            <a:r>
              <a:rPr lang="en-US" sz="1800" b="1" dirty="0" err="1"/>
              <a:t>Hurtado</a:t>
            </a:r>
            <a:endParaRPr lang="en-US" sz="1800" b="1" dirty="0"/>
          </a:p>
          <a:p>
            <a:pPr marL="342900" indent="-342900" eaLnBrk="1" hangingPunct="1">
              <a:lnSpc>
                <a:spcPct val="80000"/>
              </a:lnSpc>
              <a:spcBef>
                <a:spcPct val="20000"/>
              </a:spcBef>
              <a:buClr>
                <a:schemeClr val="tx2"/>
              </a:buClr>
              <a:buSzPct val="70000"/>
              <a:buFont typeface="Wingdings" pitchFamily="2" charset="2"/>
              <a:buNone/>
            </a:pPr>
            <a:r>
              <a:rPr lang="en-US" sz="1800" b="1" dirty="0"/>
              <a:t>Mitchell Chang</a:t>
            </a:r>
          </a:p>
          <a:p>
            <a:pPr marL="342900" indent="-342900" eaLnBrk="1" hangingPunct="1">
              <a:lnSpc>
                <a:spcPct val="80000"/>
              </a:lnSpc>
              <a:spcBef>
                <a:spcPct val="20000"/>
              </a:spcBef>
              <a:buClr>
                <a:schemeClr val="tx2"/>
              </a:buClr>
              <a:buSzPct val="70000"/>
              <a:buFont typeface="Wingdings" pitchFamily="2" charset="2"/>
              <a:buNone/>
            </a:pPr>
            <a:endParaRPr lang="en-US" sz="2000" u="sng" dirty="0"/>
          </a:p>
          <a:p>
            <a:pPr marL="342900" indent="-342900" eaLnBrk="1" hangingPunct="1">
              <a:lnSpc>
                <a:spcPct val="80000"/>
              </a:lnSpc>
              <a:spcBef>
                <a:spcPct val="20000"/>
              </a:spcBef>
              <a:buClr>
                <a:schemeClr val="tx2"/>
              </a:buClr>
              <a:buSzPct val="70000"/>
              <a:buFont typeface="Wingdings" pitchFamily="2" charset="2"/>
              <a:buNone/>
            </a:pPr>
            <a:endParaRPr lang="en-US" sz="2000" u="sng" dirty="0"/>
          </a:p>
        </p:txBody>
      </p:sp>
      <p:sp>
        <p:nvSpPr>
          <p:cNvPr id="22535" name="Rectangle 6"/>
          <p:cNvSpPr>
            <a:spLocks noChangeArrowheads="1"/>
          </p:cNvSpPr>
          <p:nvPr/>
        </p:nvSpPr>
        <p:spPr bwMode="auto">
          <a:xfrm>
            <a:off x="3810000" y="2895600"/>
            <a:ext cx="1957473" cy="994230"/>
          </a:xfrm>
          <a:prstGeom prst="rect">
            <a:avLst/>
          </a:prstGeom>
          <a:noFill/>
          <a:ln w="9525">
            <a:noFill/>
            <a:miter lim="800000"/>
            <a:headEnd/>
            <a:tailEnd/>
          </a:ln>
        </p:spPr>
        <p:txBody>
          <a:bodyPr/>
          <a:lstStyle/>
          <a:p>
            <a:pPr marL="342900" indent="-342900" eaLnBrk="1" hangingPunct="1">
              <a:lnSpc>
                <a:spcPct val="80000"/>
              </a:lnSpc>
              <a:spcBef>
                <a:spcPct val="20000"/>
              </a:spcBef>
              <a:buClr>
                <a:schemeClr val="tx2"/>
              </a:buClr>
              <a:buSzPct val="70000"/>
            </a:pPr>
            <a:r>
              <a:rPr lang="en-US" sz="1800" dirty="0" smtClean="0"/>
              <a:t>Monica Lin</a:t>
            </a:r>
          </a:p>
          <a:p>
            <a:pPr marL="342900" indent="-342900" eaLnBrk="1" hangingPunct="1">
              <a:lnSpc>
                <a:spcPct val="80000"/>
              </a:lnSpc>
              <a:spcBef>
                <a:spcPct val="20000"/>
              </a:spcBef>
              <a:buClr>
                <a:schemeClr val="tx2"/>
              </a:buClr>
              <a:buSzPct val="70000"/>
              <a:buFont typeface="Wingdings" pitchFamily="2" charset="2"/>
              <a:buNone/>
            </a:pPr>
            <a:r>
              <a:rPr lang="en-US" sz="1800" dirty="0" smtClean="0"/>
              <a:t>Gina Garcia</a:t>
            </a:r>
          </a:p>
          <a:p>
            <a:pPr marL="342900" indent="-342900" eaLnBrk="1" hangingPunct="1">
              <a:lnSpc>
                <a:spcPct val="80000"/>
              </a:lnSpc>
              <a:spcBef>
                <a:spcPct val="20000"/>
              </a:spcBef>
              <a:buClr>
                <a:schemeClr val="tx2"/>
              </a:buClr>
              <a:buSzPct val="70000"/>
              <a:buFont typeface="Wingdings" pitchFamily="2" charset="2"/>
              <a:buNone/>
            </a:pPr>
            <a:r>
              <a:rPr lang="en-US" sz="1800" dirty="0" err="1" smtClean="0"/>
              <a:t>Felisha</a:t>
            </a:r>
            <a:r>
              <a:rPr lang="en-US" sz="1800" dirty="0" smtClean="0"/>
              <a:t> Herrera</a:t>
            </a:r>
            <a:endParaRPr lang="en-US" sz="1800" u="sng" dirty="0"/>
          </a:p>
        </p:txBody>
      </p:sp>
      <p:sp>
        <p:nvSpPr>
          <p:cNvPr id="22536" name="Rectangle 7"/>
          <p:cNvSpPr>
            <a:spLocks noChangeArrowheads="1"/>
          </p:cNvSpPr>
          <p:nvPr/>
        </p:nvSpPr>
        <p:spPr bwMode="auto">
          <a:xfrm>
            <a:off x="3505200" y="1362075"/>
            <a:ext cx="2895600" cy="923330"/>
          </a:xfrm>
          <a:prstGeom prst="rect">
            <a:avLst/>
          </a:prstGeom>
          <a:noFill/>
          <a:ln w="9525">
            <a:noFill/>
            <a:miter lim="800000"/>
            <a:headEnd/>
            <a:tailEnd/>
          </a:ln>
        </p:spPr>
        <p:txBody>
          <a:bodyPr>
            <a:spAutoFit/>
          </a:bodyPr>
          <a:lstStyle/>
          <a:p>
            <a:r>
              <a:rPr lang="en-US" sz="1800" dirty="0" smtClean="0">
                <a:solidFill>
                  <a:srgbClr val="21324D"/>
                </a:solidFill>
              </a:rPr>
              <a:t>Postdoctoral Scholars:</a:t>
            </a:r>
          </a:p>
          <a:p>
            <a:r>
              <a:rPr lang="en-US" sz="1800" dirty="0" smtClean="0"/>
              <a:t>Kevin Eagan</a:t>
            </a:r>
          </a:p>
          <a:p>
            <a:r>
              <a:rPr lang="en-US" sz="1800" dirty="0" smtClean="0"/>
              <a:t>Josephine </a:t>
            </a:r>
            <a:r>
              <a:rPr lang="en-US" sz="1800" dirty="0" err="1" smtClean="0"/>
              <a:t>Gasiewski</a:t>
            </a:r>
            <a:endParaRPr lang="en-US" sz="1800" dirty="0" smtClean="0"/>
          </a:p>
        </p:txBody>
      </p:sp>
      <p:sp>
        <p:nvSpPr>
          <p:cNvPr id="12" name="Rectangle 11"/>
          <p:cNvSpPr/>
          <p:nvPr/>
        </p:nvSpPr>
        <p:spPr>
          <a:xfrm>
            <a:off x="6553200" y="1362075"/>
            <a:ext cx="2438400" cy="646331"/>
          </a:xfrm>
          <a:prstGeom prst="rect">
            <a:avLst/>
          </a:prstGeom>
        </p:spPr>
        <p:txBody>
          <a:bodyPr wrap="square">
            <a:spAutoFit/>
          </a:bodyPr>
          <a:lstStyle/>
          <a:p>
            <a:r>
              <a:rPr lang="en-US" sz="1800" dirty="0" smtClean="0">
                <a:solidFill>
                  <a:srgbClr val="21324D"/>
                </a:solidFill>
              </a:rPr>
              <a:t>Administrative Staff:</a:t>
            </a:r>
          </a:p>
          <a:p>
            <a:r>
              <a:rPr lang="en-US" sz="1800" dirty="0" smtClean="0"/>
              <a:t>Aaron Pearl</a:t>
            </a:r>
            <a:endParaRPr lang="en-US" sz="1800" dirty="0"/>
          </a:p>
        </p:txBody>
      </p:sp>
      <p:sp>
        <p:nvSpPr>
          <p:cNvPr id="13" name="Rectangle 12"/>
          <p:cNvSpPr/>
          <p:nvPr/>
        </p:nvSpPr>
        <p:spPr>
          <a:xfrm>
            <a:off x="990600" y="2590800"/>
            <a:ext cx="3886200" cy="1144929"/>
          </a:xfrm>
          <a:prstGeom prst="rect">
            <a:avLst/>
          </a:prstGeom>
        </p:spPr>
        <p:txBody>
          <a:bodyPr wrap="square">
            <a:spAutoFit/>
          </a:bodyPr>
          <a:lstStyle/>
          <a:p>
            <a:pPr marL="342900" indent="-342900" eaLnBrk="1" hangingPunct="1">
              <a:lnSpc>
                <a:spcPct val="80000"/>
              </a:lnSpc>
              <a:spcBef>
                <a:spcPct val="20000"/>
              </a:spcBef>
              <a:buClr>
                <a:schemeClr val="tx2"/>
              </a:buClr>
              <a:buSzPct val="70000"/>
              <a:buFont typeface="Wingdings" pitchFamily="2" charset="2"/>
              <a:buNone/>
            </a:pPr>
            <a:r>
              <a:rPr lang="en-US" sz="1800" dirty="0" smtClean="0">
                <a:solidFill>
                  <a:srgbClr val="21324D"/>
                </a:solidFill>
              </a:rPr>
              <a:t>Graduate Research Assistants:</a:t>
            </a:r>
            <a:endParaRPr lang="en-US" sz="1800" dirty="0" smtClean="0"/>
          </a:p>
          <a:p>
            <a:pPr marL="342900" indent="-342900" eaLnBrk="1" hangingPunct="1">
              <a:lnSpc>
                <a:spcPct val="80000"/>
              </a:lnSpc>
              <a:spcBef>
                <a:spcPct val="20000"/>
              </a:spcBef>
              <a:buClr>
                <a:schemeClr val="tx2"/>
              </a:buClr>
              <a:buSzPct val="70000"/>
              <a:buFont typeface="Wingdings" pitchFamily="2" charset="2"/>
              <a:buNone/>
            </a:pPr>
            <a:r>
              <a:rPr lang="en-US" sz="1800" dirty="0" smtClean="0"/>
              <a:t>Christopher Newman</a:t>
            </a:r>
          </a:p>
          <a:p>
            <a:pPr marL="342900" indent="-342900" eaLnBrk="1" hangingPunct="1">
              <a:lnSpc>
                <a:spcPct val="80000"/>
              </a:lnSpc>
              <a:spcBef>
                <a:spcPct val="20000"/>
              </a:spcBef>
              <a:buClr>
                <a:schemeClr val="tx2"/>
              </a:buClr>
              <a:buSzPct val="70000"/>
              <a:buFont typeface="Wingdings" pitchFamily="2" charset="2"/>
              <a:buNone/>
            </a:pPr>
            <a:r>
              <a:rPr lang="en-US" sz="1800" dirty="0" smtClean="0"/>
              <a:t>Minh Tran</a:t>
            </a:r>
          </a:p>
          <a:p>
            <a:pPr marL="342900" indent="-342900" eaLnBrk="1" hangingPunct="1">
              <a:lnSpc>
                <a:spcPct val="80000"/>
              </a:lnSpc>
              <a:spcBef>
                <a:spcPct val="20000"/>
              </a:spcBef>
              <a:buClr>
                <a:schemeClr val="tx2"/>
              </a:buClr>
              <a:buSzPct val="70000"/>
              <a:buFont typeface="Wingdings" pitchFamily="2" charset="2"/>
              <a:buNone/>
            </a:pPr>
            <a:r>
              <a:rPr lang="en-US" sz="1800" dirty="0" smtClean="0"/>
              <a:t>Jessica </a:t>
            </a:r>
            <a:r>
              <a:rPr lang="en-US" sz="1800" dirty="0" err="1" smtClean="0"/>
              <a:t>Sharkness</a:t>
            </a:r>
            <a:endParaRPr lang="en-US" sz="1800" dirty="0"/>
          </a:p>
        </p:txBody>
      </p:sp>
      <p:sp>
        <p:nvSpPr>
          <p:cNvPr id="14" name="Rectangle 13"/>
          <p:cNvSpPr/>
          <p:nvPr/>
        </p:nvSpPr>
        <p:spPr>
          <a:xfrm>
            <a:off x="5814927" y="3044370"/>
            <a:ext cx="1915909" cy="590931"/>
          </a:xfrm>
          <a:prstGeom prst="rect">
            <a:avLst/>
          </a:prstGeom>
        </p:spPr>
        <p:txBody>
          <a:bodyPr wrap="none">
            <a:spAutoFit/>
          </a:bodyPr>
          <a:lstStyle/>
          <a:p>
            <a:pPr marL="342900" indent="-342900" eaLnBrk="1" hangingPunct="1">
              <a:lnSpc>
                <a:spcPct val="80000"/>
              </a:lnSpc>
              <a:spcBef>
                <a:spcPct val="20000"/>
              </a:spcBef>
              <a:buClr>
                <a:schemeClr val="tx2"/>
              </a:buClr>
              <a:buSzPct val="70000"/>
              <a:buFont typeface="Wingdings" pitchFamily="2" charset="2"/>
              <a:buNone/>
            </a:pPr>
            <a:r>
              <a:rPr lang="en-US" sz="1800" dirty="0" smtClean="0"/>
              <a:t>Cindy </a:t>
            </a:r>
            <a:r>
              <a:rPr lang="en-US" sz="1800" dirty="0" err="1" smtClean="0"/>
              <a:t>Mosqueda</a:t>
            </a:r>
            <a:endParaRPr lang="en-US" sz="1800" u="sng" dirty="0" smtClean="0"/>
          </a:p>
          <a:p>
            <a:r>
              <a:rPr lang="en-US" sz="1800" dirty="0" smtClean="0"/>
              <a:t>Juan </a:t>
            </a:r>
            <a:r>
              <a:rPr lang="en-US" sz="1800" dirty="0" err="1" smtClean="0"/>
              <a:t>Garibay</a:t>
            </a:r>
            <a:endParaRPr lang="en-US"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TFS2008a</Template>
  <TotalTime>9899</TotalTime>
  <Words>1271</Words>
  <Application>Microsoft Office PowerPoint</Application>
  <PresentationFormat>On-screen Show (4:3)</PresentationFormat>
  <Paragraphs>201</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Eclipse</vt:lpstr>
      <vt:lpstr>Barricades, Bridges, and Programmatic Adaptation: A Multi-campus Case Study of STEM Undergraduate Research Programs</vt:lpstr>
      <vt:lpstr>Significance</vt:lpstr>
      <vt:lpstr>Significance</vt:lpstr>
      <vt:lpstr>Research Questions</vt:lpstr>
      <vt:lpstr>Theoretical Framework</vt:lpstr>
      <vt:lpstr>    Previous Studies on  Undergraduate Research Programs</vt:lpstr>
      <vt:lpstr>Data Sources</vt:lpstr>
      <vt:lpstr>Methods</vt:lpstr>
      <vt:lpstr>Findings: Barriers</vt:lpstr>
      <vt:lpstr>Findings: Programmatic Functions</vt:lpstr>
      <vt:lpstr>      </vt:lpstr>
      <vt:lpstr>          Programmatic Function: Provide Research Experience and Exposure </vt:lpstr>
      <vt:lpstr>     Programmatic Function: Provide Research Experience and Exposure </vt:lpstr>
      <vt:lpstr>Programmatic Function:   Access to Supplemental Services</vt:lpstr>
      <vt:lpstr>Programmatic Function: Access to Social Networks/Support </vt:lpstr>
      <vt:lpstr>Programmatic Function: Access to Social Networks/Support</vt:lpstr>
      <vt:lpstr>Programmatic Function:  Access to Social Networks/Support</vt:lpstr>
      <vt:lpstr>Implications</vt:lpstr>
      <vt:lpstr>Implications</vt:lpstr>
      <vt:lpstr>Contact Information</vt:lpstr>
    </vt:vector>
  </TitlesOfParts>
  <Company>University of Michigan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Barricades, Bridges, and Programmatic Adaptation</dc:title>
  <dc:creator>Josephine Gasiewski</dc:creator>
  <cp:lastModifiedBy>eagan</cp:lastModifiedBy>
  <cp:revision>325</cp:revision>
  <dcterms:created xsi:type="dcterms:W3CDTF">2010-05-13T12:37:54Z</dcterms:created>
  <dcterms:modified xsi:type="dcterms:W3CDTF">2010-12-14T18:53:06Z</dcterms:modified>
</cp:coreProperties>
</file>