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9"/>
  </p:notesMasterIdLst>
  <p:handoutMasterIdLst>
    <p:handoutMasterId r:id="rId20"/>
  </p:handoutMasterIdLst>
  <p:sldIdLst>
    <p:sldId id="256" r:id="rId2"/>
    <p:sldId id="341" r:id="rId3"/>
    <p:sldId id="342" r:id="rId4"/>
    <p:sldId id="343" r:id="rId5"/>
    <p:sldId id="344" r:id="rId6"/>
    <p:sldId id="345" r:id="rId7"/>
    <p:sldId id="346" r:id="rId8"/>
    <p:sldId id="318" r:id="rId9"/>
    <p:sldId id="319" r:id="rId10"/>
    <p:sldId id="321" r:id="rId11"/>
    <p:sldId id="337" r:id="rId12"/>
    <p:sldId id="338" r:id="rId13"/>
    <p:sldId id="339" r:id="rId14"/>
    <p:sldId id="340" r:id="rId15"/>
    <p:sldId id="327" r:id="rId16"/>
    <p:sldId id="316" r:id="rId17"/>
    <p:sldId id="347" r:id="rId18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21324D"/>
    <a:srgbClr val="B7BFC5"/>
    <a:srgbClr val="3E5E92"/>
    <a:srgbClr val="476CA7"/>
    <a:srgbClr val="336699"/>
    <a:srgbClr val="008000"/>
    <a:srgbClr val="33CC33"/>
    <a:srgbClr val="003399"/>
    <a:srgbClr val="6666FF"/>
    <a:srgbClr val="00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2523" autoAdjust="0"/>
    <p:restoredTop sz="84980" autoAdjust="0"/>
  </p:normalViewPr>
  <p:slideViewPr>
    <p:cSldViewPr>
      <p:cViewPr>
        <p:scale>
          <a:sx n="66" d="100"/>
          <a:sy n="66" d="100"/>
        </p:scale>
        <p:origin x="-534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32" y="-90"/>
      </p:cViewPr>
      <p:guideLst>
        <p:guide orient="horz" pos="2927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2593310583975401"/>
          <c:y val="6.7638888888888901E-2"/>
          <c:w val="0.85496552798185999"/>
          <c:h val="0.6862869641294845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3E5E92"/>
            </a:solidFill>
            <a:scene3d>
              <a:camera prst="orthographicFront"/>
              <a:lightRig rig="threePt" dir="t"/>
            </a:scene3d>
            <a:sp3d/>
          </c:spPr>
          <c:dLbls>
            <c:spPr>
              <a:solidFill>
                <a:schemeClr val="bg1"/>
              </a:solidFill>
            </c:spPr>
            <c:showVal val="1"/>
          </c:dLbls>
          <c:cat>
            <c:strRef>
              <c:f>Sheet1!$A$2:$A$6</c:f>
              <c:strCache>
                <c:ptCount val="5"/>
                <c:pt idx="0">
                  <c:v>Asian/ Pacific Islander</c:v>
                </c:pt>
                <c:pt idx="1">
                  <c:v>White</c:v>
                </c:pt>
                <c:pt idx="2">
                  <c:v>Latino/a</c:v>
                </c:pt>
                <c:pt idx="3">
                  <c:v>Native American</c:v>
                </c:pt>
                <c:pt idx="4">
                  <c:v>Black/ African American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0.32400000000000034</c:v>
                </c:pt>
                <c:pt idx="1">
                  <c:v>0.24500000000000013</c:v>
                </c:pt>
                <c:pt idx="2">
                  <c:v>0.15900000000000014</c:v>
                </c:pt>
                <c:pt idx="3">
                  <c:v>0.14000000000000001</c:v>
                </c:pt>
                <c:pt idx="4">
                  <c:v>0.13200000000000001</c:v>
                </c:pt>
              </c:numCache>
            </c:numRef>
          </c:val>
        </c:ser>
        <c:gapWidth val="54"/>
        <c:axId val="70539520"/>
        <c:axId val="70549504"/>
      </c:barChart>
      <c:catAx>
        <c:axId val="70539520"/>
        <c:scaling>
          <c:orientation val="minMax"/>
        </c:scaling>
        <c:axPos val="b"/>
        <c:tickLblPos val="nextTo"/>
        <c:crossAx val="70549504"/>
        <c:crosses val="autoZero"/>
        <c:auto val="1"/>
        <c:lblAlgn val="ctr"/>
        <c:lblOffset val="100"/>
        <c:tickLblSkip val="1"/>
      </c:catAx>
      <c:valAx>
        <c:axId val="70549504"/>
        <c:scaling>
          <c:orientation val="minMax"/>
          <c:max val="0.5"/>
          <c:min val="0"/>
        </c:scaling>
        <c:axPos val="l"/>
        <c:majorGridlines/>
        <c:numFmt formatCode="0%" sourceLinked="0"/>
        <c:tickLblPos val="nextTo"/>
        <c:crossAx val="70539520"/>
        <c:crosses val="autoZero"/>
        <c:crossBetween val="between"/>
        <c:majorUnit val="0.1"/>
      </c:valAx>
    </c:plotArea>
    <c:plotVisOnly val="1"/>
  </c:chart>
  <c:txPr>
    <a:bodyPr/>
    <a:lstStyle/>
    <a:p>
      <a:pPr>
        <a:defRPr sz="1400" baseline="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32605430233383037"/>
          <c:y val="0.11995252431681341"/>
          <c:w val="0.42230479002624716"/>
          <c:h val="0.6955608306314652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1324D"/>
            </a:solidFill>
          </c:spPr>
          <c:dPt>
            <c:idx val="1"/>
            <c:spPr>
              <a:solidFill>
                <a:srgbClr val="B7BFC5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Yes, 61%</a:t>
                    </a:r>
                  </a:p>
                </c:rich>
              </c:tx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0.61000000000000054</c:v>
                </c:pt>
                <c:pt idx="1">
                  <c:v>0.39000000000000035</c:v>
                </c:pt>
              </c:numCache>
            </c:numRef>
          </c:val>
        </c:ser>
        <c:dLbls>
          <c:showCatName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90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90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fld id="{E696E0EB-6C59-4DE9-B828-AABC5D3CE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4838"/>
            <a:ext cx="550545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3572AEB-0DF3-46EC-93B0-54CD455D8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EF6F2F-16C6-423A-8854-24D5194D1328}" type="slidenum">
              <a:rPr lang="en-US"/>
              <a:pPr/>
              <a:t>1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72AEB-0DF3-46EC-93B0-54CD455D864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-3232150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B7BFC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2132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</p:grpSp>
      <p:grpSp>
        <p:nvGrpSpPr>
          <p:cNvPr id="8" name="Group 26"/>
          <p:cNvGrpSpPr>
            <a:grpSpLocks/>
          </p:cNvGrpSpPr>
          <p:nvPr userDrawn="1"/>
        </p:nvGrpSpPr>
        <p:grpSpPr bwMode="auto">
          <a:xfrm>
            <a:off x="4124325" y="2589213"/>
            <a:ext cx="1524000" cy="1601787"/>
            <a:chOff x="2598" y="1631"/>
            <a:chExt cx="960" cy="1009"/>
          </a:xfrm>
        </p:grpSpPr>
        <p:pic>
          <p:nvPicPr>
            <p:cNvPr id="9" name="Picture 79" descr="untitled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t="36655" r="80545"/>
            <a:stretch>
              <a:fillRect/>
            </a:stretch>
          </p:blipFill>
          <p:spPr bwMode="auto">
            <a:xfrm>
              <a:off x="2598" y="1631"/>
              <a:ext cx="9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79" descr="untitled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80545" b="57950"/>
            <a:stretch>
              <a:fillRect/>
            </a:stretch>
          </p:blipFill>
          <p:spPr bwMode="auto">
            <a:xfrm>
              <a:off x="2598" y="2190"/>
              <a:ext cx="960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5" descr="MCj02525730000[1]"/>
            <p:cNvPicPr>
              <a:picLocks noChangeAspect="1" noChangeArrowheads="1"/>
            </p:cNvPicPr>
            <p:nvPr userDrawn="1"/>
          </p:nvPicPr>
          <p:blipFill>
            <a:blip r:embed="rId3" cstate="print">
              <a:grayscl/>
            </a:blip>
            <a:srcRect/>
            <a:stretch>
              <a:fillRect/>
            </a:stretch>
          </p:blipFill>
          <p:spPr bwMode="auto">
            <a:xfrm>
              <a:off x="2598" y="1680"/>
              <a:ext cx="96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68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419600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2132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64C113-C985-486C-A44A-ABC56416A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9F287-6440-4943-B40E-8E9EDC02E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33E14-C37D-4764-9911-2D690E46E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47800"/>
            <a:ext cx="3579813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447800"/>
            <a:ext cx="3581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420A6-B0CC-410F-B238-9BA078365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126D4-97D0-428F-B242-5AB586ABB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22EBE-EE74-45EA-A095-931FDA89E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2B849-D60F-427B-8FC7-FB0A1F65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37EBB-7849-45CC-BA9B-44461F150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F1FE-B42B-4AE4-9502-B95273F83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A3007-52B0-4F7D-8EBC-CD7357CAD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301625"/>
            <a:ext cx="1827213" cy="5718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301625"/>
            <a:ext cx="5334000" cy="5718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AAC93-022D-47B1-AFAF-15E087092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447800"/>
            <a:ext cx="73136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Verdana" pitchFamily="34" charset="0"/>
              </a:defRPr>
            </a:lvl1pPr>
          </a:lstStyle>
          <a:p>
            <a:pPr>
              <a:defRPr/>
            </a:pPr>
            <a:fld id="{5F640300-41AE-4194-85F6-0FE4588DE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0667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rgbClr val="B7BF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endParaRPr lang="en-US" sz="3200" b="1">
              <a:solidFill>
                <a:srgbClr val="21324D"/>
              </a:solidFill>
            </a:endParaRPr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1625"/>
            <a:ext cx="7313613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0671" name="AutoShape 15"/>
          <p:cNvSpPr>
            <a:spLocks noChangeArrowheads="1"/>
          </p:cNvSpPr>
          <p:nvPr userDrawn="1"/>
        </p:nvSpPr>
        <p:spPr bwMode="auto">
          <a:xfrm>
            <a:off x="-3238500" y="419100"/>
            <a:ext cx="4114800" cy="2855913"/>
          </a:xfrm>
          <a:custGeom>
            <a:avLst/>
            <a:gdLst>
              <a:gd name="G0" fmla="+- 18296 0 0"/>
              <a:gd name="G1" fmla="+- -30880 0 0"/>
              <a:gd name="G2" fmla="+- 31512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G27 -32000"/>
              <a:gd name="T13" fmla="*/ T12 w 64000"/>
              <a:gd name="T14" fmla="+- 0 G11 -32000"/>
              <a:gd name="T15" fmla="*/ G11 h 64000"/>
              <a:gd name="T16" fmla="+- 0 G25 -32000"/>
              <a:gd name="T17" fmla="*/ T16 w 64000"/>
              <a:gd name="T18" fmla="+- 0 G14 -32000"/>
              <a:gd name="T19" fmla="*/ G14 h 64000"/>
            </a:gdLst>
            <a:ahLst/>
            <a:cxnLst>
              <a:cxn ang="0">
                <a:pos x="50296" y="5746"/>
              </a:cxn>
              <a:cxn ang="0">
                <a:pos x="64000" y="32000"/>
              </a:cxn>
              <a:cxn ang="0">
                <a:pos x="50296" y="58253"/>
              </a:cxn>
              <a:cxn ang="0">
                <a:pos x="50296" y="58253"/>
              </a:cxn>
              <a:cxn ang="0">
                <a:pos x="50295" y="58253"/>
              </a:cxn>
              <a:cxn ang="0">
                <a:pos x="50296" y="58254"/>
              </a:cxn>
              <a:cxn ang="0">
                <a:pos x="50296" y="5746"/>
              </a:cxn>
              <a:cxn ang="0">
                <a:pos x="50295" y="5746"/>
              </a:cxn>
              <a:cxn ang="0">
                <a:pos x="50296" y="5746"/>
              </a:cxn>
            </a:cxnLst>
            <a:rect l="T13" t="T15" r="T17" b="T19"/>
            <a:pathLst>
              <a:path w="64000" h="64000">
                <a:moveTo>
                  <a:pt x="50296" y="5746"/>
                </a:moveTo>
                <a:cubicBezTo>
                  <a:pt x="58882" y="11730"/>
                  <a:pt x="64000" y="21534"/>
                  <a:pt x="64000" y="32000"/>
                </a:cubicBezTo>
                <a:cubicBezTo>
                  <a:pt x="64000" y="42465"/>
                  <a:pt x="58882" y="52269"/>
                  <a:pt x="50296" y="58253"/>
                </a:cubicBezTo>
                <a:cubicBezTo>
                  <a:pt x="50296" y="58253"/>
                  <a:pt x="50296" y="58253"/>
                  <a:pt x="50295" y="58253"/>
                </a:cubicBezTo>
                <a:lnTo>
                  <a:pt x="50296" y="58254"/>
                </a:lnTo>
                <a:lnTo>
                  <a:pt x="50296" y="5746"/>
                </a:lnTo>
                <a:lnTo>
                  <a:pt x="50295" y="5746"/>
                </a:lnTo>
                <a:cubicBezTo>
                  <a:pt x="50296" y="5746"/>
                  <a:pt x="50296" y="5746"/>
                  <a:pt x="50296" y="5746"/>
                </a:cubicBezTo>
                <a:close/>
              </a:path>
            </a:pathLst>
          </a:custGeom>
          <a:solidFill>
            <a:srgbClr val="B7BFC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0672" name="AutoShape 16"/>
          <p:cNvSpPr>
            <a:spLocks noChangeArrowheads="1"/>
          </p:cNvSpPr>
          <p:nvPr userDrawn="1"/>
        </p:nvSpPr>
        <p:spPr bwMode="auto">
          <a:xfrm>
            <a:off x="-2425700" y="-266700"/>
            <a:ext cx="3094038" cy="2882900"/>
          </a:xfrm>
          <a:custGeom>
            <a:avLst/>
            <a:gdLst>
              <a:gd name="G0" fmla="+- 18077 0 0"/>
              <a:gd name="G1" fmla="+- -30880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G27 -32000"/>
              <a:gd name="T13" fmla="*/ T12 w 64000"/>
              <a:gd name="T14" fmla="+- 0 G11 -32000"/>
              <a:gd name="T15" fmla="*/ G11 h 64000"/>
              <a:gd name="T16" fmla="+- 0 G25 -32000"/>
              <a:gd name="T17" fmla="*/ T16 w 64000"/>
              <a:gd name="T18" fmla="+- 0 G14 -32000"/>
              <a:gd name="T19" fmla="*/ G14 h 64000"/>
            </a:gdLst>
            <a:ahLst/>
            <a:cxnLst>
              <a:cxn ang="0">
                <a:pos x="50077" y="5595"/>
              </a:cxn>
              <a:cxn ang="0">
                <a:pos x="64000" y="32000"/>
              </a:cxn>
              <a:cxn ang="0">
                <a:pos x="50077" y="58404"/>
              </a:cxn>
              <a:cxn ang="0">
                <a:pos x="50077" y="58404"/>
              </a:cxn>
              <a:cxn ang="0">
                <a:pos x="50076" y="58404"/>
              </a:cxn>
              <a:cxn ang="0">
                <a:pos x="50077" y="58405"/>
              </a:cxn>
              <a:cxn ang="0">
                <a:pos x="50077" y="5595"/>
              </a:cxn>
              <a:cxn ang="0">
                <a:pos x="50076" y="5595"/>
              </a:cxn>
              <a:cxn ang="0">
                <a:pos x="50077" y="5595"/>
              </a:cxn>
            </a:cxnLst>
            <a:rect l="T13" t="T15" r="T17" b="T19"/>
            <a:pathLst>
              <a:path w="64000" h="64000">
                <a:moveTo>
                  <a:pt x="50077" y="5595"/>
                </a:moveTo>
                <a:cubicBezTo>
                  <a:pt x="58790" y="11560"/>
                  <a:pt x="64000" y="21440"/>
                  <a:pt x="64000" y="32000"/>
                </a:cubicBezTo>
                <a:cubicBezTo>
                  <a:pt x="64000" y="42559"/>
                  <a:pt x="58790" y="52439"/>
                  <a:pt x="50077" y="58404"/>
                </a:cubicBezTo>
                <a:cubicBezTo>
                  <a:pt x="50077" y="58404"/>
                  <a:pt x="50077" y="58404"/>
                  <a:pt x="50076" y="58404"/>
                </a:cubicBezTo>
                <a:lnTo>
                  <a:pt x="50077" y="58405"/>
                </a:lnTo>
                <a:lnTo>
                  <a:pt x="50077" y="5595"/>
                </a:lnTo>
                <a:lnTo>
                  <a:pt x="50076" y="5595"/>
                </a:lnTo>
                <a:cubicBezTo>
                  <a:pt x="50077" y="5595"/>
                  <a:pt x="50077" y="5595"/>
                  <a:pt x="50077" y="5595"/>
                </a:cubicBezTo>
                <a:close/>
              </a:path>
            </a:pathLst>
          </a:custGeom>
          <a:solidFill>
            <a:srgbClr val="21324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z="1800"/>
          </a:p>
        </p:txBody>
      </p:sp>
      <p:pic>
        <p:nvPicPr>
          <p:cNvPr id="1034" name="Picture 79" descr="untitled"/>
          <p:cNvPicPr>
            <a:picLocks noChangeAspect="1" noChangeArrowheads="1"/>
          </p:cNvPicPr>
          <p:nvPr userDrawn="1"/>
        </p:nvPicPr>
        <p:blipFill>
          <a:blip r:embed="rId13" cstate="print"/>
          <a:srcRect r="80519"/>
          <a:stretch>
            <a:fillRect/>
          </a:stretch>
        </p:blipFill>
        <p:spPr bwMode="auto">
          <a:xfrm>
            <a:off x="8001000" y="5943600"/>
            <a:ext cx="762000" cy="7635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1035" name="Group 28"/>
          <p:cNvGrpSpPr>
            <a:grpSpLocks/>
          </p:cNvGrpSpPr>
          <p:nvPr userDrawn="1"/>
        </p:nvGrpSpPr>
        <p:grpSpPr bwMode="auto">
          <a:xfrm>
            <a:off x="8153400" y="228600"/>
            <a:ext cx="990600" cy="990600"/>
            <a:chOff x="5136" y="144"/>
            <a:chExt cx="624" cy="624"/>
          </a:xfrm>
        </p:grpSpPr>
        <p:sp>
          <p:nvSpPr>
            <p:cNvPr id="70676" name="AutoShape 20"/>
            <p:cNvSpPr>
              <a:spLocks noChangeAspect="1" noChangeArrowheads="1" noTextEdit="1"/>
            </p:cNvSpPr>
            <p:nvPr userDrawn="1"/>
          </p:nvSpPr>
          <p:spPr bwMode="auto">
            <a:xfrm>
              <a:off x="5136" y="144"/>
              <a:ext cx="624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9" name="Rectangle 23"/>
            <p:cNvSpPr>
              <a:spLocks noChangeArrowheads="1"/>
            </p:cNvSpPr>
            <p:nvPr userDrawn="1"/>
          </p:nvSpPr>
          <p:spPr bwMode="auto">
            <a:xfrm>
              <a:off x="5144" y="735"/>
              <a:ext cx="616" cy="3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0" name="Rectangle 24"/>
            <p:cNvSpPr>
              <a:spLocks noChangeArrowheads="1"/>
            </p:cNvSpPr>
            <p:nvPr userDrawn="1"/>
          </p:nvSpPr>
          <p:spPr bwMode="auto">
            <a:xfrm>
              <a:off x="5226" y="386"/>
              <a:ext cx="201" cy="36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1" name="Freeform 25"/>
            <p:cNvSpPr>
              <a:spLocks/>
            </p:cNvSpPr>
            <p:nvPr userDrawn="1"/>
          </p:nvSpPr>
          <p:spPr bwMode="auto">
            <a:xfrm>
              <a:off x="5310" y="204"/>
              <a:ext cx="104" cy="183"/>
            </a:xfrm>
            <a:custGeom>
              <a:avLst/>
              <a:gdLst/>
              <a:ahLst/>
              <a:cxnLst>
                <a:cxn ang="0">
                  <a:pos x="286" y="103"/>
                </a:cxn>
                <a:cxn ang="0">
                  <a:pos x="276" y="95"/>
                </a:cxn>
                <a:cxn ang="0">
                  <a:pos x="312" y="34"/>
                </a:cxn>
                <a:cxn ang="0">
                  <a:pos x="268" y="0"/>
                </a:cxn>
                <a:cxn ang="0">
                  <a:pos x="232" y="62"/>
                </a:cxn>
                <a:cxn ang="0">
                  <a:pos x="219" y="53"/>
                </a:cxn>
                <a:cxn ang="0">
                  <a:pos x="136" y="201"/>
                </a:cxn>
                <a:cxn ang="0">
                  <a:pos x="118" y="189"/>
                </a:cxn>
                <a:cxn ang="0">
                  <a:pos x="85" y="250"/>
                </a:cxn>
                <a:cxn ang="0">
                  <a:pos x="111" y="269"/>
                </a:cxn>
                <a:cxn ang="0">
                  <a:pos x="84" y="317"/>
                </a:cxn>
                <a:cxn ang="0">
                  <a:pos x="127" y="350"/>
                </a:cxn>
                <a:cxn ang="0">
                  <a:pos x="156" y="301"/>
                </a:cxn>
                <a:cxn ang="0">
                  <a:pos x="185" y="320"/>
                </a:cxn>
                <a:cxn ang="0">
                  <a:pos x="194" y="331"/>
                </a:cxn>
                <a:cxn ang="0">
                  <a:pos x="202" y="341"/>
                </a:cxn>
                <a:cxn ang="0">
                  <a:pos x="208" y="352"/>
                </a:cxn>
                <a:cxn ang="0">
                  <a:pos x="211" y="362"/>
                </a:cxn>
                <a:cxn ang="0">
                  <a:pos x="214" y="387"/>
                </a:cxn>
                <a:cxn ang="0">
                  <a:pos x="211" y="429"/>
                </a:cxn>
                <a:cxn ang="0">
                  <a:pos x="207" y="484"/>
                </a:cxn>
                <a:cxn ang="0">
                  <a:pos x="200" y="543"/>
                </a:cxn>
                <a:cxn ang="0">
                  <a:pos x="0" y="543"/>
                </a:cxn>
                <a:cxn ang="0">
                  <a:pos x="0" y="597"/>
                </a:cxn>
                <a:cxn ang="0">
                  <a:pos x="194" y="597"/>
                </a:cxn>
                <a:cxn ang="0">
                  <a:pos x="193" y="610"/>
                </a:cxn>
                <a:cxn ang="0">
                  <a:pos x="191" y="623"/>
                </a:cxn>
                <a:cxn ang="0">
                  <a:pos x="190" y="634"/>
                </a:cxn>
                <a:cxn ang="0">
                  <a:pos x="188" y="646"/>
                </a:cxn>
                <a:cxn ang="0">
                  <a:pos x="69" y="646"/>
                </a:cxn>
                <a:cxn ang="0">
                  <a:pos x="69" y="728"/>
                </a:cxn>
                <a:cxn ang="0">
                  <a:pos x="249" y="728"/>
                </a:cxn>
                <a:cxn ang="0">
                  <a:pos x="285" y="731"/>
                </a:cxn>
                <a:cxn ang="0">
                  <a:pos x="285" y="731"/>
                </a:cxn>
                <a:cxn ang="0">
                  <a:pos x="285" y="730"/>
                </a:cxn>
                <a:cxn ang="0">
                  <a:pos x="285" y="729"/>
                </a:cxn>
                <a:cxn ang="0">
                  <a:pos x="285" y="726"/>
                </a:cxn>
                <a:cxn ang="0">
                  <a:pos x="285" y="646"/>
                </a:cxn>
                <a:cxn ang="0">
                  <a:pos x="284" y="646"/>
                </a:cxn>
                <a:cxn ang="0">
                  <a:pos x="281" y="556"/>
                </a:cxn>
                <a:cxn ang="0">
                  <a:pos x="278" y="459"/>
                </a:cxn>
                <a:cxn ang="0">
                  <a:pos x="275" y="376"/>
                </a:cxn>
                <a:cxn ang="0">
                  <a:pos x="269" y="324"/>
                </a:cxn>
                <a:cxn ang="0">
                  <a:pos x="265" y="311"/>
                </a:cxn>
                <a:cxn ang="0">
                  <a:pos x="261" y="300"/>
                </a:cxn>
                <a:cxn ang="0">
                  <a:pos x="255" y="291"/>
                </a:cxn>
                <a:cxn ang="0">
                  <a:pos x="249" y="282"/>
                </a:cxn>
                <a:cxn ang="0">
                  <a:pos x="241" y="275"/>
                </a:cxn>
                <a:cxn ang="0">
                  <a:pos x="233" y="269"/>
                </a:cxn>
                <a:cxn ang="0">
                  <a:pos x="226" y="263"/>
                </a:cxn>
                <a:cxn ang="0">
                  <a:pos x="218" y="259"/>
                </a:cxn>
                <a:cxn ang="0">
                  <a:pos x="199" y="245"/>
                </a:cxn>
                <a:cxn ang="0">
                  <a:pos x="203" y="247"/>
                </a:cxn>
                <a:cxn ang="0">
                  <a:pos x="286" y="103"/>
                </a:cxn>
              </a:cxnLst>
              <a:rect l="0" t="0" r="r" b="b"/>
              <a:pathLst>
                <a:path w="312" h="731">
                  <a:moveTo>
                    <a:pt x="286" y="103"/>
                  </a:moveTo>
                  <a:lnTo>
                    <a:pt x="276" y="95"/>
                  </a:lnTo>
                  <a:lnTo>
                    <a:pt x="312" y="34"/>
                  </a:lnTo>
                  <a:lnTo>
                    <a:pt x="268" y="0"/>
                  </a:lnTo>
                  <a:lnTo>
                    <a:pt x="232" y="62"/>
                  </a:lnTo>
                  <a:lnTo>
                    <a:pt x="219" y="53"/>
                  </a:lnTo>
                  <a:lnTo>
                    <a:pt x="136" y="201"/>
                  </a:lnTo>
                  <a:lnTo>
                    <a:pt x="118" y="189"/>
                  </a:lnTo>
                  <a:lnTo>
                    <a:pt x="85" y="250"/>
                  </a:lnTo>
                  <a:lnTo>
                    <a:pt x="111" y="269"/>
                  </a:lnTo>
                  <a:lnTo>
                    <a:pt x="84" y="317"/>
                  </a:lnTo>
                  <a:lnTo>
                    <a:pt x="127" y="350"/>
                  </a:lnTo>
                  <a:lnTo>
                    <a:pt x="156" y="301"/>
                  </a:lnTo>
                  <a:lnTo>
                    <a:pt x="185" y="320"/>
                  </a:lnTo>
                  <a:lnTo>
                    <a:pt x="194" y="331"/>
                  </a:lnTo>
                  <a:lnTo>
                    <a:pt x="202" y="341"/>
                  </a:lnTo>
                  <a:lnTo>
                    <a:pt x="208" y="352"/>
                  </a:lnTo>
                  <a:lnTo>
                    <a:pt x="211" y="362"/>
                  </a:lnTo>
                  <a:lnTo>
                    <a:pt x="214" y="387"/>
                  </a:lnTo>
                  <a:lnTo>
                    <a:pt x="211" y="429"/>
                  </a:lnTo>
                  <a:lnTo>
                    <a:pt x="207" y="484"/>
                  </a:lnTo>
                  <a:lnTo>
                    <a:pt x="200" y="543"/>
                  </a:lnTo>
                  <a:lnTo>
                    <a:pt x="0" y="543"/>
                  </a:lnTo>
                  <a:lnTo>
                    <a:pt x="0" y="597"/>
                  </a:lnTo>
                  <a:lnTo>
                    <a:pt x="194" y="597"/>
                  </a:lnTo>
                  <a:lnTo>
                    <a:pt x="193" y="610"/>
                  </a:lnTo>
                  <a:lnTo>
                    <a:pt x="191" y="623"/>
                  </a:lnTo>
                  <a:lnTo>
                    <a:pt x="190" y="634"/>
                  </a:lnTo>
                  <a:lnTo>
                    <a:pt x="188" y="646"/>
                  </a:lnTo>
                  <a:lnTo>
                    <a:pt x="69" y="646"/>
                  </a:lnTo>
                  <a:lnTo>
                    <a:pt x="69" y="728"/>
                  </a:lnTo>
                  <a:lnTo>
                    <a:pt x="249" y="728"/>
                  </a:lnTo>
                  <a:lnTo>
                    <a:pt x="285" y="731"/>
                  </a:lnTo>
                  <a:lnTo>
                    <a:pt x="285" y="731"/>
                  </a:lnTo>
                  <a:lnTo>
                    <a:pt x="285" y="730"/>
                  </a:lnTo>
                  <a:lnTo>
                    <a:pt x="285" y="729"/>
                  </a:lnTo>
                  <a:lnTo>
                    <a:pt x="285" y="726"/>
                  </a:lnTo>
                  <a:lnTo>
                    <a:pt x="285" y="646"/>
                  </a:lnTo>
                  <a:lnTo>
                    <a:pt x="284" y="646"/>
                  </a:lnTo>
                  <a:lnTo>
                    <a:pt x="281" y="556"/>
                  </a:lnTo>
                  <a:lnTo>
                    <a:pt x="278" y="459"/>
                  </a:lnTo>
                  <a:lnTo>
                    <a:pt x="275" y="376"/>
                  </a:lnTo>
                  <a:lnTo>
                    <a:pt x="269" y="324"/>
                  </a:lnTo>
                  <a:lnTo>
                    <a:pt x="265" y="311"/>
                  </a:lnTo>
                  <a:lnTo>
                    <a:pt x="261" y="300"/>
                  </a:lnTo>
                  <a:lnTo>
                    <a:pt x="255" y="291"/>
                  </a:lnTo>
                  <a:lnTo>
                    <a:pt x="249" y="282"/>
                  </a:lnTo>
                  <a:lnTo>
                    <a:pt x="241" y="275"/>
                  </a:lnTo>
                  <a:lnTo>
                    <a:pt x="233" y="269"/>
                  </a:lnTo>
                  <a:lnTo>
                    <a:pt x="226" y="263"/>
                  </a:lnTo>
                  <a:lnTo>
                    <a:pt x="218" y="259"/>
                  </a:lnTo>
                  <a:lnTo>
                    <a:pt x="199" y="245"/>
                  </a:lnTo>
                  <a:lnTo>
                    <a:pt x="203" y="247"/>
                  </a:lnTo>
                  <a:lnTo>
                    <a:pt x="286" y="1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2" name="Freeform 26"/>
            <p:cNvSpPr>
              <a:spLocks/>
            </p:cNvSpPr>
            <p:nvPr userDrawn="1"/>
          </p:nvSpPr>
          <p:spPr bwMode="auto">
            <a:xfrm>
              <a:off x="5320" y="146"/>
              <a:ext cx="363" cy="608"/>
            </a:xfrm>
            <a:custGeom>
              <a:avLst/>
              <a:gdLst/>
              <a:ahLst/>
              <a:cxnLst>
                <a:cxn ang="0">
                  <a:pos x="907" y="949"/>
                </a:cxn>
                <a:cxn ang="0">
                  <a:pos x="853" y="665"/>
                </a:cxn>
                <a:cxn ang="0">
                  <a:pos x="798" y="466"/>
                </a:cxn>
                <a:cxn ang="0">
                  <a:pos x="760" y="377"/>
                </a:cxn>
                <a:cxn ang="0">
                  <a:pos x="730" y="318"/>
                </a:cxn>
                <a:cxn ang="0">
                  <a:pos x="700" y="278"/>
                </a:cxn>
                <a:cxn ang="0">
                  <a:pos x="663" y="245"/>
                </a:cxn>
                <a:cxn ang="0">
                  <a:pos x="614" y="210"/>
                </a:cxn>
                <a:cxn ang="0">
                  <a:pos x="580" y="187"/>
                </a:cxn>
                <a:cxn ang="0">
                  <a:pos x="564" y="169"/>
                </a:cxn>
                <a:cxn ang="0">
                  <a:pos x="552" y="132"/>
                </a:cxn>
                <a:cxn ang="0">
                  <a:pos x="534" y="96"/>
                </a:cxn>
                <a:cxn ang="0">
                  <a:pos x="492" y="44"/>
                </a:cxn>
                <a:cxn ang="0">
                  <a:pos x="438" y="7"/>
                </a:cxn>
                <a:cxn ang="0">
                  <a:pos x="387" y="1"/>
                </a:cxn>
                <a:cxn ang="0">
                  <a:pos x="370" y="5"/>
                </a:cxn>
                <a:cxn ang="0">
                  <a:pos x="355" y="10"/>
                </a:cxn>
                <a:cxn ang="0">
                  <a:pos x="340" y="21"/>
                </a:cxn>
                <a:cxn ang="0">
                  <a:pos x="326" y="32"/>
                </a:cxn>
                <a:cxn ang="0">
                  <a:pos x="316" y="45"/>
                </a:cxn>
                <a:cxn ang="0">
                  <a:pos x="298" y="79"/>
                </a:cxn>
                <a:cxn ang="0">
                  <a:pos x="345" y="125"/>
                </a:cxn>
                <a:cxn ang="0">
                  <a:pos x="359" y="163"/>
                </a:cxn>
                <a:cxn ang="0">
                  <a:pos x="382" y="248"/>
                </a:cxn>
                <a:cxn ang="0">
                  <a:pos x="414" y="248"/>
                </a:cxn>
                <a:cxn ang="0">
                  <a:pos x="433" y="265"/>
                </a:cxn>
                <a:cxn ang="0">
                  <a:pos x="454" y="279"/>
                </a:cxn>
                <a:cxn ang="0">
                  <a:pos x="437" y="361"/>
                </a:cxn>
                <a:cxn ang="0">
                  <a:pos x="430" y="406"/>
                </a:cxn>
                <a:cxn ang="0">
                  <a:pos x="415" y="442"/>
                </a:cxn>
                <a:cxn ang="0">
                  <a:pos x="375" y="482"/>
                </a:cxn>
                <a:cxn ang="0">
                  <a:pos x="323" y="519"/>
                </a:cxn>
                <a:cxn ang="0">
                  <a:pos x="249" y="550"/>
                </a:cxn>
                <a:cxn ang="0">
                  <a:pos x="171" y="562"/>
                </a:cxn>
                <a:cxn ang="0">
                  <a:pos x="103" y="555"/>
                </a:cxn>
                <a:cxn ang="0">
                  <a:pos x="50" y="541"/>
                </a:cxn>
                <a:cxn ang="0">
                  <a:pos x="17" y="528"/>
                </a:cxn>
                <a:cxn ang="0">
                  <a:pos x="0" y="619"/>
                </a:cxn>
                <a:cxn ang="0">
                  <a:pos x="22" y="632"/>
                </a:cxn>
                <a:cxn ang="0">
                  <a:pos x="83" y="659"/>
                </a:cxn>
                <a:cxn ang="0">
                  <a:pos x="171" y="686"/>
                </a:cxn>
                <a:cxn ang="0">
                  <a:pos x="274" y="698"/>
                </a:cxn>
                <a:cxn ang="0">
                  <a:pos x="380" y="678"/>
                </a:cxn>
                <a:cxn ang="0">
                  <a:pos x="415" y="660"/>
                </a:cxn>
                <a:cxn ang="0">
                  <a:pos x="412" y="852"/>
                </a:cxn>
                <a:cxn ang="0">
                  <a:pos x="406" y="1437"/>
                </a:cxn>
                <a:cxn ang="0">
                  <a:pos x="425" y="2312"/>
                </a:cxn>
                <a:cxn ang="0">
                  <a:pos x="595" y="2421"/>
                </a:cxn>
                <a:cxn ang="0">
                  <a:pos x="609" y="2276"/>
                </a:cxn>
                <a:cxn ang="0">
                  <a:pos x="633" y="2014"/>
                </a:cxn>
                <a:cxn ang="0">
                  <a:pos x="659" y="1793"/>
                </a:cxn>
                <a:cxn ang="0">
                  <a:pos x="702" y="1722"/>
                </a:cxn>
                <a:cxn ang="0">
                  <a:pos x="756" y="1745"/>
                </a:cxn>
                <a:cxn ang="0">
                  <a:pos x="810" y="1824"/>
                </a:cxn>
                <a:cxn ang="0">
                  <a:pos x="852" y="1916"/>
                </a:cxn>
                <a:cxn ang="0">
                  <a:pos x="889" y="2055"/>
                </a:cxn>
                <a:cxn ang="0">
                  <a:pos x="941" y="2282"/>
                </a:cxn>
                <a:cxn ang="0">
                  <a:pos x="968" y="2409"/>
                </a:cxn>
                <a:cxn ang="0">
                  <a:pos x="1083" y="2373"/>
                </a:cxn>
                <a:cxn ang="0">
                  <a:pos x="1026" y="1866"/>
                </a:cxn>
                <a:cxn ang="0">
                  <a:pos x="955" y="1267"/>
                </a:cxn>
              </a:cxnLst>
              <a:rect l="0" t="0" r="r" b="b"/>
              <a:pathLst>
                <a:path w="1088" h="2433">
                  <a:moveTo>
                    <a:pt x="939" y="1149"/>
                  </a:moveTo>
                  <a:lnTo>
                    <a:pt x="923" y="1050"/>
                  </a:lnTo>
                  <a:lnTo>
                    <a:pt x="907" y="949"/>
                  </a:lnTo>
                  <a:lnTo>
                    <a:pt x="889" y="849"/>
                  </a:lnTo>
                  <a:lnTo>
                    <a:pt x="871" y="753"/>
                  </a:lnTo>
                  <a:lnTo>
                    <a:pt x="853" y="665"/>
                  </a:lnTo>
                  <a:lnTo>
                    <a:pt x="834" y="585"/>
                  </a:lnTo>
                  <a:lnTo>
                    <a:pt x="816" y="517"/>
                  </a:lnTo>
                  <a:lnTo>
                    <a:pt x="798" y="466"/>
                  </a:lnTo>
                  <a:lnTo>
                    <a:pt x="784" y="432"/>
                  </a:lnTo>
                  <a:lnTo>
                    <a:pt x="772" y="403"/>
                  </a:lnTo>
                  <a:lnTo>
                    <a:pt x="760" y="377"/>
                  </a:lnTo>
                  <a:lnTo>
                    <a:pt x="750" y="354"/>
                  </a:lnTo>
                  <a:lnTo>
                    <a:pt x="740" y="335"/>
                  </a:lnTo>
                  <a:lnTo>
                    <a:pt x="730" y="318"/>
                  </a:lnTo>
                  <a:lnTo>
                    <a:pt x="720" y="302"/>
                  </a:lnTo>
                  <a:lnTo>
                    <a:pt x="711" y="289"/>
                  </a:lnTo>
                  <a:lnTo>
                    <a:pt x="700" y="278"/>
                  </a:lnTo>
                  <a:lnTo>
                    <a:pt x="689" y="266"/>
                  </a:lnTo>
                  <a:lnTo>
                    <a:pt x="677" y="256"/>
                  </a:lnTo>
                  <a:lnTo>
                    <a:pt x="663" y="245"/>
                  </a:lnTo>
                  <a:lnTo>
                    <a:pt x="649" y="233"/>
                  </a:lnTo>
                  <a:lnTo>
                    <a:pt x="633" y="222"/>
                  </a:lnTo>
                  <a:lnTo>
                    <a:pt x="614" y="210"/>
                  </a:lnTo>
                  <a:lnTo>
                    <a:pt x="593" y="196"/>
                  </a:lnTo>
                  <a:lnTo>
                    <a:pt x="587" y="191"/>
                  </a:lnTo>
                  <a:lnTo>
                    <a:pt x="580" y="187"/>
                  </a:lnTo>
                  <a:lnTo>
                    <a:pt x="573" y="183"/>
                  </a:lnTo>
                  <a:lnTo>
                    <a:pt x="566" y="180"/>
                  </a:lnTo>
                  <a:lnTo>
                    <a:pt x="564" y="169"/>
                  </a:lnTo>
                  <a:lnTo>
                    <a:pt x="561" y="157"/>
                  </a:lnTo>
                  <a:lnTo>
                    <a:pt x="556" y="144"/>
                  </a:lnTo>
                  <a:lnTo>
                    <a:pt x="552" y="132"/>
                  </a:lnTo>
                  <a:lnTo>
                    <a:pt x="546" y="121"/>
                  </a:lnTo>
                  <a:lnTo>
                    <a:pt x="540" y="108"/>
                  </a:lnTo>
                  <a:lnTo>
                    <a:pt x="534" y="96"/>
                  </a:lnTo>
                  <a:lnTo>
                    <a:pt x="526" y="84"/>
                  </a:lnTo>
                  <a:lnTo>
                    <a:pt x="510" y="62"/>
                  </a:lnTo>
                  <a:lnTo>
                    <a:pt x="492" y="44"/>
                  </a:lnTo>
                  <a:lnTo>
                    <a:pt x="474" y="29"/>
                  </a:lnTo>
                  <a:lnTo>
                    <a:pt x="456" y="16"/>
                  </a:lnTo>
                  <a:lnTo>
                    <a:pt x="438" y="7"/>
                  </a:lnTo>
                  <a:lnTo>
                    <a:pt x="420" y="1"/>
                  </a:lnTo>
                  <a:lnTo>
                    <a:pt x="403" y="0"/>
                  </a:lnTo>
                  <a:lnTo>
                    <a:pt x="387" y="1"/>
                  </a:lnTo>
                  <a:lnTo>
                    <a:pt x="381" y="3"/>
                  </a:lnTo>
                  <a:lnTo>
                    <a:pt x="376" y="4"/>
                  </a:lnTo>
                  <a:lnTo>
                    <a:pt x="370" y="5"/>
                  </a:lnTo>
                  <a:lnTo>
                    <a:pt x="366" y="7"/>
                  </a:lnTo>
                  <a:lnTo>
                    <a:pt x="360" y="8"/>
                  </a:lnTo>
                  <a:lnTo>
                    <a:pt x="355" y="10"/>
                  </a:lnTo>
                  <a:lnTo>
                    <a:pt x="351" y="13"/>
                  </a:lnTo>
                  <a:lnTo>
                    <a:pt x="346" y="16"/>
                  </a:lnTo>
                  <a:lnTo>
                    <a:pt x="340" y="21"/>
                  </a:lnTo>
                  <a:lnTo>
                    <a:pt x="335" y="26"/>
                  </a:lnTo>
                  <a:lnTo>
                    <a:pt x="331" y="30"/>
                  </a:lnTo>
                  <a:lnTo>
                    <a:pt x="326" y="32"/>
                  </a:lnTo>
                  <a:lnTo>
                    <a:pt x="323" y="36"/>
                  </a:lnTo>
                  <a:lnTo>
                    <a:pt x="319" y="40"/>
                  </a:lnTo>
                  <a:lnTo>
                    <a:pt x="316" y="45"/>
                  </a:lnTo>
                  <a:lnTo>
                    <a:pt x="311" y="51"/>
                  </a:lnTo>
                  <a:lnTo>
                    <a:pt x="303" y="65"/>
                  </a:lnTo>
                  <a:lnTo>
                    <a:pt x="298" y="79"/>
                  </a:lnTo>
                  <a:lnTo>
                    <a:pt x="293" y="91"/>
                  </a:lnTo>
                  <a:lnTo>
                    <a:pt x="292" y="95"/>
                  </a:lnTo>
                  <a:lnTo>
                    <a:pt x="345" y="125"/>
                  </a:lnTo>
                  <a:lnTo>
                    <a:pt x="349" y="138"/>
                  </a:lnTo>
                  <a:lnTo>
                    <a:pt x="353" y="150"/>
                  </a:lnTo>
                  <a:lnTo>
                    <a:pt x="359" y="163"/>
                  </a:lnTo>
                  <a:lnTo>
                    <a:pt x="364" y="176"/>
                  </a:lnTo>
                  <a:lnTo>
                    <a:pt x="363" y="175"/>
                  </a:lnTo>
                  <a:lnTo>
                    <a:pt x="382" y="248"/>
                  </a:lnTo>
                  <a:lnTo>
                    <a:pt x="402" y="233"/>
                  </a:lnTo>
                  <a:lnTo>
                    <a:pt x="407" y="240"/>
                  </a:lnTo>
                  <a:lnTo>
                    <a:pt x="414" y="248"/>
                  </a:lnTo>
                  <a:lnTo>
                    <a:pt x="420" y="254"/>
                  </a:lnTo>
                  <a:lnTo>
                    <a:pt x="426" y="259"/>
                  </a:lnTo>
                  <a:lnTo>
                    <a:pt x="433" y="265"/>
                  </a:lnTo>
                  <a:lnTo>
                    <a:pt x="440" y="270"/>
                  </a:lnTo>
                  <a:lnTo>
                    <a:pt x="447" y="275"/>
                  </a:lnTo>
                  <a:lnTo>
                    <a:pt x="454" y="279"/>
                  </a:lnTo>
                  <a:lnTo>
                    <a:pt x="447" y="306"/>
                  </a:lnTo>
                  <a:lnTo>
                    <a:pt x="441" y="333"/>
                  </a:lnTo>
                  <a:lnTo>
                    <a:pt x="437" y="361"/>
                  </a:lnTo>
                  <a:lnTo>
                    <a:pt x="432" y="388"/>
                  </a:lnTo>
                  <a:lnTo>
                    <a:pt x="431" y="397"/>
                  </a:lnTo>
                  <a:lnTo>
                    <a:pt x="430" y="406"/>
                  </a:lnTo>
                  <a:lnTo>
                    <a:pt x="429" y="416"/>
                  </a:lnTo>
                  <a:lnTo>
                    <a:pt x="428" y="428"/>
                  </a:lnTo>
                  <a:lnTo>
                    <a:pt x="415" y="442"/>
                  </a:lnTo>
                  <a:lnTo>
                    <a:pt x="403" y="455"/>
                  </a:lnTo>
                  <a:lnTo>
                    <a:pt x="389" y="469"/>
                  </a:lnTo>
                  <a:lnTo>
                    <a:pt x="375" y="482"/>
                  </a:lnTo>
                  <a:lnTo>
                    <a:pt x="359" y="495"/>
                  </a:lnTo>
                  <a:lnTo>
                    <a:pt x="342" y="507"/>
                  </a:lnTo>
                  <a:lnTo>
                    <a:pt x="323" y="519"/>
                  </a:lnTo>
                  <a:lnTo>
                    <a:pt x="303" y="529"/>
                  </a:lnTo>
                  <a:lnTo>
                    <a:pt x="276" y="541"/>
                  </a:lnTo>
                  <a:lnTo>
                    <a:pt x="249" y="550"/>
                  </a:lnTo>
                  <a:lnTo>
                    <a:pt x="222" y="556"/>
                  </a:lnTo>
                  <a:lnTo>
                    <a:pt x="196" y="560"/>
                  </a:lnTo>
                  <a:lnTo>
                    <a:pt x="171" y="562"/>
                  </a:lnTo>
                  <a:lnTo>
                    <a:pt x="147" y="560"/>
                  </a:lnTo>
                  <a:lnTo>
                    <a:pt x="124" y="558"/>
                  </a:lnTo>
                  <a:lnTo>
                    <a:pt x="103" y="555"/>
                  </a:lnTo>
                  <a:lnTo>
                    <a:pt x="82" y="551"/>
                  </a:lnTo>
                  <a:lnTo>
                    <a:pt x="65" y="546"/>
                  </a:lnTo>
                  <a:lnTo>
                    <a:pt x="50" y="541"/>
                  </a:lnTo>
                  <a:lnTo>
                    <a:pt x="36" y="536"/>
                  </a:lnTo>
                  <a:lnTo>
                    <a:pt x="25" y="532"/>
                  </a:lnTo>
                  <a:lnTo>
                    <a:pt x="17" y="528"/>
                  </a:lnTo>
                  <a:lnTo>
                    <a:pt x="12" y="527"/>
                  </a:lnTo>
                  <a:lnTo>
                    <a:pt x="10" y="525"/>
                  </a:lnTo>
                  <a:lnTo>
                    <a:pt x="0" y="619"/>
                  </a:lnTo>
                  <a:lnTo>
                    <a:pt x="2" y="620"/>
                  </a:lnTo>
                  <a:lnTo>
                    <a:pt x="10" y="625"/>
                  </a:lnTo>
                  <a:lnTo>
                    <a:pt x="22" y="632"/>
                  </a:lnTo>
                  <a:lnTo>
                    <a:pt x="39" y="639"/>
                  </a:lnTo>
                  <a:lnTo>
                    <a:pt x="60" y="650"/>
                  </a:lnTo>
                  <a:lnTo>
                    <a:pt x="83" y="659"/>
                  </a:lnTo>
                  <a:lnTo>
                    <a:pt x="110" y="669"/>
                  </a:lnTo>
                  <a:lnTo>
                    <a:pt x="140" y="678"/>
                  </a:lnTo>
                  <a:lnTo>
                    <a:pt x="171" y="686"/>
                  </a:lnTo>
                  <a:lnTo>
                    <a:pt x="204" y="692"/>
                  </a:lnTo>
                  <a:lnTo>
                    <a:pt x="239" y="696"/>
                  </a:lnTo>
                  <a:lnTo>
                    <a:pt x="274" y="698"/>
                  </a:lnTo>
                  <a:lnTo>
                    <a:pt x="309" y="695"/>
                  </a:lnTo>
                  <a:lnTo>
                    <a:pt x="345" y="689"/>
                  </a:lnTo>
                  <a:lnTo>
                    <a:pt x="380" y="678"/>
                  </a:lnTo>
                  <a:lnTo>
                    <a:pt x="414" y="661"/>
                  </a:lnTo>
                  <a:lnTo>
                    <a:pt x="415" y="660"/>
                  </a:lnTo>
                  <a:lnTo>
                    <a:pt x="415" y="660"/>
                  </a:lnTo>
                  <a:lnTo>
                    <a:pt x="415" y="660"/>
                  </a:lnTo>
                  <a:lnTo>
                    <a:pt x="416" y="659"/>
                  </a:lnTo>
                  <a:lnTo>
                    <a:pt x="412" y="852"/>
                  </a:lnTo>
                  <a:lnTo>
                    <a:pt x="410" y="1058"/>
                  </a:lnTo>
                  <a:lnTo>
                    <a:pt x="407" y="1260"/>
                  </a:lnTo>
                  <a:lnTo>
                    <a:pt x="406" y="1437"/>
                  </a:lnTo>
                  <a:lnTo>
                    <a:pt x="408" y="1727"/>
                  </a:lnTo>
                  <a:lnTo>
                    <a:pt x="416" y="2050"/>
                  </a:lnTo>
                  <a:lnTo>
                    <a:pt x="425" y="2312"/>
                  </a:lnTo>
                  <a:lnTo>
                    <a:pt x="430" y="2421"/>
                  </a:lnTo>
                  <a:lnTo>
                    <a:pt x="593" y="2433"/>
                  </a:lnTo>
                  <a:lnTo>
                    <a:pt x="595" y="2421"/>
                  </a:lnTo>
                  <a:lnTo>
                    <a:pt x="598" y="2390"/>
                  </a:lnTo>
                  <a:lnTo>
                    <a:pt x="604" y="2340"/>
                  </a:lnTo>
                  <a:lnTo>
                    <a:pt x="609" y="2276"/>
                  </a:lnTo>
                  <a:lnTo>
                    <a:pt x="617" y="2198"/>
                  </a:lnTo>
                  <a:lnTo>
                    <a:pt x="625" y="2110"/>
                  </a:lnTo>
                  <a:lnTo>
                    <a:pt x="633" y="2014"/>
                  </a:lnTo>
                  <a:lnTo>
                    <a:pt x="641" y="1914"/>
                  </a:lnTo>
                  <a:lnTo>
                    <a:pt x="649" y="1845"/>
                  </a:lnTo>
                  <a:lnTo>
                    <a:pt x="659" y="1793"/>
                  </a:lnTo>
                  <a:lnTo>
                    <a:pt x="671" y="1757"/>
                  </a:lnTo>
                  <a:lnTo>
                    <a:pt x="686" y="1734"/>
                  </a:lnTo>
                  <a:lnTo>
                    <a:pt x="702" y="1722"/>
                  </a:lnTo>
                  <a:lnTo>
                    <a:pt x="720" y="1722"/>
                  </a:lnTo>
                  <a:lnTo>
                    <a:pt x="738" y="1730"/>
                  </a:lnTo>
                  <a:lnTo>
                    <a:pt x="756" y="1745"/>
                  </a:lnTo>
                  <a:lnTo>
                    <a:pt x="775" y="1767"/>
                  </a:lnTo>
                  <a:lnTo>
                    <a:pt x="793" y="1795"/>
                  </a:lnTo>
                  <a:lnTo>
                    <a:pt x="810" y="1824"/>
                  </a:lnTo>
                  <a:lnTo>
                    <a:pt x="826" y="1856"/>
                  </a:lnTo>
                  <a:lnTo>
                    <a:pt x="839" y="1887"/>
                  </a:lnTo>
                  <a:lnTo>
                    <a:pt x="852" y="1916"/>
                  </a:lnTo>
                  <a:lnTo>
                    <a:pt x="861" y="1944"/>
                  </a:lnTo>
                  <a:lnTo>
                    <a:pt x="868" y="1967"/>
                  </a:lnTo>
                  <a:lnTo>
                    <a:pt x="889" y="2055"/>
                  </a:lnTo>
                  <a:lnTo>
                    <a:pt x="909" y="2138"/>
                  </a:lnTo>
                  <a:lnTo>
                    <a:pt x="926" y="2215"/>
                  </a:lnTo>
                  <a:lnTo>
                    <a:pt x="941" y="2282"/>
                  </a:lnTo>
                  <a:lnTo>
                    <a:pt x="953" y="2338"/>
                  </a:lnTo>
                  <a:lnTo>
                    <a:pt x="962" y="2381"/>
                  </a:lnTo>
                  <a:lnTo>
                    <a:pt x="968" y="2409"/>
                  </a:lnTo>
                  <a:lnTo>
                    <a:pt x="970" y="2418"/>
                  </a:lnTo>
                  <a:lnTo>
                    <a:pt x="1088" y="2418"/>
                  </a:lnTo>
                  <a:lnTo>
                    <a:pt x="1083" y="2373"/>
                  </a:lnTo>
                  <a:lnTo>
                    <a:pt x="1068" y="2251"/>
                  </a:lnTo>
                  <a:lnTo>
                    <a:pt x="1049" y="2075"/>
                  </a:lnTo>
                  <a:lnTo>
                    <a:pt x="1026" y="1866"/>
                  </a:lnTo>
                  <a:lnTo>
                    <a:pt x="1001" y="1647"/>
                  </a:lnTo>
                  <a:lnTo>
                    <a:pt x="976" y="1441"/>
                  </a:lnTo>
                  <a:lnTo>
                    <a:pt x="955" y="1267"/>
                  </a:lnTo>
                  <a:lnTo>
                    <a:pt x="939" y="11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3" name="Freeform 27"/>
            <p:cNvSpPr>
              <a:spLocks/>
            </p:cNvSpPr>
            <p:nvPr userDrawn="1"/>
          </p:nvSpPr>
          <p:spPr bwMode="auto">
            <a:xfrm>
              <a:off x="5448" y="203"/>
              <a:ext cx="185" cy="347"/>
            </a:xfrm>
            <a:custGeom>
              <a:avLst/>
              <a:gdLst/>
              <a:ahLst/>
              <a:cxnLst>
                <a:cxn ang="0">
                  <a:pos x="91" y="166"/>
                </a:cxn>
                <a:cxn ang="0">
                  <a:pos x="91" y="160"/>
                </a:cxn>
                <a:cxn ang="0">
                  <a:pos x="92" y="144"/>
                </a:cxn>
                <a:cxn ang="0">
                  <a:pos x="93" y="121"/>
                </a:cxn>
                <a:cxn ang="0">
                  <a:pos x="96" y="95"/>
                </a:cxn>
                <a:cxn ang="0">
                  <a:pos x="101" y="66"/>
                </a:cxn>
                <a:cxn ang="0">
                  <a:pos x="109" y="40"/>
                </a:cxn>
                <a:cxn ang="0">
                  <a:pos x="119" y="21"/>
                </a:cxn>
                <a:cxn ang="0">
                  <a:pos x="132" y="8"/>
                </a:cxn>
                <a:cxn ang="0">
                  <a:pos x="145" y="3"/>
                </a:cxn>
                <a:cxn ang="0">
                  <a:pos x="157" y="0"/>
                </a:cxn>
                <a:cxn ang="0">
                  <a:pos x="171" y="0"/>
                </a:cxn>
                <a:cxn ang="0">
                  <a:pos x="184" y="2"/>
                </a:cxn>
                <a:cxn ang="0">
                  <a:pos x="198" y="5"/>
                </a:cxn>
                <a:cxn ang="0">
                  <a:pos x="211" y="9"/>
                </a:cxn>
                <a:cxn ang="0">
                  <a:pos x="226" y="16"/>
                </a:cxn>
                <a:cxn ang="0">
                  <a:pos x="240" y="24"/>
                </a:cxn>
                <a:cxn ang="0">
                  <a:pos x="253" y="33"/>
                </a:cxn>
                <a:cxn ang="0">
                  <a:pos x="267" y="44"/>
                </a:cxn>
                <a:cxn ang="0">
                  <a:pos x="279" y="55"/>
                </a:cxn>
                <a:cxn ang="0">
                  <a:pos x="293" y="68"/>
                </a:cxn>
                <a:cxn ang="0">
                  <a:pos x="305" y="81"/>
                </a:cxn>
                <a:cxn ang="0">
                  <a:pos x="316" y="95"/>
                </a:cxn>
                <a:cxn ang="0">
                  <a:pos x="328" y="109"/>
                </a:cxn>
                <a:cxn ang="0">
                  <a:pos x="338" y="125"/>
                </a:cxn>
                <a:cxn ang="0">
                  <a:pos x="358" y="166"/>
                </a:cxn>
                <a:cxn ang="0">
                  <a:pos x="378" y="226"/>
                </a:cxn>
                <a:cxn ang="0">
                  <a:pos x="399" y="301"/>
                </a:cxn>
                <a:cxn ang="0">
                  <a:pos x="418" y="388"/>
                </a:cxn>
                <a:cxn ang="0">
                  <a:pos x="437" y="484"/>
                </a:cxn>
                <a:cxn ang="0">
                  <a:pos x="455" y="585"/>
                </a:cxn>
                <a:cxn ang="0">
                  <a:pos x="472" y="691"/>
                </a:cxn>
                <a:cxn ang="0">
                  <a:pos x="488" y="798"/>
                </a:cxn>
                <a:cxn ang="0">
                  <a:pos x="503" y="903"/>
                </a:cxn>
                <a:cxn ang="0">
                  <a:pos x="516" y="1003"/>
                </a:cxn>
                <a:cxn ang="0">
                  <a:pos x="529" y="1096"/>
                </a:cxn>
                <a:cxn ang="0">
                  <a:pos x="538" y="1178"/>
                </a:cxn>
                <a:cxn ang="0">
                  <a:pos x="545" y="1246"/>
                </a:cxn>
                <a:cxn ang="0">
                  <a:pos x="552" y="1298"/>
                </a:cxn>
                <a:cxn ang="0">
                  <a:pos x="556" y="1332"/>
                </a:cxn>
                <a:cxn ang="0">
                  <a:pos x="557" y="1344"/>
                </a:cxn>
                <a:cxn ang="0">
                  <a:pos x="91" y="1385"/>
                </a:cxn>
                <a:cxn ang="0">
                  <a:pos x="83" y="427"/>
                </a:cxn>
                <a:cxn ang="0">
                  <a:pos x="176" y="319"/>
                </a:cxn>
                <a:cxn ang="0">
                  <a:pos x="176" y="243"/>
                </a:cxn>
                <a:cxn ang="0">
                  <a:pos x="40" y="372"/>
                </a:cxn>
                <a:cxn ang="0">
                  <a:pos x="0" y="310"/>
                </a:cxn>
                <a:cxn ang="0">
                  <a:pos x="4" y="308"/>
                </a:cxn>
                <a:cxn ang="0">
                  <a:pos x="12" y="300"/>
                </a:cxn>
                <a:cxn ang="0">
                  <a:pos x="23" y="287"/>
                </a:cxn>
                <a:cxn ang="0">
                  <a:pos x="37" y="270"/>
                </a:cxn>
                <a:cxn ang="0">
                  <a:pos x="51" y="249"/>
                </a:cxn>
                <a:cxn ang="0">
                  <a:pos x="67" y="225"/>
                </a:cxn>
                <a:cxn ang="0">
                  <a:pos x="81" y="197"/>
                </a:cxn>
                <a:cxn ang="0">
                  <a:pos x="91" y="166"/>
                </a:cxn>
              </a:cxnLst>
              <a:rect l="0" t="0" r="r" b="b"/>
              <a:pathLst>
                <a:path w="557" h="1385">
                  <a:moveTo>
                    <a:pt x="91" y="166"/>
                  </a:moveTo>
                  <a:lnTo>
                    <a:pt x="91" y="160"/>
                  </a:lnTo>
                  <a:lnTo>
                    <a:pt x="92" y="144"/>
                  </a:lnTo>
                  <a:lnTo>
                    <a:pt x="93" y="121"/>
                  </a:lnTo>
                  <a:lnTo>
                    <a:pt x="96" y="95"/>
                  </a:lnTo>
                  <a:lnTo>
                    <a:pt x="101" y="66"/>
                  </a:lnTo>
                  <a:lnTo>
                    <a:pt x="109" y="40"/>
                  </a:lnTo>
                  <a:lnTo>
                    <a:pt x="119" y="21"/>
                  </a:lnTo>
                  <a:lnTo>
                    <a:pt x="132" y="8"/>
                  </a:lnTo>
                  <a:lnTo>
                    <a:pt x="145" y="3"/>
                  </a:lnTo>
                  <a:lnTo>
                    <a:pt x="157" y="0"/>
                  </a:lnTo>
                  <a:lnTo>
                    <a:pt x="171" y="0"/>
                  </a:lnTo>
                  <a:lnTo>
                    <a:pt x="184" y="2"/>
                  </a:lnTo>
                  <a:lnTo>
                    <a:pt x="198" y="5"/>
                  </a:lnTo>
                  <a:lnTo>
                    <a:pt x="211" y="9"/>
                  </a:lnTo>
                  <a:lnTo>
                    <a:pt x="226" y="16"/>
                  </a:lnTo>
                  <a:lnTo>
                    <a:pt x="240" y="24"/>
                  </a:lnTo>
                  <a:lnTo>
                    <a:pt x="253" y="33"/>
                  </a:lnTo>
                  <a:lnTo>
                    <a:pt x="267" y="44"/>
                  </a:lnTo>
                  <a:lnTo>
                    <a:pt x="279" y="55"/>
                  </a:lnTo>
                  <a:lnTo>
                    <a:pt x="293" y="68"/>
                  </a:lnTo>
                  <a:lnTo>
                    <a:pt x="305" y="81"/>
                  </a:lnTo>
                  <a:lnTo>
                    <a:pt x="316" y="95"/>
                  </a:lnTo>
                  <a:lnTo>
                    <a:pt x="328" y="109"/>
                  </a:lnTo>
                  <a:lnTo>
                    <a:pt x="338" y="125"/>
                  </a:lnTo>
                  <a:lnTo>
                    <a:pt x="358" y="166"/>
                  </a:lnTo>
                  <a:lnTo>
                    <a:pt x="378" y="226"/>
                  </a:lnTo>
                  <a:lnTo>
                    <a:pt x="399" y="301"/>
                  </a:lnTo>
                  <a:lnTo>
                    <a:pt x="418" y="388"/>
                  </a:lnTo>
                  <a:lnTo>
                    <a:pt x="437" y="484"/>
                  </a:lnTo>
                  <a:lnTo>
                    <a:pt x="455" y="585"/>
                  </a:lnTo>
                  <a:lnTo>
                    <a:pt x="472" y="691"/>
                  </a:lnTo>
                  <a:lnTo>
                    <a:pt x="488" y="798"/>
                  </a:lnTo>
                  <a:lnTo>
                    <a:pt x="503" y="903"/>
                  </a:lnTo>
                  <a:lnTo>
                    <a:pt x="516" y="1003"/>
                  </a:lnTo>
                  <a:lnTo>
                    <a:pt x="529" y="1096"/>
                  </a:lnTo>
                  <a:lnTo>
                    <a:pt x="538" y="1178"/>
                  </a:lnTo>
                  <a:lnTo>
                    <a:pt x="545" y="1246"/>
                  </a:lnTo>
                  <a:lnTo>
                    <a:pt x="552" y="1298"/>
                  </a:lnTo>
                  <a:lnTo>
                    <a:pt x="556" y="1332"/>
                  </a:lnTo>
                  <a:lnTo>
                    <a:pt x="557" y="1344"/>
                  </a:lnTo>
                  <a:lnTo>
                    <a:pt x="91" y="1385"/>
                  </a:lnTo>
                  <a:lnTo>
                    <a:pt x="83" y="427"/>
                  </a:lnTo>
                  <a:lnTo>
                    <a:pt x="176" y="319"/>
                  </a:lnTo>
                  <a:lnTo>
                    <a:pt x="176" y="243"/>
                  </a:lnTo>
                  <a:lnTo>
                    <a:pt x="40" y="372"/>
                  </a:lnTo>
                  <a:lnTo>
                    <a:pt x="0" y="310"/>
                  </a:lnTo>
                  <a:lnTo>
                    <a:pt x="4" y="308"/>
                  </a:lnTo>
                  <a:lnTo>
                    <a:pt x="12" y="300"/>
                  </a:lnTo>
                  <a:lnTo>
                    <a:pt x="23" y="287"/>
                  </a:lnTo>
                  <a:lnTo>
                    <a:pt x="37" y="270"/>
                  </a:lnTo>
                  <a:lnTo>
                    <a:pt x="51" y="249"/>
                  </a:lnTo>
                  <a:lnTo>
                    <a:pt x="67" y="225"/>
                  </a:lnTo>
                  <a:lnTo>
                    <a:pt x="81" y="197"/>
                  </a:lnTo>
                  <a:lnTo>
                    <a:pt x="91" y="1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21324D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ri.ucla.ed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533400"/>
            <a:ext cx="8382000" cy="1600200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Engaging Undergraduates in Science Research: Not Just about Faculty Willingness</a:t>
            </a:r>
            <a:endParaRPr lang="en-US" sz="2800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4267200"/>
            <a:ext cx="7543800" cy="2590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endParaRPr lang="en-US" sz="2000" dirty="0" smtClean="0"/>
          </a:p>
          <a:p>
            <a:pPr algn="ctr" eaLnBrk="1" hangingPunct="1">
              <a:lnSpc>
                <a:spcPct val="80000"/>
              </a:lnSpc>
            </a:pPr>
            <a:r>
              <a:rPr lang="en-US" sz="2000" dirty="0" smtClean="0"/>
              <a:t>Kevin Eagan, Jessica </a:t>
            </a:r>
            <a:r>
              <a:rPr lang="en-US" sz="2000" dirty="0" err="1" smtClean="0"/>
              <a:t>Sharkness</a:t>
            </a:r>
            <a:r>
              <a:rPr lang="en-US" sz="2000" dirty="0" smtClean="0"/>
              <a:t>, Sylvia </a:t>
            </a:r>
            <a:r>
              <a:rPr lang="en-US" sz="2000" dirty="0" err="1" smtClean="0"/>
              <a:t>Hurtado</a:t>
            </a:r>
            <a:r>
              <a:rPr lang="en-US" sz="2000" dirty="0" smtClean="0"/>
              <a:t>, </a:t>
            </a:r>
            <a:br>
              <a:rPr lang="en-US" sz="2000" dirty="0" smtClean="0"/>
            </a:br>
            <a:r>
              <a:rPr lang="en-US" sz="2000" dirty="0" smtClean="0"/>
              <a:t>Mitchell Chang &amp; Cynthia </a:t>
            </a:r>
            <a:r>
              <a:rPr lang="en-US" sz="2000" dirty="0" err="1" smtClean="0"/>
              <a:t>Mosqueda</a:t>
            </a:r>
            <a:endParaRPr lang="en-US" sz="2000" dirty="0" smtClean="0"/>
          </a:p>
          <a:p>
            <a:pPr algn="ctr" eaLnBrk="1" hangingPunct="1">
              <a:lnSpc>
                <a:spcPct val="80000"/>
              </a:lnSpc>
            </a:pPr>
            <a:endParaRPr lang="en-US" sz="2000" dirty="0" smtClean="0"/>
          </a:p>
          <a:p>
            <a:pPr algn="ctr" eaLnBrk="1" hangingPunct="1">
              <a:lnSpc>
                <a:spcPct val="80000"/>
              </a:lnSpc>
            </a:pPr>
            <a:r>
              <a:rPr lang="en-US" sz="1800" dirty="0" smtClean="0"/>
              <a:t>Higher Education Research Institute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800" dirty="0" smtClean="0"/>
              <a:t>University of California, Los Angeles</a:t>
            </a:r>
          </a:p>
          <a:p>
            <a:pPr algn="ctr" eaLnBrk="1" hangingPunct="1">
              <a:lnSpc>
                <a:spcPct val="80000"/>
              </a:lnSpc>
            </a:pPr>
            <a:endParaRPr lang="en-US" sz="2000" dirty="0" smtClean="0"/>
          </a:p>
          <a:p>
            <a:pPr algn="ctr" eaLnBrk="1" hangingPunct="1">
              <a:lnSpc>
                <a:spcPct val="80000"/>
              </a:lnSpc>
            </a:pPr>
            <a:r>
              <a:rPr lang="en-US" sz="1600" dirty="0" smtClean="0"/>
              <a:t>Association for Institutional Research Annual Forum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600" dirty="0" smtClean="0"/>
              <a:t>Chicago, Illinois – May 31, 2010</a:t>
            </a:r>
          </a:p>
        </p:txBody>
      </p:sp>
    </p:spTree>
  </p:cSld>
  <p:clrMapOvr>
    <a:masterClrMapping/>
  </p:clrMapOvr>
  <p:transition advTm="53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313613" cy="2819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College freshmen who aspire to degrees in science, technology, engineering or mathematics (STEM) have lower completion rates than their non-STEM major peers</a:t>
            </a:r>
          </a:p>
          <a:p>
            <a:pPr lvl="1"/>
            <a:r>
              <a:rPr lang="en-US" dirty="0" smtClean="0"/>
              <a:t>Rates are even lower for underrepresented minorities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219200" y="4415972"/>
          <a:ext cx="6629400" cy="241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1701800" y="4229818"/>
            <a:ext cx="574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i="1" dirty="0" smtClean="0"/>
              <a:t>4-year STEM degree completion, by race </a:t>
            </a:r>
            <a:r>
              <a:rPr lang="en-US" sz="1600" dirty="0" smtClean="0"/>
              <a:t>(HERI, 2010)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Undergraduate Research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Provides students with hands-on training </a:t>
            </a:r>
          </a:p>
          <a:p>
            <a:r>
              <a:rPr lang="en-US" dirty="0" smtClean="0"/>
              <a:t>Several benefits: </a:t>
            </a:r>
          </a:p>
          <a:p>
            <a:pPr lvl="1"/>
            <a:r>
              <a:rPr lang="en-US" dirty="0" smtClean="0"/>
              <a:t>Improved ability to work and think like a scientist</a:t>
            </a:r>
          </a:p>
          <a:p>
            <a:pPr lvl="1"/>
            <a:r>
              <a:rPr lang="en-US" dirty="0" smtClean="0"/>
              <a:t>Improved preparedness or desire for graduate study</a:t>
            </a:r>
          </a:p>
          <a:p>
            <a:pPr lvl="1"/>
            <a:r>
              <a:rPr lang="en-US" dirty="0" smtClean="0"/>
              <a:t>Higher STEM retention rates</a:t>
            </a:r>
          </a:p>
          <a:p>
            <a:pPr lvl="1"/>
            <a:r>
              <a:rPr lang="en-US" dirty="0" smtClean="0"/>
              <a:t>Develop close ties with faculty members</a:t>
            </a:r>
          </a:p>
          <a:p>
            <a:r>
              <a:rPr lang="en-US" dirty="0" smtClean="0"/>
              <a:t>Few studies explore factors influencing faculty members’ decisions to involve undergraduates in their research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Workload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Workload increase in last 25 years</a:t>
            </a:r>
          </a:p>
          <a:p>
            <a:r>
              <a:rPr lang="en-US" dirty="0" smtClean="0"/>
              <a:t>Time allocations vary</a:t>
            </a:r>
          </a:p>
          <a:p>
            <a:pPr lvl="1"/>
            <a:r>
              <a:rPr lang="en-US" dirty="0" smtClean="0"/>
              <a:t>By institutional type, rank, tenure status, discipline, gender, race/ethnicity and marital status</a:t>
            </a:r>
          </a:p>
          <a:p>
            <a:r>
              <a:rPr lang="en-US" dirty="0" smtClean="0"/>
              <a:t>Rewards greatest for research-oriented faculty </a:t>
            </a:r>
          </a:p>
          <a:p>
            <a:pPr lvl="1"/>
            <a:r>
              <a:rPr lang="en-US" dirty="0" smtClean="0"/>
              <a:t>Pay, tenure, Status</a:t>
            </a:r>
          </a:p>
          <a:p>
            <a:r>
              <a:rPr lang="en-US" dirty="0" smtClean="0"/>
              <a:t>Implementing and maintaining research programs is resource-intensive</a:t>
            </a:r>
          </a:p>
          <a:p>
            <a:pPr lvl="1"/>
            <a:r>
              <a:rPr lang="en-US" dirty="0" smtClean="0"/>
              <a:t>Requires time, support staff and institutional/ departmental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Mentorship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Mutual benefits for protégé and mentor</a:t>
            </a:r>
          </a:p>
          <a:p>
            <a:r>
              <a:rPr lang="en-US" dirty="0" smtClean="0"/>
              <a:t>Few incentives for faculty to become mentors</a:t>
            </a:r>
          </a:p>
          <a:p>
            <a:pPr lvl="1"/>
            <a:r>
              <a:rPr lang="en-US" dirty="0" smtClean="0"/>
              <a:t>Disincentives: research and publishing is rewarded, mentorship can be time consuming</a:t>
            </a:r>
          </a:p>
          <a:p>
            <a:r>
              <a:rPr lang="en-US" dirty="0" smtClean="0"/>
              <a:t>Large classes, high student-faculty ratios can make it difficult to establish meaningful faculty/student relationships</a:t>
            </a:r>
          </a:p>
          <a:p>
            <a:r>
              <a:rPr lang="en-US" dirty="0" smtClean="0"/>
              <a:t>Students tend to rely on faculty to establish mentoring relationships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Organizational Citizenship: </a:t>
            </a:r>
          </a:p>
          <a:p>
            <a:pPr lvl="1"/>
            <a:r>
              <a:rPr lang="en-US" dirty="0" smtClean="0"/>
              <a:t>Exerting more effort on the job than is required or expected by formal role prescriptions (McManus &amp; Russell, 1997)</a:t>
            </a:r>
          </a:p>
          <a:p>
            <a:pPr lvl="2"/>
            <a:r>
              <a:rPr lang="en-US" dirty="0" smtClean="0"/>
              <a:t>Taking on undergraduate students doing research is often “above and beyond” the call of duty for faculty</a:t>
            </a:r>
          </a:p>
          <a:p>
            <a:r>
              <a:rPr lang="en-US" dirty="0" smtClean="0"/>
              <a:t>Two primary components:</a:t>
            </a:r>
          </a:p>
          <a:p>
            <a:pPr lvl="1"/>
            <a:r>
              <a:rPr lang="en-US" dirty="0" smtClean="0"/>
              <a:t>Actions and decisions targeted for certain individuals</a:t>
            </a:r>
          </a:p>
          <a:p>
            <a:pPr lvl="1"/>
            <a:r>
              <a:rPr lang="en-US" dirty="0" smtClean="0"/>
              <a:t>Activities directed at an organization</a:t>
            </a:r>
          </a:p>
          <a:p>
            <a:pPr lvl="1">
              <a:buNone/>
            </a:pPr>
            <a:r>
              <a:rPr lang="en-US" dirty="0" smtClean="0"/>
              <a:t>(Organ &amp; Ryan, 1995)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predicts STEM faculty members’ likelihood of involving undergraduate students in their research projects?</a:t>
            </a:r>
          </a:p>
          <a:p>
            <a:endParaRPr lang="en-US" dirty="0" smtClean="0"/>
          </a:p>
          <a:p>
            <a:r>
              <a:rPr lang="en-US" dirty="0" smtClean="0"/>
              <a:t>What factors account for the variation across institutions in STEM faculty members’ average likelihood of involving undergraduate students in their research projects?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6962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Data Source and Sample:</a:t>
            </a:r>
          </a:p>
          <a:p>
            <a:pPr lvl="1"/>
            <a:r>
              <a:rPr lang="en-US" dirty="0" smtClean="0"/>
              <a:t>2007-2008 HERI Faculty Survey</a:t>
            </a:r>
          </a:p>
          <a:p>
            <a:pPr lvl="2"/>
            <a:r>
              <a:rPr lang="en-US" dirty="0" smtClean="0"/>
              <a:t>4,765 STEM faculty members from 193 institutions</a:t>
            </a:r>
          </a:p>
          <a:p>
            <a:r>
              <a:rPr lang="en-US" dirty="0" smtClean="0"/>
              <a:t>Dependent Variable:</a:t>
            </a:r>
          </a:p>
          <a:p>
            <a:pPr lvl="1"/>
            <a:r>
              <a:rPr lang="en-US" i="1" dirty="0" smtClean="0"/>
              <a:t>During the past two years, have you engaged undergraduates on your research project </a:t>
            </a:r>
            <a:br>
              <a:rPr lang="en-US" i="1" dirty="0" smtClean="0"/>
            </a:br>
            <a:r>
              <a:rPr lang="en-US" i="1" dirty="0" smtClean="0"/>
              <a:t>(Yes = 1, No = 0)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graphicFrame>
        <p:nvGraphicFramePr>
          <p:cNvPr id="6" name="Chart 5"/>
          <p:cNvGraphicFramePr/>
          <p:nvPr/>
        </p:nvGraphicFramePr>
        <p:xfrm>
          <a:off x="1600200" y="4419600"/>
          <a:ext cx="56388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09800" y="4953000"/>
            <a:ext cx="1778671" cy="129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Engaged undergrads in research?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6962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Hierarchical Generalized Linear Modeling (HGLM)</a:t>
            </a:r>
          </a:p>
          <a:p>
            <a:pPr lvl="1"/>
            <a:r>
              <a:rPr lang="en-US" dirty="0" smtClean="0"/>
              <a:t>Appropriate for multi-level data with dichotomous outcome</a:t>
            </a:r>
          </a:p>
          <a:p>
            <a:pPr lvl="1"/>
            <a:endParaRPr lang="en-US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Significant predictors reported as delta-p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l-GR" dirty="0" smtClean="0"/>
              <a:t>Δ</a:t>
            </a:r>
            <a:r>
              <a:rPr lang="en-US" dirty="0" smtClean="0"/>
              <a:t>-p) statistics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3124200"/>
          <a:ext cx="6934200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67100"/>
                <a:gridCol w="3467100"/>
              </a:tblGrid>
              <a:tr h="11974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Level 1 Predictors</a:t>
                      </a:r>
                      <a:endParaRPr lang="en-US" sz="1800" dirty="0"/>
                    </a:p>
                  </a:txBody>
                  <a:tcPr anchor="b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Level 2 Predictors</a:t>
                      </a:r>
                      <a:endParaRPr lang="en-US" dirty="0"/>
                    </a:p>
                  </a:txBody>
                  <a:tcPr>
                    <a:solidFill>
                      <a:srgbClr val="21324D"/>
                    </a:solidFill>
                  </a:tcPr>
                </a:tc>
              </a:tr>
              <a:tr h="119743">
                <a:tc>
                  <a:txBody>
                    <a:bodyPr/>
                    <a:lstStyle/>
                    <a:p>
                      <a:pPr marL="0" lvl="3" indent="0">
                        <a:buNone/>
                      </a:pPr>
                      <a:r>
                        <a:rPr lang="en-US" sz="1400" dirty="0" smtClean="0"/>
                        <a:t>Demographic Characteristics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Institutional Characteristics</a:t>
                      </a:r>
                    </a:p>
                  </a:txBody>
                  <a:tcPr anchor="ctr"/>
                </a:tc>
              </a:tr>
              <a:tr h="119743">
                <a:tc>
                  <a:txBody>
                    <a:bodyPr/>
                    <a:lstStyle/>
                    <a:p>
                      <a:pPr marL="0" lvl="3" indent="0">
                        <a:buNone/>
                      </a:pPr>
                      <a:r>
                        <a:rPr lang="en-US" sz="1400" dirty="0" smtClean="0"/>
                        <a:t>Professional Career (Tenure, rank, etc.)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Institutional</a:t>
                      </a:r>
                      <a:r>
                        <a:rPr lang="en-US" sz="1400" baseline="0" dirty="0" smtClean="0"/>
                        <a:t> Selectivity</a:t>
                      </a:r>
                      <a:endParaRPr lang="en-US" sz="1400" dirty="0"/>
                    </a:p>
                  </a:txBody>
                  <a:tcPr anchor="ctr"/>
                </a:tc>
              </a:tr>
              <a:tr h="119743">
                <a:tc>
                  <a:txBody>
                    <a:bodyPr/>
                    <a:lstStyle/>
                    <a:p>
                      <a:pPr marL="0" lvl="3" indent="0">
                        <a:buNone/>
                      </a:pPr>
                      <a:r>
                        <a:rPr lang="en-US" sz="1400" dirty="0" smtClean="0"/>
                        <a:t>Teaching and Scholarly activities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Aggregated Faculty</a:t>
                      </a:r>
                      <a:r>
                        <a:rPr lang="en-US" sz="1400" baseline="0" dirty="0" smtClean="0"/>
                        <a:t> Variables</a:t>
                      </a:r>
                      <a:endParaRPr lang="en-US" sz="1400" dirty="0"/>
                    </a:p>
                  </a:txBody>
                  <a:tcPr anchor="ctr"/>
                </a:tc>
              </a:tr>
              <a:tr h="119743">
                <a:tc>
                  <a:txBody>
                    <a:bodyPr/>
                    <a:lstStyle/>
                    <a:p>
                      <a:pPr marL="0" lvl="3" indent="0">
                        <a:buNone/>
                      </a:pPr>
                      <a:r>
                        <a:rPr lang="en-US" sz="1400" dirty="0" smtClean="0"/>
                        <a:t>Publications and funding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</a:tr>
              <a:tr h="119743">
                <a:tc>
                  <a:txBody>
                    <a:bodyPr/>
                    <a:lstStyle/>
                    <a:p>
                      <a:pPr marL="0" lvl="3" indent="0">
                        <a:buNone/>
                      </a:pPr>
                      <a:r>
                        <a:rPr lang="en-US" sz="1400" smtClean="0"/>
                        <a:t>Goals for undergraduates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</a:tr>
              <a:tr h="119743">
                <a:tc>
                  <a:txBody>
                    <a:bodyPr/>
                    <a:lstStyle/>
                    <a:p>
                      <a:pPr marL="0" lvl="3" indent="0">
                        <a:buNone/>
                      </a:pPr>
                      <a:r>
                        <a:rPr lang="en-US" sz="1400" smtClean="0"/>
                        <a:t>Perceptions of Institutional Climate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Level 1</a:t>
            </a:r>
            <a:endParaRPr lang="en-US" sz="2000" b="0" i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848600" y="5715000"/>
            <a:ext cx="10668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990600" y="1447801"/>
          <a:ext cx="7467600" cy="3718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81363"/>
                <a:gridCol w="1386237"/>
              </a:tblGrid>
              <a:tr h="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Level-1 Predictors*</a:t>
                      </a:r>
                      <a:endParaRPr lang="en-US" b="1" i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Delta-P</a:t>
                      </a:r>
                      <a:endParaRPr lang="en-US" b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sz="1600" b="1" i="1" dirty="0" smtClean="0"/>
                        <a:t>Professional Career</a:t>
                      </a:r>
                      <a:endParaRPr lang="en-US" sz="16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 since appointed at present institution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-0.48%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dirty="0" smtClean="0"/>
                        <a:t>Discipline (Biological/Life</a:t>
                      </a:r>
                      <a:r>
                        <a:rPr lang="en-US" sz="1600" b="1" i="1" baseline="0" dirty="0" smtClean="0"/>
                        <a:t> sciences is reference)</a:t>
                      </a:r>
                      <a:endParaRPr lang="en-US" sz="1600" b="1" i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Engineering and Computer Sciences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-17.04%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Health Sciences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-34.55%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Physical Sciences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-19.97%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sz="1600" b="1" i="1" dirty="0" smtClean="0"/>
                        <a:t>Teaching Activities</a:t>
                      </a:r>
                      <a:endParaRPr lang="en-US" sz="16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Taught an honors course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9.63%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Taught an interdisciplinary course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5.76%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 of graduate courses taught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-3.69%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51816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*We only show significant predictors.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Level 1 </a:t>
            </a:r>
            <a:r>
              <a:rPr lang="en-US" sz="1800" dirty="0" smtClean="0"/>
              <a:t>(cont’d)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Other Scholarly Activities</a:t>
            </a:r>
            <a:endParaRPr lang="en-US" sz="2000" b="0" i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848600" y="5715000"/>
            <a:ext cx="10668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990600" y="1447801"/>
          <a:ext cx="7467600" cy="4724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81363"/>
                <a:gridCol w="1386237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smtClean="0"/>
                        <a:t>Level-1 Predictors</a:t>
                      </a:r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Delta-P</a:t>
                      </a:r>
                      <a:endParaRPr lang="en-US" b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dirty="0" smtClean="0"/>
                        <a:t>Scholarly</a:t>
                      </a:r>
                      <a:r>
                        <a:rPr lang="en-US" sz="1600" b="1" i="1" baseline="0" dirty="0" smtClean="0"/>
                        <a:t> Activities (other than teaching)</a:t>
                      </a:r>
                      <a:endParaRPr lang="en-US" sz="1600" b="1" i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Collaborated with the local community in research/teaching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7.94%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Advised student groups involved in service/volunteer work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7.08%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HPW</a:t>
                      </a:r>
                      <a:r>
                        <a:rPr lang="en-US" sz="1600" baseline="0" dirty="0" smtClean="0"/>
                        <a:t> engaged in research/scholarly writing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4.87%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Extent: engage in academic work spanning multiple disciplines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5.51%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Extent: mentor new faculty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5.09%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sz="1600" b="1" i="1" dirty="0" smtClean="0"/>
                        <a:t>Publications and Funding</a:t>
                      </a:r>
                      <a:endParaRPr lang="en-US" sz="16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</a:t>
                      </a:r>
                      <a:r>
                        <a:rPr lang="en-US" sz="1600" baseline="0" dirty="0" smtClean="0"/>
                        <a:t> of articles published in academic/</a:t>
                      </a:r>
                      <a:r>
                        <a:rPr lang="en-US" sz="1600" baseline="0" dirty="0" err="1" smtClean="0"/>
                        <a:t>prof</a:t>
                      </a:r>
                      <a:r>
                        <a:rPr lang="en-US" sz="1600" baseline="0" dirty="0" smtClean="0"/>
                        <a:t>. journals (career)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4.41%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 of published</a:t>
                      </a:r>
                      <a:r>
                        <a:rPr lang="en-US" sz="1600" baseline="0" dirty="0" smtClean="0"/>
                        <a:t> books, manuals or monographs (career)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-3.87%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Source of stress: Research or publishing demands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8.58%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Received funding for work from foundations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8.58%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Received funding for work from state or federal government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13.22%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Received funding for work from business or industry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7.73%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Level 1 </a:t>
            </a:r>
            <a:r>
              <a:rPr lang="en-US" sz="1800" dirty="0" smtClean="0"/>
              <a:t>(cont’d)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Undergraduate Goals and Institutional Climate</a:t>
            </a:r>
            <a:endParaRPr lang="en-US" sz="2000" b="0" i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848600" y="5715000"/>
            <a:ext cx="10668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990600" y="1447801"/>
          <a:ext cx="7467600" cy="2377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81363"/>
                <a:gridCol w="1386237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smtClean="0"/>
                        <a:t>Level-1 Predictors</a:t>
                      </a:r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Delta-P</a:t>
                      </a:r>
                      <a:endParaRPr lang="en-US" b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dirty="0" smtClean="0"/>
                        <a:t>Goals for Undergraduates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Encourage student habits</a:t>
                      </a:r>
                      <a:r>
                        <a:rPr lang="en-US" sz="1600" baseline="0" dirty="0" smtClean="0"/>
                        <a:t> of mind for learning (factor)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6.64%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 gridSpan="2">
                  <a:txBody>
                    <a:bodyPr/>
                    <a:lstStyle/>
                    <a:p>
                      <a:r>
                        <a:rPr lang="en-US" sz="1600" b="1" i="1" dirty="0" smtClean="0"/>
                        <a:t>Institutional Climate</a:t>
                      </a:r>
                      <a:endParaRPr lang="en-US" sz="16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Agree: faculty feel most students </a:t>
                      </a:r>
                      <a:r>
                        <a:rPr lang="en-US" sz="1600" baseline="0" dirty="0" smtClean="0"/>
                        <a:t>well-prepared </a:t>
                      </a:r>
                      <a:r>
                        <a:rPr lang="en-US" sz="1600" dirty="0" smtClean="0"/>
                        <a:t>academically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3.50%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Agree: faculty strongly interested in acad. problems of </a:t>
                      </a:r>
                      <a:r>
                        <a:rPr lang="en-US" sz="1600" dirty="0" err="1" smtClean="0"/>
                        <a:t>ugrads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3.65%</a:t>
                      </a:r>
                      <a:endParaRPr lang="en-US" sz="16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Agree:</a:t>
                      </a:r>
                      <a:r>
                        <a:rPr lang="en-US" sz="1600" baseline="0" dirty="0" smtClean="0"/>
                        <a:t> my research is valued by faculty in my department</a:t>
                      </a:r>
                      <a:endParaRPr lang="en-US" sz="16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3.04%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Level 2</a:t>
            </a:r>
            <a:endParaRPr lang="en-US" sz="2000" b="0" i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848600" y="5715000"/>
            <a:ext cx="10668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990600" y="1447801"/>
          <a:ext cx="7467600" cy="3200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81363"/>
                <a:gridCol w="1386237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smtClean="0"/>
                        <a:t>Level-2 Predictors</a:t>
                      </a:r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Delta-P</a:t>
                      </a:r>
                      <a:endParaRPr lang="en-US" b="1" dirty="0"/>
                    </a:p>
                  </a:txBody>
                  <a:tcPr anchor="ctr">
                    <a:solidFill>
                      <a:srgbClr val="21324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HBCU</a:t>
                      </a:r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17.03%</a:t>
                      </a:r>
                      <a:endParaRPr lang="en-US" sz="18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Liberal Arts Institution (Carnegie)</a:t>
                      </a:r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13.03%</a:t>
                      </a:r>
                      <a:endParaRPr lang="en-US" sz="18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Institutional Selectivity  (in 100-point increments)</a:t>
                      </a:r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3.50%</a:t>
                      </a:r>
                      <a:endParaRPr lang="en-US" sz="18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smtClean="0"/>
                        <a:t>Model Statistics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Explained variance at Level 2</a:t>
                      </a:r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0.59</a:t>
                      </a:r>
                      <a:endParaRPr lang="en-US" sz="18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Baseline probability of inclusion of undergrads in research</a:t>
                      </a:r>
                      <a:endParaRPr lang="en-US" sz="1800" dirty="0"/>
                    </a:p>
                  </a:txBody>
                  <a:tcPr marL="2743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0.61</a:t>
                      </a:r>
                      <a:endParaRPr lang="en-US" sz="18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855663" algn="l"/>
              </a:tabLst>
            </a:pPr>
            <a:r>
              <a:rPr lang="en-US" dirty="0" smtClean="0"/>
              <a:t>Institutional context</a:t>
            </a:r>
          </a:p>
          <a:p>
            <a:r>
              <a:rPr lang="en-US" dirty="0" smtClean="0"/>
              <a:t>Faculty perceptions of institutional climate</a:t>
            </a:r>
          </a:p>
          <a:p>
            <a:r>
              <a:rPr lang="en-US" dirty="0" smtClean="0"/>
              <a:t>Disciplinary context</a:t>
            </a:r>
          </a:p>
          <a:p>
            <a:r>
              <a:rPr lang="en-US" dirty="0" smtClean="0"/>
              <a:t>Face-time with undergraduates, goals for undergraduates</a:t>
            </a:r>
          </a:p>
          <a:p>
            <a:r>
              <a:rPr lang="en-US" dirty="0" smtClean="0"/>
              <a:t>Funding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&amp; 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Future research</a:t>
            </a:r>
          </a:p>
          <a:p>
            <a:pPr lvl="1"/>
            <a:r>
              <a:rPr lang="en-US" dirty="0" smtClean="0"/>
              <a:t>Type and quality of UG research opportunities</a:t>
            </a:r>
          </a:p>
          <a:p>
            <a:pPr lvl="1"/>
            <a:r>
              <a:rPr lang="en-US" dirty="0" smtClean="0"/>
              <a:t>Fuller accounting of faculty effort in involving undergraduates in research</a:t>
            </a:r>
          </a:p>
          <a:p>
            <a:r>
              <a:rPr lang="en-US" dirty="0" smtClean="0"/>
              <a:t>Conclusions</a:t>
            </a:r>
          </a:p>
          <a:p>
            <a:pPr lvl="1"/>
            <a:r>
              <a:rPr lang="en-US" dirty="0" smtClean="0"/>
              <a:t>Incentivizing behavior</a:t>
            </a:r>
          </a:p>
          <a:p>
            <a:pPr lvl="1"/>
            <a:r>
              <a:rPr lang="en-US" dirty="0" smtClean="0"/>
              <a:t>Institutionalizing undergraduate research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ChangeArrowheads="1"/>
          </p:cNvSpPr>
          <p:nvPr/>
        </p:nvSpPr>
        <p:spPr bwMode="auto">
          <a:xfrm>
            <a:off x="7924800" y="5895975"/>
            <a:ext cx="914400" cy="8382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Contact Information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38800"/>
            <a:ext cx="8686800" cy="990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Acknowledgments: This study was made possible by the support of the National Institute of General Medical Sciences, NIH Grant Numbers 1 R01 GMO71968-01 and R01 GMO71968-05 as well as the National Science Foundation, NSF Grant Number 0757076. This independent research and the views expressed here do not indicate endorsement by the sponsors.</a:t>
            </a: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190500" y="3952875"/>
            <a:ext cx="8763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Papers and reports are available for download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from project website: 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400" dirty="0" smtClean="0"/>
              <a:t>www.heri.ucla.edu/nih</a:t>
            </a:r>
            <a:endParaRPr lang="en-US" sz="2000" dirty="0"/>
          </a:p>
          <a:p>
            <a:pPr marL="342900" indent="-342900" algn="ct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Project e-mail: </a:t>
            </a:r>
            <a:r>
              <a:rPr lang="en-US" sz="2000" dirty="0">
                <a:solidFill>
                  <a:srgbClr val="003399"/>
                </a:solidFill>
              </a:rPr>
              <a:t>herinih@ucla.edu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990600" y="1362075"/>
            <a:ext cx="41148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>
                <a:solidFill>
                  <a:srgbClr val="21324D"/>
                </a:solidFill>
              </a:rPr>
              <a:t>Faculty and Co-PIs: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Sylvia </a:t>
            </a:r>
            <a:r>
              <a:rPr lang="en-US" sz="2000" dirty="0" err="1"/>
              <a:t>Hurtado</a:t>
            </a:r>
            <a:endParaRPr lang="en-US" sz="200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/>
              <a:t>Mitchell Chang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2000" u="sng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en-US" sz="2000" u="sng" dirty="0"/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3833727" y="304437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 dirty="0" smtClean="0"/>
              <a:t>Monica Lin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Gina Garcia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err="1" smtClean="0"/>
              <a:t>Felisha</a:t>
            </a:r>
            <a:r>
              <a:rPr lang="en-US" sz="2000" dirty="0" smtClean="0"/>
              <a:t> Herrera</a:t>
            </a:r>
            <a:endParaRPr lang="en-US" sz="2000" u="sng" dirty="0"/>
          </a:p>
        </p:txBody>
      </p:sp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3505200" y="1362075"/>
            <a:ext cx="2895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rgbClr val="21324D"/>
                </a:solidFill>
              </a:rPr>
              <a:t>Postdoctoral Scholars:</a:t>
            </a:r>
          </a:p>
          <a:p>
            <a:r>
              <a:rPr lang="en-US" sz="2000" dirty="0" smtClean="0"/>
              <a:t>Kevin Eagan</a:t>
            </a:r>
          </a:p>
          <a:p>
            <a:r>
              <a:rPr lang="en-US" sz="2000" dirty="0" smtClean="0"/>
              <a:t>Josephine </a:t>
            </a:r>
            <a:r>
              <a:rPr lang="en-US" sz="2000" dirty="0" err="1" smtClean="0"/>
              <a:t>Gasiewski</a:t>
            </a:r>
            <a:endParaRPr lang="en-US" sz="20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6553200" y="1362075"/>
            <a:ext cx="335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21324D"/>
                </a:solidFill>
              </a:rPr>
              <a:t>Administrative Staff:</a:t>
            </a:r>
          </a:p>
          <a:p>
            <a:r>
              <a:rPr lang="en-US" sz="2000" dirty="0" smtClean="0"/>
              <a:t>Aaron Pearl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990600" y="2743200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>
                <a:solidFill>
                  <a:srgbClr val="21324D"/>
                </a:solidFill>
              </a:rPr>
              <a:t>Graduate Research Assistants:</a:t>
            </a:r>
            <a:endParaRPr lang="en-US" sz="2000" dirty="0" smtClean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Christopher Newman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Minh Tran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Jessica </a:t>
            </a:r>
            <a:r>
              <a:rPr lang="en-US" sz="2000" dirty="0" err="1" smtClean="0"/>
              <a:t>Sharkness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5814927" y="3044370"/>
            <a:ext cx="2109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z="2000" dirty="0" smtClean="0"/>
              <a:t>Cindy </a:t>
            </a:r>
            <a:r>
              <a:rPr lang="en-US" sz="2000" dirty="0" err="1" smtClean="0"/>
              <a:t>Mosqueda</a:t>
            </a:r>
            <a:endParaRPr lang="en-US" sz="2000" u="sng" dirty="0" smtClean="0"/>
          </a:p>
          <a:p>
            <a:r>
              <a:rPr lang="en-US" sz="2000" dirty="0" smtClean="0"/>
              <a:t>Juan </a:t>
            </a:r>
            <a:r>
              <a:rPr lang="en-US" sz="2000" dirty="0" err="1" smtClean="0"/>
              <a:t>Garibay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HERI Faculty Survey 2010-2011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Registration is now open</a:t>
            </a:r>
          </a:p>
          <a:p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www.heri.ucla.edu</a:t>
            </a:r>
            <a:r>
              <a:rPr lang="en-US" dirty="0" smtClean="0"/>
              <a:t> for more information about participating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TFS2008a</Template>
  <TotalTime>9335</TotalTime>
  <Words>937</Words>
  <Application>Microsoft Office PowerPoint</Application>
  <PresentationFormat>On-screen Show (4:3)</PresentationFormat>
  <Paragraphs>204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Eclipse</vt:lpstr>
      <vt:lpstr>Engaging Undergraduates in Science Research: Not Just about Faculty Willingness</vt:lpstr>
      <vt:lpstr>Background</vt:lpstr>
      <vt:lpstr>Undergraduate Research Experience</vt:lpstr>
      <vt:lpstr>Faculty Workload</vt:lpstr>
      <vt:lpstr>Faculty Mentorship</vt:lpstr>
      <vt:lpstr>Conceptual Framework</vt:lpstr>
      <vt:lpstr>Research Questions</vt:lpstr>
      <vt:lpstr>Data and Sample</vt:lpstr>
      <vt:lpstr>Analyses</vt:lpstr>
      <vt:lpstr>Results: Level 1</vt:lpstr>
      <vt:lpstr>Results: Level 1 (cont’d) Other Scholarly Activities</vt:lpstr>
      <vt:lpstr>Results: Level 1 (cont’d) Undergraduate Goals and Institutional Climate</vt:lpstr>
      <vt:lpstr>Results: Level 2</vt:lpstr>
      <vt:lpstr>Discussion</vt:lpstr>
      <vt:lpstr>Conclusion &amp; Future Directions</vt:lpstr>
      <vt:lpstr>Contact Information</vt:lpstr>
      <vt:lpstr>HERI Faculty Survey 2010-2011</vt:lpstr>
    </vt:vector>
  </TitlesOfParts>
  <Company>University of Michigan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Engaging Undergraduates in Science Research</dc:title>
  <dc:creator>Kevin Eagan</dc:creator>
  <cp:lastModifiedBy>eagan</cp:lastModifiedBy>
  <cp:revision>229</cp:revision>
  <dcterms:created xsi:type="dcterms:W3CDTF">2010-05-04T14:53:58Z</dcterms:created>
  <dcterms:modified xsi:type="dcterms:W3CDTF">2010-12-14T18:53:39Z</dcterms:modified>
</cp:coreProperties>
</file>