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13" r:id="rId3"/>
  </p:sldMasterIdLst>
  <p:notesMasterIdLst>
    <p:notesMasterId r:id="rId53"/>
  </p:notesMasterIdLst>
  <p:sldIdLst>
    <p:sldId id="256" r:id="rId4"/>
    <p:sldId id="260" r:id="rId5"/>
    <p:sldId id="261" r:id="rId6"/>
    <p:sldId id="283" r:id="rId7"/>
    <p:sldId id="281" r:id="rId8"/>
    <p:sldId id="262" r:id="rId9"/>
    <p:sldId id="263" r:id="rId10"/>
    <p:sldId id="282" r:id="rId11"/>
    <p:sldId id="264" r:id="rId12"/>
    <p:sldId id="265" r:id="rId13"/>
    <p:sldId id="291" r:id="rId14"/>
    <p:sldId id="325" r:id="rId15"/>
    <p:sldId id="280" r:id="rId16"/>
    <p:sldId id="286" r:id="rId17"/>
    <p:sldId id="318" r:id="rId18"/>
    <p:sldId id="319" r:id="rId19"/>
    <p:sldId id="320" r:id="rId20"/>
    <p:sldId id="321" r:id="rId21"/>
    <p:sldId id="322" r:id="rId22"/>
    <p:sldId id="323" r:id="rId23"/>
    <p:sldId id="324" r:id="rId24"/>
    <p:sldId id="326" r:id="rId25"/>
    <p:sldId id="284" r:id="rId26"/>
    <p:sldId id="266" r:id="rId27"/>
    <p:sldId id="307" r:id="rId28"/>
    <p:sldId id="267" r:id="rId29"/>
    <p:sldId id="268" r:id="rId30"/>
    <p:sldId id="269" r:id="rId31"/>
    <p:sldId id="270" r:id="rId32"/>
    <p:sldId id="309" r:id="rId33"/>
    <p:sldId id="310" r:id="rId34"/>
    <p:sldId id="312" r:id="rId35"/>
    <p:sldId id="313" r:id="rId36"/>
    <p:sldId id="314" r:id="rId37"/>
    <p:sldId id="315" r:id="rId38"/>
    <p:sldId id="316" r:id="rId39"/>
    <p:sldId id="317" r:id="rId40"/>
    <p:sldId id="285" r:id="rId41"/>
    <p:sldId id="271" r:id="rId42"/>
    <p:sldId id="294" r:id="rId43"/>
    <p:sldId id="300" r:id="rId44"/>
    <p:sldId id="301" r:id="rId45"/>
    <p:sldId id="295" r:id="rId46"/>
    <p:sldId id="302" r:id="rId47"/>
    <p:sldId id="304" r:id="rId48"/>
    <p:sldId id="305" r:id="rId49"/>
    <p:sldId id="306" r:id="rId50"/>
    <p:sldId id="277" r:id="rId51"/>
    <p:sldId id="279" r:id="rId5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1pPr>
    <a:lvl2pPr marL="4572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2pPr>
    <a:lvl3pPr marL="9144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3pPr>
    <a:lvl4pPr marL="13716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4pPr>
    <a:lvl5pPr marL="18288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5pPr>
    <a:lvl6pPr marL="22860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6pPr>
    <a:lvl7pPr marL="27432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7pPr>
    <a:lvl8pPr marL="32004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8pPr>
    <a:lvl9pPr marL="36576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autoAdjust="0"/>
    <p:restoredTop sz="83203" autoAdjust="0"/>
  </p:normalViewPr>
  <p:slideViewPr>
    <p:cSldViewPr>
      <p:cViewPr varScale="1">
        <p:scale>
          <a:sx n="88" d="100"/>
          <a:sy n="88" d="100"/>
        </p:scale>
        <p:origin x="-828" y="-114"/>
      </p:cViewPr>
      <p:guideLst>
        <p:guide orient="horz" pos="2160"/>
        <p:guide pos="2880"/>
      </p:guideLst>
    </p:cSldViewPr>
  </p:slideViewPr>
  <p:outlineViewPr>
    <p:cViewPr>
      <p:scale>
        <a:sx n="33" d="100"/>
        <a:sy n="33" d="100"/>
      </p:scale>
      <p:origin x="0" y="491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AD995EC3-5716-4123-8A34-BFB6C168C767}" type="datetimeFigureOut">
              <a:rPr lang="en-US"/>
              <a:pPr>
                <a:defRPr/>
              </a:pPr>
              <a:t>4/12/2012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5D0EAE45-24F0-4F82-9929-738E9DC5499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Placeholder 2"/>
          <p:cNvSpPr>
            <a:spLocks noGrp="1" noRot="1" noChangeAspect="1"/>
          </p:cNvSpPr>
          <p:nvPr>
            <p:ph type="sldImg"/>
          </p:nvPr>
        </p:nvSpPr>
        <p:spPr bwMode="auto">
          <a:noFill/>
          <a:ln>
            <a:solidFill>
              <a:srgbClr val="000000"/>
            </a:solidFill>
            <a:miter lim="800000"/>
            <a:headEnd/>
            <a:tailEnd/>
          </a:ln>
        </p:spPr>
      </p:sp>
      <p:sp>
        <p:nvSpPr>
          <p:cNvPr id="4096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t>According to Carlone &amp; Johnson (2007) students with strong STEM identities are those who demonstrate competence in the discipline, possess the skills to perform scientific practices, and achieve recognition (from oneself and meaningful others)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Placeholder 2"/>
          <p:cNvSpPr>
            <a:spLocks noGrp="1" noRot="1" noChangeAspect="1"/>
          </p:cNvSpPr>
          <p:nvPr>
            <p:ph type="sldImg"/>
          </p:nvPr>
        </p:nvSpPr>
        <p:spPr bwMode="auto">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t>Cumulative Advantage theory provides a mechanism for understanding inequality across time in which a favorable relative position facilitates further relative gains. In education, a C. A. process is “capable of magnifying small differences over time and makes it difficult for an individual or group that is behind at a point in time in education development..to catch up”. For STEM students’ developing science identities, C. A. theory suggests that students who prior to college have access to particular resources or experiences that helped develop relatively stronger STEM identities early on are more likely to have even stronger relative STEM identities in the future especially since they tend to gain greater access to those important resources and activities during college.</a:t>
            </a:r>
          </a:p>
          <a:p>
            <a:pPr eaLnBrk="1" hangingPunct="1"/>
            <a:r>
              <a:rPr lang="en-US"/>
              <a:t>Students enter college with predispositions that are likely to be accentuated during college as they have much liberty in choosing their peer groups and college activities they take part in. Students tend to find peers with mutual interests and seek opportunities that meet their goals and interests, which are likely to accentuate their predispositions. According to Feldman &amp; Newcomb (1969), the principle of accentuation is conditional based upon whether students’ predispositions are valued and nurtured in the particular setting in which they choose to participate. The accentuation framework may help to understand how particular activities and settings can serve to solidify students’ STEM identity during college.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Placeholder 2"/>
          <p:cNvSpPr>
            <a:spLocks noGrp="1" noRot="1" noChangeAspect="1"/>
          </p:cNvSpPr>
          <p:nvPr>
            <p:ph type="sldImg"/>
          </p:nvPr>
        </p:nvSpPr>
        <p:spPr bwMode="auto">
          <a:noFill/>
          <a:ln>
            <a:solidFill>
              <a:srgbClr val="000000"/>
            </a:solidFill>
            <a:miter lim="800000"/>
            <a:headEnd/>
            <a:tailEnd/>
          </a:ln>
        </p:spPr>
      </p:sp>
      <p:sp>
        <p:nvSpPr>
          <p:cNvPr id="91138" name="Rectangle 3"/>
          <p:cNvSpPr>
            <a:spLocks noGrp="1"/>
          </p:cNvSpPr>
          <p:nvPr>
            <p:ph type="body" idx="1"/>
          </p:nvPr>
        </p:nvSpPr>
        <p:spPr bwMode="auto">
          <a:noFill/>
        </p:spPr>
        <p:txBody>
          <a:bodyPr wrap="square" numCol="1" anchor="t" anchorCtr="0" compatLnSpc="1">
            <a:prstTxWarp prst="textNoShape">
              <a:avLst/>
            </a:prstTxWarp>
          </a:bodyPr>
          <a:lstStyle/>
          <a:p>
            <a:r>
              <a:rPr lang="en-US">
                <a:latin typeface="Times New Roman" pitchFamily="-123" charset="0"/>
              </a:rPr>
              <a:t>While providing greater access to these important resources early on is critical to eliminating inequities in the educational process of STEM students, it is probable that many students, particularly from low-income communities, may continue to lack access to these significant resources. As such, if colleges seek to increase the retention rates of all STEM students they must be proactive in providing access to these educational opportunities and resources during college for students who did not have access prior to entering college.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cs typeface="+mn-cs"/>
              </a:rPr>
              <a:t>Practical Implications</a:t>
            </a:r>
          </a:p>
          <a:p>
            <a:pPr lvl="1"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rPr>
              <a:t>acknowledging the historically oppressive contexts that shape opportunities for URM students </a:t>
            </a:r>
          </a:p>
          <a:p>
            <a:pPr lvl="1"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rPr>
              <a:t>making students aware of significant ethnic minority figures in the field</a:t>
            </a:r>
          </a:p>
          <a:p>
            <a:pPr lvl="1"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rPr>
              <a:t>surfacing the historical and cultural context in which STEM research is situated</a:t>
            </a:r>
          </a:p>
          <a:p>
            <a:pPr lvl="1"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rPr>
              <a:t>highlighting different ways of knowing used around the world</a:t>
            </a:r>
          </a:p>
          <a:p>
            <a:pPr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cs typeface="+mn-cs"/>
              </a:rPr>
              <a:t>Implications for Research</a:t>
            </a:r>
          </a:p>
          <a:p>
            <a:pPr lvl="1"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rPr>
              <a:t>Identity lens for </a:t>
            </a:r>
          </a:p>
          <a:p>
            <a:pPr lvl="1" eaLnBrk="1" fontAlgn="auto" hangingPunct="1">
              <a:spcBef>
                <a:spcPts val="0"/>
              </a:spcBef>
              <a:spcAft>
                <a:spcPts val="0"/>
              </a:spcAft>
              <a:buClr>
                <a:schemeClr val="accent1">
                  <a:lumMod val="50000"/>
                </a:schemeClr>
              </a:buClr>
              <a:defRPr/>
            </a:pPr>
            <a:r>
              <a:rPr lang="en-US" dirty="0" smtClean="0">
                <a:solidFill>
                  <a:schemeClr val="accent1">
                    <a:lumMod val="50000"/>
                  </a:schemeClr>
                </a:solidFill>
                <a:ea typeface="+mn-ea"/>
              </a:rPr>
              <a:t>Framing: benefits for increasing representation in STEM</a:t>
            </a:r>
          </a:p>
          <a:p>
            <a:pPr eaLnBrk="1" fontAlgn="auto" hangingPunct="1">
              <a:spcBef>
                <a:spcPts val="0"/>
              </a:spcBef>
              <a:spcAft>
                <a:spcPts val="0"/>
              </a:spcAft>
              <a:defRPr/>
            </a:pPr>
            <a:endParaRPr lang="en-US" dirty="0">
              <a:ea typeface="+mn-ea"/>
              <a:cs typeface="+mn-cs"/>
            </a:endParaRPr>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62A657-A419-4B24-925B-9DC7C5E3A839}" type="slidenum">
              <a:rPr lang="en-US">
                <a:ea typeface="ＭＳ Ｐゴシック" pitchFamily="-123" charset="-128"/>
                <a:cs typeface="ＭＳ Ｐゴシック" pitchFamily="-123" charset="-128"/>
              </a:rPr>
              <a:pPr fontAlgn="base">
                <a:spcBef>
                  <a:spcPct val="0"/>
                </a:spcBef>
                <a:spcAft>
                  <a:spcPct val="0"/>
                </a:spcAft>
                <a:defRPr/>
              </a:pPr>
              <a:t>47</a:t>
            </a:fld>
            <a:endParaRPr lang="en-US">
              <a:ea typeface="ＭＳ Ｐゴシック" pitchFamily="-123" charset="-128"/>
              <a:cs typeface="ＭＳ Ｐゴシック" pitchFamily="-123"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F69DD8-8F57-4F5E-BCB7-9CAC3DB40FF0}" type="slidenum">
              <a:rPr lang="en-US">
                <a:ea typeface="ＭＳ Ｐゴシック" pitchFamily="-123" charset="-128"/>
                <a:cs typeface="ＭＳ Ｐゴシック" pitchFamily="-123" charset="-128"/>
              </a:rPr>
              <a:pPr fontAlgn="base">
                <a:spcBef>
                  <a:spcPct val="0"/>
                </a:spcBef>
                <a:spcAft>
                  <a:spcPct val="0"/>
                </a:spcAft>
                <a:defRPr/>
              </a:pPr>
              <a:t>49</a:t>
            </a:fld>
            <a:endParaRPr lang="en-US">
              <a:ea typeface="ＭＳ Ｐゴシック" pitchFamily="-123" charset="-128"/>
              <a:cs typeface="ＭＳ Ｐゴシック" pitchFamily="-12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FAF20F87-933B-477F-A2F1-CE66ADB5B8B6}" type="datetimeFigureOut">
              <a:rPr lang="en-US"/>
              <a:pPr>
                <a:defRPr/>
              </a:pPr>
              <a:t>4/12/2012</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99425529-8FBA-4B75-A373-233340670BA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E4E853-3619-402F-90C9-8EA6EBA2ED83}" type="datetimeFigureOut">
              <a:rPr lang="en-US"/>
              <a:pPr>
                <a:defRPr/>
              </a:pPr>
              <a:t>4/12/2012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BA9E8B7-274B-4D9F-B442-5338A39D385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730B632-0CDF-4F0A-96E0-D4B55527F67E}" type="datetimeFigureOut">
              <a:rPr lang="en-US"/>
              <a:pPr>
                <a:defRPr/>
              </a:pPr>
              <a:t>4/12/2012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7BE8FF-A779-4379-BF0A-95F0C9DC527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B298778D-7D10-4DE5-91A3-208E827218E0}" type="datetimeFigureOut">
              <a:rPr lang="en-US"/>
              <a:pPr>
                <a:defRPr/>
              </a:pPr>
              <a:t>4/12/2012</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5FC81DD-9497-4C5E-81A9-B827121A8A9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DCD03A86-192F-4A85-82E2-087B0A94CF54}" type="datetimeFigureOut">
              <a:rPr lang="en-US"/>
              <a:pPr>
                <a:defRPr/>
              </a:pPr>
              <a:t>4/12/2012</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E4FE128A-B52E-473A-93AF-744A4B1674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8779F2D-5072-46D8-8FB0-C3F9113049C9}" type="datetimeFigureOut">
              <a:rPr lang="en-US"/>
              <a:pPr>
                <a:defRPr/>
              </a:pPr>
              <a:t>4/12/2012</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E89F0723-E354-4BC3-932D-73B774587C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DD12349-C090-4D28-8169-7F9C7FDFC5C3}" type="datetimeFigureOut">
              <a:rPr lang="en-US"/>
              <a:pPr>
                <a:defRPr/>
              </a:pPr>
              <a:t>4/12/2012</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AA886A1B-62C6-4238-9505-FF6DE21B8E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CAF630E-602B-4A22-A12E-ADC819DEA637}" type="datetimeFigureOut">
              <a:rPr lang="en-US"/>
              <a:pPr>
                <a:defRPr/>
              </a:pPr>
              <a:t>4/12/2012</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6B2C21F-9B99-4C87-AEDD-B35787B78F1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1A5D3E39-159F-425D-B940-FECEBC1957B0}" type="datetimeFigureOut">
              <a:rPr lang="en-US"/>
              <a:pPr>
                <a:defRPr/>
              </a:pPr>
              <a:t>4/12/2012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9CA4F35B-B0DA-4038-B8AB-A219DD9B010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5A099EB-0DF2-4338-8FB6-31E01E3DCAEE}" type="datetimeFigureOut">
              <a:rPr lang="en-US"/>
              <a:pPr>
                <a:defRPr/>
              </a:pPr>
              <a:t>4/12/2012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8DA510D-5CBF-4515-A48A-F8616C9FFD9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B004547-7D2C-4EC9-B8A1-A364074062D7}" type="datetimeFigureOut">
              <a:rPr lang="en-US"/>
              <a:pPr>
                <a:defRPr/>
              </a:pPr>
              <a:t>4/12/2012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57CCB6E-F14E-40D8-AD97-4789C0C9F62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FDD91D6-3C6E-4BD7-BB51-E4608A6DC18D}" type="datetimeFigureOut">
              <a:rPr lang="en-US"/>
              <a:pPr>
                <a:defRPr/>
              </a:pPr>
              <a:t>4/12/2012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3C21A9E-938F-4B1D-A542-CBF9EFD98F8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E8E585F-565F-4688-9244-C6C23FEAE403}" type="datetimeFigureOut">
              <a:rPr lang="en-US"/>
              <a:pPr>
                <a:defRPr/>
              </a:pPr>
              <a:t>4/12/2012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A0F1EB9-F1F4-4FAE-97A5-3D8B4EFA992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E5C43EB5-6142-4048-AA56-1B03FF10ACB5}" type="datetimeFigureOut">
              <a:rPr lang="en-US"/>
              <a:pPr>
                <a:defRPr/>
              </a:pPr>
              <a:t>4/12/2012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14CB4C08-70C9-4686-84DC-B523D2348F22}"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3727" r:id="rId1"/>
    <p:sldLayoutId id="2147483724" r:id="rId2"/>
    <p:sldLayoutId id="2147483728" r:id="rId3"/>
    <p:sldLayoutId id="2147483723" r:id="rId4"/>
    <p:sldLayoutId id="2147483722" r:id="rId5"/>
    <p:sldLayoutId id="2147483721" r:id="rId6"/>
    <p:sldLayoutId id="2147483720" r:id="rId7"/>
    <p:sldLayoutId id="2147483719" r:id="rId8"/>
    <p:sldLayoutId id="2147483729" r:id="rId9"/>
    <p:sldLayoutId id="2147483718" r:id="rId10"/>
    <p:sldLayoutId id="2147483717" r:id="rId11"/>
  </p:sldLayoutIdLst>
  <p:txStyles>
    <p:titleStyle>
      <a:lvl1pPr algn="l" rtl="0" eaLnBrk="0" fontAlgn="base" hangingPunct="0">
        <a:spcBef>
          <a:spcPct val="0"/>
        </a:spcBef>
        <a:spcAft>
          <a:spcPct val="0"/>
        </a:spcAft>
        <a:defRPr sz="5000" kern="1200">
          <a:solidFill>
            <a:schemeClr val="tx2"/>
          </a:solidFill>
          <a:latin typeface="+mj-lt"/>
          <a:ea typeface="ＭＳ Ｐゴシック" pitchFamily="-123" charset="-128"/>
          <a:cs typeface="ＭＳ Ｐゴシック" pitchFamily="-123" charset="-128"/>
        </a:defRPr>
      </a:lvl1pPr>
      <a:lvl2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2pPr>
      <a:lvl3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3pPr>
      <a:lvl4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4pPr>
      <a:lvl5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5pPr>
      <a:lvl6pPr marL="4572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6pPr>
      <a:lvl7pPr marL="9144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7pPr>
      <a:lvl8pPr marL="13716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8pPr>
      <a:lvl9pPr marL="18288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23" charset="2"/>
        <a:buChar char=""/>
        <a:defRPr sz="2600" kern="1200">
          <a:solidFill>
            <a:schemeClr val="tx1"/>
          </a:solidFill>
          <a:latin typeface="+mn-lt"/>
          <a:ea typeface="ＭＳ Ｐゴシック" pitchFamily="-123" charset="-128"/>
          <a:cs typeface="ＭＳ Ｐゴシック" pitchFamily="-123" charset="-128"/>
        </a:defRPr>
      </a:lvl1pPr>
      <a:lvl2pPr marL="639763" indent="-246063" algn="l" rtl="0" eaLnBrk="0" fontAlgn="base" hangingPunct="0">
        <a:spcBef>
          <a:spcPct val="20000"/>
        </a:spcBef>
        <a:spcAft>
          <a:spcPct val="0"/>
        </a:spcAft>
        <a:buClr>
          <a:schemeClr val="accent1"/>
        </a:buClr>
        <a:buSzPct val="85000"/>
        <a:buFont typeface="Wingdings 2" pitchFamily="-123" charset="2"/>
        <a:buChar char=""/>
        <a:defRPr sz="2400" kern="1200">
          <a:solidFill>
            <a:schemeClr val="tx1"/>
          </a:solidFill>
          <a:latin typeface="+mn-lt"/>
          <a:ea typeface="ＭＳ Ｐゴシック" pitchFamily="-123" charset="-128"/>
          <a:cs typeface="+mn-cs"/>
        </a:defRPr>
      </a:lvl2pPr>
      <a:lvl3pPr marL="914400" indent="-246063" algn="l" rtl="0" eaLnBrk="0" fontAlgn="base" hangingPunct="0">
        <a:spcBef>
          <a:spcPct val="20000"/>
        </a:spcBef>
        <a:spcAft>
          <a:spcPct val="0"/>
        </a:spcAft>
        <a:buClr>
          <a:schemeClr val="accent2"/>
        </a:buClr>
        <a:buSzPct val="70000"/>
        <a:buFont typeface="Wingdings 2" pitchFamily="-123" charset="2"/>
        <a:buChar char=""/>
        <a:defRPr sz="2100" kern="1200">
          <a:solidFill>
            <a:schemeClr val="tx1"/>
          </a:solidFill>
          <a:latin typeface="+mn-lt"/>
          <a:ea typeface="ＭＳ Ｐゴシック" pitchFamily="-123" charset="-128"/>
          <a:cs typeface="+mn-cs"/>
        </a:defRPr>
      </a:lvl3pPr>
      <a:lvl4pPr marL="1187450" indent="-209550" algn="l" rtl="0" eaLnBrk="0" fontAlgn="base" hangingPunct="0">
        <a:spcBef>
          <a:spcPct val="20000"/>
        </a:spcBef>
        <a:spcAft>
          <a:spcPct val="0"/>
        </a:spcAft>
        <a:buClr>
          <a:srgbClr val="0BD0D9"/>
        </a:buClr>
        <a:buSzPct val="65000"/>
        <a:buFont typeface="Wingdings 2" pitchFamily="-123" charset="2"/>
        <a:buChar char=""/>
        <a:defRPr sz="2000" kern="1200">
          <a:solidFill>
            <a:schemeClr val="tx1"/>
          </a:solidFill>
          <a:latin typeface="+mn-lt"/>
          <a:ea typeface="ＭＳ Ｐゴシック" pitchFamily="-123" charset="-128"/>
          <a:cs typeface="+mn-cs"/>
        </a:defRPr>
      </a:lvl4pPr>
      <a:lvl5pPr marL="1462088" indent="-209550" algn="l" rtl="0" eaLnBrk="0" fontAlgn="base" hangingPunct="0">
        <a:spcBef>
          <a:spcPct val="20000"/>
        </a:spcBef>
        <a:spcAft>
          <a:spcPct val="0"/>
        </a:spcAft>
        <a:buClr>
          <a:srgbClr val="10CF9B"/>
        </a:buClr>
        <a:buSzPct val="65000"/>
        <a:buFont typeface="Wingdings 2" pitchFamily="-123" charset="2"/>
        <a:buChar char=""/>
        <a:defRPr sz="2000" kern="1200">
          <a:solidFill>
            <a:schemeClr val="tx1"/>
          </a:solidFill>
          <a:latin typeface="+mn-lt"/>
          <a:ea typeface="ＭＳ Ｐゴシック" pitchFamily="-123"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3314"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3315"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ea typeface="+mn-ea"/>
                <a:cs typeface="+mn-cs"/>
              </a:defRPr>
            </a:lvl1pPr>
          </a:lstStyle>
          <a:p>
            <a:pPr>
              <a:defRPr/>
            </a:pPr>
            <a:fld id="{8AC49D08-55DD-4FF0-8AEF-DA9D05094420}" type="datetimeFigureOut">
              <a:rPr lang="en-US"/>
              <a:pPr>
                <a:defRPr/>
              </a:pPr>
              <a:t>4/12/2012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ea typeface="+mn-ea"/>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ea typeface="+mn-ea"/>
                <a:cs typeface="+mn-cs"/>
              </a:defRPr>
            </a:lvl1pPr>
          </a:lstStyle>
          <a:p>
            <a:pPr>
              <a:defRPr/>
            </a:pPr>
            <a:fld id="{46955201-3D01-409A-96B1-E4FE8826D4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5" r:id="rId1"/>
  </p:sldLayoutIdLst>
  <p:txStyles>
    <p:titleStyle>
      <a:lvl1pPr algn="l" rtl="0" eaLnBrk="0" fontAlgn="base" hangingPunct="0">
        <a:spcBef>
          <a:spcPct val="0"/>
        </a:spcBef>
        <a:spcAft>
          <a:spcPct val="0"/>
        </a:spcAft>
        <a:defRPr sz="5000" kern="1200">
          <a:solidFill>
            <a:schemeClr val="tx2"/>
          </a:solidFill>
          <a:latin typeface="+mj-lt"/>
          <a:ea typeface="ＭＳ Ｐゴシック" pitchFamily="-123" charset="-128"/>
          <a:cs typeface="ＭＳ Ｐゴシック" pitchFamily="-123" charset="-128"/>
        </a:defRPr>
      </a:lvl1pPr>
      <a:lvl2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2pPr>
      <a:lvl3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3pPr>
      <a:lvl4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4pPr>
      <a:lvl5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5pPr>
      <a:lvl6pPr marL="4572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6pPr>
      <a:lvl7pPr marL="9144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7pPr>
      <a:lvl8pPr marL="13716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8pPr>
      <a:lvl9pPr marL="18288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23" charset="2"/>
        <a:buChar char=""/>
        <a:defRPr sz="2600" kern="1200">
          <a:solidFill>
            <a:schemeClr val="tx1"/>
          </a:solidFill>
          <a:latin typeface="+mn-lt"/>
          <a:ea typeface="ＭＳ Ｐゴシック" pitchFamily="-123" charset="-128"/>
          <a:cs typeface="ＭＳ Ｐゴシック" pitchFamily="-123" charset="-128"/>
        </a:defRPr>
      </a:lvl1pPr>
      <a:lvl2pPr marL="639763" indent="-246063" algn="l" rtl="0" eaLnBrk="0" fontAlgn="base" hangingPunct="0">
        <a:spcBef>
          <a:spcPct val="20000"/>
        </a:spcBef>
        <a:spcAft>
          <a:spcPct val="0"/>
        </a:spcAft>
        <a:buClr>
          <a:schemeClr val="accent1"/>
        </a:buClr>
        <a:buSzPct val="85000"/>
        <a:buFont typeface="Wingdings 2" pitchFamily="-123" charset="2"/>
        <a:buChar char=""/>
        <a:defRPr sz="2400" kern="1200">
          <a:solidFill>
            <a:schemeClr val="tx1"/>
          </a:solidFill>
          <a:latin typeface="+mn-lt"/>
          <a:ea typeface="ＭＳ Ｐゴシック" pitchFamily="-123" charset="-128"/>
          <a:cs typeface="+mn-cs"/>
        </a:defRPr>
      </a:lvl2pPr>
      <a:lvl3pPr marL="914400" indent="-246063" algn="l" rtl="0" eaLnBrk="0" fontAlgn="base" hangingPunct="0">
        <a:spcBef>
          <a:spcPct val="20000"/>
        </a:spcBef>
        <a:spcAft>
          <a:spcPct val="0"/>
        </a:spcAft>
        <a:buClr>
          <a:schemeClr val="accent2"/>
        </a:buClr>
        <a:buSzPct val="70000"/>
        <a:buFont typeface="Wingdings 2" pitchFamily="-123" charset="2"/>
        <a:buChar char=""/>
        <a:defRPr sz="2100" kern="1200">
          <a:solidFill>
            <a:schemeClr val="tx1"/>
          </a:solidFill>
          <a:latin typeface="+mn-lt"/>
          <a:ea typeface="ＭＳ Ｐゴシック" pitchFamily="-123" charset="-128"/>
          <a:cs typeface="+mn-cs"/>
        </a:defRPr>
      </a:lvl3pPr>
      <a:lvl4pPr marL="1187450" indent="-209550" algn="l" rtl="0" eaLnBrk="0" fontAlgn="base" hangingPunct="0">
        <a:spcBef>
          <a:spcPct val="20000"/>
        </a:spcBef>
        <a:spcAft>
          <a:spcPct val="0"/>
        </a:spcAft>
        <a:buClr>
          <a:srgbClr val="0BD0D9"/>
        </a:buClr>
        <a:buSzPct val="65000"/>
        <a:buFont typeface="Wingdings 2" pitchFamily="-123" charset="2"/>
        <a:buChar char=""/>
        <a:defRPr sz="2000" kern="1200">
          <a:solidFill>
            <a:schemeClr val="tx1"/>
          </a:solidFill>
          <a:latin typeface="+mn-lt"/>
          <a:ea typeface="ＭＳ Ｐゴシック" pitchFamily="-123" charset="-128"/>
          <a:cs typeface="+mn-cs"/>
        </a:defRPr>
      </a:lvl4pPr>
      <a:lvl5pPr marL="1462088" indent="-209550" algn="l" rtl="0" eaLnBrk="0" fontAlgn="base" hangingPunct="0">
        <a:spcBef>
          <a:spcPct val="20000"/>
        </a:spcBef>
        <a:spcAft>
          <a:spcPct val="0"/>
        </a:spcAft>
        <a:buClr>
          <a:srgbClr val="10CF9B"/>
        </a:buClr>
        <a:buSzPct val="65000"/>
        <a:buFont typeface="Wingdings 2" pitchFamily="-123" charset="2"/>
        <a:buChar char=""/>
        <a:defRPr sz="2000" kern="1200">
          <a:solidFill>
            <a:schemeClr val="tx1"/>
          </a:solidFill>
          <a:latin typeface="+mn-lt"/>
          <a:ea typeface="ＭＳ Ｐゴシック" pitchFamily="-123"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solidFill>
                <a:prstClr val="black"/>
              </a:solidFill>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solidFill>
                <a:prstClr val="black"/>
              </a:solidFill>
              <a:latin typeface="+mn-lt"/>
              <a:ea typeface="+mn-ea"/>
              <a:cs typeface="+mn-cs"/>
            </a:endParaRPr>
          </a:p>
        </p:txBody>
      </p:sp>
      <p:sp>
        <p:nvSpPr>
          <p:cNvPr id="15364"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5365"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ea typeface="+mn-ea"/>
                <a:cs typeface="+mn-cs"/>
              </a:defRPr>
            </a:lvl1pPr>
          </a:lstStyle>
          <a:p>
            <a:pPr>
              <a:defRPr/>
            </a:pPr>
            <a:fld id="{888C6BAE-59DE-4E89-8BB9-4323567F10A7}" type="datetimeFigureOut">
              <a:rPr lang="en-US"/>
              <a:pPr>
                <a:defRPr/>
              </a:pPr>
              <a:t>4/12/2012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ea typeface="+mn-ea"/>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ea typeface="+mn-ea"/>
                <a:cs typeface="+mn-cs"/>
              </a:defRPr>
            </a:lvl1pPr>
          </a:lstStyle>
          <a:p>
            <a:pPr>
              <a:defRPr/>
            </a:pPr>
            <a:fld id="{EFD784BC-2A8C-45B3-A741-195A6EFBA37D}" type="slidenum">
              <a:rPr lang="en-US"/>
              <a:pPr>
                <a:defRPr/>
              </a:pPr>
              <a:t>‹#›</a:t>
            </a:fld>
            <a:endParaRPr lang="en-US"/>
          </a:p>
        </p:txBody>
      </p:sp>
      <p:grpSp>
        <p:nvGrpSpPr>
          <p:cNvPr id="15369"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solidFill>
                  <a:prstClr val="black"/>
                </a:solidFill>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solidFill>
                  <a:prstClr val="black"/>
                </a:solidFill>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3726" r:id="rId1"/>
  </p:sldLayoutIdLst>
  <p:txStyles>
    <p:titleStyle>
      <a:lvl1pPr algn="l" rtl="0" eaLnBrk="0" fontAlgn="base" hangingPunct="0">
        <a:spcBef>
          <a:spcPct val="0"/>
        </a:spcBef>
        <a:spcAft>
          <a:spcPct val="0"/>
        </a:spcAft>
        <a:defRPr sz="5000" kern="1200">
          <a:solidFill>
            <a:schemeClr val="tx2"/>
          </a:solidFill>
          <a:latin typeface="+mj-lt"/>
          <a:ea typeface="ＭＳ Ｐゴシック" pitchFamily="-123" charset="-128"/>
          <a:cs typeface="ＭＳ Ｐゴシック" pitchFamily="-123" charset="-128"/>
        </a:defRPr>
      </a:lvl1pPr>
      <a:lvl2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2pPr>
      <a:lvl3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3pPr>
      <a:lvl4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4pPr>
      <a:lvl5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5pPr>
      <a:lvl6pPr marL="4572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6pPr>
      <a:lvl7pPr marL="9144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7pPr>
      <a:lvl8pPr marL="13716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8pPr>
      <a:lvl9pPr marL="18288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23" charset="2"/>
        <a:buChar char=""/>
        <a:defRPr sz="2600" kern="1200">
          <a:solidFill>
            <a:schemeClr val="tx1"/>
          </a:solidFill>
          <a:latin typeface="+mn-lt"/>
          <a:ea typeface="ＭＳ Ｐゴシック" pitchFamily="-123" charset="-128"/>
          <a:cs typeface="ＭＳ Ｐゴシック" pitchFamily="-123" charset="-128"/>
        </a:defRPr>
      </a:lvl1pPr>
      <a:lvl2pPr marL="639763" indent="-246063" algn="l" rtl="0" eaLnBrk="0" fontAlgn="base" hangingPunct="0">
        <a:spcBef>
          <a:spcPct val="20000"/>
        </a:spcBef>
        <a:spcAft>
          <a:spcPct val="0"/>
        </a:spcAft>
        <a:buClr>
          <a:schemeClr val="accent1"/>
        </a:buClr>
        <a:buSzPct val="85000"/>
        <a:buFont typeface="Wingdings 2" pitchFamily="-123" charset="2"/>
        <a:buChar char=""/>
        <a:defRPr sz="2400" kern="1200">
          <a:solidFill>
            <a:schemeClr val="tx1"/>
          </a:solidFill>
          <a:latin typeface="+mn-lt"/>
          <a:ea typeface="ＭＳ Ｐゴシック" pitchFamily="-123" charset="-128"/>
          <a:cs typeface="+mn-cs"/>
        </a:defRPr>
      </a:lvl2pPr>
      <a:lvl3pPr marL="914400" indent="-246063" algn="l" rtl="0" eaLnBrk="0" fontAlgn="base" hangingPunct="0">
        <a:spcBef>
          <a:spcPct val="20000"/>
        </a:spcBef>
        <a:spcAft>
          <a:spcPct val="0"/>
        </a:spcAft>
        <a:buClr>
          <a:schemeClr val="accent2"/>
        </a:buClr>
        <a:buSzPct val="70000"/>
        <a:buFont typeface="Wingdings 2" pitchFamily="-123" charset="2"/>
        <a:buChar char=""/>
        <a:defRPr sz="2100" kern="1200">
          <a:solidFill>
            <a:schemeClr val="tx1"/>
          </a:solidFill>
          <a:latin typeface="+mn-lt"/>
          <a:ea typeface="ＭＳ Ｐゴシック" pitchFamily="-123" charset="-128"/>
          <a:cs typeface="+mn-cs"/>
        </a:defRPr>
      </a:lvl3pPr>
      <a:lvl4pPr marL="1187450" indent="-209550" algn="l" rtl="0" eaLnBrk="0" fontAlgn="base" hangingPunct="0">
        <a:spcBef>
          <a:spcPct val="20000"/>
        </a:spcBef>
        <a:spcAft>
          <a:spcPct val="0"/>
        </a:spcAft>
        <a:buClr>
          <a:srgbClr val="0BD0D9"/>
        </a:buClr>
        <a:buSzPct val="65000"/>
        <a:buFont typeface="Wingdings 2" pitchFamily="-123" charset="2"/>
        <a:buChar char=""/>
        <a:defRPr sz="2000" kern="1200">
          <a:solidFill>
            <a:schemeClr val="tx1"/>
          </a:solidFill>
          <a:latin typeface="+mn-lt"/>
          <a:ea typeface="ＭＳ Ｐゴシック" pitchFamily="-123" charset="-128"/>
          <a:cs typeface="+mn-cs"/>
        </a:defRPr>
      </a:lvl4pPr>
      <a:lvl5pPr marL="1462088" indent="-209550" algn="l" rtl="0" eaLnBrk="0" fontAlgn="base" hangingPunct="0">
        <a:spcBef>
          <a:spcPct val="20000"/>
        </a:spcBef>
        <a:spcAft>
          <a:spcPct val="0"/>
        </a:spcAft>
        <a:buClr>
          <a:srgbClr val="10CF9B"/>
        </a:buClr>
        <a:buSzPct val="65000"/>
        <a:buFont typeface="Wingdings 2" pitchFamily="-123" charset="2"/>
        <a:buChar char=""/>
        <a:defRPr sz="2000" kern="1200">
          <a:solidFill>
            <a:schemeClr val="tx1"/>
          </a:solidFill>
          <a:latin typeface="+mn-lt"/>
          <a:ea typeface="ＭＳ Ｐゴシック" pitchFamily="-123"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610600" cy="2362200"/>
          </a:xfrm>
        </p:spPr>
        <p:txBody>
          <a:bodyPr>
            <a:normAutofit fontScale="90000"/>
          </a:bodyPr>
          <a:lstStyle/>
          <a:p>
            <a:pPr algn="ctr" eaLnBrk="1" fontAlgn="auto" hangingPunct="1">
              <a:spcAft>
                <a:spcPts val="0"/>
              </a:spcAft>
              <a:defRPr/>
            </a:pPr>
            <a:r>
              <a:rPr lang="en-US" dirty="0" smtClean="0"/>
              <a:t>Talent Development in Science, Technology, Engineering, and Mathematics (STEM)  </a:t>
            </a:r>
            <a:endParaRPr lang="en-US" dirty="0"/>
          </a:p>
        </p:txBody>
      </p:sp>
      <p:sp>
        <p:nvSpPr>
          <p:cNvPr id="18434" name="Subtitle 2"/>
          <p:cNvSpPr>
            <a:spLocks noGrp="1"/>
          </p:cNvSpPr>
          <p:nvPr>
            <p:ph type="subTitle" idx="1"/>
          </p:nvPr>
        </p:nvSpPr>
        <p:spPr>
          <a:xfrm>
            <a:off x="381000" y="3276600"/>
            <a:ext cx="8610600" cy="1143000"/>
          </a:xfrm>
        </p:spPr>
        <p:txBody>
          <a:bodyPr/>
          <a:lstStyle/>
          <a:p>
            <a:pPr marR="0" algn="ctr" eaLnBrk="1" hangingPunct="1"/>
            <a:r>
              <a:rPr lang="en-US" sz="1800" smtClean="0"/>
              <a:t>Sylvia Hurtado, Kevin Eagan, Gina Garcia, Juan Garibay, &amp; Felisha Herrera </a:t>
            </a:r>
          </a:p>
          <a:p>
            <a:pPr marR="0" algn="ctr" eaLnBrk="1" hangingPunct="1"/>
            <a:r>
              <a:rPr lang="en-US" sz="1800" smtClean="0"/>
              <a:t>AERA Annual Meeting, Vancouver, Canada</a:t>
            </a:r>
          </a:p>
          <a:p>
            <a:pPr marR="0" algn="ctr" eaLnBrk="1" hangingPunct="1"/>
            <a:r>
              <a:rPr lang="en-US" sz="1800" smtClean="0"/>
              <a:t>April 13, 2012</a:t>
            </a:r>
          </a:p>
        </p:txBody>
      </p:sp>
      <p:pic>
        <p:nvPicPr>
          <p:cNvPr id="18435" name="Picture 3" descr="black and white scientists with t tubes - chem.JPG"/>
          <p:cNvPicPr>
            <a:picLocks noChangeAspect="1"/>
          </p:cNvPicPr>
          <p:nvPr/>
        </p:nvPicPr>
        <p:blipFill>
          <a:blip r:embed="rId2" cstate="print"/>
          <a:srcRect/>
          <a:stretch>
            <a:fillRect/>
          </a:stretch>
        </p:blipFill>
        <p:spPr bwMode="auto">
          <a:xfrm>
            <a:off x="0" y="4525963"/>
            <a:ext cx="3886200" cy="2332037"/>
          </a:xfrm>
          <a:prstGeom prst="rect">
            <a:avLst/>
          </a:prstGeom>
          <a:noFill/>
          <a:ln w="9525">
            <a:noFill/>
            <a:miter lim="800000"/>
            <a:headEnd/>
            <a:tailEnd/>
          </a:ln>
        </p:spPr>
      </p:pic>
      <p:pic>
        <p:nvPicPr>
          <p:cNvPr id="18436" name="Picture 4" descr="black man at board - math.JPG"/>
          <p:cNvPicPr>
            <a:picLocks noChangeAspect="1"/>
          </p:cNvPicPr>
          <p:nvPr/>
        </p:nvPicPr>
        <p:blipFill>
          <a:blip r:embed="rId3" cstate="print"/>
          <a:srcRect/>
          <a:stretch>
            <a:fillRect/>
          </a:stretch>
        </p:blipFill>
        <p:spPr bwMode="auto">
          <a:xfrm>
            <a:off x="3886200" y="4524375"/>
            <a:ext cx="1905000" cy="2333625"/>
          </a:xfrm>
          <a:prstGeom prst="rect">
            <a:avLst/>
          </a:prstGeom>
          <a:noFill/>
          <a:ln w="9525">
            <a:noFill/>
            <a:miter lim="800000"/>
            <a:headEnd/>
            <a:tailEnd/>
          </a:ln>
        </p:spPr>
      </p:pic>
      <p:pic>
        <p:nvPicPr>
          <p:cNvPr id="18437" name="Picture 5" descr="woman looking into microscope - bio or chem.JPG"/>
          <p:cNvPicPr>
            <a:picLocks noChangeAspect="1"/>
          </p:cNvPicPr>
          <p:nvPr/>
        </p:nvPicPr>
        <p:blipFill>
          <a:blip r:embed="rId4" cstate="print"/>
          <a:srcRect/>
          <a:stretch>
            <a:fillRect/>
          </a:stretch>
        </p:blipFill>
        <p:spPr bwMode="auto">
          <a:xfrm>
            <a:off x="5791200" y="4495800"/>
            <a:ext cx="33528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smtClean="0"/>
              <a:t>Overview of Symposium</a:t>
            </a:r>
          </a:p>
        </p:txBody>
      </p:sp>
      <p:sp>
        <p:nvSpPr>
          <p:cNvPr id="19458" name="Content Placeholder 2"/>
          <p:cNvSpPr>
            <a:spLocks noGrp="1"/>
          </p:cNvSpPr>
          <p:nvPr>
            <p:ph idx="1"/>
          </p:nvPr>
        </p:nvSpPr>
        <p:spPr/>
        <p:txBody>
          <a:bodyPr/>
          <a:lstStyle/>
          <a:p>
            <a:pPr eaLnBrk="1" hangingPunct="1"/>
            <a:r>
              <a:rPr lang="en-US" smtClean="0"/>
              <a:t>Introduction to Topic</a:t>
            </a:r>
          </a:p>
          <a:p>
            <a:pPr eaLnBrk="1" hangingPunct="1"/>
            <a:r>
              <a:rPr lang="en-US" b="1" smtClean="0"/>
              <a:t>Paper #1</a:t>
            </a:r>
            <a:r>
              <a:rPr lang="en-US" smtClean="0"/>
              <a:t>: Passing Through the Gates: Identifying and Developing Talent in Introductory STEM Courses</a:t>
            </a:r>
          </a:p>
          <a:p>
            <a:pPr eaLnBrk="1" hangingPunct="1"/>
            <a:r>
              <a:rPr lang="en-US" b="1" smtClean="0"/>
              <a:t>Paper #2</a:t>
            </a:r>
            <a:r>
              <a:rPr lang="en-US" smtClean="0"/>
              <a:t>: Accentuating Advantage: Developing Science Identity During College</a:t>
            </a:r>
          </a:p>
          <a:p>
            <a:pPr eaLnBrk="1" hangingPunct="1"/>
            <a:r>
              <a:rPr lang="en-US" b="1" smtClean="0"/>
              <a:t>Paper #3</a:t>
            </a:r>
            <a:r>
              <a:rPr lang="en-US" smtClean="0"/>
              <a:t>: A Model for Redefining STEM through Identity: Insights from the Educational Trajectories of Talented STEM Graduate Students </a:t>
            </a:r>
          </a:p>
          <a:p>
            <a:pPr eaLnBrk="1" hangingPunct="1"/>
            <a:r>
              <a:rPr lang="en-US" smtClean="0"/>
              <a:t>Implications &amp; Conclusions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dirty="0" smtClean="0"/>
              <a:t>Introduction</a:t>
            </a:r>
            <a:endParaRPr lang="en-US" dirty="0"/>
          </a:p>
        </p:txBody>
      </p:sp>
      <p:sp>
        <p:nvSpPr>
          <p:cNvPr id="20482" name="Content Placeholder 2"/>
          <p:cNvSpPr>
            <a:spLocks noGrp="1"/>
          </p:cNvSpPr>
          <p:nvPr>
            <p:ph idx="1"/>
          </p:nvPr>
        </p:nvSpPr>
        <p:spPr/>
        <p:txBody>
          <a:bodyPr/>
          <a:lstStyle/>
          <a:p>
            <a:pPr eaLnBrk="1" hangingPunct="1"/>
            <a:r>
              <a:rPr lang="en-US" dirty="0" smtClean="0"/>
              <a:t>The symbiotic connections of an ecosystem and survival of the fittest</a:t>
            </a:r>
            <a:r>
              <a:rPr lang="en-US" dirty="0" smtClean="0"/>
              <a:t>.</a:t>
            </a:r>
          </a:p>
          <a:p>
            <a:pPr eaLnBrk="1" hangingPunct="1"/>
            <a:endParaRPr lang="en-US" dirty="0" smtClean="0"/>
          </a:p>
          <a:p>
            <a:pPr eaLnBrk="1" hangingPunct="1"/>
            <a:r>
              <a:rPr lang="en-US" dirty="0" smtClean="0"/>
              <a:t>We explore the interdependences of context, student and the role of faculty that result in talent development, while at the same time, the same elements are involved in sorting to limit the production of scientists.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7772400" cy="3505200"/>
          </a:xfrm>
        </p:spPr>
        <p:txBody>
          <a:bodyPr/>
          <a:lstStyle/>
          <a:p>
            <a:pPr algn="ctr" eaLnBrk="1" fontAlgn="auto" hangingPunct="1">
              <a:spcAft>
                <a:spcPts val="0"/>
              </a:spcAft>
              <a:defRPr/>
            </a:pPr>
            <a:r>
              <a:rPr sz="5400" smtClean="0"/>
              <a:t>Passing Through the Gates: Identifying and Developing Talent in Introductory STEM Courses</a:t>
            </a:r>
            <a:endParaRPr sz="5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Background</a:t>
            </a: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STEM attrition in the first two years of college</a:t>
            </a:r>
            <a:endParaRPr lang="en-US" dirty="0" smtClean="0">
              <a:ea typeface="+mn-ea"/>
              <a:cs typeface="+mn-cs"/>
            </a:endParaRPr>
          </a:p>
          <a:p>
            <a:pPr marL="274320" indent="-274320" eaLnBrk="1" fontAlgn="auto" hangingPunct="1">
              <a:spcAft>
                <a:spcPts val="0"/>
              </a:spcAft>
              <a:buClr>
                <a:schemeClr val="accent3"/>
              </a:buClr>
              <a:buFont typeface="Wingdings 2"/>
              <a:buChar char=""/>
              <a:defRPr/>
            </a:pPr>
            <a:r>
              <a:rPr lang="en-US" dirty="0" smtClean="0">
                <a:ea typeface="+mn-ea"/>
                <a:cs typeface="+mn-cs"/>
              </a:rPr>
              <a:t>Low grades and un-engaging pedagogy are just some of the obstacles students encounter</a:t>
            </a:r>
          </a:p>
          <a:p>
            <a:pPr marL="274320" indent="-274320" eaLnBrk="1" fontAlgn="auto" hangingPunct="1">
              <a:spcAft>
                <a:spcPts val="0"/>
              </a:spcAft>
              <a:buClr>
                <a:schemeClr val="accent3"/>
              </a:buClr>
              <a:buFont typeface="Wingdings 2"/>
              <a:buChar char=""/>
              <a:defRPr/>
            </a:pPr>
            <a:r>
              <a:rPr lang="en-US" dirty="0" smtClean="0">
                <a:ea typeface="+mn-ea"/>
                <a:cs typeface="+mn-cs"/>
              </a:rPr>
              <a:t>Success and talent</a:t>
            </a:r>
          </a:p>
          <a:p>
            <a:pPr marL="641033" lvl="1" indent="-274320" eaLnBrk="1" fontAlgn="auto" hangingPunct="1">
              <a:spcAft>
                <a:spcPts val="0"/>
              </a:spcAft>
              <a:buClr>
                <a:schemeClr val="accent3"/>
              </a:buClr>
              <a:buFont typeface="Wingdings 2"/>
              <a:buChar char=""/>
              <a:defRPr/>
            </a:pPr>
            <a:r>
              <a:rPr lang="en-US" dirty="0" smtClean="0">
                <a:ea typeface="+mn-ea"/>
              </a:rPr>
              <a:t>Measured by grades</a:t>
            </a:r>
          </a:p>
          <a:p>
            <a:pPr marL="641033" lvl="1" indent="-274320" eaLnBrk="1" fontAlgn="auto" hangingPunct="1">
              <a:spcAft>
                <a:spcPts val="0"/>
              </a:spcAft>
              <a:buClr>
                <a:schemeClr val="accent3"/>
              </a:buClr>
              <a:buFont typeface="Wingdings 2"/>
              <a:buChar char=""/>
              <a:defRPr/>
            </a:pPr>
            <a:r>
              <a:rPr lang="en-US" dirty="0" smtClean="0">
                <a:ea typeface="+mn-ea"/>
                <a:cs typeface="+mn-cs"/>
              </a:rPr>
              <a:t>Determined by prior achievement and study skills</a:t>
            </a:r>
            <a:endParaRPr lang="en-US" dirty="0" smtClean="0">
              <a:ea typeface="+mn-ea"/>
              <a:cs typeface="+mn-cs"/>
            </a:endParaRPr>
          </a:p>
          <a:p>
            <a:pPr marL="274320" indent="-274320" eaLnBrk="1" fontAlgn="auto" hangingPunct="1">
              <a:spcAft>
                <a:spcPts val="0"/>
              </a:spcAft>
              <a:buClr>
                <a:schemeClr val="accent3"/>
              </a:buClr>
              <a:buFont typeface="Wingdings 2"/>
              <a:buChar char=""/>
              <a:defRPr/>
            </a:pPr>
            <a:endParaRPr lang="en-US" dirty="0" smtClean="0">
              <a:ea typeface="+mn-ea"/>
              <a:cs typeface="+mn-cs"/>
            </a:endParaRPr>
          </a:p>
          <a:p>
            <a:pPr marL="274320" indent="-274320" eaLnBrk="1" fontAlgn="auto" hangingPunct="1">
              <a:spcAft>
                <a:spcPts val="0"/>
              </a:spcAft>
              <a:buClr>
                <a:schemeClr val="accent3"/>
              </a:buClr>
              <a:buFont typeface="Wingdings 2"/>
              <a:buChar char=""/>
              <a:defRPr/>
            </a:pPr>
            <a:endParaRPr lang="en-US" dirty="0" smtClean="0">
              <a:ea typeface="+mn-ea"/>
              <a:cs typeface="+mn-cs"/>
            </a:endParaRP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smtClean="0"/>
              <a:t>Purpose</a:t>
            </a:r>
          </a:p>
        </p:txBody>
      </p:sp>
      <p:sp>
        <p:nvSpPr>
          <p:cNvPr id="23554" name="Content Placeholder 2"/>
          <p:cNvSpPr>
            <a:spLocks noGrp="1"/>
          </p:cNvSpPr>
          <p:nvPr>
            <p:ph idx="1"/>
          </p:nvPr>
        </p:nvSpPr>
        <p:spPr/>
        <p:txBody>
          <a:bodyPr/>
          <a:lstStyle/>
          <a:p>
            <a:pPr eaLnBrk="1" hangingPunct="1"/>
            <a:r>
              <a:rPr lang="en-US" smtClean="0"/>
              <a:t>To explore alternative measures of talent (beyond grades) in introductory STEM courses</a:t>
            </a:r>
          </a:p>
          <a:p>
            <a:pPr eaLnBrk="1" hangingPunct="1"/>
            <a:endParaRPr lang="en-US" smtClean="0"/>
          </a:p>
          <a:p>
            <a:pPr eaLnBrk="1" hangingPunct="1"/>
            <a:r>
              <a:rPr lang="en-US" smtClean="0"/>
              <a:t>To determine how talent is developed and harvested within introductory STEM courses</a:t>
            </a:r>
          </a:p>
          <a:p>
            <a:pPr eaLnBrk="1" hangingPunct="1"/>
            <a:endParaRPr lang="en-US" smtClean="0"/>
          </a:p>
          <a:p>
            <a:pPr eaLnBrk="1" hangingPunct="1"/>
            <a:r>
              <a:rPr lang="en-US" smtClean="0"/>
              <a:t>To examine how “thinking” and “acting” like a scientist contributes to success in STEM courses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z="4000" smtClean="0"/>
              <a:t>Sequential, Explanatory </a:t>
            </a:r>
            <a:br>
              <a:rPr lang="en-US" sz="4000" smtClean="0"/>
            </a:br>
            <a:r>
              <a:rPr lang="en-US" sz="4000" smtClean="0"/>
              <a:t>Mixed Methods Design</a:t>
            </a:r>
          </a:p>
        </p:txBody>
      </p:sp>
      <p:sp>
        <p:nvSpPr>
          <p:cNvPr id="24578" name="Content Placeholder 2"/>
          <p:cNvSpPr>
            <a:spLocks noGrp="1"/>
          </p:cNvSpPr>
          <p:nvPr>
            <p:ph idx="1"/>
          </p:nvPr>
        </p:nvSpPr>
        <p:spPr/>
        <p:txBody>
          <a:bodyPr/>
          <a:lstStyle/>
          <a:p>
            <a:pPr eaLnBrk="1" hangingPunct="1"/>
            <a:r>
              <a:rPr lang="en-US" smtClean="0"/>
              <a:t>Collected, analyzed, and integrated both quantitative and qualitative data during the research process</a:t>
            </a:r>
          </a:p>
          <a:p>
            <a:pPr eaLnBrk="1" hangingPunct="1"/>
            <a:r>
              <a:rPr lang="en-US" smtClean="0"/>
              <a:t>Quantitative data collected first; informed selection of institutional sites for qualitative data collection</a:t>
            </a:r>
          </a:p>
          <a:p>
            <a:pPr eaLnBrk="1" hangingPunct="1"/>
            <a:r>
              <a:rPr lang="en-US" smtClean="0"/>
              <a:t>Data fully integrated during the analysis</a:t>
            </a:r>
          </a:p>
          <a:p>
            <a:pPr eaLnBrk="1" hangingPunct="1"/>
            <a:r>
              <a:rPr lang="en-US" smtClean="0"/>
              <a:t>Quantitative data provided a broad picture of students’ engagement</a:t>
            </a:r>
          </a:p>
          <a:p>
            <a:pPr eaLnBrk="1" hangingPunct="1"/>
            <a:r>
              <a:rPr lang="en-US" smtClean="0"/>
              <a:t>Qualitative data more deeply explored student views regarding their introductory classroom experience</a:t>
            </a:r>
          </a:p>
          <a:p>
            <a:pPr eaLnBrk="1" hangingPunct="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52400" y="2971800"/>
            <a:ext cx="1752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QUANTITATIVE Data Collection</a:t>
            </a:r>
          </a:p>
        </p:txBody>
      </p:sp>
      <p:sp>
        <p:nvSpPr>
          <p:cNvPr id="11" name="Oval 10"/>
          <p:cNvSpPr/>
          <p:nvPr/>
        </p:nvSpPr>
        <p:spPr>
          <a:xfrm>
            <a:off x="7010400" y="2514600"/>
            <a:ext cx="1905000" cy="1752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latin typeface="Arial Narrow" pitchFamily="34" charset="0"/>
              </a:rPr>
              <a:t>Integrating Quantitative &amp; Qualitative Results</a:t>
            </a:r>
          </a:p>
        </p:txBody>
      </p:sp>
      <p:sp>
        <p:nvSpPr>
          <p:cNvPr id="12" name="Oval 11"/>
          <p:cNvSpPr/>
          <p:nvPr/>
        </p:nvSpPr>
        <p:spPr>
          <a:xfrm>
            <a:off x="1371600" y="457200"/>
            <a:ext cx="18288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latin typeface="Arial Narrow" pitchFamily="34" charset="0"/>
              </a:rPr>
              <a:t>Connecting Quantitative &amp; Qualitative Phases</a:t>
            </a:r>
          </a:p>
        </p:txBody>
      </p:sp>
      <p:sp>
        <p:nvSpPr>
          <p:cNvPr id="47" name="Rounded Rectangle 46"/>
          <p:cNvSpPr/>
          <p:nvPr/>
        </p:nvSpPr>
        <p:spPr>
          <a:xfrm>
            <a:off x="2667000" y="28956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Qualitative Data Collection</a:t>
            </a:r>
          </a:p>
        </p:txBody>
      </p:sp>
      <p:sp>
        <p:nvSpPr>
          <p:cNvPr id="48" name="Rounded Rectangle 47"/>
          <p:cNvSpPr/>
          <p:nvPr/>
        </p:nvSpPr>
        <p:spPr>
          <a:xfrm>
            <a:off x="4724400" y="41148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Qualitative Data Analysis</a:t>
            </a:r>
          </a:p>
        </p:txBody>
      </p:sp>
      <p:sp>
        <p:nvSpPr>
          <p:cNvPr id="49" name="Rounded Rectangle 48"/>
          <p:cNvSpPr/>
          <p:nvPr/>
        </p:nvSpPr>
        <p:spPr>
          <a:xfrm>
            <a:off x="4724400" y="20574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QUANTITATIVE Data Analysis</a:t>
            </a:r>
          </a:p>
        </p:txBody>
      </p:sp>
      <p:cxnSp>
        <p:nvCxnSpPr>
          <p:cNvPr id="80" name="Straight Arrow Connector 79"/>
          <p:cNvCxnSpPr>
            <a:stCxn id="7" idx="0"/>
            <a:endCxn id="12" idx="3"/>
          </p:cNvCxnSpPr>
          <p:nvPr/>
        </p:nvCxnSpPr>
        <p:spPr>
          <a:xfrm rot="5400000" flipH="1" flipV="1">
            <a:off x="792163" y="2124075"/>
            <a:ext cx="1084262" cy="6111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6200000" flipH="1">
            <a:off x="2857500" y="1943100"/>
            <a:ext cx="1066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V="1">
            <a:off x="4267200" y="25908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4267200" y="38100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6400800" y="25146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V="1">
            <a:off x="6400800" y="3886200"/>
            <a:ext cx="685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Quantitative Methodology</a:t>
            </a:r>
          </a:p>
        </p:txBody>
      </p:sp>
      <p:sp>
        <p:nvSpPr>
          <p:cNvPr id="3" name="Content Placeholder 2"/>
          <p:cNvSpPr>
            <a:spLocks noGrp="1"/>
          </p:cNvSpPr>
          <p:nvPr>
            <p:ph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Four data sources</a:t>
            </a:r>
          </a:p>
          <a:p>
            <a:pPr marL="640080" lvl="1" indent="-246888" eaLnBrk="1" fontAlgn="auto" hangingPunct="1">
              <a:spcAft>
                <a:spcPts val="0"/>
              </a:spcAft>
              <a:buFont typeface="Wingdings 2"/>
              <a:buChar char=""/>
              <a:defRPr/>
            </a:pPr>
            <a:r>
              <a:rPr lang="en-US" dirty="0" smtClean="0">
                <a:ea typeface="+mn-ea"/>
              </a:rPr>
              <a:t>Pre- and post-survey for students in introductory course</a:t>
            </a:r>
          </a:p>
          <a:p>
            <a:pPr marL="640080" lvl="1" indent="-246888" eaLnBrk="1" fontAlgn="auto" hangingPunct="1">
              <a:spcAft>
                <a:spcPts val="0"/>
              </a:spcAft>
              <a:buFont typeface="Wingdings 2"/>
              <a:buChar char=""/>
              <a:defRPr/>
            </a:pPr>
            <a:r>
              <a:rPr lang="en-US" dirty="0" smtClean="0">
                <a:ea typeface="+mn-ea"/>
              </a:rPr>
              <a:t>One-time survey for faculty teaching introductory course</a:t>
            </a:r>
          </a:p>
          <a:p>
            <a:pPr marL="640080" lvl="1" indent="-246888" eaLnBrk="1" fontAlgn="auto" hangingPunct="1">
              <a:spcAft>
                <a:spcPts val="0"/>
              </a:spcAft>
              <a:buFont typeface="Wingdings 2"/>
              <a:buChar char=""/>
              <a:defRPr/>
            </a:pPr>
            <a:r>
              <a:rPr lang="en-US" dirty="0" smtClean="0">
                <a:ea typeface="+mn-ea"/>
              </a:rPr>
              <a:t>Registrar’s data</a:t>
            </a:r>
          </a:p>
          <a:p>
            <a:pPr marL="274320" indent="-274320" eaLnBrk="1" fontAlgn="auto" hangingPunct="1">
              <a:spcAft>
                <a:spcPts val="0"/>
              </a:spcAft>
              <a:buClr>
                <a:schemeClr val="accent3"/>
              </a:buClr>
              <a:buFont typeface="Wingdings 2"/>
              <a:buChar char=""/>
              <a:defRPr/>
            </a:pPr>
            <a:r>
              <a:rPr lang="en-US" dirty="0" smtClean="0">
                <a:ea typeface="+mn-ea"/>
                <a:cs typeface="+mn-cs"/>
              </a:rPr>
              <a:t>Sample</a:t>
            </a:r>
          </a:p>
          <a:p>
            <a:pPr marL="640080" lvl="1" indent="-246888" eaLnBrk="1" fontAlgn="auto" hangingPunct="1">
              <a:spcAft>
                <a:spcPts val="0"/>
              </a:spcAft>
              <a:buFont typeface="Wingdings 2"/>
              <a:buChar char=""/>
              <a:defRPr/>
            </a:pPr>
            <a:r>
              <a:rPr lang="en-US" dirty="0" smtClean="0">
                <a:ea typeface="+mn-ea"/>
              </a:rPr>
              <a:t>15 colleges and universities</a:t>
            </a:r>
          </a:p>
          <a:p>
            <a:pPr marL="640080" lvl="1" indent="-246888" eaLnBrk="1" fontAlgn="auto" hangingPunct="1">
              <a:spcAft>
                <a:spcPts val="0"/>
              </a:spcAft>
              <a:buFont typeface="Wingdings 2"/>
              <a:buChar char=""/>
              <a:defRPr/>
            </a:pPr>
            <a:r>
              <a:rPr lang="en-US" dirty="0" smtClean="0">
                <a:ea typeface="+mn-ea"/>
              </a:rPr>
              <a:t>73 introductory STEM courses</a:t>
            </a:r>
          </a:p>
          <a:p>
            <a:pPr marL="640080" lvl="1" indent="-246888" eaLnBrk="1" fontAlgn="auto" hangingPunct="1">
              <a:spcAft>
                <a:spcPts val="0"/>
              </a:spcAft>
              <a:buFont typeface="Wingdings 2"/>
              <a:buChar char=""/>
              <a:defRPr/>
            </a:pPr>
            <a:r>
              <a:rPr lang="en-US" dirty="0" smtClean="0">
                <a:ea typeface="+mn-ea"/>
              </a:rPr>
              <a:t>2,873 students</a:t>
            </a:r>
          </a:p>
          <a:p>
            <a:pPr lvl="2" indent="-246888" eaLnBrk="1" fontAlgn="auto" hangingPunct="1">
              <a:spcAft>
                <a:spcPts val="0"/>
              </a:spcAft>
              <a:buFont typeface="Wingdings 2"/>
              <a:buChar char=""/>
              <a:defRPr/>
            </a:pPr>
            <a:r>
              <a:rPr lang="en-US" dirty="0" smtClean="0">
                <a:ea typeface="+mn-ea"/>
              </a:rPr>
              <a:t>52% White</a:t>
            </a:r>
          </a:p>
          <a:p>
            <a:pPr lvl="2" indent="-246888" eaLnBrk="1" fontAlgn="auto" hangingPunct="1">
              <a:spcAft>
                <a:spcPts val="0"/>
              </a:spcAft>
              <a:buFont typeface="Wingdings 2"/>
              <a:buChar char=""/>
              <a:defRPr/>
            </a:pPr>
            <a:r>
              <a:rPr lang="en-US" dirty="0" smtClean="0">
                <a:ea typeface="+mn-ea"/>
              </a:rPr>
              <a:t>61% Women</a:t>
            </a:r>
          </a:p>
          <a:p>
            <a:pPr lvl="2" indent="-246888" eaLnBrk="1" fontAlgn="auto" hangingPunct="1">
              <a:spcAft>
                <a:spcPts val="0"/>
              </a:spcAft>
              <a:buFont typeface="Wingdings 2"/>
              <a:buChar char=""/>
              <a:defRPr/>
            </a:pPr>
            <a:r>
              <a:rPr lang="en-US" dirty="0" smtClean="0">
                <a:ea typeface="+mn-ea"/>
              </a:rPr>
              <a:t>42% aspired to earn a medical degree</a:t>
            </a:r>
          </a:p>
          <a:p>
            <a:pPr lvl="2" indent="-246888" eaLnBrk="1" fontAlgn="auto" hangingPunct="1">
              <a:spcAft>
                <a:spcPts val="0"/>
              </a:spcAft>
              <a:buFont typeface="Wingdings 2"/>
              <a:buChar char=""/>
              <a:defRPr/>
            </a:pPr>
            <a:r>
              <a:rPr lang="en-US" dirty="0" smtClean="0">
                <a:ea typeface="+mn-ea"/>
              </a:rPr>
              <a:t>21% aspired to earn a Ph.D. or an </a:t>
            </a:r>
            <a:r>
              <a:rPr lang="en-US" dirty="0" err="1" smtClean="0">
                <a:ea typeface="+mn-ea"/>
              </a:rPr>
              <a:t>Ed.D</a:t>
            </a:r>
            <a:r>
              <a:rPr lang="en-US" dirty="0" smtClean="0">
                <a:ea typeface="+mn-ea"/>
              </a:rPr>
              <a:t>.</a:t>
            </a:r>
          </a:p>
          <a:p>
            <a:pPr lvl="2" indent="-246888" eaLnBrk="1" fontAlgn="auto" hangingPunct="1">
              <a:spcAft>
                <a:spcPts val="0"/>
              </a:spcAft>
              <a:buFont typeface="Wingdings 2"/>
              <a:buChar char=""/>
              <a:defRPr/>
            </a:pPr>
            <a:r>
              <a:rPr lang="en-US" dirty="0" smtClean="0">
                <a:ea typeface="+mn-ea"/>
              </a:rPr>
              <a:t>75% reported majoring in a STEM discipline. </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Quantitative Methodology</a:t>
            </a:r>
          </a:p>
        </p:txBody>
      </p:sp>
      <p:sp>
        <p:nvSpPr>
          <p:cNvPr id="3" name="Content Placeholder 2"/>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Three outcome variables</a:t>
            </a:r>
          </a:p>
          <a:p>
            <a:pPr marL="640080" lvl="1" indent="-246888" eaLnBrk="1" fontAlgn="auto" hangingPunct="1">
              <a:spcAft>
                <a:spcPts val="0"/>
              </a:spcAft>
              <a:buFont typeface="Wingdings 2"/>
              <a:buChar char=""/>
              <a:defRPr/>
            </a:pPr>
            <a:r>
              <a:rPr lang="en-US" dirty="0" smtClean="0">
                <a:ea typeface="+mn-ea"/>
              </a:rPr>
              <a:t>Final grade in introductory course</a:t>
            </a:r>
          </a:p>
          <a:p>
            <a:pPr marL="640080" lvl="1" indent="-246888" eaLnBrk="1" fontAlgn="auto" hangingPunct="1">
              <a:spcAft>
                <a:spcPts val="0"/>
              </a:spcAft>
              <a:buFont typeface="Wingdings 2"/>
              <a:buChar char=""/>
              <a:defRPr/>
            </a:pPr>
            <a:r>
              <a:rPr lang="en-US" dirty="0" smtClean="0">
                <a:ea typeface="+mn-ea"/>
              </a:rPr>
              <a:t>Acting like a scientist (latent)</a:t>
            </a:r>
          </a:p>
          <a:p>
            <a:pPr marL="640080" lvl="1" indent="-246888" eaLnBrk="1" fontAlgn="auto" hangingPunct="1">
              <a:spcAft>
                <a:spcPts val="0"/>
              </a:spcAft>
              <a:buFont typeface="Wingdings 2"/>
              <a:buChar char=""/>
              <a:defRPr/>
            </a:pPr>
            <a:r>
              <a:rPr lang="en-US" dirty="0" smtClean="0">
                <a:ea typeface="+mn-ea"/>
              </a:rPr>
              <a:t>Thinking like a scientist (latent)</a:t>
            </a:r>
          </a:p>
          <a:p>
            <a:pPr marL="274320" indent="-274320" eaLnBrk="1" fontAlgn="auto" hangingPunct="1">
              <a:spcAft>
                <a:spcPts val="0"/>
              </a:spcAft>
              <a:buClr>
                <a:schemeClr val="accent3"/>
              </a:buClr>
              <a:buFont typeface="Wingdings 2"/>
              <a:buChar char=""/>
              <a:defRPr/>
            </a:pPr>
            <a:r>
              <a:rPr lang="en-US" dirty="0" smtClean="0">
                <a:ea typeface="+mn-ea"/>
                <a:cs typeface="+mn-cs"/>
              </a:rPr>
              <a:t>Predictor variables</a:t>
            </a:r>
            <a:endParaRPr lang="en-US" dirty="0" smtClean="0">
              <a:ea typeface="+mn-ea"/>
              <a:cs typeface="+mn-cs"/>
            </a:endParaRPr>
          </a:p>
          <a:p>
            <a:pPr marL="640080" lvl="1" indent="-246888" eaLnBrk="1" fontAlgn="auto" hangingPunct="1">
              <a:spcAft>
                <a:spcPts val="0"/>
              </a:spcAft>
              <a:buFont typeface="Wingdings 2"/>
              <a:buChar char=""/>
              <a:defRPr/>
            </a:pPr>
            <a:r>
              <a:rPr lang="en-US" dirty="0" smtClean="0">
                <a:ea typeface="+mn-ea"/>
              </a:rPr>
              <a:t>Demographic characteristics</a:t>
            </a:r>
          </a:p>
          <a:p>
            <a:pPr marL="640080" lvl="1" indent="-246888" eaLnBrk="1" fontAlgn="auto" hangingPunct="1">
              <a:spcAft>
                <a:spcPts val="0"/>
              </a:spcAft>
              <a:buFont typeface="Wingdings 2"/>
              <a:buChar char=""/>
              <a:defRPr/>
            </a:pPr>
            <a:r>
              <a:rPr lang="en-US" dirty="0" smtClean="0">
                <a:ea typeface="+mn-ea"/>
              </a:rPr>
              <a:t>Pre-college preparation</a:t>
            </a:r>
          </a:p>
          <a:p>
            <a:pPr marL="640080" lvl="1" indent="-246888" eaLnBrk="1" fontAlgn="auto" hangingPunct="1">
              <a:spcAft>
                <a:spcPts val="0"/>
              </a:spcAft>
              <a:buFont typeface="Wingdings 2"/>
              <a:buChar char=""/>
              <a:defRPr/>
            </a:pPr>
            <a:r>
              <a:rPr lang="en-US" dirty="0" smtClean="0">
                <a:ea typeface="+mn-ea"/>
              </a:rPr>
              <a:t>Experiences in introductory STEM courses</a:t>
            </a:r>
          </a:p>
          <a:p>
            <a:pPr marL="640080" lvl="1" indent="-246888" eaLnBrk="1" fontAlgn="auto" hangingPunct="1">
              <a:spcAft>
                <a:spcPts val="0"/>
              </a:spcAft>
              <a:buFont typeface="Wingdings 2"/>
              <a:buChar char=""/>
              <a:defRPr/>
            </a:pPr>
            <a:r>
              <a:rPr lang="en-US" dirty="0" smtClean="0">
                <a:ea typeface="+mn-ea"/>
              </a:rPr>
              <a:t>Pedagogical techniques used in introductory STEM courses</a:t>
            </a:r>
            <a:endParaRPr lang="en-US" dirty="0">
              <a:ea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Quantitative Methodology</a:t>
            </a:r>
          </a:p>
        </p:txBody>
      </p:sp>
      <p:sp>
        <p:nvSpPr>
          <p:cNvPr id="28674" name="Content Placeholder 2"/>
          <p:cNvSpPr>
            <a:spLocks noGrp="1"/>
          </p:cNvSpPr>
          <p:nvPr>
            <p:ph idx="1"/>
          </p:nvPr>
        </p:nvSpPr>
        <p:spPr/>
        <p:txBody>
          <a:bodyPr/>
          <a:lstStyle/>
          <a:p>
            <a:pPr eaLnBrk="1" hangingPunct="1"/>
            <a:r>
              <a:rPr lang="en-US" smtClean="0"/>
              <a:t>Weighted data to adjust for non-response bias</a:t>
            </a:r>
          </a:p>
          <a:p>
            <a:pPr eaLnBrk="1" hangingPunct="1"/>
            <a:r>
              <a:rPr lang="en-US" smtClean="0"/>
              <a:t>Missing values analysis</a:t>
            </a:r>
          </a:p>
          <a:p>
            <a:pPr eaLnBrk="1" hangingPunct="1"/>
            <a:r>
              <a:rPr lang="en-US" smtClean="0"/>
              <a:t>Confirmatory factor analysis</a:t>
            </a:r>
          </a:p>
          <a:p>
            <a:pPr eaLnBrk="1" hangingPunct="1"/>
            <a:r>
              <a:rPr lang="en-US" smtClean="0"/>
              <a:t>Multilevel structural equation modeling (SEM)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cstate="print"/>
          <a:srcRect/>
          <a:stretch>
            <a:fillRect/>
          </a:stretch>
        </p:blipFill>
        <p:spPr bwMode="auto">
          <a:xfrm>
            <a:off x="-22225" y="476672"/>
            <a:ext cx="9190038" cy="6259091"/>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Qualitative Methodology</a:t>
            </a:r>
          </a:p>
        </p:txBody>
      </p:sp>
      <p:sp>
        <p:nvSpPr>
          <p:cNvPr id="3" name="Content Placeholder 2"/>
          <p:cNvSpPr>
            <a:spLocks noGrp="1"/>
          </p:cNvSpPr>
          <p:nvPr>
            <p:ph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Eight sites</a:t>
            </a:r>
          </a:p>
          <a:p>
            <a:pPr marL="640080" lvl="1" indent="-246888" eaLnBrk="1" fontAlgn="auto" hangingPunct="1">
              <a:spcAft>
                <a:spcPts val="0"/>
              </a:spcAft>
              <a:buFont typeface="Wingdings 2"/>
              <a:buChar char=""/>
              <a:defRPr/>
            </a:pPr>
            <a:r>
              <a:rPr lang="en-US" dirty="0" smtClean="0">
                <a:ea typeface="+mn-ea"/>
              </a:rPr>
              <a:t>1 HBCU, 1HSI, 6 PWIs</a:t>
            </a:r>
          </a:p>
          <a:p>
            <a:pPr marL="274320" indent="-274320" eaLnBrk="1" fontAlgn="auto" hangingPunct="1">
              <a:spcAft>
                <a:spcPts val="0"/>
              </a:spcAft>
              <a:buClr>
                <a:schemeClr val="accent3"/>
              </a:buClr>
              <a:buFont typeface="Wingdings 2"/>
              <a:buChar char=""/>
              <a:defRPr/>
            </a:pPr>
            <a:r>
              <a:rPr lang="en-US" dirty="0" smtClean="0">
                <a:ea typeface="+mn-ea"/>
                <a:cs typeface="+mn-cs"/>
              </a:rPr>
              <a:t>Two data sources</a:t>
            </a:r>
          </a:p>
          <a:p>
            <a:pPr marL="640080" lvl="1" indent="-246888" eaLnBrk="1" fontAlgn="auto" hangingPunct="1">
              <a:spcAft>
                <a:spcPts val="0"/>
              </a:spcAft>
              <a:buFont typeface="Wingdings 2"/>
              <a:buChar char=""/>
              <a:defRPr/>
            </a:pPr>
            <a:r>
              <a:rPr lang="en-US" dirty="0" smtClean="0">
                <a:ea typeface="+mn-ea"/>
              </a:rPr>
              <a:t>Students: 41 focus groups (n = 241 students)</a:t>
            </a:r>
          </a:p>
          <a:p>
            <a:pPr lvl="2" indent="-246888" eaLnBrk="1" fontAlgn="auto" hangingPunct="1">
              <a:spcAft>
                <a:spcPts val="0"/>
              </a:spcAft>
              <a:buFont typeface="Wingdings 2"/>
              <a:buChar char=""/>
              <a:defRPr/>
            </a:pPr>
            <a:r>
              <a:rPr lang="en-US" sz="2400" dirty="0" smtClean="0">
                <a:ea typeface="+mn-ea"/>
              </a:rPr>
              <a:t>54% White</a:t>
            </a:r>
          </a:p>
          <a:p>
            <a:pPr lvl="2" indent="-246888" eaLnBrk="1" fontAlgn="auto" hangingPunct="1">
              <a:spcAft>
                <a:spcPts val="0"/>
              </a:spcAft>
              <a:buFont typeface="Wingdings 2"/>
              <a:buChar char=""/>
              <a:defRPr/>
            </a:pPr>
            <a:r>
              <a:rPr lang="en-US" sz="2400" dirty="0" smtClean="0">
                <a:ea typeface="+mn-ea"/>
              </a:rPr>
              <a:t>21% Asian/Asian America</a:t>
            </a:r>
          </a:p>
          <a:p>
            <a:pPr lvl="2" indent="-246888" eaLnBrk="1" fontAlgn="auto" hangingPunct="1">
              <a:spcAft>
                <a:spcPts val="0"/>
              </a:spcAft>
              <a:buFont typeface="Wingdings 2"/>
              <a:buChar char=""/>
              <a:defRPr/>
            </a:pPr>
            <a:r>
              <a:rPr lang="en-US" sz="2400" dirty="0" smtClean="0">
                <a:ea typeface="+mn-ea"/>
              </a:rPr>
              <a:t>14% African American</a:t>
            </a:r>
          </a:p>
          <a:p>
            <a:pPr lvl="2" indent="-246888" eaLnBrk="1" fontAlgn="auto" hangingPunct="1">
              <a:spcAft>
                <a:spcPts val="0"/>
              </a:spcAft>
              <a:buFont typeface="Wingdings 2"/>
              <a:buChar char=""/>
              <a:defRPr/>
            </a:pPr>
            <a:r>
              <a:rPr lang="en-US" sz="2400" dirty="0" smtClean="0">
                <a:ea typeface="+mn-ea"/>
              </a:rPr>
              <a:t>8% Latino</a:t>
            </a:r>
          </a:p>
          <a:p>
            <a:pPr lvl="2" indent="-246888" eaLnBrk="1" fontAlgn="auto" hangingPunct="1">
              <a:spcAft>
                <a:spcPts val="0"/>
              </a:spcAft>
              <a:buFont typeface="Wingdings 2"/>
              <a:buChar char=""/>
              <a:defRPr/>
            </a:pPr>
            <a:r>
              <a:rPr lang="en-US" sz="2400" dirty="0" smtClean="0">
                <a:ea typeface="+mn-ea"/>
              </a:rPr>
              <a:t>3% Native American</a:t>
            </a:r>
          </a:p>
          <a:p>
            <a:pPr lvl="2" indent="-246888" eaLnBrk="1" fontAlgn="auto" hangingPunct="1">
              <a:spcAft>
                <a:spcPts val="0"/>
              </a:spcAft>
              <a:buFont typeface="Wingdings 2"/>
              <a:buChar char=""/>
              <a:defRPr/>
            </a:pPr>
            <a:r>
              <a:rPr lang="en-US" sz="2400" dirty="0" smtClean="0">
                <a:ea typeface="+mn-ea"/>
              </a:rPr>
              <a:t>62% Women</a:t>
            </a:r>
          </a:p>
          <a:p>
            <a:pPr marL="640080" lvl="1" indent="-246888" eaLnBrk="1" fontAlgn="auto" hangingPunct="1">
              <a:spcAft>
                <a:spcPts val="0"/>
              </a:spcAft>
              <a:buFont typeface="Wingdings 2"/>
              <a:buChar char=""/>
              <a:defRPr/>
            </a:pPr>
            <a:r>
              <a:rPr lang="en-US" dirty="0" smtClean="0">
                <a:ea typeface="+mn-ea"/>
              </a:rPr>
              <a:t>Faculty: 25 in-depth interviews with faculty</a:t>
            </a:r>
          </a:p>
          <a:p>
            <a:pPr lvl="2" indent="-246888" eaLnBrk="1" fontAlgn="auto" hangingPunct="1">
              <a:spcAft>
                <a:spcPts val="0"/>
              </a:spcAft>
              <a:buFont typeface="Wingdings 2"/>
              <a:buChar char=""/>
              <a:defRPr/>
            </a:pPr>
            <a:r>
              <a:rPr lang="en-US" dirty="0" smtClean="0">
                <a:ea typeface="+mn-ea"/>
              </a:rPr>
              <a:t>Chemistry, biology , mathematics, &amp; engineering </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Qualitative Methodology</a:t>
            </a:r>
          </a:p>
        </p:txBody>
      </p:sp>
      <p:sp>
        <p:nvSpPr>
          <p:cNvPr id="3" name="Content Placeholder 2"/>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Semi-structured interview protocol</a:t>
            </a:r>
          </a:p>
          <a:p>
            <a:pPr marL="640080" lvl="1" indent="-246888" eaLnBrk="1" fontAlgn="auto" hangingPunct="1">
              <a:spcAft>
                <a:spcPts val="0"/>
              </a:spcAft>
              <a:buFont typeface="Wingdings 2"/>
              <a:buChar char=""/>
              <a:defRPr/>
            </a:pPr>
            <a:r>
              <a:rPr lang="en-US" dirty="0" smtClean="0">
                <a:ea typeface="+mn-ea"/>
              </a:rPr>
              <a:t>Experiences in introductory STEM courses, motivation, course structure, learning, instruction, &amp; assessment</a:t>
            </a:r>
          </a:p>
          <a:p>
            <a:pPr marL="640080" lvl="1" indent="-246888" eaLnBrk="1" fontAlgn="auto" hangingPunct="1">
              <a:spcAft>
                <a:spcPts val="0"/>
              </a:spcAft>
              <a:buFont typeface="Wingdings 2"/>
              <a:buChar char=""/>
              <a:defRPr/>
            </a:pPr>
            <a:r>
              <a:rPr lang="en-US" dirty="0" smtClean="0">
                <a:ea typeface="+mn-ea"/>
              </a:rPr>
              <a:t>Goals and objectives for introductory STEM courses, pedagogical approaches, structure, forms of assessment, &amp; institutional support for teaching</a:t>
            </a:r>
          </a:p>
          <a:p>
            <a:pPr marL="274320" indent="-274320" eaLnBrk="1" fontAlgn="auto" hangingPunct="1">
              <a:spcAft>
                <a:spcPts val="0"/>
              </a:spcAft>
              <a:buClr>
                <a:schemeClr val="accent3"/>
              </a:buClr>
              <a:buFont typeface="Wingdings 2"/>
              <a:buChar char=""/>
              <a:defRPr/>
            </a:pPr>
            <a:r>
              <a:rPr lang="en-US" dirty="0" smtClean="0">
                <a:ea typeface="+mn-ea"/>
                <a:cs typeface="+mn-cs"/>
              </a:rPr>
              <a:t>Emergent code development</a:t>
            </a:r>
          </a:p>
          <a:p>
            <a:pPr marL="640080" lvl="1" indent="-246888" eaLnBrk="1" fontAlgn="auto" hangingPunct="1">
              <a:spcAft>
                <a:spcPts val="0"/>
              </a:spcAft>
              <a:buFont typeface="Wingdings 2"/>
              <a:buChar char=""/>
              <a:defRPr/>
            </a:pPr>
            <a:r>
              <a:rPr lang="en-US" dirty="0" smtClean="0">
                <a:ea typeface="+mn-ea"/>
              </a:rPr>
              <a:t>Open coded in NVivo8</a:t>
            </a:r>
          </a:p>
          <a:p>
            <a:pPr marL="274320" indent="-274320" eaLnBrk="1" fontAlgn="auto" hangingPunct="1">
              <a:spcAft>
                <a:spcPts val="0"/>
              </a:spcAft>
              <a:buClr>
                <a:schemeClr val="accent3"/>
              </a:buClr>
              <a:buFont typeface="Wingdings 2"/>
              <a:buChar char=""/>
              <a:defRPr/>
            </a:pPr>
            <a:r>
              <a:rPr lang="en-US" dirty="0" smtClean="0">
                <a:ea typeface="+mn-ea"/>
                <a:cs typeface="+mn-cs"/>
              </a:rPr>
              <a:t>Inter-rater reliability: 80-85%</a:t>
            </a:r>
          </a:p>
          <a:p>
            <a:pPr marL="640080" lvl="1" indent="-246888" eaLnBrk="1" fontAlgn="auto" hangingPunct="1">
              <a:spcAft>
                <a:spcPts val="0"/>
              </a:spcAft>
              <a:buFont typeface="Wingdings 2"/>
              <a:buChar char=""/>
              <a:defRPr/>
            </a:pPr>
            <a:r>
              <a:rPr lang="en-US" dirty="0" smtClean="0">
                <a:ea typeface="+mn-ea"/>
              </a:rPr>
              <a:t>Re-validated coding architecture</a:t>
            </a:r>
          </a:p>
          <a:p>
            <a:pPr marL="274320" indent="-274320" eaLnBrk="1" fontAlgn="auto" hangingPunct="1">
              <a:spcAft>
                <a:spcPts val="0"/>
              </a:spcAft>
              <a:buClr>
                <a:schemeClr val="accent3"/>
              </a:buClr>
              <a:buFont typeface="Wingdings 2"/>
              <a:buChar char=""/>
              <a:defRPr/>
            </a:pPr>
            <a:r>
              <a:rPr lang="en-US" dirty="0" smtClean="0">
                <a:ea typeface="+mn-ea"/>
                <a:cs typeface="+mn-cs"/>
              </a:rPr>
              <a:t>Linked codes to participant attributes</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ea typeface="+mj-ea"/>
                <a:cs typeface="+mj-cs"/>
              </a:rPr>
              <a:t>Alternative Ways to Identify Talent</a:t>
            </a:r>
            <a:endParaRPr lang="en-US" dirty="0">
              <a:ea typeface="+mj-ea"/>
              <a:cs typeface="+mj-cs"/>
            </a:endParaRPr>
          </a:p>
        </p:txBody>
      </p:sp>
      <p:sp>
        <p:nvSpPr>
          <p:cNvPr id="3" name="Content Placeholder 2"/>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None/>
              <a:defRPr/>
            </a:pPr>
            <a:r>
              <a:rPr lang="en-US" dirty="0" smtClean="0">
                <a:ea typeface="+mn-ea"/>
                <a:cs typeface="+mn-cs"/>
              </a:rPr>
              <a:t>	</a:t>
            </a:r>
            <a:r>
              <a:rPr lang="en-US" dirty="0" smtClean="0">
                <a:solidFill>
                  <a:srgbClr val="660066"/>
                </a:solidFill>
                <a:ea typeface="+mn-ea"/>
                <a:cs typeface="+mn-cs"/>
              </a:rPr>
              <a:t>I like the questions they ask</a:t>
            </a:r>
            <a:r>
              <a:rPr lang="en-US" dirty="0" smtClean="0">
                <a:ea typeface="+mn-ea"/>
                <a:cs typeface="+mn-cs"/>
              </a:rPr>
              <a:t>, so for the </a:t>
            </a:r>
            <a:r>
              <a:rPr lang="en-US" dirty="0" err="1" smtClean="0">
                <a:ea typeface="+mn-ea"/>
                <a:cs typeface="+mn-cs"/>
              </a:rPr>
              <a:t>vert</a:t>
            </a:r>
            <a:r>
              <a:rPr lang="en-US" dirty="0" smtClean="0">
                <a:ea typeface="+mn-ea"/>
                <a:cs typeface="+mn-cs"/>
              </a:rPr>
              <a:t> bio I'll be lecturing long and I'll ask a little question here and there that might be pointed.  You know, like, “how do you think the sharks ventilate if they're not doing this </a:t>
            </a:r>
            <a:r>
              <a:rPr lang="en-US" dirty="0" err="1" smtClean="0">
                <a:ea typeface="+mn-ea"/>
                <a:cs typeface="+mn-cs"/>
              </a:rPr>
              <a:t>buccal</a:t>
            </a:r>
            <a:r>
              <a:rPr lang="en-US" dirty="0" smtClean="0">
                <a:ea typeface="+mn-ea"/>
                <a:cs typeface="+mn-cs"/>
              </a:rPr>
              <a:t> pumping kind of thing, </a:t>
            </a:r>
            <a:r>
              <a:rPr lang="en-US" dirty="0" err="1" smtClean="0">
                <a:ea typeface="+mn-ea"/>
                <a:cs typeface="+mn-cs"/>
              </a:rPr>
              <a:t>cuz</a:t>
            </a:r>
            <a:r>
              <a:rPr lang="en-US" dirty="0" smtClean="0">
                <a:ea typeface="+mn-ea"/>
                <a:cs typeface="+mn-cs"/>
              </a:rPr>
              <a:t> they don‘t have the operculum?”  I'll get them to, I answer questions in class just to make sure [they're] </a:t>
            </a:r>
            <a:r>
              <a:rPr lang="en-US" dirty="0" err="1" smtClean="0">
                <a:ea typeface="+mn-ea"/>
                <a:cs typeface="+mn-cs"/>
              </a:rPr>
              <a:t>kinda</a:t>
            </a:r>
            <a:r>
              <a:rPr lang="en-US" dirty="0" smtClean="0">
                <a:ea typeface="+mn-ea"/>
                <a:cs typeface="+mn-cs"/>
              </a:rPr>
              <a:t> tracking me or thinking about stuff.  </a:t>
            </a:r>
            <a:r>
              <a:rPr lang="en-US" dirty="0" smtClean="0">
                <a:solidFill>
                  <a:srgbClr val="660066"/>
                </a:solidFill>
                <a:ea typeface="+mn-ea"/>
                <a:cs typeface="+mn-cs"/>
              </a:rPr>
              <a:t>But then the ones that I'm like, whew, you're really good, [ask], "Okay, you've told me about how they change their </a:t>
            </a:r>
            <a:r>
              <a:rPr lang="en-US" dirty="0" err="1" smtClean="0">
                <a:solidFill>
                  <a:srgbClr val="660066"/>
                </a:solidFill>
                <a:ea typeface="+mn-ea"/>
                <a:cs typeface="+mn-cs"/>
              </a:rPr>
              <a:t>osmoregulation</a:t>
            </a:r>
            <a:r>
              <a:rPr lang="en-US" dirty="0" smtClean="0">
                <a:solidFill>
                  <a:srgbClr val="660066"/>
                </a:solidFill>
                <a:ea typeface="+mn-ea"/>
                <a:cs typeface="+mn-cs"/>
              </a:rPr>
              <a:t> when they go from fresh water to salt water.  How exactly does that happen, and how does it happen on the way back?” </a:t>
            </a:r>
            <a:r>
              <a:rPr lang="en-US" dirty="0" smtClean="0">
                <a:ea typeface="+mn-ea"/>
                <a:cs typeface="+mn-cs"/>
              </a:rPr>
              <a:t>(Professor </a:t>
            </a:r>
            <a:r>
              <a:rPr lang="en-US" dirty="0" err="1" smtClean="0">
                <a:ea typeface="+mn-ea"/>
                <a:cs typeface="+mn-cs"/>
              </a:rPr>
              <a:t>Veerdansky</a:t>
            </a:r>
            <a:r>
              <a:rPr lang="en-US" dirty="0" smtClean="0">
                <a:ea typeface="+mn-ea"/>
                <a:cs typeface="+mn-cs"/>
              </a:rPr>
              <a:t>, Western Private Master’s College)</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Direct Effects: Final Grade</a:t>
            </a:r>
          </a:p>
        </p:txBody>
      </p:sp>
      <p:graphicFrame>
        <p:nvGraphicFramePr>
          <p:cNvPr id="4" name="Content Placeholder 3"/>
          <p:cNvGraphicFramePr>
            <a:graphicFrameLocks noGrp="1"/>
          </p:cNvGraphicFramePr>
          <p:nvPr>
            <p:ph idx="1"/>
          </p:nvPr>
        </p:nvGraphicFramePr>
        <p:xfrm>
          <a:off x="457200" y="1935163"/>
          <a:ext cx="8229600" cy="4434840"/>
        </p:xfrm>
        <a:graphic>
          <a:graphicData uri="http://schemas.openxmlformats.org/drawingml/2006/table">
            <a:tbl>
              <a:tblPr firstRow="1" bandRow="1">
                <a:tableStyleId>{5C22544A-7EE6-4342-B048-85BDC9FD1C3A}</a:tableStyleId>
              </a:tblPr>
              <a:tblGrid>
                <a:gridCol w="6019800"/>
                <a:gridCol w="1066800"/>
                <a:gridCol w="1143000"/>
              </a:tblGrid>
              <a:tr h="370840">
                <a:tc>
                  <a:txBody>
                    <a:bodyPr/>
                    <a:lstStyle/>
                    <a:p>
                      <a:r>
                        <a:rPr lang="en-US" sz="2400" dirty="0" smtClean="0">
                          <a:solidFill>
                            <a:schemeClr val="tx1">
                              <a:lumMod val="95000"/>
                              <a:lumOff val="5000"/>
                            </a:schemeClr>
                          </a:solidFill>
                        </a:rPr>
                        <a:t>Predictor</a:t>
                      </a:r>
                      <a:endParaRPr lang="en-US" sz="2400" dirty="0">
                        <a:solidFill>
                          <a:schemeClr val="tx1">
                            <a:lumMod val="95000"/>
                            <a:lumOff val="5000"/>
                          </a:schemeClr>
                        </a:solidFill>
                      </a:endParaRPr>
                    </a:p>
                  </a:txBody>
                  <a:tcPr/>
                </a:tc>
                <a:tc>
                  <a:txBody>
                    <a:bodyPr/>
                    <a:lstStyle/>
                    <a:p>
                      <a:r>
                        <a:rPr lang="en-US" sz="2400" dirty="0" err="1" smtClean="0">
                          <a:solidFill>
                            <a:schemeClr val="tx1">
                              <a:lumMod val="95000"/>
                              <a:lumOff val="5000"/>
                            </a:schemeClr>
                          </a:solidFill>
                        </a:rPr>
                        <a:t>β</a:t>
                      </a:r>
                      <a:endParaRPr lang="en-US" sz="2400" dirty="0">
                        <a:solidFill>
                          <a:schemeClr val="tx1">
                            <a:lumMod val="95000"/>
                            <a:lumOff val="5000"/>
                          </a:schemeClr>
                        </a:solidFill>
                      </a:endParaRPr>
                    </a:p>
                  </a:txBody>
                  <a:tcPr/>
                </a:tc>
                <a:tc>
                  <a:txBody>
                    <a:bodyPr/>
                    <a:lstStyle/>
                    <a:p>
                      <a:r>
                        <a:rPr lang="en-US" sz="2400" dirty="0" smtClean="0">
                          <a:solidFill>
                            <a:schemeClr val="tx1">
                              <a:lumMod val="95000"/>
                              <a:lumOff val="5000"/>
                            </a:schemeClr>
                          </a:solidFill>
                        </a:rPr>
                        <a:t>Sig</a:t>
                      </a:r>
                      <a:endParaRPr lang="en-US" sz="2400" dirty="0">
                        <a:solidFill>
                          <a:schemeClr val="tx1">
                            <a:lumMod val="95000"/>
                            <a:lumOff val="5000"/>
                          </a:schemeClr>
                        </a:solidFill>
                      </a:endParaRPr>
                    </a:p>
                  </a:txBody>
                  <a:tcPr/>
                </a:tc>
              </a:tr>
              <a:tr h="370840">
                <a:tc>
                  <a:txBody>
                    <a:bodyPr/>
                    <a:lstStyle/>
                    <a:p>
                      <a:r>
                        <a:rPr lang="en-US" sz="2300" dirty="0" smtClean="0"/>
                        <a:t>Confidence in ability to learn</a:t>
                      </a:r>
                      <a:endParaRPr lang="en-US" sz="2300" dirty="0"/>
                    </a:p>
                  </a:txBody>
                  <a:tcPr/>
                </a:tc>
                <a:tc>
                  <a:txBody>
                    <a:bodyPr/>
                    <a:lstStyle/>
                    <a:p>
                      <a:r>
                        <a:rPr lang="en-US" sz="2300" dirty="0" smtClean="0"/>
                        <a:t>0.06</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Composite SAT</a:t>
                      </a:r>
                      <a:endParaRPr lang="en-US" sz="2300" dirty="0"/>
                    </a:p>
                  </a:txBody>
                  <a:tcPr/>
                </a:tc>
                <a:tc>
                  <a:txBody>
                    <a:bodyPr/>
                    <a:lstStyle/>
                    <a:p>
                      <a:r>
                        <a:rPr lang="en-US" sz="2300" dirty="0" smtClean="0"/>
                        <a:t>0.19</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HS Biology Grade</a:t>
                      </a:r>
                      <a:endParaRPr lang="en-US" sz="2300" dirty="0"/>
                    </a:p>
                  </a:txBody>
                  <a:tcPr/>
                </a:tc>
                <a:tc>
                  <a:txBody>
                    <a:bodyPr/>
                    <a:lstStyle/>
                    <a:p>
                      <a:r>
                        <a:rPr lang="en-US" sz="2300" dirty="0" smtClean="0"/>
                        <a:t>0.15</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I</a:t>
                      </a:r>
                      <a:r>
                        <a:rPr lang="en-US" sz="2300" baseline="0" dirty="0" smtClean="0"/>
                        <a:t> felt my hard work was reflected in my grades</a:t>
                      </a:r>
                      <a:endParaRPr lang="en-US" sz="2300" dirty="0"/>
                    </a:p>
                  </a:txBody>
                  <a:tcPr/>
                </a:tc>
                <a:tc>
                  <a:txBody>
                    <a:bodyPr/>
                    <a:lstStyle/>
                    <a:p>
                      <a:r>
                        <a:rPr lang="en-US" sz="2300" dirty="0" smtClean="0"/>
                        <a:t>0.14</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I considered dropping</a:t>
                      </a:r>
                      <a:r>
                        <a:rPr lang="en-US" sz="2300" baseline="0" dirty="0" smtClean="0"/>
                        <a:t> the course</a:t>
                      </a:r>
                      <a:endParaRPr lang="en-US" sz="2300" dirty="0"/>
                    </a:p>
                  </a:txBody>
                  <a:tcPr/>
                </a:tc>
                <a:tc>
                  <a:txBody>
                    <a:bodyPr/>
                    <a:lstStyle/>
                    <a:p>
                      <a:r>
                        <a:rPr lang="en-US" sz="2300" dirty="0" smtClean="0"/>
                        <a:t>-0.26</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I</a:t>
                      </a:r>
                      <a:r>
                        <a:rPr lang="en-US" sz="2300" baseline="0" dirty="0" smtClean="0"/>
                        <a:t> was well-prepared for course</a:t>
                      </a:r>
                      <a:endParaRPr lang="en-US" sz="2300" dirty="0"/>
                    </a:p>
                  </a:txBody>
                  <a:tcPr/>
                </a:tc>
                <a:tc>
                  <a:txBody>
                    <a:bodyPr/>
                    <a:lstStyle/>
                    <a:p>
                      <a:r>
                        <a:rPr lang="en-US" sz="2300" dirty="0" smtClean="0"/>
                        <a:t>0.09</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Self-rated</a:t>
                      </a:r>
                      <a:r>
                        <a:rPr lang="en-US" sz="2300" baseline="0" dirty="0" smtClean="0"/>
                        <a:t> time management</a:t>
                      </a:r>
                      <a:endParaRPr lang="en-US" sz="2300" dirty="0"/>
                    </a:p>
                  </a:txBody>
                  <a:tcPr/>
                </a:tc>
                <a:tc>
                  <a:txBody>
                    <a:bodyPr/>
                    <a:lstStyle/>
                    <a:p>
                      <a:r>
                        <a:rPr lang="en-US" sz="2300" dirty="0" smtClean="0"/>
                        <a:t>0.13</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Changed study habits during term</a:t>
                      </a:r>
                      <a:endParaRPr lang="en-US" sz="2300" dirty="0"/>
                    </a:p>
                  </a:txBody>
                  <a:tcPr/>
                </a:tc>
                <a:tc>
                  <a:txBody>
                    <a:bodyPr/>
                    <a:lstStyle/>
                    <a:p>
                      <a:r>
                        <a:rPr lang="en-US" sz="2300" dirty="0" smtClean="0"/>
                        <a:t>-0.14</a:t>
                      </a:r>
                      <a:endParaRPr lang="en-US" sz="2300" dirty="0"/>
                    </a:p>
                  </a:txBody>
                  <a:tcPr/>
                </a:tc>
                <a:tc>
                  <a:txBody>
                    <a:bodyPr/>
                    <a:lstStyle/>
                    <a:p>
                      <a:endParaRPr lang="en-US" sz="2300" dirty="0"/>
                    </a:p>
                  </a:txBody>
                  <a:tcPr/>
                </a:tc>
              </a:tr>
              <a:tr h="370840">
                <a:tc>
                  <a:txBody>
                    <a:bodyPr/>
                    <a:lstStyle/>
                    <a:p>
                      <a:r>
                        <a:rPr lang="en-US" sz="2300" dirty="0" smtClean="0"/>
                        <a:t>Classroom</a:t>
                      </a:r>
                      <a:r>
                        <a:rPr lang="en-US" sz="2300" baseline="0" dirty="0" smtClean="0"/>
                        <a:t> Level: </a:t>
                      </a:r>
                      <a:r>
                        <a:rPr lang="en-US" sz="2300" dirty="0" smtClean="0"/>
                        <a:t>Professor used essay exam</a:t>
                      </a:r>
                      <a:endParaRPr lang="en-US" sz="2300" dirty="0"/>
                    </a:p>
                  </a:txBody>
                  <a:tcPr/>
                </a:tc>
                <a:tc>
                  <a:txBody>
                    <a:bodyPr/>
                    <a:lstStyle/>
                    <a:p>
                      <a:r>
                        <a:rPr lang="en-US" sz="2300" dirty="0" smtClean="0"/>
                        <a:t>-0.39</a:t>
                      </a:r>
                      <a:endParaRPr lang="en-US" sz="2300" dirty="0"/>
                    </a:p>
                  </a:txBody>
                  <a:tcPr/>
                </a:tc>
                <a:tc>
                  <a:txBody>
                    <a:bodyPr/>
                    <a:lstStyle/>
                    <a:p>
                      <a:r>
                        <a:rPr lang="en-US" sz="2300" dirty="0" smtClean="0"/>
                        <a:t>**</a:t>
                      </a:r>
                      <a:endParaRPr lang="en-US" sz="2300" dirty="0"/>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mtClean="0"/>
              <a:t>Grades </a:t>
            </a:r>
            <a:r>
              <a:rPr lang="en-US" i="1" smtClean="0"/>
              <a:t>Do Not </a:t>
            </a:r>
            <a:r>
              <a:rPr lang="en-US" smtClean="0"/>
              <a:t>Matter</a:t>
            </a:r>
          </a:p>
        </p:txBody>
      </p:sp>
      <p:sp>
        <p:nvSpPr>
          <p:cNvPr id="33794" name="Content Placeholder 2"/>
          <p:cNvSpPr>
            <a:spLocks noGrp="1"/>
          </p:cNvSpPr>
          <p:nvPr>
            <p:ph idx="1"/>
          </p:nvPr>
        </p:nvSpPr>
        <p:spPr/>
        <p:txBody>
          <a:bodyPr/>
          <a:lstStyle/>
          <a:p>
            <a:pPr eaLnBrk="1" hangingPunct="1">
              <a:buFont typeface="Wingdings 2" pitchFamily="-123" charset="2"/>
              <a:buNone/>
            </a:pPr>
            <a:r>
              <a:rPr lang="en-US" dirty="0" smtClean="0"/>
              <a:t>	</a:t>
            </a:r>
          </a:p>
          <a:p>
            <a:pPr eaLnBrk="1" hangingPunct="1">
              <a:buFont typeface="Wingdings 2" pitchFamily="-123" charset="2"/>
              <a:buNone/>
            </a:pPr>
            <a:r>
              <a:rPr lang="en-US" dirty="0" smtClean="0"/>
              <a:t>	Yeah.  I had a student…he got [a] B plus, but he would solve problems that nobody could solve.  He wouldn’t be able to solve the problems that everybody could solve, but he solved the problems that no one could.  Now, that was very impressive, but he didn’t do well on the exams…he actually did very well later on. </a:t>
            </a:r>
          </a:p>
          <a:p>
            <a:pPr eaLnBrk="1" hangingPunct="1">
              <a:buFont typeface="Wingdings 2" pitchFamily="-123" charset="2"/>
              <a:buNone/>
            </a:pPr>
            <a:r>
              <a:rPr lang="en-US" dirty="0" smtClean="0"/>
              <a:t>	(Professor Pace, Western Public Research University)</a:t>
            </a:r>
          </a:p>
          <a:p>
            <a:pPr eaLnBrk="1" hangingPunct="1"/>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dirty="0" smtClean="0"/>
              <a:t>Direct Effects: </a:t>
            </a:r>
            <a:br>
              <a:rPr lang="en-US" dirty="0" smtClean="0"/>
            </a:br>
            <a:r>
              <a:rPr lang="en-US" dirty="0" smtClean="0"/>
              <a:t>Acting Like a Scientist</a:t>
            </a:r>
          </a:p>
        </p:txBody>
      </p:sp>
      <p:graphicFrame>
        <p:nvGraphicFramePr>
          <p:cNvPr id="4" name="Content Placeholder 3"/>
          <p:cNvGraphicFramePr>
            <a:graphicFrameLocks noGrp="1"/>
          </p:cNvGraphicFramePr>
          <p:nvPr>
            <p:ph idx="1"/>
          </p:nvPr>
        </p:nvGraphicFramePr>
        <p:xfrm>
          <a:off x="457200" y="1935163"/>
          <a:ext cx="8229600" cy="4693920"/>
        </p:xfrm>
        <a:graphic>
          <a:graphicData uri="http://schemas.openxmlformats.org/drawingml/2006/table">
            <a:tbl>
              <a:tblPr firstRow="1" bandRow="1">
                <a:tableStyleId>{5C22544A-7EE6-4342-B048-85BDC9FD1C3A}</a:tableStyleId>
              </a:tblPr>
              <a:tblGrid>
                <a:gridCol w="5867400"/>
                <a:gridCol w="1143000"/>
                <a:gridCol w="1219200"/>
              </a:tblGrid>
              <a:tr h="370840">
                <a:tc>
                  <a:txBody>
                    <a:bodyPr/>
                    <a:lstStyle/>
                    <a:p>
                      <a:r>
                        <a:rPr lang="en-US" sz="2400" dirty="0" smtClean="0">
                          <a:solidFill>
                            <a:srgbClr val="0D0D0D"/>
                          </a:solidFill>
                        </a:rPr>
                        <a:t>Predictor</a:t>
                      </a:r>
                      <a:endParaRPr lang="en-US" sz="2400" dirty="0">
                        <a:solidFill>
                          <a:srgbClr val="0D0D0D"/>
                        </a:solidFill>
                      </a:endParaRPr>
                    </a:p>
                  </a:txBody>
                  <a:tcPr/>
                </a:tc>
                <a:tc>
                  <a:txBody>
                    <a:bodyPr/>
                    <a:lstStyle/>
                    <a:p>
                      <a:r>
                        <a:rPr lang="en-US" sz="2400" dirty="0" err="1" smtClean="0">
                          <a:solidFill>
                            <a:srgbClr val="0D0D0D"/>
                          </a:solidFill>
                        </a:rPr>
                        <a:t>β</a:t>
                      </a:r>
                      <a:endParaRPr lang="en-US" sz="2400" dirty="0">
                        <a:solidFill>
                          <a:srgbClr val="0D0D0D"/>
                        </a:solidFill>
                      </a:endParaRPr>
                    </a:p>
                  </a:txBody>
                  <a:tcPr/>
                </a:tc>
                <a:tc>
                  <a:txBody>
                    <a:bodyPr/>
                    <a:lstStyle/>
                    <a:p>
                      <a:r>
                        <a:rPr lang="en-US" sz="2400" dirty="0" smtClean="0">
                          <a:solidFill>
                            <a:srgbClr val="0D0D0D"/>
                          </a:solidFill>
                        </a:rPr>
                        <a:t>Sig</a:t>
                      </a:r>
                      <a:endParaRPr lang="en-US" sz="2400" dirty="0">
                        <a:solidFill>
                          <a:srgbClr val="0D0D0D"/>
                        </a:solidFill>
                      </a:endParaRPr>
                    </a:p>
                  </a:txBody>
                  <a:tcPr/>
                </a:tc>
              </a:tr>
              <a:tr h="370840">
                <a:tc>
                  <a:txBody>
                    <a:bodyPr/>
                    <a:lstStyle/>
                    <a:p>
                      <a:r>
                        <a:rPr lang="en-US" sz="2300" dirty="0" smtClean="0"/>
                        <a:t>Pre-test: Acting like a scientist</a:t>
                      </a:r>
                      <a:endParaRPr lang="en-US" sz="2300" dirty="0"/>
                    </a:p>
                  </a:txBody>
                  <a:tcPr/>
                </a:tc>
                <a:tc>
                  <a:txBody>
                    <a:bodyPr/>
                    <a:lstStyle/>
                    <a:p>
                      <a:r>
                        <a:rPr lang="en-US" sz="2300" dirty="0" smtClean="0"/>
                        <a:t>0.41</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Pre-test: Thinking</a:t>
                      </a:r>
                      <a:r>
                        <a:rPr lang="en-US" sz="2300" baseline="0" dirty="0" smtClean="0"/>
                        <a:t> like a scientist</a:t>
                      </a:r>
                      <a:endParaRPr lang="en-US" sz="2300" dirty="0"/>
                    </a:p>
                  </a:txBody>
                  <a:tcPr/>
                </a:tc>
                <a:tc>
                  <a:txBody>
                    <a:bodyPr/>
                    <a:lstStyle/>
                    <a:p>
                      <a:r>
                        <a:rPr lang="en-US" sz="2300" dirty="0" smtClean="0"/>
                        <a:t>0.11</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Confidence in ability to learn</a:t>
                      </a:r>
                      <a:endParaRPr lang="en-US" sz="2300" dirty="0"/>
                    </a:p>
                  </a:txBody>
                  <a:tcPr/>
                </a:tc>
                <a:tc>
                  <a:txBody>
                    <a:bodyPr/>
                    <a:lstStyle/>
                    <a:p>
                      <a:r>
                        <a:rPr lang="en-US" sz="2300" dirty="0" smtClean="0"/>
                        <a:t>0.16</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Course emphasizes applying concepts to new situations</a:t>
                      </a:r>
                      <a:endParaRPr lang="en-US" sz="2300" dirty="0"/>
                    </a:p>
                  </a:txBody>
                  <a:tcPr/>
                </a:tc>
                <a:tc>
                  <a:txBody>
                    <a:bodyPr/>
                    <a:lstStyle/>
                    <a:p>
                      <a:r>
                        <a:rPr lang="en-US" sz="2300" dirty="0" smtClean="0"/>
                        <a:t>0.11</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I was well-prepared</a:t>
                      </a:r>
                      <a:r>
                        <a:rPr lang="en-US" sz="2300" baseline="0" dirty="0" smtClean="0"/>
                        <a:t> for course</a:t>
                      </a:r>
                      <a:endParaRPr lang="en-US" sz="2300" dirty="0"/>
                    </a:p>
                  </a:txBody>
                  <a:tcPr/>
                </a:tc>
                <a:tc>
                  <a:txBody>
                    <a:bodyPr/>
                    <a:lstStyle/>
                    <a:p>
                      <a:r>
                        <a:rPr lang="en-US" sz="2300" dirty="0" smtClean="0"/>
                        <a:t>0.06</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Changed study habits during term</a:t>
                      </a:r>
                      <a:endParaRPr lang="en-US" sz="2300" dirty="0"/>
                    </a:p>
                  </a:txBody>
                  <a:tcPr/>
                </a:tc>
                <a:tc>
                  <a:txBody>
                    <a:bodyPr/>
                    <a:lstStyle/>
                    <a:p>
                      <a:r>
                        <a:rPr lang="en-US" sz="2300" dirty="0" smtClean="0"/>
                        <a:t>0.04</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Attended review sessions</a:t>
                      </a:r>
                      <a:endParaRPr lang="en-US" sz="2300" dirty="0"/>
                    </a:p>
                  </a:txBody>
                  <a:tcPr/>
                </a:tc>
                <a:tc>
                  <a:txBody>
                    <a:bodyPr/>
                    <a:lstStyle/>
                    <a:p>
                      <a:r>
                        <a:rPr lang="en-US" sz="2300" dirty="0" smtClean="0"/>
                        <a:t>0.08</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Classroom</a:t>
                      </a:r>
                      <a:r>
                        <a:rPr lang="en-US" sz="2300" baseline="0" dirty="0" smtClean="0"/>
                        <a:t> level: Professor dispelled perceptions of competition</a:t>
                      </a:r>
                      <a:endParaRPr lang="en-US" sz="2300" dirty="0"/>
                    </a:p>
                  </a:txBody>
                  <a:tcPr/>
                </a:tc>
                <a:tc>
                  <a:txBody>
                    <a:bodyPr/>
                    <a:lstStyle/>
                    <a:p>
                      <a:r>
                        <a:rPr lang="en-US" sz="2300" dirty="0" smtClean="0"/>
                        <a:t>0.59</a:t>
                      </a:r>
                      <a:endParaRPr lang="en-US" sz="2300" dirty="0"/>
                    </a:p>
                  </a:txBody>
                  <a:tcPr/>
                </a:tc>
                <a:tc>
                  <a:txBody>
                    <a:bodyPr/>
                    <a:lstStyle/>
                    <a:p>
                      <a:r>
                        <a:rPr lang="en-US" sz="2300" dirty="0" smtClean="0"/>
                        <a:t>*</a:t>
                      </a:r>
                      <a:endParaRPr lang="en-US" sz="2300"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Like a Scientist</a:t>
            </a:r>
            <a:endParaRPr lang="en-US" dirty="0"/>
          </a:p>
        </p:txBody>
      </p:sp>
      <p:sp>
        <p:nvSpPr>
          <p:cNvPr id="3" name="Content Placeholder 2"/>
          <p:cNvSpPr>
            <a:spLocks noGrp="1"/>
          </p:cNvSpPr>
          <p:nvPr>
            <p:ph idx="1"/>
          </p:nvPr>
        </p:nvSpPr>
        <p:spPr/>
        <p:txBody>
          <a:bodyPr/>
          <a:lstStyle/>
          <a:p>
            <a:pPr>
              <a:buNone/>
            </a:pPr>
            <a:r>
              <a:rPr lang="en-US" dirty="0" smtClean="0"/>
              <a:t>	Well, like how the labs really supplement the class, like they really make you think about the main concepts, </a:t>
            </a:r>
            <a:r>
              <a:rPr lang="en-US" dirty="0" smtClean="0">
                <a:solidFill>
                  <a:srgbClr val="660066"/>
                </a:solidFill>
              </a:rPr>
              <a:t>about like how you would apply it to like real life or what you would actually do that shows this process of whatever.  </a:t>
            </a:r>
            <a:r>
              <a:rPr lang="en-US" dirty="0" smtClean="0"/>
              <a:t>The really helps you kind of think about it other than just like bullet points on a piece of paper, so that really helps. </a:t>
            </a:r>
          </a:p>
          <a:p>
            <a:pPr>
              <a:buNone/>
            </a:pPr>
            <a:r>
              <a:rPr lang="en-US" dirty="0" smtClean="0"/>
              <a:t>	(Marissa, Southeastern Private Master’s College)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dirty="0" smtClean="0"/>
              <a:t>Direct Effects:</a:t>
            </a:r>
            <a:br>
              <a:rPr lang="en-US" dirty="0" smtClean="0"/>
            </a:br>
            <a:r>
              <a:rPr lang="en-US" dirty="0" smtClean="0"/>
              <a:t>Thinking Like a Scientist</a:t>
            </a:r>
          </a:p>
        </p:txBody>
      </p:sp>
      <p:graphicFrame>
        <p:nvGraphicFramePr>
          <p:cNvPr id="4" name="Content Placeholder 3"/>
          <p:cNvGraphicFramePr>
            <a:graphicFrameLocks noGrp="1"/>
          </p:cNvGraphicFramePr>
          <p:nvPr>
            <p:ph idx="1"/>
          </p:nvPr>
        </p:nvGraphicFramePr>
        <p:xfrm>
          <a:off x="457200" y="1935163"/>
          <a:ext cx="8229600" cy="4770120"/>
        </p:xfrm>
        <a:graphic>
          <a:graphicData uri="http://schemas.openxmlformats.org/drawingml/2006/table">
            <a:tbl>
              <a:tblPr firstRow="1" bandRow="1">
                <a:tableStyleId>{5C22544A-7EE6-4342-B048-85BDC9FD1C3A}</a:tableStyleId>
              </a:tblPr>
              <a:tblGrid>
                <a:gridCol w="6172200"/>
                <a:gridCol w="990600"/>
                <a:gridCol w="1066800"/>
              </a:tblGrid>
              <a:tr h="370840">
                <a:tc>
                  <a:txBody>
                    <a:bodyPr/>
                    <a:lstStyle/>
                    <a:p>
                      <a:r>
                        <a:rPr lang="en-US" sz="2300" dirty="0" smtClean="0">
                          <a:solidFill>
                            <a:srgbClr val="0D0D0D"/>
                          </a:solidFill>
                        </a:rPr>
                        <a:t>Predictor</a:t>
                      </a:r>
                      <a:endParaRPr lang="en-US" sz="2300" dirty="0">
                        <a:solidFill>
                          <a:srgbClr val="0D0D0D"/>
                        </a:solidFill>
                      </a:endParaRPr>
                    </a:p>
                  </a:txBody>
                  <a:tcPr/>
                </a:tc>
                <a:tc>
                  <a:txBody>
                    <a:bodyPr/>
                    <a:lstStyle/>
                    <a:p>
                      <a:r>
                        <a:rPr lang="en-US" sz="2300" dirty="0" err="1" smtClean="0">
                          <a:solidFill>
                            <a:srgbClr val="0D0D0D"/>
                          </a:solidFill>
                        </a:rPr>
                        <a:t>β</a:t>
                      </a:r>
                      <a:endParaRPr lang="en-US" sz="2300" dirty="0">
                        <a:solidFill>
                          <a:srgbClr val="0D0D0D"/>
                        </a:solidFill>
                      </a:endParaRPr>
                    </a:p>
                  </a:txBody>
                  <a:tcPr/>
                </a:tc>
                <a:tc>
                  <a:txBody>
                    <a:bodyPr/>
                    <a:lstStyle/>
                    <a:p>
                      <a:r>
                        <a:rPr lang="en-US" sz="2300" dirty="0" smtClean="0">
                          <a:solidFill>
                            <a:srgbClr val="0D0D0D"/>
                          </a:solidFill>
                        </a:rPr>
                        <a:t>Sig</a:t>
                      </a:r>
                      <a:endParaRPr lang="en-US" sz="2300" dirty="0">
                        <a:solidFill>
                          <a:srgbClr val="0D0D0D"/>
                        </a:solidFill>
                      </a:endParaRPr>
                    </a:p>
                  </a:txBody>
                  <a:tcPr/>
                </a:tc>
              </a:tr>
              <a:tr h="370840">
                <a:tc>
                  <a:txBody>
                    <a:bodyPr/>
                    <a:lstStyle/>
                    <a:p>
                      <a:r>
                        <a:rPr lang="en-US" sz="2300" dirty="0" smtClean="0"/>
                        <a:t>Pre-test: Acting like a scientist</a:t>
                      </a:r>
                      <a:endParaRPr lang="en-US" sz="2300" dirty="0"/>
                    </a:p>
                  </a:txBody>
                  <a:tcPr/>
                </a:tc>
                <a:tc>
                  <a:txBody>
                    <a:bodyPr/>
                    <a:lstStyle/>
                    <a:p>
                      <a:r>
                        <a:rPr lang="en-US" sz="2300" dirty="0" smtClean="0"/>
                        <a:t>0.11</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Pre-test: Thinking</a:t>
                      </a:r>
                      <a:r>
                        <a:rPr lang="en-US" sz="2300" baseline="0" dirty="0" smtClean="0"/>
                        <a:t> like a scientist</a:t>
                      </a:r>
                      <a:endParaRPr lang="en-US" sz="2300" dirty="0"/>
                    </a:p>
                  </a:txBody>
                  <a:tcPr/>
                </a:tc>
                <a:tc>
                  <a:txBody>
                    <a:bodyPr/>
                    <a:lstStyle/>
                    <a:p>
                      <a:r>
                        <a:rPr lang="en-US" sz="2300" dirty="0" smtClean="0"/>
                        <a:t>0.38</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Confidence in ability to learn</a:t>
                      </a:r>
                      <a:endParaRPr lang="en-US" sz="2300" dirty="0"/>
                    </a:p>
                  </a:txBody>
                  <a:tcPr/>
                </a:tc>
                <a:tc>
                  <a:txBody>
                    <a:bodyPr/>
                    <a:lstStyle/>
                    <a:p>
                      <a:r>
                        <a:rPr lang="en-US" sz="2300" dirty="0" smtClean="0"/>
                        <a:t>0.22</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Course emphasizes applying concepts to new situations</a:t>
                      </a:r>
                      <a:endParaRPr lang="en-US" sz="2300" dirty="0"/>
                    </a:p>
                  </a:txBody>
                  <a:tcPr/>
                </a:tc>
                <a:tc>
                  <a:txBody>
                    <a:bodyPr/>
                    <a:lstStyle/>
                    <a:p>
                      <a:r>
                        <a:rPr lang="en-US" sz="2300" dirty="0" smtClean="0"/>
                        <a:t>0.07</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I considered dropping the course</a:t>
                      </a:r>
                      <a:endParaRPr lang="en-US" sz="2300" dirty="0"/>
                    </a:p>
                  </a:txBody>
                  <a:tcPr/>
                </a:tc>
                <a:tc>
                  <a:txBody>
                    <a:bodyPr/>
                    <a:lstStyle/>
                    <a:p>
                      <a:r>
                        <a:rPr lang="en-US" sz="2300" dirty="0" smtClean="0"/>
                        <a:t>-0.04</a:t>
                      </a:r>
                      <a:endParaRPr lang="en-US" sz="2300" dirty="0"/>
                    </a:p>
                  </a:txBody>
                  <a:tcPr/>
                </a:tc>
                <a:tc>
                  <a:txBody>
                    <a:bodyPr/>
                    <a:lstStyle/>
                    <a:p>
                      <a:r>
                        <a:rPr lang="en-US" sz="2300" dirty="0" smtClean="0"/>
                        <a:t>*</a:t>
                      </a:r>
                      <a:endParaRPr lang="en-US" sz="23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300" dirty="0" smtClean="0"/>
                        <a:t>I was well-prepared</a:t>
                      </a:r>
                      <a:r>
                        <a:rPr lang="en-US" sz="2300" baseline="0" dirty="0" smtClean="0"/>
                        <a:t> for course</a:t>
                      </a:r>
                      <a:endParaRPr lang="en-US" sz="2300" dirty="0" smtClean="0"/>
                    </a:p>
                  </a:txBody>
                  <a:tcPr/>
                </a:tc>
                <a:tc>
                  <a:txBody>
                    <a:bodyPr/>
                    <a:lstStyle/>
                    <a:p>
                      <a:r>
                        <a:rPr lang="en-US" sz="2300" dirty="0" smtClean="0"/>
                        <a:t>0.06</a:t>
                      </a:r>
                      <a:endParaRPr lang="en-US" sz="2300" dirty="0"/>
                    </a:p>
                  </a:txBody>
                  <a:tcPr/>
                </a:tc>
                <a:tc>
                  <a:txBody>
                    <a:bodyPr/>
                    <a:lstStyle/>
                    <a:p>
                      <a:r>
                        <a:rPr lang="en-US" sz="2300" dirty="0" smtClean="0"/>
                        <a:t>**</a:t>
                      </a:r>
                      <a:endParaRPr lang="en-US" sz="2300" dirty="0"/>
                    </a:p>
                  </a:txBody>
                  <a:tcPr/>
                </a:tc>
              </a:tr>
              <a:tr h="370840">
                <a:tc>
                  <a:txBody>
                    <a:bodyPr/>
                    <a:lstStyle/>
                    <a:p>
                      <a:r>
                        <a:rPr lang="en-US" sz="2300" dirty="0" smtClean="0"/>
                        <a:t>Race:</a:t>
                      </a:r>
                      <a:r>
                        <a:rPr lang="en-US" sz="2300" baseline="0" dirty="0" smtClean="0"/>
                        <a:t> White</a:t>
                      </a:r>
                      <a:endParaRPr lang="en-US" sz="2300" dirty="0"/>
                    </a:p>
                  </a:txBody>
                  <a:tcPr/>
                </a:tc>
                <a:tc>
                  <a:txBody>
                    <a:bodyPr/>
                    <a:lstStyle/>
                    <a:p>
                      <a:r>
                        <a:rPr lang="en-US" sz="2300" dirty="0" smtClean="0"/>
                        <a:t>0.04</a:t>
                      </a:r>
                      <a:endParaRPr lang="en-US" sz="2300" dirty="0"/>
                    </a:p>
                  </a:txBody>
                  <a:tcPr/>
                </a:tc>
                <a:tc>
                  <a:txBody>
                    <a:bodyPr/>
                    <a:lstStyle/>
                    <a:p>
                      <a:r>
                        <a:rPr lang="en-US" sz="2300" dirty="0" smtClean="0"/>
                        <a:t>**</a:t>
                      </a:r>
                      <a:endParaRPr lang="en-US" sz="23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300" dirty="0" smtClean="0"/>
                        <a:t>Attended review sessions</a:t>
                      </a:r>
                    </a:p>
                  </a:txBody>
                  <a:tcPr/>
                </a:tc>
                <a:tc>
                  <a:txBody>
                    <a:bodyPr/>
                    <a:lstStyle/>
                    <a:p>
                      <a:r>
                        <a:rPr lang="en-US" sz="2300" dirty="0" smtClean="0"/>
                        <a:t>0.10</a:t>
                      </a:r>
                      <a:endParaRPr lang="en-US" sz="2300" dirty="0"/>
                    </a:p>
                  </a:txBody>
                  <a:tcPr/>
                </a:tc>
                <a:tc>
                  <a:txBody>
                    <a:bodyPr/>
                    <a:lstStyle/>
                    <a:p>
                      <a:r>
                        <a:rPr lang="en-US" sz="2300" dirty="0" smtClean="0"/>
                        <a:t>***</a:t>
                      </a:r>
                      <a:endParaRPr lang="en-US" sz="23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300" dirty="0" smtClean="0"/>
                        <a:t>Classroom</a:t>
                      </a:r>
                      <a:r>
                        <a:rPr lang="en-US" sz="2300" baseline="0" dirty="0" smtClean="0"/>
                        <a:t> level: No question is too elementary</a:t>
                      </a:r>
                      <a:endParaRPr lang="en-US" sz="2300" dirty="0" smtClean="0"/>
                    </a:p>
                  </a:txBody>
                  <a:tcPr/>
                </a:tc>
                <a:tc>
                  <a:txBody>
                    <a:bodyPr/>
                    <a:lstStyle/>
                    <a:p>
                      <a:r>
                        <a:rPr lang="en-US" sz="2300" dirty="0" smtClean="0"/>
                        <a:t>0.57</a:t>
                      </a:r>
                      <a:endParaRPr lang="en-US" sz="2300" dirty="0"/>
                    </a:p>
                  </a:txBody>
                  <a:tcPr/>
                </a:tc>
                <a:tc>
                  <a:txBody>
                    <a:bodyPr/>
                    <a:lstStyle/>
                    <a:p>
                      <a:r>
                        <a:rPr lang="en-US" sz="2300" dirty="0" smtClean="0"/>
                        <a:t>*</a:t>
                      </a:r>
                      <a:endParaRPr lang="en-US" sz="230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Thinking Like a Scientist</a:t>
            </a:r>
            <a:endParaRPr lang="en-US" dirty="0"/>
          </a:p>
        </p:txBody>
      </p:sp>
      <p:sp>
        <p:nvSpPr>
          <p:cNvPr id="3" name="Content Placeholder 2"/>
          <p:cNvSpPr>
            <a:spLocks noGrp="1"/>
          </p:cNvSpPr>
          <p:nvPr>
            <p:ph idx="1"/>
          </p:nvPr>
        </p:nvSpPr>
        <p:spPr/>
        <p:txBody>
          <a:bodyPr/>
          <a:lstStyle/>
          <a:p>
            <a:pPr>
              <a:buNone/>
            </a:pPr>
            <a:r>
              <a:rPr lang="en-US" dirty="0" smtClean="0"/>
              <a:t>	Well, I took Basic Chemistry last year, and I’m taking General Chemistry, which is the next step above it, and </a:t>
            </a:r>
            <a:r>
              <a:rPr lang="en-US" dirty="0" smtClean="0">
                <a:solidFill>
                  <a:srgbClr val="660066"/>
                </a:solidFill>
              </a:rPr>
              <a:t>I feel like I was really prepared for it.  </a:t>
            </a:r>
            <a:r>
              <a:rPr lang="en-US" dirty="0" smtClean="0"/>
              <a:t>‘</a:t>
            </a:r>
            <a:r>
              <a:rPr lang="en-US" dirty="0" err="1" smtClean="0"/>
              <a:t>Cuz</a:t>
            </a:r>
            <a:r>
              <a:rPr lang="en-US" dirty="0" smtClean="0"/>
              <a:t> right now I’m in Gen </a:t>
            </a:r>
            <a:r>
              <a:rPr lang="en-US" dirty="0" err="1" smtClean="0"/>
              <a:t>Chem</a:t>
            </a:r>
            <a:r>
              <a:rPr lang="en-US" dirty="0" smtClean="0"/>
              <a:t> [and] like, I already know this, yeah?  Like, I guess the professor who taught me was good at what she was doing ‘</a:t>
            </a:r>
            <a:r>
              <a:rPr lang="en-US" dirty="0" err="1" smtClean="0"/>
              <a:t>cuz</a:t>
            </a:r>
            <a:r>
              <a:rPr lang="en-US" dirty="0" smtClean="0"/>
              <a:t> I already knew what I was doing and like, right now some kids are already confused about like, the stuff we learned last year.  And we were supposed to know this already, but I guess they were confused because of the professor.  </a:t>
            </a:r>
            <a:r>
              <a:rPr lang="en-US" dirty="0" smtClean="0">
                <a:solidFill>
                  <a:srgbClr val="660066"/>
                </a:solidFill>
              </a:rPr>
              <a:t>But for me it was kind of a breeze. </a:t>
            </a:r>
          </a:p>
          <a:p>
            <a:pPr>
              <a:buNone/>
            </a:pPr>
            <a:r>
              <a:rPr lang="en-US" dirty="0" smtClean="0"/>
              <a:t>	(</a:t>
            </a:r>
            <a:r>
              <a:rPr lang="en-US" dirty="0" err="1" smtClean="0"/>
              <a:t>Sameer</a:t>
            </a:r>
            <a:r>
              <a:rPr lang="en-US" dirty="0" smtClean="0"/>
              <a:t>, Southwestern Public Research University)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Grades useful for sorting talent but not for capturing gains in dispositions for scientific work</a:t>
            </a:r>
          </a:p>
          <a:p>
            <a:r>
              <a:rPr lang="en-US" dirty="0" smtClean="0"/>
              <a:t>Necessary to broaden performance criteria</a:t>
            </a:r>
          </a:p>
          <a:p>
            <a:r>
              <a:rPr lang="en-US" dirty="0" smtClean="0"/>
              <a:t>Change pedagogical styles to allow students to apply concepts to encourage thinking like scientist</a:t>
            </a:r>
          </a:p>
          <a:p>
            <a:r>
              <a:rPr lang="en-US" dirty="0" smtClean="0"/>
              <a:t>Reframe introductory STEM courses to focus on higher-order thinking rather than merely transmission of knowledge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266" y="767120"/>
            <a:ext cx="7759721" cy="2623469"/>
          </a:xfrm>
        </p:spPr>
        <p:txBody>
          <a:bodyPr/>
          <a:lstStyle/>
          <a:p>
            <a:pPr algn="ctr" eaLnBrk="1" fontAlgn="auto" hangingPunct="1">
              <a:spcAft>
                <a:spcPts val="0"/>
              </a:spcAft>
              <a:defRPr/>
            </a:pPr>
            <a:r>
              <a:rPr smtClean="0"/>
              <a:t>Accentuating Advantage: Developing Science Identity During College</a:t>
            </a:r>
            <a:endParaRPr/>
          </a:p>
        </p:txBody>
      </p:sp>
      <p:sp>
        <p:nvSpPr>
          <p:cNvPr id="36866" name="Rectangle 2"/>
          <p:cNvSpPr>
            <a:spLocks noGrp="1"/>
          </p:cNvSpPr>
          <p:nvPr>
            <p:ph type="subTitle" idx="4294967295"/>
          </p:nvPr>
        </p:nvSpPr>
        <p:spPr>
          <a:xfrm>
            <a:off x="0" y="3886200"/>
            <a:ext cx="9144000" cy="838200"/>
          </a:xfrm>
        </p:spPr>
        <p:txBody>
          <a:bodyPr/>
          <a:lstStyle/>
          <a:p>
            <a:pPr marL="0" indent="0" algn="ctr" eaLnBrk="1" hangingPunct="1">
              <a:buFont typeface="Wingdings 2" pitchFamily="-123" charset="2"/>
              <a:buNone/>
            </a:pPr>
            <a:r>
              <a:rPr lang="en-US" sz="2400"/>
              <a:t>Kevin Eagan, Sylvia Hurtado, Juan Garibay, &amp; Felisha Herrera</a:t>
            </a:r>
          </a:p>
        </p:txBody>
      </p:sp>
      <p:sp>
        <p:nvSpPr>
          <p:cNvPr id="36867" name="Rectangle 3"/>
          <p:cNvSpPr>
            <a:spLocks noChangeArrowheads="1"/>
          </p:cNvSpPr>
          <p:nvPr/>
        </p:nvSpPr>
        <p:spPr bwMode="auto">
          <a:xfrm>
            <a:off x="7689850" y="3859213"/>
            <a:ext cx="184150" cy="366712"/>
          </a:xfrm>
          <a:prstGeom prst="rect">
            <a:avLst/>
          </a:prstGeom>
          <a:noFill/>
          <a:ln w="9525">
            <a:noFill/>
            <a:miter lim="800000"/>
            <a:headEnd/>
            <a:tailEnd/>
          </a:ln>
        </p:spPr>
        <p:txBody>
          <a:bodyPr wrap="none">
            <a:prstTxWarp prst="textNoShape">
              <a:avLst/>
            </a:prstTxWarp>
            <a:spAutoFit/>
          </a:bodyPr>
          <a:lstStyle/>
          <a:p>
            <a:endParaRPr lang="en-US" sz="18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algn="ctr" eaLnBrk="1" hangingPunct="1"/>
            <a:r>
              <a:rPr lang="en-US" smtClean="0"/>
              <a:t>Background</a:t>
            </a:r>
          </a:p>
        </p:txBody>
      </p:sp>
      <p:sp>
        <p:nvSpPr>
          <p:cNvPr id="37890" name="Rectangle 3"/>
          <p:cNvSpPr>
            <a:spLocks noGrp="1"/>
          </p:cNvSpPr>
          <p:nvPr>
            <p:ph type="body" idx="4294967295"/>
          </p:nvPr>
        </p:nvSpPr>
        <p:spPr/>
        <p:txBody>
          <a:bodyPr/>
          <a:lstStyle/>
          <a:p>
            <a:pPr eaLnBrk="1" hangingPunct="1"/>
            <a:r>
              <a:rPr lang="en-US" dirty="0"/>
              <a:t>Early commitment to STEM can have lasting effects on STEM persistence.</a:t>
            </a:r>
          </a:p>
          <a:p>
            <a:pPr eaLnBrk="1" hangingPunct="1"/>
            <a:r>
              <a:rPr lang="en-US" dirty="0"/>
              <a:t>Call to identify practices that promote stronger STEM identity given high attrition rates in STEM.</a:t>
            </a:r>
          </a:p>
          <a:p>
            <a:pPr eaLnBrk="1" hangingPunct="1"/>
            <a:r>
              <a:rPr lang="en-US" dirty="0"/>
              <a:t>Strong STEM identity:</a:t>
            </a:r>
          </a:p>
          <a:p>
            <a:pPr lvl="1" eaLnBrk="1" hangingPunct="1"/>
            <a:r>
              <a:rPr lang="en-US" dirty="0"/>
              <a:t>Improves STEM retention (Chang et al., 2011)</a:t>
            </a:r>
          </a:p>
          <a:p>
            <a:pPr lvl="1" eaLnBrk="1" hangingPunct="1"/>
            <a:r>
              <a:rPr lang="en-US" dirty="0"/>
              <a:t>Shapes trajectories within STEM disciplines (</a:t>
            </a:r>
            <a:r>
              <a:rPr lang="en-US" dirty="0" err="1"/>
              <a:t>Carlone</a:t>
            </a:r>
            <a:r>
              <a:rPr lang="en-US" dirty="0"/>
              <a:t> &amp; Johnson, 2007)</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p:nvPr>
        </p:nvSpPr>
        <p:spPr/>
        <p:txBody>
          <a:bodyPr/>
          <a:lstStyle/>
          <a:p>
            <a:pPr algn="ctr" eaLnBrk="1" hangingPunct="1"/>
            <a:r>
              <a:rPr lang="en-US"/>
              <a:t>Purpose</a:t>
            </a:r>
          </a:p>
        </p:txBody>
      </p:sp>
      <p:sp>
        <p:nvSpPr>
          <p:cNvPr id="38914" name="Rectangle 3"/>
          <p:cNvSpPr>
            <a:spLocks noGrp="1"/>
          </p:cNvSpPr>
          <p:nvPr>
            <p:ph type="body" idx="1"/>
          </p:nvPr>
        </p:nvSpPr>
        <p:spPr/>
        <p:txBody>
          <a:bodyPr/>
          <a:lstStyle/>
          <a:p>
            <a:pPr eaLnBrk="1" hangingPunct="1"/>
            <a:r>
              <a:rPr lang="en-US" sz="2800" dirty="0"/>
              <a:t>To examine how students’ experiences at various time points </a:t>
            </a:r>
            <a:r>
              <a:rPr lang="en-US" sz="2800" dirty="0" smtClean="0"/>
              <a:t>and across </a:t>
            </a:r>
            <a:r>
              <a:rPr lang="en-US" sz="2800" dirty="0"/>
              <a:t>institutional contexts help shape the development of students’ science identity </a:t>
            </a:r>
            <a:r>
              <a:rPr lang="en-US" sz="2800" dirty="0" smtClean="0"/>
              <a:t>during </a:t>
            </a:r>
            <a:r>
              <a:rPr lang="en-US" sz="2800" dirty="0"/>
              <a:t>college.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algn="ctr" eaLnBrk="1" hangingPunct="1"/>
            <a:r>
              <a:rPr lang="en-US" smtClean="0"/>
              <a:t>STEM Identity</a:t>
            </a:r>
          </a:p>
        </p:txBody>
      </p:sp>
      <p:sp>
        <p:nvSpPr>
          <p:cNvPr id="39938" name="Rectangle 3"/>
          <p:cNvSpPr>
            <a:spLocks noGrp="1"/>
          </p:cNvSpPr>
          <p:nvPr>
            <p:ph type="body" idx="4294967295"/>
          </p:nvPr>
        </p:nvSpPr>
        <p:spPr>
          <a:xfrm>
            <a:off x="457200" y="1935163"/>
            <a:ext cx="8229600" cy="4084637"/>
          </a:xfrm>
        </p:spPr>
        <p:txBody>
          <a:bodyPr/>
          <a:lstStyle/>
          <a:p>
            <a:pPr eaLnBrk="1" hangingPunct="1"/>
            <a:r>
              <a:rPr lang="en-US"/>
              <a:t>Competence, Performance, &amp; Recognition*</a:t>
            </a:r>
          </a:p>
          <a:p>
            <a:pPr eaLnBrk="1" hangingPunct="1"/>
            <a:r>
              <a:rPr lang="en-US"/>
              <a:t>STEM identity is a negotiated self, constantly under construction</a:t>
            </a:r>
          </a:p>
          <a:p>
            <a:pPr eaLnBrk="1" hangingPunct="1"/>
            <a:r>
              <a:rPr lang="en-US"/>
              <a:t>STEM identity is shaped by*^:</a:t>
            </a:r>
          </a:p>
          <a:p>
            <a:pPr lvl="1" eaLnBrk="1" hangingPunct="1"/>
            <a:r>
              <a:rPr lang="en-US"/>
              <a:t>Individual’s own assertions</a:t>
            </a:r>
          </a:p>
          <a:p>
            <a:pPr lvl="1" eaLnBrk="1" hangingPunct="1"/>
            <a:r>
              <a:rPr lang="en-US"/>
              <a:t>External ascriptions</a:t>
            </a:r>
          </a:p>
          <a:p>
            <a:pPr lvl="1" eaLnBrk="1" hangingPunct="1"/>
            <a:r>
              <a:rPr lang="en-US"/>
              <a:t>Experiences in STEM</a:t>
            </a:r>
          </a:p>
          <a:p>
            <a:pPr eaLnBrk="1" hangingPunct="1"/>
            <a:endParaRPr lang="en-US"/>
          </a:p>
        </p:txBody>
      </p:sp>
      <p:sp>
        <p:nvSpPr>
          <p:cNvPr id="39939" name="Text Box 4"/>
          <p:cNvSpPr txBox="1">
            <a:spLocks noChangeArrowheads="1"/>
          </p:cNvSpPr>
          <p:nvPr/>
        </p:nvSpPr>
        <p:spPr bwMode="auto">
          <a:xfrm>
            <a:off x="609600" y="5791200"/>
            <a:ext cx="6172200" cy="779463"/>
          </a:xfrm>
          <a:prstGeom prst="rect">
            <a:avLst/>
          </a:prstGeom>
          <a:noFill/>
          <a:ln w="9525">
            <a:noFill/>
            <a:miter lim="800000"/>
            <a:headEnd/>
            <a:tailEnd/>
          </a:ln>
        </p:spPr>
        <p:txBody>
          <a:bodyPr>
            <a:prstTxWarp prst="textNoShape">
              <a:avLst/>
            </a:prstTxWarp>
            <a:spAutoFit/>
          </a:bodyPr>
          <a:lstStyle/>
          <a:p>
            <a:pPr>
              <a:spcBef>
                <a:spcPct val="50000"/>
              </a:spcBef>
            </a:pPr>
            <a:r>
              <a:rPr lang="en-US" sz="1800"/>
              <a:t>*(Carlone &amp; Johnson, 2007)</a:t>
            </a:r>
          </a:p>
          <a:p>
            <a:pPr>
              <a:spcBef>
                <a:spcPct val="50000"/>
              </a:spcBef>
            </a:pPr>
            <a:r>
              <a:rPr lang="en-US" sz="1800"/>
              <a:t>^(Martin, 2007)</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algn="ctr" eaLnBrk="1" hangingPunct="1"/>
            <a:r>
              <a:rPr lang="en-US" smtClean="0"/>
              <a:t>Influences on STEM Identity</a:t>
            </a:r>
          </a:p>
        </p:txBody>
      </p:sp>
      <p:sp>
        <p:nvSpPr>
          <p:cNvPr id="45058" name="Rectangle 3"/>
          <p:cNvSpPr>
            <a:spLocks noGrp="1"/>
          </p:cNvSpPr>
          <p:nvPr>
            <p:ph type="body" idx="4294967295"/>
          </p:nvPr>
        </p:nvSpPr>
        <p:spPr/>
        <p:txBody>
          <a:bodyPr/>
          <a:lstStyle/>
          <a:p>
            <a:pPr eaLnBrk="1" hangingPunct="1">
              <a:lnSpc>
                <a:spcPct val="90000"/>
              </a:lnSpc>
            </a:pPr>
            <a:r>
              <a:rPr lang="en-US" sz="2200"/>
              <a:t>Early learning experiences (Tran et al., 2011)</a:t>
            </a:r>
          </a:p>
          <a:p>
            <a:pPr lvl="1" eaLnBrk="1" hangingPunct="1">
              <a:lnSpc>
                <a:spcPct val="90000"/>
              </a:lnSpc>
            </a:pPr>
            <a:r>
              <a:rPr lang="en-US" sz="2000"/>
              <a:t>Number of high school STEM courses (Russell &amp; Atwater, 2005)</a:t>
            </a:r>
          </a:p>
          <a:p>
            <a:pPr lvl="1" eaLnBrk="1" hangingPunct="1">
              <a:lnSpc>
                <a:spcPct val="90000"/>
              </a:lnSpc>
            </a:pPr>
            <a:r>
              <a:rPr lang="en-US" sz="2000"/>
              <a:t>Pre-college research experiences (Tran et al., 2011)</a:t>
            </a:r>
          </a:p>
          <a:p>
            <a:pPr eaLnBrk="1" hangingPunct="1">
              <a:lnSpc>
                <a:spcPct val="90000"/>
              </a:lnSpc>
            </a:pPr>
            <a:r>
              <a:rPr lang="en-US" sz="2200"/>
              <a:t>Agents</a:t>
            </a:r>
          </a:p>
          <a:p>
            <a:pPr lvl="1" eaLnBrk="1" hangingPunct="1">
              <a:lnSpc>
                <a:spcPct val="90000"/>
              </a:lnSpc>
            </a:pPr>
            <a:r>
              <a:rPr lang="en-US" sz="2000"/>
              <a:t>Faculty &amp; Peers (Carlone &amp; Johnson; Martin, 2007)</a:t>
            </a:r>
          </a:p>
          <a:p>
            <a:pPr lvl="1" eaLnBrk="1" hangingPunct="1">
              <a:lnSpc>
                <a:spcPct val="90000"/>
              </a:lnSpc>
            </a:pPr>
            <a:r>
              <a:rPr lang="en-US" sz="2000"/>
              <a:t>Parents (Tran et al, 2011)</a:t>
            </a:r>
          </a:p>
          <a:p>
            <a:pPr eaLnBrk="1" hangingPunct="1">
              <a:lnSpc>
                <a:spcPct val="90000"/>
              </a:lnSpc>
            </a:pPr>
            <a:r>
              <a:rPr lang="en-US" sz="2200"/>
              <a:t>Self-efficacy (Carlone &amp; Johnson; Hurtado et al., 2009)</a:t>
            </a:r>
          </a:p>
          <a:p>
            <a:pPr eaLnBrk="1" hangingPunct="1">
              <a:lnSpc>
                <a:spcPct val="90000"/>
              </a:lnSpc>
            </a:pPr>
            <a:r>
              <a:rPr lang="en-US" sz="2200"/>
              <a:t>College Experiences</a:t>
            </a:r>
          </a:p>
          <a:p>
            <a:pPr lvl="1" eaLnBrk="1" hangingPunct="1">
              <a:lnSpc>
                <a:spcPct val="90000"/>
              </a:lnSpc>
            </a:pPr>
            <a:r>
              <a:rPr lang="en-US" sz="2000"/>
              <a:t>Undergrad Research Programs (Hurtado et al., 2009)</a:t>
            </a:r>
          </a:p>
          <a:p>
            <a:pPr lvl="1" eaLnBrk="1" hangingPunct="1">
              <a:lnSpc>
                <a:spcPct val="90000"/>
              </a:lnSpc>
            </a:pPr>
            <a:r>
              <a:rPr lang="en-US" sz="2000"/>
              <a:t>STEM Culture (Seymour &amp; Hewitt, 1997)</a:t>
            </a:r>
          </a:p>
          <a:p>
            <a:pPr lvl="1" eaLnBrk="1" hangingPunct="1">
              <a:lnSpc>
                <a:spcPct val="90000"/>
              </a:lnSpc>
            </a:pPr>
            <a:endParaRPr lang="en-US" sz="2000"/>
          </a:p>
          <a:p>
            <a:pPr eaLnBrk="1" hangingPunct="1">
              <a:lnSpc>
                <a:spcPct val="90000"/>
              </a:lnSpc>
            </a:pPr>
            <a:endParaRPr lang="en-US" sz="22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ctr" eaLnBrk="1" hangingPunct="1"/>
            <a:r>
              <a:rPr lang="en-US" smtClean="0"/>
              <a:t>Theoretical Frameworks</a:t>
            </a:r>
          </a:p>
        </p:txBody>
      </p:sp>
      <p:sp>
        <p:nvSpPr>
          <p:cNvPr id="43010" name="Rectangle 3"/>
          <p:cNvSpPr>
            <a:spLocks noGrp="1"/>
          </p:cNvSpPr>
          <p:nvPr>
            <p:ph type="body" idx="4294967295"/>
          </p:nvPr>
        </p:nvSpPr>
        <p:spPr/>
        <p:txBody>
          <a:bodyPr/>
          <a:lstStyle/>
          <a:p>
            <a:pPr eaLnBrk="1" hangingPunct="1"/>
            <a:r>
              <a:rPr lang="en-US"/>
              <a:t>Cumulative Advantage (Allison &amp; Stewart, 1972; Cole &amp; Cole, 1973; Merton, 1973)</a:t>
            </a:r>
          </a:p>
          <a:p>
            <a:pPr lvl="1" eaLnBrk="1" hangingPunct="1"/>
            <a:r>
              <a:rPr lang="en-US"/>
              <a:t>To examine patterns of inequality across time</a:t>
            </a:r>
          </a:p>
          <a:p>
            <a:pPr eaLnBrk="1" hangingPunct="1"/>
            <a:r>
              <a:rPr lang="en-US"/>
              <a:t>Accentuation Effects (Feldman &amp; Newcomb, 1969)</a:t>
            </a:r>
          </a:p>
          <a:p>
            <a:pPr lvl="1" eaLnBrk="1" hangingPunct="1"/>
            <a:r>
              <a:rPr lang="en-US"/>
              <a:t>To acknowledge and comprehend how predispositions are accentuated during college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itle 1"/>
          <p:cNvSpPr>
            <a:spLocks noGrp="1"/>
          </p:cNvSpPr>
          <p:nvPr>
            <p:ph type="title"/>
          </p:nvPr>
        </p:nvSpPr>
        <p:spPr>
          <a:xfrm>
            <a:off x="457200" y="609600"/>
            <a:ext cx="8229600" cy="1143000"/>
          </a:xfrm>
        </p:spPr>
        <p:txBody>
          <a:bodyPr/>
          <a:lstStyle/>
          <a:p>
            <a:pPr algn="ctr" eaLnBrk="1" hangingPunct="1"/>
            <a:r>
              <a:rPr lang="en-US" smtClean="0"/>
              <a:t>Quantitative Methodology</a:t>
            </a:r>
          </a:p>
        </p:txBody>
      </p:sp>
      <p:sp>
        <p:nvSpPr>
          <p:cNvPr id="41991" name="Rectangle 3"/>
          <p:cNvSpPr>
            <a:spLocks noGrp="1"/>
          </p:cNvSpPr>
          <p:nvPr>
            <p:ph type="body" idx="4294967295"/>
          </p:nvPr>
        </p:nvSpPr>
        <p:spPr>
          <a:xfrm>
            <a:off x="457200" y="1935163"/>
            <a:ext cx="4114800" cy="4389437"/>
          </a:xfrm>
        </p:spPr>
        <p:txBody>
          <a:bodyPr/>
          <a:lstStyle/>
          <a:p>
            <a:pPr eaLnBrk="1" hangingPunct="1">
              <a:lnSpc>
                <a:spcPct val="90000"/>
              </a:lnSpc>
            </a:pPr>
            <a:r>
              <a:rPr lang="en-US" sz="2000" dirty="0"/>
              <a:t>Data Sources:</a:t>
            </a:r>
          </a:p>
          <a:p>
            <a:pPr lvl="1" eaLnBrk="1" hangingPunct="1">
              <a:lnSpc>
                <a:spcPct val="90000"/>
              </a:lnSpc>
            </a:pPr>
            <a:r>
              <a:rPr lang="en-US" sz="2000" dirty="0"/>
              <a:t>2004 CIRP Freshman Survey</a:t>
            </a:r>
          </a:p>
          <a:p>
            <a:pPr lvl="1" eaLnBrk="1" hangingPunct="1">
              <a:lnSpc>
                <a:spcPct val="90000"/>
              </a:lnSpc>
            </a:pPr>
            <a:r>
              <a:rPr lang="en-US" sz="2000" dirty="0"/>
              <a:t>2005 CIRP Your First College Year Survey</a:t>
            </a:r>
          </a:p>
          <a:p>
            <a:pPr lvl="1" eaLnBrk="1" hangingPunct="1">
              <a:lnSpc>
                <a:spcPct val="90000"/>
              </a:lnSpc>
            </a:pPr>
            <a:r>
              <a:rPr lang="en-US" sz="2000" dirty="0"/>
              <a:t>2008 CIRP College Senior Survey</a:t>
            </a:r>
          </a:p>
          <a:p>
            <a:pPr eaLnBrk="1" hangingPunct="1">
              <a:lnSpc>
                <a:spcPct val="90000"/>
              </a:lnSpc>
            </a:pPr>
            <a:r>
              <a:rPr lang="en-US" sz="2000" dirty="0"/>
              <a:t>Sample:</a:t>
            </a:r>
          </a:p>
          <a:p>
            <a:pPr lvl="1" eaLnBrk="1" hangingPunct="1">
              <a:lnSpc>
                <a:spcPct val="90000"/>
              </a:lnSpc>
            </a:pPr>
            <a:r>
              <a:rPr lang="en-US" sz="2000" dirty="0"/>
              <a:t>1,133 aspiring STEM majors</a:t>
            </a:r>
          </a:p>
          <a:p>
            <a:pPr lvl="1" eaLnBrk="1" hangingPunct="1">
              <a:lnSpc>
                <a:spcPct val="90000"/>
              </a:lnSpc>
            </a:pPr>
            <a:r>
              <a:rPr lang="en-US" sz="2000" dirty="0"/>
              <a:t>137 institutions</a:t>
            </a:r>
          </a:p>
          <a:p>
            <a:pPr eaLnBrk="1" hangingPunct="1">
              <a:lnSpc>
                <a:spcPct val="90000"/>
              </a:lnSpc>
            </a:pPr>
            <a:r>
              <a:rPr lang="en-US" sz="2000" dirty="0"/>
              <a:t>Analysis:</a:t>
            </a:r>
          </a:p>
          <a:p>
            <a:pPr lvl="1" eaLnBrk="1" hangingPunct="1">
              <a:lnSpc>
                <a:spcPct val="90000"/>
              </a:lnSpc>
            </a:pPr>
            <a:r>
              <a:rPr lang="en-US" sz="2000" dirty="0"/>
              <a:t>Structural Equation Modeling (SEM)</a:t>
            </a:r>
          </a:p>
          <a:p>
            <a:pPr lvl="2" eaLnBrk="1" hangingPunct="1">
              <a:lnSpc>
                <a:spcPct val="90000"/>
              </a:lnSpc>
            </a:pPr>
            <a:r>
              <a:rPr lang="en-US" sz="2000" dirty="0" err="1"/>
              <a:t>MPlus</a:t>
            </a:r>
            <a:r>
              <a:rPr lang="en-US" sz="2000" dirty="0"/>
              <a:t> Software</a:t>
            </a:r>
          </a:p>
        </p:txBody>
      </p:sp>
      <p:graphicFrame>
        <p:nvGraphicFramePr>
          <p:cNvPr id="41988" name="Object 4"/>
          <p:cNvGraphicFramePr>
            <a:graphicFrameLocks noChangeAspect="1"/>
          </p:cNvGraphicFramePr>
          <p:nvPr/>
        </p:nvGraphicFramePr>
        <p:xfrm>
          <a:off x="1676400" y="1304925"/>
          <a:ext cx="9372600" cy="5553075"/>
        </p:xfrm>
        <a:graphic>
          <a:graphicData uri="http://schemas.openxmlformats.org/presentationml/2006/ole">
            <p:oleObj spid="_x0000_s41988" name="Chart" r:id="rId3" imgW="6857894" imgH="4067175" progId="MSGraph.Chart.8">
              <p:embed followColorScheme="full"/>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Rectangle 2"/>
          <p:cNvPicPr>
            <a:picLocks noGrp="1" noChangeArrowheads="1"/>
          </p:cNvPicPr>
          <p:nvPr>
            <p:ph type="title"/>
          </p:nvPr>
        </p:nvPicPr>
        <p:blipFill>
          <a:blip r:embed="rId2" cstate="print"/>
          <a:srcRect/>
          <a:stretch>
            <a:fillRect/>
          </a:stretch>
        </p:blipFill>
        <p:spPr>
          <a:xfrm>
            <a:off x="467544" y="476672"/>
            <a:ext cx="8242300" cy="811213"/>
          </a:xfrm>
          <a:noFill/>
          <a:ln w="19050">
            <a:solidFill>
              <a:schemeClr val="tx2"/>
            </a:solidFill>
          </a:ln>
        </p:spPr>
      </p:pic>
      <p:sp>
        <p:nvSpPr>
          <p:cNvPr id="82951" name="Text Box 5"/>
          <p:cNvSpPr txBox="1">
            <a:spLocks noChangeArrowheads="1"/>
          </p:cNvSpPr>
          <p:nvPr/>
        </p:nvSpPr>
        <p:spPr bwMode="auto">
          <a:xfrm>
            <a:off x="467544" y="6381328"/>
            <a:ext cx="8001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i="1" u="sng" dirty="0">
                <a:solidFill>
                  <a:schemeClr val="tx2"/>
                </a:solidFill>
              </a:rPr>
              <a:t>**CFI= 0.93, RMSEA=0.03</a:t>
            </a:r>
            <a:endParaRPr lang="en-US" sz="1800" dirty="0"/>
          </a:p>
        </p:txBody>
      </p:sp>
      <p:pic>
        <p:nvPicPr>
          <p:cNvPr id="82949" name="Picture 5"/>
          <p:cNvPicPr>
            <a:picLocks noChangeAspect="1" noChangeArrowheads="1"/>
          </p:cNvPicPr>
          <p:nvPr/>
        </p:nvPicPr>
        <p:blipFill>
          <a:blip r:embed="rId3" cstate="print"/>
          <a:srcRect/>
          <a:stretch>
            <a:fillRect/>
          </a:stretch>
        </p:blipFill>
        <p:spPr bwMode="auto">
          <a:xfrm>
            <a:off x="0" y="1340768"/>
            <a:ext cx="8767118" cy="4968552"/>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p:nvPr>
        </p:nvSpPr>
        <p:spPr>
          <a:xfrm>
            <a:off x="457200" y="704850"/>
            <a:ext cx="8229600" cy="1143000"/>
          </a:xfrm>
        </p:spPr>
        <p:txBody>
          <a:bodyPr>
            <a:normAutofit fontScale="90000"/>
          </a:bodyPr>
          <a:lstStyle/>
          <a:p>
            <a:pPr algn="ctr" eaLnBrk="1" hangingPunct="1">
              <a:defRPr/>
            </a:pPr>
            <a:r>
              <a:rPr lang="en-US" sz="4400">
                <a:ea typeface="ＭＳ Ｐゴシック" pitchFamily="-123" charset="-128"/>
                <a:cs typeface="ＭＳ Ｐゴシック" pitchFamily="-123" charset="-128"/>
              </a:rPr>
              <a:t>Direct Effects: Predicting Changes in STEM Identity </a:t>
            </a:r>
          </a:p>
        </p:txBody>
      </p:sp>
      <p:graphicFrame>
        <p:nvGraphicFramePr>
          <p:cNvPr id="83999" name="Group 31"/>
          <p:cNvGraphicFramePr>
            <a:graphicFrameLocks noGrp="1"/>
          </p:cNvGraphicFramePr>
          <p:nvPr/>
        </p:nvGraphicFramePr>
        <p:xfrm>
          <a:off x="533400" y="1981200"/>
          <a:ext cx="8153400" cy="3671890"/>
        </p:xfrm>
        <a:graphic>
          <a:graphicData uri="http://schemas.openxmlformats.org/drawingml/2006/table">
            <a:tbl>
              <a:tblPr/>
              <a:tblGrid>
                <a:gridCol w="723900"/>
                <a:gridCol w="5275263"/>
                <a:gridCol w="2154237"/>
              </a:tblGrid>
              <a:tr h="595313">
                <a:tc grid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1"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rPr>
                        <a:t>STEM Identity 2004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l-GR"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β</a:t>
                      </a:r>
                      <a:r>
                        <a:rPr kumimoji="0" lang="en-US"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(sig)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3725">
                <a:tc rowSpan="4">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Sex: 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-0.07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Pre-college Summer Research Prog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0.13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Years of Biology in High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0.17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913">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College Reason: Prepare for Grad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0.37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gridSpan="3">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1800" b="0" i="1"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***p&lt;0.001, **p&lt;0.01, *p&lt;0.05</a:t>
                      </a:r>
                      <a:endParaRPr kumimoji="0" lang="en-US" sz="2200" b="0"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615705" y="396344"/>
            <a:ext cx="7912590" cy="936246"/>
          </a:xfrm>
        </p:spPr>
        <p:txBody>
          <a:bodyPr>
            <a:normAutofit fontScale="90000"/>
          </a:bodyPr>
          <a:lstStyle/>
          <a:p>
            <a:pPr algn="ctr" eaLnBrk="1" hangingPunct="1">
              <a:defRPr/>
            </a:pPr>
            <a:r>
              <a:rPr lang="en-US" sz="4400">
                <a:ea typeface="ＭＳ Ｐゴシック" pitchFamily="-123" charset="-128"/>
                <a:cs typeface="ＭＳ Ｐゴシック" pitchFamily="-123" charset="-128"/>
              </a:rPr>
              <a:t>Direct Effects: Predicting Changes in STEM Identity </a:t>
            </a:r>
          </a:p>
        </p:txBody>
      </p:sp>
      <p:graphicFrame>
        <p:nvGraphicFramePr>
          <p:cNvPr id="85046" name="Group 54"/>
          <p:cNvGraphicFramePr>
            <a:graphicFrameLocks noGrp="1"/>
          </p:cNvGraphicFramePr>
          <p:nvPr/>
        </p:nvGraphicFramePr>
        <p:xfrm>
          <a:off x="457200" y="1447800"/>
          <a:ext cx="8229600" cy="3886200"/>
        </p:xfrm>
        <a:graphic>
          <a:graphicData uri="http://schemas.openxmlformats.org/drawingml/2006/table">
            <a:tbl>
              <a:tblPr/>
              <a:tblGrid>
                <a:gridCol w="730250"/>
                <a:gridCol w="5975350"/>
                <a:gridCol w="1524000"/>
              </a:tblGrid>
              <a:tr h="431800">
                <a:tc grid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1"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rPr>
                        <a:t>STEM Identity 2005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l-GR"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β</a:t>
                      </a:r>
                      <a:r>
                        <a:rPr kumimoji="0" lang="en-US"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(sig)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rowSpan="7">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STEM Identity 2004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0.72(***)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Pre-professional/departmental club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Worked on Professor’s Research Proj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Freq: Faculty Interaction (Office Hours ‘04/05)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Success adjusting to college academic demands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Self-rating: Math ability 2005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Changed to Non-STEM major in ‘04/05 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-0.15(***)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gridSpan="3">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1800" b="0" i="1"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rPr>
                        <a:t>***p&lt;0.001, **p&lt;0.01, *p&lt;0.05</a:t>
                      </a:r>
                      <a:endParaRPr kumimoji="0" lang="en-US" sz="2200" b="0"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a:xfrm>
            <a:off x="463550" y="331327"/>
            <a:ext cx="8229600" cy="998662"/>
          </a:xfrm>
        </p:spPr>
        <p:txBody>
          <a:bodyPr>
            <a:normAutofit fontScale="90000"/>
          </a:bodyPr>
          <a:lstStyle/>
          <a:p>
            <a:pPr algn="ctr" eaLnBrk="1" hangingPunct="1">
              <a:defRPr/>
            </a:pPr>
            <a:r>
              <a:rPr lang="en-US" sz="4400">
                <a:ea typeface="ＭＳ Ｐゴシック" pitchFamily="-123" charset="-128"/>
                <a:cs typeface="ＭＳ Ｐゴシック" pitchFamily="-123" charset="-128"/>
              </a:rPr>
              <a:t>Direct Effects: Predicting Changes in STEM Identity </a:t>
            </a:r>
          </a:p>
        </p:txBody>
      </p:sp>
      <p:graphicFrame>
        <p:nvGraphicFramePr>
          <p:cNvPr id="86077" name="Group 61"/>
          <p:cNvGraphicFramePr>
            <a:graphicFrameLocks noGrp="1"/>
          </p:cNvGraphicFramePr>
          <p:nvPr/>
        </p:nvGraphicFramePr>
        <p:xfrm>
          <a:off x="457200" y="1371600"/>
          <a:ext cx="8229600" cy="5364480"/>
        </p:xfrm>
        <a:graphic>
          <a:graphicData uri="http://schemas.openxmlformats.org/drawingml/2006/table">
            <a:tbl>
              <a:tblPr/>
              <a:tblGrid>
                <a:gridCol w="730250"/>
                <a:gridCol w="5975350"/>
                <a:gridCol w="1524000"/>
              </a:tblGrid>
              <a:tr h="457200">
                <a:tc grid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1"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rPr>
                        <a:t>STEM Identity 2008</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l-GR"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β</a:t>
                      </a:r>
                      <a:r>
                        <a:rPr kumimoji="0" lang="en-US"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(sig)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rowSpan="7">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STEM Identity 2004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STEM Identity 2005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Structured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research program </a:t>
                      </a: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during college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0.11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Persisted in STEM through 2008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Worked on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professor’s research project</a:t>
                      </a:r>
                      <a:endPar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Faculty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encouragement </a:t>
                      </a: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to pursue grad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Institutional Selectivity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-0.09(**)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grid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Self-rating: Math ability 2008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row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Self-rating: Math ability 2005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Self-rating: Math ability 2004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0.30(***)</a:t>
                      </a:r>
                      <a:endPar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gridSpan="3">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1600" b="0" i="1"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***p&lt;0.001, **p&lt;0.01, *p&lt;0.05</a:t>
                      </a:r>
                      <a:endParaRPr kumimoji="0" lang="en-US" sz="2200" b="0"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a:xfrm>
            <a:off x="457200" y="704850"/>
            <a:ext cx="8229600" cy="1143000"/>
          </a:xfrm>
        </p:spPr>
        <p:txBody>
          <a:bodyPr>
            <a:normAutofit fontScale="90000"/>
          </a:bodyPr>
          <a:lstStyle/>
          <a:p>
            <a:pPr algn="ctr" eaLnBrk="1" hangingPunct="1">
              <a:defRPr/>
            </a:pPr>
            <a:r>
              <a:rPr lang="en-US" sz="4400">
                <a:ea typeface="ＭＳ Ｐゴシック" pitchFamily="-123" charset="-128"/>
                <a:cs typeface="ＭＳ Ｐゴシック" pitchFamily="-123" charset="-128"/>
              </a:rPr>
              <a:t>Indirect Effects: Predicting Changes in STEM Identity </a:t>
            </a:r>
          </a:p>
        </p:txBody>
      </p:sp>
      <p:graphicFrame>
        <p:nvGraphicFramePr>
          <p:cNvPr id="92199" name="Group 39"/>
          <p:cNvGraphicFramePr>
            <a:graphicFrameLocks noGrp="1"/>
          </p:cNvGraphicFramePr>
          <p:nvPr/>
        </p:nvGraphicFramePr>
        <p:xfrm>
          <a:off x="457200" y="1981200"/>
          <a:ext cx="8229600" cy="2743200"/>
        </p:xfrm>
        <a:graphic>
          <a:graphicData uri="http://schemas.openxmlformats.org/drawingml/2006/table">
            <a:tbl>
              <a:tblPr/>
              <a:tblGrid>
                <a:gridCol w="730250"/>
                <a:gridCol w="5975350"/>
                <a:gridCol w="1524000"/>
              </a:tblGrid>
              <a:tr h="457200">
                <a:tc grid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1"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rPr>
                        <a:t>STEM Identity 2005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l-GR"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β</a:t>
                      </a:r>
                      <a:r>
                        <a:rPr kumimoji="0" lang="en-US"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(sig)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rowSpan="4">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Sex: 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-0.05(*)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Years of Biology in High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Pre-college Summer Research Program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0.09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College Reason: Prepare for Grad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gridSpan="3">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1800" b="0" i="1"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***p&lt;0.001, **p&lt;0.01, *p&lt;0.05</a:t>
                      </a:r>
                      <a:endParaRPr kumimoji="0" lang="en-US" sz="2200" b="0"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nvPr>
        </p:nvSpPr>
        <p:spPr>
          <a:xfrm>
            <a:off x="457200" y="533400"/>
            <a:ext cx="8229600" cy="1143000"/>
          </a:xfrm>
        </p:spPr>
        <p:txBody>
          <a:bodyPr>
            <a:normAutofit fontScale="90000"/>
          </a:bodyPr>
          <a:lstStyle/>
          <a:p>
            <a:pPr algn="ctr" eaLnBrk="1" hangingPunct="1">
              <a:defRPr/>
            </a:pPr>
            <a:r>
              <a:rPr lang="en-US" sz="4400">
                <a:ea typeface="ＭＳ Ｐゴシック" pitchFamily="-123" charset="-128"/>
                <a:cs typeface="ＭＳ Ｐゴシック" pitchFamily="-123" charset="-128"/>
              </a:rPr>
              <a:t>Indirect Effects: Predicting Changes in STEM Identity </a:t>
            </a:r>
          </a:p>
        </p:txBody>
      </p:sp>
      <p:graphicFrame>
        <p:nvGraphicFramePr>
          <p:cNvPr id="93246" name="Group 62"/>
          <p:cNvGraphicFramePr>
            <a:graphicFrameLocks noGrp="1"/>
          </p:cNvGraphicFramePr>
          <p:nvPr/>
        </p:nvGraphicFramePr>
        <p:xfrm>
          <a:off x="457200" y="1676400"/>
          <a:ext cx="8229600" cy="4572000"/>
        </p:xfrm>
        <a:graphic>
          <a:graphicData uri="http://schemas.openxmlformats.org/drawingml/2006/table">
            <a:tbl>
              <a:tblPr/>
              <a:tblGrid>
                <a:gridCol w="730250"/>
                <a:gridCol w="5975350"/>
                <a:gridCol w="1524000"/>
              </a:tblGrid>
              <a:tr h="457200">
                <a:tc gridSpan="2">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1"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rPr>
                        <a:t>STEM Identity 2008</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l-GR"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β</a:t>
                      </a:r>
                      <a:r>
                        <a:rPr kumimoji="0" lang="en-US" sz="2200" b="1"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(sig)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rowSpan="8">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endParaRPr kumimoji="0" lang="en-US" sz="2200" b="0" i="0" u="none" strike="noStrike" cap="none" normalizeH="0" baseline="0" dirty="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Years of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biology </a:t>
                      </a: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in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high school</a:t>
                      </a:r>
                      <a:endPar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rgbClr val="FF0000"/>
                          </a:solidFill>
                          <a:effectLst/>
                          <a:latin typeface="Constantia" pitchFamily="-123" charset="0"/>
                          <a:ea typeface="ＭＳ Ｐゴシック" pitchFamily="-123" charset="-128"/>
                          <a:cs typeface="ＭＳ Ｐゴシック" pitchFamily="-123" charset="-128"/>
                        </a:rPr>
                        <a:t>Decided to pursue </a:t>
                      </a:r>
                      <a:r>
                        <a:rPr kumimoji="0" lang="en-US" sz="2200" b="0" i="0" u="none" strike="noStrike" cap="none" normalizeH="0" baseline="0" dirty="0" smtClean="0">
                          <a:ln>
                            <a:noFill/>
                          </a:ln>
                          <a:solidFill>
                            <a:srgbClr val="FF0000"/>
                          </a:solidFill>
                          <a:effectLst/>
                          <a:latin typeface="Constantia" pitchFamily="-123" charset="0"/>
                          <a:ea typeface="ＭＳ Ｐゴシック" pitchFamily="-123" charset="-128"/>
                          <a:cs typeface="ＭＳ Ｐゴシック" pitchFamily="-123" charset="-128"/>
                        </a:rPr>
                        <a:t>non-STEM </a:t>
                      </a:r>
                      <a:r>
                        <a:rPr kumimoji="0" lang="en-US" sz="2200" b="0" i="0" u="none" strike="noStrike" cap="none" normalizeH="0" baseline="0" dirty="0">
                          <a:ln>
                            <a:noFill/>
                          </a:ln>
                          <a:solidFill>
                            <a:srgbClr val="FF0000"/>
                          </a:solidFill>
                          <a:effectLst/>
                          <a:latin typeface="Constantia" pitchFamily="-123" charset="0"/>
                          <a:ea typeface="ＭＳ Ｐゴシック" pitchFamily="-123" charset="-128"/>
                          <a:cs typeface="ＭＳ Ｐゴシック" pitchFamily="-123" charset="-128"/>
                        </a:rPr>
                        <a:t>major in ‘04/05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rgbClr val="FF0000"/>
                          </a:solidFill>
                          <a:effectLst/>
                          <a:latin typeface="Constantia" pitchFamily="-123" charset="0"/>
                          <a:ea typeface="ＭＳ Ｐゴシック" pitchFamily="-123" charset="-128"/>
                          <a:cs typeface="ＭＳ Ｐゴシック" pitchFamily="-123" charset="-128"/>
                        </a:rPr>
                        <a:t>-0.05(**)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STEM Identity 2004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Pre-college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summer research program</a:t>
                      </a:r>
                      <a:endPar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College Reason: Prepare for graduate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Freq: Faculty Interaction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(office hours</a:t>
                      </a: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 ‘04/05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Success adjusting to college academic demands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rPr>
                        <a:t>Worked on </a:t>
                      </a:r>
                      <a:r>
                        <a:rPr kumimoji="0" lang="en-US" sz="2200" b="0" i="0" u="none" strike="noStrike" cap="none" normalizeH="0" baseline="0" dirty="0" smtClean="0">
                          <a:ln>
                            <a:noFill/>
                          </a:ln>
                          <a:solidFill>
                            <a:schemeClr val="tx2"/>
                          </a:solidFill>
                          <a:effectLst/>
                          <a:latin typeface="Constantia" pitchFamily="-123" charset="0"/>
                          <a:ea typeface="ＭＳ Ｐゴシック" pitchFamily="-123" charset="-128"/>
                          <a:cs typeface="ＭＳ Ｐゴシック" pitchFamily="-123" charset="-128"/>
                        </a:rPr>
                        <a:t>professor’s research project</a:t>
                      </a:r>
                      <a:endParaRPr kumimoji="0" lang="en-US" sz="2200" b="0" i="0" u="none" strike="noStrike" cap="none" normalizeH="0" baseline="0" dirty="0">
                        <a:ln>
                          <a:noFill/>
                        </a:ln>
                        <a:solidFill>
                          <a:schemeClr val="tx2"/>
                        </a:solidFill>
                        <a:effectLst/>
                        <a:latin typeface="Constantia" pitchFamily="-123" charset="0"/>
                        <a:ea typeface="ＭＳ Ｐゴシック" pitchFamily="-123" charset="-128"/>
                        <a:cs typeface="ＭＳ Ｐゴシック" pitchFamily="-123"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2200" b="0" i="0" u="none" strike="noStrike" cap="none" normalizeH="0" baseline="0">
                          <a:ln>
                            <a:noFill/>
                          </a:ln>
                          <a:solidFill>
                            <a:schemeClr val="tx2"/>
                          </a:solidFill>
                          <a:effectLst/>
                          <a:latin typeface="Constantia" pitchFamily="-123" charset="0"/>
                          <a:ea typeface="ＭＳ Ｐゴシック" pitchFamily="-123" charset="-128"/>
                          <a:cs typeface="ＭＳ Ｐゴシック" pitchFamily="-123" charset="-128"/>
                        </a:rPr>
                        <a:t>0.04(*)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gridSpan="3">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123" charset="2"/>
                        <a:buNone/>
                        <a:tabLst/>
                      </a:pPr>
                      <a:r>
                        <a:rPr kumimoji="0" lang="en-US" sz="1800" b="0" i="1"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rPr>
                        <a:t>***p&lt;0.001, **p&lt;0.01, *p&lt;0.05</a:t>
                      </a:r>
                      <a:endParaRPr kumimoji="0" lang="en-US" sz="2200" b="0" i="0" u="none" strike="noStrike" cap="none" normalizeH="0" baseline="0">
                        <a:ln>
                          <a:noFill/>
                        </a:ln>
                        <a:solidFill>
                          <a:schemeClr val="tx1"/>
                        </a:solidFill>
                        <a:effectLst/>
                        <a:latin typeface="Constantia" pitchFamily="-123" charset="0"/>
                        <a:ea typeface="ＭＳ Ｐゴシック" pitchFamily="-123" charset="-128"/>
                        <a:cs typeface="ＭＳ Ｐゴシック" pitchFamily="-123" charset="-128"/>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p:cNvSpPr>
          <p:nvPr>
            <p:ph type="title"/>
          </p:nvPr>
        </p:nvSpPr>
        <p:spPr>
          <a:xfrm>
            <a:off x="457200" y="304800"/>
            <a:ext cx="8229600" cy="1143000"/>
          </a:xfrm>
        </p:spPr>
        <p:txBody>
          <a:bodyPr/>
          <a:lstStyle/>
          <a:p>
            <a:pPr algn="ctr"/>
            <a:r>
              <a:rPr lang="en-US"/>
              <a:t>Discussion</a:t>
            </a:r>
          </a:p>
        </p:txBody>
      </p:sp>
      <p:sp>
        <p:nvSpPr>
          <p:cNvPr id="89090" name="Rectangle 3"/>
          <p:cNvSpPr>
            <a:spLocks noGrp="1"/>
          </p:cNvSpPr>
          <p:nvPr>
            <p:ph type="body" idx="1"/>
          </p:nvPr>
        </p:nvSpPr>
        <p:spPr>
          <a:xfrm>
            <a:off x="457200" y="1752600"/>
            <a:ext cx="8229600" cy="4694238"/>
          </a:xfrm>
        </p:spPr>
        <p:txBody>
          <a:bodyPr/>
          <a:lstStyle/>
          <a:p>
            <a:r>
              <a:rPr lang="en-US" sz="2200" dirty="0"/>
              <a:t>Cumulative Advantage</a:t>
            </a:r>
          </a:p>
          <a:p>
            <a:pPr lvl="1"/>
            <a:r>
              <a:rPr lang="en-US" sz="2000" dirty="0"/>
              <a:t>Students who have access to stronger preparation/resources enter college w/ stronger STEM identities.</a:t>
            </a:r>
          </a:p>
          <a:p>
            <a:pPr lvl="1"/>
            <a:r>
              <a:rPr lang="en-US" sz="2000" dirty="0"/>
              <a:t>These students appear more likely to continue to access in college these critical resources that further strengthen their STEM identities.</a:t>
            </a:r>
          </a:p>
          <a:p>
            <a:r>
              <a:rPr lang="en-US" sz="2200" dirty="0"/>
              <a:t>Accentuation Effects</a:t>
            </a:r>
          </a:p>
          <a:p>
            <a:pPr lvl="1"/>
            <a:r>
              <a:rPr lang="en-US" sz="2000" dirty="0"/>
              <a:t>Initial STEM identities are accentuated during college as students tend to participate in activities that value and nurture their STEM identities.</a:t>
            </a:r>
          </a:p>
          <a:p>
            <a:pPr lvl="2"/>
            <a:r>
              <a:rPr lang="en-US" sz="1900" dirty="0"/>
              <a:t>Find peers with mutual interests</a:t>
            </a:r>
          </a:p>
          <a:p>
            <a:pPr lvl="2"/>
            <a:r>
              <a:rPr lang="en-US" sz="1900" dirty="0"/>
              <a:t>Identify early opportunities for strengthening their STEM 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p:cNvSpPr>
          <p:nvPr>
            <p:ph type="title"/>
          </p:nvPr>
        </p:nvSpPr>
        <p:spPr>
          <a:xfrm>
            <a:off x="457200" y="304800"/>
            <a:ext cx="8229600" cy="1143000"/>
          </a:xfrm>
        </p:spPr>
        <p:txBody>
          <a:bodyPr/>
          <a:lstStyle/>
          <a:p>
            <a:pPr algn="ctr"/>
            <a:r>
              <a:rPr lang="en-US"/>
              <a:t>Implications</a:t>
            </a:r>
          </a:p>
        </p:txBody>
      </p:sp>
      <p:sp>
        <p:nvSpPr>
          <p:cNvPr id="90114" name="Rectangle 3"/>
          <p:cNvSpPr>
            <a:spLocks noGrp="1"/>
          </p:cNvSpPr>
          <p:nvPr>
            <p:ph type="body" idx="1"/>
          </p:nvPr>
        </p:nvSpPr>
        <p:spPr>
          <a:xfrm>
            <a:off x="533400" y="1676400"/>
            <a:ext cx="8229600" cy="4724400"/>
          </a:xfrm>
        </p:spPr>
        <p:txBody>
          <a:bodyPr/>
          <a:lstStyle/>
          <a:p>
            <a:pPr>
              <a:lnSpc>
                <a:spcPct val="90000"/>
              </a:lnSpc>
            </a:pPr>
            <a:r>
              <a:rPr lang="en-US" dirty="0"/>
              <a:t>Importance of understanding inequality in STEM identity development  </a:t>
            </a:r>
          </a:p>
          <a:p>
            <a:pPr>
              <a:lnSpc>
                <a:spcPct val="90000"/>
              </a:lnSpc>
            </a:pPr>
            <a:r>
              <a:rPr lang="en-US" dirty="0"/>
              <a:t>Importance of early experiences:</a:t>
            </a:r>
          </a:p>
          <a:p>
            <a:pPr lvl="1">
              <a:lnSpc>
                <a:spcPct val="90000"/>
              </a:lnSpc>
            </a:pPr>
            <a:r>
              <a:rPr lang="en-US" dirty="0"/>
              <a:t>With research</a:t>
            </a:r>
          </a:p>
          <a:p>
            <a:pPr lvl="1">
              <a:lnSpc>
                <a:spcPct val="90000"/>
              </a:lnSpc>
            </a:pPr>
            <a:r>
              <a:rPr lang="en-US" dirty="0"/>
              <a:t>Support networks w/ peers and faculty</a:t>
            </a:r>
          </a:p>
          <a:p>
            <a:pPr lvl="1">
              <a:lnSpc>
                <a:spcPct val="90000"/>
              </a:lnSpc>
            </a:pPr>
            <a:r>
              <a:rPr lang="en-US" dirty="0"/>
              <a:t>Early contact with &amp; receiving recognition from faculty</a:t>
            </a:r>
          </a:p>
          <a:p>
            <a:pPr lvl="1">
              <a:lnSpc>
                <a:spcPct val="90000"/>
              </a:lnSpc>
            </a:pPr>
            <a:r>
              <a:rPr lang="en-US" dirty="0"/>
              <a:t>Stronger high school </a:t>
            </a:r>
            <a:r>
              <a:rPr lang="en-US" dirty="0" smtClean="0"/>
              <a:t>preparation</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4398264"/>
          </a:xfrm>
        </p:spPr>
        <p:txBody>
          <a:bodyPr/>
          <a:lstStyle/>
          <a:p>
            <a:pPr algn="ctr" eaLnBrk="1" fontAlgn="auto" hangingPunct="1">
              <a:spcAft>
                <a:spcPts val="0"/>
              </a:spcAft>
              <a:defRPr/>
            </a:pPr>
            <a:r>
              <a:rPr sz="4800" smtClean="0"/>
              <a:t>A Model for Redefining STEM through Identity: </a:t>
            </a:r>
            <a:br>
              <a:rPr sz="4800" smtClean="0"/>
            </a:br>
            <a:r>
              <a:rPr sz="4800" smtClean="0"/>
              <a:t>Insights from the Educational Trajectories of Talented STEM Graduate Students </a:t>
            </a:r>
            <a:endParaRPr sz="4800"/>
          </a:p>
        </p:txBody>
      </p:sp>
      <p:sp>
        <p:nvSpPr>
          <p:cNvPr id="92162" name="TextBox 2"/>
          <p:cNvSpPr txBox="1">
            <a:spLocks noChangeArrowheads="1"/>
          </p:cNvSpPr>
          <p:nvPr/>
        </p:nvSpPr>
        <p:spPr bwMode="auto">
          <a:xfrm>
            <a:off x="2590800" y="4876800"/>
            <a:ext cx="3962400" cy="1190625"/>
          </a:xfrm>
          <a:prstGeom prst="rect">
            <a:avLst/>
          </a:prstGeom>
          <a:noFill/>
          <a:ln w="9525">
            <a:noFill/>
            <a:miter lim="800000"/>
            <a:headEnd/>
            <a:tailEnd/>
          </a:ln>
        </p:spPr>
        <p:txBody>
          <a:bodyPr>
            <a:prstTxWarp prst="textNoShape">
              <a:avLst/>
            </a:prstTxWarp>
            <a:spAutoFit/>
          </a:bodyPr>
          <a:lstStyle/>
          <a:p>
            <a:pPr algn="ctr"/>
            <a:r>
              <a:rPr lang="en-US" sz="1800">
                <a:latin typeface="Constantia" pitchFamily="-123" charset="0"/>
              </a:rPr>
              <a:t>Felisha A. Herrera</a:t>
            </a:r>
          </a:p>
          <a:p>
            <a:pPr algn="ctr"/>
            <a:r>
              <a:rPr lang="en-US" sz="1800">
                <a:latin typeface="Constantia" pitchFamily="-123" charset="0"/>
              </a:rPr>
              <a:t>Sylvia Hurtado</a:t>
            </a:r>
          </a:p>
          <a:p>
            <a:pPr algn="ctr"/>
            <a:r>
              <a:rPr lang="en-US" sz="1800">
                <a:latin typeface="Constantia" pitchFamily="-123" charset="0"/>
              </a:rPr>
              <a:t>Gina A. Garcia</a:t>
            </a:r>
          </a:p>
          <a:p>
            <a:pPr algn="ctr"/>
            <a:r>
              <a:rPr lang="en-US" sz="1800">
                <a:latin typeface="Constantia" pitchFamily="-123" charset="0"/>
              </a:rPr>
              <a:t>Josephine Gasiewski</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a:xfrm>
            <a:off x="457200" y="304800"/>
            <a:ext cx="8229600" cy="1143000"/>
          </a:xfrm>
        </p:spPr>
        <p:txBody>
          <a:bodyPr/>
          <a:lstStyle/>
          <a:p>
            <a:pPr algn="ctr" eaLnBrk="1" hangingPunct="1"/>
            <a:r>
              <a:rPr lang="en-US" smtClean="0"/>
              <a:t>Introduction</a:t>
            </a:r>
          </a:p>
        </p:txBody>
      </p:sp>
      <p:sp>
        <p:nvSpPr>
          <p:cNvPr id="3" name="Content Placeholder 2"/>
          <p:cNvSpPr>
            <a:spLocks noGrp="1"/>
          </p:cNvSpPr>
          <p:nvPr>
            <p:ph idx="1"/>
          </p:nvPr>
        </p:nvSpPr>
        <p:spPr>
          <a:xfrm>
            <a:off x="457200" y="1828800"/>
            <a:ext cx="8229600" cy="4114800"/>
          </a:xfrm>
        </p:spPr>
        <p:txBody>
          <a:bodyPr>
            <a:normAutofit/>
          </a:bodyPr>
          <a:lstStyle/>
          <a:p>
            <a:pPr marL="274320" indent="-274320" eaLnBrk="1" fontAlgn="auto" hangingPunct="1">
              <a:spcAft>
                <a:spcPts val="1800"/>
              </a:spcAft>
              <a:buClr>
                <a:schemeClr val="accent1">
                  <a:lumMod val="50000"/>
                </a:schemeClr>
              </a:buClr>
              <a:buFont typeface="Wingdings 2"/>
              <a:buChar char=""/>
              <a:defRPr/>
            </a:pPr>
            <a:r>
              <a:rPr lang="en-US" dirty="0" smtClean="0">
                <a:solidFill>
                  <a:schemeClr val="accent1">
                    <a:lumMod val="50000"/>
                  </a:schemeClr>
                </a:solidFill>
                <a:ea typeface="+mn-ea"/>
                <a:cs typeface="+mn-cs"/>
              </a:rPr>
              <a:t>Underrepresented Racial Minority (URM) students aspire to major in STEM at the same proportional rates as their White and Asian American peers</a:t>
            </a:r>
          </a:p>
          <a:p>
            <a:pPr marL="274320" indent="-274320" eaLnBrk="1" fontAlgn="auto" hangingPunct="1">
              <a:spcAft>
                <a:spcPts val="1800"/>
              </a:spcAft>
              <a:buClr>
                <a:schemeClr val="accent1">
                  <a:lumMod val="50000"/>
                </a:schemeClr>
              </a:buClr>
              <a:buFont typeface="Wingdings 2"/>
              <a:buChar char=""/>
              <a:defRPr/>
            </a:pPr>
            <a:r>
              <a:rPr lang="en-US" dirty="0" smtClean="0">
                <a:solidFill>
                  <a:schemeClr val="accent1">
                    <a:lumMod val="50000"/>
                  </a:schemeClr>
                </a:solidFill>
                <a:ea typeface="+mn-ea"/>
                <a:cs typeface="+mn-cs"/>
              </a:rPr>
              <a:t> URM students earn only 17% of STEM bachelor degrees</a:t>
            </a:r>
          </a:p>
          <a:p>
            <a:pPr marL="274320" indent="-274320" eaLnBrk="1" fontAlgn="auto" hangingPunct="1">
              <a:spcAft>
                <a:spcPts val="1800"/>
              </a:spcAft>
              <a:buClr>
                <a:schemeClr val="accent1">
                  <a:lumMod val="50000"/>
                </a:schemeClr>
              </a:buClr>
              <a:buFont typeface="Wingdings 2"/>
              <a:buChar char=""/>
              <a:defRPr/>
            </a:pPr>
            <a:r>
              <a:rPr lang="en-US" dirty="0" smtClean="0">
                <a:solidFill>
                  <a:schemeClr val="accent1">
                    <a:lumMod val="50000"/>
                  </a:schemeClr>
                </a:solidFill>
                <a:ea typeface="+mn-ea"/>
                <a:cs typeface="+mn-cs"/>
              </a:rPr>
              <a:t>Several scholars have utilized the construct of  identity to understand students’ STEM pathways and the recruitment or alienation of URM students in STEM</a:t>
            </a:r>
            <a:endParaRPr lang="en-US" dirty="0">
              <a:solidFill>
                <a:schemeClr val="accent1">
                  <a:lumMod val="50000"/>
                </a:schemeClr>
              </a:solidFill>
              <a:ea typeface="+mn-ea"/>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pPr algn="ctr" eaLnBrk="1" fontAlgn="auto" hangingPunct="1">
              <a:spcAft>
                <a:spcPts val="0"/>
              </a:spcAft>
              <a:defRPr/>
            </a:pPr>
            <a:r>
              <a:rPr lang="en-US" dirty="0" smtClean="0">
                <a:ea typeface="+mj-ea"/>
                <a:cs typeface="+mj-cs"/>
              </a:rPr>
              <a:t>Science Identity</a:t>
            </a:r>
            <a:br>
              <a:rPr lang="en-US" dirty="0" smtClean="0">
                <a:ea typeface="+mj-ea"/>
                <a:cs typeface="+mj-cs"/>
              </a:rPr>
            </a:br>
            <a:r>
              <a:rPr lang="en-US" sz="2400" dirty="0" err="1" smtClean="0">
                <a:ea typeface="+mj-ea"/>
                <a:cs typeface="+mj-cs"/>
              </a:rPr>
              <a:t>Carlone</a:t>
            </a:r>
            <a:r>
              <a:rPr lang="en-US" sz="2400" dirty="0" smtClean="0">
                <a:ea typeface="+mj-ea"/>
                <a:cs typeface="+mj-cs"/>
              </a:rPr>
              <a:t> &amp; Johnson, 2007)</a:t>
            </a:r>
            <a:endParaRPr lang="en-US" sz="3556" dirty="0">
              <a:ea typeface="+mj-ea"/>
              <a:cs typeface="+mj-cs"/>
            </a:endParaRPr>
          </a:p>
        </p:txBody>
      </p:sp>
      <p:sp>
        <p:nvSpPr>
          <p:cNvPr id="3" name="Content Placeholder 2"/>
          <p:cNvSpPr>
            <a:spLocks noGrp="1"/>
          </p:cNvSpPr>
          <p:nvPr>
            <p:ph idx="1"/>
          </p:nvPr>
        </p:nvSpPr>
        <p:spPr>
          <a:xfrm>
            <a:off x="762000" y="1905000"/>
            <a:ext cx="4724400" cy="3124200"/>
          </a:xfrm>
        </p:spPr>
        <p:txBody>
          <a:bodyPr>
            <a:normAutofit/>
          </a:bodyPr>
          <a:lstStyle/>
          <a:p>
            <a:pPr marL="274320" indent="-274320" eaLnBrk="1" fontAlgn="auto" hangingPunct="1">
              <a:spcAft>
                <a:spcPts val="1800"/>
              </a:spcAft>
              <a:buClr>
                <a:schemeClr val="accent1">
                  <a:lumMod val="50000"/>
                </a:schemeClr>
              </a:buClr>
              <a:buFont typeface="Wingdings 2"/>
              <a:buChar char=""/>
              <a:defRPr/>
            </a:pPr>
            <a:r>
              <a:rPr lang="en-US" b="1" dirty="0" smtClean="0">
                <a:solidFill>
                  <a:schemeClr val="accent1">
                    <a:lumMod val="50000"/>
                  </a:schemeClr>
                </a:solidFill>
                <a:ea typeface="+mn-ea"/>
                <a:cs typeface="+mn-cs"/>
              </a:rPr>
              <a:t>Competence</a:t>
            </a:r>
          </a:p>
          <a:p>
            <a:pPr marL="274320" indent="-274320" eaLnBrk="1" fontAlgn="auto" hangingPunct="1">
              <a:spcAft>
                <a:spcPts val="1800"/>
              </a:spcAft>
              <a:buClr>
                <a:schemeClr val="accent1">
                  <a:lumMod val="50000"/>
                </a:schemeClr>
              </a:buClr>
              <a:buFont typeface="Wingdings 2"/>
              <a:buChar char=""/>
              <a:defRPr/>
            </a:pPr>
            <a:r>
              <a:rPr lang="en-US" b="1" dirty="0" smtClean="0">
                <a:solidFill>
                  <a:schemeClr val="accent1">
                    <a:lumMod val="50000"/>
                  </a:schemeClr>
                </a:solidFill>
                <a:ea typeface="+mn-ea"/>
                <a:cs typeface="+mn-cs"/>
              </a:rPr>
              <a:t>Performance</a:t>
            </a:r>
          </a:p>
          <a:p>
            <a:pPr marL="274320" indent="-274320" eaLnBrk="1" fontAlgn="auto" hangingPunct="1">
              <a:spcAft>
                <a:spcPts val="1800"/>
              </a:spcAft>
              <a:buClr>
                <a:schemeClr val="accent1">
                  <a:lumMod val="50000"/>
                </a:schemeClr>
              </a:buClr>
              <a:buFont typeface="Wingdings 2"/>
              <a:buChar char=""/>
              <a:defRPr/>
            </a:pPr>
            <a:r>
              <a:rPr lang="en-US" b="1" dirty="0" smtClean="0">
                <a:solidFill>
                  <a:schemeClr val="accent1">
                    <a:lumMod val="50000"/>
                  </a:schemeClr>
                </a:solidFill>
                <a:ea typeface="+mn-ea"/>
                <a:cs typeface="+mn-cs"/>
              </a:rPr>
              <a:t>Recognition</a:t>
            </a:r>
          </a:p>
          <a:p>
            <a:pPr marL="274320" indent="-274320" eaLnBrk="1" fontAlgn="auto" hangingPunct="1">
              <a:spcAft>
                <a:spcPts val="1800"/>
              </a:spcAft>
              <a:buClr>
                <a:schemeClr val="accent1">
                  <a:lumMod val="50000"/>
                </a:schemeClr>
              </a:buClr>
              <a:buFont typeface="Wingdings 2"/>
              <a:buChar char=""/>
              <a:defRPr/>
            </a:pPr>
            <a:r>
              <a:rPr lang="en-US" b="1" dirty="0" smtClean="0">
                <a:solidFill>
                  <a:schemeClr val="accent1">
                    <a:lumMod val="50000"/>
                  </a:schemeClr>
                </a:solidFill>
                <a:ea typeface="+mn-ea"/>
                <a:cs typeface="+mn-cs"/>
              </a:rPr>
              <a:t>Influence of Racial, Ethnic, &amp; Gender Identities</a:t>
            </a:r>
            <a:endParaRPr lang="en-US" b="1" dirty="0">
              <a:solidFill>
                <a:schemeClr val="accent1">
                  <a:lumMod val="50000"/>
                </a:schemeClr>
              </a:solidFill>
              <a:ea typeface="+mn-ea"/>
              <a:cs typeface="+mn-cs"/>
            </a:endParaRPr>
          </a:p>
        </p:txBody>
      </p:sp>
      <p:pic>
        <p:nvPicPr>
          <p:cNvPr id="94211" name="Picture 5"/>
          <p:cNvPicPr>
            <a:picLocks noChangeAspect="1"/>
          </p:cNvPicPr>
          <p:nvPr/>
        </p:nvPicPr>
        <p:blipFill>
          <a:blip r:embed="rId2" cstate="print"/>
          <a:srcRect/>
          <a:stretch>
            <a:fillRect/>
          </a:stretch>
        </p:blipFill>
        <p:spPr bwMode="auto">
          <a:xfrm>
            <a:off x="5943600" y="1905000"/>
            <a:ext cx="2717800" cy="4508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a:xfrm>
            <a:off x="457200" y="304800"/>
            <a:ext cx="8229600" cy="1143000"/>
          </a:xfrm>
        </p:spPr>
        <p:txBody>
          <a:bodyPr/>
          <a:lstStyle/>
          <a:p>
            <a:pPr algn="ctr" eaLnBrk="1" hangingPunct="1"/>
            <a:r>
              <a:rPr lang="en-US" smtClean="0"/>
              <a:t>STEM Identity </a:t>
            </a:r>
          </a:p>
        </p:txBody>
      </p:sp>
      <p:sp>
        <p:nvSpPr>
          <p:cNvPr id="3" name="Content Placeholder 2"/>
          <p:cNvSpPr>
            <a:spLocks noGrp="1"/>
          </p:cNvSpPr>
          <p:nvPr>
            <p:ph idx="1"/>
          </p:nvPr>
        </p:nvSpPr>
        <p:spPr>
          <a:xfrm>
            <a:off x="457200" y="1600200"/>
            <a:ext cx="8229600" cy="1676400"/>
          </a:xfrm>
        </p:spPr>
        <p:txBody>
          <a:bodyPr>
            <a:normAutofit/>
          </a:bodyPr>
          <a:lstStyle/>
          <a:p>
            <a:pPr marL="274320" indent="-274320" eaLnBrk="1" fontAlgn="auto" hangingPunct="1">
              <a:spcAft>
                <a:spcPts val="1800"/>
              </a:spcAft>
              <a:buClr>
                <a:schemeClr val="accent1">
                  <a:lumMod val="50000"/>
                </a:schemeClr>
              </a:buClr>
              <a:buFont typeface="Wingdings 2"/>
              <a:buChar char=""/>
              <a:defRPr/>
            </a:pPr>
            <a:r>
              <a:rPr lang="en-US" sz="2800" b="1" dirty="0" err="1" smtClean="0">
                <a:solidFill>
                  <a:schemeClr val="accent1">
                    <a:lumMod val="50000"/>
                  </a:schemeClr>
                </a:solidFill>
                <a:ea typeface="+mn-ea"/>
                <a:cs typeface="+mn-cs"/>
              </a:rPr>
              <a:t>Intersectionality</a:t>
            </a:r>
            <a:r>
              <a:rPr lang="en-US" sz="2800" b="1" dirty="0" smtClean="0">
                <a:solidFill>
                  <a:schemeClr val="accent1">
                    <a:lumMod val="50000"/>
                  </a:schemeClr>
                </a:solidFill>
                <a:ea typeface="+mn-ea"/>
                <a:cs typeface="+mn-cs"/>
              </a:rPr>
              <a:t> lens</a:t>
            </a:r>
          </a:p>
          <a:p>
            <a:pPr marL="274320" indent="-274320" eaLnBrk="1" fontAlgn="auto" hangingPunct="1">
              <a:spcAft>
                <a:spcPts val="1800"/>
              </a:spcAft>
              <a:buClr>
                <a:schemeClr val="accent1">
                  <a:lumMod val="50000"/>
                </a:schemeClr>
              </a:buClr>
              <a:buFont typeface="Wingdings 2"/>
              <a:buChar char=""/>
              <a:defRPr/>
            </a:pPr>
            <a:r>
              <a:rPr lang="en-US" sz="2800" b="1" dirty="0" smtClean="0">
                <a:solidFill>
                  <a:schemeClr val="accent1">
                    <a:lumMod val="50000"/>
                  </a:schemeClr>
                </a:solidFill>
                <a:ea typeface="+mn-ea"/>
                <a:cs typeface="+mn-cs"/>
              </a:rPr>
              <a:t>STEM Identity merged with social identities</a:t>
            </a:r>
          </a:p>
        </p:txBody>
      </p:sp>
      <p:pic>
        <p:nvPicPr>
          <p:cNvPr id="95235" name="Picture 4"/>
          <p:cNvPicPr>
            <a:picLocks noChangeAspect="1"/>
          </p:cNvPicPr>
          <p:nvPr/>
        </p:nvPicPr>
        <p:blipFill>
          <a:blip r:embed="rId2" cstate="print"/>
          <a:srcRect/>
          <a:stretch>
            <a:fillRect/>
          </a:stretch>
        </p:blipFill>
        <p:spPr bwMode="auto">
          <a:xfrm>
            <a:off x="2133600" y="3429000"/>
            <a:ext cx="4978400" cy="2806700"/>
          </a:xfrm>
          <a:prstGeom prst="rect">
            <a:avLst/>
          </a:prstGeom>
          <a:noFill/>
          <a:ln w="9525">
            <a:noFill/>
            <a:miter lim="800000"/>
            <a:headEnd/>
            <a:tailEnd/>
          </a:ln>
        </p:spPr>
      </p:pic>
      <p:sp>
        <p:nvSpPr>
          <p:cNvPr id="5" name="TextBox 4"/>
          <p:cNvSpPr txBox="1"/>
          <p:nvPr/>
        </p:nvSpPr>
        <p:spPr>
          <a:xfrm>
            <a:off x="152400" y="6477000"/>
            <a:ext cx="8839200" cy="276999"/>
          </a:xfrm>
          <a:prstGeom prst="rect">
            <a:avLst/>
          </a:prstGeom>
          <a:noFill/>
        </p:spPr>
        <p:txBody>
          <a:bodyPr wrap="square" rtlCol="0">
            <a:spAutoFit/>
          </a:bodyPr>
          <a:lstStyle/>
          <a:p>
            <a:pPr algn="ctr"/>
            <a:r>
              <a:rPr lang="en-US" sz="1200" dirty="0" smtClean="0"/>
              <a:t>Adapted from Jones &amp; McEwen (2000), “Multiple dimensions of identity” and </a:t>
            </a:r>
            <a:r>
              <a:rPr lang="en-US" sz="1200" dirty="0" err="1" smtClean="0"/>
              <a:t>Carlone</a:t>
            </a:r>
            <a:r>
              <a:rPr lang="en-US" sz="1200" dirty="0" smtClean="0"/>
              <a:t> &amp; Johnson (2007), “Science Identity </a:t>
            </a:r>
            <a:endParaRPr lang="en-US" sz="1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normAutofit fontScale="90000"/>
          </a:bodyPr>
          <a:lstStyle/>
          <a:p>
            <a:pPr algn="ctr" eaLnBrk="1" fontAlgn="auto" hangingPunct="1">
              <a:spcAft>
                <a:spcPts val="0"/>
              </a:spcAft>
              <a:defRPr/>
            </a:pPr>
            <a:r>
              <a:rPr lang="en-US" dirty="0" smtClean="0">
                <a:ea typeface="+mj-ea"/>
                <a:cs typeface="+mj-cs"/>
              </a:rPr>
              <a:t>Contexts &amp; </a:t>
            </a:r>
            <a:br>
              <a:rPr lang="en-US" dirty="0" smtClean="0">
                <a:ea typeface="+mj-ea"/>
                <a:cs typeface="+mj-cs"/>
              </a:rPr>
            </a:br>
            <a:r>
              <a:rPr lang="en-US" dirty="0" smtClean="0">
                <a:ea typeface="+mj-ea"/>
                <a:cs typeface="+mj-cs"/>
              </a:rPr>
              <a:t>Opportunities for Recognition</a:t>
            </a:r>
            <a:endParaRPr lang="en-US" dirty="0">
              <a:ea typeface="+mj-ea"/>
              <a:cs typeface="+mj-cs"/>
            </a:endParaRPr>
          </a:p>
        </p:txBody>
      </p:sp>
      <p:sp>
        <p:nvSpPr>
          <p:cNvPr id="3" name="Content Placeholder 2"/>
          <p:cNvSpPr>
            <a:spLocks noGrp="1"/>
          </p:cNvSpPr>
          <p:nvPr>
            <p:ph idx="1"/>
          </p:nvPr>
        </p:nvSpPr>
        <p:spPr>
          <a:xfrm>
            <a:off x="457200" y="2209800"/>
            <a:ext cx="8229600" cy="4114800"/>
          </a:xfrm>
        </p:spPr>
        <p:txBody>
          <a:bodyPr>
            <a:normAutofit/>
          </a:bodyPr>
          <a:lstStyle/>
          <a:p>
            <a:pPr marL="274320" indent="-274320"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cs typeface="+mn-cs"/>
              </a:rPr>
              <a:t>Structures within contexts</a:t>
            </a:r>
          </a:p>
          <a:p>
            <a:pPr marL="641033" lvl="1" indent="-274320" eaLnBrk="1" fontAlgn="auto" hangingPunct="1">
              <a:spcAft>
                <a:spcPts val="0"/>
              </a:spcAft>
              <a:buClr>
                <a:schemeClr val="accent1">
                  <a:lumMod val="50000"/>
                </a:schemeClr>
              </a:buClr>
              <a:buFont typeface="Wingdings 2"/>
              <a:buChar char=""/>
              <a:defRPr/>
            </a:pPr>
            <a:r>
              <a:rPr lang="en-US" sz="2000" dirty="0" smtClean="0"/>
              <a:t>“the patterns that characterize, facilitate and constrain groups and societies, including social norms, social roles, and the conformity pressures that individuals may experience within groups” </a:t>
            </a:r>
            <a:endParaRPr lang="en-US" sz="2000" dirty="0" smtClean="0">
              <a:solidFill>
                <a:schemeClr val="accent1">
                  <a:lumMod val="50000"/>
                </a:schemeClr>
              </a:solidFill>
              <a:ea typeface="+mn-ea"/>
              <a:cs typeface="+mn-cs"/>
            </a:endParaRPr>
          </a:p>
          <a:p>
            <a:pPr marL="274320" indent="-274320" eaLnBrk="1" fontAlgn="auto" hangingPunct="1">
              <a:spcAft>
                <a:spcPts val="1800"/>
              </a:spcAft>
              <a:buClr>
                <a:schemeClr val="accent1">
                  <a:lumMod val="50000"/>
                </a:schemeClr>
              </a:buClr>
              <a:buFont typeface="Wingdings 2"/>
              <a:buChar char=""/>
              <a:defRPr/>
            </a:pPr>
            <a:endParaRPr lang="en-US" dirty="0" smtClean="0">
              <a:solidFill>
                <a:schemeClr val="accent1">
                  <a:lumMod val="50000"/>
                </a:schemeClr>
              </a:solidFill>
              <a:ea typeface="+mn-ea"/>
              <a:cs typeface="+mn-cs"/>
            </a:endParaRPr>
          </a:p>
          <a:p>
            <a:pPr marL="274320" indent="-274320" eaLnBrk="1" fontAlgn="auto" hangingPunct="1">
              <a:spcAft>
                <a:spcPts val="1800"/>
              </a:spcAft>
              <a:buClr>
                <a:schemeClr val="accent1">
                  <a:lumMod val="50000"/>
                </a:schemeClr>
              </a:buClr>
              <a:buFont typeface="Wingdings 2"/>
              <a:buChar char=""/>
              <a:defRPr/>
            </a:pPr>
            <a:r>
              <a:rPr lang="en-US" dirty="0" smtClean="0">
                <a:solidFill>
                  <a:schemeClr val="accent1">
                    <a:lumMod val="50000"/>
                  </a:schemeClr>
                </a:solidFill>
                <a:ea typeface="+mn-ea"/>
                <a:cs typeface="+mn-cs"/>
              </a:rPr>
              <a:t>STEM disciplines/contexts</a:t>
            </a:r>
          </a:p>
          <a:p>
            <a:pPr marL="274320" indent="-274320" eaLnBrk="1" fontAlgn="auto" hangingPunct="1">
              <a:spcAft>
                <a:spcPts val="1800"/>
              </a:spcAft>
              <a:buClr>
                <a:schemeClr val="accent1">
                  <a:lumMod val="50000"/>
                </a:schemeClr>
              </a:buClr>
              <a:buFont typeface="Wingdings 2"/>
              <a:buChar char=""/>
              <a:defRPr/>
            </a:pPr>
            <a:r>
              <a:rPr lang="en-US" dirty="0" smtClean="0">
                <a:solidFill>
                  <a:schemeClr val="accent1">
                    <a:lumMod val="50000"/>
                  </a:schemeClr>
                </a:solidFill>
                <a:ea typeface="+mn-ea"/>
                <a:cs typeface="+mn-cs"/>
              </a:rPr>
              <a:t>Racial/ethnic community contexts</a:t>
            </a:r>
            <a:endParaRPr lang="en-US" dirty="0">
              <a:solidFill>
                <a:schemeClr val="accent1">
                  <a:lumMod val="50000"/>
                </a:schemeClr>
              </a:solidFill>
              <a:ea typeface="+mn-ea"/>
              <a:cs typeface="+mn-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c 1"/>
          <p:cNvSpPr/>
          <p:nvPr/>
        </p:nvSpPr>
        <p:spPr>
          <a:xfrm rot="16200000">
            <a:off x="1914526" y="571500"/>
            <a:ext cx="4913312" cy="5487987"/>
          </a:xfrm>
          <a:prstGeom prst="arc">
            <a:avLst>
              <a:gd name="adj1" fmla="val 8768249"/>
              <a:gd name="adj2" fmla="val 12552160"/>
            </a:avLst>
          </a:prstGeom>
          <a:ln w="1524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spcFirstLastPara="1" anchor="ctr">
            <a:prstTxWarp prst="textArchUp">
              <a:avLst>
                <a:gd name="adj" fmla="val 4498178"/>
              </a:avLst>
            </a:prstTxWarp>
          </a:bodyPr>
          <a:lstStyle/>
          <a:p>
            <a:pPr algn="ctr" defTabSz="457200" fontAlgn="auto">
              <a:spcBef>
                <a:spcPts val="0"/>
              </a:spcBef>
              <a:spcAft>
                <a:spcPts val="0"/>
              </a:spcAft>
              <a:defRPr/>
            </a:pPr>
            <a:endParaRPr lang="en-US" sz="1800" dirty="0">
              <a:solidFill>
                <a:prstClr val="black"/>
              </a:solidFill>
            </a:endParaRPr>
          </a:p>
        </p:txBody>
      </p:sp>
      <p:sp>
        <p:nvSpPr>
          <p:cNvPr id="3" name="TextBox 2"/>
          <p:cNvSpPr txBox="1"/>
          <p:nvPr/>
        </p:nvSpPr>
        <p:spPr>
          <a:xfrm rot="16200000">
            <a:off x="3790987" y="4269822"/>
            <a:ext cx="723715" cy="2282097"/>
          </a:xfrm>
          <a:prstGeom prst="rect">
            <a:avLst/>
          </a:prstGeom>
          <a:noFill/>
        </p:spPr>
        <p:txBody>
          <a:bodyPr spcFirstLastPara="1">
            <a:prstTxWarp prst="textArchDown">
              <a:avLst>
                <a:gd name="adj" fmla="val 20631784"/>
              </a:avLst>
            </a:prstTxWarp>
            <a:spAutoFit/>
          </a:bodyPr>
          <a:lstStyle/>
          <a:p>
            <a:pPr defTabSz="457200" fontAlgn="auto">
              <a:spcBef>
                <a:spcPts val="0"/>
              </a:spcBef>
              <a:spcAft>
                <a:spcPts val="0"/>
              </a:spcAft>
              <a:defRPr/>
            </a:pPr>
            <a:r>
              <a:rPr lang="en-US" sz="1400" dirty="0">
                <a:solidFill>
                  <a:prstClr val="white"/>
                </a:solidFill>
                <a:latin typeface="+mn-lt"/>
                <a:ea typeface="ＭＳ Ｐゴシック" charset="0"/>
                <a:cs typeface="ＭＳ Ｐゴシック" charset="0"/>
              </a:rPr>
              <a:t>interaction</a:t>
            </a:r>
          </a:p>
        </p:txBody>
      </p:sp>
      <p:sp>
        <p:nvSpPr>
          <p:cNvPr id="4" name="Arc 3"/>
          <p:cNvSpPr/>
          <p:nvPr/>
        </p:nvSpPr>
        <p:spPr>
          <a:xfrm>
            <a:off x="1881188" y="873125"/>
            <a:ext cx="4724400" cy="4457700"/>
          </a:xfrm>
          <a:prstGeom prst="arc">
            <a:avLst>
              <a:gd name="adj1" fmla="val 8768249"/>
              <a:gd name="adj2" fmla="val 12493391"/>
            </a:avLst>
          </a:prstGeom>
          <a:ln w="1524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spcFirstLastPara="1" anchor="ctr">
            <a:prstTxWarp prst="textArchUp">
              <a:avLst>
                <a:gd name="adj" fmla="val 4498178"/>
              </a:avLst>
            </a:prstTxWarp>
          </a:bodyPr>
          <a:lstStyle/>
          <a:p>
            <a:pPr algn="ctr" defTabSz="457200" fontAlgn="auto">
              <a:spcBef>
                <a:spcPts val="0"/>
              </a:spcBef>
              <a:spcAft>
                <a:spcPts val="0"/>
              </a:spcAft>
              <a:defRPr/>
            </a:pPr>
            <a:endParaRPr lang="en-US" sz="1800" dirty="0">
              <a:solidFill>
                <a:prstClr val="black"/>
              </a:solidFill>
            </a:endParaRPr>
          </a:p>
        </p:txBody>
      </p:sp>
      <p:sp>
        <p:nvSpPr>
          <p:cNvPr id="5" name="TextBox 4"/>
          <p:cNvSpPr txBox="1"/>
          <p:nvPr/>
        </p:nvSpPr>
        <p:spPr>
          <a:xfrm>
            <a:off x="1888020" y="2082672"/>
            <a:ext cx="695939" cy="1853512"/>
          </a:xfrm>
          <a:prstGeom prst="rect">
            <a:avLst/>
          </a:prstGeom>
          <a:noFill/>
        </p:spPr>
        <p:txBody>
          <a:bodyPr spcFirstLastPara="1">
            <a:prstTxWarp prst="textArchUp">
              <a:avLst>
                <a:gd name="adj" fmla="val 7638109"/>
              </a:avLst>
            </a:prstTxWarp>
            <a:spAutoFit/>
          </a:bodyPr>
          <a:lstStyle/>
          <a:p>
            <a:pPr defTabSz="457200" fontAlgn="auto">
              <a:spcBef>
                <a:spcPts val="0"/>
              </a:spcBef>
              <a:spcAft>
                <a:spcPts val="0"/>
              </a:spcAft>
              <a:defRPr/>
            </a:pPr>
            <a:r>
              <a:rPr lang="en-US" sz="1400" dirty="0">
                <a:solidFill>
                  <a:prstClr val="white"/>
                </a:solidFill>
                <a:latin typeface="+mn-lt"/>
                <a:ea typeface="ＭＳ Ｐゴシック" charset="0"/>
                <a:cs typeface="ＭＳ Ｐゴシック" charset="0"/>
              </a:rPr>
              <a:t>interaction</a:t>
            </a:r>
          </a:p>
        </p:txBody>
      </p:sp>
      <p:sp>
        <p:nvSpPr>
          <p:cNvPr id="6" name="Arc 5"/>
          <p:cNvSpPr/>
          <p:nvPr/>
        </p:nvSpPr>
        <p:spPr>
          <a:xfrm rot="10800000">
            <a:off x="2595563" y="1111250"/>
            <a:ext cx="4657725" cy="4457700"/>
          </a:xfrm>
          <a:prstGeom prst="arc">
            <a:avLst>
              <a:gd name="adj1" fmla="val 8768249"/>
              <a:gd name="adj2" fmla="val 12552160"/>
            </a:avLst>
          </a:prstGeom>
          <a:ln w="1524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spcFirstLastPara="1" anchor="ctr">
            <a:prstTxWarp prst="textArchUp">
              <a:avLst>
                <a:gd name="adj" fmla="val 4498178"/>
              </a:avLst>
            </a:prstTxWarp>
          </a:bodyPr>
          <a:lstStyle/>
          <a:p>
            <a:pPr algn="ctr" defTabSz="457200" fontAlgn="auto">
              <a:spcBef>
                <a:spcPts val="0"/>
              </a:spcBef>
              <a:spcAft>
                <a:spcPts val="0"/>
              </a:spcAft>
              <a:defRPr/>
            </a:pPr>
            <a:endParaRPr lang="en-US" sz="1800" dirty="0">
              <a:solidFill>
                <a:prstClr val="black"/>
              </a:solidFill>
            </a:endParaRPr>
          </a:p>
        </p:txBody>
      </p:sp>
      <p:sp>
        <p:nvSpPr>
          <p:cNvPr id="7" name="TextBox 6"/>
          <p:cNvSpPr txBox="1"/>
          <p:nvPr/>
        </p:nvSpPr>
        <p:spPr>
          <a:xfrm rot="10800000">
            <a:off x="6522152" y="2265408"/>
            <a:ext cx="685938" cy="1853512"/>
          </a:xfrm>
          <a:prstGeom prst="rect">
            <a:avLst/>
          </a:prstGeom>
          <a:noFill/>
        </p:spPr>
        <p:txBody>
          <a:bodyPr spcFirstLastPara="1">
            <a:prstTxWarp prst="textArchUp">
              <a:avLst>
                <a:gd name="adj" fmla="val 8763381"/>
              </a:avLst>
            </a:prstTxWarp>
            <a:spAutoFit/>
          </a:bodyPr>
          <a:lstStyle/>
          <a:p>
            <a:pPr defTabSz="457200" fontAlgn="auto">
              <a:spcBef>
                <a:spcPts val="0"/>
              </a:spcBef>
              <a:spcAft>
                <a:spcPts val="0"/>
              </a:spcAft>
              <a:defRPr/>
            </a:pPr>
            <a:r>
              <a:rPr lang="en-US" sz="1400" dirty="0">
                <a:solidFill>
                  <a:prstClr val="white"/>
                </a:solidFill>
                <a:latin typeface="+mn-lt"/>
                <a:ea typeface="ＭＳ Ｐゴシック" charset="0"/>
                <a:cs typeface="ＭＳ Ｐゴシック" charset="0"/>
              </a:rPr>
              <a:t>interaction</a:t>
            </a:r>
          </a:p>
        </p:txBody>
      </p:sp>
      <p:sp>
        <p:nvSpPr>
          <p:cNvPr id="8" name="Oval 7"/>
          <p:cNvSpPr/>
          <p:nvPr/>
        </p:nvSpPr>
        <p:spPr bwMode="auto">
          <a:xfrm>
            <a:off x="796925" y="47625"/>
            <a:ext cx="7426325" cy="6742113"/>
          </a:xfrm>
          <a:prstGeom prst="ellipse">
            <a:avLst/>
          </a:prstGeom>
          <a:solidFill>
            <a:schemeClr val="bg1">
              <a:lumMod val="85000"/>
              <a:alpha val="13000"/>
            </a:schemeClr>
          </a:solidFill>
          <a:ln w="12700" cap="flat" cmpd="sng" algn="ctr">
            <a:solidFill>
              <a:schemeClr val="tx1">
                <a:alpha val="40000"/>
              </a:schemeClr>
            </a:solidFill>
            <a:prstDash val="solid"/>
            <a:round/>
            <a:headEnd type="none" w="med" len="med"/>
            <a:tailEnd type="none" w="med" len="med"/>
          </a:ln>
          <a:effectLst/>
        </p:spPr>
        <p:txBody>
          <a:bodyPr/>
          <a:lstStyle/>
          <a:p>
            <a:pPr defTabSz="457200" fontAlgn="auto">
              <a:spcBef>
                <a:spcPts val="0"/>
              </a:spcBef>
              <a:spcAft>
                <a:spcPts val="0"/>
              </a:spcAft>
              <a:buClr>
                <a:srgbClr val="000000"/>
              </a:buClr>
              <a:buSzPct val="100000"/>
              <a:buFont typeface="Times New Roman" pitchFamily="16" charset="0"/>
              <a:buNone/>
              <a:defRPr/>
            </a:pPr>
            <a:endParaRPr lang="en-US" sz="1800" dirty="0">
              <a:solidFill>
                <a:srgbClr val="FFFFFF"/>
              </a:solidFill>
              <a:latin typeface="Times New Roman" pitchFamily="16" charset="0"/>
              <a:ea typeface="ＭＳ Ｐゴシック" charset="0"/>
              <a:cs typeface="+mn-cs"/>
            </a:endParaRPr>
          </a:p>
        </p:txBody>
      </p:sp>
      <p:sp>
        <p:nvSpPr>
          <p:cNvPr id="9" name="Oval 8"/>
          <p:cNvSpPr/>
          <p:nvPr/>
        </p:nvSpPr>
        <p:spPr bwMode="auto">
          <a:xfrm>
            <a:off x="4281488" y="515938"/>
            <a:ext cx="2619375" cy="2544762"/>
          </a:xfrm>
          <a:prstGeom prst="ellipse">
            <a:avLst/>
          </a:prstGeom>
          <a:solidFill>
            <a:schemeClr val="bg1">
              <a:lumMod val="85000"/>
            </a:schemeClr>
          </a:solidFill>
          <a:ln w="9525" cap="flat" cmpd="sng" algn="ctr">
            <a:solidFill>
              <a:schemeClr val="tx1">
                <a:alpha val="40000"/>
              </a:schemeClr>
            </a:solidFill>
            <a:prstDash val="solid"/>
            <a:round/>
            <a:headEnd type="none" w="med" len="med"/>
            <a:tailEnd type="none" w="med" len="med"/>
          </a:ln>
          <a:effectLst/>
        </p:spPr>
        <p:txBody>
          <a:bodyPr/>
          <a:lstStyle/>
          <a:p>
            <a:pPr defTabSz="457200" fontAlgn="auto">
              <a:spcBef>
                <a:spcPts val="0"/>
              </a:spcBef>
              <a:spcAft>
                <a:spcPts val="0"/>
              </a:spcAft>
              <a:buClr>
                <a:srgbClr val="000000"/>
              </a:buClr>
              <a:buSzPct val="100000"/>
              <a:buFont typeface="Times New Roman" pitchFamily="16" charset="0"/>
              <a:buNone/>
              <a:defRPr/>
            </a:pPr>
            <a:endParaRPr lang="en-US" sz="1800">
              <a:solidFill>
                <a:srgbClr val="FFFFFF"/>
              </a:solidFill>
              <a:latin typeface="Times New Roman" pitchFamily="16" charset="0"/>
              <a:ea typeface="ＭＳ Ｐゴシック" charset="0"/>
              <a:cs typeface="+mn-cs"/>
            </a:endParaRPr>
          </a:p>
        </p:txBody>
      </p:sp>
      <p:sp>
        <p:nvSpPr>
          <p:cNvPr id="10" name="Oval 9"/>
          <p:cNvSpPr/>
          <p:nvPr/>
        </p:nvSpPr>
        <p:spPr bwMode="auto">
          <a:xfrm>
            <a:off x="2133600" y="557213"/>
            <a:ext cx="2619375" cy="2544762"/>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a:lstStyle/>
          <a:p>
            <a:pPr defTabSz="457200" fontAlgn="auto">
              <a:spcBef>
                <a:spcPts val="0"/>
              </a:spcBef>
              <a:spcAft>
                <a:spcPts val="0"/>
              </a:spcAft>
              <a:buClr>
                <a:srgbClr val="000000"/>
              </a:buClr>
              <a:buSzPct val="100000"/>
              <a:buFont typeface="Times New Roman" pitchFamily="16" charset="0"/>
              <a:buNone/>
              <a:defRPr/>
            </a:pPr>
            <a:endParaRPr lang="en-US" sz="1800">
              <a:solidFill>
                <a:srgbClr val="FFFFFF"/>
              </a:solidFill>
              <a:latin typeface="Times New Roman" pitchFamily="16" charset="0"/>
              <a:ea typeface="ＭＳ Ｐゴシック" charset="0"/>
              <a:cs typeface="+mn-cs"/>
            </a:endParaRPr>
          </a:p>
        </p:txBody>
      </p:sp>
      <p:sp>
        <p:nvSpPr>
          <p:cNvPr id="11" name="Oval 10"/>
          <p:cNvSpPr/>
          <p:nvPr/>
        </p:nvSpPr>
        <p:spPr bwMode="auto">
          <a:xfrm>
            <a:off x="1358900" y="4335463"/>
            <a:ext cx="2513013" cy="1287462"/>
          </a:xfrm>
          <a:prstGeom prst="ellipse">
            <a:avLst/>
          </a:prstGeom>
          <a:solidFill>
            <a:srgbClr val="E4E4E4"/>
          </a:solidFill>
          <a:ln w="9525" cap="flat" cmpd="sng" algn="ctr">
            <a:solidFill>
              <a:schemeClr val="bg1">
                <a:lumMod val="50000"/>
              </a:schemeClr>
            </a:solidFill>
            <a:prstDash val="solid"/>
            <a:round/>
            <a:headEnd type="none" w="med" len="med"/>
            <a:tailEnd type="none" w="med" len="med"/>
          </a:ln>
          <a:effectLst/>
        </p:spPr>
        <p:txBody>
          <a:bodyPr spcFirstLastPara="1" anchor="ctr" anchorCtr="1">
            <a:prstTxWarp prst="textArchDown">
              <a:avLst/>
            </a:prstTxWarp>
            <a:normAutofit/>
          </a:bodyPr>
          <a:lstStyle/>
          <a:p>
            <a:pPr algn="ctr" defTabSz="457200" fontAlgn="auto">
              <a:spcBef>
                <a:spcPts val="0"/>
              </a:spcBef>
              <a:spcAft>
                <a:spcPts val="0"/>
              </a:spcAft>
              <a:buClr>
                <a:srgbClr val="000000"/>
              </a:buClr>
              <a:buSzPct val="100000"/>
              <a:buFont typeface="Times New Roman" charset="0"/>
              <a:buNone/>
              <a:defRPr/>
            </a:pPr>
            <a:r>
              <a:rPr lang="en-US" sz="1800" dirty="0">
                <a:solidFill>
                  <a:srgbClr val="000000"/>
                </a:solidFill>
                <a:latin typeface="Times New Roman" charset="0"/>
                <a:ea typeface="ＭＳ Ｐゴシック" charset="0"/>
                <a:cs typeface="ＭＳ Ｐゴシック" charset="0"/>
              </a:rPr>
              <a:t>Non-STEM Contexts</a:t>
            </a:r>
          </a:p>
        </p:txBody>
      </p:sp>
      <p:pic>
        <p:nvPicPr>
          <p:cNvPr id="97291" name="Picture 2"/>
          <p:cNvPicPr>
            <a:picLocks noChangeAspect="1"/>
          </p:cNvPicPr>
          <p:nvPr/>
        </p:nvPicPr>
        <p:blipFill>
          <a:blip r:embed="rId2" cstate="print"/>
          <a:srcRect/>
          <a:stretch>
            <a:fillRect/>
          </a:stretch>
        </p:blipFill>
        <p:spPr bwMode="auto">
          <a:xfrm>
            <a:off x="2546350" y="931863"/>
            <a:ext cx="1647825" cy="1657350"/>
          </a:xfrm>
          <a:prstGeom prst="rect">
            <a:avLst/>
          </a:prstGeom>
          <a:noFill/>
          <a:ln w="9525">
            <a:noFill/>
            <a:miter lim="800000"/>
            <a:headEnd/>
            <a:tailEnd/>
          </a:ln>
        </p:spPr>
      </p:pic>
      <p:sp>
        <p:nvSpPr>
          <p:cNvPr id="13" name="Oval 12"/>
          <p:cNvSpPr/>
          <p:nvPr/>
        </p:nvSpPr>
        <p:spPr bwMode="auto">
          <a:xfrm>
            <a:off x="5143500" y="4335463"/>
            <a:ext cx="2513013" cy="1287462"/>
          </a:xfrm>
          <a:prstGeom prst="ellipse">
            <a:avLst/>
          </a:prstGeom>
          <a:solidFill>
            <a:srgbClr val="E4E4E4"/>
          </a:solidFill>
          <a:ln w="9525" cap="flat" cmpd="sng" algn="ctr">
            <a:solidFill>
              <a:schemeClr val="bg1">
                <a:lumMod val="50000"/>
              </a:schemeClr>
            </a:solidFill>
            <a:prstDash val="solid"/>
            <a:round/>
            <a:headEnd type="none" w="med" len="med"/>
            <a:tailEnd type="none" w="med" len="med"/>
          </a:ln>
          <a:effectLst/>
        </p:spPr>
        <p:txBody>
          <a:bodyPr spcFirstLastPara="1" anchor="ctr" anchorCtr="1">
            <a:prstTxWarp prst="textArchDown">
              <a:avLst/>
            </a:prstTxWarp>
            <a:normAutofit/>
          </a:bodyPr>
          <a:lstStyle/>
          <a:p>
            <a:pPr algn="ctr" defTabSz="457200" fontAlgn="auto">
              <a:spcBef>
                <a:spcPts val="0"/>
              </a:spcBef>
              <a:spcAft>
                <a:spcPts val="0"/>
              </a:spcAft>
              <a:buClr>
                <a:srgbClr val="000000"/>
              </a:buClr>
              <a:buSzPct val="100000"/>
              <a:buFont typeface="Times New Roman" charset="0"/>
              <a:buNone/>
              <a:defRPr/>
            </a:pPr>
            <a:r>
              <a:rPr lang="en-US" sz="1800" dirty="0">
                <a:solidFill>
                  <a:srgbClr val="000000"/>
                </a:solidFill>
                <a:latin typeface="Times New Roman" charset="0"/>
                <a:ea typeface="ＭＳ Ｐゴシック" charset="0"/>
                <a:cs typeface="ＭＳ Ｐゴシック" charset="0"/>
              </a:rPr>
              <a:t>STEM Contexts</a:t>
            </a:r>
          </a:p>
        </p:txBody>
      </p:sp>
      <p:sp>
        <p:nvSpPr>
          <p:cNvPr id="97293" name="TextBox 54"/>
          <p:cNvSpPr txBox="1">
            <a:spLocks noChangeArrowheads="1"/>
          </p:cNvSpPr>
          <p:nvPr/>
        </p:nvSpPr>
        <p:spPr bwMode="auto">
          <a:xfrm>
            <a:off x="4281488" y="1598613"/>
            <a:ext cx="523875" cy="641350"/>
          </a:xfrm>
          <a:prstGeom prst="rect">
            <a:avLst/>
          </a:prstGeom>
          <a:noFill/>
          <a:ln w="9525">
            <a:noFill/>
            <a:miter lim="800000"/>
            <a:headEnd/>
            <a:tailEnd/>
          </a:ln>
        </p:spPr>
        <p:txBody>
          <a:bodyPr>
            <a:prstTxWarp prst="textNoShape">
              <a:avLst/>
            </a:prstTxWarp>
            <a:spAutoFit/>
          </a:bodyPr>
          <a:lstStyle/>
          <a:p>
            <a:pPr algn="ctr" defTabSz="457200">
              <a:buClr>
                <a:srgbClr val="000000"/>
              </a:buClr>
              <a:buSzPct val="100000"/>
              <a:buFont typeface="Times New Roman" pitchFamily="-123" charset="0"/>
              <a:buNone/>
            </a:pPr>
            <a:r>
              <a:rPr lang="en-US" sz="1800" b="1">
                <a:solidFill>
                  <a:srgbClr val="000000"/>
                </a:solidFill>
                <a:latin typeface="Arial Narrow" pitchFamily="-123" charset="0"/>
              </a:rPr>
              <a:t>Self</a:t>
            </a:r>
          </a:p>
        </p:txBody>
      </p:sp>
      <p:sp>
        <p:nvSpPr>
          <p:cNvPr id="15" name="Oval 14"/>
          <p:cNvSpPr/>
          <p:nvPr/>
        </p:nvSpPr>
        <p:spPr bwMode="auto">
          <a:xfrm>
            <a:off x="4281488" y="517525"/>
            <a:ext cx="2619375" cy="2544763"/>
          </a:xfrm>
          <a:prstGeom prst="ellipse">
            <a:avLst/>
          </a:prstGeom>
          <a:solidFill>
            <a:schemeClr val="bg1">
              <a:lumMod val="85000"/>
              <a:alpha val="42000"/>
            </a:schemeClr>
          </a:solidFill>
          <a:ln w="9525" cap="flat" cmpd="sng" algn="ctr">
            <a:solidFill>
              <a:schemeClr val="tx1">
                <a:alpha val="40000"/>
              </a:schemeClr>
            </a:solidFill>
            <a:prstDash val="solid"/>
            <a:round/>
            <a:headEnd type="none" w="med" len="med"/>
            <a:tailEnd type="none" w="med" len="med"/>
          </a:ln>
          <a:effectLst/>
        </p:spPr>
        <p:txBody>
          <a:bodyPr/>
          <a:lstStyle/>
          <a:p>
            <a:pPr defTabSz="457200" fontAlgn="auto">
              <a:spcBef>
                <a:spcPts val="0"/>
              </a:spcBef>
              <a:spcAft>
                <a:spcPts val="0"/>
              </a:spcAft>
              <a:buClr>
                <a:srgbClr val="000000"/>
              </a:buClr>
              <a:buSzPct val="100000"/>
              <a:buFont typeface="Times New Roman" pitchFamily="16" charset="0"/>
              <a:buNone/>
              <a:defRPr/>
            </a:pPr>
            <a:endParaRPr lang="en-US" sz="1800">
              <a:solidFill>
                <a:srgbClr val="FFFFFF"/>
              </a:solidFill>
              <a:latin typeface="Times New Roman" pitchFamily="16" charset="0"/>
              <a:ea typeface="ＭＳ Ｐゴシック" charset="0"/>
              <a:cs typeface="+mn-cs"/>
            </a:endParaRPr>
          </a:p>
        </p:txBody>
      </p:sp>
      <p:sp>
        <p:nvSpPr>
          <p:cNvPr id="16" name="Oval 15"/>
          <p:cNvSpPr/>
          <p:nvPr/>
        </p:nvSpPr>
        <p:spPr bwMode="auto">
          <a:xfrm>
            <a:off x="4910951" y="1044877"/>
            <a:ext cx="900757" cy="870851"/>
          </a:xfrm>
          <a:prstGeom prst="ellipse">
            <a:avLst/>
          </a:prstGeom>
          <a:solidFill>
            <a:schemeClr val="bg1">
              <a:lumMod val="95000"/>
              <a:alpha val="19000"/>
            </a:schemeClr>
          </a:solidFill>
          <a:ln w="9525" cap="flat" cmpd="sng" algn="ctr">
            <a:solidFill>
              <a:schemeClr val="tx1">
                <a:alpha val="40000"/>
              </a:schemeClr>
            </a:solidFill>
            <a:prstDash val="solid"/>
            <a:round/>
            <a:headEnd type="none" w="med" len="med"/>
            <a:tailEnd type="none" w="med" len="med"/>
          </a:ln>
          <a:effectLst/>
        </p:spPr>
        <p:txBody>
          <a:bodyPr spcFirstLastPara="1">
            <a:prstTxWarp prst="textArchUp">
              <a:avLst>
                <a:gd name="adj" fmla="val 11797894"/>
              </a:avLst>
            </a:prstTxWarp>
          </a:bodyPr>
          <a:lstStyle/>
          <a:p>
            <a:pPr defTabSz="457200" fontAlgn="auto">
              <a:spcBef>
                <a:spcPts val="0"/>
              </a:spcBef>
              <a:spcAft>
                <a:spcPts val="0"/>
              </a:spcAft>
              <a:buClr>
                <a:srgbClr val="000000"/>
              </a:buClr>
              <a:buSzPct val="100000"/>
              <a:buFont typeface="Times New Roman" pitchFamily="16" charset="0"/>
              <a:buNone/>
              <a:defRPr/>
            </a:pPr>
            <a:r>
              <a:rPr lang="en-US" sz="1400" dirty="0">
                <a:solidFill>
                  <a:prstClr val="black">
                    <a:lumMod val="65000"/>
                    <a:lumOff val="35000"/>
                  </a:prstClr>
                </a:solidFill>
                <a:latin typeface="Times New Roman" pitchFamily="16" charset="0"/>
                <a:ea typeface="ＭＳ Ｐゴシック" charset="0"/>
                <a:cs typeface="+mn-cs"/>
              </a:rPr>
              <a:t>Performance</a:t>
            </a:r>
          </a:p>
        </p:txBody>
      </p:sp>
      <p:sp>
        <p:nvSpPr>
          <p:cNvPr id="17" name="Oval 16"/>
          <p:cNvSpPr/>
          <p:nvPr/>
        </p:nvSpPr>
        <p:spPr bwMode="auto">
          <a:xfrm>
            <a:off x="5705047" y="1039170"/>
            <a:ext cx="900757" cy="870851"/>
          </a:xfrm>
          <a:prstGeom prst="ellipse">
            <a:avLst/>
          </a:prstGeom>
          <a:solidFill>
            <a:schemeClr val="bg1">
              <a:lumMod val="95000"/>
              <a:alpha val="7000"/>
            </a:schemeClr>
          </a:solidFill>
          <a:ln w="9525" cap="flat" cmpd="sng" algn="ctr">
            <a:solidFill>
              <a:schemeClr val="tx1">
                <a:alpha val="40000"/>
              </a:schemeClr>
            </a:solidFill>
            <a:prstDash val="solid"/>
            <a:round/>
            <a:headEnd type="none" w="med" len="med"/>
            <a:tailEnd type="none" w="med" len="med"/>
          </a:ln>
          <a:effectLst/>
        </p:spPr>
        <p:txBody>
          <a:bodyPr spcFirstLastPara="1">
            <a:prstTxWarp prst="textArchUp">
              <a:avLst>
                <a:gd name="adj" fmla="val 11797322"/>
              </a:avLst>
            </a:prstTxWarp>
          </a:bodyPr>
          <a:lstStyle/>
          <a:p>
            <a:pPr defTabSz="457200" fontAlgn="auto">
              <a:spcBef>
                <a:spcPts val="0"/>
              </a:spcBef>
              <a:spcAft>
                <a:spcPts val="0"/>
              </a:spcAft>
              <a:buClr>
                <a:srgbClr val="000000"/>
              </a:buClr>
              <a:buSzPct val="100000"/>
              <a:buFont typeface="Times New Roman" pitchFamily="16" charset="0"/>
              <a:buNone/>
              <a:defRPr/>
            </a:pPr>
            <a:r>
              <a:rPr lang="en-US" sz="1400" dirty="0">
                <a:solidFill>
                  <a:prstClr val="black">
                    <a:lumMod val="65000"/>
                    <a:lumOff val="35000"/>
                  </a:prstClr>
                </a:solidFill>
                <a:latin typeface="Times New Roman" pitchFamily="16" charset="0"/>
                <a:ea typeface="ＭＳ Ｐゴシック" charset="0"/>
                <a:cs typeface="+mn-cs"/>
              </a:rPr>
              <a:t>Recognition</a:t>
            </a:r>
          </a:p>
        </p:txBody>
      </p:sp>
      <p:sp>
        <p:nvSpPr>
          <p:cNvPr id="18" name="Oval 17"/>
          <p:cNvSpPr/>
          <p:nvPr/>
        </p:nvSpPr>
        <p:spPr bwMode="auto">
          <a:xfrm>
            <a:off x="5407068" y="1480302"/>
            <a:ext cx="900757" cy="870851"/>
          </a:xfrm>
          <a:prstGeom prst="ellipse">
            <a:avLst/>
          </a:prstGeom>
          <a:solidFill>
            <a:schemeClr val="bg1">
              <a:lumMod val="95000"/>
              <a:alpha val="7000"/>
            </a:schemeClr>
          </a:solidFill>
          <a:ln w="9525" cap="flat" cmpd="sng" algn="ctr">
            <a:solidFill>
              <a:schemeClr val="tx1">
                <a:alpha val="40000"/>
              </a:schemeClr>
            </a:solidFill>
            <a:prstDash val="solid"/>
            <a:round/>
            <a:headEnd type="none" w="med" len="med"/>
            <a:tailEnd type="none" w="med" len="med"/>
          </a:ln>
          <a:effectLst/>
        </p:spPr>
        <p:txBody>
          <a:bodyPr spcFirstLastPara="1">
            <a:prstTxWarp prst="textArchDown">
              <a:avLst>
                <a:gd name="adj" fmla="val 1192802"/>
              </a:avLst>
            </a:prstTxWarp>
          </a:bodyPr>
          <a:lstStyle/>
          <a:p>
            <a:pPr defTabSz="457200" fontAlgn="auto">
              <a:spcBef>
                <a:spcPts val="0"/>
              </a:spcBef>
              <a:spcAft>
                <a:spcPts val="0"/>
              </a:spcAft>
              <a:buClr>
                <a:srgbClr val="000000"/>
              </a:buClr>
              <a:buSzPct val="100000"/>
              <a:buFont typeface="Times New Roman" pitchFamily="16" charset="0"/>
              <a:buNone/>
              <a:defRPr/>
            </a:pPr>
            <a:r>
              <a:rPr lang="en-US" sz="1400" dirty="0">
                <a:solidFill>
                  <a:prstClr val="black">
                    <a:lumMod val="65000"/>
                    <a:lumOff val="35000"/>
                  </a:prstClr>
                </a:solidFill>
                <a:latin typeface="Times New Roman" pitchFamily="16" charset="0"/>
                <a:ea typeface="ＭＳ Ｐゴシック" charset="0"/>
                <a:cs typeface="+mn-cs"/>
              </a:rPr>
              <a:t>Competence</a:t>
            </a:r>
          </a:p>
        </p:txBody>
      </p:sp>
      <p:sp>
        <p:nvSpPr>
          <p:cNvPr id="19" name="TextBox 18"/>
          <p:cNvSpPr txBox="1"/>
          <p:nvPr/>
        </p:nvSpPr>
        <p:spPr>
          <a:xfrm>
            <a:off x="5031129" y="1480302"/>
            <a:ext cx="1561157" cy="307777"/>
          </a:xfrm>
          <a:prstGeom prst="rect">
            <a:avLst/>
          </a:prstGeom>
          <a:noFill/>
        </p:spPr>
        <p:txBody>
          <a:bodyPr>
            <a:spAutoFit/>
          </a:bodyPr>
          <a:lstStyle/>
          <a:p>
            <a:pPr algn="ctr" defTabSz="457200" fontAlgn="auto">
              <a:spcBef>
                <a:spcPts val="0"/>
              </a:spcBef>
              <a:spcAft>
                <a:spcPts val="0"/>
              </a:spcAft>
              <a:defRPr/>
            </a:pPr>
            <a:r>
              <a:rPr lang="en-US" sz="1400" b="1" dirty="0">
                <a:ln w="10541" cmpd="sng">
                  <a:solidFill>
                    <a:srgbClr val="7D7D7D">
                      <a:tint val="100000"/>
                      <a:shade val="100000"/>
                      <a:satMod val="110000"/>
                    </a:srgbClr>
                  </a:solidFill>
                  <a:prstDash val="solid"/>
                </a:ln>
                <a:solidFill>
                  <a:prstClr val="black">
                    <a:lumMod val="50000"/>
                    <a:lumOff val="50000"/>
                  </a:prstClr>
                </a:solidFill>
                <a:latin typeface="+mn-lt"/>
                <a:ea typeface="ＭＳ Ｐゴシック" charset="0"/>
                <a:cs typeface="ＭＳ Ｐゴシック" charset="0"/>
              </a:rPr>
              <a:t>STEM Identity</a:t>
            </a:r>
          </a:p>
        </p:txBody>
      </p:sp>
      <p:sp>
        <p:nvSpPr>
          <p:cNvPr id="21" name="TextBox 20"/>
          <p:cNvSpPr txBox="1"/>
          <p:nvPr/>
        </p:nvSpPr>
        <p:spPr>
          <a:xfrm>
            <a:off x="3576595" y="3411034"/>
            <a:ext cx="2025135" cy="707886"/>
          </a:xfrm>
          <a:prstGeom prst="rect">
            <a:avLst/>
          </a:prstGeom>
          <a:noFill/>
        </p:spPr>
        <p:txBody>
          <a:bodyPr>
            <a:spAutoFit/>
          </a:bodyPr>
          <a:lstStyle/>
          <a:p>
            <a:pPr algn="ctr" defTabSz="457200" fontAlgn="auto">
              <a:spcBef>
                <a:spcPts val="0"/>
              </a:spcBef>
              <a:spcAft>
                <a:spcPts val="0"/>
              </a:spcAft>
              <a:defRPr/>
            </a:pPr>
            <a:r>
              <a:rPr lang="en-US" sz="2000" b="1" dirty="0">
                <a:ln w="10541" cmpd="sng">
                  <a:solidFill>
                    <a:srgbClr val="7D7D7D">
                      <a:tint val="100000"/>
                      <a:shade val="100000"/>
                      <a:satMod val="110000"/>
                    </a:srgbClr>
                  </a:solidFill>
                  <a:prstDash val="solid"/>
                </a:ln>
                <a:solidFill>
                  <a:prstClr val="black">
                    <a:lumMod val="50000"/>
                    <a:lumOff val="50000"/>
                  </a:prstClr>
                </a:solidFill>
                <a:latin typeface="+mn-lt"/>
                <a:ea typeface="ＭＳ Ｐゴシック" charset="0"/>
                <a:cs typeface="ＭＳ Ｐゴシック" charset="0"/>
              </a:rPr>
              <a:t>Redefining </a:t>
            </a:r>
          </a:p>
          <a:p>
            <a:pPr algn="ctr" defTabSz="457200" fontAlgn="auto">
              <a:spcBef>
                <a:spcPts val="0"/>
              </a:spcBef>
              <a:spcAft>
                <a:spcPts val="0"/>
              </a:spcAft>
              <a:defRPr/>
            </a:pPr>
            <a:r>
              <a:rPr lang="en-US" sz="2000" b="1" dirty="0">
                <a:ln w="10541" cmpd="sng">
                  <a:solidFill>
                    <a:srgbClr val="7D7D7D">
                      <a:tint val="100000"/>
                      <a:shade val="100000"/>
                      <a:satMod val="110000"/>
                    </a:srgbClr>
                  </a:solidFill>
                  <a:prstDash val="solid"/>
                </a:ln>
                <a:solidFill>
                  <a:prstClr val="black">
                    <a:lumMod val="50000"/>
                    <a:lumOff val="50000"/>
                  </a:prstClr>
                </a:solidFill>
                <a:latin typeface="+mn-lt"/>
                <a:ea typeface="ＭＳ Ｐゴシック" charset="0"/>
                <a:cs typeface="ＭＳ Ｐゴシック" charset="0"/>
              </a:rPr>
              <a:t>STEM</a:t>
            </a:r>
          </a:p>
        </p:txBody>
      </p:sp>
      <p:sp>
        <p:nvSpPr>
          <p:cNvPr id="22" name="Left Arrow 21"/>
          <p:cNvSpPr/>
          <p:nvPr/>
        </p:nvSpPr>
        <p:spPr>
          <a:xfrm rot="10800000">
            <a:off x="2451100" y="3563938"/>
            <a:ext cx="935038" cy="261937"/>
          </a:xfrm>
          <a:prstGeom prst="leftArrow">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ln>
                <a:solidFill>
                  <a:prstClr val="white">
                    <a:lumMod val="65000"/>
                  </a:prstClr>
                </a:solidFill>
              </a:ln>
              <a:solidFill>
                <a:prstClr val="white">
                  <a:lumMod val="65000"/>
                </a:prstClr>
              </a:solidFill>
            </a:endParaRPr>
          </a:p>
        </p:txBody>
      </p:sp>
      <p:sp>
        <p:nvSpPr>
          <p:cNvPr id="23" name="Left Arrow 22"/>
          <p:cNvSpPr/>
          <p:nvPr/>
        </p:nvSpPr>
        <p:spPr>
          <a:xfrm>
            <a:off x="6118225" y="3563938"/>
            <a:ext cx="935038" cy="261937"/>
          </a:xfrm>
          <a:prstGeom prst="leftArrow">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ln>
                <a:solidFill>
                  <a:prstClr val="white">
                    <a:lumMod val="65000"/>
                  </a:prstClr>
                </a:solidFill>
              </a:ln>
              <a:solidFill>
                <a:prstClr val="white">
                  <a:lumMod val="65000"/>
                </a:prstClr>
              </a:solidFill>
            </a:endParaRPr>
          </a:p>
        </p:txBody>
      </p:sp>
      <p:sp>
        <p:nvSpPr>
          <p:cNvPr id="24" name="Left Arrow 23"/>
          <p:cNvSpPr/>
          <p:nvPr/>
        </p:nvSpPr>
        <p:spPr>
          <a:xfrm rot="5400000">
            <a:off x="4029075" y="4819650"/>
            <a:ext cx="935038" cy="261938"/>
          </a:xfrm>
          <a:prstGeom prst="leftArrow">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ln>
                <a:solidFill>
                  <a:prstClr val="white">
                    <a:lumMod val="65000"/>
                  </a:prstClr>
                </a:solidFill>
              </a:ln>
              <a:solidFill>
                <a:prstClr val="white">
                  <a:lumMod val="65000"/>
                </a:prstClr>
              </a:solidFill>
            </a:endParaRPr>
          </a:p>
        </p:txBody>
      </p:sp>
      <p:sp>
        <p:nvSpPr>
          <p:cNvPr id="25" name="Oval 24"/>
          <p:cNvSpPr/>
          <p:nvPr/>
        </p:nvSpPr>
        <p:spPr bwMode="auto">
          <a:xfrm rot="286390">
            <a:off x="2606435" y="157892"/>
            <a:ext cx="6346739" cy="6089135"/>
          </a:xfrm>
          <a:prstGeom prst="ellipse">
            <a:avLst/>
          </a:prstGeom>
          <a:noFill/>
          <a:ln w="9525" cap="flat" cmpd="sng" algn="ctr">
            <a:noFill/>
            <a:prstDash val="solid"/>
            <a:round/>
            <a:headEnd type="none" w="med" len="med"/>
            <a:tailEnd type="none" w="med" len="med"/>
          </a:ln>
          <a:effectLst/>
        </p:spPr>
        <p:txBody>
          <a:bodyPr spcFirstLastPara="1">
            <a:prstTxWarp prst="textArchUp">
              <a:avLst>
                <a:gd name="adj" fmla="val 18509980"/>
              </a:avLst>
            </a:prstTxWarp>
          </a:bodyPr>
          <a:lstStyle/>
          <a:p>
            <a:pPr defTabSz="457200" fontAlgn="auto">
              <a:spcBef>
                <a:spcPts val="0"/>
              </a:spcBef>
              <a:spcAft>
                <a:spcPts val="0"/>
              </a:spcAft>
              <a:buClr>
                <a:srgbClr val="000000"/>
              </a:buClr>
              <a:buSzPct val="100000"/>
              <a:buFont typeface="Times New Roman" pitchFamily="16" charset="0"/>
              <a:buNone/>
              <a:defRPr/>
            </a:pPr>
            <a:r>
              <a:rPr lang="en-US" sz="1800" dirty="0">
                <a:solidFill>
                  <a:srgbClr val="083763"/>
                </a:solidFill>
                <a:latin typeface="Times New Roman" pitchFamily="16" charset="0"/>
                <a:ea typeface="ＭＳ Ｐゴシック" charset="0"/>
                <a:cs typeface="+mn-cs"/>
              </a:rPr>
              <a:t>Societal Context</a:t>
            </a:r>
          </a:p>
        </p:txBody>
      </p:sp>
      <p:sp>
        <p:nvSpPr>
          <p:cNvPr id="26" name="Oval 25"/>
          <p:cNvSpPr/>
          <p:nvPr/>
        </p:nvSpPr>
        <p:spPr bwMode="auto">
          <a:xfrm>
            <a:off x="1627188" y="4483100"/>
            <a:ext cx="1949450" cy="471488"/>
          </a:xfrm>
          <a:prstGeom prst="ellipse">
            <a:avLst/>
          </a:prstGeom>
          <a:solidFill>
            <a:srgbClr val="E4E4E4">
              <a:alpha val="65000"/>
            </a:srgbClr>
          </a:solidFill>
          <a:ln w="9525" cap="flat" cmpd="sng" algn="ctr">
            <a:solidFill>
              <a:schemeClr val="bg1">
                <a:lumMod val="50000"/>
              </a:schemeClr>
            </a:solidFill>
            <a:prstDash val="solid"/>
            <a:round/>
            <a:headEnd type="none" w="med" len="med"/>
            <a:tailEnd type="none" w="med" len="med"/>
          </a:ln>
          <a:effectLst/>
        </p:spPr>
        <p:txBody>
          <a:bodyPr spcFirstLastPara="1" anchor="ctr" anchorCtr="1">
            <a:normAutofit fontScale="55000" lnSpcReduction="20000"/>
          </a:bodyPr>
          <a:lstStyle/>
          <a:p>
            <a:pPr algn="ctr" defTabSz="457200" fontAlgn="auto">
              <a:spcBef>
                <a:spcPts val="0"/>
              </a:spcBef>
              <a:spcAft>
                <a:spcPts val="0"/>
              </a:spcAft>
              <a:buClr>
                <a:srgbClr val="000000"/>
              </a:buClr>
              <a:buSzPct val="100000"/>
              <a:buFont typeface="Times New Roman" charset="0"/>
              <a:buNone/>
              <a:defRPr/>
            </a:pPr>
            <a:r>
              <a:rPr lang="en-US" sz="1800" dirty="0">
                <a:solidFill>
                  <a:srgbClr val="000000"/>
                </a:solidFill>
                <a:latin typeface="Times New Roman" charset="0"/>
                <a:ea typeface="ＭＳ Ｐゴシック" charset="0"/>
                <a:cs typeface="ＭＳ Ｐゴシック" charset="0"/>
              </a:rPr>
              <a:t>Groups/Communities</a:t>
            </a:r>
          </a:p>
        </p:txBody>
      </p:sp>
      <p:sp>
        <p:nvSpPr>
          <p:cNvPr id="27" name="Oval 26"/>
          <p:cNvSpPr/>
          <p:nvPr/>
        </p:nvSpPr>
        <p:spPr bwMode="auto">
          <a:xfrm>
            <a:off x="5407025" y="4543425"/>
            <a:ext cx="1949450" cy="471488"/>
          </a:xfrm>
          <a:prstGeom prst="ellipse">
            <a:avLst/>
          </a:prstGeom>
          <a:solidFill>
            <a:srgbClr val="E4E4E4">
              <a:alpha val="65000"/>
            </a:srgbClr>
          </a:solidFill>
          <a:ln w="9525" cap="flat" cmpd="sng" algn="ctr">
            <a:solidFill>
              <a:schemeClr val="bg1">
                <a:lumMod val="50000"/>
              </a:schemeClr>
            </a:solidFill>
            <a:prstDash val="solid"/>
            <a:round/>
            <a:headEnd type="none" w="med" len="med"/>
            <a:tailEnd type="none" w="med" len="med"/>
          </a:ln>
          <a:effectLst/>
        </p:spPr>
        <p:txBody>
          <a:bodyPr spcFirstLastPara="1" anchor="ctr" anchorCtr="1">
            <a:normAutofit fontScale="55000" lnSpcReduction="20000"/>
          </a:bodyPr>
          <a:lstStyle/>
          <a:p>
            <a:pPr algn="ctr" defTabSz="457200" fontAlgn="auto">
              <a:spcBef>
                <a:spcPts val="0"/>
              </a:spcBef>
              <a:spcAft>
                <a:spcPts val="0"/>
              </a:spcAft>
              <a:buClr>
                <a:srgbClr val="000000"/>
              </a:buClr>
              <a:buSzPct val="100000"/>
              <a:buFont typeface="Times New Roman" charset="0"/>
              <a:buNone/>
              <a:defRPr/>
            </a:pPr>
            <a:r>
              <a:rPr lang="en-US" sz="1800" dirty="0">
                <a:solidFill>
                  <a:srgbClr val="000000"/>
                </a:solidFill>
                <a:latin typeface="Times New Roman" charset="0"/>
                <a:ea typeface="ＭＳ Ｐゴシック" charset="0"/>
                <a:cs typeface="ＭＳ Ｐゴシック" charset="0"/>
              </a:rPr>
              <a:t>Groups/Communities</a:t>
            </a:r>
          </a:p>
        </p:txBody>
      </p:sp>
      <p:sp>
        <p:nvSpPr>
          <p:cNvPr id="28" name="Oval 27"/>
          <p:cNvSpPr/>
          <p:nvPr/>
        </p:nvSpPr>
        <p:spPr bwMode="auto">
          <a:xfrm>
            <a:off x="1358900" y="4311650"/>
            <a:ext cx="2513013" cy="1311275"/>
          </a:xfrm>
          <a:prstGeom prst="ellipse">
            <a:avLst/>
          </a:prstGeom>
          <a:solidFill>
            <a:srgbClr val="E4E4E4"/>
          </a:solidFill>
          <a:ln w="9525" cap="flat" cmpd="sng" algn="ctr">
            <a:solidFill>
              <a:schemeClr val="bg1">
                <a:lumMod val="50000"/>
              </a:schemeClr>
            </a:solidFill>
            <a:prstDash val="solid"/>
            <a:round/>
            <a:headEnd type="none" w="med" len="med"/>
            <a:tailEnd type="none" w="med" len="med"/>
          </a:ln>
          <a:effectLst/>
        </p:spPr>
        <p:txBody>
          <a:bodyPr spcFirstLastPara="1" anchor="ctr" anchorCtr="1">
            <a:prstTxWarp prst="textNoShape">
              <a:avLst/>
            </a:prstTxWarp>
            <a:normAutofit/>
          </a:bodyPr>
          <a:lstStyle/>
          <a:p>
            <a:pPr algn="ctr" defTabSz="457200" fontAlgn="auto">
              <a:spcBef>
                <a:spcPts val="0"/>
              </a:spcBef>
              <a:spcAft>
                <a:spcPts val="0"/>
              </a:spcAft>
              <a:buClr>
                <a:srgbClr val="000000"/>
              </a:buClr>
              <a:buSzPct val="100000"/>
              <a:buFont typeface="Times New Roman" charset="0"/>
              <a:buNone/>
              <a:defRPr/>
            </a:pPr>
            <a:r>
              <a:rPr lang="en-US" sz="1800" dirty="0">
                <a:solidFill>
                  <a:srgbClr val="000000"/>
                </a:solidFill>
                <a:latin typeface="Times New Roman" charset="0"/>
                <a:ea typeface="ＭＳ Ｐゴシック" charset="0"/>
                <a:cs typeface="ＭＳ Ｐゴシック" charset="0"/>
              </a:rPr>
              <a:t>Racial/Ethnic</a:t>
            </a:r>
          </a:p>
          <a:p>
            <a:pPr algn="ctr" defTabSz="457200" fontAlgn="auto">
              <a:spcBef>
                <a:spcPts val="0"/>
              </a:spcBef>
              <a:spcAft>
                <a:spcPts val="0"/>
              </a:spcAft>
              <a:buClr>
                <a:srgbClr val="000000"/>
              </a:buClr>
              <a:buSzPct val="100000"/>
              <a:buFont typeface="Times New Roman" charset="0"/>
              <a:buNone/>
              <a:defRPr/>
            </a:pPr>
            <a:r>
              <a:rPr lang="en-US" sz="1800" dirty="0">
                <a:solidFill>
                  <a:srgbClr val="000000"/>
                </a:solidFill>
                <a:latin typeface="Times New Roman" charset="0"/>
                <a:ea typeface="ＭＳ Ｐゴシック" charset="0"/>
                <a:cs typeface="ＭＳ Ｐゴシック" charset="0"/>
              </a:rPr>
              <a:t>Communities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1"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457200" y="304800"/>
            <a:ext cx="8229600" cy="1143000"/>
          </a:xfrm>
        </p:spPr>
        <p:txBody>
          <a:bodyPr/>
          <a:lstStyle/>
          <a:p>
            <a:pPr algn="ctr" eaLnBrk="1" hangingPunct="1"/>
            <a:r>
              <a:rPr lang="en-US" smtClean="0"/>
              <a:t>Recognition of Talent</a:t>
            </a:r>
          </a:p>
        </p:txBody>
      </p:sp>
      <p:sp>
        <p:nvSpPr>
          <p:cNvPr id="3" name="Content Placeholder 2"/>
          <p:cNvSpPr>
            <a:spLocks noGrp="1"/>
          </p:cNvSpPr>
          <p:nvPr>
            <p:ph idx="1"/>
          </p:nvPr>
        </p:nvSpPr>
        <p:spPr>
          <a:xfrm>
            <a:off x="457200" y="3048000"/>
            <a:ext cx="8229600" cy="3505200"/>
          </a:xfrm>
        </p:spPr>
        <p:txBody>
          <a:bodyPr>
            <a:noAutofit/>
          </a:bodyPr>
          <a:lstStyle/>
          <a:p>
            <a:pPr marL="0" indent="0" eaLnBrk="1" fontAlgn="auto" hangingPunct="1">
              <a:spcAft>
                <a:spcPts val="1800"/>
              </a:spcAft>
              <a:buClr>
                <a:schemeClr val="accent1">
                  <a:lumMod val="50000"/>
                </a:schemeClr>
              </a:buClr>
              <a:buFont typeface="Wingdings 2"/>
              <a:buNone/>
              <a:defRPr/>
            </a:pPr>
            <a:r>
              <a:rPr lang="en-US" i="1" dirty="0" smtClean="0">
                <a:solidFill>
                  <a:schemeClr val="bg2">
                    <a:lumMod val="50000"/>
                  </a:schemeClr>
                </a:solidFill>
                <a:ea typeface="+mn-ea"/>
                <a:cs typeface="+mn-cs"/>
              </a:rPr>
              <a:t>I came from a </a:t>
            </a:r>
            <a:r>
              <a:rPr lang="en-US" i="1" dirty="0" smtClean="0">
                <a:solidFill>
                  <a:schemeClr val="accent1">
                    <a:lumMod val="50000"/>
                  </a:schemeClr>
                </a:solidFill>
                <a:ea typeface="+mn-ea"/>
                <a:cs typeface="+mn-cs"/>
              </a:rPr>
              <a:t>very low-income family </a:t>
            </a:r>
            <a:r>
              <a:rPr lang="en-US" i="1" dirty="0" smtClean="0">
                <a:solidFill>
                  <a:schemeClr val="bg2">
                    <a:lumMod val="50000"/>
                  </a:schemeClr>
                </a:solidFill>
                <a:ea typeface="+mn-ea"/>
                <a:cs typeface="+mn-cs"/>
              </a:rPr>
              <a:t>so the kind of resources I have available to me and throughout college and even now is very different from that of other people and that’s always been very salient to me. It’s just </a:t>
            </a:r>
            <a:r>
              <a:rPr lang="en-US" i="1" dirty="0" smtClean="0">
                <a:solidFill>
                  <a:srgbClr val="083763"/>
                </a:solidFill>
                <a:ea typeface="+mn-ea"/>
                <a:cs typeface="+mn-cs"/>
              </a:rPr>
              <a:t>the different sorts of resources I had available to me and the kinds of things I reference. This taught to take full advantage of every resource that I could get my hands on.</a:t>
            </a:r>
            <a:r>
              <a:rPr lang="en-US" i="1" dirty="0" smtClean="0">
                <a:solidFill>
                  <a:schemeClr val="bg2">
                    <a:lumMod val="50000"/>
                  </a:schemeClr>
                </a:solidFill>
                <a:ea typeface="+mn-ea"/>
                <a:cs typeface="+mn-cs"/>
              </a:rPr>
              <a:t>  </a:t>
            </a:r>
            <a:r>
              <a:rPr lang="en-US" dirty="0" smtClean="0">
                <a:solidFill>
                  <a:schemeClr val="accent6">
                    <a:lumMod val="50000"/>
                  </a:schemeClr>
                </a:solidFill>
                <a:ea typeface="+mn-ea"/>
                <a:cs typeface="+mn-cs"/>
              </a:rPr>
              <a:t>(Sophia, Latina, Epidemiology)</a:t>
            </a:r>
            <a:r>
              <a:rPr lang="en-US" dirty="0" smtClean="0">
                <a:solidFill>
                  <a:schemeClr val="bg2">
                    <a:lumMod val="25000"/>
                  </a:schemeClr>
                </a:solidFill>
                <a:ea typeface="+mn-ea"/>
                <a:cs typeface="+mn-cs"/>
              </a:rPr>
              <a:t> </a:t>
            </a:r>
          </a:p>
        </p:txBody>
      </p:sp>
      <p:sp>
        <p:nvSpPr>
          <p:cNvPr id="4" name="Content Placeholder 2"/>
          <p:cNvSpPr txBox="1">
            <a:spLocks/>
          </p:cNvSpPr>
          <p:nvPr/>
        </p:nvSpPr>
        <p:spPr>
          <a:xfrm>
            <a:off x="457200" y="1676400"/>
            <a:ext cx="8229600" cy="914400"/>
          </a:xfrm>
          <a:prstGeom prst="rect">
            <a:avLst/>
          </a:prstGeom>
        </p:spPr>
        <p:txBody>
          <a:bodyPr>
            <a:normAutofit/>
          </a:bodyPr>
          <a:lstStyle/>
          <a:p>
            <a:pPr marL="274320" indent="-274320" fontAlgn="auto">
              <a:spcBef>
                <a:spcPct val="20000"/>
              </a:spcBef>
              <a:spcAft>
                <a:spcPts val="1800"/>
              </a:spcAft>
              <a:buClr>
                <a:schemeClr val="accent1">
                  <a:lumMod val="50000"/>
                </a:schemeClr>
              </a:buClr>
              <a:buSzPct val="95000"/>
              <a:buFont typeface="Wingdings 2"/>
              <a:buChar char=""/>
              <a:defRPr/>
            </a:pPr>
            <a:r>
              <a:rPr lang="en-US" sz="2600" b="1" dirty="0">
                <a:solidFill>
                  <a:schemeClr val="accent1">
                    <a:lumMod val="50000"/>
                  </a:schemeClr>
                </a:solidFill>
                <a:latin typeface="+mn-lt"/>
                <a:ea typeface="+mn-ea"/>
                <a:cs typeface="+mn-cs"/>
              </a:rPr>
              <a:t>Invisible strategies </a:t>
            </a:r>
            <a:r>
              <a:rPr lang="en-US" sz="2600" dirty="0">
                <a:solidFill>
                  <a:schemeClr val="accent1">
                    <a:lumMod val="50000"/>
                  </a:schemeClr>
                </a:solidFill>
                <a:latin typeface="+mn-lt"/>
                <a:ea typeface="+mn-ea"/>
                <a:cs typeface="+mn-cs"/>
              </a:rPr>
              <a:t>developed through perseverance despite facing structural inequities</a:t>
            </a:r>
            <a:r>
              <a:rPr lang="en-US" sz="2600" b="1" dirty="0">
                <a:solidFill>
                  <a:schemeClr val="accent1">
                    <a:lumMod val="50000"/>
                  </a:schemeClr>
                </a:solidFill>
                <a:latin typeface="+mn-lt"/>
                <a:ea typeface="+mn-ea"/>
                <a:cs typeface="+mn-cs"/>
              </a:rPr>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457200" y="762000"/>
            <a:ext cx="8229600" cy="1143000"/>
          </a:xfrm>
        </p:spPr>
        <p:txBody>
          <a:bodyPr/>
          <a:lstStyle/>
          <a:p>
            <a:pPr algn="ctr" eaLnBrk="1" hangingPunct="1"/>
            <a:r>
              <a:rPr lang="en-US" sz="4000" smtClean="0"/>
              <a:t>Recognition of Racial/Ethnic Community Cultural Knowledge </a:t>
            </a:r>
          </a:p>
        </p:txBody>
      </p:sp>
      <p:sp>
        <p:nvSpPr>
          <p:cNvPr id="3" name="Content Placeholder 2"/>
          <p:cNvSpPr>
            <a:spLocks noGrp="1"/>
          </p:cNvSpPr>
          <p:nvPr>
            <p:ph idx="1"/>
          </p:nvPr>
        </p:nvSpPr>
        <p:spPr>
          <a:xfrm>
            <a:off x="457200" y="4267200"/>
            <a:ext cx="8382000" cy="2286000"/>
          </a:xfrm>
        </p:spPr>
        <p:txBody>
          <a:bodyPr>
            <a:normAutofit/>
          </a:bodyPr>
          <a:lstStyle/>
          <a:p>
            <a:pPr marL="0" indent="0" eaLnBrk="1" fontAlgn="auto" hangingPunct="1">
              <a:spcAft>
                <a:spcPts val="1800"/>
              </a:spcAft>
              <a:buClr>
                <a:schemeClr val="accent1">
                  <a:lumMod val="50000"/>
                </a:schemeClr>
              </a:buClr>
              <a:buFont typeface="Wingdings 2"/>
              <a:buNone/>
              <a:defRPr/>
            </a:pPr>
            <a:r>
              <a:rPr lang="en-US" sz="2400" i="1" dirty="0" smtClean="0">
                <a:solidFill>
                  <a:schemeClr val="bg2">
                    <a:lumMod val="50000"/>
                  </a:schemeClr>
                </a:solidFill>
                <a:ea typeface="+mn-ea"/>
                <a:cs typeface="+mn-cs"/>
              </a:rPr>
              <a:t>I was raised in a small farming community. So </a:t>
            </a:r>
            <a:r>
              <a:rPr lang="en-US" sz="2400" i="1" dirty="0" smtClean="0">
                <a:solidFill>
                  <a:schemeClr val="accent1">
                    <a:lumMod val="50000"/>
                  </a:schemeClr>
                </a:solidFill>
                <a:ea typeface="+mn-ea"/>
                <a:cs typeface="+mn-cs"/>
              </a:rPr>
              <a:t>my family has </a:t>
            </a:r>
            <a:r>
              <a:rPr lang="en-US" sz="2400" i="1" dirty="0" smtClean="0">
                <a:solidFill>
                  <a:schemeClr val="bg2">
                    <a:lumMod val="50000"/>
                  </a:schemeClr>
                </a:solidFill>
                <a:ea typeface="+mn-ea"/>
                <a:cs typeface="+mn-cs"/>
              </a:rPr>
              <a:t>always had the same interest in agriculture. They have </a:t>
            </a:r>
            <a:r>
              <a:rPr lang="en-US" sz="2400" i="1" dirty="0" smtClean="0">
                <a:solidFill>
                  <a:srgbClr val="083763"/>
                </a:solidFill>
                <a:ea typeface="+mn-ea"/>
                <a:cs typeface="+mn-cs"/>
              </a:rPr>
              <a:t>farmer’s knowledge </a:t>
            </a:r>
            <a:r>
              <a:rPr lang="en-US" sz="2400" i="1" dirty="0" smtClean="0">
                <a:solidFill>
                  <a:schemeClr val="bg2">
                    <a:lumMod val="50000"/>
                  </a:schemeClr>
                </a:solidFill>
                <a:ea typeface="+mn-ea"/>
                <a:cs typeface="+mn-cs"/>
              </a:rPr>
              <a:t>from what their parents taught them and what their parents taught them…</a:t>
            </a:r>
            <a:r>
              <a:rPr lang="en-US" sz="2400" i="1" dirty="0" smtClean="0">
                <a:solidFill>
                  <a:srgbClr val="083763"/>
                </a:solidFill>
                <a:ea typeface="+mn-ea"/>
                <a:cs typeface="+mn-cs"/>
              </a:rPr>
              <a:t>that has a strong background in sciences</a:t>
            </a:r>
            <a:r>
              <a:rPr lang="en-US" sz="2400" i="1" dirty="0" smtClean="0">
                <a:solidFill>
                  <a:schemeClr val="bg2">
                    <a:lumMod val="50000"/>
                  </a:schemeClr>
                </a:solidFill>
                <a:ea typeface="+mn-ea"/>
                <a:cs typeface="+mn-cs"/>
              </a:rPr>
              <a:t> </a:t>
            </a:r>
            <a:r>
              <a:rPr lang="en-US" sz="2400" i="1" dirty="0" smtClean="0">
                <a:solidFill>
                  <a:schemeClr val="accent6">
                    <a:lumMod val="50000"/>
                  </a:schemeClr>
                </a:solidFill>
                <a:ea typeface="+mn-ea"/>
                <a:cs typeface="+mn-cs"/>
              </a:rPr>
              <a:t>(Mason, Latino, Environmental Science)</a:t>
            </a:r>
          </a:p>
        </p:txBody>
      </p:sp>
      <p:sp>
        <p:nvSpPr>
          <p:cNvPr id="4" name="Content Placeholder 2"/>
          <p:cNvSpPr txBox="1">
            <a:spLocks/>
          </p:cNvSpPr>
          <p:nvPr/>
        </p:nvSpPr>
        <p:spPr>
          <a:xfrm>
            <a:off x="457200" y="2133600"/>
            <a:ext cx="8229600" cy="1828800"/>
          </a:xfrm>
          <a:prstGeom prst="rect">
            <a:avLst/>
          </a:prstGeom>
        </p:spPr>
        <p:txBody>
          <a:bodyPr>
            <a:normAutofit fontScale="92500" lnSpcReduction="10000"/>
          </a:bodyPr>
          <a:lstStyle/>
          <a:p>
            <a:pPr marL="274320" indent="-274320" fontAlgn="auto">
              <a:spcBef>
                <a:spcPct val="20000"/>
              </a:spcBef>
              <a:spcAft>
                <a:spcPts val="1800"/>
              </a:spcAft>
              <a:buClr>
                <a:schemeClr val="accent1">
                  <a:lumMod val="50000"/>
                </a:schemeClr>
              </a:buClr>
              <a:buSzPct val="95000"/>
              <a:buFont typeface="Wingdings 2"/>
              <a:buChar char=""/>
              <a:defRPr/>
            </a:pPr>
            <a:r>
              <a:rPr lang="en-US" sz="2600" b="1" dirty="0">
                <a:solidFill>
                  <a:schemeClr val="accent1">
                    <a:lumMod val="50000"/>
                  </a:schemeClr>
                </a:solidFill>
                <a:latin typeface="+mn-lt"/>
                <a:ea typeface="+mn-ea"/>
                <a:cs typeface="+mn-cs"/>
              </a:rPr>
              <a:t>Cultural knowledge: </a:t>
            </a:r>
            <a:r>
              <a:rPr lang="en-US" sz="2600" dirty="0">
                <a:solidFill>
                  <a:schemeClr val="accent1">
                    <a:lumMod val="50000"/>
                  </a:schemeClr>
                </a:solidFill>
                <a:latin typeface="+mn-lt"/>
                <a:ea typeface="+mn-ea"/>
                <a:cs typeface="+mn-cs"/>
              </a:rPr>
              <a:t>a currency students use to make meaning </a:t>
            </a:r>
          </a:p>
          <a:p>
            <a:pPr marL="274320" indent="-274320" fontAlgn="auto">
              <a:spcBef>
                <a:spcPct val="20000"/>
              </a:spcBef>
              <a:spcAft>
                <a:spcPts val="1800"/>
              </a:spcAft>
              <a:buClr>
                <a:schemeClr val="accent1">
                  <a:lumMod val="50000"/>
                </a:schemeClr>
              </a:buClr>
              <a:buSzPct val="95000"/>
              <a:buFont typeface="Wingdings 2"/>
              <a:buChar char=""/>
              <a:defRPr/>
            </a:pPr>
            <a:r>
              <a:rPr lang="en-US" sz="2600" b="1" dirty="0">
                <a:solidFill>
                  <a:schemeClr val="accent1">
                    <a:lumMod val="50000"/>
                  </a:schemeClr>
                </a:solidFill>
                <a:latin typeface="+mn-lt"/>
                <a:ea typeface="+mn-ea"/>
                <a:cs typeface="+mn-cs"/>
              </a:rPr>
              <a:t>“When is science?” </a:t>
            </a:r>
            <a:r>
              <a:rPr lang="en-US" sz="2600" dirty="0">
                <a:solidFill>
                  <a:schemeClr val="accent1">
                    <a:lumMod val="50000"/>
                  </a:schemeClr>
                </a:solidFill>
                <a:latin typeface="+mn-lt"/>
                <a:ea typeface="+mn-ea"/>
                <a:cs typeface="+mn-cs"/>
              </a:rPr>
              <a:t>Racial/ethnic communities as contexts where science occurs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457200" y="762000"/>
            <a:ext cx="8229600" cy="1143000"/>
          </a:xfrm>
        </p:spPr>
        <p:txBody>
          <a:bodyPr/>
          <a:lstStyle/>
          <a:p>
            <a:pPr algn="ctr" eaLnBrk="1" hangingPunct="1"/>
            <a:r>
              <a:rPr lang="en-US" sz="4000" smtClean="0"/>
              <a:t>Recognition of Racial/Ethnic Community Networks </a:t>
            </a:r>
          </a:p>
        </p:txBody>
      </p:sp>
      <p:sp>
        <p:nvSpPr>
          <p:cNvPr id="3" name="Content Placeholder 2"/>
          <p:cNvSpPr>
            <a:spLocks noGrp="1"/>
          </p:cNvSpPr>
          <p:nvPr>
            <p:ph idx="1"/>
          </p:nvPr>
        </p:nvSpPr>
        <p:spPr>
          <a:xfrm>
            <a:off x="914400" y="3657600"/>
            <a:ext cx="7315200" cy="2895600"/>
          </a:xfrm>
        </p:spPr>
        <p:txBody>
          <a:bodyPr>
            <a:normAutofit/>
          </a:bodyPr>
          <a:lstStyle/>
          <a:p>
            <a:pPr marL="0" indent="0" eaLnBrk="1" fontAlgn="auto" hangingPunct="1">
              <a:spcAft>
                <a:spcPts val="1800"/>
              </a:spcAft>
              <a:buClr>
                <a:schemeClr val="accent1">
                  <a:lumMod val="50000"/>
                </a:schemeClr>
              </a:buClr>
              <a:buFont typeface="Wingdings 2"/>
              <a:buNone/>
              <a:defRPr/>
            </a:pPr>
            <a:r>
              <a:rPr lang="en-US" sz="2400" i="1" dirty="0" smtClean="0">
                <a:solidFill>
                  <a:schemeClr val="bg2">
                    <a:lumMod val="50000"/>
                  </a:schemeClr>
                </a:solidFill>
                <a:ea typeface="+mn-ea"/>
                <a:cs typeface="+mn-cs"/>
              </a:rPr>
              <a:t>My first advisor actually was pretty awful, but now I have a </a:t>
            </a:r>
            <a:r>
              <a:rPr lang="en-US" sz="2400" i="1" dirty="0" smtClean="0">
                <a:solidFill>
                  <a:srgbClr val="083763"/>
                </a:solidFill>
                <a:ea typeface="+mn-ea"/>
                <a:cs typeface="+mn-cs"/>
              </a:rPr>
              <a:t>good advisor that’s invested in my [participation] in </a:t>
            </a:r>
            <a:r>
              <a:rPr lang="en-US" sz="2400" i="1" dirty="0" smtClean="0">
                <a:solidFill>
                  <a:schemeClr val="bg2">
                    <a:lumMod val="50000"/>
                  </a:schemeClr>
                </a:solidFill>
                <a:ea typeface="+mn-ea"/>
                <a:cs typeface="+mn-cs"/>
              </a:rPr>
              <a:t>the things that are important to me like </a:t>
            </a:r>
            <a:r>
              <a:rPr lang="en-US" sz="2400" i="1" dirty="0" smtClean="0">
                <a:solidFill>
                  <a:srgbClr val="083763"/>
                </a:solidFill>
                <a:ea typeface="+mn-ea"/>
                <a:cs typeface="+mn-cs"/>
              </a:rPr>
              <a:t>teaching Indian students and going to these conferences to meet other Indian people and network</a:t>
            </a:r>
            <a:r>
              <a:rPr lang="en-US" sz="2400" i="1" dirty="0" smtClean="0">
                <a:solidFill>
                  <a:schemeClr val="bg2">
                    <a:lumMod val="50000"/>
                  </a:schemeClr>
                </a:solidFill>
                <a:ea typeface="+mn-ea"/>
                <a:cs typeface="+mn-cs"/>
              </a:rPr>
              <a:t> so I can get a job teaching and </a:t>
            </a:r>
            <a:r>
              <a:rPr lang="en-US" sz="2400" i="1" dirty="0" smtClean="0">
                <a:solidFill>
                  <a:srgbClr val="083763"/>
                </a:solidFill>
                <a:ea typeface="+mn-ea"/>
                <a:cs typeface="+mn-cs"/>
              </a:rPr>
              <a:t>working in science with Indians</a:t>
            </a:r>
            <a:r>
              <a:rPr lang="en-US" sz="2400" i="1" dirty="0" smtClean="0">
                <a:solidFill>
                  <a:schemeClr val="bg2">
                    <a:lumMod val="50000"/>
                  </a:schemeClr>
                </a:solidFill>
                <a:ea typeface="+mn-ea"/>
                <a:cs typeface="+mn-cs"/>
              </a:rPr>
              <a:t> </a:t>
            </a:r>
            <a:r>
              <a:rPr lang="en-US" sz="2400" i="1" dirty="0" smtClean="0">
                <a:solidFill>
                  <a:schemeClr val="accent6">
                    <a:lumMod val="50000"/>
                  </a:schemeClr>
                </a:solidFill>
                <a:ea typeface="+mn-ea"/>
                <a:cs typeface="+mn-cs"/>
              </a:rPr>
              <a:t>(Carson, American Indian, Bioinformatics)</a:t>
            </a:r>
          </a:p>
        </p:txBody>
      </p:sp>
      <p:sp>
        <p:nvSpPr>
          <p:cNvPr id="4" name="Content Placeholder 2"/>
          <p:cNvSpPr txBox="1">
            <a:spLocks/>
          </p:cNvSpPr>
          <p:nvPr/>
        </p:nvSpPr>
        <p:spPr>
          <a:xfrm>
            <a:off x="457200" y="2209800"/>
            <a:ext cx="8229600" cy="1219200"/>
          </a:xfrm>
          <a:prstGeom prst="rect">
            <a:avLst/>
          </a:prstGeom>
        </p:spPr>
        <p:txBody>
          <a:bodyPr>
            <a:normAutofit/>
          </a:bodyPr>
          <a:lstStyle/>
          <a:p>
            <a:pPr marL="274320" indent="-274320" fontAlgn="auto">
              <a:spcBef>
                <a:spcPct val="20000"/>
              </a:spcBef>
              <a:spcAft>
                <a:spcPts val="1800"/>
              </a:spcAft>
              <a:buClr>
                <a:schemeClr val="accent1">
                  <a:lumMod val="50000"/>
                </a:schemeClr>
              </a:buClr>
              <a:buSzPct val="95000"/>
              <a:buFont typeface="Wingdings 2"/>
              <a:buChar char=""/>
              <a:defRPr/>
            </a:pPr>
            <a:r>
              <a:rPr lang="en-US" sz="2600" b="1" dirty="0">
                <a:solidFill>
                  <a:schemeClr val="accent1">
                    <a:lumMod val="50000"/>
                  </a:schemeClr>
                </a:solidFill>
                <a:latin typeface="+mn-lt"/>
                <a:ea typeface="+mn-ea"/>
                <a:cs typeface="+mn-cs"/>
              </a:rPr>
              <a:t>Broad cultural networks </a:t>
            </a:r>
            <a:r>
              <a:rPr lang="en-US" sz="2600" dirty="0">
                <a:solidFill>
                  <a:schemeClr val="accent1">
                    <a:lumMod val="50000"/>
                  </a:schemeClr>
                </a:solidFill>
                <a:latin typeface="+mn-lt"/>
                <a:ea typeface="+mn-ea"/>
                <a:cs typeface="+mn-cs"/>
              </a:rPr>
              <a:t>as opportunities for interactions with diverse communities </a:t>
            </a:r>
          </a:p>
          <a:p>
            <a:pPr marL="274320" indent="-274320" fontAlgn="auto">
              <a:spcBef>
                <a:spcPct val="20000"/>
              </a:spcBef>
              <a:spcAft>
                <a:spcPts val="1800"/>
              </a:spcAft>
              <a:buClr>
                <a:schemeClr val="accent1">
                  <a:lumMod val="50000"/>
                </a:schemeClr>
              </a:buClr>
              <a:buSzPct val="95000"/>
              <a:defRPr/>
            </a:pPr>
            <a:endParaRPr lang="en-US" sz="2600" dirty="0">
              <a:solidFill>
                <a:schemeClr val="accent1">
                  <a:lumMod val="5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457200" y="152400"/>
            <a:ext cx="8229600" cy="1143000"/>
          </a:xfrm>
        </p:spPr>
        <p:txBody>
          <a:bodyPr/>
          <a:lstStyle/>
          <a:p>
            <a:pPr algn="ctr" eaLnBrk="1" hangingPunct="1"/>
            <a:r>
              <a:rPr lang="en-US" smtClean="0"/>
              <a:t>Implications</a:t>
            </a:r>
          </a:p>
        </p:txBody>
      </p:sp>
      <p:sp>
        <p:nvSpPr>
          <p:cNvPr id="3" name="Content Placeholder 2"/>
          <p:cNvSpPr>
            <a:spLocks noGrp="1"/>
          </p:cNvSpPr>
          <p:nvPr>
            <p:ph idx="1"/>
          </p:nvPr>
        </p:nvSpPr>
        <p:spPr>
          <a:xfrm>
            <a:off x="457200" y="1447800"/>
            <a:ext cx="8229600" cy="5257800"/>
          </a:xfrm>
        </p:spPr>
        <p:txBody>
          <a:bodyPr>
            <a:normAutofit lnSpcReduction="10000"/>
          </a:bodyPr>
          <a:lstStyle/>
          <a:p>
            <a:pPr marL="274320" indent="-274320"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cs typeface="+mn-cs"/>
              </a:rPr>
              <a:t>Practical Implications</a:t>
            </a:r>
          </a:p>
          <a:p>
            <a:pPr marL="640080" lvl="1" indent="-246888"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rPr>
              <a:t>Acknowledging the historically oppressive contexts</a:t>
            </a:r>
          </a:p>
          <a:p>
            <a:pPr marL="640080" lvl="1" indent="-246888"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rPr>
              <a:t>Highlighting significant ethnic minority figures in STEM</a:t>
            </a:r>
          </a:p>
          <a:p>
            <a:pPr marL="640080" lvl="1" indent="-246888"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rPr>
              <a:t>Surfacing the historical and cultural context of STEM research</a:t>
            </a:r>
          </a:p>
          <a:p>
            <a:pPr marL="640080" lvl="1" indent="-246888"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rPr>
              <a:t>Different ways of knowing used around the world</a:t>
            </a:r>
          </a:p>
          <a:p>
            <a:pPr marL="640080" lvl="1" indent="-246888" eaLnBrk="1" fontAlgn="auto" hangingPunct="1">
              <a:spcAft>
                <a:spcPts val="0"/>
              </a:spcAft>
              <a:buClr>
                <a:schemeClr val="accent1">
                  <a:lumMod val="50000"/>
                </a:schemeClr>
              </a:buClr>
              <a:buFont typeface="Wingdings 2"/>
              <a:buChar char=""/>
              <a:defRPr/>
            </a:pPr>
            <a:endParaRPr lang="en-US" dirty="0" smtClean="0">
              <a:solidFill>
                <a:schemeClr val="accent1">
                  <a:lumMod val="50000"/>
                </a:schemeClr>
              </a:solidFill>
              <a:ea typeface="+mn-ea"/>
            </a:endParaRPr>
          </a:p>
          <a:p>
            <a:pPr marL="274320" indent="-274320"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cs typeface="+mn-cs"/>
              </a:rPr>
              <a:t>Implications for Research</a:t>
            </a:r>
          </a:p>
          <a:p>
            <a:pPr marL="640080" lvl="1" indent="-246888"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rPr>
              <a:t>Identity lens for a deeper understanding of URM pathways in STEM</a:t>
            </a:r>
          </a:p>
          <a:p>
            <a:pPr marL="640080" lvl="1" indent="-246888" eaLnBrk="1" fontAlgn="auto" hangingPunct="1">
              <a:spcAft>
                <a:spcPts val="0"/>
              </a:spcAft>
              <a:buClr>
                <a:schemeClr val="accent1">
                  <a:lumMod val="50000"/>
                </a:schemeClr>
              </a:buClr>
              <a:buFont typeface="Wingdings 2"/>
              <a:buChar char=""/>
              <a:defRPr/>
            </a:pPr>
            <a:r>
              <a:rPr lang="en-US" dirty="0" smtClean="0">
                <a:solidFill>
                  <a:schemeClr val="accent1">
                    <a:lumMod val="50000"/>
                  </a:schemeClr>
                </a:solidFill>
                <a:ea typeface="+mn-ea"/>
              </a:rPr>
              <a:t>Framing of the benefits for increasing representation in STEM</a:t>
            </a:r>
            <a:endParaRPr lang="en-US" dirty="0">
              <a:solidFill>
                <a:schemeClr val="accent1">
                  <a:lumMod val="50000"/>
                </a:schemeClr>
              </a:solidFill>
              <a:ea typeface="+mn-ea"/>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pPr eaLnBrk="1" hangingPunct="1"/>
            <a:r>
              <a:rPr lang="en-US" smtClean="0"/>
              <a:t>Overall Conclusions</a:t>
            </a:r>
          </a:p>
        </p:txBody>
      </p:sp>
      <p:sp>
        <p:nvSpPr>
          <p:cNvPr id="104450" name="Content Placeholder 2"/>
          <p:cNvSpPr>
            <a:spLocks noGrp="1"/>
          </p:cNvSpPr>
          <p:nvPr>
            <p:ph idx="1"/>
          </p:nvPr>
        </p:nvSpPr>
        <p:spPr/>
        <p:txBody>
          <a:bodyPr/>
          <a:lstStyle/>
          <a:p>
            <a:pPr eaLnBrk="1" hangingPunct="1"/>
            <a:r>
              <a:rPr lang="en-US" dirty="0" smtClean="0"/>
              <a:t>Context matters</a:t>
            </a:r>
          </a:p>
          <a:p>
            <a:pPr eaLnBrk="1" hangingPunct="1"/>
            <a:r>
              <a:rPr lang="en-US" dirty="0" smtClean="0"/>
              <a:t>Early exposure to research</a:t>
            </a:r>
          </a:p>
          <a:p>
            <a:pPr eaLnBrk="1" hangingPunct="1"/>
            <a:r>
              <a:rPr lang="en-US" dirty="0" smtClean="0"/>
              <a:t>Prime and cultivate students’ interest in STEM early in college</a:t>
            </a:r>
          </a:p>
          <a:p>
            <a:pPr eaLnBrk="1" hangingPunct="1"/>
            <a:endParaRPr lang="en-US" dirty="0" smtClean="0"/>
          </a:p>
          <a:p>
            <a:pPr eaLnBrk="1" hangingPunct="1"/>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457200" y="274638"/>
            <a:ext cx="8229600" cy="792162"/>
          </a:xfrm>
          <a:prstGeom prst="rect">
            <a:avLst/>
          </a:prstGeom>
          <a:solidFill>
            <a:schemeClr val="bg2"/>
          </a:solidFill>
          <a:effectLst/>
        </p:spPr>
        <p:txBody>
          <a:bodyPr/>
          <a:lstStyle/>
          <a:p>
            <a:pPr algn="ctr" fontAlgn="auto">
              <a:spcAft>
                <a:spcPts val="0"/>
              </a:spcAft>
              <a:defRPr/>
            </a:pPr>
            <a:r>
              <a:rPr lang="en-US" sz="4400" dirty="0">
                <a:solidFill>
                  <a:schemeClr val="tx2"/>
                </a:solidFill>
                <a:latin typeface="+mj-lt"/>
                <a:ea typeface="+mj-ea"/>
                <a:cs typeface="+mj-cs"/>
              </a:rPr>
              <a:t>Contact Info</a:t>
            </a:r>
          </a:p>
        </p:txBody>
      </p:sp>
      <p:sp>
        <p:nvSpPr>
          <p:cNvPr id="105474" name="Rectangle 3"/>
          <p:cNvSpPr txBox="1">
            <a:spLocks noChangeArrowheads="1"/>
          </p:cNvSpPr>
          <p:nvPr/>
        </p:nvSpPr>
        <p:spPr bwMode="auto">
          <a:xfrm>
            <a:off x="228600" y="5715000"/>
            <a:ext cx="8686800" cy="990600"/>
          </a:xfrm>
          <a:prstGeom prst="rect">
            <a:avLst/>
          </a:prstGeom>
          <a:noFill/>
          <a:ln w="9525">
            <a:noFill/>
            <a:miter lim="800000"/>
            <a:headEnd/>
            <a:tailEnd/>
          </a:ln>
        </p:spPr>
        <p:txBody>
          <a:bodyPr>
            <a:prstTxWarp prst="textNoShape">
              <a:avLst/>
            </a:prstTxWarp>
          </a:bodyPr>
          <a:lstStyle/>
          <a:p>
            <a:r>
              <a:rPr lang="en-US" sz="1200">
                <a:latin typeface="Constantia" pitchFamily="-123" charset="0"/>
              </a:rPr>
              <a:t>This study was made possible by the support of the National Institute of General Medical Sciences, NIH Grant Numbers 1 R01 GMO71968-01 and R01 GMO71968-05, the National Science Foundation, NSF Grant Number 0757076, and the American Recovery and Reinvestment Act of 2009 through the National Institute of General Medical Sciences, NIH Grant 1RC1GM090776-01.  This independent research and the views expressed here do not indicate endorsement by the sponsors. </a:t>
            </a:r>
          </a:p>
        </p:txBody>
      </p:sp>
      <p:sp>
        <p:nvSpPr>
          <p:cNvPr id="105475" name="Rectangle 16"/>
          <p:cNvSpPr>
            <a:spLocks noChangeArrowheads="1"/>
          </p:cNvSpPr>
          <p:nvPr/>
        </p:nvSpPr>
        <p:spPr bwMode="auto">
          <a:xfrm>
            <a:off x="190500" y="4495800"/>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1800">
                <a:latin typeface="Constantia" pitchFamily="-123" charset="0"/>
              </a:rPr>
              <a:t>Papers and reports are available for download from project website: </a:t>
            </a:r>
          </a:p>
          <a:p>
            <a:pPr marL="342900" indent="-342900" algn="ctr">
              <a:spcBef>
                <a:spcPct val="20000"/>
              </a:spcBef>
              <a:buClr>
                <a:schemeClr val="tx2"/>
              </a:buClr>
              <a:buSzPct val="70000"/>
              <a:buFont typeface="Wingdings" pitchFamily="-123" charset="2"/>
              <a:buNone/>
            </a:pPr>
            <a:r>
              <a:rPr lang="en-US" sz="2000">
                <a:latin typeface="Constantia" pitchFamily="-123" charset="0"/>
              </a:rPr>
              <a:t>http://heri.ucla.edu/nih</a:t>
            </a:r>
            <a:endParaRPr lang="en-US" sz="1800">
              <a:latin typeface="Constantia" pitchFamily="-123" charset="0"/>
            </a:endParaRPr>
          </a:p>
          <a:p>
            <a:pPr marL="342900" indent="-342900" algn="ctr">
              <a:spcBef>
                <a:spcPct val="20000"/>
              </a:spcBef>
              <a:buClr>
                <a:schemeClr val="tx2"/>
              </a:buClr>
              <a:buSzPct val="70000"/>
              <a:buFont typeface="Wingdings" pitchFamily="-123" charset="2"/>
              <a:buNone/>
            </a:pPr>
            <a:r>
              <a:rPr lang="en-US" sz="1800">
                <a:latin typeface="Constantia" pitchFamily="-123" charset="0"/>
              </a:rPr>
              <a:t>Project e-mail: </a:t>
            </a:r>
            <a:r>
              <a:rPr lang="en-US" sz="1800">
                <a:solidFill>
                  <a:srgbClr val="003399"/>
                </a:solidFill>
                <a:latin typeface="Constantia" pitchFamily="-123" charset="0"/>
              </a:rPr>
              <a:t>herinih@ucla.edu</a:t>
            </a:r>
          </a:p>
        </p:txBody>
      </p:sp>
      <p:sp>
        <p:nvSpPr>
          <p:cNvPr id="105476" name="Rectangle 17"/>
          <p:cNvSpPr>
            <a:spLocks noChangeArrowheads="1"/>
          </p:cNvSpPr>
          <p:nvPr/>
        </p:nvSpPr>
        <p:spPr bwMode="auto">
          <a:xfrm>
            <a:off x="990600" y="1362075"/>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a:solidFill>
                  <a:srgbClr val="21324D"/>
                </a:solidFill>
                <a:latin typeface="Constantia" pitchFamily="-123" charset="0"/>
              </a:rPr>
              <a:t>Faculty/Co-PIs:</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Sylvia Hurtado</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Mitchell Chang</a:t>
            </a:r>
          </a:p>
          <a:p>
            <a:pPr marL="342900" indent="-342900">
              <a:lnSpc>
                <a:spcPct val="80000"/>
              </a:lnSpc>
              <a:spcBef>
                <a:spcPct val="20000"/>
              </a:spcBef>
              <a:buClr>
                <a:schemeClr val="tx2"/>
              </a:buClr>
              <a:buSzPct val="70000"/>
              <a:buFont typeface="Wingdings" pitchFamily="-123" charset="2"/>
              <a:buNone/>
            </a:pPr>
            <a:endParaRPr lang="en-US" sz="2000" u="sng">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a:latin typeface="Constantia" pitchFamily="-123" charset="0"/>
            </a:endParaRPr>
          </a:p>
        </p:txBody>
      </p:sp>
      <p:sp>
        <p:nvSpPr>
          <p:cNvPr id="105477" name="Rectangle 18"/>
          <p:cNvSpPr>
            <a:spLocks noChangeArrowheads="1"/>
          </p:cNvSpPr>
          <p:nvPr/>
        </p:nvSpPr>
        <p:spPr bwMode="auto">
          <a:xfrm>
            <a:off x="1066800" y="3200400"/>
            <a:ext cx="2819400" cy="1143000"/>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a:latin typeface="Constantia" pitchFamily="-123" charset="0"/>
              </a:rPr>
              <a:t>Tanya Figueroa</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Gina Garcia</a:t>
            </a:r>
          </a:p>
          <a:p>
            <a:pPr marL="342900" indent="-342900">
              <a:lnSpc>
                <a:spcPct val="80000"/>
              </a:lnSpc>
              <a:spcBef>
                <a:spcPct val="20000"/>
              </a:spcBef>
              <a:buClr>
                <a:schemeClr val="tx2"/>
              </a:buClr>
              <a:buSzPct val="70000"/>
            </a:pPr>
            <a:r>
              <a:rPr lang="en-US" sz="2000">
                <a:latin typeface="Constantia" pitchFamily="-123" charset="0"/>
              </a:rPr>
              <a:t>Juan Garibay</a:t>
            </a:r>
          </a:p>
        </p:txBody>
      </p:sp>
      <p:sp>
        <p:nvSpPr>
          <p:cNvPr id="105478" name="Rectangle 19"/>
          <p:cNvSpPr>
            <a:spLocks noChangeArrowheads="1"/>
          </p:cNvSpPr>
          <p:nvPr/>
        </p:nvSpPr>
        <p:spPr bwMode="auto">
          <a:xfrm>
            <a:off x="3276600" y="1371600"/>
            <a:ext cx="2895600" cy="1016000"/>
          </a:xfrm>
          <a:prstGeom prst="rect">
            <a:avLst/>
          </a:prstGeom>
          <a:noFill/>
          <a:ln w="9525">
            <a:noFill/>
            <a:miter lim="800000"/>
            <a:headEnd/>
            <a:tailEnd/>
          </a:ln>
        </p:spPr>
        <p:txBody>
          <a:bodyPr>
            <a:prstTxWarp prst="textNoShape">
              <a:avLst/>
            </a:prstTxWarp>
            <a:spAutoFit/>
          </a:bodyPr>
          <a:lstStyle/>
          <a:p>
            <a:r>
              <a:rPr lang="en-US" sz="2000">
                <a:solidFill>
                  <a:srgbClr val="21324D"/>
                </a:solidFill>
                <a:latin typeface="Constantia" pitchFamily="-123" charset="0"/>
              </a:rPr>
              <a:t>Postdoctoral Scholars:</a:t>
            </a:r>
          </a:p>
          <a:p>
            <a:r>
              <a:rPr lang="en-US" sz="2000">
                <a:latin typeface="Constantia" pitchFamily="-123" charset="0"/>
              </a:rPr>
              <a:t>Kevin Eagan</a:t>
            </a:r>
          </a:p>
          <a:p>
            <a:r>
              <a:rPr lang="en-US" sz="2000">
                <a:latin typeface="Constantia" pitchFamily="-123" charset="0"/>
              </a:rPr>
              <a:t>Josephine Gasiewski</a:t>
            </a:r>
          </a:p>
        </p:txBody>
      </p:sp>
      <p:sp>
        <p:nvSpPr>
          <p:cNvPr id="105479" name="Rectangle 9"/>
          <p:cNvSpPr>
            <a:spLocks noChangeArrowheads="1"/>
          </p:cNvSpPr>
          <p:nvPr/>
        </p:nvSpPr>
        <p:spPr bwMode="auto">
          <a:xfrm>
            <a:off x="6553200" y="1362075"/>
            <a:ext cx="2438400" cy="708025"/>
          </a:xfrm>
          <a:prstGeom prst="rect">
            <a:avLst/>
          </a:prstGeom>
          <a:noFill/>
          <a:ln w="9525">
            <a:noFill/>
            <a:miter lim="800000"/>
            <a:headEnd/>
            <a:tailEnd/>
          </a:ln>
        </p:spPr>
        <p:txBody>
          <a:bodyPr>
            <a:prstTxWarp prst="textNoShape">
              <a:avLst/>
            </a:prstTxWarp>
            <a:spAutoFit/>
          </a:bodyPr>
          <a:lstStyle/>
          <a:p>
            <a:r>
              <a:rPr lang="en-US" sz="2000">
                <a:solidFill>
                  <a:srgbClr val="21324D"/>
                </a:solidFill>
                <a:latin typeface="Constantia" pitchFamily="-123" charset="0"/>
              </a:rPr>
              <a:t>Administrative Staff:</a:t>
            </a:r>
          </a:p>
          <a:p>
            <a:r>
              <a:rPr lang="en-US" sz="2000">
                <a:latin typeface="Constantia" pitchFamily="-123" charset="0"/>
              </a:rPr>
              <a:t>Dominique Harrison</a:t>
            </a:r>
          </a:p>
        </p:txBody>
      </p:sp>
      <p:sp>
        <p:nvSpPr>
          <p:cNvPr id="105480" name="Rectangle 10"/>
          <p:cNvSpPr>
            <a:spLocks noChangeArrowheads="1"/>
          </p:cNvSpPr>
          <p:nvPr/>
        </p:nvSpPr>
        <p:spPr bwMode="auto">
          <a:xfrm>
            <a:off x="990600" y="2743200"/>
            <a:ext cx="4572000" cy="34448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a:solidFill>
                  <a:srgbClr val="21324D"/>
                </a:solidFill>
                <a:latin typeface="Constantia" pitchFamily="-123" charset="0"/>
              </a:rPr>
              <a:t>Graduate Research Assistants:</a:t>
            </a:r>
            <a:endParaRPr lang="en-US" sz="2000">
              <a:latin typeface="Constantia" pitchFamily="-123" charset="0"/>
            </a:endParaRPr>
          </a:p>
        </p:txBody>
      </p:sp>
      <p:sp>
        <p:nvSpPr>
          <p:cNvPr id="105481" name="Rectangle 22"/>
          <p:cNvSpPr>
            <a:spLocks noChangeArrowheads="1"/>
          </p:cNvSpPr>
          <p:nvPr/>
        </p:nvSpPr>
        <p:spPr bwMode="auto">
          <a:xfrm>
            <a:off x="3429000" y="3200400"/>
            <a:ext cx="2109788" cy="96043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Felisha Herrera</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Bryce Hughes</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Cindy Mosqueda</a:t>
            </a:r>
            <a:endParaRPr lang="en-US" sz="2000" u="sng">
              <a:latin typeface="Constantia" pitchFamily="-123" charset="0"/>
            </a:endParaRPr>
          </a:p>
        </p:txBody>
      </p:sp>
      <p:pic>
        <p:nvPicPr>
          <p:cNvPr id="105482" name="Picture 10"/>
          <p:cNvPicPr>
            <a:picLocks noChangeAspect="1" noChangeArrowheads="1"/>
          </p:cNvPicPr>
          <p:nvPr/>
        </p:nvPicPr>
        <p:blipFill>
          <a:blip r:embed="rId3" cstate="print"/>
          <a:srcRect/>
          <a:stretch>
            <a:fillRect/>
          </a:stretch>
        </p:blipFill>
        <p:spPr bwMode="auto">
          <a:xfrm>
            <a:off x="7315200" y="4648200"/>
            <a:ext cx="1025525" cy="1030288"/>
          </a:xfrm>
          <a:prstGeom prst="rect">
            <a:avLst/>
          </a:prstGeom>
          <a:noFill/>
          <a:ln w="9525">
            <a:noFill/>
            <a:round/>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190</TotalTime>
  <Words>2738</Words>
  <Application>Microsoft Office PowerPoint</Application>
  <PresentationFormat>On-screen Show (4:3)</PresentationFormat>
  <Paragraphs>443</Paragraphs>
  <Slides>49</Slides>
  <Notes>5</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49</vt:i4>
      </vt:variant>
    </vt:vector>
  </HeadingPairs>
  <TitlesOfParts>
    <vt:vector size="53" baseType="lpstr">
      <vt:lpstr>Flow</vt:lpstr>
      <vt:lpstr>1_Flow</vt:lpstr>
      <vt:lpstr>2_Flow</vt:lpstr>
      <vt:lpstr>Microsoft Graph Chart</vt:lpstr>
      <vt:lpstr>Talent Development in Science, Technology, Engineering, and Mathematics (STEM)  </vt:lpstr>
      <vt:lpstr>Overview of Symposium</vt:lpstr>
      <vt:lpstr>Introduction</vt:lpstr>
      <vt:lpstr>Passing Through the Gates: Identifying and Developing Talent in Introductory STEM Courses</vt:lpstr>
      <vt:lpstr>Background</vt:lpstr>
      <vt:lpstr>Purpose</vt:lpstr>
      <vt:lpstr>Sequential, Explanatory  Mixed Methods Design</vt:lpstr>
      <vt:lpstr>Slide 8</vt:lpstr>
      <vt:lpstr>Quantitative Methodology</vt:lpstr>
      <vt:lpstr>Quantitative Methodology</vt:lpstr>
      <vt:lpstr>Quantitative Methodology</vt:lpstr>
      <vt:lpstr>Slide 12</vt:lpstr>
      <vt:lpstr>Qualitative Methodology</vt:lpstr>
      <vt:lpstr>Qualitative Methodology</vt:lpstr>
      <vt:lpstr>Alternative Ways to Identify Talent</vt:lpstr>
      <vt:lpstr>Direct Effects: Final Grade</vt:lpstr>
      <vt:lpstr>Grades Do Not Matter</vt:lpstr>
      <vt:lpstr>Direct Effects:  Acting Like a Scientist</vt:lpstr>
      <vt:lpstr>Acting Like a Scientist</vt:lpstr>
      <vt:lpstr>Direct Effects: Thinking Like a Scientist</vt:lpstr>
      <vt:lpstr> Thinking Like a Scientist</vt:lpstr>
      <vt:lpstr>Discussion</vt:lpstr>
      <vt:lpstr>Accentuating Advantage: Developing Science Identity During College</vt:lpstr>
      <vt:lpstr>Background</vt:lpstr>
      <vt:lpstr>Purpose</vt:lpstr>
      <vt:lpstr>STEM Identity</vt:lpstr>
      <vt:lpstr>Influences on STEM Identity</vt:lpstr>
      <vt:lpstr>Theoretical Frameworks</vt:lpstr>
      <vt:lpstr>Quantitative Methodology</vt:lpstr>
      <vt:lpstr>Slide 30</vt:lpstr>
      <vt:lpstr>Direct Effects: Predicting Changes in STEM Identity </vt:lpstr>
      <vt:lpstr>Direct Effects: Predicting Changes in STEM Identity </vt:lpstr>
      <vt:lpstr>Direct Effects: Predicting Changes in STEM Identity </vt:lpstr>
      <vt:lpstr>Indirect Effects: Predicting Changes in STEM Identity </vt:lpstr>
      <vt:lpstr>Indirect Effects: Predicting Changes in STEM Identity </vt:lpstr>
      <vt:lpstr>Discussion</vt:lpstr>
      <vt:lpstr>Implications</vt:lpstr>
      <vt:lpstr>A Model for Redefining STEM through Identity:  Insights from the Educational Trajectories of Talented STEM Graduate Students </vt:lpstr>
      <vt:lpstr>Introduction</vt:lpstr>
      <vt:lpstr>Science Identity Carlone &amp; Johnson, 2007)</vt:lpstr>
      <vt:lpstr>STEM Identity </vt:lpstr>
      <vt:lpstr>Contexts &amp;  Opportunities for Recognition</vt:lpstr>
      <vt:lpstr>Slide 43</vt:lpstr>
      <vt:lpstr>Recognition of Talent</vt:lpstr>
      <vt:lpstr>Recognition of Racial/Ethnic Community Cultural Knowledge </vt:lpstr>
      <vt:lpstr>Recognition of Racial/Ethnic Community Networks </vt:lpstr>
      <vt:lpstr>Implications</vt:lpstr>
      <vt:lpstr>Overall Conclusions</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eagan</cp:lastModifiedBy>
  <cp:revision>12</cp:revision>
  <dcterms:created xsi:type="dcterms:W3CDTF">2012-04-12T18:39:36Z</dcterms:created>
  <dcterms:modified xsi:type="dcterms:W3CDTF">2012-04-12T20:31:47Z</dcterms:modified>
</cp:coreProperties>
</file>