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6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9DBC00E-A635-4DDF-98A1-89D16BAD5D8B}" type="datetimeFigureOut">
              <a:rPr lang="en-US" smtClean="0"/>
              <a:t>4/5/14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DC53B8A-5D8C-4C85-B54F-E1EAFFABD1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1"/>
            <a:ext cx="8458200" cy="3414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Reversing Underrepresentation:</a:t>
            </a:r>
            <a:br>
              <a:rPr lang="en-US" dirty="0" smtClean="0"/>
            </a:br>
            <a:r>
              <a:rPr lang="en-US" dirty="0" smtClean="0"/>
              <a:t>The Impact of Undergraduate Research Programs on Enrollment in STEM Graduate Programs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010400" cy="2653262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Sylvia </a:t>
            </a:r>
            <a:r>
              <a:rPr lang="en-US" dirty="0" err="1" smtClean="0"/>
              <a:t>Hurtado</a:t>
            </a:r>
            <a:r>
              <a:rPr lang="en-US" dirty="0" smtClean="0"/>
              <a:t>, M. Kevin Eagan, Tanya Figueroa, and Bryce E. Hughes</a:t>
            </a:r>
          </a:p>
          <a:p>
            <a:r>
              <a:rPr lang="en-US" dirty="0" smtClean="0"/>
              <a:t>UCLA</a:t>
            </a:r>
          </a:p>
          <a:p>
            <a:endParaRPr lang="en-US" dirty="0"/>
          </a:p>
          <a:p>
            <a:r>
              <a:rPr lang="en-US" dirty="0" smtClean="0"/>
              <a:t>AERA Annual Conference, April 2014</a:t>
            </a:r>
          </a:p>
          <a:p>
            <a:r>
              <a:rPr lang="en-US" dirty="0" smtClean="0"/>
              <a:t>Philadelphia, PA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American Indian (0.4%), Black (3.8%), and Latina/o (4.1%) students remain terribly underrepresented in STEM graduate programs</a:t>
            </a:r>
          </a:p>
          <a:p>
            <a:r>
              <a:rPr lang="en-US" dirty="0" smtClean="0"/>
              <a:t>Federal and private agencies have invested heavily in undergraduate research programs to increase their participation in graduate school</a:t>
            </a:r>
          </a:p>
          <a:p>
            <a:r>
              <a:rPr lang="en-US" dirty="0" smtClean="0"/>
              <a:t>However, very few studies have been able to test the effect of undergraduate research participation on graduate school enrollment using experimental or quasi-experimental techniques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examine the effect of participation in undergraduate research on enrollment in STEM graduate programs.</a:t>
            </a:r>
          </a:p>
          <a:p>
            <a:pPr lvl="1"/>
            <a:r>
              <a:rPr lang="en-US" dirty="0" smtClean="0"/>
              <a:t>Specifically, this study tests this effect for college students in general as well as URM students in particular.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Undergraduate research experiences (URE) can help URM students overcome many of the unique racial barriers they face in STEM</a:t>
            </a:r>
          </a:p>
          <a:p>
            <a:r>
              <a:rPr lang="en-US" dirty="0" smtClean="0"/>
              <a:t>UREs also promote skill development and the enhancement of science identity requisite for success in STEM</a:t>
            </a:r>
          </a:p>
          <a:p>
            <a:r>
              <a:rPr lang="en-US" dirty="0" smtClean="0"/>
              <a:t>Many studies have identified UREs as a significant factor in the decision to enroll in a STEM graduate program, but a causal relationship has yet to be established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Undergraduate research experiences as communities of practice (Lave &amp; Wenger, 1993)</a:t>
            </a:r>
          </a:p>
          <a:p>
            <a:pPr lvl="1"/>
            <a:r>
              <a:rPr lang="en-US" dirty="0" smtClean="0"/>
              <a:t>Mutual engagement around a common enterprise</a:t>
            </a:r>
          </a:p>
          <a:p>
            <a:pPr lvl="1"/>
            <a:r>
              <a:rPr lang="en-US" dirty="0" smtClean="0"/>
              <a:t>More than “learning by doing”: Authentic participation leads to development of a shared identity</a:t>
            </a:r>
          </a:p>
          <a:p>
            <a:pPr lvl="1"/>
            <a:r>
              <a:rPr lang="en-US" dirty="0" smtClean="0"/>
              <a:t>Outcomes: Increased sense of belonging and desire to move from peripheral to full participation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and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Longitudinal dataset:</a:t>
            </a:r>
          </a:p>
          <a:p>
            <a:pPr lvl="1"/>
            <a:r>
              <a:rPr lang="en-US" dirty="0" smtClean="0"/>
              <a:t>2004 CIRP Freshman Survey</a:t>
            </a:r>
          </a:p>
          <a:p>
            <a:pPr lvl="1"/>
            <a:r>
              <a:rPr lang="en-US" dirty="0" smtClean="0"/>
              <a:t>2011 Post-Baccalaureate Survey</a:t>
            </a:r>
          </a:p>
          <a:p>
            <a:pPr lvl="1"/>
            <a:r>
              <a:rPr lang="en-US" dirty="0" smtClean="0"/>
              <a:t>Integrated Postsecondary Educational Data System</a:t>
            </a:r>
          </a:p>
          <a:p>
            <a:r>
              <a:rPr lang="en-US" dirty="0" smtClean="0"/>
              <a:t>7331 students across 471 institutions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 and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Variable</a:t>
            </a:r>
          </a:p>
          <a:p>
            <a:pPr lvl="1"/>
            <a:r>
              <a:rPr lang="en-US" dirty="0" smtClean="0"/>
              <a:t>Whether student enrolled in STEM graduate program within 7 years of college entry, dichotomous</a:t>
            </a:r>
          </a:p>
          <a:p>
            <a:r>
              <a:rPr lang="en-US" dirty="0" smtClean="0"/>
              <a:t>Independent Variables</a:t>
            </a:r>
          </a:p>
          <a:p>
            <a:pPr lvl="1"/>
            <a:r>
              <a:rPr lang="en-US" dirty="0" smtClean="0"/>
              <a:t>Participation in undergraduate research</a:t>
            </a:r>
          </a:p>
          <a:p>
            <a:pPr lvl="1"/>
            <a:r>
              <a:rPr lang="en-US" dirty="0" smtClean="0"/>
              <a:t>Demographic and pre-college experiences</a:t>
            </a:r>
          </a:p>
          <a:p>
            <a:pPr lvl="1"/>
            <a:r>
              <a:rPr lang="en-US" dirty="0" smtClean="0"/>
              <a:t>Aspirations and dispositions</a:t>
            </a:r>
          </a:p>
          <a:p>
            <a:pPr lvl="1"/>
            <a:r>
              <a:rPr lang="en-US" dirty="0" smtClean="0"/>
              <a:t>Institutional characteristics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Research Participation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940600"/>
              </p:ext>
            </p:extLst>
          </p:nvPr>
        </p:nvGraphicFramePr>
        <p:xfrm>
          <a:off x="457200" y="2249488"/>
          <a:ext cx="8229600" cy="4587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1524000"/>
                <a:gridCol w="1828800"/>
                <a:gridCol w="2362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Structured</a:t>
                      </a:r>
                      <a:r>
                        <a:rPr lang="en-US" baseline="0" dirty="0" smtClean="0"/>
                        <a:t>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Research with Faculty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Research</a:t>
                      </a:r>
                      <a:r>
                        <a:rPr lang="en-US" baseline="0" dirty="0" smtClean="0"/>
                        <a:t> with Faculty or through Program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Latino (vs. White)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Black (vs. White)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Native American (vs. White)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Pre-College research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Degree aspiration: Ph.D.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574992">
                <a:tc>
                  <a:txBody>
                    <a:bodyPr/>
                    <a:lstStyle/>
                    <a:p>
                      <a:r>
                        <a:rPr lang="en-US" dirty="0" smtClean="0"/>
                        <a:t>Career Aspiration: Research Scientist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+++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HS 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06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Effect of Research Participation on STEM Graduate/Professional School Enrollment</a:t>
            </a:r>
            <a:endParaRPr lang="en-US" sz="3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857114"/>
              </p:ext>
            </p:extLst>
          </p:nvPr>
        </p:nvGraphicFramePr>
        <p:xfrm>
          <a:off x="457200" y="2249488"/>
          <a:ext cx="7848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Delta-P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students: Structured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students: Research</a:t>
                      </a:r>
                      <a:r>
                        <a:rPr lang="en-US" baseline="0" dirty="0" smtClean="0"/>
                        <a:t> with faculty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students:</a:t>
                      </a:r>
                      <a:r>
                        <a:rPr lang="en-US" baseline="0" dirty="0" smtClean="0"/>
                        <a:t> Any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URM students: Structured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URM students: Research with faculty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URM students: Any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84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</a:t>
            </a:r>
            <a:r>
              <a:rPr lang="en-US" dirty="0"/>
              <a:t>participation significantly improves STEM bachelor’s degree recipients’ probability of enrolling in STEM graduate and professional </a:t>
            </a:r>
            <a:r>
              <a:rPr lang="en-US" dirty="0" smtClean="0"/>
              <a:t>programs </a:t>
            </a:r>
          </a:p>
          <a:p>
            <a:r>
              <a:rPr lang="en-US" dirty="0" smtClean="0"/>
              <a:t>Mode of research engagement may not matter as much as engagement in and of itself</a:t>
            </a:r>
          </a:p>
          <a:p>
            <a:r>
              <a:rPr lang="en-US" dirty="0" smtClean="0"/>
              <a:t>Incentivizing faculty to include undergraduates in their research</a:t>
            </a:r>
          </a:p>
        </p:txBody>
      </p:sp>
    </p:spTree>
    <p:extLst>
      <p:ext uri="{BB962C8B-B14F-4D97-AF65-F5344CB8AC3E}">
        <p14:creationId xmlns:p14="http://schemas.microsoft.com/office/powerpoint/2010/main" val="145084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specific components of research experiences that correlate with increased rates of STEM graduate/professional school enrollment</a:t>
            </a:r>
          </a:p>
          <a:p>
            <a:r>
              <a:rPr lang="en-US" dirty="0" smtClean="0"/>
              <a:t>Examine the ideal timing of 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8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5715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 dirty="0"/>
              <a:t>This study was made possible by the support of the National Institute of General Medical Sciences, NIH Grant Numbers 1 R01 GMO71968-01 and R01 GMO71968-05, the National Science Foundation, NSF Grant Number 0757076, and the American Recovery and Reinvestment Act of 2009 through the National Institute of General Medical Sciences, NIH Grant 1RC1GM090776-01.  This independent research and the views expressed here do not indicate endorsement by the sponsors. 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90500" y="4495800"/>
            <a:ext cx="89535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600" dirty="0"/>
              <a:t>Papers and reports are available for download from project website: 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/>
              <a:t>http://heri.ucla.edu/nih</a:t>
            </a:r>
            <a:endParaRPr lang="en-US" sz="1800" dirty="0"/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1800" dirty="0"/>
              <a:t>Project e-mail: </a:t>
            </a:r>
            <a:r>
              <a:rPr lang="en-US" sz="1800" dirty="0">
                <a:solidFill>
                  <a:srgbClr val="003399"/>
                </a:solidFill>
              </a:rPr>
              <a:t>herinih@ucla.edu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762000" y="1676400"/>
            <a:ext cx="2362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>
                <a:solidFill>
                  <a:srgbClr val="21324D"/>
                </a:solidFill>
              </a:rPr>
              <a:t>Faculty/Co-PIs: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/>
              <a:t>Sylvia </a:t>
            </a:r>
            <a:r>
              <a:rPr lang="en-US" sz="2000" dirty="0" err="1"/>
              <a:t>Hurtado</a:t>
            </a:r>
            <a:endParaRPr lang="en-US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r>
              <a:rPr lang="en-US" sz="2000" dirty="0" smtClean="0"/>
              <a:t>Kevin </a:t>
            </a:r>
            <a:r>
              <a:rPr lang="en-US" sz="2000" dirty="0" smtClean="0"/>
              <a:t>Eagan</a:t>
            </a:r>
            <a:endParaRPr lang="en-US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-123" charset="2"/>
              <a:buNone/>
            </a:pPr>
            <a:endParaRPr lang="en-US" sz="2000" u="sng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172200" y="1676400"/>
            <a:ext cx="2438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1324D"/>
                </a:solidFill>
              </a:rPr>
              <a:t>Administrative Staff:</a:t>
            </a:r>
          </a:p>
          <a:p>
            <a:r>
              <a:rPr lang="en-US" sz="2000" dirty="0"/>
              <a:t>Dominique Harrison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200400" y="1676400"/>
            <a:ext cx="4572000" cy="1255931"/>
            <a:chOff x="990600" y="2743200"/>
            <a:chExt cx="4572000" cy="1255931"/>
          </a:xfrm>
        </p:grpSpPr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990600" y="3352800"/>
              <a:ext cx="213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</a:pPr>
              <a:r>
                <a:rPr lang="en-US" sz="2000" dirty="0"/>
                <a:t>Tanya Figueroa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 smtClean="0"/>
                <a:t>Bryce Hughes</a:t>
              </a:r>
              <a:endParaRPr lang="en-US" sz="2000" dirty="0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990600" y="2743200"/>
              <a:ext cx="4572000" cy="656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>
                  <a:solidFill>
                    <a:srgbClr val="21324D"/>
                  </a:solidFill>
                </a:rPr>
                <a:t>Graduate Research </a:t>
              </a:r>
              <a:endParaRPr lang="en-US" sz="2000" dirty="0" smtClean="0">
                <a:solidFill>
                  <a:srgbClr val="21324D"/>
                </a:solidFill>
              </a:endParaRP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-123" charset="2"/>
                <a:buNone/>
              </a:pPr>
              <a:r>
                <a:rPr lang="en-US" sz="2000" dirty="0" smtClean="0">
                  <a:solidFill>
                    <a:srgbClr val="21324D"/>
                  </a:solidFill>
                </a:rPr>
                <a:t>Assistants</a:t>
              </a:r>
              <a:r>
                <a:rPr lang="en-US" sz="2000" dirty="0">
                  <a:solidFill>
                    <a:srgbClr val="21324D"/>
                  </a:solidFill>
                </a:rPr>
                <a:t>:</a:t>
              </a:r>
              <a:endParaRPr lang="en-US" sz="2000" dirty="0"/>
            </a:p>
          </p:txBody>
        </p:sp>
      </p:grp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429000"/>
            <a:ext cx="1025525" cy="1030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28600" y="9144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Contact Us!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9195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75</TotalTime>
  <Words>665</Words>
  <Application>Microsoft Macintosh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Urban</vt:lpstr>
      <vt:lpstr>Reversing Underrepresentation: The Impact of Undergraduate Research Programs on Enrollment in STEM Graduate Programs </vt:lpstr>
      <vt:lpstr>Introduction</vt:lpstr>
      <vt:lpstr>Purpose</vt:lpstr>
      <vt:lpstr>Literature Review</vt:lpstr>
      <vt:lpstr>Conceptual Framework</vt:lpstr>
      <vt:lpstr>Data Source and Sample</vt:lpstr>
      <vt:lpstr>Variables and Measures</vt:lpstr>
      <vt:lpstr>Predicting Research Participation</vt:lpstr>
      <vt:lpstr>Effect of Research Participation on STEM Graduate/Professional School Enrollment</vt:lpstr>
      <vt:lpstr>Discussion</vt:lpstr>
      <vt:lpstr>Future Research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Reversing Underrepresentation: The Impact of Undergraduate Research Programs on Enrollment in STEM Graduate Programs</dc:title>
  <dc:creator>Bryce Hughes</dc:creator>
  <cp:lastModifiedBy>Kevin Eagan</cp:lastModifiedBy>
  <cp:revision>16</cp:revision>
  <dcterms:created xsi:type="dcterms:W3CDTF">2014-04-02T20:09:18Z</dcterms:created>
  <dcterms:modified xsi:type="dcterms:W3CDTF">2014-04-05T21:54:43Z</dcterms:modified>
</cp:coreProperties>
</file>