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6.xml" ContentType="application/vnd.openxmlformats-officedocument.presentationml.notesSlide+xml"/>
  <Override PartName="/ppt/charts/chart3.xml" ContentType="application/vnd.openxmlformats-officedocument.drawingml.char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charts/chart1.xml" ContentType="application/vnd.openxmlformats-officedocument.drawingml.chart+xml"/>
  <Override PartName="/ppt/notesSlides/notesSlide5.xml" ContentType="application/vnd.openxmlformats-officedocument.presentationml.notesSlide+xml"/>
  <Override PartName="/ppt/charts/chart2.xml" ContentType="application/vnd.openxmlformats-officedocument.drawingml.char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3"/>
  </p:notesMasterIdLst>
  <p:sldIdLst>
    <p:sldId id="256" r:id="rId2"/>
    <p:sldId id="267" r:id="rId3"/>
    <p:sldId id="257" r:id="rId4"/>
    <p:sldId id="258" r:id="rId5"/>
    <p:sldId id="266" r:id="rId6"/>
    <p:sldId id="259" r:id="rId7"/>
    <p:sldId id="260" r:id="rId8"/>
    <p:sldId id="263" r:id="rId9"/>
    <p:sldId id="262" r:id="rId10"/>
    <p:sldId id="261" r:id="rId11"/>
    <p:sldId id="264" r:id="rId12"/>
  </p:sldIdLst>
  <p:sldSz cx="9144000" cy="6858000" type="screen4x3"/>
  <p:notesSz cx="6881813"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1545" autoAdjust="0"/>
  </p:normalViewPr>
  <p:slideViewPr>
    <p:cSldViewPr>
      <p:cViewPr varScale="1">
        <p:scale>
          <a:sx n="75" d="100"/>
          <a:sy n="75" d="100"/>
        </p:scale>
        <p:origin x="-1422" y="-9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oleObject" Target="file:///C:\Users\Sylvia%20Hurtado\AppData\Local\Microsoft\Windows\Temporary%20Internet%20Files\Content.IE5\CEPVXRYW\Crosstabs%20of%20variables%20of%20interest.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Users\Sylvia%20Hurtado\AppData\Local\Microsoft\Windows\Temporary%20Internet%20Files\Content.IE5\CEPVXRYW\Graphs%20-%20Updated%202.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C:\Users\Sylvia%20Hurtado\AppData\Local\Microsoft\Windows\Temporary%20Internet%20Files\Content.IE5\CEPVXRYW\Graphs%20-%20Updated%202.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US"/>
  <c:chart>
    <c:title>
      <c:tx>
        <c:rich>
          <a:bodyPr rot="0"/>
          <a:lstStyle/>
          <a:p>
            <a:pPr algn="ctr">
              <a:defRPr sz="2000"/>
            </a:pPr>
            <a:r>
              <a:rPr lang="en-US" sz="2000" b="1" i="0" u="none" strike="noStrike" baseline="0" dirty="0"/>
              <a:t>Source of Stress in the Last Two Years: </a:t>
            </a:r>
          </a:p>
          <a:p>
            <a:pPr algn="ctr">
              <a:defRPr sz="2000"/>
            </a:pPr>
            <a:r>
              <a:rPr lang="en-US" sz="2000" b="1" i="0" u="none" strike="noStrike" baseline="0" dirty="0"/>
              <a:t>Subtle Discrimination (e.g., prejudice, racism, sexism) </a:t>
            </a:r>
          </a:p>
          <a:p>
            <a:pPr algn="ctr">
              <a:defRPr sz="2000"/>
            </a:pPr>
            <a:r>
              <a:rPr lang="en-US" sz="2000" b="1" i="0" u="none" strike="noStrike" baseline="0" dirty="0"/>
              <a:t> % Responding "Somewhat" or "Extensive" </a:t>
            </a:r>
            <a:endParaRPr lang="en-US" sz="2000" dirty="0"/>
          </a:p>
        </c:rich>
      </c:tx>
      <c:layout>
        <c:manualLayout>
          <c:xMode val="edge"/>
          <c:yMode val="edge"/>
          <c:x val="0.18679038517621271"/>
          <c:y val="3.7451881014873283E-2"/>
        </c:manualLayout>
      </c:layout>
    </c:title>
    <c:plotArea>
      <c:layout/>
      <c:barChart>
        <c:barDir val="col"/>
        <c:grouping val="clustered"/>
        <c:ser>
          <c:idx val="0"/>
          <c:order val="0"/>
          <c:tx>
            <c:strRef>
              <c:f>Sheet1!$J$15</c:f>
              <c:strCache>
                <c:ptCount val="1"/>
                <c:pt idx="0">
                  <c:v>STEM Males</c:v>
                </c:pt>
              </c:strCache>
            </c:strRef>
          </c:tx>
          <c:spPr>
            <a:solidFill>
              <a:schemeClr val="accent3"/>
            </a:solidFill>
          </c:spPr>
          <c:dLbls>
            <c:dLbl>
              <c:idx val="0"/>
              <c:layout>
                <c:manualLayout>
                  <c:x val="-1.444321062431299E-2"/>
                  <c:y val="6.6281871016122984E-2"/>
                </c:manualLayout>
              </c:layout>
              <c:tx>
                <c:rich>
                  <a:bodyPr/>
                  <a:lstStyle/>
                  <a:p>
                    <a:pPr>
                      <a:defRPr sz="2000"/>
                    </a:pPr>
                    <a:r>
                      <a:rPr lang="en-US" dirty="0" smtClean="0"/>
                      <a:t>10.5</a:t>
                    </a:r>
                    <a:r>
                      <a:rPr lang="en-US" sz="1200" dirty="0" smtClean="0"/>
                      <a:t>**</a:t>
                    </a:r>
                    <a:endParaRPr lang="en-US" sz="1200" dirty="0"/>
                  </a:p>
                </c:rich>
              </c:tx>
              <c:spPr/>
              <c:showVal val="1"/>
            </c:dLbl>
            <c:dLbl>
              <c:idx val="1"/>
              <c:layout>
                <c:manualLayout>
                  <c:x val="0"/>
                  <c:y val="0.10829103214890047"/>
                </c:manualLayout>
              </c:layout>
              <c:tx>
                <c:rich>
                  <a:bodyPr/>
                  <a:lstStyle/>
                  <a:p>
                    <a:r>
                      <a:rPr lang="en-US" sz="2000" dirty="0" smtClean="0"/>
                      <a:t>24.6 </a:t>
                    </a:r>
                    <a:r>
                      <a:rPr lang="en-US" sz="1200" dirty="0" smtClean="0"/>
                      <a:t>**</a:t>
                    </a:r>
                    <a:endParaRPr lang="en-US" sz="1200" dirty="0"/>
                  </a:p>
                </c:rich>
              </c:tx>
              <c:showVal val="1"/>
            </c:dLbl>
            <c:dLbl>
              <c:idx val="2"/>
              <c:layout>
                <c:manualLayout>
                  <c:x val="2.3188401563226952E-3"/>
                  <c:y val="9.8138747884940772E-2"/>
                </c:manualLayout>
              </c:layout>
              <c:tx>
                <c:rich>
                  <a:bodyPr/>
                  <a:lstStyle/>
                  <a:p>
                    <a:pPr>
                      <a:defRPr sz="2000"/>
                    </a:pPr>
                    <a:r>
                      <a:rPr lang="en-US" dirty="0" smtClean="0"/>
                      <a:t>28.5 </a:t>
                    </a:r>
                    <a:r>
                      <a:rPr lang="en-US" sz="1200" dirty="0" smtClean="0"/>
                      <a:t>**</a:t>
                    </a:r>
                    <a:endParaRPr lang="en-US" sz="1200" dirty="0"/>
                  </a:p>
                </c:rich>
              </c:tx>
              <c:spPr/>
              <c:showVal val="1"/>
            </c:dLbl>
            <c:showVal val="1"/>
          </c:dLbls>
          <c:cat>
            <c:strRef>
              <c:f>Sheet1!$K$14:$M$14</c:f>
              <c:strCache>
                <c:ptCount val="3"/>
                <c:pt idx="0">
                  <c:v>White **</c:v>
                </c:pt>
                <c:pt idx="1">
                  <c:v>URM**</c:v>
                </c:pt>
                <c:pt idx="2">
                  <c:v>Asian*</c:v>
                </c:pt>
              </c:strCache>
            </c:strRef>
          </c:cat>
          <c:val>
            <c:numRef>
              <c:f>Sheet1!$K$15:$M$15</c:f>
              <c:numCache>
                <c:formatCode>General</c:formatCode>
                <c:ptCount val="3"/>
                <c:pt idx="0">
                  <c:v>10.5</c:v>
                </c:pt>
                <c:pt idx="1">
                  <c:v>24.599999999999987</c:v>
                </c:pt>
                <c:pt idx="2">
                  <c:v>28.5</c:v>
                </c:pt>
              </c:numCache>
            </c:numRef>
          </c:val>
        </c:ser>
        <c:ser>
          <c:idx val="1"/>
          <c:order val="1"/>
          <c:tx>
            <c:strRef>
              <c:f>Sheet1!$J$16</c:f>
              <c:strCache>
                <c:ptCount val="1"/>
                <c:pt idx="0">
                  <c:v>STEM Females</c:v>
                </c:pt>
              </c:strCache>
            </c:strRef>
          </c:tx>
          <c:spPr>
            <a:solidFill>
              <a:schemeClr val="accent1"/>
            </a:solidFill>
          </c:spPr>
          <c:dLbls>
            <c:dLbl>
              <c:idx val="0"/>
              <c:layout>
                <c:manualLayout>
                  <c:x val="4.6376803126453904E-3"/>
                  <c:y val="0.12182741116751268"/>
                </c:manualLayout>
              </c:layout>
              <c:tx>
                <c:rich>
                  <a:bodyPr/>
                  <a:lstStyle/>
                  <a:p>
                    <a:r>
                      <a:rPr lang="en-US" dirty="0" smtClean="0"/>
                      <a:t>27.1</a:t>
                    </a:r>
                    <a:r>
                      <a:rPr lang="en-US" sz="1200" dirty="0" smtClean="0"/>
                      <a:t>**</a:t>
                    </a:r>
                    <a:endParaRPr lang="en-US" sz="1200" dirty="0"/>
                  </a:p>
                </c:rich>
              </c:tx>
              <c:showVal val="1"/>
            </c:dLbl>
            <c:dLbl>
              <c:idx val="1"/>
              <c:layout>
                <c:manualLayout>
                  <c:x val="2.3188401563226952E-3"/>
                  <c:y val="0.10152284263959392"/>
                </c:manualLayout>
              </c:layout>
              <c:showVal val="1"/>
            </c:dLbl>
            <c:dLbl>
              <c:idx val="2"/>
              <c:layout>
                <c:manualLayout>
                  <c:x val="2.3188401563226952E-3"/>
                  <c:y val="8.1218274111675079E-2"/>
                </c:manualLayout>
              </c:layout>
              <c:showVal val="1"/>
            </c:dLbl>
            <c:txPr>
              <a:bodyPr/>
              <a:lstStyle/>
              <a:p>
                <a:pPr>
                  <a:defRPr sz="2000"/>
                </a:pPr>
                <a:endParaRPr lang="en-US"/>
              </a:p>
            </c:txPr>
            <c:showVal val="1"/>
          </c:dLbls>
          <c:cat>
            <c:strRef>
              <c:f>Sheet1!$K$14:$M$14</c:f>
              <c:strCache>
                <c:ptCount val="3"/>
                <c:pt idx="0">
                  <c:v>White **</c:v>
                </c:pt>
                <c:pt idx="1">
                  <c:v>URM**</c:v>
                </c:pt>
                <c:pt idx="2">
                  <c:v>Asian*</c:v>
                </c:pt>
              </c:strCache>
            </c:strRef>
          </c:cat>
          <c:val>
            <c:numRef>
              <c:f>Sheet1!$K$16:$M$16</c:f>
              <c:numCache>
                <c:formatCode>General</c:formatCode>
                <c:ptCount val="3"/>
                <c:pt idx="0">
                  <c:v>27.1</c:v>
                </c:pt>
                <c:pt idx="1">
                  <c:v>42.70000000000001</c:v>
                </c:pt>
                <c:pt idx="2">
                  <c:v>40.300000000000004</c:v>
                </c:pt>
              </c:numCache>
            </c:numRef>
          </c:val>
        </c:ser>
        <c:gapWidth val="75"/>
        <c:axId val="74225536"/>
        <c:axId val="74227072"/>
      </c:barChart>
      <c:catAx>
        <c:axId val="74225536"/>
        <c:scaling>
          <c:orientation val="minMax"/>
        </c:scaling>
        <c:axPos val="b"/>
        <c:majorTickMark val="none"/>
        <c:tickLblPos val="nextTo"/>
        <c:txPr>
          <a:bodyPr/>
          <a:lstStyle/>
          <a:p>
            <a:pPr>
              <a:defRPr sz="2000"/>
            </a:pPr>
            <a:endParaRPr lang="en-US"/>
          </a:p>
        </c:txPr>
        <c:crossAx val="74227072"/>
        <c:crosses val="autoZero"/>
        <c:auto val="1"/>
        <c:lblAlgn val="ctr"/>
        <c:lblOffset val="100"/>
      </c:catAx>
      <c:valAx>
        <c:axId val="74227072"/>
        <c:scaling>
          <c:orientation val="minMax"/>
        </c:scaling>
        <c:axPos val="l"/>
        <c:majorGridlines/>
        <c:numFmt formatCode="General" sourceLinked="1"/>
        <c:majorTickMark val="none"/>
        <c:tickLblPos val="nextTo"/>
        <c:spPr>
          <a:ln w="9525">
            <a:noFill/>
          </a:ln>
        </c:spPr>
        <c:txPr>
          <a:bodyPr/>
          <a:lstStyle/>
          <a:p>
            <a:pPr>
              <a:defRPr sz="2000"/>
            </a:pPr>
            <a:endParaRPr lang="en-US"/>
          </a:p>
        </c:txPr>
        <c:crossAx val="74225536"/>
        <c:crosses val="autoZero"/>
        <c:crossBetween val="between"/>
      </c:valAx>
    </c:plotArea>
    <c:legend>
      <c:legendPos val="b"/>
      <c:layout/>
      <c:txPr>
        <a:bodyPr/>
        <a:lstStyle/>
        <a:p>
          <a:pPr>
            <a:defRPr sz="2000"/>
          </a:pPr>
          <a:endParaRPr lang="en-US"/>
        </a:p>
      </c:txPr>
    </c:legend>
    <c:plotVisOnly val="1"/>
  </c:chart>
  <c:spPr>
    <a:ln>
      <a:noFill/>
    </a:ln>
  </c:sp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date1904 val="1"/>
  <c:lang val="en-US"/>
  <c:chart>
    <c:title>
      <c:tx>
        <c:rich>
          <a:bodyPr/>
          <a:lstStyle/>
          <a:p>
            <a:pPr>
              <a:defRPr/>
            </a:pPr>
            <a:r>
              <a:rPr lang="en-US"/>
              <a:t>Average Career-Related Stress </a:t>
            </a:r>
          </a:p>
        </c:rich>
      </c:tx>
      <c:layout>
        <c:manualLayout>
          <c:xMode val="edge"/>
          <c:yMode val="edge"/>
          <c:x val="0.28796801163213381"/>
          <c:y val="3.5294117647058851E-2"/>
        </c:manualLayout>
      </c:layout>
    </c:title>
    <c:plotArea>
      <c:layout/>
      <c:lineChart>
        <c:grouping val="standard"/>
        <c:ser>
          <c:idx val="0"/>
          <c:order val="0"/>
          <c:tx>
            <c:strRef>
              <c:f>Sheet1!$A$31</c:f>
              <c:strCache>
                <c:ptCount val="1"/>
                <c:pt idx="0">
                  <c:v>White Male</c:v>
                </c:pt>
              </c:strCache>
            </c:strRef>
          </c:tx>
          <c:spPr>
            <a:ln w="41275"/>
          </c:spPr>
          <c:marker>
            <c:symbol val="none"/>
          </c:marker>
          <c:cat>
            <c:strRef>
              <c:f>Sheet1!$B$30:$E$30</c:f>
              <c:strCache>
                <c:ptCount val="4"/>
                <c:pt idx="0">
                  <c:v>Professor</c:v>
                </c:pt>
                <c:pt idx="1">
                  <c:v>Associate Professor</c:v>
                </c:pt>
                <c:pt idx="2">
                  <c:v>Assistant Professor</c:v>
                </c:pt>
                <c:pt idx="3">
                  <c:v>Lecturer or Instructor</c:v>
                </c:pt>
              </c:strCache>
            </c:strRef>
          </c:cat>
          <c:val>
            <c:numRef>
              <c:f>Sheet1!$B$31:$E$31</c:f>
              <c:numCache>
                <c:formatCode>General</c:formatCode>
                <c:ptCount val="4"/>
                <c:pt idx="0">
                  <c:v>49.379999999999995</c:v>
                </c:pt>
                <c:pt idx="1">
                  <c:v>51.55</c:v>
                </c:pt>
                <c:pt idx="2">
                  <c:v>51.839999999999996</c:v>
                </c:pt>
                <c:pt idx="3">
                  <c:v>43.68</c:v>
                </c:pt>
              </c:numCache>
            </c:numRef>
          </c:val>
        </c:ser>
        <c:ser>
          <c:idx val="1"/>
          <c:order val="1"/>
          <c:tx>
            <c:strRef>
              <c:f>Sheet1!$A$32</c:f>
              <c:strCache>
                <c:ptCount val="1"/>
                <c:pt idx="0">
                  <c:v>White Female</c:v>
                </c:pt>
              </c:strCache>
            </c:strRef>
          </c:tx>
          <c:spPr>
            <a:ln w="41275">
              <a:solidFill>
                <a:srgbClr val="00B050"/>
              </a:solidFill>
            </a:ln>
          </c:spPr>
          <c:marker>
            <c:symbol val="none"/>
          </c:marker>
          <c:cat>
            <c:strRef>
              <c:f>Sheet1!$B$30:$E$30</c:f>
              <c:strCache>
                <c:ptCount val="4"/>
                <c:pt idx="0">
                  <c:v>Professor</c:v>
                </c:pt>
                <c:pt idx="1">
                  <c:v>Associate Professor</c:v>
                </c:pt>
                <c:pt idx="2">
                  <c:v>Assistant Professor</c:v>
                </c:pt>
                <c:pt idx="3">
                  <c:v>Lecturer or Instructor</c:v>
                </c:pt>
              </c:strCache>
            </c:strRef>
          </c:cat>
          <c:val>
            <c:numRef>
              <c:f>Sheet1!$B$32:$E$32</c:f>
              <c:numCache>
                <c:formatCode>General</c:formatCode>
                <c:ptCount val="4"/>
                <c:pt idx="0">
                  <c:v>52.309999999999995</c:v>
                </c:pt>
                <c:pt idx="1">
                  <c:v>53.56</c:v>
                </c:pt>
                <c:pt idx="2">
                  <c:v>53.06</c:v>
                </c:pt>
                <c:pt idx="3">
                  <c:v>46.379999999999995</c:v>
                </c:pt>
              </c:numCache>
            </c:numRef>
          </c:val>
        </c:ser>
        <c:ser>
          <c:idx val="2"/>
          <c:order val="2"/>
          <c:tx>
            <c:strRef>
              <c:f>Sheet1!$A$33</c:f>
              <c:strCache>
                <c:ptCount val="1"/>
                <c:pt idx="0">
                  <c:v>URM Male</c:v>
                </c:pt>
              </c:strCache>
            </c:strRef>
          </c:tx>
          <c:spPr>
            <a:ln w="41275">
              <a:solidFill>
                <a:schemeClr val="bg2">
                  <a:lumMod val="75000"/>
                </a:schemeClr>
              </a:solidFill>
            </a:ln>
          </c:spPr>
          <c:marker>
            <c:symbol val="none"/>
          </c:marker>
          <c:cat>
            <c:strRef>
              <c:f>Sheet1!$B$30:$E$30</c:f>
              <c:strCache>
                <c:ptCount val="4"/>
                <c:pt idx="0">
                  <c:v>Professor</c:v>
                </c:pt>
                <c:pt idx="1">
                  <c:v>Associate Professor</c:v>
                </c:pt>
                <c:pt idx="2">
                  <c:v>Assistant Professor</c:v>
                </c:pt>
                <c:pt idx="3">
                  <c:v>Lecturer or Instructor</c:v>
                </c:pt>
              </c:strCache>
            </c:strRef>
          </c:cat>
          <c:val>
            <c:numRef>
              <c:f>Sheet1!$B$33:$E$33</c:f>
              <c:numCache>
                <c:formatCode>General</c:formatCode>
                <c:ptCount val="4"/>
                <c:pt idx="0">
                  <c:v>48.9</c:v>
                </c:pt>
                <c:pt idx="1">
                  <c:v>52.37</c:v>
                </c:pt>
                <c:pt idx="2">
                  <c:v>49.620000000000012</c:v>
                </c:pt>
                <c:pt idx="3">
                  <c:v>39.03</c:v>
                </c:pt>
              </c:numCache>
            </c:numRef>
          </c:val>
        </c:ser>
        <c:ser>
          <c:idx val="3"/>
          <c:order val="3"/>
          <c:tx>
            <c:strRef>
              <c:f>Sheet1!$A$34</c:f>
              <c:strCache>
                <c:ptCount val="1"/>
                <c:pt idx="0">
                  <c:v>URM Female</c:v>
                </c:pt>
              </c:strCache>
            </c:strRef>
          </c:tx>
          <c:spPr>
            <a:ln w="41275">
              <a:solidFill>
                <a:srgbClr val="FF0000"/>
              </a:solidFill>
            </a:ln>
          </c:spPr>
          <c:marker>
            <c:symbol val="none"/>
          </c:marker>
          <c:cat>
            <c:strRef>
              <c:f>Sheet1!$B$30:$E$30</c:f>
              <c:strCache>
                <c:ptCount val="4"/>
                <c:pt idx="0">
                  <c:v>Professor</c:v>
                </c:pt>
                <c:pt idx="1">
                  <c:v>Associate Professor</c:v>
                </c:pt>
                <c:pt idx="2">
                  <c:v>Assistant Professor</c:v>
                </c:pt>
                <c:pt idx="3">
                  <c:v>Lecturer or Instructor</c:v>
                </c:pt>
              </c:strCache>
            </c:strRef>
          </c:cat>
          <c:val>
            <c:numRef>
              <c:f>Sheet1!$B$34:$E$34</c:f>
              <c:numCache>
                <c:formatCode>General</c:formatCode>
                <c:ptCount val="4"/>
                <c:pt idx="0">
                  <c:v>51.9</c:v>
                </c:pt>
                <c:pt idx="1">
                  <c:v>54.57</c:v>
                </c:pt>
                <c:pt idx="2">
                  <c:v>51.9</c:v>
                </c:pt>
                <c:pt idx="3">
                  <c:v>43.46</c:v>
                </c:pt>
              </c:numCache>
            </c:numRef>
          </c:val>
        </c:ser>
        <c:ser>
          <c:idx val="4"/>
          <c:order val="4"/>
          <c:tx>
            <c:strRef>
              <c:f>Sheet1!$A$35</c:f>
              <c:strCache>
                <c:ptCount val="1"/>
                <c:pt idx="0">
                  <c:v>Asian American Male</c:v>
                </c:pt>
              </c:strCache>
            </c:strRef>
          </c:tx>
          <c:spPr>
            <a:ln w="41275">
              <a:solidFill>
                <a:schemeClr val="accent6">
                  <a:lumMod val="75000"/>
                </a:schemeClr>
              </a:solidFill>
            </a:ln>
          </c:spPr>
          <c:marker>
            <c:symbol val="none"/>
          </c:marker>
          <c:cat>
            <c:strRef>
              <c:f>Sheet1!$B$30:$E$30</c:f>
              <c:strCache>
                <c:ptCount val="4"/>
                <c:pt idx="0">
                  <c:v>Professor</c:v>
                </c:pt>
                <c:pt idx="1">
                  <c:v>Associate Professor</c:v>
                </c:pt>
                <c:pt idx="2">
                  <c:v>Assistant Professor</c:v>
                </c:pt>
                <c:pt idx="3">
                  <c:v>Lecturer or Instructor</c:v>
                </c:pt>
              </c:strCache>
            </c:strRef>
          </c:cat>
          <c:val>
            <c:numRef>
              <c:f>Sheet1!$B$35:$E$35</c:f>
              <c:numCache>
                <c:formatCode>General</c:formatCode>
                <c:ptCount val="4"/>
                <c:pt idx="0">
                  <c:v>47.75</c:v>
                </c:pt>
                <c:pt idx="1">
                  <c:v>50.18</c:v>
                </c:pt>
                <c:pt idx="2">
                  <c:v>50.25</c:v>
                </c:pt>
                <c:pt idx="3">
                  <c:v>44.620000000000012</c:v>
                </c:pt>
              </c:numCache>
            </c:numRef>
          </c:val>
        </c:ser>
        <c:ser>
          <c:idx val="5"/>
          <c:order val="5"/>
          <c:tx>
            <c:strRef>
              <c:f>Sheet1!$A$36</c:f>
              <c:strCache>
                <c:ptCount val="1"/>
                <c:pt idx="0">
                  <c:v>Asian American Female</c:v>
                </c:pt>
              </c:strCache>
            </c:strRef>
          </c:tx>
          <c:spPr>
            <a:ln w="41275">
              <a:solidFill>
                <a:srgbClr val="7030A0"/>
              </a:solidFill>
            </a:ln>
          </c:spPr>
          <c:marker>
            <c:symbol val="none"/>
          </c:marker>
          <c:cat>
            <c:strRef>
              <c:f>Sheet1!$B$30:$E$30</c:f>
              <c:strCache>
                <c:ptCount val="4"/>
                <c:pt idx="0">
                  <c:v>Professor</c:v>
                </c:pt>
                <c:pt idx="1">
                  <c:v>Associate Professor</c:v>
                </c:pt>
                <c:pt idx="2">
                  <c:v>Assistant Professor</c:v>
                </c:pt>
                <c:pt idx="3">
                  <c:v>Lecturer or Instructor</c:v>
                </c:pt>
              </c:strCache>
            </c:strRef>
          </c:cat>
          <c:val>
            <c:numRef>
              <c:f>Sheet1!$B$36:$E$36</c:f>
              <c:numCache>
                <c:formatCode>General</c:formatCode>
                <c:ptCount val="4"/>
                <c:pt idx="0">
                  <c:v>49.720000000000013</c:v>
                </c:pt>
                <c:pt idx="1">
                  <c:v>51.339999999999996</c:v>
                </c:pt>
                <c:pt idx="2">
                  <c:v>49.809999999999995</c:v>
                </c:pt>
                <c:pt idx="3">
                  <c:v>42.720000000000013</c:v>
                </c:pt>
              </c:numCache>
            </c:numRef>
          </c:val>
        </c:ser>
        <c:marker val="1"/>
        <c:axId val="74250880"/>
        <c:axId val="74289920"/>
      </c:lineChart>
      <c:catAx>
        <c:axId val="74250880"/>
        <c:scaling>
          <c:orientation val="minMax"/>
        </c:scaling>
        <c:axPos val="b"/>
        <c:title>
          <c:tx>
            <c:rich>
              <a:bodyPr/>
              <a:lstStyle/>
              <a:p>
                <a:pPr>
                  <a:defRPr sz="1600"/>
                </a:pPr>
                <a:r>
                  <a:rPr lang="en-US" sz="1600"/>
                  <a:t>Rank</a:t>
                </a:r>
              </a:p>
            </c:rich>
          </c:tx>
          <c:layout/>
        </c:title>
        <c:tickLblPos val="nextTo"/>
        <c:txPr>
          <a:bodyPr/>
          <a:lstStyle/>
          <a:p>
            <a:pPr>
              <a:defRPr sz="1800"/>
            </a:pPr>
            <a:endParaRPr lang="en-US"/>
          </a:p>
        </c:txPr>
        <c:crossAx val="74289920"/>
        <c:crosses val="autoZero"/>
        <c:auto val="1"/>
        <c:lblAlgn val="ctr"/>
        <c:lblOffset val="100"/>
      </c:catAx>
      <c:valAx>
        <c:axId val="74289920"/>
        <c:scaling>
          <c:orientation val="minMax"/>
          <c:max val="60"/>
          <c:min val="30"/>
        </c:scaling>
        <c:axPos val="l"/>
        <c:majorGridlines/>
        <c:numFmt formatCode="General" sourceLinked="1"/>
        <c:tickLblPos val="nextTo"/>
        <c:txPr>
          <a:bodyPr/>
          <a:lstStyle/>
          <a:p>
            <a:pPr>
              <a:defRPr sz="1800"/>
            </a:pPr>
            <a:endParaRPr lang="en-US"/>
          </a:p>
        </c:txPr>
        <c:crossAx val="74250880"/>
        <c:crosses val="autoZero"/>
        <c:crossBetween val="between"/>
        <c:majorUnit val="5"/>
        <c:minorUnit val="1"/>
      </c:valAx>
    </c:plotArea>
    <c:legend>
      <c:legendPos val="b"/>
      <c:layout/>
      <c:txPr>
        <a:bodyPr/>
        <a:lstStyle/>
        <a:p>
          <a:pPr>
            <a:defRPr sz="1400"/>
          </a:pPr>
          <a:endParaRPr lang="en-US"/>
        </a:p>
      </c:txPr>
    </c:legend>
    <c:plotVisOnly val="1"/>
  </c:chart>
  <c:externalData r:id="rId1"/>
</c:chartSpace>
</file>

<file path=ppt/charts/chart3.xml><?xml version="1.0" encoding="utf-8"?>
<c:chartSpace xmlns:c="http://schemas.openxmlformats.org/drawingml/2006/chart" xmlns:a="http://schemas.openxmlformats.org/drawingml/2006/main" xmlns:r="http://schemas.openxmlformats.org/officeDocument/2006/relationships">
  <c:date1904 val="1"/>
  <c:lang val="en-US"/>
  <c:chart>
    <c:title>
      <c:tx>
        <c:rich>
          <a:bodyPr/>
          <a:lstStyle/>
          <a:p>
            <a:pPr>
              <a:defRPr sz="2000"/>
            </a:pPr>
            <a:r>
              <a:rPr lang="en-US" sz="2000" baseline="0" dirty="0"/>
              <a:t>Mean Faculty Satisfaction with </a:t>
            </a:r>
            <a:r>
              <a:rPr lang="en-US" sz="2000" baseline="0" dirty="0" smtClean="0"/>
              <a:t>Compensation and Work</a:t>
            </a:r>
            <a:endParaRPr lang="en-US" sz="2000" baseline="0" dirty="0"/>
          </a:p>
        </c:rich>
      </c:tx>
      <c:layout>
        <c:manualLayout>
          <c:xMode val="edge"/>
          <c:yMode val="edge"/>
          <c:x val="7.0297052413220637E-2"/>
          <c:y val="1.2345679012345703E-2"/>
        </c:manualLayout>
      </c:layout>
    </c:title>
    <c:plotArea>
      <c:layout/>
      <c:lineChart>
        <c:grouping val="standard"/>
        <c:ser>
          <c:idx val="0"/>
          <c:order val="0"/>
          <c:tx>
            <c:strRef>
              <c:f>Sheet1!$A$3</c:f>
              <c:strCache>
                <c:ptCount val="1"/>
                <c:pt idx="0">
                  <c:v>White Male</c:v>
                </c:pt>
              </c:strCache>
            </c:strRef>
          </c:tx>
          <c:spPr>
            <a:ln w="41275"/>
          </c:spPr>
          <c:marker>
            <c:symbol val="none"/>
          </c:marker>
          <c:cat>
            <c:strRef>
              <c:f>Sheet1!$B$1:$E$2</c:f>
              <c:strCache>
                <c:ptCount val="4"/>
                <c:pt idx="0">
                  <c:v>Professor</c:v>
                </c:pt>
                <c:pt idx="1">
                  <c:v>Associate Professor</c:v>
                </c:pt>
                <c:pt idx="2">
                  <c:v>Assistant Professor</c:v>
                </c:pt>
                <c:pt idx="3">
                  <c:v>Lecturer or Instructor</c:v>
                </c:pt>
              </c:strCache>
            </c:strRef>
          </c:cat>
          <c:val>
            <c:numRef>
              <c:f>Sheet1!$B$3:$E$3</c:f>
              <c:numCache>
                <c:formatCode>General</c:formatCode>
                <c:ptCount val="4"/>
                <c:pt idx="0">
                  <c:v>54.160000000000011</c:v>
                </c:pt>
                <c:pt idx="1">
                  <c:v>51.89</c:v>
                </c:pt>
                <c:pt idx="2">
                  <c:v>50.690000000000012</c:v>
                </c:pt>
                <c:pt idx="3">
                  <c:v>45.849999999999994</c:v>
                </c:pt>
              </c:numCache>
            </c:numRef>
          </c:val>
        </c:ser>
        <c:ser>
          <c:idx val="1"/>
          <c:order val="1"/>
          <c:tx>
            <c:strRef>
              <c:f>Sheet1!$A$4</c:f>
              <c:strCache>
                <c:ptCount val="1"/>
                <c:pt idx="0">
                  <c:v>White Female</c:v>
                </c:pt>
              </c:strCache>
            </c:strRef>
          </c:tx>
          <c:spPr>
            <a:ln w="41275">
              <a:solidFill>
                <a:srgbClr val="00B050"/>
              </a:solidFill>
            </a:ln>
          </c:spPr>
          <c:marker>
            <c:symbol val="none"/>
          </c:marker>
          <c:cat>
            <c:strRef>
              <c:f>Sheet1!$B$1:$E$2</c:f>
              <c:strCache>
                <c:ptCount val="4"/>
                <c:pt idx="0">
                  <c:v>Professor</c:v>
                </c:pt>
                <c:pt idx="1">
                  <c:v>Associate Professor</c:v>
                </c:pt>
                <c:pt idx="2">
                  <c:v>Assistant Professor</c:v>
                </c:pt>
                <c:pt idx="3">
                  <c:v>Lecturer or Instructor</c:v>
                </c:pt>
              </c:strCache>
            </c:strRef>
          </c:cat>
          <c:val>
            <c:numRef>
              <c:f>Sheet1!$B$4:$E$4</c:f>
              <c:numCache>
                <c:formatCode>General</c:formatCode>
                <c:ptCount val="4"/>
                <c:pt idx="0">
                  <c:v>52.57</c:v>
                </c:pt>
                <c:pt idx="1">
                  <c:v>51.07</c:v>
                </c:pt>
                <c:pt idx="2">
                  <c:v>50.230000000000011</c:v>
                </c:pt>
                <c:pt idx="3">
                  <c:v>46.03</c:v>
                </c:pt>
              </c:numCache>
            </c:numRef>
          </c:val>
        </c:ser>
        <c:ser>
          <c:idx val="2"/>
          <c:order val="2"/>
          <c:tx>
            <c:strRef>
              <c:f>Sheet1!$A$5</c:f>
              <c:strCache>
                <c:ptCount val="1"/>
                <c:pt idx="0">
                  <c:v>URM Male</c:v>
                </c:pt>
              </c:strCache>
            </c:strRef>
          </c:tx>
          <c:spPr>
            <a:ln w="41275">
              <a:solidFill>
                <a:schemeClr val="bg2">
                  <a:lumMod val="75000"/>
                </a:schemeClr>
              </a:solidFill>
            </a:ln>
          </c:spPr>
          <c:marker>
            <c:symbol val="none"/>
          </c:marker>
          <c:cat>
            <c:strRef>
              <c:f>Sheet1!$B$1:$E$2</c:f>
              <c:strCache>
                <c:ptCount val="4"/>
                <c:pt idx="0">
                  <c:v>Professor</c:v>
                </c:pt>
                <c:pt idx="1">
                  <c:v>Associate Professor</c:v>
                </c:pt>
                <c:pt idx="2">
                  <c:v>Assistant Professor</c:v>
                </c:pt>
                <c:pt idx="3">
                  <c:v>Lecturer or Instructor</c:v>
                </c:pt>
              </c:strCache>
            </c:strRef>
          </c:cat>
          <c:val>
            <c:numRef>
              <c:f>Sheet1!$B$5:$E$5</c:f>
              <c:numCache>
                <c:formatCode>General</c:formatCode>
                <c:ptCount val="4"/>
                <c:pt idx="0">
                  <c:v>53.18</c:v>
                </c:pt>
                <c:pt idx="1">
                  <c:v>48.690000000000012</c:v>
                </c:pt>
                <c:pt idx="2">
                  <c:v>48.13</c:v>
                </c:pt>
                <c:pt idx="3">
                  <c:v>42.63</c:v>
                </c:pt>
              </c:numCache>
            </c:numRef>
          </c:val>
        </c:ser>
        <c:ser>
          <c:idx val="3"/>
          <c:order val="3"/>
          <c:tx>
            <c:strRef>
              <c:f>Sheet1!$A$6</c:f>
              <c:strCache>
                <c:ptCount val="1"/>
                <c:pt idx="0">
                  <c:v>URM Female</c:v>
                </c:pt>
              </c:strCache>
            </c:strRef>
          </c:tx>
          <c:spPr>
            <a:ln w="41275">
              <a:solidFill>
                <a:srgbClr val="FF0000"/>
              </a:solidFill>
            </a:ln>
          </c:spPr>
          <c:marker>
            <c:symbol val="none"/>
          </c:marker>
          <c:cat>
            <c:strRef>
              <c:f>Sheet1!$B$1:$E$2</c:f>
              <c:strCache>
                <c:ptCount val="4"/>
                <c:pt idx="0">
                  <c:v>Professor</c:v>
                </c:pt>
                <c:pt idx="1">
                  <c:v>Associate Professor</c:v>
                </c:pt>
                <c:pt idx="2">
                  <c:v>Assistant Professor</c:v>
                </c:pt>
                <c:pt idx="3">
                  <c:v>Lecturer or Instructor</c:v>
                </c:pt>
              </c:strCache>
            </c:strRef>
          </c:cat>
          <c:val>
            <c:numRef>
              <c:f>Sheet1!$B$6:$E$6</c:f>
              <c:numCache>
                <c:formatCode>General</c:formatCode>
                <c:ptCount val="4"/>
                <c:pt idx="0">
                  <c:v>49.28</c:v>
                </c:pt>
                <c:pt idx="1">
                  <c:v>48.760000000000012</c:v>
                </c:pt>
                <c:pt idx="2">
                  <c:v>49.53</c:v>
                </c:pt>
                <c:pt idx="3">
                  <c:v>44.58</c:v>
                </c:pt>
              </c:numCache>
            </c:numRef>
          </c:val>
        </c:ser>
        <c:ser>
          <c:idx val="4"/>
          <c:order val="4"/>
          <c:tx>
            <c:strRef>
              <c:f>Sheet1!$A$7</c:f>
              <c:strCache>
                <c:ptCount val="1"/>
                <c:pt idx="0">
                  <c:v>Asian American Male</c:v>
                </c:pt>
              </c:strCache>
            </c:strRef>
          </c:tx>
          <c:spPr>
            <a:ln w="41275">
              <a:solidFill>
                <a:schemeClr val="accent6">
                  <a:lumMod val="75000"/>
                </a:schemeClr>
              </a:solidFill>
            </a:ln>
          </c:spPr>
          <c:marker>
            <c:symbol val="none"/>
          </c:marker>
          <c:cat>
            <c:strRef>
              <c:f>Sheet1!$B$1:$E$2</c:f>
              <c:strCache>
                <c:ptCount val="4"/>
                <c:pt idx="0">
                  <c:v>Professor</c:v>
                </c:pt>
                <c:pt idx="1">
                  <c:v>Associate Professor</c:v>
                </c:pt>
                <c:pt idx="2">
                  <c:v>Assistant Professor</c:v>
                </c:pt>
                <c:pt idx="3">
                  <c:v>Lecturer or Instructor</c:v>
                </c:pt>
              </c:strCache>
            </c:strRef>
          </c:cat>
          <c:val>
            <c:numRef>
              <c:f>Sheet1!$B$7:$E$7</c:f>
              <c:numCache>
                <c:formatCode>General</c:formatCode>
                <c:ptCount val="4"/>
                <c:pt idx="0">
                  <c:v>51.28</c:v>
                </c:pt>
                <c:pt idx="1">
                  <c:v>49.41</c:v>
                </c:pt>
                <c:pt idx="2">
                  <c:v>49.8</c:v>
                </c:pt>
                <c:pt idx="3">
                  <c:v>45.660000000000011</c:v>
                </c:pt>
              </c:numCache>
            </c:numRef>
          </c:val>
        </c:ser>
        <c:ser>
          <c:idx val="5"/>
          <c:order val="5"/>
          <c:tx>
            <c:strRef>
              <c:f>Sheet1!$A$8</c:f>
              <c:strCache>
                <c:ptCount val="1"/>
                <c:pt idx="0">
                  <c:v>Asian American Female</c:v>
                </c:pt>
              </c:strCache>
            </c:strRef>
          </c:tx>
          <c:spPr>
            <a:ln w="41275">
              <a:solidFill>
                <a:srgbClr val="7030A0"/>
              </a:solidFill>
            </a:ln>
          </c:spPr>
          <c:marker>
            <c:symbol val="none"/>
          </c:marker>
          <c:cat>
            <c:strRef>
              <c:f>Sheet1!$B$1:$E$2</c:f>
              <c:strCache>
                <c:ptCount val="4"/>
                <c:pt idx="0">
                  <c:v>Professor</c:v>
                </c:pt>
                <c:pt idx="1">
                  <c:v>Associate Professor</c:v>
                </c:pt>
                <c:pt idx="2">
                  <c:v>Assistant Professor</c:v>
                </c:pt>
                <c:pt idx="3">
                  <c:v>Lecturer or Instructor</c:v>
                </c:pt>
              </c:strCache>
            </c:strRef>
          </c:cat>
          <c:val>
            <c:numRef>
              <c:f>Sheet1!$B$8:$E$8</c:f>
              <c:numCache>
                <c:formatCode>General</c:formatCode>
                <c:ptCount val="4"/>
                <c:pt idx="0">
                  <c:v>52.07</c:v>
                </c:pt>
                <c:pt idx="1">
                  <c:v>50.37</c:v>
                </c:pt>
                <c:pt idx="2">
                  <c:v>47.25</c:v>
                </c:pt>
                <c:pt idx="3">
                  <c:v>43.97</c:v>
                </c:pt>
              </c:numCache>
            </c:numRef>
          </c:val>
        </c:ser>
        <c:marker val="1"/>
        <c:axId val="74658560"/>
        <c:axId val="74660480"/>
      </c:lineChart>
      <c:catAx>
        <c:axId val="74658560"/>
        <c:scaling>
          <c:orientation val="minMax"/>
        </c:scaling>
        <c:axPos val="b"/>
        <c:title>
          <c:tx>
            <c:rich>
              <a:bodyPr/>
              <a:lstStyle/>
              <a:p>
                <a:pPr>
                  <a:defRPr sz="1800"/>
                </a:pPr>
                <a:r>
                  <a:rPr lang="en-US" sz="1800"/>
                  <a:t>Rank</a:t>
                </a:r>
              </a:p>
            </c:rich>
          </c:tx>
        </c:title>
        <c:tickLblPos val="nextTo"/>
        <c:txPr>
          <a:bodyPr/>
          <a:lstStyle/>
          <a:p>
            <a:pPr>
              <a:defRPr sz="1400"/>
            </a:pPr>
            <a:endParaRPr lang="en-US"/>
          </a:p>
        </c:txPr>
        <c:crossAx val="74660480"/>
        <c:crosses val="autoZero"/>
        <c:auto val="1"/>
        <c:lblAlgn val="ctr"/>
        <c:lblOffset val="100"/>
      </c:catAx>
      <c:valAx>
        <c:axId val="74660480"/>
        <c:scaling>
          <c:orientation val="minMax"/>
          <c:max val="55"/>
          <c:min val="42"/>
        </c:scaling>
        <c:axPos val="l"/>
        <c:majorGridlines/>
        <c:numFmt formatCode="General" sourceLinked="1"/>
        <c:tickLblPos val="nextTo"/>
        <c:txPr>
          <a:bodyPr/>
          <a:lstStyle/>
          <a:p>
            <a:pPr>
              <a:defRPr sz="1800"/>
            </a:pPr>
            <a:endParaRPr lang="en-US"/>
          </a:p>
        </c:txPr>
        <c:crossAx val="74658560"/>
        <c:crosses val="autoZero"/>
        <c:crossBetween val="between"/>
      </c:valAx>
    </c:plotArea>
    <c:legend>
      <c:legendPos val="b"/>
      <c:txPr>
        <a:bodyPr/>
        <a:lstStyle/>
        <a:p>
          <a:pPr>
            <a:defRPr sz="1400"/>
          </a:pPr>
          <a:endParaRPr lang="en-US"/>
        </a:p>
      </c:txPr>
    </c:legend>
    <c:plotVisOnly val="1"/>
  </c:chart>
  <c:externalData r:id="rId1"/>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2119" cy="464820"/>
          </a:xfrm>
          <a:prstGeom prst="rect">
            <a:avLst/>
          </a:prstGeom>
        </p:spPr>
        <p:txBody>
          <a:bodyPr vert="horz" lIns="92446" tIns="46223" rIns="92446" bIns="46223" rtlCol="0"/>
          <a:lstStyle>
            <a:lvl1pPr algn="l">
              <a:defRPr sz="1200"/>
            </a:lvl1pPr>
          </a:lstStyle>
          <a:p>
            <a:endParaRPr lang="en-US"/>
          </a:p>
        </p:txBody>
      </p:sp>
      <p:sp>
        <p:nvSpPr>
          <p:cNvPr id="3" name="Date Placeholder 2"/>
          <p:cNvSpPr>
            <a:spLocks noGrp="1"/>
          </p:cNvSpPr>
          <p:nvPr>
            <p:ph type="dt" idx="1"/>
          </p:nvPr>
        </p:nvSpPr>
        <p:spPr>
          <a:xfrm>
            <a:off x="3898102" y="0"/>
            <a:ext cx="2982119" cy="464820"/>
          </a:xfrm>
          <a:prstGeom prst="rect">
            <a:avLst/>
          </a:prstGeom>
        </p:spPr>
        <p:txBody>
          <a:bodyPr vert="horz" lIns="92446" tIns="46223" rIns="92446" bIns="46223" rtlCol="0"/>
          <a:lstStyle>
            <a:lvl1pPr algn="r">
              <a:defRPr sz="1200"/>
            </a:lvl1pPr>
          </a:lstStyle>
          <a:p>
            <a:fld id="{88D512D4-00B3-4E3E-BE2B-FD5F79B38F35}" type="datetimeFigureOut">
              <a:rPr lang="en-US" smtClean="0"/>
              <a:pPr/>
              <a:t>4/29/2013</a:t>
            </a:fld>
            <a:endParaRPr lang="en-US"/>
          </a:p>
        </p:txBody>
      </p:sp>
      <p:sp>
        <p:nvSpPr>
          <p:cNvPr id="4" name="Slide Image Placeholder 3"/>
          <p:cNvSpPr>
            <a:spLocks noGrp="1" noRot="1" noChangeAspect="1"/>
          </p:cNvSpPr>
          <p:nvPr>
            <p:ph type="sldImg" idx="2"/>
          </p:nvPr>
        </p:nvSpPr>
        <p:spPr>
          <a:xfrm>
            <a:off x="1117600" y="696913"/>
            <a:ext cx="4648200" cy="3486150"/>
          </a:xfrm>
          <a:prstGeom prst="rect">
            <a:avLst/>
          </a:prstGeom>
          <a:noFill/>
          <a:ln w="12700">
            <a:solidFill>
              <a:prstClr val="black"/>
            </a:solidFill>
          </a:ln>
        </p:spPr>
        <p:txBody>
          <a:bodyPr vert="horz" lIns="92446" tIns="46223" rIns="92446" bIns="46223" rtlCol="0" anchor="ctr"/>
          <a:lstStyle/>
          <a:p>
            <a:endParaRPr lang="en-US"/>
          </a:p>
        </p:txBody>
      </p:sp>
      <p:sp>
        <p:nvSpPr>
          <p:cNvPr id="5" name="Notes Placeholder 4"/>
          <p:cNvSpPr>
            <a:spLocks noGrp="1"/>
          </p:cNvSpPr>
          <p:nvPr>
            <p:ph type="body" sz="quarter" idx="3"/>
          </p:nvPr>
        </p:nvSpPr>
        <p:spPr>
          <a:xfrm>
            <a:off x="688182" y="4415790"/>
            <a:ext cx="5505450" cy="4183380"/>
          </a:xfrm>
          <a:prstGeom prst="rect">
            <a:avLst/>
          </a:prstGeom>
        </p:spPr>
        <p:txBody>
          <a:bodyPr vert="horz" lIns="92446" tIns="46223" rIns="92446" bIns="46223"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2982119" cy="464820"/>
          </a:xfrm>
          <a:prstGeom prst="rect">
            <a:avLst/>
          </a:prstGeom>
        </p:spPr>
        <p:txBody>
          <a:bodyPr vert="horz" lIns="92446" tIns="46223" rIns="92446" bIns="46223" rtlCol="0" anchor="b"/>
          <a:lstStyle>
            <a:lvl1pPr algn="l">
              <a:defRPr sz="1200"/>
            </a:lvl1pPr>
          </a:lstStyle>
          <a:p>
            <a:endParaRPr lang="en-US"/>
          </a:p>
        </p:txBody>
      </p:sp>
      <p:sp>
        <p:nvSpPr>
          <p:cNvPr id="7" name="Slide Number Placeholder 6"/>
          <p:cNvSpPr>
            <a:spLocks noGrp="1"/>
          </p:cNvSpPr>
          <p:nvPr>
            <p:ph type="sldNum" sz="quarter" idx="5"/>
          </p:nvPr>
        </p:nvSpPr>
        <p:spPr>
          <a:xfrm>
            <a:off x="3898102" y="8829967"/>
            <a:ext cx="2982119" cy="464820"/>
          </a:xfrm>
          <a:prstGeom prst="rect">
            <a:avLst/>
          </a:prstGeom>
        </p:spPr>
        <p:txBody>
          <a:bodyPr vert="horz" lIns="92446" tIns="46223" rIns="92446" bIns="46223" rtlCol="0" anchor="b"/>
          <a:lstStyle>
            <a:lvl1pPr algn="r">
              <a:defRPr sz="1200"/>
            </a:lvl1pPr>
          </a:lstStyle>
          <a:p>
            <a:fld id="{850B2982-C37B-4DC9-A89D-1D9379EC4151}"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50B2982-C37B-4DC9-A89D-1D9379EC4151}" type="slidenum">
              <a:rPr lang="en-US" smtClean="0"/>
              <a:pPr/>
              <a:t>2</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Percentages</a:t>
            </a:r>
            <a:r>
              <a:rPr lang="en-US" baseline="0" dirty="0" smtClean="0"/>
              <a:t> by row may not add to 100% because we are missing rank data for those people. </a:t>
            </a:r>
            <a:endParaRPr lang="en-US" dirty="0"/>
          </a:p>
        </p:txBody>
      </p:sp>
      <p:sp>
        <p:nvSpPr>
          <p:cNvPr id="4" name="Slide Number Placeholder 3"/>
          <p:cNvSpPr>
            <a:spLocks noGrp="1"/>
          </p:cNvSpPr>
          <p:nvPr>
            <p:ph type="sldNum" sz="quarter" idx="10"/>
          </p:nvPr>
        </p:nvSpPr>
        <p:spPr/>
        <p:txBody>
          <a:bodyPr/>
          <a:lstStyle/>
          <a:p>
            <a:fld id="{850B2982-C37B-4DC9-A89D-1D9379EC4151}" type="slidenum">
              <a:rPr lang="en-US" smtClean="0"/>
              <a:pPr/>
              <a:t>4</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50B2982-C37B-4DC9-A89D-1D9379EC4151}" type="slidenum">
              <a:rPr lang="en-US" smtClean="0"/>
              <a:pPr/>
              <a:t>5</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Women of color are significantly more likely to</a:t>
            </a:r>
            <a:r>
              <a:rPr lang="en-US" baseline="0" dirty="0" smtClean="0"/>
              <a:t> report stress in the last two years related to subtle discrimination than either male or female faculty in STEM. Note Asian women are as likely to report this source of stress as URM women, there are no statistical differences between those groups.</a:t>
            </a:r>
          </a:p>
          <a:p>
            <a:endParaRPr lang="en-US" baseline="0" dirty="0" smtClean="0"/>
          </a:p>
          <a:p>
            <a:r>
              <a:rPr lang="en-US" baseline="0" dirty="0" smtClean="0"/>
              <a:t>* </a:t>
            </a:r>
            <a:r>
              <a:rPr lang="en-US" baseline="0" dirty="0" err="1" smtClean="0"/>
              <a:t>Astroids</a:t>
            </a:r>
            <a:r>
              <a:rPr lang="en-US" baseline="0" dirty="0" smtClean="0"/>
              <a:t> on the bar signify that the mean for that group is stat different from URM females</a:t>
            </a:r>
            <a:endParaRPr lang="en-US" dirty="0"/>
          </a:p>
        </p:txBody>
      </p:sp>
      <p:sp>
        <p:nvSpPr>
          <p:cNvPr id="4" name="Slide Number Placeholder 3"/>
          <p:cNvSpPr>
            <a:spLocks noGrp="1"/>
          </p:cNvSpPr>
          <p:nvPr>
            <p:ph type="sldNum" sz="quarter" idx="10"/>
          </p:nvPr>
        </p:nvSpPr>
        <p:spPr/>
        <p:txBody>
          <a:bodyPr/>
          <a:lstStyle/>
          <a:p>
            <a:fld id="{850B2982-C37B-4DC9-A89D-1D9379EC4151}" type="slidenum">
              <a:rPr lang="en-US" smtClean="0"/>
              <a:pPr/>
              <a:t>6</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average amount of stress faculty experience related to their career. Includes sources of stress: committee work, colleagues, students, research or publishing demands, institutional procedures/red tape, teaching load, lack of personal time, and self-imposed high expectations. URM women have among the highest reported levels of career-related stress, higher than white women at the associate level but lower than white women at the lower ranks.</a:t>
            </a:r>
            <a:endParaRPr lang="en-US" dirty="0"/>
          </a:p>
        </p:txBody>
      </p:sp>
      <p:sp>
        <p:nvSpPr>
          <p:cNvPr id="4" name="Slide Number Placeholder 3"/>
          <p:cNvSpPr>
            <a:spLocks noGrp="1"/>
          </p:cNvSpPr>
          <p:nvPr>
            <p:ph type="sldNum" sz="quarter" idx="10"/>
          </p:nvPr>
        </p:nvSpPr>
        <p:spPr/>
        <p:txBody>
          <a:bodyPr/>
          <a:lstStyle/>
          <a:p>
            <a:fld id="{850B2982-C37B-4DC9-A89D-1D9379EC4151}" type="slidenum">
              <a:rPr lang="en-US" smtClean="0"/>
              <a:pPr/>
              <a:t>7</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Mean satisfaction with compensation is measured by responses to the following</a:t>
            </a:r>
            <a:r>
              <a:rPr lang="en-US" baseline="0" dirty="0" smtClean="0"/>
              <a:t> items: </a:t>
            </a:r>
            <a:r>
              <a:rPr lang="en-US" dirty="0" smtClean="0"/>
              <a:t>Salary, retirement benefits, opportunity for scholarly pursuits, teaching load, job security, and prospects for career advancement. While URM women are more satisfied</a:t>
            </a:r>
            <a:r>
              <a:rPr lang="en-US" baseline="0" dirty="0" smtClean="0"/>
              <a:t> than Asian Females or URM males at the assistant professor level, this pattern quickly changes once one is tenured. URM female professors are least satisfied.</a:t>
            </a:r>
            <a:endParaRPr lang="en-US" dirty="0"/>
          </a:p>
        </p:txBody>
      </p:sp>
      <p:sp>
        <p:nvSpPr>
          <p:cNvPr id="4" name="Slide Number Placeholder 3"/>
          <p:cNvSpPr>
            <a:spLocks noGrp="1"/>
          </p:cNvSpPr>
          <p:nvPr>
            <p:ph type="sldNum" sz="quarter" idx="10"/>
          </p:nvPr>
        </p:nvSpPr>
        <p:spPr/>
        <p:txBody>
          <a:bodyPr/>
          <a:lstStyle/>
          <a:p>
            <a:fld id="{850B2982-C37B-4DC9-A89D-1D9379EC4151}" type="slidenum">
              <a:rPr lang="en-US" smtClean="0"/>
              <a:pPr/>
              <a:t>10</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ubtitle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F2775E76-15FD-4E46-9F23-73539FE768CF}" type="datetimeFigureOut">
              <a:rPr lang="en-US" smtClean="0"/>
              <a:pPr/>
              <a:t>4/29/2013</a:t>
            </a:fld>
            <a:endParaRPr lang="en-US"/>
          </a:p>
        </p:txBody>
      </p:sp>
      <p:sp>
        <p:nvSpPr>
          <p:cNvPr id="17" name="Footer Placeholder 16"/>
          <p:cNvSpPr>
            <a:spLocks noGrp="1"/>
          </p:cNvSpPr>
          <p:nvPr>
            <p:ph type="ftr" sz="quarter" idx="11"/>
          </p:nvPr>
        </p:nvSpPr>
        <p:spPr/>
        <p:txBody>
          <a:bodyPr/>
          <a:lstStyle/>
          <a:p>
            <a:endParaRPr lang="en-US"/>
          </a:p>
        </p:txBody>
      </p:sp>
      <p:sp>
        <p:nvSpPr>
          <p:cNvPr id="7" name="Straight Connector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A1ABE318-8F15-4E08-93DA-C0C4A00B9FDF}" type="slidenum">
              <a:rPr lang="en-US" smtClean="0"/>
              <a:pPr/>
              <a:t>‹#›</a:t>
            </a:fld>
            <a:endParaRPr lang="en-US"/>
          </a:p>
        </p:txBody>
      </p:sp>
      <p:sp>
        <p:nvSpPr>
          <p:cNvPr id="8" name="Title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hade val="75000"/>
                  </a:schemeClr>
                </a:solidFill>
              </a:defRPr>
            </a:lvl1p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F2775E76-15FD-4E46-9F23-73539FE768CF}" type="datetimeFigureOut">
              <a:rPr lang="en-US" smtClean="0"/>
              <a:pPr/>
              <a:t>4/29/2013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4361688" y="1026372"/>
            <a:ext cx="457200" cy="441325"/>
          </a:xfrm>
        </p:spPr>
        <p:txBody>
          <a:bodyPr/>
          <a:lstStyle/>
          <a:p>
            <a:fld id="{A1ABE318-8F15-4E08-93DA-C0C4A00B9FDF}" type="slidenum">
              <a:rPr lang="en-US" smtClean="0"/>
              <a:pPr/>
              <a:t>‹#›</a:t>
            </a:fld>
            <a:endParaRPr lang="en-US"/>
          </a:p>
        </p:txBody>
      </p:sp>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3" name="Rectangle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Rectangle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Footer Placeholder 4"/>
          <p:cNvSpPr>
            <a:spLocks noGrp="1"/>
          </p:cNvSpPr>
          <p:nvPr>
            <p:ph type="ftr" sz="quarter" idx="11"/>
          </p:nvPr>
        </p:nvSpPr>
        <p:spPr/>
        <p:txBody>
          <a:bodyPr/>
          <a:lstStyle/>
          <a:p>
            <a:endParaRPr lang="en-US"/>
          </a:p>
        </p:txBody>
      </p:sp>
      <p:sp>
        <p:nvSpPr>
          <p:cNvPr id="4" name="Date Placeholder 3"/>
          <p:cNvSpPr>
            <a:spLocks noGrp="1"/>
          </p:cNvSpPr>
          <p:nvPr>
            <p:ph type="dt" sz="half" idx="10"/>
          </p:nvPr>
        </p:nvSpPr>
        <p:spPr/>
        <p:txBody>
          <a:bodyPr/>
          <a:lstStyle/>
          <a:p>
            <a:fld id="{F2775E76-15FD-4E46-9F23-73539FE768CF}" type="datetimeFigureOut">
              <a:rPr lang="en-US" smtClean="0"/>
              <a:pPr/>
              <a:t>4/29/2013</a:t>
            </a:fld>
            <a:endParaRPr lang="en-US"/>
          </a:p>
        </p:txBody>
      </p:sp>
      <p:sp>
        <p:nvSpPr>
          <p:cNvPr id="8" name="Straight Connector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Oval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A1ABE318-8F15-4E08-93DA-C0C4A00B9FDF}" type="slidenum">
              <a:rPr lang="en-US" smtClean="0"/>
              <a:pPr/>
              <a:t>‹#›</a:t>
            </a:fld>
            <a:endParaRPr lang="en-US"/>
          </a:p>
        </p:txBody>
      </p:sp>
      <p:sp>
        <p:nvSpPr>
          <p:cNvPr id="2" name="Title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758952"/>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a:xfrm>
            <a:off x="5791200" y="6409944"/>
            <a:ext cx="3044952" cy="365760"/>
          </a:xfrm>
        </p:spPr>
        <p:txBody>
          <a:bodyPr/>
          <a:lstStyle/>
          <a:p>
            <a:fld id="{F2775E76-15FD-4E46-9F23-73539FE768CF}" type="datetimeFigureOut">
              <a:rPr lang="en-US" smtClean="0"/>
              <a:pPr/>
              <a:t>4/29/2013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1ABE318-8F15-4E08-93DA-C0C4A00B9FDF}" type="slidenum">
              <a:rPr lang="en-US" smtClean="0"/>
              <a:pPr/>
              <a:t>‹#›</a:t>
            </a:fld>
            <a:endParaRPr lang="en-US"/>
          </a:p>
        </p:txBody>
      </p:sp>
      <p:sp>
        <p:nvSpPr>
          <p:cNvPr id="8" name="Straight Connector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Content Placeholder 9"/>
          <p:cNvSpPr>
            <a:spLocks noGrp="1"/>
          </p:cNvSpPr>
          <p:nvPr>
            <p:ph sz="half" idx="1"/>
          </p:nvPr>
        </p:nvSpPr>
        <p:spPr>
          <a:xfrm>
            <a:off x="301752"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Content Placeholder 11"/>
          <p:cNvSpPr>
            <a:spLocks noGrp="1"/>
          </p:cNvSpPr>
          <p:nvPr>
            <p:ph sz="half" idx="2"/>
          </p:nvPr>
        </p:nvSpPr>
        <p:spPr>
          <a:xfrm>
            <a:off x="4800600"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F2775E76-15FD-4E46-9F23-73539FE768CF}" type="datetimeFigureOut">
              <a:rPr lang="en-US" smtClean="0"/>
              <a:pPr/>
              <a:t>4/29/2013</a:t>
            </a:fld>
            <a:endParaRPr lang="en-US"/>
          </a:p>
        </p:txBody>
      </p:sp>
      <p:sp>
        <p:nvSpPr>
          <p:cNvPr id="8" name="Footer Placeholder 7"/>
          <p:cNvSpPr>
            <a:spLocks noGrp="1"/>
          </p:cNvSpPr>
          <p:nvPr>
            <p:ph type="ftr" sz="quarter" idx="11"/>
          </p:nvPr>
        </p:nvSpPr>
        <p:spPr>
          <a:xfrm>
            <a:off x="304800" y="6409944"/>
            <a:ext cx="3581400" cy="365760"/>
          </a:xfrm>
        </p:spPr>
        <p:txBody>
          <a:bodyPr/>
          <a:lstStyle/>
          <a:p>
            <a:endParaRPr lang="en-US"/>
          </a:p>
        </p:txBody>
      </p:sp>
      <p:sp>
        <p:nvSpPr>
          <p:cNvPr id="15" name="Straight Connector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A1ABE318-8F15-4E08-93DA-C0C4A00B9FDF}" type="slidenum">
              <a:rPr lang="en-US" smtClean="0"/>
              <a:pPr/>
              <a:t>‹#›</a:t>
            </a:fld>
            <a:endParaRPr lang="en-US"/>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F2775E76-15FD-4E46-9F23-73539FE768CF}" type="datetimeFigureOut">
              <a:rPr lang="en-US" smtClean="0"/>
              <a:pPr/>
              <a:t>4/29/2013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4343400" y="1036020"/>
            <a:ext cx="457200" cy="441325"/>
          </a:xfrm>
        </p:spPr>
        <p:txBody>
          <a:bodyPr/>
          <a:lstStyle/>
          <a:p>
            <a:fld id="{A1ABE318-8F15-4E08-93DA-C0C4A00B9FDF}"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Rectangle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Rectangle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Date Placeholder 1"/>
          <p:cNvSpPr>
            <a:spLocks noGrp="1"/>
          </p:cNvSpPr>
          <p:nvPr>
            <p:ph type="dt" sz="half" idx="10"/>
          </p:nvPr>
        </p:nvSpPr>
        <p:spPr/>
        <p:txBody>
          <a:bodyPr/>
          <a:lstStyle/>
          <a:p>
            <a:fld id="{F2775E76-15FD-4E46-9F23-73539FE768CF}" type="datetimeFigureOut">
              <a:rPr lang="en-US" smtClean="0"/>
              <a:pPr/>
              <a:t>4/29/2013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4267200" y="6324600"/>
            <a:ext cx="609600" cy="441324"/>
          </a:xfrm>
        </p:spPr>
        <p:txBody>
          <a:bodyPr/>
          <a:lstStyle>
            <a:lvl1pPr>
              <a:defRPr>
                <a:solidFill>
                  <a:srgbClr val="FFFFFF"/>
                </a:solidFill>
              </a:defRPr>
            </a:lvl1pPr>
          </a:lstStyle>
          <a:p>
            <a:fld id="{A1ABE318-8F15-4E08-93DA-C0C4A00B9FDF}"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tangle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A1ABE318-8F15-4E08-93DA-C0C4A00B9FDF}" type="slidenum">
              <a:rPr lang="en-US" smtClean="0"/>
              <a:pPr/>
              <a:t>‹#›</a:t>
            </a:fld>
            <a:endParaRPr lang="en-US"/>
          </a:p>
        </p:txBody>
      </p:sp>
      <p:sp>
        <p:nvSpPr>
          <p:cNvPr id="21" name="Rectangle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p:txBody>
          <a:bodyPr/>
          <a:lstStyle/>
          <a:p>
            <a:fld id="{F2775E76-15FD-4E46-9F23-73539FE768CF}" type="datetimeFigureOut">
              <a:rPr lang="en-US" smtClean="0"/>
              <a:pPr/>
              <a:t>4/29/2013</a:t>
            </a:fld>
            <a:endParaRPr lang="en-US"/>
          </a:p>
        </p:txBody>
      </p:sp>
      <p:sp>
        <p:nvSpPr>
          <p:cNvPr id="6" name="Footer Placeholder 5"/>
          <p:cNvSpPr>
            <a:spLocks noGrp="1"/>
          </p:cNvSpPr>
          <p:nvPr>
            <p:ph type="ftr" sz="quarter" idx="11"/>
          </p:nvPr>
        </p:nvSpPr>
        <p:spPr>
          <a:xfrm>
            <a:off x="301752" y="6410848"/>
            <a:ext cx="3383280" cy="365760"/>
          </a:xfrm>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tangle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p>
            <a:fld id="{A1ABE318-8F15-4E08-93DA-C0C4A00B9FDF}" type="slidenum">
              <a:rPr lang="en-US" smtClean="0"/>
              <a:pPr/>
              <a:t>‹#›</a:t>
            </a:fld>
            <a:endParaRPr lang="en-US"/>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a:xfrm>
            <a:off x="5788152" y="6404984"/>
            <a:ext cx="3044952" cy="365760"/>
          </a:xfrm>
        </p:spPr>
        <p:txBody>
          <a:bodyPr/>
          <a:lstStyle/>
          <a:p>
            <a:fld id="{F2775E76-15FD-4E46-9F23-73539FE768CF}" type="datetimeFigureOut">
              <a:rPr lang="en-US" smtClean="0"/>
              <a:pPr/>
              <a:t>4/29/2013</a:t>
            </a:fld>
            <a:endParaRPr lang="en-US"/>
          </a:p>
        </p:txBody>
      </p:sp>
      <p:sp>
        <p:nvSpPr>
          <p:cNvPr id="6" name="Footer Placeholder 5"/>
          <p:cNvSpPr>
            <a:spLocks noGrp="1"/>
          </p:cNvSpPr>
          <p:nvPr>
            <p:ph type="ftr" sz="quarter" idx="11"/>
          </p:nvPr>
        </p:nvSpPr>
        <p:spPr>
          <a:xfrm>
            <a:off x="301752" y="6410848"/>
            <a:ext cx="3584448" cy="365760"/>
          </a:xfrm>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2775E76-15FD-4E46-9F23-73539FE768CF}" type="datetimeFigureOut">
              <a:rPr lang="en-US" smtClean="0"/>
              <a:pPr/>
              <a:t>4/29/2013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1ABE318-8F15-4E08-93DA-C0C4A00B9FDF}"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2"/>
      </p:bgRef>
    </p:bg>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Straight Connector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Oval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6915912" y="3009901"/>
            <a:ext cx="457200" cy="441325"/>
          </a:xfrm>
        </p:spPr>
        <p:txBody>
          <a:bodyPr/>
          <a:lstStyle/>
          <a:p>
            <a:fld id="{A1ABE318-8F15-4E08-93DA-C0C4A00B9FDF}" type="slidenum">
              <a:rPr lang="en-US" smtClean="0"/>
              <a:pPr/>
              <a:t>‹#›</a:t>
            </a:fld>
            <a:endParaRPr lang="en-US"/>
          </a:p>
        </p:txBody>
      </p:sp>
      <p:sp>
        <p:nvSpPr>
          <p:cNvPr id="3" name="Vertical Text Placeholder 2"/>
          <p:cNvSpPr>
            <a:spLocks noGrp="1"/>
          </p:cNvSpPr>
          <p:nvPr>
            <p:ph type="body" orient="vert" idx="1"/>
          </p:nvPr>
        </p:nvSpPr>
        <p:spPr>
          <a:xfrm>
            <a:off x="304800" y="304800"/>
            <a:ext cx="6553200" cy="5821366"/>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2775E76-15FD-4E46-9F23-73539FE768CF}" type="datetimeFigureOut">
              <a:rPr lang="en-US" smtClean="0"/>
              <a:pPr/>
              <a:t>4/29/2013</a:t>
            </a:fld>
            <a:endParaRPr lang="en-US"/>
          </a:p>
        </p:txBody>
      </p:sp>
      <p:sp>
        <p:nvSpPr>
          <p:cNvPr id="5" name="Footer Placeholder 4"/>
          <p:cNvSpPr>
            <a:spLocks noGrp="1"/>
          </p:cNvSpPr>
          <p:nvPr>
            <p:ph type="ftr" sz="quarter" idx="11"/>
          </p:nvPr>
        </p:nvSpPr>
        <p:spPr/>
        <p:txBody>
          <a:bodyPr/>
          <a:lstStyle/>
          <a:p>
            <a:endParaRPr lang="en-US"/>
          </a:p>
        </p:txBody>
      </p:sp>
      <p:sp>
        <p:nvSpPr>
          <p:cNvPr id="2" name="Vertical Title 1"/>
          <p:cNvSpPr>
            <a:spLocks noGrp="1"/>
          </p:cNvSpPr>
          <p:nvPr>
            <p:ph type="title" orient="vert"/>
          </p:nvPr>
        </p:nvSpPr>
        <p:spPr>
          <a:xfrm>
            <a:off x="7391400" y="304801"/>
            <a:ext cx="1447800" cy="5851525"/>
          </a:xfrm>
        </p:spPr>
        <p:txBody>
          <a:bodyPr vert="eaVert"/>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e Placeholder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F2775E76-15FD-4E46-9F23-73539FE768CF}" type="datetimeFigureOut">
              <a:rPr lang="en-US" smtClean="0"/>
              <a:pPr/>
              <a:t>4/29/2013</a:t>
            </a:fld>
            <a:endParaRPr lang="en-US"/>
          </a:p>
        </p:txBody>
      </p:sp>
      <p:sp>
        <p:nvSpPr>
          <p:cNvPr id="3" name="Footer Placeholder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en-US"/>
          </a:p>
        </p:txBody>
      </p:sp>
      <p:sp>
        <p:nvSpPr>
          <p:cNvPr id="8" name="Rectangle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A1ABE318-8F15-4E08-93DA-C0C4A00B9FDF}" type="slidenum">
              <a:rPr lang="en-US" smtClean="0"/>
              <a:pPr/>
              <a:t>‹#›</a:t>
            </a:fld>
            <a:endParaRPr lang="en-US"/>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www.heri.ucla.edu/"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447800" y="5029200"/>
            <a:ext cx="6400800" cy="914400"/>
          </a:xfrm>
        </p:spPr>
        <p:txBody>
          <a:bodyPr>
            <a:normAutofit/>
          </a:bodyPr>
          <a:lstStyle/>
          <a:p>
            <a:r>
              <a:rPr lang="en-US" dirty="0" smtClean="0"/>
              <a:t>Sylvia </a:t>
            </a:r>
            <a:r>
              <a:rPr lang="en-US" dirty="0" err="1" smtClean="0"/>
              <a:t>Hurtado</a:t>
            </a:r>
            <a:r>
              <a:rPr lang="en-US" dirty="0" smtClean="0"/>
              <a:t> and Tanya Figueroa</a:t>
            </a:r>
          </a:p>
          <a:p>
            <a:r>
              <a:rPr lang="en-US" dirty="0" smtClean="0"/>
              <a:t>Higher Education Research Institute, UCLA</a:t>
            </a:r>
            <a:endParaRPr lang="en-US" dirty="0"/>
          </a:p>
        </p:txBody>
      </p:sp>
      <p:sp>
        <p:nvSpPr>
          <p:cNvPr id="2" name="Title 1"/>
          <p:cNvSpPr>
            <a:spLocks noGrp="1"/>
          </p:cNvSpPr>
          <p:nvPr>
            <p:ph type="ctrTitle"/>
          </p:nvPr>
        </p:nvSpPr>
        <p:spPr>
          <a:xfrm>
            <a:off x="762000" y="228600"/>
            <a:ext cx="7772400" cy="3581400"/>
          </a:xfrm>
        </p:spPr>
        <p:txBody>
          <a:bodyPr>
            <a:noAutofit/>
          </a:bodyPr>
          <a:lstStyle/>
          <a:p>
            <a:r>
              <a:rPr lang="en-US" sz="3200" dirty="0" smtClean="0"/>
              <a:t>Women of Color Faculty in Science Technology Engineering and Mathematics (STEM): Experiences in Academia</a:t>
            </a:r>
            <a:r>
              <a:rPr lang="en-US" sz="3200" dirty="0" smtClean="0"/>
              <a:t>*</a:t>
            </a:r>
            <a:r>
              <a:rPr lang="en-US" sz="3200" dirty="0" smtClean="0">
                <a:solidFill>
                  <a:schemeClr val="tx1"/>
                </a:solidFill>
              </a:rPr>
              <a:t/>
            </a:r>
            <a:br>
              <a:rPr lang="en-US" sz="3200" dirty="0" smtClean="0">
                <a:solidFill>
                  <a:schemeClr val="tx1"/>
                </a:solidFill>
              </a:rPr>
            </a:br>
            <a:r>
              <a:rPr lang="en-US" sz="3200" dirty="0" smtClean="0">
                <a:solidFill>
                  <a:schemeClr val="tx1"/>
                </a:solidFill>
              </a:rPr>
              <a:t/>
            </a:r>
            <a:br>
              <a:rPr lang="en-US" sz="3200" dirty="0" smtClean="0">
                <a:solidFill>
                  <a:schemeClr val="tx1"/>
                </a:solidFill>
              </a:rPr>
            </a:br>
            <a:r>
              <a:rPr lang="en-US" sz="3200" dirty="0" smtClean="0">
                <a:solidFill>
                  <a:schemeClr val="tx1"/>
                </a:solidFill>
              </a:rPr>
              <a:t/>
            </a:r>
            <a:br>
              <a:rPr lang="en-US" sz="3200" dirty="0" smtClean="0">
                <a:solidFill>
                  <a:schemeClr val="tx1"/>
                </a:solidFill>
              </a:rPr>
            </a:br>
            <a:r>
              <a:rPr lang="en-US" sz="3200" dirty="0" smtClean="0">
                <a:solidFill>
                  <a:schemeClr val="tx1"/>
                </a:solidFill>
              </a:rPr>
              <a:t>AERA 2013</a:t>
            </a:r>
            <a:br>
              <a:rPr lang="en-US" sz="3200" dirty="0" smtClean="0">
                <a:solidFill>
                  <a:schemeClr val="tx1"/>
                </a:solidFill>
              </a:rPr>
            </a:br>
            <a:r>
              <a:rPr lang="en-US" sz="3200" dirty="0" smtClean="0">
                <a:solidFill>
                  <a:schemeClr val="tx1"/>
                </a:solidFill>
              </a:rPr>
              <a:t>San Francisco, CA</a:t>
            </a:r>
            <a:endParaRPr lang="en-US" sz="2000" dirty="0">
              <a:solidFill>
                <a:schemeClr val="tx1"/>
              </a:solidFill>
            </a:endParaRPr>
          </a:p>
        </p:txBody>
      </p:sp>
      <p:sp>
        <p:nvSpPr>
          <p:cNvPr id="4" name="TextBox 3"/>
          <p:cNvSpPr txBox="1"/>
          <p:nvPr/>
        </p:nvSpPr>
        <p:spPr>
          <a:xfrm>
            <a:off x="457200" y="6364069"/>
            <a:ext cx="8458200" cy="646331"/>
          </a:xfrm>
          <a:prstGeom prst="rect">
            <a:avLst/>
          </a:prstGeom>
          <a:noFill/>
        </p:spPr>
        <p:txBody>
          <a:bodyPr wrap="square" rtlCol="0">
            <a:spAutoFit/>
          </a:bodyPr>
          <a:lstStyle/>
          <a:p>
            <a:r>
              <a:rPr lang="en-US" sz="900" dirty="0" smtClean="0"/>
              <a:t>* in press (proceedings of National Academy of Sciences: Prepared for </a:t>
            </a:r>
            <a:r>
              <a:rPr lang="en-US" sz="900" i="1" dirty="0" smtClean="0"/>
              <a:t>Seeking Solutions: Maximizing American Talent by Advancing Women of Color in Academia</a:t>
            </a:r>
            <a:r>
              <a:rPr lang="en-US" sz="900" dirty="0" smtClean="0"/>
              <a:t>).</a:t>
            </a:r>
            <a:r>
              <a:rPr lang="en-US" sz="900" i="1" dirty="0" smtClean="0"/>
              <a:t> </a:t>
            </a:r>
            <a:r>
              <a:rPr lang="en-US" sz="900" dirty="0" smtClean="0"/>
              <a:t>June 2012, Washington, DC.</a:t>
            </a:r>
          </a:p>
          <a:p>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Word about </a:t>
            </a:r>
            <a:r>
              <a:rPr lang="en-US" dirty="0" err="1" smtClean="0"/>
              <a:t>Intersectionality</a:t>
            </a:r>
            <a:endParaRPr lang="en-US" dirty="0"/>
          </a:p>
        </p:txBody>
      </p:sp>
      <p:sp>
        <p:nvSpPr>
          <p:cNvPr id="3" name="Content Placeholder 2"/>
          <p:cNvSpPr>
            <a:spLocks noGrp="1"/>
          </p:cNvSpPr>
          <p:nvPr>
            <p:ph sz="quarter" idx="1"/>
          </p:nvPr>
        </p:nvSpPr>
        <p:spPr/>
        <p:txBody>
          <a:bodyPr>
            <a:normAutofit fontScale="92500"/>
          </a:bodyPr>
          <a:lstStyle/>
          <a:p>
            <a:r>
              <a:rPr lang="en-US" dirty="0" smtClean="0"/>
              <a:t>Women of color face a “double bind” for having two identities that are especially undervalued in STEM contexts</a:t>
            </a:r>
          </a:p>
          <a:p>
            <a:pPr>
              <a:buNone/>
            </a:pPr>
            <a:endParaRPr lang="en-US" sz="1200" dirty="0" smtClean="0"/>
          </a:p>
          <a:p>
            <a:r>
              <a:rPr lang="en-US" dirty="0" smtClean="0"/>
              <a:t>The intersection of both gender and race is reflected in women of color’s unique perceptions of the workplace in academia </a:t>
            </a:r>
          </a:p>
          <a:p>
            <a:pPr>
              <a:buNone/>
            </a:pPr>
            <a:endParaRPr lang="en-US" sz="1200" dirty="0" smtClean="0"/>
          </a:p>
          <a:p>
            <a:r>
              <a:rPr lang="en-US" dirty="0" smtClean="0"/>
              <a:t>The purpose of this paper is to explore the experiences of underrepresented women of color in academia. We compare URM women with STEM colleagues in terms of sources of stress, workload demands, and satisfaction.</a:t>
            </a: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 Source</a:t>
            </a:r>
            <a:endParaRPr lang="en-US" dirty="0"/>
          </a:p>
        </p:txBody>
      </p:sp>
      <p:sp>
        <p:nvSpPr>
          <p:cNvPr id="3" name="Content Placeholder 2"/>
          <p:cNvSpPr>
            <a:spLocks noGrp="1"/>
          </p:cNvSpPr>
          <p:nvPr>
            <p:ph sz="quarter" idx="1"/>
          </p:nvPr>
        </p:nvSpPr>
        <p:spPr>
          <a:xfrm>
            <a:off x="301752" y="1527048"/>
            <a:ext cx="8503920" cy="4797552"/>
          </a:xfrm>
          <a:noFill/>
        </p:spPr>
        <p:txBody>
          <a:bodyPr>
            <a:normAutofit fontScale="92500" lnSpcReduction="10000"/>
          </a:bodyPr>
          <a:lstStyle/>
          <a:p>
            <a:pPr>
              <a:buNone/>
            </a:pPr>
            <a:r>
              <a:rPr lang="en-US" dirty="0" smtClean="0"/>
              <a:t>HERI Faculty Survey, administered triennially</a:t>
            </a:r>
          </a:p>
          <a:p>
            <a:pPr>
              <a:buNone/>
            </a:pPr>
            <a:r>
              <a:rPr lang="en-US" dirty="0" smtClean="0"/>
              <a:t>	 2010 Individual institutional administration</a:t>
            </a:r>
          </a:p>
          <a:p>
            <a:pPr>
              <a:buNone/>
            </a:pPr>
            <a:r>
              <a:rPr lang="en-US" dirty="0" smtClean="0"/>
              <a:t>	2010 STEM Supplement-NSF sponsored</a:t>
            </a:r>
          </a:p>
          <a:p>
            <a:pPr>
              <a:buNone/>
            </a:pPr>
            <a:r>
              <a:rPr lang="en-US" dirty="0" smtClean="0"/>
              <a:t>	2007  98 Institutions added to augment sample</a:t>
            </a:r>
          </a:p>
          <a:p>
            <a:pPr>
              <a:buNone/>
            </a:pPr>
            <a:endParaRPr lang="en-US" dirty="0" smtClean="0"/>
          </a:p>
          <a:p>
            <a:pPr>
              <a:buNone/>
            </a:pPr>
            <a:r>
              <a:rPr lang="en-US" dirty="0" smtClean="0"/>
              <a:t>Sample: 673 four-year colleges and universities</a:t>
            </a:r>
          </a:p>
          <a:p>
            <a:pPr>
              <a:buNone/>
            </a:pPr>
            <a:r>
              <a:rPr lang="en-US" dirty="0" smtClean="0"/>
              <a:t>    11, 039 STEM faculty (</a:t>
            </a:r>
            <a:r>
              <a:rPr lang="en-US" dirty="0" err="1" smtClean="0"/>
              <a:t>unweighted</a:t>
            </a:r>
            <a:r>
              <a:rPr lang="en-US" dirty="0" smtClean="0"/>
              <a:t>)</a:t>
            </a:r>
          </a:p>
          <a:p>
            <a:pPr>
              <a:buNone/>
            </a:pPr>
            <a:r>
              <a:rPr lang="en-US" dirty="0" smtClean="0"/>
              <a:t>	272 Women of Color in STEM</a:t>
            </a:r>
          </a:p>
          <a:p>
            <a:pPr>
              <a:buNone/>
            </a:pPr>
            <a:endParaRPr lang="en-US" dirty="0" smtClean="0"/>
          </a:p>
          <a:p>
            <a:pPr>
              <a:buNone/>
            </a:pPr>
            <a:r>
              <a:rPr lang="en-US" dirty="0" smtClean="0"/>
              <a:t>2013 Faculty Survey: </a:t>
            </a:r>
            <a:r>
              <a:rPr lang="en-US" dirty="0" smtClean="0">
                <a:hlinkClick r:id="rId2"/>
              </a:rPr>
              <a:t>www.heri.ucla.edu</a:t>
            </a:r>
            <a:endParaRPr lang="en-US" dirty="0" smtClean="0"/>
          </a:p>
          <a:p>
            <a:pPr>
              <a:buNone/>
            </a:pPr>
            <a:r>
              <a:rPr lang="en-US" dirty="0" smtClean="0"/>
              <a:t>		</a:t>
            </a:r>
          </a:p>
          <a:p>
            <a:pPr>
              <a:buNone/>
            </a:pP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Sample: Rank, Race and Gender in STEM</a:t>
            </a:r>
            <a:endParaRPr lang="en-US" dirty="0"/>
          </a:p>
        </p:txBody>
      </p:sp>
      <p:graphicFrame>
        <p:nvGraphicFramePr>
          <p:cNvPr id="4" name="Content Placeholder 3"/>
          <p:cNvGraphicFramePr>
            <a:graphicFrameLocks noGrp="1"/>
          </p:cNvGraphicFramePr>
          <p:nvPr>
            <p:ph sz="quarter" idx="1"/>
          </p:nvPr>
        </p:nvGraphicFramePr>
        <p:xfrm>
          <a:off x="228600" y="1219202"/>
          <a:ext cx="8504240" cy="5308626"/>
        </p:xfrm>
        <a:graphic>
          <a:graphicData uri="http://schemas.openxmlformats.org/drawingml/2006/table">
            <a:tbl>
              <a:tblPr firstRow="1" bandRow="1">
                <a:tableStyleId>{5C22544A-7EE6-4342-B048-85BDC9FD1C3A}</a:tableStyleId>
              </a:tblPr>
              <a:tblGrid>
                <a:gridCol w="1676400"/>
                <a:gridCol w="1725296"/>
                <a:gridCol w="1700848"/>
                <a:gridCol w="1700848"/>
                <a:gridCol w="1700848"/>
              </a:tblGrid>
              <a:tr h="1254197">
                <a:tc>
                  <a:txBody>
                    <a:bodyPr/>
                    <a:lstStyle/>
                    <a:p>
                      <a:pPr algn="ctr"/>
                      <a:r>
                        <a:rPr lang="en-US" dirty="0" smtClean="0"/>
                        <a:t>Sample</a:t>
                      </a:r>
                      <a:endParaRPr lang="en-US" dirty="0"/>
                    </a:p>
                  </a:txBody>
                  <a:tcPr anchor="b"/>
                </a:tc>
                <a:tc>
                  <a:txBody>
                    <a:bodyPr/>
                    <a:lstStyle/>
                    <a:p>
                      <a:pPr algn="ctr"/>
                      <a:r>
                        <a:rPr lang="en-US" dirty="0" smtClean="0"/>
                        <a:t>Professor</a:t>
                      </a:r>
                      <a:endParaRPr lang="en-US" dirty="0"/>
                    </a:p>
                  </a:txBody>
                  <a:tcPr anchor="b"/>
                </a:tc>
                <a:tc>
                  <a:txBody>
                    <a:bodyPr/>
                    <a:lstStyle/>
                    <a:p>
                      <a:pPr algn="ctr"/>
                      <a:r>
                        <a:rPr lang="en-US" dirty="0" smtClean="0"/>
                        <a:t>Associate</a:t>
                      </a:r>
                      <a:endParaRPr lang="en-US" dirty="0"/>
                    </a:p>
                  </a:txBody>
                  <a:tcPr anchor="b"/>
                </a:tc>
                <a:tc>
                  <a:txBody>
                    <a:bodyPr/>
                    <a:lstStyle/>
                    <a:p>
                      <a:pPr algn="ctr"/>
                      <a:r>
                        <a:rPr lang="en-US" dirty="0" smtClean="0"/>
                        <a:t>Assistant</a:t>
                      </a:r>
                      <a:endParaRPr lang="en-US" dirty="0"/>
                    </a:p>
                  </a:txBody>
                  <a:tcPr anchor="b"/>
                </a:tc>
                <a:tc>
                  <a:txBody>
                    <a:bodyPr/>
                    <a:lstStyle/>
                    <a:p>
                      <a:r>
                        <a:rPr lang="en-US" dirty="0" smtClean="0"/>
                        <a:t>Lecturer/</a:t>
                      </a:r>
                      <a:r>
                        <a:rPr lang="en-US" baseline="0" dirty="0" smtClean="0"/>
                        <a:t> </a:t>
                      </a:r>
                      <a:r>
                        <a:rPr lang="en-US" dirty="0" smtClean="0"/>
                        <a:t>Instructor</a:t>
                      </a:r>
                      <a:endParaRPr lang="en-US" dirty="0"/>
                    </a:p>
                  </a:txBody>
                  <a:tcPr anchor="b"/>
                </a:tc>
              </a:tr>
              <a:tr h="679457">
                <a:tc>
                  <a:txBody>
                    <a:bodyPr/>
                    <a:lstStyle/>
                    <a:p>
                      <a:pPr algn="ctr" fontAlgn="b"/>
                      <a:r>
                        <a:rPr lang="en-US" sz="2000" b="0" i="0" u="none" strike="noStrike" dirty="0">
                          <a:latin typeface="Arial"/>
                        </a:rPr>
                        <a:t>URM </a:t>
                      </a:r>
                      <a:r>
                        <a:rPr lang="en-US" sz="2000" b="0" i="0" u="none" strike="noStrike" dirty="0" smtClean="0">
                          <a:latin typeface="Arial"/>
                        </a:rPr>
                        <a:t>Women</a:t>
                      </a:r>
                    </a:p>
                    <a:p>
                      <a:pPr algn="ctr" fontAlgn="b"/>
                      <a:r>
                        <a:rPr lang="en-US" sz="2000" b="0" i="0" u="none" strike="noStrike" dirty="0" smtClean="0">
                          <a:latin typeface="Arial"/>
                        </a:rPr>
                        <a:t>272 (2.5%)</a:t>
                      </a:r>
                      <a:endParaRPr lang="en-US" sz="2000" b="0" i="0" u="none" strike="noStrike" dirty="0">
                        <a:latin typeface="Arial"/>
                      </a:endParaRPr>
                    </a:p>
                  </a:txBody>
                  <a:tcPr marL="9525" marR="9525" marT="9525" marB="0" anchor="b"/>
                </a:tc>
                <a:tc>
                  <a:txBody>
                    <a:bodyPr/>
                    <a:lstStyle/>
                    <a:p>
                      <a:pPr algn="ctr" fontAlgn="b"/>
                      <a:r>
                        <a:rPr lang="en-US" sz="2000" b="0" i="0" u="none" strike="noStrike" dirty="0" smtClean="0">
                          <a:solidFill>
                            <a:srgbClr val="000000"/>
                          </a:solidFill>
                          <a:latin typeface="Arial"/>
                        </a:rPr>
                        <a:t>16.2%</a:t>
                      </a:r>
                      <a:endParaRPr lang="en-US" sz="2000" b="0" i="0" u="none" strike="noStrike" dirty="0">
                        <a:solidFill>
                          <a:srgbClr val="000000"/>
                        </a:solidFill>
                        <a:latin typeface="Arial"/>
                      </a:endParaRPr>
                    </a:p>
                  </a:txBody>
                  <a:tcPr marL="9525" marR="9525" marT="9525" marB="0" anchor="b"/>
                </a:tc>
                <a:tc>
                  <a:txBody>
                    <a:bodyPr/>
                    <a:lstStyle/>
                    <a:p>
                      <a:pPr algn="ctr" fontAlgn="b"/>
                      <a:r>
                        <a:rPr lang="en-US" sz="2000" b="0" i="0" u="none" strike="noStrike" dirty="0" smtClean="0">
                          <a:solidFill>
                            <a:srgbClr val="000000"/>
                          </a:solidFill>
                          <a:latin typeface="Arial"/>
                        </a:rPr>
                        <a:t>24.6%</a:t>
                      </a:r>
                      <a:endParaRPr lang="en-US" sz="2000" b="0" i="0" u="none" strike="noStrike" dirty="0">
                        <a:solidFill>
                          <a:srgbClr val="000000"/>
                        </a:solidFill>
                        <a:latin typeface="Arial"/>
                      </a:endParaRPr>
                    </a:p>
                  </a:txBody>
                  <a:tcPr marL="9525" marR="9525" marT="9525" marB="0" anchor="b"/>
                </a:tc>
                <a:tc>
                  <a:txBody>
                    <a:bodyPr/>
                    <a:lstStyle/>
                    <a:p>
                      <a:pPr algn="ctr" fontAlgn="b"/>
                      <a:r>
                        <a:rPr lang="en-US" sz="2000" b="0" i="0" u="none" strike="noStrike" dirty="0" smtClean="0">
                          <a:solidFill>
                            <a:srgbClr val="000000"/>
                          </a:solidFill>
                          <a:latin typeface="Arial"/>
                        </a:rPr>
                        <a:t>31.3%</a:t>
                      </a:r>
                      <a:endParaRPr lang="en-US" sz="2000" b="0" i="0" u="none" strike="noStrike" dirty="0">
                        <a:solidFill>
                          <a:srgbClr val="000000"/>
                        </a:solidFill>
                        <a:latin typeface="Arial"/>
                      </a:endParaRPr>
                    </a:p>
                  </a:txBody>
                  <a:tcPr marL="9525" marR="9525" marT="9525" marB="0" anchor="b"/>
                </a:tc>
                <a:tc>
                  <a:txBody>
                    <a:bodyPr/>
                    <a:lstStyle/>
                    <a:p>
                      <a:pPr algn="ctr" fontAlgn="b"/>
                      <a:r>
                        <a:rPr lang="en-US" sz="2000" b="0" i="0" u="none" strike="noStrike" dirty="0" smtClean="0">
                          <a:latin typeface="Arial"/>
                        </a:rPr>
                        <a:t>23.5%</a:t>
                      </a:r>
                      <a:endParaRPr lang="en-US" sz="2000" b="0" i="0" u="none" strike="noStrike" dirty="0">
                        <a:latin typeface="Arial"/>
                      </a:endParaRPr>
                    </a:p>
                  </a:txBody>
                  <a:tcPr marL="9525" marR="9525" marT="9525" marB="0" anchor="b"/>
                </a:tc>
              </a:tr>
              <a:tr h="657144">
                <a:tc>
                  <a:txBody>
                    <a:bodyPr/>
                    <a:lstStyle/>
                    <a:p>
                      <a:pPr algn="ctr" fontAlgn="b"/>
                      <a:r>
                        <a:rPr lang="en-US" sz="2000" b="0" i="0" u="none" strike="noStrike" dirty="0">
                          <a:latin typeface="Arial"/>
                        </a:rPr>
                        <a:t>Asian </a:t>
                      </a:r>
                      <a:r>
                        <a:rPr lang="en-US" sz="2000" b="0" i="0" u="none" strike="noStrike" dirty="0" smtClean="0">
                          <a:latin typeface="Arial"/>
                        </a:rPr>
                        <a:t>Women</a:t>
                      </a:r>
                    </a:p>
                    <a:p>
                      <a:pPr algn="ctr" fontAlgn="b"/>
                      <a:r>
                        <a:rPr lang="en-US" sz="2000" b="0" i="0" u="none" strike="noStrike" dirty="0" smtClean="0">
                          <a:latin typeface="Arial"/>
                        </a:rPr>
                        <a:t>258 (2.3%)</a:t>
                      </a:r>
                      <a:endParaRPr lang="en-US" sz="2000" b="0" i="0" u="none" strike="noStrike" dirty="0">
                        <a:latin typeface="Arial"/>
                      </a:endParaRPr>
                    </a:p>
                  </a:txBody>
                  <a:tcPr marL="9525" marR="9525" marT="9525" marB="0" anchor="b"/>
                </a:tc>
                <a:tc>
                  <a:txBody>
                    <a:bodyPr/>
                    <a:lstStyle/>
                    <a:p>
                      <a:pPr algn="ctr" fontAlgn="t"/>
                      <a:r>
                        <a:rPr lang="en-US" sz="2000" b="0" i="0" u="none" strike="noStrike" dirty="0" smtClean="0">
                          <a:solidFill>
                            <a:srgbClr val="000000"/>
                          </a:solidFill>
                          <a:latin typeface="Arial"/>
                        </a:rPr>
                        <a:t>18.6%</a:t>
                      </a:r>
                      <a:endParaRPr lang="en-US" sz="2000" b="0" i="0" u="none" strike="noStrike" dirty="0">
                        <a:solidFill>
                          <a:srgbClr val="000000"/>
                        </a:solidFill>
                        <a:latin typeface="Arial"/>
                      </a:endParaRPr>
                    </a:p>
                  </a:txBody>
                  <a:tcPr marL="9525" marR="9525" marT="9525" marB="0" anchor="b"/>
                </a:tc>
                <a:tc>
                  <a:txBody>
                    <a:bodyPr/>
                    <a:lstStyle/>
                    <a:p>
                      <a:pPr algn="ctr" fontAlgn="t"/>
                      <a:r>
                        <a:rPr lang="en-US" sz="2000" b="0" i="0" u="none" strike="noStrike" dirty="0" smtClean="0">
                          <a:solidFill>
                            <a:srgbClr val="000000"/>
                          </a:solidFill>
                          <a:latin typeface="Arial"/>
                        </a:rPr>
                        <a:t>29.5%</a:t>
                      </a:r>
                      <a:endParaRPr lang="en-US" sz="2000" b="0" i="0" u="none" strike="noStrike" dirty="0">
                        <a:solidFill>
                          <a:srgbClr val="000000"/>
                        </a:solidFill>
                        <a:latin typeface="Arial"/>
                      </a:endParaRPr>
                    </a:p>
                  </a:txBody>
                  <a:tcPr marL="9525" marR="9525" marT="9525" marB="0" anchor="b"/>
                </a:tc>
                <a:tc>
                  <a:txBody>
                    <a:bodyPr/>
                    <a:lstStyle/>
                    <a:p>
                      <a:pPr algn="ctr" fontAlgn="t"/>
                      <a:r>
                        <a:rPr lang="en-US" sz="2000" b="0" i="0" u="none" strike="noStrike" dirty="0" smtClean="0">
                          <a:solidFill>
                            <a:srgbClr val="000000"/>
                          </a:solidFill>
                          <a:latin typeface="Arial"/>
                        </a:rPr>
                        <a:t>30.2%</a:t>
                      </a:r>
                      <a:endParaRPr lang="en-US" sz="2000" b="0" i="0" u="none" strike="noStrike" dirty="0">
                        <a:solidFill>
                          <a:srgbClr val="000000"/>
                        </a:solidFill>
                        <a:latin typeface="Arial"/>
                      </a:endParaRPr>
                    </a:p>
                  </a:txBody>
                  <a:tcPr marL="9525" marR="9525" marT="9525" marB="0" anchor="b"/>
                </a:tc>
                <a:tc>
                  <a:txBody>
                    <a:bodyPr/>
                    <a:lstStyle/>
                    <a:p>
                      <a:pPr algn="ctr" fontAlgn="b"/>
                      <a:r>
                        <a:rPr lang="en-US" sz="2000" b="0" i="0" u="none" strike="noStrike" dirty="0" smtClean="0">
                          <a:latin typeface="Arial"/>
                        </a:rPr>
                        <a:t>15.1%</a:t>
                      </a:r>
                      <a:endParaRPr lang="en-US" sz="2000" b="0" i="0" u="none" strike="noStrike" dirty="0">
                        <a:latin typeface="Arial"/>
                      </a:endParaRPr>
                    </a:p>
                  </a:txBody>
                  <a:tcPr marL="9525" marR="9525" marT="9525" marB="0" anchor="b"/>
                </a:tc>
              </a:tr>
              <a:tr h="679457">
                <a:tc>
                  <a:txBody>
                    <a:bodyPr/>
                    <a:lstStyle/>
                    <a:p>
                      <a:pPr algn="ctr" fontAlgn="b"/>
                      <a:r>
                        <a:rPr lang="en-US" sz="2000" b="0" i="0" u="none" strike="noStrike" dirty="0">
                          <a:latin typeface="Arial"/>
                        </a:rPr>
                        <a:t>White </a:t>
                      </a:r>
                      <a:r>
                        <a:rPr lang="en-US" sz="2000" b="0" i="0" u="none" strike="noStrike" dirty="0" smtClean="0">
                          <a:latin typeface="Arial"/>
                        </a:rPr>
                        <a:t>Women</a:t>
                      </a:r>
                    </a:p>
                    <a:p>
                      <a:pPr algn="ctr" fontAlgn="b"/>
                      <a:r>
                        <a:rPr lang="en-US" sz="2000" b="0" i="0" u="none" strike="noStrike" dirty="0" smtClean="0">
                          <a:latin typeface="Arial"/>
                        </a:rPr>
                        <a:t>3,857 (34.9%)</a:t>
                      </a:r>
                      <a:endParaRPr lang="en-US" sz="2000" b="0" i="0" u="none" strike="noStrike" dirty="0">
                        <a:latin typeface="Arial"/>
                      </a:endParaRPr>
                    </a:p>
                  </a:txBody>
                  <a:tcPr marL="9525" marR="9525" marT="9525" marB="0" anchor="b"/>
                </a:tc>
                <a:tc>
                  <a:txBody>
                    <a:bodyPr/>
                    <a:lstStyle/>
                    <a:p>
                      <a:pPr algn="ctr" fontAlgn="t"/>
                      <a:r>
                        <a:rPr lang="en-US" sz="2000" b="0" i="0" u="none" strike="noStrike" dirty="0" smtClean="0">
                          <a:solidFill>
                            <a:srgbClr val="000000"/>
                          </a:solidFill>
                          <a:latin typeface="Arial"/>
                        </a:rPr>
                        <a:t>22.5%</a:t>
                      </a:r>
                      <a:endParaRPr lang="en-US" sz="2000" b="0" i="0" u="none" strike="noStrike" dirty="0">
                        <a:solidFill>
                          <a:srgbClr val="000000"/>
                        </a:solidFill>
                        <a:latin typeface="Arial"/>
                      </a:endParaRPr>
                    </a:p>
                  </a:txBody>
                  <a:tcPr marL="9525" marR="9525" marT="9525" marB="0" anchor="b"/>
                </a:tc>
                <a:tc>
                  <a:txBody>
                    <a:bodyPr/>
                    <a:lstStyle/>
                    <a:p>
                      <a:pPr algn="ctr" fontAlgn="t"/>
                      <a:r>
                        <a:rPr lang="en-US" sz="2000" b="0" i="0" u="none" strike="noStrike" dirty="0" smtClean="0">
                          <a:solidFill>
                            <a:srgbClr val="000000"/>
                          </a:solidFill>
                          <a:latin typeface="Arial"/>
                        </a:rPr>
                        <a:t>28.8%</a:t>
                      </a:r>
                      <a:endParaRPr lang="en-US" sz="2000" b="0" i="0" u="none" strike="noStrike" dirty="0">
                        <a:solidFill>
                          <a:srgbClr val="000000"/>
                        </a:solidFill>
                        <a:latin typeface="Arial"/>
                      </a:endParaRPr>
                    </a:p>
                  </a:txBody>
                  <a:tcPr marL="9525" marR="9525" marT="9525" marB="0" anchor="b"/>
                </a:tc>
                <a:tc>
                  <a:txBody>
                    <a:bodyPr/>
                    <a:lstStyle/>
                    <a:p>
                      <a:pPr algn="ctr" fontAlgn="t"/>
                      <a:r>
                        <a:rPr lang="en-US" sz="2000" b="0" i="0" u="none" strike="noStrike" dirty="0" smtClean="0">
                          <a:solidFill>
                            <a:srgbClr val="000000"/>
                          </a:solidFill>
                          <a:latin typeface="Arial"/>
                        </a:rPr>
                        <a:t>29.6%</a:t>
                      </a:r>
                      <a:endParaRPr lang="en-US" sz="2000" b="0" i="0" u="none" strike="noStrike" dirty="0">
                        <a:solidFill>
                          <a:srgbClr val="000000"/>
                        </a:solidFill>
                        <a:latin typeface="Arial"/>
                      </a:endParaRPr>
                    </a:p>
                  </a:txBody>
                  <a:tcPr marL="9525" marR="9525" marT="9525" marB="0" anchor="b"/>
                </a:tc>
                <a:tc>
                  <a:txBody>
                    <a:bodyPr/>
                    <a:lstStyle/>
                    <a:p>
                      <a:pPr algn="ctr" fontAlgn="b"/>
                      <a:r>
                        <a:rPr lang="en-US" sz="2000" b="0" i="0" u="none" strike="noStrike" dirty="0" smtClean="0">
                          <a:latin typeface="Arial"/>
                        </a:rPr>
                        <a:t>14.4%</a:t>
                      </a:r>
                      <a:endParaRPr lang="en-US" sz="2000" b="0" i="0" u="none" strike="noStrike" dirty="0">
                        <a:latin typeface="Arial"/>
                      </a:endParaRPr>
                    </a:p>
                  </a:txBody>
                  <a:tcPr marL="9525" marR="9525" marT="9525" marB="0" anchor="b"/>
                </a:tc>
              </a:tr>
              <a:tr h="679457">
                <a:tc>
                  <a:txBody>
                    <a:bodyPr/>
                    <a:lstStyle/>
                    <a:p>
                      <a:pPr algn="ctr" fontAlgn="b"/>
                      <a:r>
                        <a:rPr lang="en-US" sz="2000" b="0" i="0" u="none" strike="noStrike" dirty="0">
                          <a:latin typeface="Arial"/>
                        </a:rPr>
                        <a:t>URM </a:t>
                      </a:r>
                      <a:r>
                        <a:rPr lang="en-US" sz="2000" b="0" i="0" u="none" strike="noStrike" dirty="0" smtClean="0">
                          <a:latin typeface="Arial"/>
                        </a:rPr>
                        <a:t>Men</a:t>
                      </a:r>
                    </a:p>
                    <a:p>
                      <a:pPr algn="ctr" fontAlgn="b"/>
                      <a:r>
                        <a:rPr lang="en-US" sz="2000" b="0" i="0" u="none" strike="noStrike" dirty="0" smtClean="0">
                          <a:latin typeface="Arial"/>
                        </a:rPr>
                        <a:t>374 (3.4%)</a:t>
                      </a:r>
                      <a:endParaRPr lang="en-US" sz="2000" b="0" i="0" u="none" strike="noStrike" dirty="0">
                        <a:latin typeface="Arial"/>
                      </a:endParaRPr>
                    </a:p>
                  </a:txBody>
                  <a:tcPr marL="9525" marR="9525" marT="9525" marB="0" anchor="b"/>
                </a:tc>
                <a:tc>
                  <a:txBody>
                    <a:bodyPr/>
                    <a:lstStyle/>
                    <a:p>
                      <a:pPr algn="ctr" fontAlgn="t"/>
                      <a:r>
                        <a:rPr lang="en-US" sz="2000" b="0" i="0" u="none" strike="noStrike" dirty="0" smtClean="0">
                          <a:solidFill>
                            <a:srgbClr val="000000"/>
                          </a:solidFill>
                          <a:latin typeface="Arial"/>
                        </a:rPr>
                        <a:t>28.6%</a:t>
                      </a:r>
                      <a:endParaRPr lang="en-US" sz="2000" b="0" i="0" u="none" strike="noStrike" dirty="0">
                        <a:solidFill>
                          <a:srgbClr val="000000"/>
                        </a:solidFill>
                        <a:latin typeface="Arial"/>
                      </a:endParaRPr>
                    </a:p>
                  </a:txBody>
                  <a:tcPr marL="9525" marR="9525" marT="9525" marB="0" anchor="b"/>
                </a:tc>
                <a:tc>
                  <a:txBody>
                    <a:bodyPr/>
                    <a:lstStyle/>
                    <a:p>
                      <a:pPr algn="ctr" fontAlgn="t"/>
                      <a:r>
                        <a:rPr lang="en-US" sz="2000" b="0" i="0" u="none" strike="noStrike" dirty="0" smtClean="0">
                          <a:solidFill>
                            <a:srgbClr val="000000"/>
                          </a:solidFill>
                          <a:latin typeface="Arial"/>
                        </a:rPr>
                        <a:t>27.8%</a:t>
                      </a:r>
                      <a:endParaRPr lang="en-US" sz="2000" b="0" i="0" u="none" strike="noStrike" dirty="0">
                        <a:solidFill>
                          <a:srgbClr val="000000"/>
                        </a:solidFill>
                        <a:latin typeface="Arial"/>
                      </a:endParaRPr>
                    </a:p>
                  </a:txBody>
                  <a:tcPr marL="9525" marR="9525" marT="9525" marB="0" anchor="b"/>
                </a:tc>
                <a:tc>
                  <a:txBody>
                    <a:bodyPr/>
                    <a:lstStyle/>
                    <a:p>
                      <a:pPr algn="ctr" fontAlgn="t"/>
                      <a:r>
                        <a:rPr lang="en-US" sz="2000" b="0" i="0" u="none" strike="noStrike" dirty="0" smtClean="0">
                          <a:solidFill>
                            <a:srgbClr val="000000"/>
                          </a:solidFill>
                          <a:latin typeface="Arial"/>
                        </a:rPr>
                        <a:t>21.9%</a:t>
                      </a:r>
                      <a:endParaRPr lang="en-US" sz="2000" b="0" i="0" u="none" strike="noStrike" dirty="0">
                        <a:solidFill>
                          <a:srgbClr val="000000"/>
                        </a:solidFill>
                        <a:latin typeface="Arial"/>
                      </a:endParaRPr>
                    </a:p>
                  </a:txBody>
                  <a:tcPr marL="9525" marR="9525" marT="9525" marB="0" anchor="b"/>
                </a:tc>
                <a:tc>
                  <a:txBody>
                    <a:bodyPr/>
                    <a:lstStyle/>
                    <a:p>
                      <a:pPr algn="ctr" fontAlgn="b"/>
                      <a:r>
                        <a:rPr lang="en-US" sz="2000" b="0" i="0" u="none" strike="noStrike" dirty="0" smtClean="0">
                          <a:latin typeface="Arial"/>
                        </a:rPr>
                        <a:t>16.3%</a:t>
                      </a:r>
                      <a:endParaRPr lang="en-US" sz="2000" b="0" i="0" u="none" strike="noStrike" dirty="0">
                        <a:latin typeface="Arial"/>
                      </a:endParaRPr>
                    </a:p>
                  </a:txBody>
                  <a:tcPr marL="9525" marR="9525" marT="9525" marB="0" anchor="b"/>
                </a:tc>
              </a:tr>
              <a:tr h="679457">
                <a:tc>
                  <a:txBody>
                    <a:bodyPr/>
                    <a:lstStyle/>
                    <a:p>
                      <a:pPr algn="ctr" fontAlgn="b"/>
                      <a:r>
                        <a:rPr lang="en-US" sz="2000" b="0" i="0" u="none" strike="noStrike" dirty="0">
                          <a:latin typeface="Arial"/>
                        </a:rPr>
                        <a:t>Asian </a:t>
                      </a:r>
                      <a:r>
                        <a:rPr lang="en-US" sz="2000" b="0" i="0" u="none" strike="noStrike" dirty="0" smtClean="0">
                          <a:latin typeface="Arial"/>
                        </a:rPr>
                        <a:t>Men</a:t>
                      </a:r>
                    </a:p>
                    <a:p>
                      <a:pPr algn="ctr" fontAlgn="b"/>
                      <a:r>
                        <a:rPr lang="en-US" sz="2000" b="0" i="0" u="none" strike="noStrike" dirty="0" smtClean="0">
                          <a:latin typeface="Arial"/>
                        </a:rPr>
                        <a:t>565 (5.1%)</a:t>
                      </a:r>
                      <a:endParaRPr lang="en-US" sz="2000" b="0" i="0" u="none" strike="noStrike" dirty="0">
                        <a:latin typeface="Arial"/>
                      </a:endParaRPr>
                    </a:p>
                  </a:txBody>
                  <a:tcPr marL="9525" marR="9525" marT="9525" marB="0" anchor="b"/>
                </a:tc>
                <a:tc>
                  <a:txBody>
                    <a:bodyPr/>
                    <a:lstStyle/>
                    <a:p>
                      <a:pPr algn="ctr" fontAlgn="t"/>
                      <a:r>
                        <a:rPr lang="en-US" sz="2000" b="0" i="0" u="none" strike="noStrike" dirty="0" smtClean="0">
                          <a:solidFill>
                            <a:srgbClr val="000000"/>
                          </a:solidFill>
                          <a:latin typeface="Arial"/>
                        </a:rPr>
                        <a:t>30.8%</a:t>
                      </a:r>
                      <a:endParaRPr lang="en-US" sz="2000" b="0" i="0" u="none" strike="noStrike" dirty="0">
                        <a:solidFill>
                          <a:srgbClr val="000000"/>
                        </a:solidFill>
                        <a:latin typeface="Arial"/>
                      </a:endParaRPr>
                    </a:p>
                  </a:txBody>
                  <a:tcPr marL="9525" marR="9525" marT="9525" marB="0" anchor="b"/>
                </a:tc>
                <a:tc>
                  <a:txBody>
                    <a:bodyPr/>
                    <a:lstStyle/>
                    <a:p>
                      <a:pPr algn="ctr" fontAlgn="t"/>
                      <a:r>
                        <a:rPr lang="en-US" sz="2000" b="0" i="0" u="none" strike="noStrike" dirty="0" smtClean="0">
                          <a:solidFill>
                            <a:srgbClr val="000000"/>
                          </a:solidFill>
                          <a:latin typeface="Arial"/>
                        </a:rPr>
                        <a:t>24.1%</a:t>
                      </a:r>
                      <a:endParaRPr lang="en-US" sz="2000" b="0" i="0" u="none" strike="noStrike" dirty="0">
                        <a:solidFill>
                          <a:srgbClr val="000000"/>
                        </a:solidFill>
                        <a:latin typeface="Arial"/>
                      </a:endParaRPr>
                    </a:p>
                  </a:txBody>
                  <a:tcPr marL="9525" marR="9525" marT="9525" marB="0" anchor="b"/>
                </a:tc>
                <a:tc>
                  <a:txBody>
                    <a:bodyPr/>
                    <a:lstStyle/>
                    <a:p>
                      <a:pPr algn="ctr" fontAlgn="t"/>
                      <a:r>
                        <a:rPr lang="en-US" sz="2000" b="0" i="0" u="none" strike="noStrike" dirty="0" smtClean="0">
                          <a:solidFill>
                            <a:srgbClr val="000000"/>
                          </a:solidFill>
                          <a:latin typeface="Arial"/>
                        </a:rPr>
                        <a:t>28.8%</a:t>
                      </a:r>
                      <a:endParaRPr lang="en-US" sz="2000" b="0" i="0" u="none" strike="noStrike" dirty="0">
                        <a:solidFill>
                          <a:srgbClr val="000000"/>
                        </a:solidFill>
                        <a:latin typeface="Arial"/>
                      </a:endParaRPr>
                    </a:p>
                  </a:txBody>
                  <a:tcPr marL="9525" marR="9525" marT="9525" marB="0" anchor="b"/>
                </a:tc>
                <a:tc>
                  <a:txBody>
                    <a:bodyPr/>
                    <a:lstStyle/>
                    <a:p>
                      <a:pPr algn="ctr" fontAlgn="b"/>
                      <a:r>
                        <a:rPr lang="en-US" sz="2000" b="0" i="0" u="none" strike="noStrike" dirty="0" smtClean="0">
                          <a:latin typeface="Arial"/>
                        </a:rPr>
                        <a:t>6.5%</a:t>
                      </a:r>
                      <a:endParaRPr lang="en-US" sz="2000" b="0" i="0" u="none" strike="noStrike" dirty="0">
                        <a:latin typeface="Arial"/>
                      </a:endParaRPr>
                    </a:p>
                  </a:txBody>
                  <a:tcPr marL="9525" marR="9525" marT="9525" marB="0" anchor="b"/>
                </a:tc>
              </a:tr>
              <a:tr h="679457">
                <a:tc>
                  <a:txBody>
                    <a:bodyPr/>
                    <a:lstStyle/>
                    <a:p>
                      <a:pPr algn="ctr" fontAlgn="b"/>
                      <a:r>
                        <a:rPr lang="en-US" sz="2000" b="0" i="0" u="none" strike="noStrike" dirty="0">
                          <a:solidFill>
                            <a:srgbClr val="000000"/>
                          </a:solidFill>
                          <a:latin typeface="Arial"/>
                        </a:rPr>
                        <a:t>White </a:t>
                      </a:r>
                      <a:r>
                        <a:rPr lang="en-US" sz="2000" b="0" i="0" u="none" strike="noStrike" dirty="0" smtClean="0">
                          <a:solidFill>
                            <a:srgbClr val="000000"/>
                          </a:solidFill>
                          <a:latin typeface="Arial"/>
                        </a:rPr>
                        <a:t>Men</a:t>
                      </a:r>
                    </a:p>
                    <a:p>
                      <a:pPr algn="ctr" fontAlgn="b"/>
                      <a:r>
                        <a:rPr lang="en-US" sz="2000" b="0" i="0" u="none" strike="noStrike" dirty="0" smtClean="0">
                          <a:solidFill>
                            <a:srgbClr val="000000"/>
                          </a:solidFill>
                          <a:latin typeface="Arial"/>
                        </a:rPr>
                        <a:t>5,713 (51.8%)</a:t>
                      </a:r>
                      <a:endParaRPr lang="en-US" sz="2000" b="0" i="0" u="none" strike="noStrike" dirty="0">
                        <a:solidFill>
                          <a:srgbClr val="000000"/>
                        </a:solidFill>
                        <a:latin typeface="Arial"/>
                      </a:endParaRPr>
                    </a:p>
                  </a:txBody>
                  <a:tcPr marL="9525" marR="9525" marT="9525" marB="0" anchor="b"/>
                </a:tc>
                <a:tc>
                  <a:txBody>
                    <a:bodyPr/>
                    <a:lstStyle/>
                    <a:p>
                      <a:pPr algn="ctr" fontAlgn="b"/>
                      <a:r>
                        <a:rPr lang="en-US" sz="2000" b="0" i="0" u="none" strike="noStrike" dirty="0" smtClean="0">
                          <a:solidFill>
                            <a:srgbClr val="000000"/>
                          </a:solidFill>
                          <a:latin typeface="Arial"/>
                        </a:rPr>
                        <a:t>41.8%</a:t>
                      </a:r>
                      <a:endParaRPr lang="en-US" sz="2000" b="0" i="0" u="none" strike="noStrike" dirty="0">
                        <a:solidFill>
                          <a:srgbClr val="000000"/>
                        </a:solidFill>
                        <a:latin typeface="Arial"/>
                      </a:endParaRPr>
                    </a:p>
                  </a:txBody>
                  <a:tcPr marL="9525" marR="9525" marT="9525" marB="0" anchor="b"/>
                </a:tc>
                <a:tc>
                  <a:txBody>
                    <a:bodyPr/>
                    <a:lstStyle/>
                    <a:p>
                      <a:pPr algn="ctr" fontAlgn="b"/>
                      <a:r>
                        <a:rPr lang="en-US" sz="2000" b="0" i="0" u="none" strike="noStrike" dirty="0" smtClean="0">
                          <a:solidFill>
                            <a:srgbClr val="000000"/>
                          </a:solidFill>
                          <a:latin typeface="Arial"/>
                        </a:rPr>
                        <a:t>26.3%</a:t>
                      </a:r>
                      <a:endParaRPr lang="en-US" sz="2000" b="0" i="0" u="none" strike="noStrike" dirty="0">
                        <a:solidFill>
                          <a:srgbClr val="000000"/>
                        </a:solidFill>
                        <a:latin typeface="Arial"/>
                      </a:endParaRPr>
                    </a:p>
                  </a:txBody>
                  <a:tcPr marL="9525" marR="9525" marT="9525" marB="0" anchor="b"/>
                </a:tc>
                <a:tc>
                  <a:txBody>
                    <a:bodyPr/>
                    <a:lstStyle/>
                    <a:p>
                      <a:pPr algn="ctr" fontAlgn="b"/>
                      <a:r>
                        <a:rPr lang="en-US" sz="2000" b="0" i="0" u="none" strike="noStrike" dirty="0" smtClean="0">
                          <a:solidFill>
                            <a:srgbClr val="000000"/>
                          </a:solidFill>
                          <a:latin typeface="Arial"/>
                        </a:rPr>
                        <a:t>17.8%</a:t>
                      </a:r>
                      <a:endParaRPr lang="en-US" sz="2000" b="0" i="0" u="none" strike="noStrike" dirty="0">
                        <a:solidFill>
                          <a:srgbClr val="000000"/>
                        </a:solidFill>
                        <a:latin typeface="Arial"/>
                      </a:endParaRPr>
                    </a:p>
                  </a:txBody>
                  <a:tcPr marL="9525" marR="9525" marT="9525" marB="0" anchor="b"/>
                </a:tc>
                <a:tc>
                  <a:txBody>
                    <a:bodyPr/>
                    <a:lstStyle/>
                    <a:p>
                      <a:pPr algn="ctr" fontAlgn="b"/>
                      <a:r>
                        <a:rPr lang="en-US" sz="2000" b="0" i="0" u="none" strike="noStrike" dirty="0" smtClean="0">
                          <a:latin typeface="Arial"/>
                        </a:rPr>
                        <a:t>8.6%</a:t>
                      </a:r>
                      <a:endParaRPr lang="en-US" sz="2000" b="0" i="0" u="none" strike="noStrike" dirty="0">
                        <a:latin typeface="Arial"/>
                      </a:endParaRPr>
                    </a:p>
                  </a:txBody>
                  <a:tcPr marL="9525" marR="9525" marT="9525" marB="0" anchor="b"/>
                </a:tc>
              </a:tr>
            </a:tbl>
          </a:graphicData>
        </a:graphic>
      </p:graphicFrame>
      <p:sp>
        <p:nvSpPr>
          <p:cNvPr id="5" name="Down Arrow 4"/>
          <p:cNvSpPr/>
          <p:nvPr/>
        </p:nvSpPr>
        <p:spPr>
          <a:xfrm>
            <a:off x="2590800" y="1219200"/>
            <a:ext cx="457200" cy="838200"/>
          </a:xfrm>
          <a:prstGeom prst="downArrow">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1"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1"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Top 10 Sources of Stress Comparisons </a:t>
            </a:r>
            <a:endParaRPr lang="en-US" dirty="0"/>
          </a:p>
        </p:txBody>
      </p:sp>
      <p:sp>
        <p:nvSpPr>
          <p:cNvPr id="6" name="Content Placeholder 5"/>
          <p:cNvSpPr>
            <a:spLocks noGrp="1"/>
          </p:cNvSpPr>
          <p:nvPr>
            <p:ph sz="half" idx="1"/>
          </p:nvPr>
        </p:nvSpPr>
        <p:spPr>
          <a:xfrm>
            <a:off x="301752" y="1371600"/>
            <a:ext cx="4038600" cy="4953000"/>
          </a:xfrm>
        </p:spPr>
        <p:txBody>
          <a:bodyPr>
            <a:noAutofit/>
          </a:bodyPr>
          <a:lstStyle/>
          <a:p>
            <a:pPr algn="ctr">
              <a:buNone/>
            </a:pPr>
            <a:r>
              <a:rPr lang="en-US" sz="2400" dirty="0" smtClean="0"/>
              <a:t>URM Females</a:t>
            </a:r>
            <a:endParaRPr lang="en-US" sz="2000" dirty="0" smtClean="0"/>
          </a:p>
          <a:p>
            <a:pPr>
              <a:buNone/>
            </a:pPr>
            <a:r>
              <a:rPr lang="en-US" sz="2000" dirty="0" smtClean="0"/>
              <a:t>86.4  Lack of personal time </a:t>
            </a:r>
          </a:p>
          <a:p>
            <a:pPr>
              <a:buNone/>
            </a:pPr>
            <a:r>
              <a:rPr lang="en-US" sz="2000" dirty="0" smtClean="0"/>
              <a:t>82.4  Self-imposed high 	expectations </a:t>
            </a:r>
          </a:p>
          <a:p>
            <a:pPr>
              <a:buNone/>
            </a:pPr>
            <a:r>
              <a:rPr lang="en-US" sz="2000" dirty="0" smtClean="0"/>
              <a:t>79.0  Managing household duties</a:t>
            </a:r>
          </a:p>
          <a:p>
            <a:pPr>
              <a:buNone/>
            </a:pPr>
            <a:r>
              <a:rPr lang="en-US" sz="2000" dirty="0" smtClean="0"/>
              <a:t>69.9  Working w underprepared 	students </a:t>
            </a:r>
          </a:p>
          <a:p>
            <a:pPr>
              <a:buNone/>
            </a:pPr>
            <a:r>
              <a:rPr lang="en-US" sz="2000" dirty="0" smtClean="0"/>
              <a:t>66.0  Institutional budget cuts</a:t>
            </a:r>
          </a:p>
          <a:p>
            <a:pPr>
              <a:buNone/>
            </a:pPr>
            <a:r>
              <a:rPr lang="en-US" sz="2000" dirty="0" smtClean="0"/>
              <a:t>65.8  </a:t>
            </a:r>
            <a:r>
              <a:rPr lang="en-US" sz="2000" u="sng" dirty="0" smtClean="0">
                <a:solidFill>
                  <a:srgbClr val="FF0000"/>
                </a:solidFill>
              </a:rPr>
              <a:t>Personal finances </a:t>
            </a:r>
          </a:p>
          <a:p>
            <a:pPr>
              <a:buNone/>
            </a:pPr>
            <a:r>
              <a:rPr lang="en-US" sz="2000" dirty="0" smtClean="0"/>
              <a:t>61.8  Research or publishing 	demands </a:t>
            </a:r>
          </a:p>
          <a:p>
            <a:pPr>
              <a:buNone/>
            </a:pPr>
            <a:r>
              <a:rPr lang="en-US" sz="2000" dirty="0" smtClean="0"/>
              <a:t>61.0  Institutional 'red tape' </a:t>
            </a:r>
          </a:p>
          <a:p>
            <a:pPr>
              <a:buNone/>
            </a:pPr>
            <a:r>
              <a:rPr lang="en-US" sz="2000" dirty="0" smtClean="0"/>
              <a:t>61.0  Teaching load</a:t>
            </a:r>
          </a:p>
          <a:p>
            <a:pPr>
              <a:buNone/>
            </a:pPr>
            <a:r>
              <a:rPr lang="en-US" sz="2000" dirty="0" smtClean="0"/>
              <a:t>58.5   Students</a:t>
            </a:r>
            <a:endParaRPr lang="en-US" sz="2000" dirty="0"/>
          </a:p>
        </p:txBody>
      </p:sp>
      <p:sp>
        <p:nvSpPr>
          <p:cNvPr id="3" name="Text Placeholder 2"/>
          <p:cNvSpPr>
            <a:spLocks noGrp="1"/>
          </p:cNvSpPr>
          <p:nvPr>
            <p:ph sz="half" idx="2"/>
          </p:nvPr>
        </p:nvSpPr>
        <p:spPr>
          <a:xfrm>
            <a:off x="4800600" y="1371600"/>
            <a:ext cx="4038600" cy="5029200"/>
          </a:xfrm>
        </p:spPr>
        <p:txBody>
          <a:bodyPr>
            <a:normAutofit lnSpcReduction="10000"/>
          </a:bodyPr>
          <a:lstStyle/>
          <a:p>
            <a:pPr algn="ctr">
              <a:buNone/>
            </a:pPr>
            <a:r>
              <a:rPr lang="en-US" sz="2400" dirty="0" smtClean="0"/>
              <a:t>White Males</a:t>
            </a:r>
          </a:p>
          <a:p>
            <a:pPr>
              <a:buNone/>
            </a:pPr>
            <a:r>
              <a:rPr lang="en-US" sz="2400" dirty="0" smtClean="0"/>
              <a:t>Lower on: </a:t>
            </a:r>
          </a:p>
          <a:p>
            <a:pPr>
              <a:buNone/>
            </a:pPr>
            <a:r>
              <a:rPr lang="en-US" sz="2000" dirty="0" smtClean="0"/>
              <a:t>Lack of personal time </a:t>
            </a:r>
          </a:p>
          <a:p>
            <a:pPr>
              <a:buNone/>
            </a:pPr>
            <a:r>
              <a:rPr lang="en-US" sz="2000" dirty="0" smtClean="0"/>
              <a:t>Self-imposed high 	expectations</a:t>
            </a:r>
          </a:p>
          <a:p>
            <a:pPr>
              <a:buNone/>
            </a:pPr>
            <a:r>
              <a:rPr lang="en-US" sz="2000" dirty="0" smtClean="0"/>
              <a:t>Managing household  duties</a:t>
            </a:r>
          </a:p>
          <a:p>
            <a:pPr>
              <a:buNone/>
            </a:pPr>
            <a:r>
              <a:rPr lang="en-US" sz="2000" dirty="0" smtClean="0"/>
              <a:t>Institutional ‘red tape’ (Higher)</a:t>
            </a:r>
          </a:p>
          <a:p>
            <a:pPr algn="ctr">
              <a:buNone/>
            </a:pPr>
            <a:r>
              <a:rPr lang="en-US" sz="2400" dirty="0" smtClean="0"/>
              <a:t>White Females</a:t>
            </a:r>
          </a:p>
          <a:p>
            <a:pPr>
              <a:buNone/>
            </a:pPr>
            <a:r>
              <a:rPr lang="en-US" sz="2000" dirty="0" smtClean="0"/>
              <a:t>Students (Higher)</a:t>
            </a:r>
          </a:p>
          <a:p>
            <a:pPr algn="ctr">
              <a:buNone/>
            </a:pPr>
            <a:r>
              <a:rPr lang="en-US" sz="2400" dirty="0" smtClean="0"/>
              <a:t>URM Males</a:t>
            </a:r>
          </a:p>
          <a:p>
            <a:pPr>
              <a:buNone/>
            </a:pPr>
            <a:r>
              <a:rPr lang="en-US" sz="2400" dirty="0" smtClean="0"/>
              <a:t>Lower on: </a:t>
            </a:r>
          </a:p>
          <a:p>
            <a:pPr>
              <a:buNone/>
            </a:pPr>
            <a:r>
              <a:rPr lang="en-US" sz="2000" dirty="0" smtClean="0"/>
              <a:t>Lack of personal time</a:t>
            </a:r>
          </a:p>
          <a:p>
            <a:pPr>
              <a:buNone/>
            </a:pPr>
            <a:r>
              <a:rPr lang="en-US" sz="2000" dirty="0" smtClean="0"/>
              <a:t>Managing household duties</a:t>
            </a:r>
          </a:p>
          <a:p>
            <a:pPr>
              <a:buNone/>
            </a:pPr>
            <a:endParaRPr lang="en-US" sz="2000" dirty="0" smtClean="0"/>
          </a:p>
          <a:p>
            <a:pPr algn="ctr">
              <a:buNone/>
            </a:pPr>
            <a:endParaRPr lang="en-US" sz="2400" dirty="0" smtClean="0"/>
          </a:p>
          <a:p>
            <a:pPr algn="ctr">
              <a:buNone/>
            </a:pPr>
            <a:endParaRPr lang="en-US" sz="24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hart 4"/>
          <p:cNvGraphicFramePr/>
          <p:nvPr/>
        </p:nvGraphicFramePr>
        <p:xfrm>
          <a:off x="228600" y="0"/>
          <a:ext cx="8915400" cy="6400800"/>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Box 5"/>
          <p:cNvSpPr txBox="1"/>
          <p:nvPr/>
        </p:nvSpPr>
        <p:spPr>
          <a:xfrm>
            <a:off x="304800" y="6400800"/>
            <a:ext cx="7848600" cy="369332"/>
          </a:xfrm>
          <a:prstGeom prst="rect">
            <a:avLst/>
          </a:prstGeom>
          <a:noFill/>
        </p:spPr>
        <p:txBody>
          <a:bodyPr wrap="square" rtlCol="0">
            <a:spAutoFit/>
          </a:bodyPr>
          <a:lstStyle/>
          <a:p>
            <a:r>
              <a:rPr lang="en-US" dirty="0" smtClean="0"/>
              <a:t>Note: Significant male/female differences  within group** p=&lt;.01; * &lt; .05.</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p:cNvGraphicFramePr/>
          <p:nvPr/>
        </p:nvGraphicFramePr>
        <p:xfrm>
          <a:off x="228600" y="0"/>
          <a:ext cx="8734425" cy="64770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Workloads for STEM Tenure Track Faculty </a:t>
            </a:r>
            <a:br>
              <a:rPr lang="en-US" dirty="0" smtClean="0"/>
            </a:br>
            <a:r>
              <a:rPr lang="en-US" sz="2000" dirty="0" smtClean="0"/>
              <a:t>(5+ hrs/wk on respective task)</a:t>
            </a:r>
            <a:endParaRPr lang="en-US" sz="2000" dirty="0"/>
          </a:p>
        </p:txBody>
      </p:sp>
      <p:sp>
        <p:nvSpPr>
          <p:cNvPr id="3" name="Content Placeholder 2"/>
          <p:cNvSpPr>
            <a:spLocks noGrp="1"/>
          </p:cNvSpPr>
          <p:nvPr>
            <p:ph sz="quarter" idx="1"/>
          </p:nvPr>
        </p:nvSpPr>
        <p:spPr>
          <a:xfrm>
            <a:off x="152400" y="1066800"/>
            <a:ext cx="8915400" cy="5032248"/>
          </a:xfrm>
          <a:solidFill>
            <a:schemeClr val="accent1"/>
          </a:solidFill>
        </p:spPr>
        <p:txBody>
          <a:bodyPr>
            <a:normAutofit/>
          </a:bodyPr>
          <a:lstStyle/>
          <a:p>
            <a:pPr>
              <a:buNone/>
            </a:pPr>
            <a:endParaRPr lang="en-US" sz="2000" dirty="0"/>
          </a:p>
        </p:txBody>
      </p:sp>
      <p:graphicFrame>
        <p:nvGraphicFramePr>
          <p:cNvPr id="4" name="Content Placeholder 5"/>
          <p:cNvGraphicFramePr>
            <a:graphicFrameLocks/>
          </p:cNvGraphicFramePr>
          <p:nvPr/>
        </p:nvGraphicFramePr>
        <p:xfrm>
          <a:off x="152399" y="1066800"/>
          <a:ext cx="8839202" cy="5257800"/>
        </p:xfrm>
        <a:graphic>
          <a:graphicData uri="http://schemas.openxmlformats.org/drawingml/2006/table">
            <a:tbl>
              <a:tblPr firstRow="1" bandRow="1">
                <a:tableStyleId>{5C22544A-7EE6-4342-B048-85BDC9FD1C3A}</a:tableStyleId>
              </a:tblPr>
              <a:tblGrid>
                <a:gridCol w="3566694"/>
                <a:gridCol w="2093496"/>
                <a:gridCol w="1550737"/>
                <a:gridCol w="1628275"/>
              </a:tblGrid>
              <a:tr h="666356">
                <a:tc>
                  <a:txBody>
                    <a:bodyPr/>
                    <a:lstStyle/>
                    <a:p>
                      <a:pPr algn="l" fontAlgn="b"/>
                      <a:r>
                        <a:rPr lang="en-US" sz="2000" b="0" i="0" u="none" strike="noStrike" dirty="0" smtClean="0">
                          <a:latin typeface="Verdana"/>
                        </a:rPr>
                        <a:t>Advising</a:t>
                      </a:r>
                      <a:r>
                        <a:rPr lang="en-US" sz="2000" b="0" i="0" u="none" strike="noStrike" baseline="0" dirty="0" smtClean="0">
                          <a:latin typeface="Verdana"/>
                        </a:rPr>
                        <a:t> Counseling Students </a:t>
                      </a:r>
                      <a:endParaRPr lang="en-US" sz="2000" b="0" i="0" u="none" strike="noStrike" dirty="0">
                        <a:latin typeface="Verdana"/>
                      </a:endParaRPr>
                    </a:p>
                  </a:txBody>
                  <a:tcPr marL="0" marR="0" marT="0" marB="0" anchor="b"/>
                </a:tc>
                <a:tc>
                  <a:txBody>
                    <a:bodyPr/>
                    <a:lstStyle/>
                    <a:p>
                      <a:pPr algn="ctr" fontAlgn="b"/>
                      <a:r>
                        <a:rPr lang="en-US" sz="2000" b="0" i="0" u="none" strike="noStrike" dirty="0" smtClean="0">
                          <a:latin typeface="Verdana"/>
                        </a:rPr>
                        <a:t>White </a:t>
                      </a:r>
                      <a:endParaRPr lang="en-US" sz="2000" b="0" i="0" u="none" strike="noStrike" dirty="0">
                        <a:latin typeface="Verdana"/>
                      </a:endParaRPr>
                    </a:p>
                  </a:txBody>
                  <a:tcPr marL="0" marR="0" marT="0" marB="0" anchor="b"/>
                </a:tc>
                <a:tc>
                  <a:txBody>
                    <a:bodyPr/>
                    <a:lstStyle/>
                    <a:p>
                      <a:pPr algn="ctr" fontAlgn="b"/>
                      <a:r>
                        <a:rPr lang="en-US" sz="2000" b="0" i="0" u="none" strike="noStrike" dirty="0">
                          <a:latin typeface="Verdana"/>
                        </a:rPr>
                        <a:t>URM</a:t>
                      </a:r>
                    </a:p>
                  </a:txBody>
                  <a:tcPr marL="0" marR="0" marT="0" marB="0" anchor="b"/>
                </a:tc>
                <a:tc>
                  <a:txBody>
                    <a:bodyPr/>
                    <a:lstStyle/>
                    <a:p>
                      <a:pPr algn="ctr" fontAlgn="b"/>
                      <a:r>
                        <a:rPr lang="en-US" sz="2000" b="0" i="0" u="none" strike="noStrike">
                          <a:latin typeface="Verdana"/>
                        </a:rPr>
                        <a:t>Asian</a:t>
                      </a:r>
                    </a:p>
                  </a:txBody>
                  <a:tcPr marL="0" marR="0" marT="0" marB="0" anchor="b"/>
                </a:tc>
              </a:tr>
              <a:tr h="494540">
                <a:tc>
                  <a:txBody>
                    <a:bodyPr/>
                    <a:lstStyle/>
                    <a:p>
                      <a:pPr algn="l" fontAlgn="b"/>
                      <a:r>
                        <a:rPr lang="en-US" sz="2000" b="0" i="0" u="none" strike="noStrike">
                          <a:latin typeface="Verdana"/>
                        </a:rPr>
                        <a:t>Male</a:t>
                      </a:r>
                    </a:p>
                  </a:txBody>
                  <a:tcPr marL="0" marR="0" marT="0" marB="0" anchor="b"/>
                </a:tc>
                <a:tc>
                  <a:txBody>
                    <a:bodyPr/>
                    <a:lstStyle/>
                    <a:p>
                      <a:pPr algn="ctr" fontAlgn="b"/>
                      <a:r>
                        <a:rPr lang="en-US" sz="2000" b="0" i="0" u="none" strike="noStrike" dirty="0" smtClean="0">
                          <a:solidFill>
                            <a:srgbClr val="000000"/>
                          </a:solidFill>
                          <a:latin typeface="Calibri"/>
                        </a:rPr>
                        <a:t>38.5*</a:t>
                      </a:r>
                      <a:endParaRPr lang="en-US" sz="2000" b="0" i="0" u="none" strike="noStrike" dirty="0">
                        <a:solidFill>
                          <a:srgbClr val="000000"/>
                        </a:solidFill>
                        <a:latin typeface="Calibri"/>
                      </a:endParaRPr>
                    </a:p>
                  </a:txBody>
                  <a:tcPr marL="9525" marR="9525" marT="9525" marB="0" anchor="b"/>
                </a:tc>
                <a:tc>
                  <a:txBody>
                    <a:bodyPr/>
                    <a:lstStyle/>
                    <a:p>
                      <a:pPr algn="ctr" fontAlgn="b"/>
                      <a:r>
                        <a:rPr lang="en-US" sz="2000" b="0" i="0" u="none" strike="noStrike" dirty="0">
                          <a:solidFill>
                            <a:srgbClr val="000000"/>
                          </a:solidFill>
                          <a:latin typeface="Calibri"/>
                        </a:rPr>
                        <a:t>42.7</a:t>
                      </a:r>
                    </a:p>
                  </a:txBody>
                  <a:tcPr marL="9525" marR="9525" marT="9525" marB="0" anchor="b"/>
                </a:tc>
                <a:tc>
                  <a:txBody>
                    <a:bodyPr/>
                    <a:lstStyle/>
                    <a:p>
                      <a:pPr algn="ctr" fontAlgn="b"/>
                      <a:r>
                        <a:rPr lang="en-US" sz="2000" b="0" i="0" u="none" strike="noStrike" dirty="0">
                          <a:solidFill>
                            <a:srgbClr val="000000"/>
                          </a:solidFill>
                          <a:latin typeface="Calibri"/>
                        </a:rPr>
                        <a:t>43.2</a:t>
                      </a:r>
                    </a:p>
                  </a:txBody>
                  <a:tcPr marL="9525" marR="9525" marT="9525" marB="0" anchor="b"/>
                </a:tc>
              </a:tr>
              <a:tr h="494540">
                <a:tc>
                  <a:txBody>
                    <a:bodyPr/>
                    <a:lstStyle/>
                    <a:p>
                      <a:pPr algn="l" fontAlgn="b"/>
                      <a:r>
                        <a:rPr lang="en-US" sz="2000" b="0" i="0" u="none" strike="noStrike" dirty="0">
                          <a:latin typeface="Verdana"/>
                        </a:rPr>
                        <a:t>Female</a:t>
                      </a:r>
                    </a:p>
                  </a:txBody>
                  <a:tcPr marL="0" marR="0" marT="0" marB="0" anchor="b"/>
                </a:tc>
                <a:tc>
                  <a:txBody>
                    <a:bodyPr/>
                    <a:lstStyle/>
                    <a:p>
                      <a:pPr algn="ctr" fontAlgn="b"/>
                      <a:r>
                        <a:rPr lang="en-US" sz="2000" b="0" i="0" u="none" strike="noStrike" dirty="0">
                          <a:solidFill>
                            <a:srgbClr val="000000"/>
                          </a:solidFill>
                          <a:latin typeface="Calibri"/>
                        </a:rPr>
                        <a:t>43.6</a:t>
                      </a:r>
                    </a:p>
                  </a:txBody>
                  <a:tcPr marL="9525" marR="9525" marT="9525" marB="0" anchor="b"/>
                </a:tc>
                <a:tc>
                  <a:txBody>
                    <a:bodyPr/>
                    <a:lstStyle/>
                    <a:p>
                      <a:pPr algn="ctr" fontAlgn="b"/>
                      <a:r>
                        <a:rPr lang="en-US" sz="2000" b="0" i="0" u="none" strike="noStrike" dirty="0">
                          <a:solidFill>
                            <a:srgbClr val="000000"/>
                          </a:solidFill>
                          <a:latin typeface="Calibri"/>
                        </a:rPr>
                        <a:t>48.5</a:t>
                      </a:r>
                    </a:p>
                  </a:txBody>
                  <a:tcPr marL="9525" marR="9525" marT="9525" marB="0" anchor="b">
                    <a:solidFill>
                      <a:schemeClr val="accent2">
                        <a:lumMod val="40000"/>
                        <a:lumOff val="60000"/>
                      </a:schemeClr>
                    </a:solidFill>
                  </a:tcPr>
                </a:tc>
                <a:tc>
                  <a:txBody>
                    <a:bodyPr/>
                    <a:lstStyle/>
                    <a:p>
                      <a:pPr algn="ctr" fontAlgn="b"/>
                      <a:r>
                        <a:rPr lang="en-US" sz="2000" b="0" i="0" u="none" strike="noStrike" dirty="0">
                          <a:solidFill>
                            <a:srgbClr val="000000"/>
                          </a:solidFill>
                          <a:latin typeface="Calibri"/>
                        </a:rPr>
                        <a:t>44.3</a:t>
                      </a:r>
                    </a:p>
                  </a:txBody>
                  <a:tcPr marL="9525" marR="9525" marT="9525" marB="0" anchor="b"/>
                </a:tc>
              </a:tr>
              <a:tr h="713832">
                <a:tc>
                  <a:txBody>
                    <a:bodyPr/>
                    <a:lstStyle/>
                    <a:p>
                      <a:r>
                        <a:rPr lang="en-US" sz="2000" dirty="0" smtClean="0">
                          <a:solidFill>
                            <a:schemeClr val="bg1"/>
                          </a:solidFill>
                          <a:latin typeface="Verdana" pitchFamily="34" charset="0"/>
                          <a:ea typeface="Verdana" pitchFamily="34" charset="0"/>
                          <a:cs typeface="Verdana" pitchFamily="34" charset="0"/>
                        </a:rPr>
                        <a:t>Committee Work or Meetings</a:t>
                      </a:r>
                      <a:endParaRPr lang="en-US" sz="2000" dirty="0">
                        <a:solidFill>
                          <a:schemeClr val="bg1"/>
                        </a:solidFill>
                        <a:latin typeface="Verdana" pitchFamily="34" charset="0"/>
                        <a:ea typeface="Verdana" pitchFamily="34" charset="0"/>
                        <a:cs typeface="Verdana" pitchFamily="34" charset="0"/>
                      </a:endParaRPr>
                    </a:p>
                  </a:txBody>
                  <a:tcPr>
                    <a:solidFill>
                      <a:schemeClr val="accent1"/>
                    </a:solidFill>
                  </a:tcPr>
                </a:tc>
                <a:tc>
                  <a:txBody>
                    <a:bodyPr/>
                    <a:lstStyle/>
                    <a:p>
                      <a:endParaRPr lang="en-US" sz="2000" dirty="0"/>
                    </a:p>
                  </a:txBody>
                  <a:tcPr>
                    <a:solidFill>
                      <a:schemeClr val="accent1">
                        <a:lumMod val="20000"/>
                        <a:lumOff val="80000"/>
                      </a:schemeClr>
                    </a:solidFill>
                  </a:tcPr>
                </a:tc>
                <a:tc>
                  <a:txBody>
                    <a:bodyPr/>
                    <a:lstStyle/>
                    <a:p>
                      <a:endParaRPr lang="en-US" sz="2000" dirty="0"/>
                    </a:p>
                  </a:txBody>
                  <a:tcPr/>
                </a:tc>
                <a:tc>
                  <a:txBody>
                    <a:bodyPr/>
                    <a:lstStyle/>
                    <a:p>
                      <a:endParaRPr lang="en-US" sz="2000" dirty="0"/>
                    </a:p>
                  </a:txBody>
                  <a:tcPr/>
                </a:tc>
              </a:tr>
              <a:tr h="507418">
                <a:tc>
                  <a:txBody>
                    <a:bodyPr/>
                    <a:lstStyle/>
                    <a:p>
                      <a:pPr algn="l" fontAlgn="b"/>
                      <a:r>
                        <a:rPr lang="en-US" sz="2000" b="0" i="0" u="none" strike="noStrike" dirty="0">
                          <a:latin typeface="Verdana"/>
                        </a:rPr>
                        <a:t>Male</a:t>
                      </a:r>
                    </a:p>
                  </a:txBody>
                  <a:tcPr marL="0" marR="0" marT="0" marB="0" anchor="b"/>
                </a:tc>
                <a:tc>
                  <a:txBody>
                    <a:bodyPr/>
                    <a:lstStyle/>
                    <a:p>
                      <a:pPr algn="ctr" fontAlgn="b"/>
                      <a:r>
                        <a:rPr lang="en-US" sz="2000" b="0" i="0" u="none" strike="noStrike" dirty="0" smtClean="0">
                          <a:solidFill>
                            <a:srgbClr val="000000"/>
                          </a:solidFill>
                          <a:latin typeface="Calibri"/>
                        </a:rPr>
                        <a:t>36.1**</a:t>
                      </a:r>
                      <a:endParaRPr lang="en-US" sz="2000" b="0" i="0" u="none" strike="noStrike" dirty="0">
                        <a:solidFill>
                          <a:srgbClr val="000000"/>
                        </a:solidFill>
                        <a:latin typeface="Calibri"/>
                      </a:endParaRPr>
                    </a:p>
                  </a:txBody>
                  <a:tcPr marL="9525" marR="9525" marT="9525" marB="0" anchor="b"/>
                </a:tc>
                <a:tc>
                  <a:txBody>
                    <a:bodyPr/>
                    <a:lstStyle/>
                    <a:p>
                      <a:pPr algn="ctr" fontAlgn="b"/>
                      <a:r>
                        <a:rPr lang="en-US" sz="2000" b="0" i="0" u="none" strike="noStrike" dirty="0">
                          <a:solidFill>
                            <a:srgbClr val="000000"/>
                          </a:solidFill>
                          <a:latin typeface="Calibri"/>
                        </a:rPr>
                        <a:t>38.6</a:t>
                      </a:r>
                    </a:p>
                  </a:txBody>
                  <a:tcPr marL="9525" marR="9525" marT="9525" marB="0" anchor="b"/>
                </a:tc>
                <a:tc>
                  <a:txBody>
                    <a:bodyPr/>
                    <a:lstStyle/>
                    <a:p>
                      <a:pPr algn="ctr" fontAlgn="b"/>
                      <a:r>
                        <a:rPr lang="en-US" sz="2000" b="0" i="0" u="none" strike="noStrike" dirty="0" smtClean="0">
                          <a:solidFill>
                            <a:srgbClr val="000000"/>
                          </a:solidFill>
                          <a:latin typeface="Calibri"/>
                        </a:rPr>
                        <a:t>32.3**</a:t>
                      </a:r>
                      <a:endParaRPr lang="en-US" sz="2000" b="0" i="0" u="none" strike="noStrike" dirty="0">
                        <a:solidFill>
                          <a:srgbClr val="000000"/>
                        </a:solidFill>
                        <a:latin typeface="Calibri"/>
                      </a:endParaRPr>
                    </a:p>
                  </a:txBody>
                  <a:tcPr marL="9525" marR="9525" marT="9525" marB="0" anchor="b"/>
                </a:tc>
              </a:tr>
              <a:tr h="507418">
                <a:tc>
                  <a:txBody>
                    <a:bodyPr/>
                    <a:lstStyle/>
                    <a:p>
                      <a:pPr algn="l" fontAlgn="b"/>
                      <a:r>
                        <a:rPr lang="en-US" sz="2000" b="0" i="0" u="none" strike="noStrike" dirty="0">
                          <a:latin typeface="Verdana"/>
                        </a:rPr>
                        <a:t>Female</a:t>
                      </a:r>
                    </a:p>
                  </a:txBody>
                  <a:tcPr marL="0" marR="0" marT="0" marB="0" anchor="b"/>
                </a:tc>
                <a:tc>
                  <a:txBody>
                    <a:bodyPr/>
                    <a:lstStyle/>
                    <a:p>
                      <a:pPr algn="ctr" fontAlgn="b"/>
                      <a:r>
                        <a:rPr lang="en-US" sz="2000" b="0" i="0" u="none" strike="noStrike" dirty="0" smtClean="0">
                          <a:solidFill>
                            <a:srgbClr val="000000"/>
                          </a:solidFill>
                          <a:latin typeface="Calibri"/>
                        </a:rPr>
                        <a:t>43.8</a:t>
                      </a:r>
                      <a:endParaRPr lang="en-US" sz="2000" b="0" i="0" u="none" strike="noStrike" dirty="0">
                        <a:solidFill>
                          <a:srgbClr val="000000"/>
                        </a:solidFill>
                        <a:latin typeface="Calibri"/>
                      </a:endParaRPr>
                    </a:p>
                  </a:txBody>
                  <a:tcPr marL="9525" marR="9525" marT="9525" marB="0" anchor="b"/>
                </a:tc>
                <a:tc>
                  <a:txBody>
                    <a:bodyPr/>
                    <a:lstStyle/>
                    <a:p>
                      <a:pPr algn="ctr" fontAlgn="b"/>
                      <a:r>
                        <a:rPr lang="en-US" sz="2000" b="0" i="0" u="none" strike="noStrike" dirty="0">
                          <a:solidFill>
                            <a:srgbClr val="000000"/>
                          </a:solidFill>
                          <a:latin typeface="Calibri"/>
                        </a:rPr>
                        <a:t>48.5</a:t>
                      </a:r>
                    </a:p>
                  </a:txBody>
                  <a:tcPr marL="9525" marR="9525" marT="9525" marB="0" anchor="b">
                    <a:solidFill>
                      <a:schemeClr val="accent2">
                        <a:lumMod val="40000"/>
                        <a:lumOff val="60000"/>
                      </a:schemeClr>
                    </a:solidFill>
                  </a:tcPr>
                </a:tc>
                <a:tc>
                  <a:txBody>
                    <a:bodyPr/>
                    <a:lstStyle/>
                    <a:p>
                      <a:pPr algn="ctr" fontAlgn="b"/>
                      <a:r>
                        <a:rPr lang="en-US" sz="2000" b="0" i="0" u="none" strike="noStrike" dirty="0">
                          <a:solidFill>
                            <a:srgbClr val="000000"/>
                          </a:solidFill>
                          <a:latin typeface="Calibri"/>
                        </a:rPr>
                        <a:t>40.8</a:t>
                      </a:r>
                    </a:p>
                  </a:txBody>
                  <a:tcPr marL="9525" marR="9525" marT="9525" marB="0" anchor="b"/>
                </a:tc>
              </a:tr>
              <a:tr h="858860">
                <a:tc>
                  <a:txBody>
                    <a:bodyPr/>
                    <a:lstStyle/>
                    <a:p>
                      <a:pPr algn="l" fontAlgn="b"/>
                      <a:r>
                        <a:rPr lang="en-US" sz="2000" b="0" i="0" u="none" strike="noStrike" dirty="0" smtClean="0">
                          <a:solidFill>
                            <a:schemeClr val="bg1"/>
                          </a:solidFill>
                          <a:latin typeface="Verdana"/>
                        </a:rPr>
                        <a:t>Research</a:t>
                      </a:r>
                      <a:r>
                        <a:rPr lang="en-US" sz="2000" b="0" i="0" u="none" strike="noStrike" baseline="0" dirty="0" smtClean="0">
                          <a:solidFill>
                            <a:schemeClr val="bg1"/>
                          </a:solidFill>
                          <a:latin typeface="Verdana"/>
                        </a:rPr>
                        <a:t> and Scholarly Writing</a:t>
                      </a:r>
                      <a:endParaRPr lang="en-US" sz="2000" b="0" i="0" u="none" strike="noStrike" dirty="0">
                        <a:solidFill>
                          <a:schemeClr val="bg1"/>
                        </a:solidFill>
                        <a:latin typeface="Verdana"/>
                      </a:endParaRPr>
                    </a:p>
                  </a:txBody>
                  <a:tcPr marL="0" marR="0" marT="0" marB="0" anchor="b">
                    <a:solidFill>
                      <a:schemeClr val="accent1"/>
                    </a:solidFill>
                  </a:tcPr>
                </a:tc>
                <a:tc>
                  <a:txBody>
                    <a:bodyPr/>
                    <a:lstStyle/>
                    <a:p>
                      <a:pPr algn="ctr" fontAlgn="b"/>
                      <a:endParaRPr lang="en-US" sz="2000" b="0" i="0" u="none" strike="noStrike" dirty="0">
                        <a:solidFill>
                          <a:srgbClr val="000000"/>
                        </a:solidFill>
                        <a:latin typeface="Calibri"/>
                      </a:endParaRPr>
                    </a:p>
                  </a:txBody>
                  <a:tcPr marL="9525" marR="9525" marT="9525" marB="0" anchor="b"/>
                </a:tc>
                <a:tc>
                  <a:txBody>
                    <a:bodyPr/>
                    <a:lstStyle/>
                    <a:p>
                      <a:pPr algn="ctr" fontAlgn="b"/>
                      <a:endParaRPr lang="en-US" sz="2000" b="0" i="0" u="none" strike="noStrike" dirty="0">
                        <a:solidFill>
                          <a:srgbClr val="000000"/>
                        </a:solidFill>
                        <a:latin typeface="Calibri"/>
                      </a:endParaRPr>
                    </a:p>
                  </a:txBody>
                  <a:tcPr marL="9525" marR="9525" marT="9525" marB="0" anchor="b">
                    <a:solidFill>
                      <a:schemeClr val="bg1"/>
                    </a:solidFill>
                  </a:tcPr>
                </a:tc>
                <a:tc>
                  <a:txBody>
                    <a:bodyPr/>
                    <a:lstStyle/>
                    <a:p>
                      <a:pPr algn="ctr" fontAlgn="b"/>
                      <a:endParaRPr lang="en-US" sz="2000" b="0" i="0" u="none" strike="noStrike" dirty="0">
                        <a:solidFill>
                          <a:srgbClr val="000000"/>
                        </a:solidFill>
                        <a:latin typeface="Calibri"/>
                      </a:endParaRPr>
                    </a:p>
                  </a:txBody>
                  <a:tcPr marL="9525" marR="9525" marT="9525" marB="0" anchor="b"/>
                </a:tc>
              </a:tr>
              <a:tr h="507418">
                <a:tc>
                  <a:txBody>
                    <a:bodyPr/>
                    <a:lstStyle/>
                    <a:p>
                      <a:pPr algn="l" fontAlgn="b"/>
                      <a:r>
                        <a:rPr lang="en-US" sz="2000" b="0" i="0" u="none" strike="noStrike" dirty="0" smtClean="0">
                          <a:latin typeface="Verdana"/>
                        </a:rPr>
                        <a:t>Male</a:t>
                      </a:r>
                      <a:endParaRPr lang="en-US" sz="2000" b="0" i="0" u="none" strike="noStrike" dirty="0">
                        <a:latin typeface="Verdana"/>
                      </a:endParaRPr>
                    </a:p>
                  </a:txBody>
                  <a:tcPr marL="0" marR="0" marT="0" marB="0" anchor="b"/>
                </a:tc>
                <a:tc>
                  <a:txBody>
                    <a:bodyPr/>
                    <a:lstStyle/>
                    <a:p>
                      <a:pPr algn="ctr" fontAlgn="b"/>
                      <a:r>
                        <a:rPr lang="en-US" sz="2000" b="0" i="0" u="none" strike="noStrike" dirty="0" smtClean="0">
                          <a:solidFill>
                            <a:srgbClr val="000000"/>
                          </a:solidFill>
                          <a:latin typeface="Calibri"/>
                        </a:rPr>
                        <a:t>59.8*</a:t>
                      </a:r>
                      <a:endParaRPr lang="en-US" sz="2000" b="0" i="0" u="none" strike="noStrike" dirty="0">
                        <a:solidFill>
                          <a:srgbClr val="000000"/>
                        </a:solidFill>
                        <a:latin typeface="Calibri"/>
                      </a:endParaRPr>
                    </a:p>
                  </a:txBody>
                  <a:tcPr marL="9525" marR="9525" marT="9525" marB="0" anchor="b"/>
                </a:tc>
                <a:tc>
                  <a:txBody>
                    <a:bodyPr/>
                    <a:lstStyle/>
                    <a:p>
                      <a:pPr algn="ctr" fontAlgn="b"/>
                      <a:r>
                        <a:rPr lang="en-US" sz="2000" b="0" i="0" u="none" strike="noStrike" dirty="0" smtClean="0">
                          <a:solidFill>
                            <a:srgbClr val="000000"/>
                          </a:solidFill>
                          <a:latin typeface="Calibri"/>
                        </a:rPr>
                        <a:t>66.2**</a:t>
                      </a:r>
                      <a:endParaRPr lang="en-US" sz="2000" b="0" i="0" u="none" strike="noStrike" dirty="0">
                        <a:solidFill>
                          <a:srgbClr val="FF0000"/>
                        </a:solidFill>
                        <a:latin typeface="Calibri"/>
                      </a:endParaRPr>
                    </a:p>
                  </a:txBody>
                  <a:tcPr marL="9525" marR="9525" marT="9525" marB="0" anchor="b">
                    <a:solidFill>
                      <a:schemeClr val="accent1">
                        <a:lumMod val="20000"/>
                        <a:lumOff val="80000"/>
                      </a:schemeClr>
                    </a:solidFill>
                  </a:tcPr>
                </a:tc>
                <a:tc>
                  <a:txBody>
                    <a:bodyPr/>
                    <a:lstStyle/>
                    <a:p>
                      <a:pPr algn="ctr" fontAlgn="b"/>
                      <a:r>
                        <a:rPr lang="en-US" sz="2000" b="0" i="0" u="none" strike="noStrike" dirty="0" smtClean="0">
                          <a:solidFill>
                            <a:srgbClr val="000000"/>
                          </a:solidFill>
                          <a:latin typeface="Calibri"/>
                        </a:rPr>
                        <a:t>73.3*</a:t>
                      </a:r>
                      <a:endParaRPr lang="en-US" sz="2000" b="0" i="0" u="none" strike="noStrike" dirty="0">
                        <a:solidFill>
                          <a:srgbClr val="000000"/>
                        </a:solidFill>
                        <a:latin typeface="Calibri"/>
                      </a:endParaRPr>
                    </a:p>
                  </a:txBody>
                  <a:tcPr marL="9525" marR="9525" marT="9525" marB="0" anchor="b"/>
                </a:tc>
              </a:tr>
              <a:tr h="507418">
                <a:tc>
                  <a:txBody>
                    <a:bodyPr/>
                    <a:lstStyle/>
                    <a:p>
                      <a:pPr algn="l" fontAlgn="b"/>
                      <a:r>
                        <a:rPr lang="en-US" sz="2000" b="0" i="0" u="none" strike="noStrike" dirty="0" smtClean="0">
                          <a:latin typeface="Verdana"/>
                        </a:rPr>
                        <a:t>Female</a:t>
                      </a:r>
                      <a:endParaRPr lang="en-US" sz="2000" b="0" i="0" u="none" strike="noStrike" dirty="0">
                        <a:latin typeface="Verdana"/>
                      </a:endParaRPr>
                    </a:p>
                  </a:txBody>
                  <a:tcPr marL="0" marR="0" marT="0" marB="0" anchor="b"/>
                </a:tc>
                <a:tc>
                  <a:txBody>
                    <a:bodyPr/>
                    <a:lstStyle/>
                    <a:p>
                      <a:pPr algn="ctr" fontAlgn="b"/>
                      <a:r>
                        <a:rPr lang="en-US" sz="2000" b="0" i="0" u="none" strike="noStrike" dirty="0">
                          <a:solidFill>
                            <a:srgbClr val="000000"/>
                          </a:solidFill>
                          <a:latin typeface="Calibri"/>
                        </a:rPr>
                        <a:t>44.9</a:t>
                      </a:r>
                    </a:p>
                  </a:txBody>
                  <a:tcPr marL="9525" marR="9525" marT="9525" marB="0" anchor="b"/>
                </a:tc>
                <a:tc>
                  <a:txBody>
                    <a:bodyPr/>
                    <a:lstStyle/>
                    <a:p>
                      <a:pPr algn="ctr" fontAlgn="b"/>
                      <a:r>
                        <a:rPr lang="en-US" sz="2000" b="0" i="0" u="none" strike="noStrike">
                          <a:solidFill>
                            <a:srgbClr val="000000"/>
                          </a:solidFill>
                          <a:latin typeface="Calibri"/>
                        </a:rPr>
                        <a:t>49.5</a:t>
                      </a:r>
                    </a:p>
                  </a:txBody>
                  <a:tcPr marL="9525" marR="9525" marT="9525" marB="0" anchor="b">
                    <a:solidFill>
                      <a:schemeClr val="accent2">
                        <a:lumMod val="40000"/>
                        <a:lumOff val="60000"/>
                      </a:schemeClr>
                    </a:solidFill>
                  </a:tcPr>
                </a:tc>
                <a:tc>
                  <a:txBody>
                    <a:bodyPr/>
                    <a:lstStyle/>
                    <a:p>
                      <a:pPr algn="ctr" fontAlgn="b"/>
                      <a:r>
                        <a:rPr lang="en-US" sz="2000" b="0" i="0" u="none" strike="noStrike" dirty="0">
                          <a:solidFill>
                            <a:srgbClr val="000000"/>
                          </a:solidFill>
                          <a:latin typeface="Calibri"/>
                        </a:rPr>
                        <a:t>60.2</a:t>
                      </a:r>
                    </a:p>
                  </a:txBody>
                  <a:tcPr marL="9525" marR="9525" marT="9525" marB="0" anchor="b"/>
                </a:tc>
              </a:tr>
            </a:tbl>
          </a:graphicData>
        </a:graphic>
      </p:graphicFrame>
      <p:sp>
        <p:nvSpPr>
          <p:cNvPr id="5" name="TextBox 4"/>
          <p:cNvSpPr txBox="1"/>
          <p:nvPr/>
        </p:nvSpPr>
        <p:spPr>
          <a:xfrm>
            <a:off x="381000" y="6400800"/>
            <a:ext cx="8229600" cy="369332"/>
          </a:xfrm>
          <a:prstGeom prst="rect">
            <a:avLst/>
          </a:prstGeom>
          <a:noFill/>
        </p:spPr>
        <p:txBody>
          <a:bodyPr wrap="square" rtlCol="0">
            <a:spAutoFit/>
          </a:bodyPr>
          <a:lstStyle/>
          <a:p>
            <a:r>
              <a:rPr lang="en-US" dirty="0" smtClean="0"/>
              <a:t>Note: Significant differences with URM females, **= p&lt;.01; *=p&lt;.05.</a:t>
            </a: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Work Environment</a:t>
            </a:r>
            <a:endParaRPr lang="en-US" dirty="0"/>
          </a:p>
        </p:txBody>
      </p:sp>
      <p:graphicFrame>
        <p:nvGraphicFramePr>
          <p:cNvPr id="6" name="Content Placeholder 5"/>
          <p:cNvGraphicFramePr>
            <a:graphicFrameLocks noGrp="1"/>
          </p:cNvGraphicFramePr>
          <p:nvPr>
            <p:ph sz="quarter" idx="1"/>
          </p:nvPr>
        </p:nvGraphicFramePr>
        <p:xfrm>
          <a:off x="152400" y="1066800"/>
          <a:ext cx="8763001" cy="5333999"/>
        </p:xfrm>
        <a:graphic>
          <a:graphicData uri="http://schemas.openxmlformats.org/drawingml/2006/table">
            <a:tbl>
              <a:tblPr firstRow="1" bandRow="1">
                <a:tableStyleId>{5C22544A-7EE6-4342-B048-85BDC9FD1C3A}</a:tableStyleId>
              </a:tblPr>
              <a:tblGrid>
                <a:gridCol w="3581400"/>
                <a:gridCol w="2057400"/>
                <a:gridCol w="1524000"/>
                <a:gridCol w="1600201"/>
              </a:tblGrid>
              <a:tr h="1321030">
                <a:tc>
                  <a:txBody>
                    <a:bodyPr/>
                    <a:lstStyle/>
                    <a:p>
                      <a:pPr algn="l" fontAlgn="b"/>
                      <a:r>
                        <a:rPr lang="en-US" sz="2000" b="0" i="0" u="none" strike="noStrike" dirty="0" smtClean="0">
                          <a:latin typeface="Verdana"/>
                        </a:rPr>
                        <a:t>My Research is Valued by Faculty in My</a:t>
                      </a:r>
                      <a:r>
                        <a:rPr lang="en-US" sz="2000" b="0" i="0" u="none" strike="noStrike" baseline="0" dirty="0" smtClean="0">
                          <a:latin typeface="Verdana"/>
                        </a:rPr>
                        <a:t> Department</a:t>
                      </a:r>
                      <a:endParaRPr lang="en-US" sz="2000" b="0" i="0" u="none" strike="noStrike" dirty="0">
                        <a:latin typeface="Verdana"/>
                      </a:endParaRPr>
                    </a:p>
                  </a:txBody>
                  <a:tcPr marL="0" marR="0" marT="0" marB="0" anchor="b"/>
                </a:tc>
                <a:tc>
                  <a:txBody>
                    <a:bodyPr/>
                    <a:lstStyle/>
                    <a:p>
                      <a:pPr algn="ctr" fontAlgn="b"/>
                      <a:r>
                        <a:rPr lang="en-US" sz="2400" b="0" i="0" u="none" strike="noStrike" dirty="0">
                          <a:latin typeface="Verdana"/>
                        </a:rPr>
                        <a:t>White </a:t>
                      </a:r>
                    </a:p>
                  </a:txBody>
                  <a:tcPr marL="0" marR="0" marT="0" marB="0" anchor="b"/>
                </a:tc>
                <a:tc>
                  <a:txBody>
                    <a:bodyPr/>
                    <a:lstStyle/>
                    <a:p>
                      <a:pPr algn="ctr" fontAlgn="b"/>
                      <a:r>
                        <a:rPr lang="en-US" sz="2400" b="0" i="0" u="none" strike="noStrike" dirty="0">
                          <a:latin typeface="Verdana"/>
                        </a:rPr>
                        <a:t>URM</a:t>
                      </a:r>
                    </a:p>
                  </a:txBody>
                  <a:tcPr marL="0" marR="0" marT="0" marB="0" anchor="b"/>
                </a:tc>
                <a:tc>
                  <a:txBody>
                    <a:bodyPr/>
                    <a:lstStyle/>
                    <a:p>
                      <a:pPr algn="ctr" fontAlgn="b"/>
                      <a:r>
                        <a:rPr lang="en-US" sz="2400" b="0" i="0" u="none" strike="noStrike">
                          <a:latin typeface="Verdana"/>
                        </a:rPr>
                        <a:t>Asian</a:t>
                      </a:r>
                    </a:p>
                  </a:txBody>
                  <a:tcPr marL="0" marR="0" marT="0" marB="0" anchor="b"/>
                </a:tc>
              </a:tr>
              <a:tr h="795271">
                <a:tc>
                  <a:txBody>
                    <a:bodyPr/>
                    <a:lstStyle/>
                    <a:p>
                      <a:pPr algn="l" fontAlgn="b"/>
                      <a:r>
                        <a:rPr lang="en-US" sz="2400" b="0" i="0" u="none" strike="noStrike">
                          <a:latin typeface="Verdana"/>
                        </a:rPr>
                        <a:t>Male</a:t>
                      </a:r>
                    </a:p>
                  </a:txBody>
                  <a:tcPr marL="0" marR="0" marT="0" marB="0" anchor="b"/>
                </a:tc>
                <a:tc>
                  <a:txBody>
                    <a:bodyPr/>
                    <a:lstStyle/>
                    <a:p>
                      <a:pPr algn="ctr" fontAlgn="b"/>
                      <a:r>
                        <a:rPr lang="en-US" sz="2400" b="0" i="0" u="none" strike="noStrike" dirty="0" smtClean="0">
                          <a:latin typeface="Verdana"/>
                        </a:rPr>
                        <a:t>  79.3</a:t>
                      </a:r>
                      <a:r>
                        <a:rPr lang="en-US" sz="1100" b="0" i="0" u="none" strike="noStrike" dirty="0" smtClean="0">
                          <a:latin typeface="Verdana"/>
                        </a:rPr>
                        <a:t>**</a:t>
                      </a:r>
                      <a:endParaRPr lang="en-US" sz="1100" b="0" i="0" u="none" strike="noStrike" dirty="0">
                        <a:latin typeface="Verdana"/>
                      </a:endParaRPr>
                    </a:p>
                  </a:txBody>
                  <a:tcPr marL="0" marR="0" marT="0" marB="0" anchor="b"/>
                </a:tc>
                <a:tc>
                  <a:txBody>
                    <a:bodyPr/>
                    <a:lstStyle/>
                    <a:p>
                      <a:pPr algn="ctr" fontAlgn="b"/>
                      <a:r>
                        <a:rPr lang="en-US" sz="2400" b="0" i="0" u="none" strike="noStrike" dirty="0" smtClean="0">
                          <a:latin typeface="Verdana"/>
                        </a:rPr>
                        <a:t>77.0</a:t>
                      </a:r>
                      <a:endParaRPr lang="en-US" sz="2400" b="0" i="0" u="none" strike="noStrike" dirty="0">
                        <a:latin typeface="Verdana"/>
                      </a:endParaRPr>
                    </a:p>
                  </a:txBody>
                  <a:tcPr marL="0" marR="0" marT="0" marB="0" anchor="b"/>
                </a:tc>
                <a:tc>
                  <a:txBody>
                    <a:bodyPr/>
                    <a:lstStyle/>
                    <a:p>
                      <a:pPr algn="ctr" fontAlgn="b"/>
                      <a:r>
                        <a:rPr lang="en-US" sz="2400" b="0" i="0" u="none" strike="noStrike" dirty="0" smtClean="0">
                          <a:latin typeface="Verdana"/>
                        </a:rPr>
                        <a:t>83.3</a:t>
                      </a:r>
                      <a:r>
                        <a:rPr lang="en-US" sz="1200" b="0" i="0" u="none" strike="noStrike" dirty="0" smtClean="0">
                          <a:latin typeface="Verdana"/>
                        </a:rPr>
                        <a:t>**</a:t>
                      </a:r>
                      <a:endParaRPr lang="en-US" sz="1200" b="0" i="0" u="none" strike="noStrike" dirty="0">
                        <a:latin typeface="Verdana"/>
                      </a:endParaRPr>
                    </a:p>
                  </a:txBody>
                  <a:tcPr marL="0" marR="0" marT="0" marB="0" anchor="b"/>
                </a:tc>
              </a:tr>
              <a:tr h="795271">
                <a:tc>
                  <a:txBody>
                    <a:bodyPr/>
                    <a:lstStyle/>
                    <a:p>
                      <a:pPr algn="l" fontAlgn="b"/>
                      <a:r>
                        <a:rPr lang="en-US" sz="2400" b="0" i="0" u="none" strike="noStrike">
                          <a:latin typeface="Verdana"/>
                        </a:rPr>
                        <a:t>Female</a:t>
                      </a:r>
                    </a:p>
                  </a:txBody>
                  <a:tcPr marL="0" marR="0" marT="0" marB="0" anchor="b"/>
                </a:tc>
                <a:tc>
                  <a:txBody>
                    <a:bodyPr/>
                    <a:lstStyle/>
                    <a:p>
                      <a:pPr algn="ctr" fontAlgn="b"/>
                      <a:r>
                        <a:rPr lang="en-US" sz="2400" b="0" i="0" u="none" strike="noStrike" dirty="0">
                          <a:latin typeface="Verdana"/>
                        </a:rPr>
                        <a:t>72.7</a:t>
                      </a:r>
                    </a:p>
                  </a:txBody>
                  <a:tcPr marL="0" marR="0" marT="0" marB="0" anchor="b"/>
                </a:tc>
                <a:tc>
                  <a:txBody>
                    <a:bodyPr/>
                    <a:lstStyle/>
                    <a:p>
                      <a:pPr algn="ctr" fontAlgn="b"/>
                      <a:r>
                        <a:rPr lang="en-US" sz="2400" b="0" i="0" u="none" strike="noStrike" dirty="0" smtClean="0">
                          <a:latin typeface="Verdana"/>
                        </a:rPr>
                        <a:t>69.7</a:t>
                      </a:r>
                      <a:endParaRPr lang="en-US" sz="1200" b="0" i="0" u="none" strike="noStrike" dirty="0">
                        <a:latin typeface="Verdana"/>
                      </a:endParaRPr>
                    </a:p>
                  </a:txBody>
                  <a:tcPr marL="0" marR="0" marT="0" marB="0" anchor="b">
                    <a:solidFill>
                      <a:schemeClr val="accent2">
                        <a:lumMod val="40000"/>
                        <a:lumOff val="60000"/>
                      </a:schemeClr>
                    </a:solidFill>
                  </a:tcPr>
                </a:tc>
                <a:tc>
                  <a:txBody>
                    <a:bodyPr/>
                    <a:lstStyle/>
                    <a:p>
                      <a:pPr algn="ctr" fontAlgn="b"/>
                      <a:r>
                        <a:rPr lang="en-US" sz="2400" b="0" i="0" u="none" strike="noStrike" dirty="0">
                          <a:latin typeface="Verdana"/>
                        </a:rPr>
                        <a:t>77.6</a:t>
                      </a:r>
                    </a:p>
                  </a:txBody>
                  <a:tcPr marL="0" marR="0" marT="0" marB="0" anchor="b"/>
                </a:tc>
              </a:tr>
              <a:tr h="831885">
                <a:tc gridSpan="2">
                  <a:txBody>
                    <a:bodyPr/>
                    <a:lstStyle/>
                    <a:p>
                      <a:r>
                        <a:rPr lang="en-US" sz="1800" dirty="0" smtClean="0">
                          <a:solidFill>
                            <a:schemeClr val="bg1"/>
                          </a:solidFill>
                          <a:latin typeface="Verdana" pitchFamily="34" charset="0"/>
                          <a:ea typeface="Verdana" pitchFamily="34" charset="0"/>
                          <a:cs typeface="Verdana" pitchFamily="34" charset="0"/>
                        </a:rPr>
                        <a:t>I Have to Work Harder Than</a:t>
                      </a:r>
                      <a:r>
                        <a:rPr lang="en-US" sz="1800" baseline="0" dirty="0" smtClean="0">
                          <a:solidFill>
                            <a:schemeClr val="bg1"/>
                          </a:solidFill>
                          <a:latin typeface="Verdana" pitchFamily="34" charset="0"/>
                          <a:ea typeface="Verdana" pitchFamily="34" charset="0"/>
                          <a:cs typeface="Verdana" pitchFamily="34" charset="0"/>
                        </a:rPr>
                        <a:t> My Colleagues to be Perceived as a Legitimate Scholar </a:t>
                      </a:r>
                      <a:endParaRPr lang="en-US" sz="1800" dirty="0">
                        <a:solidFill>
                          <a:schemeClr val="bg1"/>
                        </a:solidFill>
                        <a:latin typeface="Verdana" pitchFamily="34" charset="0"/>
                        <a:ea typeface="Verdana" pitchFamily="34" charset="0"/>
                        <a:cs typeface="Verdana" pitchFamily="34" charset="0"/>
                      </a:endParaRPr>
                    </a:p>
                  </a:txBody>
                  <a:tcPr>
                    <a:solidFill>
                      <a:schemeClr val="accent1"/>
                    </a:solidFill>
                  </a:tcPr>
                </a:tc>
                <a:tc hMerge="1">
                  <a:txBody>
                    <a:bodyPr/>
                    <a:lstStyle/>
                    <a:p>
                      <a:endParaRPr lang="en-US"/>
                    </a:p>
                  </a:txBody>
                  <a:tcPr/>
                </a:tc>
                <a:tc>
                  <a:txBody>
                    <a:bodyPr/>
                    <a:lstStyle/>
                    <a:p>
                      <a:endParaRPr lang="en-US" dirty="0"/>
                    </a:p>
                  </a:txBody>
                  <a:tcPr/>
                </a:tc>
                <a:tc>
                  <a:txBody>
                    <a:bodyPr/>
                    <a:lstStyle/>
                    <a:p>
                      <a:endParaRPr lang="en-US" dirty="0"/>
                    </a:p>
                  </a:txBody>
                  <a:tcPr/>
                </a:tc>
              </a:tr>
              <a:tr h="795271">
                <a:tc>
                  <a:txBody>
                    <a:bodyPr/>
                    <a:lstStyle/>
                    <a:p>
                      <a:pPr algn="l" fontAlgn="b"/>
                      <a:r>
                        <a:rPr lang="en-US" sz="2400" b="0" i="0" u="none" strike="noStrike" dirty="0">
                          <a:latin typeface="Verdana"/>
                        </a:rPr>
                        <a:t>Male</a:t>
                      </a:r>
                    </a:p>
                  </a:txBody>
                  <a:tcPr marL="0" marR="0" marT="0" marB="0" anchor="b"/>
                </a:tc>
                <a:tc>
                  <a:txBody>
                    <a:bodyPr/>
                    <a:lstStyle/>
                    <a:p>
                      <a:pPr algn="ctr" fontAlgn="b"/>
                      <a:r>
                        <a:rPr lang="en-US" sz="2400" b="0" i="0" u="none" strike="noStrike" dirty="0" smtClean="0">
                          <a:latin typeface="Verdana"/>
                        </a:rPr>
                        <a:t>52.4</a:t>
                      </a:r>
                      <a:r>
                        <a:rPr lang="en-US" sz="1200" b="0" i="0" u="none" strike="noStrike" dirty="0" smtClean="0">
                          <a:latin typeface="Verdana"/>
                        </a:rPr>
                        <a:t>**</a:t>
                      </a:r>
                      <a:endParaRPr lang="en-US" sz="1200" b="0" i="0" u="none" strike="noStrike" dirty="0">
                        <a:latin typeface="Verdana"/>
                      </a:endParaRPr>
                    </a:p>
                  </a:txBody>
                  <a:tcPr marL="0" marR="0" marT="0" marB="0" anchor="b"/>
                </a:tc>
                <a:tc>
                  <a:txBody>
                    <a:bodyPr/>
                    <a:lstStyle/>
                    <a:p>
                      <a:pPr algn="ctr" fontAlgn="b"/>
                      <a:r>
                        <a:rPr lang="en-US" sz="2400" b="0" i="0" u="none" strike="noStrike" dirty="0" smtClean="0">
                          <a:latin typeface="Verdana"/>
                        </a:rPr>
                        <a:t>60.1</a:t>
                      </a:r>
                      <a:r>
                        <a:rPr lang="en-US" sz="1200" b="0" i="0" u="none" strike="noStrike" dirty="0" smtClean="0">
                          <a:latin typeface="Verdana"/>
                        </a:rPr>
                        <a:t>**</a:t>
                      </a:r>
                      <a:endParaRPr lang="en-US" sz="1200" b="0" i="0" u="none" strike="noStrike" dirty="0">
                        <a:latin typeface="Verdana"/>
                      </a:endParaRPr>
                    </a:p>
                  </a:txBody>
                  <a:tcPr marL="0" marR="0" marT="0" marB="0" anchor="b"/>
                </a:tc>
                <a:tc>
                  <a:txBody>
                    <a:bodyPr/>
                    <a:lstStyle/>
                    <a:p>
                      <a:pPr algn="ctr" fontAlgn="b"/>
                      <a:r>
                        <a:rPr lang="en-US" sz="2400" b="0" i="0" u="none" strike="noStrike">
                          <a:latin typeface="Verdana"/>
                        </a:rPr>
                        <a:t>74</a:t>
                      </a:r>
                    </a:p>
                  </a:txBody>
                  <a:tcPr marL="0" marR="0" marT="0" marB="0" anchor="b"/>
                </a:tc>
              </a:tr>
              <a:tr h="795271">
                <a:tc>
                  <a:txBody>
                    <a:bodyPr/>
                    <a:lstStyle/>
                    <a:p>
                      <a:pPr algn="l" fontAlgn="b"/>
                      <a:r>
                        <a:rPr lang="en-US" sz="2400" b="0" i="0" u="none" strike="noStrike" dirty="0">
                          <a:latin typeface="Verdana"/>
                        </a:rPr>
                        <a:t>Female</a:t>
                      </a:r>
                    </a:p>
                  </a:txBody>
                  <a:tcPr marL="0" marR="0" marT="0" marB="0" anchor="b"/>
                </a:tc>
                <a:tc>
                  <a:txBody>
                    <a:bodyPr/>
                    <a:lstStyle/>
                    <a:p>
                      <a:pPr algn="ctr" fontAlgn="b"/>
                      <a:r>
                        <a:rPr lang="en-US" sz="2400" b="0" i="0" u="none" strike="noStrike" dirty="0" smtClean="0">
                          <a:latin typeface="Verdana"/>
                        </a:rPr>
                        <a:t>66.6</a:t>
                      </a:r>
                      <a:r>
                        <a:rPr lang="en-US" sz="1200" b="0" i="0" u="none" strike="noStrike" dirty="0" smtClean="0">
                          <a:latin typeface="Verdana"/>
                        </a:rPr>
                        <a:t>*</a:t>
                      </a:r>
                      <a:endParaRPr lang="en-US" sz="1200" b="0" i="0" u="none" strike="noStrike" dirty="0">
                        <a:latin typeface="Verdana"/>
                      </a:endParaRPr>
                    </a:p>
                  </a:txBody>
                  <a:tcPr marL="0" marR="0" marT="0" marB="0" anchor="b"/>
                </a:tc>
                <a:tc>
                  <a:txBody>
                    <a:bodyPr/>
                    <a:lstStyle/>
                    <a:p>
                      <a:pPr algn="ctr" fontAlgn="b"/>
                      <a:r>
                        <a:rPr lang="en-US" sz="2400" b="0" i="0" u="none" strike="noStrike" dirty="0">
                          <a:latin typeface="Verdana"/>
                        </a:rPr>
                        <a:t>79.1</a:t>
                      </a:r>
                    </a:p>
                  </a:txBody>
                  <a:tcPr marL="0" marR="0" marT="0" marB="0" anchor="b">
                    <a:solidFill>
                      <a:schemeClr val="accent2">
                        <a:lumMod val="40000"/>
                        <a:lumOff val="60000"/>
                      </a:schemeClr>
                    </a:solidFill>
                  </a:tcPr>
                </a:tc>
                <a:tc>
                  <a:txBody>
                    <a:bodyPr/>
                    <a:lstStyle/>
                    <a:p>
                      <a:pPr algn="ctr" fontAlgn="b"/>
                      <a:r>
                        <a:rPr lang="en-US" sz="2400" b="0" i="0" u="none" strike="noStrike" dirty="0">
                          <a:latin typeface="Verdana"/>
                        </a:rPr>
                        <a:t>80.9</a:t>
                      </a:r>
                    </a:p>
                  </a:txBody>
                  <a:tcPr marL="0" marR="0" marT="0" marB="0" anchor="b"/>
                </a:tc>
              </a:tr>
            </a:tbl>
          </a:graphicData>
        </a:graphic>
      </p:graphicFrame>
      <p:sp>
        <p:nvSpPr>
          <p:cNvPr id="7" name="TextBox 6"/>
          <p:cNvSpPr txBox="1"/>
          <p:nvPr/>
        </p:nvSpPr>
        <p:spPr>
          <a:xfrm>
            <a:off x="304800" y="6400800"/>
            <a:ext cx="8001000" cy="369332"/>
          </a:xfrm>
          <a:prstGeom prst="rect">
            <a:avLst/>
          </a:prstGeom>
          <a:noFill/>
        </p:spPr>
        <p:txBody>
          <a:bodyPr wrap="square" rtlCol="0">
            <a:spAutoFit/>
          </a:bodyPr>
          <a:lstStyle/>
          <a:p>
            <a:r>
              <a:rPr lang="en-US" dirty="0" smtClean="0"/>
              <a:t>Note: Significant comparisons with URM females; **=p &lt;.01; *=p&lt;.05.</a:t>
            </a: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p:cNvGraphicFramePr/>
          <p:nvPr/>
        </p:nvGraphicFramePr>
        <p:xfrm>
          <a:off x="228600" y="152400"/>
          <a:ext cx="8762999" cy="61722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 and Implications</a:t>
            </a:r>
            <a:endParaRPr lang="en-US" dirty="0"/>
          </a:p>
        </p:txBody>
      </p:sp>
      <p:sp>
        <p:nvSpPr>
          <p:cNvPr id="3" name="Content Placeholder 2"/>
          <p:cNvSpPr>
            <a:spLocks noGrp="1"/>
          </p:cNvSpPr>
          <p:nvPr>
            <p:ph sz="quarter" idx="1"/>
          </p:nvPr>
        </p:nvSpPr>
        <p:spPr/>
        <p:txBody>
          <a:bodyPr>
            <a:normAutofit/>
          </a:bodyPr>
          <a:lstStyle/>
          <a:p>
            <a:pPr>
              <a:buNone/>
            </a:pPr>
            <a:r>
              <a:rPr lang="en-US" dirty="0" smtClean="0"/>
              <a:t>URM women share many of the same experiences as other women in STEM but also have unique sources of stress, as well as lower satisfaction and respect.</a:t>
            </a:r>
          </a:p>
          <a:p>
            <a:pPr>
              <a:buNone/>
            </a:pPr>
            <a:r>
              <a:rPr lang="en-US" dirty="0" smtClean="0"/>
              <a:t>Salary equity studies, professional development support &amp; dept. support for advancement.</a:t>
            </a:r>
          </a:p>
          <a:p>
            <a:pPr>
              <a:buNone/>
            </a:pPr>
            <a:r>
              <a:rPr lang="en-US" dirty="0" smtClean="0"/>
              <a:t>Assessment challenge:</a:t>
            </a:r>
          </a:p>
          <a:p>
            <a:r>
              <a:rPr lang="en-US" dirty="0" smtClean="0"/>
              <a:t> Severe underrepresentation makes the data difficult to collect because of their </a:t>
            </a:r>
            <a:r>
              <a:rPr lang="en-US" dirty="0" err="1" smtClean="0"/>
              <a:t>vulnerablity</a:t>
            </a:r>
            <a:r>
              <a:rPr lang="en-US" dirty="0" smtClean="0"/>
              <a:t>/identification.</a:t>
            </a:r>
          </a:p>
          <a:p>
            <a:r>
              <a:rPr lang="en-US" dirty="0" smtClean="0"/>
              <a:t>How to use information to change dept. climate, navigating political issues. </a:t>
            </a:r>
          </a:p>
          <a:p>
            <a:pPr>
              <a:buNone/>
            </a:pPr>
            <a:endParaRPr lang="en-US"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ivi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3542</TotalTime>
  <Words>803</Words>
  <Application>Microsoft Office PowerPoint</Application>
  <PresentationFormat>On-screen Show (4:3)</PresentationFormat>
  <Paragraphs>176</Paragraphs>
  <Slides>11</Slides>
  <Notes>6</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Civic</vt:lpstr>
      <vt:lpstr>Women of Color Faculty in Science Technology Engineering and Mathematics (STEM): Experiences in Academia*   AERA 2013 San Francisco, CA</vt:lpstr>
      <vt:lpstr>A Word about Intersectionality</vt:lpstr>
      <vt:lpstr>Data Source</vt:lpstr>
      <vt:lpstr>Sample: Rank, Race and Gender in STEM</vt:lpstr>
      <vt:lpstr>Top 10 Sources of Stress Comparisons </vt:lpstr>
      <vt:lpstr>Slide 6</vt:lpstr>
      <vt:lpstr>Slide 7</vt:lpstr>
      <vt:lpstr>Workloads for STEM Tenure Track Faculty  (5+ hrs/wk on respective task)</vt:lpstr>
      <vt:lpstr>Work Environment</vt:lpstr>
      <vt:lpstr>Slide 10</vt:lpstr>
      <vt:lpstr>Conclusion and Implications</vt:lpstr>
    </vt:vector>
  </TitlesOfParts>
  <Company>Hewlett-Packard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Women of Color Among STEM Faculty: Experiences in Academia   Prepared for Seeking Solutions: Maximizing American Talent by Advancing Women of Color in Academia  June 7-8, 2012,  Washington, DC.</dc:title>
  <dc:creator>Sylvia Hurtado</dc:creator>
  <cp:lastModifiedBy>Tany Figueroa</cp:lastModifiedBy>
  <cp:revision>37</cp:revision>
  <dcterms:created xsi:type="dcterms:W3CDTF">2012-05-30T16:08:57Z</dcterms:created>
  <dcterms:modified xsi:type="dcterms:W3CDTF">2013-04-29T20:31:11Z</dcterms:modified>
</cp:coreProperties>
</file>