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1" r:id="rId1"/>
  </p:sldMasterIdLst>
  <p:notesMasterIdLst>
    <p:notesMasterId r:id="rId18"/>
  </p:notesMasterIdLst>
  <p:handoutMasterIdLst>
    <p:handoutMasterId r:id="rId19"/>
  </p:handoutMasterIdLst>
  <p:sldIdLst>
    <p:sldId id="256" r:id="rId2"/>
    <p:sldId id="257" r:id="rId3"/>
    <p:sldId id="259" r:id="rId4"/>
    <p:sldId id="260" r:id="rId5"/>
    <p:sldId id="258" r:id="rId6"/>
    <p:sldId id="261" r:id="rId7"/>
    <p:sldId id="262" r:id="rId8"/>
    <p:sldId id="263" r:id="rId9"/>
    <p:sldId id="270" r:id="rId10"/>
    <p:sldId id="264" r:id="rId11"/>
    <p:sldId id="265" r:id="rId12"/>
    <p:sldId id="271" r:id="rId13"/>
    <p:sldId id="267" r:id="rId14"/>
    <p:sldId id="268" r:id="rId15"/>
    <p:sldId id="266" r:id="rId16"/>
    <p:sldId id="269"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31DD23E-9FC1-429C-9E06-079672E3D5F9}" type="datetimeFigureOut">
              <a:rPr lang="en-US" smtClean="0"/>
              <a:pPr/>
              <a:t>4/29/2013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3D6709F-5771-4B50-9C1F-1D3B38F3EBB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C10D8F4-6263-3F4D-9BBD-638F254FF715}" type="datetimeFigureOut">
              <a:rPr lang="en-US" smtClean="0"/>
              <a:pPr/>
              <a:t>4/29/2013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1537439-864D-9A4E-BB0B-5018DCD2EAF1}" type="slidenum">
              <a:rPr lang="en-US" smtClean="0"/>
              <a:pPr/>
              <a:t>‹#›</a:t>
            </a:fld>
            <a:endParaRPr lang="en-US"/>
          </a:p>
        </p:txBody>
      </p:sp>
    </p:spTree>
    <p:extLst>
      <p:ext uri="{BB962C8B-B14F-4D97-AF65-F5344CB8AC3E}">
        <p14:creationId xmlns:p14="http://schemas.microsoft.com/office/powerpoint/2010/main" xmlns="" val="5061532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537439-864D-9A4E-BB0B-5018DCD2EAF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Engineering departments are implementing a range of co-curricular experiences in hopes to enhance the educational process and improve retention and completion rates, including internships, cooperative experiences, and research opportunities (ASEE, 2012). Additionally, many institutions have implemented targeted retention programs for underrepresented racial minority students in engineering and have demonstrated success in improving the retention and persistence rates (ASEE, 2012). </a:t>
            </a:r>
            <a:endParaRPr lang="en-US" dirty="0"/>
          </a:p>
        </p:txBody>
      </p:sp>
      <p:sp>
        <p:nvSpPr>
          <p:cNvPr id="4" name="Slide Number Placeholder 3"/>
          <p:cNvSpPr>
            <a:spLocks noGrp="1"/>
          </p:cNvSpPr>
          <p:nvPr>
            <p:ph type="sldNum" sz="quarter" idx="10"/>
          </p:nvPr>
        </p:nvSpPr>
        <p:spPr/>
        <p:txBody>
          <a:bodyPr/>
          <a:lstStyle/>
          <a:p>
            <a:fld id="{E1537439-864D-9A4E-BB0B-5018DCD2EAF1}" type="slidenum">
              <a:rPr lang="en-US" smtClean="0"/>
              <a:pPr/>
              <a:t>3</a:t>
            </a:fld>
            <a:endParaRPr lang="en-US"/>
          </a:p>
        </p:txBody>
      </p:sp>
    </p:spTree>
    <p:extLst>
      <p:ext uri="{BB962C8B-B14F-4D97-AF65-F5344CB8AC3E}">
        <p14:creationId xmlns:p14="http://schemas.microsoft.com/office/powerpoint/2010/main" xmlns="" val="3423623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r>
              <a:rPr lang="en-US" baseline="0" dirty="0" smtClean="0"/>
              <a:t> why we chose our dependent variable—five-year outcome.</a:t>
            </a:r>
          </a:p>
          <a:p>
            <a:r>
              <a:rPr lang="en-US" baseline="0" dirty="0" smtClean="0"/>
              <a:t>Also include a brief nod to our addition of a few six-year results.</a:t>
            </a:r>
            <a:endParaRPr lang="en-US" dirty="0"/>
          </a:p>
        </p:txBody>
      </p:sp>
      <p:sp>
        <p:nvSpPr>
          <p:cNvPr id="4" name="Slide Number Placeholder 3"/>
          <p:cNvSpPr>
            <a:spLocks noGrp="1"/>
          </p:cNvSpPr>
          <p:nvPr>
            <p:ph type="sldNum" sz="quarter" idx="10"/>
          </p:nvPr>
        </p:nvSpPr>
        <p:spPr/>
        <p:txBody>
          <a:bodyPr/>
          <a:lstStyle/>
          <a:p>
            <a:fld id="{E1537439-864D-9A4E-BB0B-5018DCD2EAF1}"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those who completed in another field,</a:t>
            </a:r>
            <a:r>
              <a:rPr lang="en-US" baseline="0" dirty="0" smtClean="0"/>
              <a:t> 34.2% completed in STEM whereas 65.8% switched into a non-STEM field.</a:t>
            </a:r>
            <a:endParaRPr lang="en-US" dirty="0"/>
          </a:p>
        </p:txBody>
      </p:sp>
      <p:sp>
        <p:nvSpPr>
          <p:cNvPr id="4" name="Slide Number Placeholder 3"/>
          <p:cNvSpPr>
            <a:spLocks noGrp="1"/>
          </p:cNvSpPr>
          <p:nvPr>
            <p:ph type="sldNum" sz="quarter" idx="10"/>
          </p:nvPr>
        </p:nvSpPr>
        <p:spPr/>
        <p:txBody>
          <a:bodyPr/>
          <a:lstStyle/>
          <a:p>
            <a:fld id="{E1537439-864D-9A4E-BB0B-5018DCD2EAF1}"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smtClean="0"/>
              <a:t>coefficient for every engineering field except civil</a:t>
            </a:r>
            <a:r>
              <a:rPr lang="en-US" baseline="0" dirty="0" smtClean="0"/>
              <a:t> engineering was significant and negative, with mechanical engineering as the reference category.</a:t>
            </a:r>
            <a:endParaRPr lang="en-US" dirty="0"/>
          </a:p>
        </p:txBody>
      </p:sp>
      <p:sp>
        <p:nvSpPr>
          <p:cNvPr id="4" name="Slide Number Placeholder 3"/>
          <p:cNvSpPr>
            <a:spLocks noGrp="1"/>
          </p:cNvSpPr>
          <p:nvPr>
            <p:ph type="sldNum" sz="quarter" idx="10"/>
          </p:nvPr>
        </p:nvSpPr>
        <p:spPr/>
        <p:txBody>
          <a:bodyPr/>
          <a:lstStyle/>
          <a:p>
            <a:fld id="{E1537439-864D-9A4E-BB0B-5018DCD2EAF1}"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aeronautical/</a:t>
            </a:r>
            <a:r>
              <a:rPr lang="en-US" dirty="0" err="1" smtClean="0"/>
              <a:t>astronautical</a:t>
            </a:r>
            <a:r>
              <a:rPr lang="en-US" baseline="0" dirty="0" smtClean="0"/>
              <a:t> and computer engineers more likely to not complete; civil engineers more likely to complete (reference: mechanical engineering)</a:t>
            </a:r>
            <a:endParaRPr lang="en-US" dirty="0"/>
          </a:p>
        </p:txBody>
      </p:sp>
      <p:sp>
        <p:nvSpPr>
          <p:cNvPr id="4" name="Slide Number Placeholder 3"/>
          <p:cNvSpPr>
            <a:spLocks noGrp="1"/>
          </p:cNvSpPr>
          <p:nvPr>
            <p:ph type="sldNum" sz="quarter" idx="10"/>
          </p:nvPr>
        </p:nvSpPr>
        <p:spPr/>
        <p:txBody>
          <a:bodyPr/>
          <a:lstStyle/>
          <a:p>
            <a:fld id="{E1537439-864D-9A4E-BB0B-5018DCD2EAF1}"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D79FF908-43A9-4D83-B176-EE7B29876B90}" type="datetime1">
              <a:rPr lang="en-US" smtClean="0"/>
              <a:pPr/>
              <a:t>4/29/2013</a:t>
            </a:fld>
            <a:endParaRPr lang="en-US"/>
          </a:p>
        </p:txBody>
      </p:sp>
      <p:sp>
        <p:nvSpPr>
          <p:cNvPr id="16" name="Slide Number Placeholder 15"/>
          <p:cNvSpPr>
            <a:spLocks noGrp="1"/>
          </p:cNvSpPr>
          <p:nvPr>
            <p:ph type="sldNum" sz="quarter" idx="11"/>
          </p:nvPr>
        </p:nvSpPr>
        <p:spPr/>
        <p:txBody>
          <a:bodyPr/>
          <a:lstStyle/>
          <a:p>
            <a:fld id="{B03E8B46-D696-0A4B-965B-E7B2E984487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F9F613FE-C6DA-45D8-A385-EC444AA6EE68}" type="datetime1">
              <a:rPr lang="en-US" smtClean="0"/>
              <a:pPr/>
              <a:t>4/29/2013</a:t>
            </a:fld>
            <a:endParaRPr lang="en-US"/>
          </a:p>
        </p:txBody>
      </p:sp>
      <p:sp>
        <p:nvSpPr>
          <p:cNvPr id="15" name="Slide Number Placeholder 14"/>
          <p:cNvSpPr>
            <a:spLocks noGrp="1"/>
          </p:cNvSpPr>
          <p:nvPr>
            <p:ph type="sldNum" sz="quarter" idx="15"/>
          </p:nvPr>
        </p:nvSpPr>
        <p:spPr/>
        <p:txBody>
          <a:bodyPr/>
          <a:lstStyle>
            <a:lvl1pPr algn="ctr">
              <a:defRPr/>
            </a:lvl1pPr>
          </a:lstStyle>
          <a:p>
            <a:fld id="{B03E8B46-D696-0A4B-965B-E7B2E984487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C76F702-E933-4F92-AB08-A7B4ABC808ED}" type="datetime1">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E8B46-D696-0A4B-965B-E7B2E984487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1D0F405-EF74-4E16-AC75-249B74595BDC}" type="datetime1">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3E8B46-D696-0A4B-965B-E7B2E984487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03E8B46-D696-0A4B-965B-E7B2E984487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879B05C7-2FDB-4E3C-9E6E-808AE8A89473}" type="datetime1">
              <a:rPr lang="en-US" smtClean="0"/>
              <a:pPr/>
              <a:t>4/29/2013</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62D62AA-D121-4D8B-8DC5-E168B59DB446}" type="datetime1">
              <a:rPr lang="en-US" smtClean="0"/>
              <a:pPr/>
              <a:t>4/29/2013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3E8B46-D696-0A4B-965B-E7B2E984487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8272F6-16AB-46C1-A33A-E004ED5BFC82}" type="datetime1">
              <a:rPr lang="en-US" smtClean="0"/>
              <a:pPr/>
              <a:t>4/29/2013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3E8B46-D696-0A4B-965B-E7B2E984487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0FEFCC7C-30D8-41F6-9B5F-9D7DC349C82F}" type="datetime1">
              <a:rPr lang="en-US" smtClean="0"/>
              <a:pPr/>
              <a:t>4/29/2013</a:t>
            </a:fld>
            <a:endParaRPr lang="en-US"/>
          </a:p>
        </p:txBody>
      </p:sp>
      <p:sp>
        <p:nvSpPr>
          <p:cNvPr id="9" name="Slide Number Placeholder 8"/>
          <p:cNvSpPr>
            <a:spLocks noGrp="1"/>
          </p:cNvSpPr>
          <p:nvPr>
            <p:ph type="sldNum" sz="quarter" idx="15"/>
          </p:nvPr>
        </p:nvSpPr>
        <p:spPr/>
        <p:txBody>
          <a:bodyPr/>
          <a:lstStyle/>
          <a:p>
            <a:fld id="{B03E8B46-D696-0A4B-965B-E7B2E984487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94A16575-67F7-4A40-8212-7FB90A8FEBBC}" type="datetime1">
              <a:rPr lang="en-US" smtClean="0"/>
              <a:pPr/>
              <a:t>4/29/2013</a:t>
            </a:fld>
            <a:endParaRPr lang="en-US"/>
          </a:p>
        </p:txBody>
      </p:sp>
      <p:sp>
        <p:nvSpPr>
          <p:cNvPr id="9" name="Slide Number Placeholder 8"/>
          <p:cNvSpPr>
            <a:spLocks noGrp="1"/>
          </p:cNvSpPr>
          <p:nvPr>
            <p:ph type="sldNum" sz="quarter" idx="11"/>
          </p:nvPr>
        </p:nvSpPr>
        <p:spPr/>
        <p:txBody>
          <a:bodyPr/>
          <a:lstStyle/>
          <a:p>
            <a:fld id="{B03E8B46-D696-0A4B-965B-E7B2E984487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0ED9B2-9635-450C-8559-FA55671E172E}" type="datetime1">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E8B46-D696-0A4B-965B-E7B2E984487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2F1B3F-B041-48C3-A6CC-B6ACD26A25E1}" type="datetime1">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E8B46-D696-0A4B-965B-E7B2E984487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5A1206B-8877-41D8-BA17-1C43A0557381}" type="datetime1">
              <a:rPr lang="en-US" smtClean="0"/>
              <a:pPr/>
              <a:t>4/29/2013</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03E8B46-D696-0A4B-965B-E7B2E984487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2594464"/>
          </a:xfrm>
        </p:spPr>
        <p:txBody>
          <a:bodyPr>
            <a:normAutofit fontScale="85000" lnSpcReduction="20000"/>
          </a:bodyPr>
          <a:lstStyle/>
          <a:p>
            <a:r>
              <a:rPr lang="en-US" sz="2800" dirty="0" smtClean="0"/>
              <a:t>Bryce E. Hughes, Juan C. Garibay, Sylvia </a:t>
            </a:r>
            <a:r>
              <a:rPr lang="en-US" sz="2800" dirty="0" err="1" smtClean="0"/>
              <a:t>Hurtado</a:t>
            </a:r>
            <a:r>
              <a:rPr lang="en-US" sz="2800" dirty="0" smtClean="0"/>
              <a:t>, &amp; Kevin Eagan</a:t>
            </a:r>
          </a:p>
          <a:p>
            <a:r>
              <a:rPr lang="en-US" sz="2800" dirty="0" smtClean="0"/>
              <a:t>UCLA</a:t>
            </a:r>
          </a:p>
          <a:p>
            <a:endParaRPr lang="en-US" sz="2800" dirty="0" smtClean="0"/>
          </a:p>
          <a:p>
            <a:r>
              <a:rPr lang="en-US" sz="2800" dirty="0" smtClean="0"/>
              <a:t>American Educational Research Association</a:t>
            </a:r>
          </a:p>
          <a:p>
            <a:r>
              <a:rPr lang="en-US" sz="2800" dirty="0" smtClean="0"/>
              <a:t>San Francisco, CA</a:t>
            </a:r>
          </a:p>
          <a:p>
            <a:r>
              <a:rPr lang="en-US" sz="2800" dirty="0" smtClean="0"/>
              <a:t>May 1, 2013</a:t>
            </a:r>
            <a:endParaRPr lang="en-US" sz="2800" dirty="0"/>
          </a:p>
        </p:txBody>
      </p:sp>
      <p:sp>
        <p:nvSpPr>
          <p:cNvPr id="2" name="Title 1"/>
          <p:cNvSpPr>
            <a:spLocks noGrp="1"/>
          </p:cNvSpPr>
          <p:nvPr>
            <p:ph type="ctrTitle"/>
          </p:nvPr>
        </p:nvSpPr>
        <p:spPr>
          <a:xfrm>
            <a:off x="685800" y="1746475"/>
            <a:ext cx="7772400" cy="1853975"/>
          </a:xfrm>
        </p:spPr>
        <p:txBody>
          <a:bodyPr>
            <a:normAutofit fontScale="90000"/>
          </a:bodyPr>
          <a:lstStyle/>
          <a:p>
            <a:r>
              <a:rPr lang="en-US" dirty="0" smtClean="0"/>
              <a:t>Examining the Tracks that </a:t>
            </a:r>
            <a:r>
              <a:rPr lang="en-US" dirty="0"/>
              <a:t>C</a:t>
            </a:r>
            <a:r>
              <a:rPr lang="en-US" dirty="0" smtClean="0"/>
              <a:t>ause Derailment: Institutional Contexts and Engineering Degree Attainments</a:t>
            </a:r>
            <a:endParaRPr lang="en-US" dirty="0"/>
          </a:p>
        </p:txBody>
      </p:sp>
      <p:sp>
        <p:nvSpPr>
          <p:cNvPr id="4" name="Slide Number Placeholder 3"/>
          <p:cNvSpPr>
            <a:spLocks noGrp="1"/>
          </p:cNvSpPr>
          <p:nvPr>
            <p:ph type="sldNum" sz="quarter" idx="11"/>
          </p:nvPr>
        </p:nvSpPr>
        <p:spPr/>
        <p:txBody>
          <a:bodyPr/>
          <a:lstStyle/>
          <a:p>
            <a:fld id="{B03E8B46-D696-0A4B-965B-E7B2E984487B}" type="slidenum">
              <a:rPr lang="en-US" smtClean="0"/>
              <a:pPr/>
              <a:t>1</a:t>
            </a:fld>
            <a:endParaRPr lang="en-US"/>
          </a:p>
        </p:txBody>
      </p:sp>
    </p:spTree>
    <p:extLst>
      <p:ext uri="{BB962C8B-B14F-4D97-AF65-F5344CB8AC3E}">
        <p14:creationId xmlns:p14="http://schemas.microsoft.com/office/powerpoint/2010/main" xmlns="" val="43734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757" y="1417638"/>
            <a:ext cx="8837509" cy="5250720"/>
          </a:xfrm>
        </p:spPr>
        <p:txBody>
          <a:bodyPr/>
          <a:lstStyle/>
          <a:p>
            <a:r>
              <a:rPr lang="en-US" sz="2800" dirty="0"/>
              <a:t>National Academy of Engineering </a:t>
            </a:r>
            <a:r>
              <a:rPr lang="en-US" sz="2800" dirty="0" smtClean="0"/>
              <a:t>(2011) report </a:t>
            </a:r>
            <a:r>
              <a:rPr lang="en-US" sz="2800" i="1" dirty="0"/>
              <a:t>Lifelong Learning Imperative in </a:t>
            </a:r>
            <a:r>
              <a:rPr lang="en-US" sz="2800" i="1" dirty="0" smtClean="0"/>
              <a:t>Engineering</a:t>
            </a:r>
            <a:endParaRPr lang="en-US" sz="2800" dirty="0" smtClean="0"/>
          </a:p>
          <a:p>
            <a:pPr lvl="1"/>
            <a:r>
              <a:rPr lang="en-US" sz="2400" dirty="0" smtClean="0"/>
              <a:t>Wave of retirements</a:t>
            </a:r>
          </a:p>
          <a:p>
            <a:pPr lvl="1"/>
            <a:r>
              <a:rPr lang="en-US" sz="2400" dirty="0" smtClean="0"/>
              <a:t>“U.S. has one of the lowest rates of graduation of bachelor level engineers in the world: only 4.5% of our university graduates are engineers” (p. ix).</a:t>
            </a:r>
          </a:p>
          <a:p>
            <a:r>
              <a:rPr lang="en-US" sz="2800" dirty="0" smtClean="0"/>
              <a:t>Tremendous infrastructural and environmental challenges</a:t>
            </a:r>
          </a:p>
          <a:p>
            <a:r>
              <a:rPr lang="en-US" sz="2800" dirty="0" smtClean="0"/>
              <a:t>Despite its national import, much is still unknown about the factors that influence engineering completion</a:t>
            </a:r>
          </a:p>
          <a:p>
            <a:endParaRPr lang="en-US" dirty="0"/>
          </a:p>
        </p:txBody>
      </p:sp>
      <p:sp>
        <p:nvSpPr>
          <p:cNvPr id="2" name="Title 1"/>
          <p:cNvSpPr>
            <a:spLocks noGrp="1"/>
          </p:cNvSpPr>
          <p:nvPr>
            <p:ph type="title"/>
          </p:nvPr>
        </p:nvSpPr>
        <p:spPr/>
        <p:txBody>
          <a:bodyPr/>
          <a:lstStyle/>
          <a:p>
            <a:r>
              <a:rPr lang="en-US" dirty="0" smtClean="0"/>
              <a:t>A National Imperative</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2</a:t>
            </a:fld>
            <a:endParaRPr lang="en-US"/>
          </a:p>
        </p:txBody>
      </p:sp>
    </p:spTree>
    <p:extLst>
      <p:ext uri="{BB962C8B-B14F-4D97-AF65-F5344CB8AC3E}">
        <p14:creationId xmlns:p14="http://schemas.microsoft.com/office/powerpoint/2010/main" xmlns="" val="462878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011" y="1417638"/>
            <a:ext cx="8568317" cy="5084649"/>
          </a:xfrm>
        </p:spPr>
        <p:txBody>
          <a:bodyPr/>
          <a:lstStyle/>
          <a:p>
            <a:r>
              <a:rPr lang="en-US" sz="2800" dirty="0" smtClean="0"/>
              <a:t>Student characteristics and precollege experiences</a:t>
            </a:r>
          </a:p>
          <a:p>
            <a:pPr lvl="1"/>
            <a:r>
              <a:rPr lang="en-US" sz="2400" dirty="0" smtClean="0"/>
              <a:t>Self-efficacy</a:t>
            </a:r>
          </a:p>
          <a:p>
            <a:pPr lvl="1"/>
            <a:r>
              <a:rPr lang="en-US" sz="2400" dirty="0" smtClean="0"/>
              <a:t>Academic preparation</a:t>
            </a:r>
          </a:p>
          <a:p>
            <a:pPr lvl="1"/>
            <a:r>
              <a:rPr lang="en-US" sz="2400" dirty="0" smtClean="0"/>
              <a:t>Knowledge of and exposure to engineering </a:t>
            </a:r>
            <a:r>
              <a:rPr lang="en-US" sz="2400" dirty="0" smtClean="0"/>
              <a:t>(from parents </a:t>
            </a:r>
            <a:r>
              <a:rPr lang="en-US" sz="2400" dirty="0" smtClean="0"/>
              <a:t>and others)</a:t>
            </a:r>
          </a:p>
          <a:p>
            <a:pPr lvl="1"/>
            <a:r>
              <a:rPr lang="en-US" sz="2400" dirty="0" smtClean="0"/>
              <a:t>Aspirations and commitment to an engineering career</a:t>
            </a:r>
          </a:p>
          <a:p>
            <a:r>
              <a:rPr lang="en-US" sz="2800" dirty="0" smtClean="0"/>
              <a:t>Classroom experiences</a:t>
            </a:r>
          </a:p>
          <a:p>
            <a:pPr lvl="1"/>
            <a:r>
              <a:rPr lang="en-US" sz="2400" dirty="0" smtClean="0"/>
              <a:t>Teacher-centered practices:</a:t>
            </a:r>
          </a:p>
          <a:p>
            <a:pPr lvl="2"/>
            <a:r>
              <a:rPr lang="en-US" sz="2100" dirty="0" smtClean="0"/>
              <a:t>Lectures</a:t>
            </a:r>
            <a:r>
              <a:rPr lang="en-US" sz="2100" dirty="0" smtClean="0"/>
              <a:t>, grading on a curve, individual-based </a:t>
            </a:r>
            <a:r>
              <a:rPr lang="en-US" sz="2100" dirty="0" smtClean="0"/>
              <a:t>work</a:t>
            </a:r>
          </a:p>
          <a:p>
            <a:pPr lvl="1"/>
            <a:r>
              <a:rPr lang="en-US" dirty="0" smtClean="0"/>
              <a:t>Student-centered pedagogy:</a:t>
            </a:r>
          </a:p>
          <a:p>
            <a:pPr lvl="2"/>
            <a:r>
              <a:rPr lang="en-US" dirty="0" smtClean="0"/>
              <a:t>Active learning strategies, collaborative work, design- and problem-based learning</a:t>
            </a:r>
            <a:endParaRPr lang="en-US" dirty="0" smtClean="0"/>
          </a:p>
        </p:txBody>
      </p:sp>
      <p:sp>
        <p:nvSpPr>
          <p:cNvPr id="2" name="Title 1"/>
          <p:cNvSpPr>
            <a:spLocks noGrp="1"/>
          </p:cNvSpPr>
          <p:nvPr>
            <p:ph type="title"/>
          </p:nvPr>
        </p:nvSpPr>
        <p:spPr/>
        <p:txBody>
          <a:bodyPr>
            <a:normAutofit/>
          </a:bodyPr>
          <a:lstStyle/>
          <a:p>
            <a:r>
              <a:rPr lang="en-US" dirty="0" smtClean="0"/>
              <a:t>Research on Engineering Success</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3</a:t>
            </a:fld>
            <a:endParaRPr lang="en-US"/>
          </a:p>
        </p:txBody>
      </p:sp>
    </p:spTree>
    <p:extLst>
      <p:ext uri="{BB962C8B-B14F-4D97-AF65-F5344CB8AC3E}">
        <p14:creationId xmlns:p14="http://schemas.microsoft.com/office/powerpoint/2010/main" xmlns="" val="4121511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011" y="1417638"/>
            <a:ext cx="8537715" cy="4946953"/>
          </a:xfrm>
        </p:spPr>
        <p:txBody>
          <a:bodyPr>
            <a:normAutofit/>
          </a:bodyPr>
          <a:lstStyle/>
          <a:p>
            <a:r>
              <a:rPr lang="en-US" sz="2800" dirty="0" smtClean="0"/>
              <a:t>Practices and Programs in Engineering (ASEE, 2012)</a:t>
            </a:r>
            <a:r>
              <a:rPr lang="en-US" dirty="0" smtClean="0"/>
              <a:t>:</a:t>
            </a:r>
          </a:p>
          <a:p>
            <a:pPr lvl="1"/>
            <a:r>
              <a:rPr lang="en-US" sz="2400" dirty="0" smtClean="0"/>
              <a:t>Internships and cooperative experiences</a:t>
            </a:r>
          </a:p>
          <a:p>
            <a:pPr lvl="1"/>
            <a:r>
              <a:rPr lang="en-US" sz="2400" dirty="0" smtClean="0"/>
              <a:t>Research opportunities</a:t>
            </a:r>
          </a:p>
          <a:p>
            <a:pPr lvl="1"/>
            <a:r>
              <a:rPr lang="en-US" sz="2400" dirty="0" smtClean="0"/>
              <a:t>Retention programs for URMs</a:t>
            </a:r>
          </a:p>
          <a:p>
            <a:pPr lvl="1"/>
            <a:r>
              <a:rPr lang="en-US" sz="2400" dirty="0" smtClean="0"/>
              <a:t>Financial assistance </a:t>
            </a:r>
          </a:p>
          <a:p>
            <a:r>
              <a:rPr lang="en-US" sz="2800" dirty="0" smtClean="0"/>
              <a:t>Institutional Contexts (For STEM students)</a:t>
            </a:r>
          </a:p>
          <a:p>
            <a:pPr lvl="1"/>
            <a:r>
              <a:rPr lang="en-US" sz="2400" dirty="0" smtClean="0"/>
              <a:t>Size, selectivity, private, and Minority-Serving Institutions</a:t>
            </a:r>
          </a:p>
          <a:p>
            <a:pPr lvl="1"/>
            <a:r>
              <a:rPr lang="en-US" sz="2400" dirty="0" smtClean="0"/>
              <a:t>Peer normative context</a:t>
            </a:r>
          </a:p>
          <a:p>
            <a:r>
              <a:rPr lang="en-US" sz="2800" dirty="0" smtClean="0"/>
              <a:t>Previous research models on engineering student success have yet to account for these contexts</a:t>
            </a:r>
            <a:endParaRPr lang="en-US" sz="2800" dirty="0"/>
          </a:p>
        </p:txBody>
      </p:sp>
      <p:sp>
        <p:nvSpPr>
          <p:cNvPr id="2" name="Title 1"/>
          <p:cNvSpPr>
            <a:spLocks noGrp="1"/>
          </p:cNvSpPr>
          <p:nvPr>
            <p:ph type="title"/>
          </p:nvPr>
        </p:nvSpPr>
        <p:spPr/>
        <p:txBody>
          <a:bodyPr>
            <a:normAutofit/>
          </a:bodyPr>
          <a:lstStyle/>
          <a:p>
            <a:r>
              <a:rPr lang="en-US" dirty="0" smtClean="0"/>
              <a:t>Institutional Contexts Matter</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4</a:t>
            </a:fld>
            <a:endParaRPr lang="en-US"/>
          </a:p>
        </p:txBody>
      </p:sp>
    </p:spTree>
    <p:extLst>
      <p:ext uri="{BB962C8B-B14F-4D97-AF65-F5344CB8AC3E}">
        <p14:creationId xmlns:p14="http://schemas.microsoft.com/office/powerpoint/2010/main" xmlns="" val="245654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To identify institutional contexts that contribute to engineering degree completion within five years of college entry.</a:t>
            </a:r>
          </a:p>
          <a:p>
            <a:r>
              <a:rPr lang="en-US" dirty="0" smtClean="0"/>
              <a:t>Identify contexts that “derail” engineering aspirants from the engineering track and improve the use of “evidence-based” approaches</a:t>
            </a:r>
            <a:endParaRPr lang="en-US" dirty="0"/>
          </a:p>
        </p:txBody>
      </p:sp>
      <p:sp>
        <p:nvSpPr>
          <p:cNvPr id="2" name="Title 1"/>
          <p:cNvSpPr>
            <a:spLocks noGrp="1"/>
          </p:cNvSpPr>
          <p:nvPr>
            <p:ph type="title"/>
          </p:nvPr>
        </p:nvSpPr>
        <p:spPr/>
        <p:txBody>
          <a:bodyPr/>
          <a:lstStyle/>
          <a:p>
            <a:r>
              <a:rPr lang="en-US" dirty="0" smtClean="0"/>
              <a:t>Purpose</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5</a:t>
            </a:fld>
            <a:endParaRPr lang="en-US"/>
          </a:p>
        </p:txBody>
      </p:sp>
    </p:spTree>
    <p:extLst>
      <p:ext uri="{BB962C8B-B14F-4D97-AF65-F5344CB8AC3E}">
        <p14:creationId xmlns:p14="http://schemas.microsoft.com/office/powerpoint/2010/main" xmlns="" val="2107319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109" y="1417638"/>
            <a:ext cx="8644819" cy="5023451"/>
          </a:xfrm>
        </p:spPr>
        <p:txBody>
          <a:bodyPr>
            <a:normAutofit/>
          </a:bodyPr>
          <a:lstStyle/>
          <a:p>
            <a:pPr>
              <a:buFont typeface="Arial" pitchFamily="34" charset="0"/>
              <a:buChar char="•"/>
            </a:pPr>
            <a:r>
              <a:rPr lang="en-US" dirty="0" smtClean="0"/>
              <a:t>Longitudinal Data on Engineering Aspirants</a:t>
            </a:r>
          </a:p>
          <a:p>
            <a:pPr>
              <a:buFont typeface="Arial" pitchFamily="34" charset="0"/>
              <a:buChar char="•"/>
            </a:pPr>
            <a:r>
              <a:rPr lang="en-US" dirty="0" smtClean="0"/>
              <a:t>Data Sources:</a:t>
            </a:r>
          </a:p>
          <a:p>
            <a:pPr lvl="1">
              <a:buFont typeface="Arial" pitchFamily="34" charset="0"/>
              <a:buChar char="•"/>
            </a:pPr>
            <a:r>
              <a:rPr lang="en-US" sz="2200" dirty="0" smtClean="0"/>
              <a:t>2004 Freshman Survey</a:t>
            </a:r>
          </a:p>
          <a:p>
            <a:pPr lvl="1">
              <a:buFont typeface="Arial" pitchFamily="34" charset="0"/>
              <a:buChar char="•"/>
            </a:pPr>
            <a:r>
              <a:rPr lang="en-US" sz="2200" dirty="0" smtClean="0"/>
              <a:t>Completion data from National Student Clearinghouse</a:t>
            </a:r>
          </a:p>
          <a:p>
            <a:pPr lvl="1">
              <a:buFont typeface="Arial" pitchFamily="34" charset="0"/>
              <a:buChar char="•"/>
            </a:pPr>
            <a:r>
              <a:rPr lang="en-US" sz="2200" dirty="0" smtClean="0"/>
              <a:t>2007 &amp; 2010 HERI Faculty Survey</a:t>
            </a:r>
          </a:p>
          <a:p>
            <a:pPr lvl="1">
              <a:buFont typeface="Arial" pitchFamily="34" charset="0"/>
              <a:buChar char="•"/>
            </a:pPr>
            <a:r>
              <a:rPr lang="en-US" sz="2200" dirty="0" smtClean="0"/>
              <a:t>STEM Best Practices Survey – administered to STEM deans and department chairs at our participating campuses</a:t>
            </a:r>
          </a:p>
          <a:p>
            <a:pPr lvl="1">
              <a:buFont typeface="Arial" pitchFamily="34" charset="0"/>
              <a:buChar char="•"/>
            </a:pPr>
            <a:r>
              <a:rPr lang="en-US" sz="2200" dirty="0" smtClean="0"/>
              <a:t>IPEDS</a:t>
            </a:r>
          </a:p>
          <a:p>
            <a:pPr>
              <a:buFont typeface="Arial" pitchFamily="34" charset="0"/>
              <a:buChar char="•"/>
            </a:pPr>
            <a:r>
              <a:rPr lang="en-US" dirty="0" smtClean="0"/>
              <a:t>Sample: 15,913 </a:t>
            </a:r>
            <a:r>
              <a:rPr lang="en-US" dirty="0" smtClean="0"/>
              <a:t>first-time, full-time engineering aspirants across </a:t>
            </a:r>
            <a:r>
              <a:rPr lang="en-US" dirty="0" smtClean="0"/>
              <a:t>270 institutions</a:t>
            </a:r>
          </a:p>
          <a:p>
            <a:pPr>
              <a:buFont typeface="Arial" pitchFamily="34" charset="0"/>
              <a:buChar char="•"/>
            </a:pPr>
            <a:r>
              <a:rPr lang="en-US" dirty="0" smtClean="0"/>
              <a:t>Analysis: Multinomial HGLM (HLM software)</a:t>
            </a:r>
          </a:p>
          <a:p>
            <a:pPr lvl="1">
              <a:buFont typeface="Arial" pitchFamily="34" charset="0"/>
              <a:buChar char="•"/>
            </a:pPr>
            <a:endParaRPr lang="en-US" dirty="0" smtClean="0"/>
          </a:p>
        </p:txBody>
      </p:sp>
      <p:sp>
        <p:nvSpPr>
          <p:cNvPr id="2" name="Title 1"/>
          <p:cNvSpPr>
            <a:spLocks noGrp="1"/>
          </p:cNvSpPr>
          <p:nvPr>
            <p:ph type="title"/>
          </p:nvPr>
        </p:nvSpPr>
        <p:spPr/>
        <p:txBody>
          <a:bodyPr/>
          <a:lstStyle/>
          <a:p>
            <a:r>
              <a:rPr lang="en-US" dirty="0" smtClean="0"/>
              <a:t>Methodology</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6</a:t>
            </a:fld>
            <a:endParaRPr lang="en-US"/>
          </a:p>
        </p:txBody>
      </p:sp>
    </p:spTree>
    <p:extLst>
      <p:ext uri="{BB962C8B-B14F-4D97-AF65-F5344CB8AC3E}">
        <p14:creationId xmlns:p14="http://schemas.microsoft.com/office/powerpoint/2010/main" xmlns="" val="74513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Dependent Variable (measured five years after college entry):</a:t>
            </a:r>
          </a:p>
          <a:p>
            <a:pPr lvl="1"/>
            <a:r>
              <a:rPr lang="en-US" dirty="0" smtClean="0"/>
              <a:t>Engineering completion compared to:</a:t>
            </a:r>
          </a:p>
          <a:p>
            <a:pPr lvl="2"/>
            <a:r>
              <a:rPr lang="en-US" dirty="0" smtClean="0"/>
              <a:t>Bachelor’s completion in non-engineering field</a:t>
            </a:r>
          </a:p>
          <a:p>
            <a:pPr lvl="2"/>
            <a:r>
              <a:rPr lang="en-US" dirty="0" smtClean="0"/>
              <a:t>No bachelor’s degree completion-includes students still enrolled (major not known)</a:t>
            </a:r>
          </a:p>
          <a:p>
            <a:endParaRPr lang="en-US" dirty="0"/>
          </a:p>
        </p:txBody>
      </p:sp>
      <p:sp>
        <p:nvSpPr>
          <p:cNvPr id="2" name="Title 1"/>
          <p:cNvSpPr>
            <a:spLocks noGrp="1"/>
          </p:cNvSpPr>
          <p:nvPr>
            <p:ph type="title"/>
          </p:nvPr>
        </p:nvSpPr>
        <p:spPr/>
        <p:txBody>
          <a:bodyPr/>
          <a:lstStyle/>
          <a:p>
            <a:r>
              <a:rPr lang="en-US" dirty="0" smtClean="0"/>
              <a:t>Variables</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7</a:t>
            </a:fld>
            <a:endParaRPr lang="en-US"/>
          </a:p>
        </p:txBody>
      </p:sp>
    </p:spTree>
    <p:extLst>
      <p:ext uri="{BB962C8B-B14F-4D97-AF65-F5344CB8AC3E}">
        <p14:creationId xmlns:p14="http://schemas.microsoft.com/office/powerpoint/2010/main" xmlns="" val="2587189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Independent variables</a:t>
            </a:r>
          </a:p>
          <a:p>
            <a:pPr lvl="1"/>
            <a:r>
              <a:rPr lang="en-US" dirty="0" smtClean="0"/>
              <a:t>Background characteristics</a:t>
            </a:r>
          </a:p>
          <a:p>
            <a:pPr lvl="1"/>
            <a:r>
              <a:rPr lang="en-US" dirty="0" smtClean="0"/>
              <a:t>Pre-college preparation and experiences</a:t>
            </a:r>
          </a:p>
          <a:p>
            <a:pPr lvl="1"/>
            <a:r>
              <a:rPr lang="en-US" dirty="0" smtClean="0"/>
              <a:t>Aspirations and expectations</a:t>
            </a:r>
          </a:p>
          <a:p>
            <a:pPr lvl="1"/>
            <a:r>
              <a:rPr lang="en-US" dirty="0" smtClean="0"/>
              <a:t>Intended major</a:t>
            </a:r>
          </a:p>
          <a:p>
            <a:pPr lvl="1"/>
            <a:r>
              <a:rPr lang="en-US" dirty="0" smtClean="0"/>
              <a:t>Aggregate peer effects</a:t>
            </a:r>
          </a:p>
          <a:p>
            <a:pPr lvl="1"/>
            <a:r>
              <a:rPr lang="en-US" dirty="0" smtClean="0"/>
              <a:t>Institutional characteristics</a:t>
            </a:r>
          </a:p>
          <a:p>
            <a:pPr lvl="1"/>
            <a:r>
              <a:rPr lang="en-US" dirty="0" smtClean="0"/>
              <a:t>Faculty contextual measures</a:t>
            </a:r>
          </a:p>
          <a:p>
            <a:pPr lvl="1"/>
            <a:r>
              <a:rPr lang="en-US" dirty="0" smtClean="0"/>
              <a:t>Best practices in STEM</a:t>
            </a:r>
          </a:p>
          <a:p>
            <a:endParaRPr lang="en-US" dirty="0"/>
          </a:p>
        </p:txBody>
      </p:sp>
      <p:sp>
        <p:nvSpPr>
          <p:cNvPr id="2" name="Title 1"/>
          <p:cNvSpPr>
            <a:spLocks noGrp="1"/>
          </p:cNvSpPr>
          <p:nvPr>
            <p:ph type="title"/>
          </p:nvPr>
        </p:nvSpPr>
        <p:spPr/>
        <p:txBody>
          <a:bodyPr/>
          <a:lstStyle/>
          <a:p>
            <a:r>
              <a:rPr lang="en-US" dirty="0" smtClean="0"/>
              <a:t>Variables</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8</a:t>
            </a:fld>
            <a:endParaRPr lang="en-US"/>
          </a:p>
        </p:txBody>
      </p:sp>
    </p:spTree>
    <p:extLst>
      <p:ext uri="{BB962C8B-B14F-4D97-AF65-F5344CB8AC3E}">
        <p14:creationId xmlns:p14="http://schemas.microsoft.com/office/powerpoint/2010/main" xmlns="" val="2607476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4450080"/>
        </p:xfrm>
        <a:graphic>
          <a:graphicData uri="http://schemas.openxmlformats.org/drawingml/2006/table">
            <a:tbl>
              <a:tblPr firstRow="1" bandRow="1">
                <a:tableStyleId>{5C22544A-7EE6-4342-B048-85BDC9FD1C3A}</a:tableStyleId>
              </a:tblPr>
              <a:tblGrid>
                <a:gridCol w="4931546"/>
                <a:gridCol w="3298054"/>
              </a:tblGrid>
              <a:tr h="370840">
                <a:tc>
                  <a:txBody>
                    <a:bodyPr/>
                    <a:lstStyle/>
                    <a:p>
                      <a:r>
                        <a:rPr lang="en-US" dirty="0" smtClean="0"/>
                        <a:t>Dependent Variable</a:t>
                      </a:r>
                      <a:endParaRPr lang="en-US" dirty="0"/>
                    </a:p>
                  </a:txBody>
                  <a:tcPr/>
                </a:tc>
                <a:tc>
                  <a:txBody>
                    <a:bodyPr/>
                    <a:lstStyle/>
                    <a:p>
                      <a:endParaRPr lang="en-US" dirty="0"/>
                    </a:p>
                  </a:txBody>
                  <a:tcPr/>
                </a:tc>
              </a:tr>
              <a:tr h="370840">
                <a:tc>
                  <a:txBody>
                    <a:bodyPr/>
                    <a:lstStyle/>
                    <a:p>
                      <a:r>
                        <a:rPr lang="en-US" dirty="0" smtClean="0"/>
                        <a:t>Completed</a:t>
                      </a:r>
                      <a:r>
                        <a:rPr lang="en-US" baseline="0" dirty="0" smtClean="0"/>
                        <a:t> engineering degree in five years</a:t>
                      </a:r>
                      <a:endParaRPr lang="en-US" dirty="0"/>
                    </a:p>
                  </a:txBody>
                  <a:tcPr/>
                </a:tc>
                <a:tc>
                  <a:txBody>
                    <a:bodyPr/>
                    <a:lstStyle/>
                    <a:p>
                      <a:r>
                        <a:rPr lang="en-US" dirty="0" smtClean="0"/>
                        <a:t>35.2%</a:t>
                      </a:r>
                      <a:endParaRPr lang="en-US" dirty="0"/>
                    </a:p>
                  </a:txBody>
                  <a:tcPr/>
                </a:tc>
              </a:tr>
              <a:tr h="370840">
                <a:tc>
                  <a:txBody>
                    <a:bodyPr/>
                    <a:lstStyle/>
                    <a:p>
                      <a:r>
                        <a:rPr lang="en-US" dirty="0" smtClean="0"/>
                        <a:t>Completed</a:t>
                      </a:r>
                      <a:r>
                        <a:rPr lang="en-US" baseline="0" dirty="0" smtClean="0"/>
                        <a:t> degree in other field</a:t>
                      </a:r>
                      <a:endParaRPr lang="en-US" dirty="0"/>
                    </a:p>
                  </a:txBody>
                  <a:tcPr/>
                </a:tc>
                <a:tc>
                  <a:txBody>
                    <a:bodyPr/>
                    <a:lstStyle/>
                    <a:p>
                      <a:r>
                        <a:rPr lang="en-US" dirty="0" smtClean="0"/>
                        <a:t>24.6%</a:t>
                      </a:r>
                      <a:endParaRPr lang="en-US" dirty="0"/>
                    </a:p>
                  </a:txBody>
                  <a:tcPr/>
                </a:tc>
              </a:tr>
              <a:tr h="370840">
                <a:tc>
                  <a:txBody>
                    <a:bodyPr/>
                    <a:lstStyle/>
                    <a:p>
                      <a:r>
                        <a:rPr lang="en-US" dirty="0" smtClean="0"/>
                        <a:t>Did not complete</a:t>
                      </a:r>
                      <a:endParaRPr lang="en-US" dirty="0"/>
                    </a:p>
                  </a:txBody>
                  <a:tcPr/>
                </a:tc>
                <a:tc>
                  <a:txBody>
                    <a:bodyPr/>
                    <a:lstStyle/>
                    <a:p>
                      <a:r>
                        <a:rPr lang="en-US" dirty="0" smtClean="0"/>
                        <a:t>40.1%</a:t>
                      </a:r>
                      <a:endParaRPr lang="en-US" dirty="0"/>
                    </a:p>
                  </a:txBody>
                  <a:tcPr/>
                </a:tc>
              </a:tr>
              <a:tr h="370840">
                <a:tc>
                  <a:txBody>
                    <a:bodyPr/>
                    <a:lstStyle/>
                    <a:p>
                      <a:r>
                        <a:rPr lang="en-US" b="1" dirty="0" smtClean="0">
                          <a:solidFill>
                            <a:schemeClr val="tx1"/>
                          </a:solidFill>
                        </a:rPr>
                        <a:t>Demographics</a:t>
                      </a:r>
                      <a:endParaRPr lang="en-US" b="1" dirty="0">
                        <a:solidFill>
                          <a:schemeClr val="tx1"/>
                        </a:solidFill>
                      </a:endParaRPr>
                    </a:p>
                  </a:txBody>
                  <a:tcPr>
                    <a:solidFill>
                      <a:schemeClr val="accent1"/>
                    </a:solidFill>
                  </a:tcPr>
                </a:tc>
                <a:tc>
                  <a:txBody>
                    <a:bodyPr/>
                    <a:lstStyle/>
                    <a:p>
                      <a:endParaRPr lang="en-US" dirty="0">
                        <a:solidFill>
                          <a:schemeClr val="tx1"/>
                        </a:solidFill>
                      </a:endParaRPr>
                    </a:p>
                  </a:txBody>
                  <a:tcPr>
                    <a:solidFill>
                      <a:schemeClr val="accent1"/>
                    </a:solidFill>
                  </a:tcPr>
                </a:tc>
              </a:tr>
              <a:tr h="370840">
                <a:tc>
                  <a:txBody>
                    <a:bodyPr/>
                    <a:lstStyle/>
                    <a:p>
                      <a:r>
                        <a:rPr lang="en-US" b="0" dirty="0" smtClean="0"/>
                        <a:t>Sex: Female</a:t>
                      </a:r>
                      <a:endParaRPr lang="en-US" b="0" dirty="0"/>
                    </a:p>
                  </a:txBody>
                  <a:tcPr/>
                </a:tc>
                <a:tc>
                  <a:txBody>
                    <a:bodyPr/>
                    <a:lstStyle/>
                    <a:p>
                      <a:r>
                        <a:rPr lang="en-US" dirty="0" smtClean="0"/>
                        <a:t>16.88%</a:t>
                      </a:r>
                      <a:endParaRPr lang="en-US" dirty="0"/>
                    </a:p>
                  </a:txBody>
                  <a:tcPr/>
                </a:tc>
              </a:tr>
              <a:tr h="370840">
                <a:tc>
                  <a:txBody>
                    <a:bodyPr/>
                    <a:lstStyle/>
                    <a:p>
                      <a:r>
                        <a:rPr lang="en-US" b="0" dirty="0" smtClean="0"/>
                        <a:t>American Indian</a:t>
                      </a:r>
                      <a:endParaRPr lang="en-US" b="0" dirty="0"/>
                    </a:p>
                  </a:txBody>
                  <a:tcPr/>
                </a:tc>
                <a:tc>
                  <a:txBody>
                    <a:bodyPr/>
                    <a:lstStyle/>
                    <a:p>
                      <a:r>
                        <a:rPr lang="en-US" dirty="0" smtClean="0"/>
                        <a:t>1.63%</a:t>
                      </a:r>
                      <a:endParaRPr lang="en-US" dirty="0"/>
                    </a:p>
                  </a:txBody>
                  <a:tcPr/>
                </a:tc>
              </a:tr>
              <a:tr h="370840">
                <a:tc>
                  <a:txBody>
                    <a:bodyPr/>
                    <a:lstStyle/>
                    <a:p>
                      <a:r>
                        <a:rPr lang="en-US" b="0" dirty="0" smtClean="0"/>
                        <a:t>Asian/Pacific Islander</a:t>
                      </a:r>
                      <a:endParaRPr lang="en-US" b="0" dirty="0"/>
                    </a:p>
                  </a:txBody>
                  <a:tcPr/>
                </a:tc>
                <a:tc>
                  <a:txBody>
                    <a:bodyPr/>
                    <a:lstStyle/>
                    <a:p>
                      <a:r>
                        <a:rPr lang="en-US" dirty="0" smtClean="0"/>
                        <a:t>13.93%</a:t>
                      </a:r>
                      <a:endParaRPr lang="en-US" dirty="0"/>
                    </a:p>
                  </a:txBody>
                  <a:tcPr/>
                </a:tc>
              </a:tr>
              <a:tr h="370840">
                <a:tc>
                  <a:txBody>
                    <a:bodyPr/>
                    <a:lstStyle/>
                    <a:p>
                      <a:r>
                        <a:rPr lang="en-US" b="0" dirty="0" smtClean="0"/>
                        <a:t>Black</a:t>
                      </a:r>
                      <a:endParaRPr lang="en-US" b="0" dirty="0"/>
                    </a:p>
                  </a:txBody>
                  <a:tcPr/>
                </a:tc>
                <a:tc>
                  <a:txBody>
                    <a:bodyPr/>
                    <a:lstStyle/>
                    <a:p>
                      <a:r>
                        <a:rPr lang="en-US" dirty="0" smtClean="0"/>
                        <a:t>8.91%</a:t>
                      </a:r>
                      <a:endParaRPr lang="en-US" dirty="0"/>
                    </a:p>
                  </a:txBody>
                  <a:tcPr/>
                </a:tc>
              </a:tr>
              <a:tr h="370840">
                <a:tc>
                  <a:txBody>
                    <a:bodyPr/>
                    <a:lstStyle/>
                    <a:p>
                      <a:r>
                        <a:rPr lang="en-US" b="0" dirty="0" smtClean="0"/>
                        <a:t>Latino/a</a:t>
                      </a:r>
                      <a:endParaRPr lang="en-US" b="0" dirty="0"/>
                    </a:p>
                  </a:txBody>
                  <a:tcPr/>
                </a:tc>
                <a:tc>
                  <a:txBody>
                    <a:bodyPr/>
                    <a:lstStyle/>
                    <a:p>
                      <a:r>
                        <a:rPr lang="en-US" dirty="0" smtClean="0"/>
                        <a:t>7.13%</a:t>
                      </a:r>
                      <a:endParaRPr lang="en-US" dirty="0"/>
                    </a:p>
                  </a:txBody>
                  <a:tcPr/>
                </a:tc>
              </a:tr>
              <a:tr h="370840">
                <a:tc>
                  <a:txBody>
                    <a:bodyPr/>
                    <a:lstStyle/>
                    <a:p>
                      <a:r>
                        <a:rPr lang="en-US" b="0" dirty="0" smtClean="0"/>
                        <a:t>Other race</a:t>
                      </a:r>
                      <a:endParaRPr lang="en-US" b="0" dirty="0"/>
                    </a:p>
                  </a:txBody>
                  <a:tcPr/>
                </a:tc>
                <a:tc>
                  <a:txBody>
                    <a:bodyPr/>
                    <a:lstStyle/>
                    <a:p>
                      <a:r>
                        <a:rPr lang="en-US" dirty="0" smtClean="0"/>
                        <a:t>1.52%</a:t>
                      </a:r>
                      <a:endParaRPr lang="en-US" dirty="0"/>
                    </a:p>
                  </a:txBody>
                  <a:tcPr/>
                </a:tc>
              </a:tr>
              <a:tr h="370840">
                <a:tc>
                  <a:txBody>
                    <a:bodyPr/>
                    <a:lstStyle/>
                    <a:p>
                      <a:r>
                        <a:rPr lang="en-US" b="0" dirty="0" smtClean="0"/>
                        <a:t>White</a:t>
                      </a:r>
                      <a:endParaRPr lang="en-US" b="0" dirty="0"/>
                    </a:p>
                  </a:txBody>
                  <a:tcPr/>
                </a:tc>
                <a:tc>
                  <a:txBody>
                    <a:bodyPr/>
                    <a:lstStyle/>
                    <a:p>
                      <a:r>
                        <a:rPr lang="en-US" dirty="0" smtClean="0"/>
                        <a:t>66.88%</a:t>
                      </a:r>
                      <a:endParaRPr lang="en-US" dirty="0"/>
                    </a:p>
                  </a:txBody>
                  <a:tcPr/>
                </a:tc>
              </a:tr>
            </a:tbl>
          </a:graphicData>
        </a:graphic>
      </p:graphicFrame>
      <p:sp>
        <p:nvSpPr>
          <p:cNvPr id="2" name="Title 1"/>
          <p:cNvSpPr>
            <a:spLocks noGrp="1"/>
          </p:cNvSpPr>
          <p:nvPr>
            <p:ph type="title"/>
          </p:nvPr>
        </p:nvSpPr>
        <p:spPr/>
        <p:txBody>
          <a:bodyPr/>
          <a:lstStyle/>
          <a:p>
            <a:r>
              <a:rPr lang="en-US" dirty="0" smtClean="0"/>
              <a:t>Descriptive Statistics</a:t>
            </a:r>
            <a:endParaRPr lang="en-US" dirty="0"/>
          </a:p>
        </p:txBody>
      </p:sp>
      <p:sp>
        <p:nvSpPr>
          <p:cNvPr id="5" name="Slide Number Placeholder 4"/>
          <p:cNvSpPr>
            <a:spLocks noGrp="1"/>
          </p:cNvSpPr>
          <p:nvPr>
            <p:ph type="sldNum" sz="quarter" idx="15"/>
          </p:nvPr>
        </p:nvSpPr>
        <p:spPr/>
        <p:txBody>
          <a:bodyPr/>
          <a:lstStyle/>
          <a:p>
            <a:fld id="{B03E8B46-D696-0A4B-965B-E7B2E984487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46971"/>
          <a:ext cx="8229600" cy="5191760"/>
        </p:xfrm>
        <a:graphic>
          <a:graphicData uri="http://schemas.openxmlformats.org/drawingml/2006/table">
            <a:tbl>
              <a:tblPr firstRow="1" bandRow="1">
                <a:tableStyleId>{B301B821-A1FF-4177-AEE7-76D212191A09}</a:tableStyleId>
              </a:tblPr>
              <a:tblGrid>
                <a:gridCol w="5845946"/>
                <a:gridCol w="2383654"/>
              </a:tblGrid>
              <a:tr h="370840">
                <a:tc>
                  <a:txBody>
                    <a:bodyPr/>
                    <a:lstStyle/>
                    <a:p>
                      <a:r>
                        <a:rPr lang="en-US" b="1" dirty="0" smtClean="0"/>
                        <a:t>Institutional</a:t>
                      </a:r>
                      <a:r>
                        <a:rPr lang="en-US" b="1" baseline="0" dirty="0" smtClean="0"/>
                        <a:t> context</a:t>
                      </a:r>
                      <a:endParaRPr lang="en-US" b="1" dirty="0"/>
                    </a:p>
                  </a:txBody>
                  <a:tcPr/>
                </a:tc>
                <a:tc>
                  <a:txBody>
                    <a:bodyPr/>
                    <a:lstStyle/>
                    <a:p>
                      <a:endParaRPr lang="en-US" b="1" i="0" dirty="0">
                        <a:effectLst/>
                      </a:endParaRPr>
                    </a:p>
                  </a:txBody>
                  <a:tcPr/>
                </a:tc>
              </a:tr>
              <a:tr h="370840">
                <a:tc>
                  <a:txBody>
                    <a:bodyPr/>
                    <a:lstStyle/>
                    <a:p>
                      <a:r>
                        <a:rPr lang="en-US" dirty="0" smtClean="0"/>
                        <a:t>Control:</a:t>
                      </a:r>
                      <a:r>
                        <a:rPr lang="en-US" baseline="0" dirty="0" smtClean="0"/>
                        <a:t> Private</a:t>
                      </a:r>
                      <a:endParaRPr lang="en-US" b="0" dirty="0"/>
                    </a:p>
                  </a:txBody>
                  <a:tcPr/>
                </a:tc>
                <a:tc>
                  <a:txBody>
                    <a:bodyPr/>
                    <a:lstStyle/>
                    <a:p>
                      <a:r>
                        <a:rPr lang="en-US" sz="1800" b="1" dirty="0" smtClean="0">
                          <a:effectLst/>
                        </a:rPr>
                        <a:t>+</a:t>
                      </a:r>
                      <a:endParaRPr lang="en-US" sz="1800" b="1" i="0" dirty="0">
                        <a:effectLst/>
                      </a:endParaRPr>
                    </a:p>
                  </a:txBody>
                  <a:tcPr/>
                </a:tc>
              </a:tr>
              <a:tr h="370840">
                <a:tc>
                  <a:txBody>
                    <a:bodyPr/>
                    <a:lstStyle/>
                    <a:p>
                      <a:r>
                        <a:rPr lang="en-US" dirty="0" smtClean="0"/>
                        <a:t>Undergraduate FTE</a:t>
                      </a:r>
                      <a:endParaRPr lang="en-US" dirty="0"/>
                    </a:p>
                  </a:txBody>
                  <a:tcPr/>
                </a:tc>
                <a:tc>
                  <a:txBody>
                    <a:bodyPr/>
                    <a:lstStyle/>
                    <a:p>
                      <a:r>
                        <a:rPr lang="en-US" sz="1800" b="1" dirty="0" smtClean="0">
                          <a:effectLst/>
                        </a:rPr>
                        <a:t>+</a:t>
                      </a:r>
                      <a:endParaRPr lang="en-US" sz="1800" b="1" i="0" dirty="0">
                        <a:effectLst/>
                      </a:endParaRPr>
                    </a:p>
                  </a:txBody>
                  <a:tcPr/>
                </a:tc>
              </a:tr>
              <a:tr h="370840">
                <a:tc>
                  <a:txBody>
                    <a:bodyPr/>
                    <a:lstStyle/>
                    <a:p>
                      <a:r>
                        <a:rPr lang="en-US" dirty="0" smtClean="0"/>
                        <a:t>% STEM faculty engaging undergrads</a:t>
                      </a:r>
                      <a:r>
                        <a:rPr lang="en-US" baseline="0" dirty="0" smtClean="0"/>
                        <a:t> in research</a:t>
                      </a:r>
                      <a:endParaRPr lang="en-US" dirty="0"/>
                    </a:p>
                  </a:txBody>
                  <a:tcPr/>
                </a:tc>
                <a:tc>
                  <a:txBody>
                    <a:bodyPr/>
                    <a:lstStyle/>
                    <a:p>
                      <a:r>
                        <a:rPr lang="en-US" sz="1800" b="1" dirty="0" smtClean="0">
                          <a:effectLst/>
                        </a:rPr>
                        <a:t>+</a:t>
                      </a:r>
                      <a:endParaRPr lang="en-US" sz="1800" b="1" i="0" dirty="0">
                        <a:effectLst/>
                      </a:endParaRPr>
                    </a:p>
                  </a:txBody>
                  <a:tcPr/>
                </a:tc>
              </a:tr>
              <a:tr h="370840">
                <a:tc>
                  <a:txBody>
                    <a:bodyPr/>
                    <a:lstStyle/>
                    <a:p>
                      <a:r>
                        <a:rPr lang="en-US" dirty="0" smtClean="0"/>
                        <a:t>Avg. STEM faculty score on student-centered</a:t>
                      </a:r>
                      <a:r>
                        <a:rPr lang="en-US" baseline="0" dirty="0" smtClean="0"/>
                        <a:t> pedagogy</a:t>
                      </a:r>
                      <a:endParaRPr lang="en-US" dirty="0"/>
                    </a:p>
                  </a:txBody>
                  <a:tcPr/>
                </a:tc>
                <a:tc>
                  <a:txBody>
                    <a:bodyPr/>
                    <a:lstStyle/>
                    <a:p>
                      <a:r>
                        <a:rPr lang="en-US" sz="1800" b="1" dirty="0" smtClean="0">
                          <a:effectLst/>
                        </a:rPr>
                        <a:t>-</a:t>
                      </a:r>
                      <a:endParaRPr lang="en-US" sz="1800" b="1" i="0" dirty="0">
                        <a:effectLst/>
                      </a:endParaRPr>
                    </a:p>
                  </a:txBody>
                  <a:tcPr/>
                </a:tc>
              </a:tr>
              <a:tr h="370840">
                <a:tc>
                  <a:txBody>
                    <a:bodyPr/>
                    <a:lstStyle/>
                    <a:p>
                      <a:r>
                        <a:rPr lang="en-US" b="1" dirty="0" smtClean="0">
                          <a:solidFill>
                            <a:schemeClr val="tx1"/>
                          </a:solidFill>
                        </a:rPr>
                        <a:t>Student-level</a:t>
                      </a:r>
                      <a:r>
                        <a:rPr lang="en-US" b="1" baseline="0" dirty="0" smtClean="0">
                          <a:solidFill>
                            <a:schemeClr val="tx1"/>
                          </a:solidFill>
                        </a:rPr>
                        <a:t> variables</a:t>
                      </a:r>
                      <a:endParaRPr lang="en-US" b="1" dirty="0">
                        <a:solidFill>
                          <a:schemeClr val="tx1"/>
                        </a:solidFill>
                      </a:endParaRPr>
                    </a:p>
                  </a:txBody>
                  <a:tcPr>
                    <a:solidFill>
                      <a:schemeClr val="accent1"/>
                    </a:solidFill>
                  </a:tcPr>
                </a:tc>
                <a:tc>
                  <a:txBody>
                    <a:bodyPr/>
                    <a:lstStyle/>
                    <a:p>
                      <a:endParaRPr lang="en-US" b="1" i="0" dirty="0">
                        <a:solidFill>
                          <a:schemeClr val="tx1"/>
                        </a:solidFill>
                        <a:effectLst/>
                      </a:endParaRPr>
                    </a:p>
                  </a:txBody>
                  <a:tcPr>
                    <a:solidFill>
                      <a:schemeClr val="accent1"/>
                    </a:solidFill>
                  </a:tcPr>
                </a:tc>
              </a:tr>
              <a:tr h="370840">
                <a:tc>
                  <a:txBody>
                    <a:bodyPr/>
                    <a:lstStyle/>
                    <a:p>
                      <a:r>
                        <a:rPr lang="en-US" dirty="0" smtClean="0"/>
                        <a:t>Parent employed as engineer</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Sex: Female</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Aeronautical/</a:t>
                      </a:r>
                      <a:r>
                        <a:rPr lang="en-US" dirty="0" err="1" smtClean="0"/>
                        <a:t>astronautical</a:t>
                      </a:r>
                      <a:r>
                        <a:rPr lang="en-US" dirty="0" smtClean="0"/>
                        <a:t> engineering (ref: mechanical)</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Chemical engineering</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Computer engineering</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Electrical/electronics engineering</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Industrial engineering</a:t>
                      </a:r>
                      <a:endParaRPr lang="en-US" dirty="0"/>
                    </a:p>
                  </a:txBody>
                  <a:tcPr/>
                </a:tc>
                <a:tc>
                  <a:txBody>
                    <a:bodyPr/>
                    <a:lstStyle/>
                    <a:p>
                      <a:r>
                        <a:rPr lang="en-US" b="1" dirty="0" smtClean="0">
                          <a:effectLst/>
                        </a:rPr>
                        <a:t>-</a:t>
                      </a:r>
                      <a:endParaRPr lang="en-US" b="1" i="0" dirty="0">
                        <a:effectLst/>
                      </a:endParaRPr>
                    </a:p>
                  </a:txBody>
                  <a:tcPr/>
                </a:tc>
              </a:tr>
              <a:tr h="370840">
                <a:tc>
                  <a:txBody>
                    <a:bodyPr/>
                    <a:lstStyle/>
                    <a:p>
                      <a:r>
                        <a:rPr lang="en-US" dirty="0" smtClean="0"/>
                        <a:t>Other engineering</a:t>
                      </a:r>
                      <a:endParaRPr lang="en-US" dirty="0"/>
                    </a:p>
                  </a:txBody>
                  <a:tcPr/>
                </a:tc>
                <a:tc>
                  <a:txBody>
                    <a:bodyPr/>
                    <a:lstStyle/>
                    <a:p>
                      <a:r>
                        <a:rPr lang="en-US" b="1" dirty="0" smtClean="0">
                          <a:effectLst/>
                        </a:rPr>
                        <a:t>-</a:t>
                      </a:r>
                      <a:endParaRPr lang="en-US" b="1" i="0" dirty="0">
                        <a:effectLst/>
                      </a:endParaRPr>
                    </a:p>
                  </a:txBody>
                  <a:tcPr/>
                </a:tc>
              </a:tr>
            </a:tbl>
          </a:graphicData>
        </a:graphic>
      </p:graphicFrame>
      <p:sp>
        <p:nvSpPr>
          <p:cNvPr id="2" name="Title 1"/>
          <p:cNvSpPr>
            <a:spLocks noGrp="1"/>
          </p:cNvSpPr>
          <p:nvPr>
            <p:ph type="title"/>
          </p:nvPr>
        </p:nvSpPr>
        <p:spPr/>
        <p:txBody>
          <a:bodyPr>
            <a:noAutofit/>
          </a:bodyPr>
          <a:lstStyle/>
          <a:p>
            <a:r>
              <a:rPr lang="en-US" sz="3800" dirty="0" smtClean="0"/>
              <a:t>Key Findings for Five-Year Completers:</a:t>
            </a:r>
            <a:br>
              <a:rPr lang="en-US" sz="3800" dirty="0" smtClean="0"/>
            </a:br>
            <a:r>
              <a:rPr lang="en-US" sz="3800" dirty="0" smtClean="0"/>
              <a:t>Engineering versus Non-Engineering</a:t>
            </a:r>
            <a:endParaRPr lang="en-US" sz="3800" dirty="0"/>
          </a:p>
        </p:txBody>
      </p:sp>
      <p:sp>
        <p:nvSpPr>
          <p:cNvPr id="5" name="Slide Number Placeholder 4"/>
          <p:cNvSpPr>
            <a:spLocks noGrp="1"/>
          </p:cNvSpPr>
          <p:nvPr>
            <p:ph type="sldNum" sz="quarter" idx="15"/>
          </p:nvPr>
        </p:nvSpPr>
        <p:spPr/>
        <p:txBody>
          <a:bodyPr/>
          <a:lstStyle/>
          <a:p>
            <a:fld id="{B03E8B46-D696-0A4B-965B-E7B2E984487B}" type="slidenum">
              <a:rPr lang="en-US" smtClean="0"/>
              <a:pPr/>
              <a:t>10</a:t>
            </a:fld>
            <a:endParaRPr lang="en-US"/>
          </a:p>
        </p:txBody>
      </p:sp>
    </p:spTree>
    <p:extLst>
      <p:ext uri="{BB962C8B-B14F-4D97-AF65-F5344CB8AC3E}">
        <p14:creationId xmlns:p14="http://schemas.microsoft.com/office/powerpoint/2010/main" xmlns="" val="251330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normAutofit fontScale="90000"/>
          </a:bodyPr>
          <a:lstStyle/>
          <a:p>
            <a:r>
              <a:rPr lang="en-US" dirty="0" smtClean="0"/>
              <a:t>Key Findings for Five Year Engineering Completion versus No Completion</a:t>
            </a:r>
            <a:endParaRPr lang="en-US" dirty="0"/>
          </a:p>
        </p:txBody>
      </p:sp>
      <p:graphicFrame>
        <p:nvGraphicFramePr>
          <p:cNvPr id="4" name="Content Placeholder 3"/>
          <p:cNvGraphicFramePr>
            <a:graphicFrameLocks/>
          </p:cNvGraphicFramePr>
          <p:nvPr/>
        </p:nvGraphicFramePr>
        <p:xfrm>
          <a:off x="457200" y="1446971"/>
          <a:ext cx="8229600" cy="5191760"/>
        </p:xfrm>
        <a:graphic>
          <a:graphicData uri="http://schemas.openxmlformats.org/drawingml/2006/table">
            <a:tbl>
              <a:tblPr firstRow="1" bandRow="1">
                <a:tableStyleId>{B301B821-A1FF-4177-AEE7-76D212191A09}</a:tableStyleId>
              </a:tblPr>
              <a:tblGrid>
                <a:gridCol w="6236563"/>
                <a:gridCol w="1993037"/>
              </a:tblGrid>
              <a:tr h="370840">
                <a:tc>
                  <a:txBody>
                    <a:bodyPr/>
                    <a:lstStyle/>
                    <a:p>
                      <a:r>
                        <a:rPr lang="en-US" dirty="0" smtClean="0"/>
                        <a:t>Institutional Context</a:t>
                      </a:r>
                      <a:endParaRPr lang="en-US" b="1" dirty="0"/>
                    </a:p>
                  </a:txBody>
                  <a:tcPr/>
                </a:tc>
                <a:tc>
                  <a:txBody>
                    <a:bodyPr/>
                    <a:lstStyle/>
                    <a:p>
                      <a:endParaRPr lang="en-US" b="1" dirty="0"/>
                    </a:p>
                  </a:txBody>
                  <a:tcPr/>
                </a:tc>
              </a:tr>
              <a:tr h="370840">
                <a:tc>
                  <a:txBody>
                    <a:bodyPr/>
                    <a:lstStyle/>
                    <a:p>
                      <a:r>
                        <a:rPr lang="en-US" dirty="0" smtClean="0"/>
                        <a:t>Control:</a:t>
                      </a:r>
                      <a:r>
                        <a:rPr lang="en-US" baseline="0" dirty="0" smtClean="0"/>
                        <a:t> Private</a:t>
                      </a:r>
                      <a:endParaRPr lang="en-US" b="0" dirty="0"/>
                    </a:p>
                  </a:txBody>
                  <a:tcPr/>
                </a:tc>
                <a:tc>
                  <a:txBody>
                    <a:bodyPr/>
                    <a:lstStyle/>
                    <a:p>
                      <a:r>
                        <a:rPr lang="en-US" dirty="0" smtClean="0"/>
                        <a:t>+</a:t>
                      </a:r>
                      <a:endParaRPr lang="en-US" b="1" dirty="0"/>
                    </a:p>
                  </a:txBody>
                  <a:tcPr/>
                </a:tc>
              </a:tr>
              <a:tr h="370840">
                <a:tc>
                  <a:txBody>
                    <a:bodyPr/>
                    <a:lstStyle/>
                    <a:p>
                      <a:r>
                        <a:rPr lang="en-US" dirty="0" smtClean="0"/>
                        <a:t>Undergraduate FTE</a:t>
                      </a:r>
                      <a:endParaRPr lang="en-US" dirty="0"/>
                    </a:p>
                  </a:txBody>
                  <a:tcPr/>
                </a:tc>
                <a:tc>
                  <a:txBody>
                    <a:bodyPr/>
                    <a:lstStyle/>
                    <a:p>
                      <a:r>
                        <a:rPr lang="en-US" dirty="0" smtClean="0"/>
                        <a:t>+</a:t>
                      </a:r>
                      <a:endParaRPr lang="en-US" b="1" dirty="0"/>
                    </a:p>
                  </a:txBody>
                  <a:tcPr/>
                </a:tc>
              </a:tr>
              <a:tr h="370840">
                <a:tc>
                  <a:txBody>
                    <a:bodyPr/>
                    <a:lstStyle/>
                    <a:p>
                      <a:r>
                        <a:rPr lang="en-US" dirty="0" smtClean="0"/>
                        <a:t>% STEM faculty engaging undergrads</a:t>
                      </a:r>
                      <a:r>
                        <a:rPr lang="en-US" baseline="0" dirty="0" smtClean="0"/>
                        <a:t> in research</a:t>
                      </a:r>
                      <a:endParaRPr lang="en-US" dirty="0"/>
                    </a:p>
                  </a:txBody>
                  <a:tcPr/>
                </a:tc>
                <a:tc>
                  <a:txBody>
                    <a:bodyPr/>
                    <a:lstStyle/>
                    <a:p>
                      <a:r>
                        <a:rPr lang="en-US" dirty="0" smtClean="0"/>
                        <a:t>+</a:t>
                      </a:r>
                      <a:endParaRPr lang="en-US" b="1" dirty="0"/>
                    </a:p>
                  </a:txBody>
                  <a:tcPr/>
                </a:tc>
              </a:tr>
              <a:tr h="370840">
                <a:tc>
                  <a:txBody>
                    <a:bodyPr/>
                    <a:lstStyle/>
                    <a:p>
                      <a:r>
                        <a:rPr lang="en-US" dirty="0" smtClean="0"/>
                        <a:t>Selectivity</a:t>
                      </a:r>
                      <a:endParaRPr lang="en-US" dirty="0"/>
                    </a:p>
                  </a:txBody>
                  <a:tcPr/>
                </a:tc>
                <a:tc>
                  <a:txBody>
                    <a:bodyPr/>
                    <a:lstStyle/>
                    <a:p>
                      <a:r>
                        <a:rPr lang="en-US" dirty="0" smtClean="0"/>
                        <a:t>+</a:t>
                      </a:r>
                      <a:endParaRPr lang="en-US" b="1" dirty="0"/>
                    </a:p>
                  </a:txBody>
                  <a:tcPr/>
                </a:tc>
              </a:tr>
              <a:tr h="370840">
                <a:tc>
                  <a:txBody>
                    <a:bodyPr/>
                    <a:lstStyle/>
                    <a:p>
                      <a:r>
                        <a:rPr lang="en-US" dirty="0" smtClean="0"/>
                        <a:t>Avg. STEM faculty score on student-centered</a:t>
                      </a:r>
                      <a:r>
                        <a:rPr lang="en-US" baseline="0" dirty="0" smtClean="0"/>
                        <a:t> pedagogy</a:t>
                      </a:r>
                      <a:endParaRPr lang="en-US" dirty="0"/>
                    </a:p>
                  </a:txBody>
                  <a:tcPr/>
                </a:tc>
                <a:tc>
                  <a:txBody>
                    <a:bodyPr/>
                    <a:lstStyle/>
                    <a:p>
                      <a:r>
                        <a:rPr lang="en-US" dirty="0" smtClean="0"/>
                        <a:t>-</a:t>
                      </a:r>
                      <a:endParaRPr lang="en-US" b="1" dirty="0"/>
                    </a:p>
                  </a:txBody>
                  <a:tcPr/>
                </a:tc>
              </a:tr>
              <a:tr h="370840">
                <a:tc>
                  <a:txBody>
                    <a:bodyPr/>
                    <a:lstStyle/>
                    <a:p>
                      <a:r>
                        <a:rPr lang="en-US" b="1" dirty="0" smtClean="0">
                          <a:solidFill>
                            <a:schemeClr val="tx1"/>
                          </a:solidFill>
                        </a:rPr>
                        <a:t>Student-level variables</a:t>
                      </a:r>
                      <a:endParaRPr lang="en-US" b="1" dirty="0">
                        <a:solidFill>
                          <a:schemeClr val="tx1"/>
                        </a:solidFill>
                      </a:endParaRPr>
                    </a:p>
                  </a:txBody>
                  <a:tcPr>
                    <a:solidFill>
                      <a:schemeClr val="accent1"/>
                    </a:solidFill>
                  </a:tcPr>
                </a:tc>
                <a:tc>
                  <a:txBody>
                    <a:bodyPr/>
                    <a:lstStyle/>
                    <a:p>
                      <a:endParaRPr lang="en-US" b="1" dirty="0">
                        <a:solidFill>
                          <a:schemeClr val="tx1"/>
                        </a:solidFill>
                      </a:endParaRPr>
                    </a:p>
                  </a:txBody>
                  <a:tcPr>
                    <a:solidFill>
                      <a:schemeClr val="accent1"/>
                    </a:solidFill>
                  </a:tcPr>
                </a:tc>
              </a:tr>
              <a:tr h="370840">
                <a:tc>
                  <a:txBody>
                    <a:bodyPr/>
                    <a:lstStyle/>
                    <a:p>
                      <a:r>
                        <a:rPr lang="en-US" dirty="0" smtClean="0"/>
                        <a:t>Sex: Female</a:t>
                      </a:r>
                      <a:endParaRPr lang="en-US" dirty="0"/>
                    </a:p>
                  </a:txBody>
                  <a:tcPr/>
                </a:tc>
                <a:tc>
                  <a:txBody>
                    <a:bodyPr/>
                    <a:lstStyle/>
                    <a:p>
                      <a:r>
                        <a:rPr lang="en-US" dirty="0" smtClean="0"/>
                        <a:t>+</a:t>
                      </a:r>
                      <a:endParaRPr lang="en-US" b="1" dirty="0"/>
                    </a:p>
                  </a:txBody>
                  <a:tcPr/>
                </a:tc>
              </a:tr>
              <a:tr h="370840">
                <a:tc>
                  <a:txBody>
                    <a:bodyPr/>
                    <a:lstStyle/>
                    <a:p>
                      <a:r>
                        <a:rPr lang="en-US" dirty="0" smtClean="0"/>
                        <a:t>Parent employed as engineer</a:t>
                      </a:r>
                      <a:endParaRPr lang="en-US" dirty="0"/>
                    </a:p>
                  </a:txBody>
                  <a:tcPr/>
                </a:tc>
                <a:tc>
                  <a:txBody>
                    <a:bodyPr/>
                    <a:lstStyle/>
                    <a:p>
                      <a:r>
                        <a:rPr lang="en-US" dirty="0" smtClean="0"/>
                        <a:t>+</a:t>
                      </a:r>
                      <a:endParaRPr lang="en-US" b="1" dirty="0"/>
                    </a:p>
                  </a:txBody>
                  <a:tcPr/>
                </a:tc>
              </a:tr>
              <a:tr h="370840">
                <a:tc>
                  <a:txBody>
                    <a:bodyPr/>
                    <a:lstStyle/>
                    <a:p>
                      <a:r>
                        <a:rPr lang="en-US" dirty="0" smtClean="0"/>
                        <a:t>American Indian, Latino/a (ref: White)</a:t>
                      </a:r>
                      <a:endParaRPr lang="en-US" dirty="0"/>
                    </a:p>
                  </a:txBody>
                  <a:tcPr/>
                </a:tc>
                <a:tc>
                  <a:txBody>
                    <a:bodyPr/>
                    <a:lstStyle/>
                    <a:p>
                      <a:r>
                        <a:rPr lang="en-US" dirty="0" smtClean="0"/>
                        <a:t>-</a:t>
                      </a:r>
                      <a:endParaRPr lang="en-US" b="1" dirty="0"/>
                    </a:p>
                  </a:txBody>
                  <a:tcPr/>
                </a:tc>
              </a:tr>
              <a:tr h="370840">
                <a:tc>
                  <a:txBody>
                    <a:bodyPr/>
                    <a:lstStyle/>
                    <a:p>
                      <a:r>
                        <a:rPr lang="en-US" dirty="0" smtClean="0"/>
                        <a:t>Doctoral degree aspiration</a:t>
                      </a:r>
                      <a:endParaRPr lang="en-US" dirty="0"/>
                    </a:p>
                  </a:txBody>
                  <a:tcPr/>
                </a:tc>
                <a:tc>
                  <a:txBody>
                    <a:bodyPr/>
                    <a:lstStyle/>
                    <a:p>
                      <a:r>
                        <a:rPr lang="en-US" dirty="0" smtClean="0"/>
                        <a:t>-</a:t>
                      </a:r>
                      <a:endParaRPr lang="en-US" b="1" dirty="0"/>
                    </a:p>
                  </a:txBody>
                  <a:tcPr/>
                </a:tc>
              </a:tr>
              <a:tr h="370840">
                <a:tc>
                  <a:txBody>
                    <a:bodyPr/>
                    <a:lstStyle/>
                    <a:p>
                      <a:r>
                        <a:rPr lang="en-US" dirty="0" smtClean="0"/>
                        <a:t>Civil engineering</a:t>
                      </a:r>
                      <a:endParaRPr lang="en-US" dirty="0"/>
                    </a:p>
                  </a:txBody>
                  <a:tcPr/>
                </a:tc>
                <a:tc>
                  <a:txBody>
                    <a:bodyPr/>
                    <a:lstStyle/>
                    <a:p>
                      <a:r>
                        <a:rPr lang="en-US" dirty="0" smtClean="0"/>
                        <a:t>+</a:t>
                      </a:r>
                      <a:endParaRPr lang="en-US" b="1" dirty="0"/>
                    </a:p>
                  </a:txBody>
                  <a:tcPr/>
                </a:tc>
              </a:tr>
              <a:tr h="370840">
                <a:tc>
                  <a:txBody>
                    <a:bodyPr/>
                    <a:lstStyle/>
                    <a:p>
                      <a:r>
                        <a:rPr lang="en-US" dirty="0" smtClean="0"/>
                        <a:t>Aeronautical/</a:t>
                      </a:r>
                      <a:r>
                        <a:rPr lang="en-US" dirty="0" err="1" smtClean="0"/>
                        <a:t>astronautical</a:t>
                      </a:r>
                      <a:r>
                        <a:rPr lang="en-US" baseline="0" dirty="0" smtClean="0"/>
                        <a:t> engineering (ref: mechanical)</a:t>
                      </a:r>
                      <a:endParaRPr lang="en-US" dirty="0"/>
                    </a:p>
                  </a:txBody>
                  <a:tcPr/>
                </a:tc>
                <a:tc>
                  <a:txBody>
                    <a:bodyPr/>
                    <a:lstStyle/>
                    <a:p>
                      <a:r>
                        <a:rPr lang="en-US" dirty="0" smtClean="0"/>
                        <a:t>-</a:t>
                      </a:r>
                      <a:endParaRPr lang="en-US" b="1" dirty="0"/>
                    </a:p>
                  </a:txBody>
                  <a:tcPr/>
                </a:tc>
              </a:tr>
              <a:tr h="370840">
                <a:tc>
                  <a:txBody>
                    <a:bodyPr/>
                    <a:lstStyle/>
                    <a:p>
                      <a:r>
                        <a:rPr lang="en-US" dirty="0" smtClean="0"/>
                        <a:t>Computer engineering</a:t>
                      </a:r>
                      <a:endParaRPr lang="en-US" dirty="0"/>
                    </a:p>
                  </a:txBody>
                  <a:tcPr/>
                </a:tc>
                <a:tc>
                  <a:txBody>
                    <a:bodyPr/>
                    <a:lstStyle/>
                    <a:p>
                      <a:r>
                        <a:rPr lang="en-US" dirty="0" smtClean="0"/>
                        <a:t>-</a:t>
                      </a:r>
                      <a:endParaRPr lang="en-US" b="1" dirty="0"/>
                    </a:p>
                  </a:txBody>
                  <a:tcPr/>
                </a:tc>
              </a:tr>
            </a:tbl>
          </a:graphicData>
        </a:graphic>
      </p:graphicFrame>
      <p:sp>
        <p:nvSpPr>
          <p:cNvPr id="5" name="Slide Number Placeholder 4"/>
          <p:cNvSpPr>
            <a:spLocks noGrp="1"/>
          </p:cNvSpPr>
          <p:nvPr>
            <p:ph type="sldNum" sz="quarter" idx="15"/>
          </p:nvPr>
        </p:nvSpPr>
        <p:spPr/>
        <p:txBody>
          <a:bodyPr/>
          <a:lstStyle/>
          <a:p>
            <a:fld id="{B03E8B46-D696-0A4B-965B-E7B2E984487B}" type="slidenum">
              <a:rPr lang="en-US" smtClean="0"/>
              <a:pPr/>
              <a:t>11</a:t>
            </a:fld>
            <a:endParaRPr lang="en-US"/>
          </a:p>
        </p:txBody>
      </p:sp>
    </p:spTree>
    <p:extLst>
      <p:ext uri="{BB962C8B-B14F-4D97-AF65-F5344CB8AC3E}">
        <p14:creationId xmlns:p14="http://schemas.microsoft.com/office/powerpoint/2010/main" xmlns="" val="4810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2225040"/>
        </p:xfrm>
        <a:graphic>
          <a:graphicData uri="http://schemas.openxmlformats.org/drawingml/2006/table">
            <a:tbl>
              <a:tblPr firstRow="1" bandRow="1">
                <a:tableStyleId>{B301B821-A1FF-4177-AEE7-76D212191A09}</a:tableStyleId>
              </a:tblPr>
              <a:tblGrid>
                <a:gridCol w="3901736"/>
                <a:gridCol w="2317072"/>
                <a:gridCol w="2010792"/>
              </a:tblGrid>
              <a:tr h="370840">
                <a:tc>
                  <a:txBody>
                    <a:bodyPr/>
                    <a:lstStyle/>
                    <a:p>
                      <a:endParaRPr lang="en-US" b="0" dirty="0"/>
                    </a:p>
                  </a:txBody>
                  <a:tcPr/>
                </a:tc>
                <a:tc>
                  <a:txBody>
                    <a:bodyPr/>
                    <a:lstStyle/>
                    <a:p>
                      <a:pPr algn="ctr"/>
                      <a:r>
                        <a:rPr lang="en-US" dirty="0" smtClean="0"/>
                        <a:t>Non-engineering</a:t>
                      </a:r>
                      <a:endParaRPr lang="en-US" b="0" dirty="0"/>
                    </a:p>
                  </a:txBody>
                  <a:tcPr/>
                </a:tc>
                <a:tc>
                  <a:txBody>
                    <a:bodyPr/>
                    <a:lstStyle/>
                    <a:p>
                      <a:pPr algn="ctr"/>
                      <a:r>
                        <a:rPr lang="en-US" dirty="0" smtClean="0"/>
                        <a:t>No completion</a:t>
                      </a:r>
                      <a:endParaRPr lang="en-US" b="0" dirty="0"/>
                    </a:p>
                  </a:txBody>
                  <a:tcPr/>
                </a:tc>
              </a:tr>
              <a:tr h="370840">
                <a:tc>
                  <a:txBody>
                    <a:bodyPr/>
                    <a:lstStyle/>
                    <a:p>
                      <a:r>
                        <a:rPr lang="en-US" dirty="0" smtClean="0"/>
                        <a:t>Hispanic</a:t>
                      </a:r>
                      <a:r>
                        <a:rPr lang="en-US" baseline="0" dirty="0" smtClean="0"/>
                        <a:t>-Serving Institution</a:t>
                      </a:r>
                      <a:endParaRPr lang="en-US" b="0" dirty="0"/>
                    </a:p>
                  </a:txBody>
                  <a:tcPr/>
                </a:tc>
                <a:tc>
                  <a:txBody>
                    <a:bodyPr/>
                    <a:lstStyle/>
                    <a:p>
                      <a:pPr algn="ctr"/>
                      <a:endParaRPr lang="en-US" b="1" dirty="0"/>
                    </a:p>
                  </a:txBody>
                  <a:tcPr/>
                </a:tc>
                <a:tc>
                  <a:txBody>
                    <a:bodyPr/>
                    <a:lstStyle/>
                    <a:p>
                      <a:pPr algn="ctr"/>
                      <a:r>
                        <a:rPr lang="en-US" dirty="0" smtClean="0"/>
                        <a:t>+</a:t>
                      </a:r>
                      <a:endParaRPr lang="en-US" b="1" dirty="0"/>
                    </a:p>
                  </a:txBody>
                  <a:tcPr/>
                </a:tc>
              </a:tr>
              <a:tr h="370840">
                <a:tc>
                  <a:txBody>
                    <a:bodyPr/>
                    <a:lstStyle/>
                    <a:p>
                      <a:r>
                        <a:rPr lang="en-US" dirty="0" smtClean="0"/>
                        <a:t>Black students</a:t>
                      </a:r>
                      <a:r>
                        <a:rPr lang="en-US" baseline="0" dirty="0" smtClean="0"/>
                        <a:t> (ref: White)</a:t>
                      </a:r>
                      <a:endParaRPr lang="en-US" dirty="0"/>
                    </a:p>
                  </a:txBody>
                  <a:tcPr/>
                </a:tc>
                <a:tc>
                  <a:txBody>
                    <a:bodyPr/>
                    <a:lstStyle/>
                    <a:p>
                      <a:pPr algn="ctr"/>
                      <a:r>
                        <a:rPr lang="en-US" dirty="0" smtClean="0"/>
                        <a:t>-</a:t>
                      </a:r>
                      <a:endParaRPr lang="en-US" b="1" dirty="0"/>
                    </a:p>
                  </a:txBody>
                  <a:tcPr/>
                </a:tc>
                <a:tc>
                  <a:txBody>
                    <a:bodyPr/>
                    <a:lstStyle/>
                    <a:p>
                      <a:pPr algn="ctr"/>
                      <a:r>
                        <a:rPr lang="en-US" dirty="0" smtClean="0"/>
                        <a:t>-</a:t>
                      </a:r>
                      <a:endParaRPr lang="en-US" b="1" dirty="0"/>
                    </a:p>
                  </a:txBody>
                  <a:tcPr/>
                </a:tc>
              </a:tr>
              <a:tr h="370840">
                <a:tc>
                  <a:txBody>
                    <a:bodyPr/>
                    <a:lstStyle/>
                    <a:p>
                      <a:r>
                        <a:rPr lang="en-US" dirty="0" smtClean="0"/>
                        <a:t>Black</a:t>
                      </a:r>
                      <a:r>
                        <a:rPr lang="en-US" baseline="0" dirty="0" smtClean="0"/>
                        <a:t> students at HBCUs</a:t>
                      </a:r>
                      <a:endParaRPr lang="en-US" dirty="0"/>
                    </a:p>
                  </a:txBody>
                  <a:tcPr/>
                </a:tc>
                <a:tc>
                  <a:txBody>
                    <a:bodyPr/>
                    <a:lstStyle/>
                    <a:p>
                      <a:pPr algn="ctr"/>
                      <a:r>
                        <a:rPr lang="en-US" dirty="0" smtClean="0"/>
                        <a:t>+</a:t>
                      </a:r>
                      <a:endParaRPr lang="en-US" b="1" dirty="0"/>
                    </a:p>
                  </a:txBody>
                  <a:tcPr/>
                </a:tc>
                <a:tc>
                  <a:txBody>
                    <a:bodyPr/>
                    <a:lstStyle/>
                    <a:p>
                      <a:pPr algn="ctr"/>
                      <a:r>
                        <a:rPr lang="en-US" dirty="0" smtClean="0"/>
                        <a:t>+</a:t>
                      </a:r>
                      <a:endParaRPr lang="en-US" b="1" dirty="0"/>
                    </a:p>
                  </a:txBody>
                  <a:tcPr/>
                </a:tc>
              </a:tr>
              <a:tr h="370840">
                <a:tc>
                  <a:txBody>
                    <a:bodyPr/>
                    <a:lstStyle/>
                    <a:p>
                      <a:r>
                        <a:rPr lang="en-US" dirty="0" smtClean="0"/>
                        <a:t>Civil engineering</a:t>
                      </a:r>
                      <a:r>
                        <a:rPr lang="en-US" baseline="0" dirty="0" smtClean="0"/>
                        <a:t> (ref: mechanical)</a:t>
                      </a:r>
                      <a:endParaRPr lang="en-US" dirty="0"/>
                    </a:p>
                  </a:txBody>
                  <a:tcPr/>
                </a:tc>
                <a:tc>
                  <a:txBody>
                    <a:bodyPr/>
                    <a:lstStyle/>
                    <a:p>
                      <a:pPr algn="ctr"/>
                      <a:endParaRPr lang="en-US" b="1" dirty="0"/>
                    </a:p>
                  </a:txBody>
                  <a:tcPr/>
                </a:tc>
                <a:tc>
                  <a:txBody>
                    <a:bodyPr/>
                    <a:lstStyle/>
                    <a:p>
                      <a:pPr algn="ctr"/>
                      <a:r>
                        <a:rPr lang="en-US" dirty="0" err="1" smtClean="0"/>
                        <a:t>n.s</a:t>
                      </a:r>
                      <a:r>
                        <a:rPr lang="en-US" dirty="0" smtClean="0"/>
                        <a:t>.</a:t>
                      </a:r>
                      <a:endParaRPr lang="en-US" b="0" dirty="0"/>
                    </a:p>
                  </a:txBody>
                  <a:tcPr/>
                </a:tc>
              </a:tr>
              <a:tr h="370840">
                <a:tc>
                  <a:txBody>
                    <a:bodyPr/>
                    <a:lstStyle/>
                    <a:p>
                      <a:r>
                        <a:rPr lang="en-US" dirty="0" smtClean="0"/>
                        <a:t>Other engineering</a:t>
                      </a:r>
                      <a:endParaRPr lang="en-US" dirty="0"/>
                    </a:p>
                  </a:txBody>
                  <a:tcPr/>
                </a:tc>
                <a:tc>
                  <a:txBody>
                    <a:bodyPr/>
                    <a:lstStyle/>
                    <a:p>
                      <a:pPr algn="ctr"/>
                      <a:endParaRPr lang="en-US" b="1" dirty="0"/>
                    </a:p>
                  </a:txBody>
                  <a:tcPr/>
                </a:tc>
                <a:tc>
                  <a:txBody>
                    <a:bodyPr/>
                    <a:lstStyle/>
                    <a:p>
                      <a:pPr algn="ctr"/>
                      <a:r>
                        <a:rPr lang="en-US" dirty="0" smtClean="0"/>
                        <a:t>-</a:t>
                      </a:r>
                      <a:endParaRPr lang="en-US" b="1" dirty="0"/>
                    </a:p>
                  </a:txBody>
                  <a:tcPr/>
                </a:tc>
              </a:tr>
            </a:tbl>
          </a:graphicData>
        </a:graphic>
      </p:graphicFrame>
      <p:sp>
        <p:nvSpPr>
          <p:cNvPr id="3" name="Title 2"/>
          <p:cNvSpPr>
            <a:spLocks noGrp="1"/>
          </p:cNvSpPr>
          <p:nvPr>
            <p:ph type="title"/>
          </p:nvPr>
        </p:nvSpPr>
        <p:spPr/>
        <p:txBody>
          <a:bodyPr>
            <a:normAutofit fontScale="90000"/>
          </a:bodyPr>
          <a:lstStyle/>
          <a:p>
            <a:r>
              <a:rPr lang="en-US" dirty="0" smtClean="0"/>
              <a:t>Changes from five-year to six-year model</a:t>
            </a:r>
            <a:endParaRPr lang="en-US" dirty="0"/>
          </a:p>
        </p:txBody>
      </p:sp>
      <p:sp>
        <p:nvSpPr>
          <p:cNvPr id="5" name="Slide Number Placeholder 4"/>
          <p:cNvSpPr>
            <a:spLocks noGrp="1"/>
          </p:cNvSpPr>
          <p:nvPr>
            <p:ph type="sldNum" sz="quarter" idx="15"/>
          </p:nvPr>
        </p:nvSpPr>
        <p:spPr/>
        <p:txBody>
          <a:bodyPr/>
          <a:lstStyle/>
          <a:p>
            <a:fld id="{B03E8B46-D696-0A4B-965B-E7B2E984487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Institutional context matters</a:t>
            </a:r>
          </a:p>
          <a:p>
            <a:pPr lvl="1"/>
            <a:r>
              <a:rPr lang="en-US" dirty="0" smtClean="0"/>
              <a:t>Driven by mission, affects college’s level of resources</a:t>
            </a:r>
          </a:p>
          <a:p>
            <a:pPr lvl="1"/>
            <a:r>
              <a:rPr lang="en-US" dirty="0" smtClean="0"/>
              <a:t>Minority-serving institutions continue to meet a crucial need</a:t>
            </a:r>
          </a:p>
          <a:p>
            <a:r>
              <a:rPr lang="en-US" dirty="0" smtClean="0"/>
              <a:t>Faculty efforts can aggregate into cultural influences on student outcomes</a:t>
            </a:r>
          </a:p>
          <a:p>
            <a:r>
              <a:rPr lang="en-US" dirty="0" smtClean="0"/>
              <a:t>Disaggregating by engineering field informs how differences in culture and coursework affect student outcomes</a:t>
            </a:r>
          </a:p>
          <a:p>
            <a:pPr lvl="1"/>
            <a:r>
              <a:rPr lang="en-US" dirty="0" smtClean="0"/>
              <a:t>Students may also “go pro” early in </a:t>
            </a:r>
            <a:r>
              <a:rPr lang="en-US" smtClean="0"/>
              <a:t>some fields</a:t>
            </a:r>
            <a:endParaRPr lang="en-US" dirty="0"/>
          </a:p>
        </p:txBody>
      </p:sp>
      <p:sp>
        <p:nvSpPr>
          <p:cNvPr id="2" name="Title 1"/>
          <p:cNvSpPr>
            <a:spLocks noGrp="1"/>
          </p:cNvSpPr>
          <p:nvPr>
            <p:ph type="title"/>
          </p:nvPr>
        </p:nvSpPr>
        <p:spPr/>
        <p:txBody>
          <a:bodyPr/>
          <a:lstStyle/>
          <a:p>
            <a:r>
              <a:rPr lang="en-US" dirty="0" smtClean="0"/>
              <a:t>Discussion</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13</a:t>
            </a:fld>
            <a:endParaRPr lang="en-US"/>
          </a:p>
        </p:txBody>
      </p:sp>
    </p:spTree>
    <p:extLst>
      <p:ext uri="{BB962C8B-B14F-4D97-AF65-F5344CB8AC3E}">
        <p14:creationId xmlns:p14="http://schemas.microsoft.com/office/powerpoint/2010/main" xmlns="" val="1455377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Individual colleges are uniquely positioned to graduate engineers</a:t>
            </a:r>
          </a:p>
          <a:p>
            <a:pPr lvl="1"/>
            <a:r>
              <a:rPr lang="en-US" dirty="0" smtClean="0"/>
              <a:t>Understanding this position better informs practice and </a:t>
            </a:r>
            <a:r>
              <a:rPr lang="en-US" dirty="0" smtClean="0"/>
              <a:t>policy</a:t>
            </a:r>
          </a:p>
          <a:p>
            <a:pPr lvl="1"/>
            <a:r>
              <a:rPr lang="en-US" dirty="0" smtClean="0"/>
              <a:t>Future research should address the influence of context for community college and transfer students</a:t>
            </a:r>
            <a:endParaRPr lang="en-US" dirty="0" smtClean="0"/>
          </a:p>
          <a:p>
            <a:r>
              <a:rPr lang="en-US" dirty="0" smtClean="0"/>
              <a:t>Parsing out micro-, </a:t>
            </a:r>
            <a:r>
              <a:rPr lang="en-US" dirty="0" err="1" smtClean="0"/>
              <a:t>meso</a:t>
            </a:r>
            <a:r>
              <a:rPr lang="en-US" dirty="0" smtClean="0"/>
              <a:t>-, and </a:t>
            </a:r>
            <a:r>
              <a:rPr lang="en-US" dirty="0" err="1" smtClean="0"/>
              <a:t>macrolevel</a:t>
            </a:r>
            <a:r>
              <a:rPr lang="en-US" dirty="0" smtClean="0"/>
              <a:t> institutional influences provides a more complete picture of an institution’s degree productivity</a:t>
            </a:r>
          </a:p>
          <a:p>
            <a:pPr lvl="1"/>
            <a:r>
              <a:rPr lang="en-US" dirty="0" smtClean="0"/>
              <a:t>Degree completion is influenced by institutional mission as well as department-level differences</a:t>
            </a:r>
            <a:endParaRPr lang="en-US" dirty="0"/>
          </a:p>
        </p:txBody>
      </p:sp>
      <p:sp>
        <p:nvSpPr>
          <p:cNvPr id="2" name="Title 1"/>
          <p:cNvSpPr>
            <a:spLocks noGrp="1"/>
          </p:cNvSpPr>
          <p:nvPr>
            <p:ph type="title"/>
          </p:nvPr>
        </p:nvSpPr>
        <p:spPr/>
        <p:txBody>
          <a:bodyPr/>
          <a:lstStyle/>
          <a:p>
            <a:r>
              <a:rPr lang="en-US" dirty="0" smtClean="0"/>
              <a:t>Implications</a:t>
            </a:r>
            <a:endParaRPr lang="en-US" dirty="0"/>
          </a:p>
        </p:txBody>
      </p:sp>
      <p:sp>
        <p:nvSpPr>
          <p:cNvPr id="4" name="Slide Number Placeholder 3"/>
          <p:cNvSpPr>
            <a:spLocks noGrp="1"/>
          </p:cNvSpPr>
          <p:nvPr>
            <p:ph type="sldNum" sz="quarter" idx="15"/>
          </p:nvPr>
        </p:nvSpPr>
        <p:spPr/>
        <p:txBody>
          <a:bodyPr/>
          <a:lstStyle/>
          <a:p>
            <a:fld id="{B03E8B46-D696-0A4B-965B-E7B2E984487B}" type="slidenum">
              <a:rPr lang="en-US" smtClean="0"/>
              <a:pPr/>
              <a:t>14</a:t>
            </a:fld>
            <a:endParaRPr lang="en-US"/>
          </a:p>
        </p:txBody>
      </p:sp>
    </p:spTree>
    <p:extLst>
      <p:ext uri="{BB962C8B-B14F-4D97-AF65-F5344CB8AC3E}">
        <p14:creationId xmlns:p14="http://schemas.microsoft.com/office/powerpoint/2010/main" xmlns="" val="2143363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7790"/>
            <a:ext cx="8229600" cy="1143000"/>
          </a:xfrm>
        </p:spPr>
        <p:txBody>
          <a:bodyPr/>
          <a:lstStyle/>
          <a:p>
            <a:r>
              <a:rPr lang="en-US" dirty="0" smtClean="0"/>
              <a:t>Questions?	</a:t>
            </a:r>
            <a:endParaRPr lang="en-US" dirty="0"/>
          </a:p>
        </p:txBody>
      </p:sp>
      <p:sp>
        <p:nvSpPr>
          <p:cNvPr id="3" name="Slide Number Placeholder 2"/>
          <p:cNvSpPr>
            <a:spLocks noGrp="1"/>
          </p:cNvSpPr>
          <p:nvPr>
            <p:ph type="sldNum" sz="quarter" idx="12"/>
          </p:nvPr>
        </p:nvSpPr>
        <p:spPr/>
        <p:txBody>
          <a:bodyPr/>
          <a:lstStyle/>
          <a:p>
            <a:fld id="{B03E8B46-D696-0A4B-965B-E7B2E984487B}" type="slidenum">
              <a:rPr lang="en-US" smtClean="0"/>
              <a:pPr/>
              <a:t>15</a:t>
            </a:fld>
            <a:endParaRPr lang="en-US"/>
          </a:p>
        </p:txBody>
      </p:sp>
    </p:spTree>
    <p:extLst>
      <p:ext uri="{BB962C8B-B14F-4D97-AF65-F5344CB8AC3E}">
        <p14:creationId xmlns:p14="http://schemas.microsoft.com/office/powerpoint/2010/main" xmlns="" val="545854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03E8B46-D696-0A4B-965B-E7B2E984487B}" type="slidenum">
              <a:rPr lang="en-US" smtClean="0"/>
              <a:pPr/>
              <a:t>16</a:t>
            </a:fld>
            <a:endParaRPr lang="en-US"/>
          </a:p>
        </p:txBody>
      </p:sp>
      <p:sp>
        <p:nvSpPr>
          <p:cNvPr id="2" name="Title 1"/>
          <p:cNvSpPr>
            <a:spLocks noGrp="1"/>
          </p:cNvSpPr>
          <p:nvPr>
            <p:ph type="title"/>
          </p:nvPr>
        </p:nvSpPr>
        <p:spPr/>
        <p:txBody>
          <a:bodyPr/>
          <a:lstStyle/>
          <a:p>
            <a:r>
              <a:rPr lang="en-US" dirty="0" smtClean="0"/>
              <a:t>Contact us</a:t>
            </a:r>
            <a:endParaRPr lang="en-US" dirty="0"/>
          </a:p>
        </p:txBody>
      </p:sp>
      <p:sp>
        <p:nvSpPr>
          <p:cNvPr id="5"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prstTxWarp prst="textNoShape">
              <a:avLst/>
            </a:prstTxWarp>
          </a:bodyPr>
          <a:lstStyle/>
          <a:p>
            <a:r>
              <a:rPr lang="en-US" sz="1200" dirty="0">
                <a:latin typeface="Constantia" pitchFamily="-123" charset="0"/>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23" name="Rectangle 16"/>
          <p:cNvSpPr>
            <a:spLocks noChangeArrowheads="1"/>
          </p:cNvSpPr>
          <p:nvPr/>
        </p:nvSpPr>
        <p:spPr bwMode="auto">
          <a:xfrm>
            <a:off x="190500" y="44958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1800" dirty="0">
                <a:latin typeface="Constantia" pitchFamily="-123" charset="0"/>
              </a:rPr>
              <a:t>Papers and reports are available for download from project website: </a:t>
            </a:r>
          </a:p>
          <a:p>
            <a:pPr marL="342900" indent="-342900" algn="ctr">
              <a:spcBef>
                <a:spcPct val="20000"/>
              </a:spcBef>
              <a:buClr>
                <a:schemeClr val="tx2"/>
              </a:buClr>
              <a:buSzPct val="70000"/>
              <a:buFont typeface="Wingdings" pitchFamily="-123" charset="2"/>
              <a:buNone/>
            </a:pPr>
            <a:r>
              <a:rPr lang="en-US" sz="2000" dirty="0">
                <a:latin typeface="Constantia" pitchFamily="-123" charset="0"/>
              </a:rPr>
              <a:t>http://heri.ucla.edu/nih</a:t>
            </a:r>
            <a:endParaRPr lang="en-US" sz="1800" dirty="0">
              <a:latin typeface="Constantia" pitchFamily="-123" charset="0"/>
            </a:endParaRPr>
          </a:p>
          <a:p>
            <a:pPr marL="342900" indent="-342900" algn="ctr">
              <a:spcBef>
                <a:spcPct val="20000"/>
              </a:spcBef>
              <a:buClr>
                <a:schemeClr val="tx2"/>
              </a:buClr>
              <a:buSzPct val="70000"/>
              <a:buFont typeface="Wingdings" pitchFamily="-123" charset="2"/>
              <a:buNone/>
            </a:pPr>
            <a:r>
              <a:rPr lang="en-US" sz="1800" dirty="0">
                <a:latin typeface="Constantia" pitchFamily="-123" charset="0"/>
              </a:rPr>
              <a:t>Project e-mail: </a:t>
            </a:r>
            <a:r>
              <a:rPr lang="en-US" sz="1800" dirty="0">
                <a:solidFill>
                  <a:srgbClr val="003399"/>
                </a:solidFill>
                <a:latin typeface="Constantia" pitchFamily="-123" charset="0"/>
              </a:rPr>
              <a:t>herinih@ucla.edu</a:t>
            </a:r>
          </a:p>
        </p:txBody>
      </p:sp>
      <p:sp>
        <p:nvSpPr>
          <p:cNvPr id="24"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dirty="0">
                <a:solidFill>
                  <a:srgbClr val="21324D"/>
                </a:solidFill>
                <a:latin typeface="Constantia" pitchFamily="-123" charset="0"/>
              </a:rPr>
              <a:t>Faculty/Co-PIs:</a:t>
            </a: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Sylvia </a:t>
            </a:r>
            <a:r>
              <a:rPr lang="en-US" sz="2000" dirty="0" err="1">
                <a:latin typeface="Constantia" pitchFamily="-123" charset="0"/>
              </a:rPr>
              <a:t>Hurtado</a:t>
            </a:r>
            <a:endParaRPr lang="en-US" sz="2000"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Mitchell </a:t>
            </a:r>
            <a:r>
              <a:rPr lang="en-US" sz="2000" dirty="0" smtClean="0">
                <a:latin typeface="Constantia" pitchFamily="-123" charset="0"/>
              </a:rPr>
              <a:t>Chang</a:t>
            </a:r>
          </a:p>
          <a:p>
            <a:pPr marL="342900" indent="-342900">
              <a:lnSpc>
                <a:spcPct val="80000"/>
              </a:lnSpc>
              <a:spcBef>
                <a:spcPct val="20000"/>
              </a:spcBef>
              <a:buClr>
                <a:schemeClr val="tx2"/>
              </a:buClr>
              <a:buSzPct val="70000"/>
              <a:buFont typeface="Wingdings" pitchFamily="-123" charset="2"/>
              <a:buNone/>
            </a:pPr>
            <a:r>
              <a:rPr lang="en-US" sz="2000" dirty="0" smtClean="0">
                <a:latin typeface="Constantia" pitchFamily="-123" charset="0"/>
              </a:rPr>
              <a:t>Kevin Eagan</a:t>
            </a:r>
            <a:endParaRPr lang="en-US" sz="2000"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p:txBody>
      </p:sp>
      <p:sp>
        <p:nvSpPr>
          <p:cNvPr id="26" name="Rectangle 19"/>
          <p:cNvSpPr>
            <a:spLocks noChangeArrowheads="1"/>
          </p:cNvSpPr>
          <p:nvPr/>
        </p:nvSpPr>
        <p:spPr bwMode="auto">
          <a:xfrm>
            <a:off x="3276600" y="1371600"/>
            <a:ext cx="2895600" cy="707886"/>
          </a:xfrm>
          <a:prstGeom prst="rect">
            <a:avLst/>
          </a:prstGeom>
          <a:noFill/>
          <a:ln w="9525">
            <a:noFill/>
            <a:miter lim="800000"/>
            <a:headEnd/>
            <a:tailEnd/>
          </a:ln>
        </p:spPr>
        <p:txBody>
          <a:bodyPr>
            <a:prstTxWarp prst="textNoShape">
              <a:avLst/>
            </a:prstTxWarp>
            <a:spAutoFit/>
          </a:bodyPr>
          <a:lstStyle/>
          <a:p>
            <a:r>
              <a:rPr lang="en-US" sz="2000" dirty="0">
                <a:solidFill>
                  <a:srgbClr val="21324D"/>
                </a:solidFill>
                <a:latin typeface="Constantia" pitchFamily="-123" charset="0"/>
              </a:rPr>
              <a:t>Postdoctoral Scholars:</a:t>
            </a:r>
          </a:p>
          <a:p>
            <a:r>
              <a:rPr lang="en-US" sz="2000" dirty="0" smtClean="0">
                <a:latin typeface="Constantia" pitchFamily="-123" charset="0"/>
              </a:rPr>
              <a:t>Josephine </a:t>
            </a:r>
            <a:r>
              <a:rPr lang="en-US" sz="2000" dirty="0" err="1">
                <a:latin typeface="Constantia" pitchFamily="-123" charset="0"/>
              </a:rPr>
              <a:t>Gasiewski</a:t>
            </a:r>
            <a:endParaRPr lang="en-US" sz="2000" dirty="0">
              <a:latin typeface="Constantia" pitchFamily="-123" charset="0"/>
            </a:endParaRPr>
          </a:p>
        </p:txBody>
      </p:sp>
      <p:sp>
        <p:nvSpPr>
          <p:cNvPr id="27" name="Rectangle 9"/>
          <p:cNvSpPr>
            <a:spLocks noChangeArrowheads="1"/>
          </p:cNvSpPr>
          <p:nvPr/>
        </p:nvSpPr>
        <p:spPr bwMode="auto">
          <a:xfrm>
            <a:off x="6553200" y="1362075"/>
            <a:ext cx="2438400" cy="708025"/>
          </a:xfrm>
          <a:prstGeom prst="rect">
            <a:avLst/>
          </a:prstGeom>
          <a:noFill/>
          <a:ln w="9525">
            <a:noFill/>
            <a:miter lim="800000"/>
            <a:headEnd/>
            <a:tailEnd/>
          </a:ln>
        </p:spPr>
        <p:txBody>
          <a:bodyPr>
            <a:prstTxWarp prst="textNoShape">
              <a:avLst/>
            </a:prstTxWarp>
            <a:spAutoFit/>
          </a:bodyPr>
          <a:lstStyle/>
          <a:p>
            <a:r>
              <a:rPr lang="en-US" sz="2000" dirty="0">
                <a:solidFill>
                  <a:srgbClr val="21324D"/>
                </a:solidFill>
                <a:latin typeface="Constantia" pitchFamily="-123" charset="0"/>
              </a:rPr>
              <a:t>Administrative Staff:</a:t>
            </a:r>
          </a:p>
          <a:p>
            <a:r>
              <a:rPr lang="en-US" sz="2000" dirty="0">
                <a:latin typeface="Constantia" pitchFamily="-123" charset="0"/>
              </a:rPr>
              <a:t>Dominique Harrison</a:t>
            </a:r>
          </a:p>
        </p:txBody>
      </p:sp>
      <p:grpSp>
        <p:nvGrpSpPr>
          <p:cNvPr id="31" name="Group 30"/>
          <p:cNvGrpSpPr/>
          <p:nvPr/>
        </p:nvGrpSpPr>
        <p:grpSpPr>
          <a:xfrm>
            <a:off x="990600" y="2974019"/>
            <a:ext cx="4572000" cy="1103531"/>
            <a:chOff x="990600" y="2743200"/>
            <a:chExt cx="4572000" cy="1103531"/>
          </a:xfrm>
        </p:grpSpPr>
        <p:sp>
          <p:nvSpPr>
            <p:cNvPr id="25" name="Rectangle 18"/>
            <p:cNvSpPr>
              <a:spLocks noChangeArrowheads="1"/>
            </p:cNvSpPr>
            <p:nvPr/>
          </p:nvSpPr>
          <p:spPr bwMode="auto">
            <a:xfrm>
              <a:off x="1066800" y="3200400"/>
              <a:ext cx="1995996" cy="646331"/>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dirty="0">
                  <a:latin typeface="Constantia" pitchFamily="-123" charset="0"/>
                </a:rPr>
                <a:t>Tanya Figueroa</a:t>
              </a: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Gina </a:t>
              </a:r>
              <a:r>
                <a:rPr lang="en-US" sz="2000" dirty="0" smtClean="0">
                  <a:latin typeface="Constantia" pitchFamily="-123" charset="0"/>
                </a:rPr>
                <a:t>Garcia</a:t>
              </a:r>
              <a:endParaRPr lang="en-US" sz="2000" dirty="0">
                <a:latin typeface="Constantia" pitchFamily="-123" charset="0"/>
              </a:endParaRPr>
            </a:p>
          </p:txBody>
        </p:sp>
        <p:sp>
          <p:nvSpPr>
            <p:cNvPr id="28" name="Rectangle 10"/>
            <p:cNvSpPr>
              <a:spLocks noChangeArrowheads="1"/>
            </p:cNvSpPr>
            <p:nvPr/>
          </p:nvSpPr>
          <p:spPr bwMode="auto">
            <a:xfrm>
              <a:off x="990600" y="2743200"/>
              <a:ext cx="4572000" cy="34448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dirty="0">
                  <a:solidFill>
                    <a:srgbClr val="21324D"/>
                  </a:solidFill>
                  <a:latin typeface="Constantia" pitchFamily="-123" charset="0"/>
                </a:rPr>
                <a:t>Graduate Research Assistants:</a:t>
              </a:r>
              <a:endParaRPr lang="en-US" sz="2000" dirty="0">
                <a:latin typeface="Constantia" pitchFamily="-123" charset="0"/>
              </a:endParaRPr>
            </a:p>
          </p:txBody>
        </p:sp>
        <p:sp>
          <p:nvSpPr>
            <p:cNvPr id="29" name="Rectangle 22"/>
            <p:cNvSpPr>
              <a:spLocks noChangeArrowheads="1"/>
            </p:cNvSpPr>
            <p:nvPr/>
          </p:nvSpPr>
          <p:spPr bwMode="auto">
            <a:xfrm>
              <a:off x="3429000" y="3200400"/>
              <a:ext cx="2109788" cy="646331"/>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pPr>
              <a:r>
                <a:rPr lang="en-US" sz="2000" dirty="0" smtClean="0">
                  <a:latin typeface="Constantia" pitchFamily="-123" charset="0"/>
                </a:rPr>
                <a:t>Juan </a:t>
              </a:r>
              <a:r>
                <a:rPr lang="en-US" sz="2000" dirty="0" err="1" smtClean="0">
                  <a:latin typeface="Constantia" pitchFamily="-123" charset="0"/>
                </a:rPr>
                <a:t>Garibay</a:t>
              </a:r>
              <a:endParaRPr lang="en-US" sz="2000" dirty="0" smtClean="0">
                <a:latin typeface="Constantia" pitchFamily="-123" charset="0"/>
              </a:endParaRPr>
            </a:p>
            <a:p>
              <a:pPr marL="342900" indent="-342900">
                <a:lnSpc>
                  <a:spcPct val="80000"/>
                </a:lnSpc>
                <a:spcBef>
                  <a:spcPct val="20000"/>
                </a:spcBef>
                <a:buClr>
                  <a:schemeClr val="tx2"/>
                </a:buClr>
                <a:buSzPct val="70000"/>
                <a:buFont typeface="Wingdings" pitchFamily="-123" charset="2"/>
                <a:buNone/>
              </a:pPr>
              <a:r>
                <a:rPr lang="en-US" sz="2000" dirty="0" smtClean="0">
                  <a:latin typeface="Constantia" pitchFamily="-123" charset="0"/>
                </a:rPr>
                <a:t>Bryce Hughes</a:t>
              </a:r>
              <a:endParaRPr lang="en-US" sz="2000" dirty="0">
                <a:latin typeface="Constantia" pitchFamily="-123" charset="0"/>
              </a:endParaRPr>
            </a:p>
          </p:txBody>
        </p:sp>
      </p:grpSp>
      <p:pic>
        <p:nvPicPr>
          <p:cNvPr id="30" name="Picture 10"/>
          <p:cNvPicPr>
            <a:picLocks noChangeAspect="1" noChangeArrowheads="1"/>
          </p:cNvPicPr>
          <p:nvPr/>
        </p:nvPicPr>
        <p:blipFill>
          <a:blip r:embed="rId2" cstate="print"/>
          <a:srcRect/>
          <a:stretch>
            <a:fillRect/>
          </a:stretch>
        </p:blipFill>
        <p:spPr bwMode="auto">
          <a:xfrm>
            <a:off x="7315200" y="4648200"/>
            <a:ext cx="1025525" cy="1030288"/>
          </a:xfrm>
          <a:prstGeom prst="rect">
            <a:avLst/>
          </a:prstGeom>
          <a:noFill/>
          <a:ln w="9525">
            <a:noFill/>
            <a:round/>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403</TotalTime>
  <Words>1052</Words>
  <Application>Microsoft Office PowerPoint</Application>
  <PresentationFormat>On-screen Show (4:3)</PresentationFormat>
  <Paragraphs>214</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Paper</vt:lpstr>
      <vt:lpstr>Examining the Tracks that Cause Derailment: Institutional Contexts and Engineering Degree Attainments</vt:lpstr>
      <vt:lpstr>A National Imperative</vt:lpstr>
      <vt:lpstr>Research on Engineering Success</vt:lpstr>
      <vt:lpstr>Institutional Contexts Matter</vt:lpstr>
      <vt:lpstr>Purpose</vt:lpstr>
      <vt:lpstr>Methodology</vt:lpstr>
      <vt:lpstr>Variables</vt:lpstr>
      <vt:lpstr>Variables</vt:lpstr>
      <vt:lpstr>Descriptive Statistics</vt:lpstr>
      <vt:lpstr>Key Findings for Five-Year Completers: Engineering versus Non-Engineering</vt:lpstr>
      <vt:lpstr>Key Findings for Five Year Engineering Completion versus No Completion</vt:lpstr>
      <vt:lpstr>Changes from five-year to six-year model</vt:lpstr>
      <vt:lpstr>Discussion</vt:lpstr>
      <vt:lpstr>Implications</vt:lpstr>
      <vt:lpstr>Questions? </vt:lpstr>
      <vt:lpstr>Contact us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Examining the Tracks that Cause Derailment: Institutional Contexts and Engineering Degree Attainments</dc:title>
  <dc:creator>Juan Garibay</dc:creator>
  <cp:lastModifiedBy>etu</cp:lastModifiedBy>
  <cp:revision>64</cp:revision>
  <dcterms:created xsi:type="dcterms:W3CDTF">2013-04-23T19:37:47Z</dcterms:created>
  <dcterms:modified xsi:type="dcterms:W3CDTF">2013-04-29T20:41:25Z</dcterms:modified>
</cp:coreProperties>
</file>