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328" r:id="rId3"/>
    <p:sldId id="260" r:id="rId4"/>
    <p:sldId id="327" r:id="rId5"/>
    <p:sldId id="281" r:id="rId6"/>
    <p:sldId id="262" r:id="rId7"/>
    <p:sldId id="263" r:id="rId8"/>
    <p:sldId id="264" r:id="rId9"/>
    <p:sldId id="265" r:id="rId10"/>
    <p:sldId id="27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6" autoAdjust="0"/>
    <p:restoredTop sz="83203" autoAdjust="0"/>
  </p:normalViewPr>
  <p:slideViewPr>
    <p:cSldViewPr>
      <p:cViewPr varScale="1">
        <p:scale>
          <a:sx n="60" d="100"/>
          <a:sy n="60" d="100"/>
        </p:scale>
        <p:origin x="-7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1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eagan\Local%20Settings\Temp\Copy%20of%20STEM%20Major%20Trends%20-%20NYTim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eagan\Local%20Settings\Temp\Copy%20of%20Six-Year%20STEM%20Completion%20Rates-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Trends in STEM Major Intention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Sheet5!$T$2</c:f>
              <c:strCache>
                <c:ptCount val="1"/>
                <c:pt idx="0">
                  <c:v>Total</c:v>
                </c:pt>
              </c:strCache>
            </c:strRef>
          </c:tx>
          <c:spPr>
            <a:ln w="47625"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Sheet5!$A$3:$A$42</c:f>
              <c:strCache>
                <c:ptCount val="4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</c:strCache>
            </c:strRef>
          </c:cat>
          <c:val>
            <c:numRef>
              <c:f>Sheet5!$T$3:$T$42</c:f>
              <c:numCache>
                <c:formatCode>0.00%</c:formatCode>
                <c:ptCount val="40"/>
                <c:pt idx="0">
                  <c:v>0.31704473236697667</c:v>
                </c:pt>
                <c:pt idx="1">
                  <c:v>0.33259611189622823</c:v>
                </c:pt>
                <c:pt idx="2">
                  <c:v>0.29788277880723596</c:v>
                </c:pt>
                <c:pt idx="3">
                  <c:v>0.32371884195996947</c:v>
                </c:pt>
                <c:pt idx="4">
                  <c:v>0.32216421814955581</c:v>
                </c:pt>
                <c:pt idx="5">
                  <c:v>0.32629264551563525</c:v>
                </c:pt>
                <c:pt idx="6">
                  <c:v>0.32013506755934518</c:v>
                </c:pt>
                <c:pt idx="7">
                  <c:v>0.33126538792162785</c:v>
                </c:pt>
                <c:pt idx="8">
                  <c:v>0.31495458682445177</c:v>
                </c:pt>
                <c:pt idx="9">
                  <c:v>0.33078957132424275</c:v>
                </c:pt>
                <c:pt idx="10">
                  <c:v>0.33209261951326652</c:v>
                </c:pt>
                <c:pt idx="11">
                  <c:v>0.34687888011651491</c:v>
                </c:pt>
                <c:pt idx="12">
                  <c:v>0.35526901498353824</c:v>
                </c:pt>
                <c:pt idx="13">
                  <c:v>0.32884200384940249</c:v>
                </c:pt>
                <c:pt idx="14">
                  <c:v>0.3092794158875159</c:v>
                </c:pt>
                <c:pt idx="15">
                  <c:v>0.274548528008837</c:v>
                </c:pt>
                <c:pt idx="16">
                  <c:v>0.25245299760469836</c:v>
                </c:pt>
                <c:pt idx="17">
                  <c:v>0.25079745496297257</c:v>
                </c:pt>
                <c:pt idx="18">
                  <c:v>0.26818527380459739</c:v>
                </c:pt>
                <c:pt idx="19">
                  <c:v>0.2771224671496666</c:v>
                </c:pt>
                <c:pt idx="20">
                  <c:v>0.31201897196397677</c:v>
                </c:pt>
                <c:pt idx="21">
                  <c:v>0.32116783914744296</c:v>
                </c:pt>
                <c:pt idx="22">
                  <c:v>0.33477619324263019</c:v>
                </c:pt>
                <c:pt idx="23">
                  <c:v>0.32637082520467553</c:v>
                </c:pt>
                <c:pt idx="24">
                  <c:v>0.32492552855300044</c:v>
                </c:pt>
                <c:pt idx="25">
                  <c:v>0.33516320314789905</c:v>
                </c:pt>
                <c:pt idx="26">
                  <c:v>0.33588337804429558</c:v>
                </c:pt>
                <c:pt idx="27">
                  <c:v>0.30559690147394625</c:v>
                </c:pt>
                <c:pt idx="28">
                  <c:v>0.3167475846138591</c:v>
                </c:pt>
                <c:pt idx="29">
                  <c:v>0.29945642871441192</c:v>
                </c:pt>
                <c:pt idx="30">
                  <c:v>0.30760559013869665</c:v>
                </c:pt>
                <c:pt idx="31">
                  <c:v>0.30936277673578483</c:v>
                </c:pt>
                <c:pt idx="32">
                  <c:v>0.31688240779149879</c:v>
                </c:pt>
                <c:pt idx="33">
                  <c:v>0.33187874392928107</c:v>
                </c:pt>
                <c:pt idx="34">
                  <c:v>0.31145618159331834</c:v>
                </c:pt>
                <c:pt idx="35">
                  <c:v>0.3096924321290529</c:v>
                </c:pt>
                <c:pt idx="36">
                  <c:v>0.31383996118643542</c:v>
                </c:pt>
                <c:pt idx="37">
                  <c:v>0.33681062707420473</c:v>
                </c:pt>
                <c:pt idx="38">
                  <c:v>0.34847697598481192</c:v>
                </c:pt>
                <c:pt idx="39">
                  <c:v>0.3742670465292573</c:v>
                </c:pt>
              </c:numCache>
            </c:numRef>
          </c:val>
        </c:ser>
        <c:ser>
          <c:idx val="1"/>
          <c:order val="1"/>
          <c:tx>
            <c:strRef>
              <c:f>Sheet5!$U$2</c:f>
              <c:strCache>
                <c:ptCount val="1"/>
                <c:pt idx="0">
                  <c:v>White/Asian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Sheet5!$A$3:$A$42</c:f>
              <c:strCache>
                <c:ptCount val="4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</c:strCache>
            </c:strRef>
          </c:cat>
          <c:val>
            <c:numRef>
              <c:f>Sheet5!$U$3:$U$42</c:f>
              <c:numCache>
                <c:formatCode>0.00%</c:formatCode>
                <c:ptCount val="40"/>
                <c:pt idx="0">
                  <c:v>0.32331246344747561</c:v>
                </c:pt>
                <c:pt idx="1">
                  <c:v>0.33757403481195114</c:v>
                </c:pt>
                <c:pt idx="2">
                  <c:v>0.30138293792523796</c:v>
                </c:pt>
                <c:pt idx="3">
                  <c:v>0.3278223344704197</c:v>
                </c:pt>
                <c:pt idx="4">
                  <c:v>0.32853817875968888</c:v>
                </c:pt>
                <c:pt idx="5">
                  <c:v>0.33161621069540992</c:v>
                </c:pt>
                <c:pt idx="6">
                  <c:v>0.32395194952539119</c:v>
                </c:pt>
                <c:pt idx="7">
                  <c:v>0.33595036045145188</c:v>
                </c:pt>
                <c:pt idx="8">
                  <c:v>0.31638204953353749</c:v>
                </c:pt>
                <c:pt idx="9">
                  <c:v>0.33142131572945766</c:v>
                </c:pt>
                <c:pt idx="10">
                  <c:v>0.33072235173992065</c:v>
                </c:pt>
                <c:pt idx="11">
                  <c:v>0.34575157759660924</c:v>
                </c:pt>
                <c:pt idx="12">
                  <c:v>0.35641164055129215</c:v>
                </c:pt>
                <c:pt idx="13">
                  <c:v>0.33029871475718647</c:v>
                </c:pt>
                <c:pt idx="14">
                  <c:v>0.30501956631175031</c:v>
                </c:pt>
                <c:pt idx="15">
                  <c:v>0.2736816908078068</c:v>
                </c:pt>
                <c:pt idx="16">
                  <c:v>0.24696039221685573</c:v>
                </c:pt>
                <c:pt idx="17">
                  <c:v>0.24924749362989079</c:v>
                </c:pt>
                <c:pt idx="18">
                  <c:v>0.26504640763240922</c:v>
                </c:pt>
                <c:pt idx="19">
                  <c:v>0.27575771750513889</c:v>
                </c:pt>
                <c:pt idx="20">
                  <c:v>0.3059648238556954</c:v>
                </c:pt>
                <c:pt idx="21">
                  <c:v>0.31367573641661145</c:v>
                </c:pt>
                <c:pt idx="22">
                  <c:v>0.32628086651558597</c:v>
                </c:pt>
                <c:pt idx="23">
                  <c:v>0.3192721679879616</c:v>
                </c:pt>
                <c:pt idx="24">
                  <c:v>0.31767983005303818</c:v>
                </c:pt>
                <c:pt idx="25">
                  <c:v>0.32870882544703106</c:v>
                </c:pt>
                <c:pt idx="26">
                  <c:v>0.33085167471297883</c:v>
                </c:pt>
                <c:pt idx="27">
                  <c:v>0.30219749006473667</c:v>
                </c:pt>
                <c:pt idx="28">
                  <c:v>0.31015593767353583</c:v>
                </c:pt>
                <c:pt idx="29">
                  <c:v>0.29437529836165627</c:v>
                </c:pt>
                <c:pt idx="30">
                  <c:v>0.3017371792348314</c:v>
                </c:pt>
                <c:pt idx="31">
                  <c:v>0.3057711808009968</c:v>
                </c:pt>
                <c:pt idx="32">
                  <c:v>0.30952986926673576</c:v>
                </c:pt>
                <c:pt idx="33">
                  <c:v>0.32382713573013805</c:v>
                </c:pt>
                <c:pt idx="34">
                  <c:v>0.30694805645596257</c:v>
                </c:pt>
                <c:pt idx="35">
                  <c:v>0.30442267604626744</c:v>
                </c:pt>
                <c:pt idx="36">
                  <c:v>0.31109857191283352</c:v>
                </c:pt>
                <c:pt idx="37">
                  <c:v>0.33678204664214517</c:v>
                </c:pt>
                <c:pt idx="38">
                  <c:v>0.34798111337367249</c:v>
                </c:pt>
                <c:pt idx="39">
                  <c:v>0.37593996432356142</c:v>
                </c:pt>
              </c:numCache>
            </c:numRef>
          </c:val>
        </c:ser>
        <c:ser>
          <c:idx val="2"/>
          <c:order val="2"/>
          <c:tx>
            <c:strRef>
              <c:f>Sheet5!$V$2</c:f>
              <c:strCache>
                <c:ptCount val="1"/>
                <c:pt idx="0">
                  <c:v>URM</c:v>
                </c:pt>
              </c:strCache>
            </c:strRef>
          </c:tx>
          <c:spPr>
            <a:ln w="4762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Sheet5!$A$3:$A$42</c:f>
              <c:strCache>
                <c:ptCount val="4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</c:strCache>
            </c:strRef>
          </c:cat>
          <c:val>
            <c:numRef>
              <c:f>Sheet5!$V$3:$V$42</c:f>
              <c:numCache>
                <c:formatCode>0.00%</c:formatCode>
                <c:ptCount val="40"/>
                <c:pt idx="0">
                  <c:v>0.23830970005053656</c:v>
                </c:pt>
                <c:pt idx="1">
                  <c:v>0.27630622080339207</c:v>
                </c:pt>
                <c:pt idx="2">
                  <c:v>0.24763766220406486</c:v>
                </c:pt>
                <c:pt idx="3">
                  <c:v>0.27242976398480201</c:v>
                </c:pt>
                <c:pt idx="4">
                  <c:v>0.25483553325674635</c:v>
                </c:pt>
                <c:pt idx="5">
                  <c:v>0.27190647845568178</c:v>
                </c:pt>
                <c:pt idx="6">
                  <c:v>0.27369807497467086</c:v>
                </c:pt>
                <c:pt idx="7">
                  <c:v>0.27620561157387119</c:v>
                </c:pt>
                <c:pt idx="8">
                  <c:v>0.28559664996334649</c:v>
                </c:pt>
                <c:pt idx="9">
                  <c:v>0.31069319561325898</c:v>
                </c:pt>
                <c:pt idx="10">
                  <c:v>0.33448505583595867</c:v>
                </c:pt>
                <c:pt idx="11">
                  <c:v>0.34998319327731103</c:v>
                </c:pt>
                <c:pt idx="12">
                  <c:v>0.34271351926144333</c:v>
                </c:pt>
                <c:pt idx="13">
                  <c:v>0.31131810567696594</c:v>
                </c:pt>
                <c:pt idx="14">
                  <c:v>0.33471770226292291</c:v>
                </c:pt>
                <c:pt idx="15">
                  <c:v>0.28109101650966617</c:v>
                </c:pt>
                <c:pt idx="16">
                  <c:v>0.28928699997882407</c:v>
                </c:pt>
                <c:pt idx="17">
                  <c:v>0.2510032279510121</c:v>
                </c:pt>
                <c:pt idx="18">
                  <c:v>0.28641194008011267</c:v>
                </c:pt>
                <c:pt idx="19">
                  <c:v>0.2776666852558537</c:v>
                </c:pt>
                <c:pt idx="20">
                  <c:v>0.34240082663192423</c:v>
                </c:pt>
                <c:pt idx="21">
                  <c:v>0.36863984304644282</c:v>
                </c:pt>
                <c:pt idx="22">
                  <c:v>0.38913170664555879</c:v>
                </c:pt>
                <c:pt idx="23">
                  <c:v>0.36852210403519148</c:v>
                </c:pt>
                <c:pt idx="24">
                  <c:v>0.36293108863622081</c:v>
                </c:pt>
                <c:pt idx="25">
                  <c:v>0.36112772257966902</c:v>
                </c:pt>
                <c:pt idx="26">
                  <c:v>0.36526760010468468</c:v>
                </c:pt>
                <c:pt idx="27">
                  <c:v>0.32235428571428587</c:v>
                </c:pt>
                <c:pt idx="28">
                  <c:v>0.3511564870290666</c:v>
                </c:pt>
                <c:pt idx="29">
                  <c:v>0.32682998284064135</c:v>
                </c:pt>
                <c:pt idx="30">
                  <c:v>0.33783200908059036</c:v>
                </c:pt>
                <c:pt idx="31">
                  <c:v>0.33358090185676409</c:v>
                </c:pt>
                <c:pt idx="32">
                  <c:v>0.35596368678544343</c:v>
                </c:pt>
                <c:pt idx="33">
                  <c:v>0.37450935270718955</c:v>
                </c:pt>
                <c:pt idx="34">
                  <c:v>0.32863218791307863</c:v>
                </c:pt>
                <c:pt idx="35">
                  <c:v>0.3379381352131538</c:v>
                </c:pt>
                <c:pt idx="36">
                  <c:v>0.32722935324505414</c:v>
                </c:pt>
                <c:pt idx="37">
                  <c:v>0.33844011775786842</c:v>
                </c:pt>
                <c:pt idx="38">
                  <c:v>0.35379981240269592</c:v>
                </c:pt>
                <c:pt idx="39">
                  <c:v>0.37075323847386632</c:v>
                </c:pt>
              </c:numCache>
            </c:numRef>
          </c:val>
        </c:ser>
        <c:marker val="1"/>
        <c:axId val="54775808"/>
        <c:axId val="54777344"/>
      </c:lineChart>
      <c:catAx>
        <c:axId val="5477580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54777344"/>
        <c:crosses val="autoZero"/>
        <c:auto val="1"/>
        <c:lblAlgn val="ctr"/>
        <c:lblOffset val="100"/>
        <c:tickLblSkip val="5"/>
        <c:tickMarkSkip val="5"/>
      </c:catAx>
      <c:valAx>
        <c:axId val="54777344"/>
        <c:scaling>
          <c:orientation val="minMax"/>
        </c:scaling>
        <c:axPos val="l"/>
        <c:majorGridlines/>
        <c:numFmt formatCode="0.00%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77580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Calibri"/>
              </a:rPr>
              <a:t> </a:t>
            </a:r>
            <a:r>
              <a:rPr lang="en-US" sz="2400" b="0" i="0" u="none" strike="noStrike" baseline="0">
                <a:solidFill>
                  <a:srgbClr val="000000"/>
                </a:solidFill>
                <a:latin typeface="Calibri"/>
              </a:rPr>
              <a:t>Percentage of 2004 STEM Aspirants Who Completed STEM Degrees in Four, Five, and Six Years, by Race/Ethnicity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4.2149714846498543E-2"/>
          <c:y val="0.21756070161832969"/>
          <c:w val="0.88728729215272351"/>
          <c:h val="0.61721093313413111"/>
        </c:manualLayout>
      </c:layout>
      <c:barChart>
        <c:barDir val="col"/>
        <c:grouping val="clustered"/>
        <c:ser>
          <c:idx val="0"/>
          <c:order val="0"/>
          <c:tx>
            <c:strRef>
              <c:f>'STEM Completion by Race'!$B$2</c:f>
              <c:strCache>
                <c:ptCount val="1"/>
                <c:pt idx="0">
                  <c:v>All students (N=53,605)</c:v>
                </c:pt>
              </c:strCache>
            </c:strRef>
          </c:tx>
          <c:dPt>
            <c:idx val="0"/>
            <c:spPr>
              <a:solidFill>
                <a:schemeClr val="accent1">
                  <a:lumMod val="50000"/>
                </a:schemeClr>
              </a:solidFill>
            </c:spPr>
          </c:dPt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Race'!$B$3:$B$5</c:f>
              <c:numCache>
                <c:formatCode>General</c:formatCode>
                <c:ptCount val="3"/>
                <c:pt idx="0">
                  <c:v>21.8</c:v>
                </c:pt>
                <c:pt idx="1">
                  <c:v>35.700000000000003</c:v>
                </c:pt>
                <c:pt idx="2">
                  <c:v>39.700000000000003</c:v>
                </c:pt>
              </c:numCache>
            </c:numRef>
          </c:val>
        </c:ser>
        <c:ser>
          <c:idx val="1"/>
          <c:order val="1"/>
          <c:tx>
            <c:strRef>
              <c:f>'STEM Completion by Race'!$C$2</c:f>
              <c:strCache>
                <c:ptCount val="1"/>
                <c:pt idx="0">
                  <c:v>White (N=39,303)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Race'!$C$3:$C$5</c:f>
              <c:numCache>
                <c:formatCode>General</c:formatCode>
                <c:ptCount val="3"/>
                <c:pt idx="0">
                  <c:v>23.9</c:v>
                </c:pt>
                <c:pt idx="1">
                  <c:v>38.300000000000011</c:v>
                </c:pt>
                <c:pt idx="2">
                  <c:v>42.2</c:v>
                </c:pt>
              </c:numCache>
            </c:numRef>
          </c:val>
        </c:ser>
        <c:ser>
          <c:idx val="2"/>
          <c:order val="2"/>
          <c:tx>
            <c:strRef>
              <c:f>'STEM Completion by Race'!$D$2</c:f>
              <c:strCache>
                <c:ptCount val="1"/>
                <c:pt idx="0">
                  <c:v>Asian American (N=6,794)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Race'!$D$3:$D$5</c:f>
              <c:numCache>
                <c:formatCode>General</c:formatCode>
                <c:ptCount val="3"/>
                <c:pt idx="0">
                  <c:v>30.2</c:v>
                </c:pt>
                <c:pt idx="1">
                  <c:v>47.4</c:v>
                </c:pt>
                <c:pt idx="2">
                  <c:v>52.2</c:v>
                </c:pt>
              </c:numCache>
            </c:numRef>
          </c:val>
        </c:ser>
        <c:ser>
          <c:idx val="3"/>
          <c:order val="3"/>
          <c:tx>
            <c:strRef>
              <c:f>'STEM Completion by Race'!$E$2</c:f>
              <c:strCache>
                <c:ptCount val="1"/>
                <c:pt idx="0">
                  <c:v>Latino (N=2,858)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Race'!$E$3:$E$5</c:f>
              <c:numCache>
                <c:formatCode>General</c:formatCode>
                <c:ptCount val="3"/>
                <c:pt idx="0">
                  <c:v>10.3</c:v>
                </c:pt>
                <c:pt idx="1">
                  <c:v>22.3</c:v>
                </c:pt>
                <c:pt idx="2">
                  <c:v>26.9</c:v>
                </c:pt>
              </c:numCache>
            </c:numRef>
          </c:val>
        </c:ser>
        <c:ser>
          <c:idx val="4"/>
          <c:order val="4"/>
          <c:tx>
            <c:strRef>
              <c:f>'STEM Completion by Race'!$F$2</c:f>
              <c:strCache>
                <c:ptCount val="1"/>
                <c:pt idx="0">
                  <c:v>Black (N=4,425)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Race'!$F$3:$F$5</c:f>
              <c:numCache>
                <c:formatCode>General</c:formatCode>
                <c:ptCount val="3"/>
                <c:pt idx="0">
                  <c:v>9.1</c:v>
                </c:pt>
                <c:pt idx="1">
                  <c:v>18</c:v>
                </c:pt>
                <c:pt idx="2">
                  <c:v>21.7</c:v>
                </c:pt>
              </c:numCache>
            </c:numRef>
          </c:val>
        </c:ser>
        <c:ser>
          <c:idx val="5"/>
          <c:order val="5"/>
          <c:tx>
            <c:strRef>
              <c:f>'STEM Completion by Race'!$G$2</c:f>
              <c:strCache>
                <c:ptCount val="1"/>
                <c:pt idx="0">
                  <c:v>Native American (N=225)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Race'!$G$3:$G$5</c:f>
              <c:numCache>
                <c:formatCode>General</c:formatCode>
                <c:ptCount val="3"/>
                <c:pt idx="0">
                  <c:v>6.8</c:v>
                </c:pt>
                <c:pt idx="1">
                  <c:v>10.7</c:v>
                </c:pt>
                <c:pt idx="2">
                  <c:v>15.1</c:v>
                </c:pt>
              </c:numCache>
            </c:numRef>
          </c:val>
        </c:ser>
        <c:axId val="55203712"/>
        <c:axId val="55205248"/>
      </c:barChart>
      <c:catAx>
        <c:axId val="5520371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55205248"/>
        <c:crosses val="autoZero"/>
        <c:auto val="1"/>
        <c:lblAlgn val="ctr"/>
        <c:lblOffset val="100"/>
      </c:catAx>
      <c:valAx>
        <c:axId val="55205248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552037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6501870162574564E-3"/>
          <c:y val="0.91253542345353678"/>
          <c:w val="0.9837600220345889"/>
          <c:h val="7.4400182284304187E-2"/>
        </c:manualLayout>
      </c:layout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D995EC3-5716-4123-8A34-BFB6C168C767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D0EAE45-24F0-4F82-9929-738E9DC549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ＭＳ Ｐゴシック" pitchFamily="-12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F69DD8-8F57-4F5E-BCB7-9CAC3DB40FF0}" type="slidenum">
              <a:rPr lang="en-US">
                <a:ea typeface="ＭＳ Ｐゴシック" pitchFamily="-123" charset="-128"/>
                <a:cs typeface="ＭＳ Ｐゴシック" pitchFamily="-123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20F87-933B-477F-A2F1-CE66ADB5B8B6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25529-8FBA-4B75-A373-233340670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4E853-3619-402F-90C9-8EA6EBA2ED83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9E8B7-274B-4D9F-B442-5338A39D38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0B632-0CDF-4F0A-96E0-D4B55527F67E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BE8FF-A779-4379-BF0A-95F0C9DC52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8778D-7D10-4DE5-91A3-208E827218E0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C81DD-9497-4C5E-81A9-B827121A8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03A86-192F-4A85-82E2-087B0A94CF54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E128A-B52E-473A-93AF-744A4B167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79F2D-5072-46D8-8FB0-C3F9113049C9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F0723-E354-4BC3-932D-73B774587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12349-C090-4D28-8169-7F9C7FDFC5C3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86A1B-62C6-4238-9505-FF6DE21B8E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F630E-602B-4A22-A12E-ADC819DEA637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2C21F-9B99-4C87-AEDD-B35787B78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D3E39-159F-425D-B940-FECEBC1957B0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4F35B-B0DA-4038-B8AB-A219DD9B01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099EB-0DF2-4338-8FB6-31E01E3DCAEE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A510D-5CBF-4515-A48A-F8616C9FF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04547-7D2C-4EC9-B8A1-A364074062D7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CCB6E-F14E-40D8-AD97-4789C0C9F6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5C43EB5-6142-4048-AA56-1B03FF10ACB5}" type="datetimeFigureOut">
              <a:rPr lang="en-US"/>
              <a:pPr>
                <a:defRPr/>
              </a:pPr>
              <a:t>5/20/2012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CB4C08-70C9-4686-84DC-B523D2348F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4" r:id="rId2"/>
    <p:sldLayoutId id="2147483728" r:id="rId3"/>
    <p:sldLayoutId id="2147483723" r:id="rId4"/>
    <p:sldLayoutId id="2147483722" r:id="rId5"/>
    <p:sldLayoutId id="2147483721" r:id="rId6"/>
    <p:sldLayoutId id="2147483720" r:id="rId7"/>
    <p:sldLayoutId id="2147483719" r:id="rId8"/>
    <p:sldLayoutId id="2147483729" r:id="rId9"/>
    <p:sldLayoutId id="2147483718" r:id="rId10"/>
    <p:sldLayoutId id="214748371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-123" charset="2"/>
        <a:buChar char=""/>
        <a:defRPr sz="2600" kern="120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-123" charset="2"/>
        <a:buChar char=""/>
        <a:defRPr sz="24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-123" charset="2"/>
        <a:buChar char=""/>
        <a:defRPr sz="21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-123" charset="2"/>
        <a:buChar char=""/>
        <a:defRPr sz="2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-123" charset="2"/>
        <a:buChar char=""/>
        <a:defRPr sz="2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14400"/>
            <a:ext cx="8610600" cy="215456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Examining Undergraduates’ Departure from STEM:</a:t>
            </a:r>
            <a:br>
              <a:rPr lang="en-US" dirty="0" smtClean="0"/>
            </a:br>
            <a:r>
              <a:rPr lang="en-US" dirty="0" smtClean="0"/>
              <a:t>Findings from a National Study</a:t>
            </a:r>
            <a:endParaRPr lang="en-US" dirty="0"/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>
          <a:xfrm>
            <a:off x="381000" y="3068960"/>
            <a:ext cx="8610600" cy="1350640"/>
          </a:xfrm>
        </p:spPr>
        <p:txBody>
          <a:bodyPr/>
          <a:lstStyle/>
          <a:p>
            <a:pPr marR="0" algn="ctr" eaLnBrk="1" hangingPunct="1"/>
            <a:r>
              <a:rPr lang="en-US" sz="1800" dirty="0" smtClean="0"/>
              <a:t>Kevin Eagan, Ph.D.</a:t>
            </a:r>
          </a:p>
          <a:p>
            <a:pPr marR="0" algn="ctr" eaLnBrk="1" hangingPunct="1"/>
            <a:r>
              <a:rPr lang="en-US" sz="1800" dirty="0" smtClean="0"/>
              <a:t>Improving Undergraduate STEM Education Workshop</a:t>
            </a:r>
          </a:p>
          <a:p>
            <a:pPr marR="0" algn="ctr" eaLnBrk="1" hangingPunct="1"/>
            <a:r>
              <a:rPr lang="en-US" sz="1800" dirty="0" smtClean="0"/>
              <a:t>Association of American Universities</a:t>
            </a:r>
          </a:p>
          <a:p>
            <a:pPr marR="0" algn="ctr" eaLnBrk="1" hangingPunct="1"/>
            <a:r>
              <a:rPr lang="en-US" sz="1800" dirty="0" smtClean="0"/>
              <a:t>May 22, 2012</a:t>
            </a:r>
          </a:p>
        </p:txBody>
      </p:sp>
      <p:pic>
        <p:nvPicPr>
          <p:cNvPr id="18435" name="Picture 3" descr="black and white scientists with t tubes - che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25963"/>
            <a:ext cx="3886200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black man at board - math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4524375"/>
            <a:ext cx="1905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woman looking into microscope - bio or chem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495800"/>
            <a:ext cx="3352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r>
              <a:rPr lang="en-US" dirty="0" smtClean="0"/>
              <a:t>Overview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568952" cy="4824536"/>
          </a:xfrm>
        </p:spPr>
        <p:txBody>
          <a:bodyPr/>
          <a:lstStyle/>
          <a:p>
            <a:r>
              <a:rPr lang="en-US" sz="2400" dirty="0" smtClean="0"/>
              <a:t>Following entering cohort of students in 2004</a:t>
            </a:r>
          </a:p>
          <a:p>
            <a:pPr lvl="1"/>
            <a:r>
              <a:rPr lang="en-US" sz="2000" dirty="0" smtClean="0"/>
              <a:t>Baseline sample: 63,000 aspiring STEM majors across 350 institutions</a:t>
            </a:r>
          </a:p>
          <a:p>
            <a:pPr lvl="1"/>
            <a:r>
              <a:rPr lang="en-US" sz="2000" dirty="0" smtClean="0"/>
              <a:t>Multiple surveys</a:t>
            </a:r>
          </a:p>
          <a:p>
            <a:pPr lvl="2"/>
            <a:r>
              <a:rPr lang="en-US" sz="2000" dirty="0" smtClean="0"/>
              <a:t>2004 Freshman Survey</a:t>
            </a:r>
          </a:p>
          <a:p>
            <a:pPr lvl="2"/>
            <a:r>
              <a:rPr lang="en-US" sz="2000" dirty="0" smtClean="0"/>
              <a:t>2005 Your First College Year Survey</a:t>
            </a:r>
          </a:p>
          <a:p>
            <a:pPr lvl="2"/>
            <a:r>
              <a:rPr lang="en-US" sz="2000" dirty="0" smtClean="0"/>
              <a:t>2008 College Senior Survey</a:t>
            </a:r>
          </a:p>
          <a:p>
            <a:pPr lvl="2"/>
            <a:r>
              <a:rPr lang="en-US" sz="2000" dirty="0" smtClean="0"/>
              <a:t>2011 Post-Baccalaureate Survey</a:t>
            </a:r>
          </a:p>
          <a:p>
            <a:pPr lvl="2"/>
            <a:r>
              <a:rPr lang="en-US" sz="2000" dirty="0" smtClean="0"/>
              <a:t>Merged with IPEDS, National Student Clearinghouse, Registrar, MCAT, College Board, and Faculty Survey data</a:t>
            </a:r>
          </a:p>
          <a:p>
            <a:pPr lvl="1"/>
            <a:r>
              <a:rPr lang="en-US" sz="2000" dirty="0" smtClean="0"/>
              <a:t>Qualitative data collection</a:t>
            </a:r>
          </a:p>
          <a:p>
            <a:r>
              <a:rPr lang="en-US" sz="2400" dirty="0" smtClean="0"/>
              <a:t>Introductory STEM classroom mixed methods study</a:t>
            </a:r>
          </a:p>
          <a:p>
            <a:r>
              <a:rPr lang="en-US" sz="2400" dirty="0" smtClean="0"/>
              <a:t>STEM Pioneers qualitative data collection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755576" y="1052736"/>
          <a:ext cx="813690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251520" y="836712"/>
          <a:ext cx="8640960" cy="5832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/>
          <a:lstStyle/>
          <a:p>
            <a:pPr eaLnBrk="1" hangingPunct="1"/>
            <a:r>
              <a:rPr lang="en-US" sz="4400" dirty="0" smtClean="0"/>
              <a:t>The Role of Introductory STEM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276872"/>
            <a:ext cx="8229600" cy="438943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  <a:cs typeface="+mn-cs"/>
              </a:rPr>
              <a:t>Resistance to innovation – both students and faculty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>
              <a:ea typeface="+mn-ea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Authentic lab experiences – identifying as a scientist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  <a:cs typeface="+mn-cs"/>
              </a:rPr>
              <a:t>Faculty accessibility cues and ethic of care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Engaging pedagogy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  <a:cs typeface="+mn-cs"/>
              </a:rPr>
              <a:t>Affirming student participation and engagement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Persistence in Science through the First Year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 eaLnBrk="1" hangingPunct="1"/>
            <a:r>
              <a:rPr lang="en-US" dirty="0" smtClean="0"/>
              <a:t>Prior preparation and achievement*</a:t>
            </a:r>
          </a:p>
          <a:p>
            <a:pPr eaLnBrk="1" hangingPunct="1"/>
            <a:r>
              <a:rPr lang="en-US" dirty="0" smtClean="0"/>
              <a:t>Identifying as a scientist</a:t>
            </a:r>
          </a:p>
          <a:p>
            <a:pPr lvl="1" eaLnBrk="1" hangingPunct="1"/>
            <a:r>
              <a:rPr lang="en-US" dirty="0" smtClean="0"/>
              <a:t>Research opportunities</a:t>
            </a:r>
          </a:p>
          <a:p>
            <a:pPr lvl="1" eaLnBrk="1" hangingPunct="1"/>
            <a:r>
              <a:rPr lang="en-US" dirty="0" smtClean="0"/>
              <a:t>Science clubs</a:t>
            </a:r>
          </a:p>
          <a:p>
            <a:pPr eaLnBrk="1" hangingPunct="1"/>
            <a:r>
              <a:rPr lang="en-US" dirty="0" smtClean="0"/>
              <a:t>Early academic success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STEM Persistence through Four Years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Prior preparation*</a:t>
            </a:r>
          </a:p>
          <a:p>
            <a:pPr eaLnBrk="1" hangingPunct="1"/>
            <a:r>
              <a:rPr lang="en-US" dirty="0" smtClean="0"/>
              <a:t>Pre-med phenomenon</a:t>
            </a:r>
          </a:p>
          <a:p>
            <a:pPr eaLnBrk="1" hangingPunct="1"/>
            <a:r>
              <a:rPr lang="en-US" dirty="0" smtClean="0"/>
              <a:t>Identifying as a scientist</a:t>
            </a:r>
          </a:p>
          <a:p>
            <a:pPr lvl="1" eaLnBrk="1" hangingPunct="1"/>
            <a:r>
              <a:rPr lang="en-US" dirty="0" smtClean="0"/>
              <a:t>Undergraduate research</a:t>
            </a:r>
          </a:p>
          <a:p>
            <a:pPr lvl="1" eaLnBrk="1" hangingPunct="1"/>
            <a:r>
              <a:rPr lang="en-US" dirty="0" smtClean="0"/>
              <a:t>STEM-related clubs</a:t>
            </a:r>
          </a:p>
          <a:p>
            <a:pPr eaLnBrk="1" hangingPunct="1"/>
            <a:r>
              <a:rPr lang="en-US" dirty="0" smtClean="0"/>
              <a:t>Full-time work during college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The Role of Institutional Selectivity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  <a:cs typeface="+mn-cs"/>
              </a:rPr>
              <a:t>Positively related to degree completion (any field)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  <a:cs typeface="+mn-cs"/>
              </a:rPr>
              <a:t>Negatively related to STEM persistence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Sorting twice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Admission to the institution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Acceptance/admission into the major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Three 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  <a:cs typeface="+mn-cs"/>
              </a:rPr>
              <a:t>Innovation in introductory STEM courses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Identifying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Scaling up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Undergraduate research opportunities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Being more targeted in allocation of institutional grants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Scaling existing effective programs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a typeface="+mn-ea"/>
              </a:rPr>
              <a:t>Institutional selectivity – addressing institutional capacity for STEM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Contact Info</a:t>
            </a:r>
          </a:p>
        </p:txBody>
      </p:sp>
      <p:sp>
        <p:nvSpPr>
          <p:cNvPr id="105474" name="Rectangle 3"/>
          <p:cNvSpPr txBox="1">
            <a:spLocks noChangeArrowheads="1"/>
          </p:cNvSpPr>
          <p:nvPr/>
        </p:nvSpPr>
        <p:spPr bwMode="auto">
          <a:xfrm>
            <a:off x="228600" y="5715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>
                <a:latin typeface="Constantia" pitchFamily="-123" charset="0"/>
              </a:rPr>
              <a:t>This study was made possible by the support of the National Institute of General Medical Sciences, NIH Grant Numbers 1 R01 GMO71968-01 and R01 GMO71968-05, the National Science Foundation, NSF Grant Number 0757076, and the American Recovery and Reinvestment Act of 2009 through the National Institute of General Medical Sciences, NIH Grant 1RC1GM090776-01.  This independent research and the views expressed here do not indicate endorsement by the sponsors. </a:t>
            </a:r>
          </a:p>
        </p:txBody>
      </p:sp>
      <p:sp>
        <p:nvSpPr>
          <p:cNvPr id="105475" name="Rectangle 16"/>
          <p:cNvSpPr>
            <a:spLocks noChangeArrowheads="1"/>
          </p:cNvSpPr>
          <p:nvPr/>
        </p:nvSpPr>
        <p:spPr bwMode="auto">
          <a:xfrm>
            <a:off x="190500" y="4495800"/>
            <a:ext cx="72009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800">
                <a:latin typeface="Constantia" pitchFamily="-123" charset="0"/>
              </a:rPr>
              <a:t>Papers and reports are available for download from project website: 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http://heri.ucla.edu/nih</a:t>
            </a:r>
            <a:endParaRPr lang="en-US" sz="1800">
              <a:latin typeface="Constantia" pitchFamily="-123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800">
                <a:latin typeface="Constantia" pitchFamily="-123" charset="0"/>
              </a:rPr>
              <a:t>Project e-mail: </a:t>
            </a:r>
            <a:r>
              <a:rPr lang="en-US" sz="1800">
                <a:solidFill>
                  <a:srgbClr val="003399"/>
                </a:solidFill>
                <a:latin typeface="Constantia" pitchFamily="-123" charset="0"/>
              </a:rPr>
              <a:t>herinih@ucla.edu</a:t>
            </a:r>
          </a:p>
        </p:txBody>
      </p:sp>
      <p:sp>
        <p:nvSpPr>
          <p:cNvPr id="105476" name="Rectangle 17"/>
          <p:cNvSpPr>
            <a:spLocks noChangeArrowheads="1"/>
          </p:cNvSpPr>
          <p:nvPr/>
        </p:nvSpPr>
        <p:spPr bwMode="auto">
          <a:xfrm>
            <a:off x="990600" y="1362075"/>
            <a:ext cx="2362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solidFill>
                  <a:srgbClr val="21324D"/>
                </a:solidFill>
                <a:latin typeface="Constantia" pitchFamily="-123" charset="0"/>
              </a:rPr>
              <a:t>Faculty/Co-PIs: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Sylvia Hurtado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Mitchell Chang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>
              <a:latin typeface="Constantia" pitchFamily="-123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>
              <a:latin typeface="Constantia" pitchFamily="-123" charset="0"/>
            </a:endParaRPr>
          </a:p>
        </p:txBody>
      </p:sp>
      <p:sp>
        <p:nvSpPr>
          <p:cNvPr id="105477" name="Rectangle 18"/>
          <p:cNvSpPr>
            <a:spLocks noChangeArrowheads="1"/>
          </p:cNvSpPr>
          <p:nvPr/>
        </p:nvSpPr>
        <p:spPr bwMode="auto">
          <a:xfrm>
            <a:off x="1066800" y="3200400"/>
            <a:ext cx="281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>
                <a:latin typeface="Constantia" pitchFamily="-123" charset="0"/>
              </a:rPr>
              <a:t>Tanya Figueroa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Gina Garcia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>
                <a:latin typeface="Constantia" pitchFamily="-123" charset="0"/>
              </a:rPr>
              <a:t>Juan Garibay</a:t>
            </a:r>
          </a:p>
        </p:txBody>
      </p:sp>
      <p:sp>
        <p:nvSpPr>
          <p:cNvPr id="105478" name="Rectangle 19"/>
          <p:cNvSpPr>
            <a:spLocks noChangeArrowheads="1"/>
          </p:cNvSpPr>
          <p:nvPr/>
        </p:nvSpPr>
        <p:spPr bwMode="auto">
          <a:xfrm>
            <a:off x="3276600" y="1371600"/>
            <a:ext cx="2895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21324D"/>
                </a:solidFill>
                <a:latin typeface="Constantia" pitchFamily="-123" charset="0"/>
              </a:rPr>
              <a:t>Postdoctoral Scholars:</a:t>
            </a:r>
          </a:p>
          <a:p>
            <a:r>
              <a:rPr lang="en-US" sz="2000">
                <a:latin typeface="Constantia" pitchFamily="-123" charset="0"/>
              </a:rPr>
              <a:t>Kevin Eagan</a:t>
            </a:r>
          </a:p>
          <a:p>
            <a:r>
              <a:rPr lang="en-US" sz="2000">
                <a:latin typeface="Constantia" pitchFamily="-123" charset="0"/>
              </a:rPr>
              <a:t>Josephine Gasiewski</a:t>
            </a:r>
          </a:p>
        </p:txBody>
      </p:sp>
      <p:sp>
        <p:nvSpPr>
          <p:cNvPr id="105479" name="Rectangle 9"/>
          <p:cNvSpPr>
            <a:spLocks noChangeArrowheads="1"/>
          </p:cNvSpPr>
          <p:nvPr/>
        </p:nvSpPr>
        <p:spPr bwMode="auto">
          <a:xfrm>
            <a:off x="6553200" y="1362075"/>
            <a:ext cx="2438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21324D"/>
                </a:solidFill>
                <a:latin typeface="Constantia" pitchFamily="-123" charset="0"/>
              </a:rPr>
              <a:t>Administrative Staff:</a:t>
            </a:r>
          </a:p>
          <a:p>
            <a:r>
              <a:rPr lang="en-US" sz="2000">
                <a:latin typeface="Constantia" pitchFamily="-123" charset="0"/>
              </a:rPr>
              <a:t>Dominique Harrison</a:t>
            </a:r>
          </a:p>
        </p:txBody>
      </p:sp>
      <p:sp>
        <p:nvSpPr>
          <p:cNvPr id="105480" name="Rectangle 10"/>
          <p:cNvSpPr>
            <a:spLocks noChangeArrowheads="1"/>
          </p:cNvSpPr>
          <p:nvPr/>
        </p:nvSpPr>
        <p:spPr bwMode="auto">
          <a:xfrm>
            <a:off x="990600" y="2743200"/>
            <a:ext cx="45720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solidFill>
                  <a:srgbClr val="21324D"/>
                </a:solidFill>
                <a:latin typeface="Constantia" pitchFamily="-123" charset="0"/>
              </a:rPr>
              <a:t>Graduate Research Assistants:</a:t>
            </a:r>
            <a:endParaRPr lang="en-US" sz="2000">
              <a:latin typeface="Constantia" pitchFamily="-123" charset="0"/>
            </a:endParaRPr>
          </a:p>
        </p:txBody>
      </p:sp>
      <p:sp>
        <p:nvSpPr>
          <p:cNvPr id="105481" name="Rectangle 22"/>
          <p:cNvSpPr>
            <a:spLocks noChangeArrowheads="1"/>
          </p:cNvSpPr>
          <p:nvPr/>
        </p:nvSpPr>
        <p:spPr bwMode="auto">
          <a:xfrm>
            <a:off x="3429000" y="3200400"/>
            <a:ext cx="2109788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Felisha Herrera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Bryce Hughes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Cindy Mosqueda</a:t>
            </a:r>
            <a:endParaRPr lang="en-US" sz="2000" u="sng">
              <a:latin typeface="Constantia" pitchFamily="-123" charset="0"/>
            </a:endParaRPr>
          </a:p>
        </p:txBody>
      </p:sp>
      <p:pic>
        <p:nvPicPr>
          <p:cNvPr id="10548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4648200"/>
            <a:ext cx="1025525" cy="1030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375</Words>
  <Application>Microsoft Office PowerPoint</Application>
  <PresentationFormat>On-screen Show (4:3)</PresentationFormat>
  <Paragraphs>76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Examining Undergraduates’ Departure from STEM: Findings from a National Study</vt:lpstr>
      <vt:lpstr>Overview of Project</vt:lpstr>
      <vt:lpstr>Slide 3</vt:lpstr>
      <vt:lpstr>Slide 4</vt:lpstr>
      <vt:lpstr>The Role of Introductory STEM Courses</vt:lpstr>
      <vt:lpstr>Persistence in Science through the First Year</vt:lpstr>
      <vt:lpstr>STEM Persistence through Four Years</vt:lpstr>
      <vt:lpstr>The Role of Institutional Selectivity</vt:lpstr>
      <vt:lpstr>Three Key Takeaways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eagano</dc:creator>
  <cp:lastModifiedBy>eagano</cp:lastModifiedBy>
  <cp:revision>21</cp:revision>
  <dcterms:created xsi:type="dcterms:W3CDTF">2012-04-12T18:39:36Z</dcterms:created>
  <dcterms:modified xsi:type="dcterms:W3CDTF">2012-05-21T03:54:38Z</dcterms:modified>
</cp:coreProperties>
</file>