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Authors.xml" ContentType="application/vnd.openxmlformats-officedocument.presentationml.commentAuthor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4" r:id="rId1"/>
  </p:sldMasterIdLst>
  <p:notesMasterIdLst>
    <p:notesMasterId r:id="rId21"/>
  </p:notesMasterIdLst>
  <p:sldIdLst>
    <p:sldId id="256" r:id="rId2"/>
    <p:sldId id="257" r:id="rId3"/>
    <p:sldId id="258" r:id="rId4"/>
    <p:sldId id="261" r:id="rId5"/>
    <p:sldId id="262" r:id="rId6"/>
    <p:sldId id="264" r:id="rId7"/>
    <p:sldId id="265" r:id="rId8"/>
    <p:sldId id="266" r:id="rId9"/>
    <p:sldId id="267" r:id="rId10"/>
    <p:sldId id="268" r:id="rId11"/>
    <p:sldId id="269" r:id="rId12"/>
    <p:sldId id="270" r:id="rId13"/>
    <p:sldId id="271" r:id="rId14"/>
    <p:sldId id="272" r:id="rId15"/>
    <p:sldId id="275" r:id="rId16"/>
    <p:sldId id="276" r:id="rId17"/>
    <p:sldId id="277" r:id="rId18"/>
    <p:sldId id="278" r:id="rId19"/>
    <p:sldId id="279" r:id="rId20"/>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ylvia Hurtado" initials="SH" lastIdx="4" clrIdx="0"/>
  <p:cmAuthor id="1" name="Tany Figueroa" initials="tf" lastIdx="2" clrIdx="1"/>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 name="Shape 3"/>
          <p:cNvSpPr txBox="1">
            <a:spLocks noGrp="1"/>
          </p:cNvSpPr>
          <p:nvPr>
            <p:ph type="body" idx="1"/>
          </p:nvPr>
        </p:nvSpPr>
        <p:spPr>
          <a:xfrm>
            <a:off x="685800" y="4343400"/>
            <a:ext cx="5486399" cy="4114800"/>
          </a:xfrm>
          <a:prstGeom prst="rect">
            <a:avLst/>
          </a:prstGeom>
        </p:spPr>
        <p:txBody>
          <a:bodyPr lIns="91425" tIns="91425" rIns="91425" bIns="91425" anchor="t" anchorCtr="0"/>
          <a:lstStyle>
            <a:lvl1pPr>
              <a:defRPr sz="1100"/>
            </a:lvl1pPr>
            <a:lvl2pPr>
              <a:defRPr sz="1100"/>
            </a:lvl2pPr>
            <a:lvl3pPr>
              <a:defRPr sz="1100"/>
            </a:lvl3pPr>
            <a:lvl4pPr>
              <a:defRPr sz="1100"/>
            </a:lvl4pPr>
            <a:lvl5pPr>
              <a:defRPr sz="1100"/>
            </a:lvl5pPr>
            <a:lvl6pPr>
              <a:defRPr sz="1100"/>
            </a:lvl6pPr>
            <a:lvl7pPr>
              <a:defRPr sz="1100"/>
            </a:lvl7pPr>
            <a:lvl8pPr>
              <a:defRPr sz="1100"/>
            </a:lvl8pPr>
            <a:lvl9pPr>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Shape 40"/>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 name="Shape 41"/>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Shape 4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7" name="Shape 47"/>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Shape 5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7" name="Shape 57"/>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lvl="0" rtl="0">
              <a:buNone/>
            </a:pPr>
            <a:r>
              <a:rPr lang="en" dirty="0"/>
              <a:t>We need purpose of the project</a:t>
            </a:r>
          </a:p>
          <a:p>
            <a:pPr>
              <a:buNone/>
            </a:pPr>
            <a:r>
              <a:rPr lang="en" dirty="0"/>
              <a:t>Key findings here too?</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Shape 7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7" name="Shape 77"/>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3" name="Shape 83"/>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5" name="Shape 95"/>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marL="457200" lvl="0" indent="-304800" rtl="0">
              <a:lnSpc>
                <a:spcPct val="115000"/>
              </a:lnSpc>
              <a:buClr>
                <a:schemeClr val="dk1"/>
              </a:buClr>
              <a:buSzPct val="166666"/>
              <a:buFont typeface="Arial"/>
              <a:buChar char="•"/>
            </a:pPr>
            <a:r>
              <a:rPr lang="en" sz="1200"/>
              <a:t>Longitudinal Data on STEM Aspirants</a:t>
            </a:r>
          </a:p>
          <a:p>
            <a:pPr marL="457200" lvl="0" indent="-304800" rtl="0">
              <a:lnSpc>
                <a:spcPct val="115000"/>
              </a:lnSpc>
              <a:buClr>
                <a:schemeClr val="dk1"/>
              </a:buClr>
              <a:buSzPct val="166666"/>
              <a:buFont typeface="Arial"/>
              <a:buChar char="•"/>
            </a:pPr>
            <a:r>
              <a:rPr lang="en" sz="1200"/>
              <a:t>Individual level: 2004 Freshman Survey, CIRP merged with completion data from the National Student Clearinghouse</a:t>
            </a:r>
          </a:p>
          <a:p>
            <a:pPr marL="914400" lvl="1" indent="-304800" rtl="0">
              <a:lnSpc>
                <a:spcPct val="115000"/>
              </a:lnSpc>
              <a:buClr>
                <a:schemeClr val="dk1"/>
              </a:buClr>
              <a:buSzPct val="100000"/>
              <a:buFont typeface="Courier New"/>
              <a:buChar char="o"/>
            </a:pPr>
            <a:r>
              <a:rPr lang="en" sz="1200"/>
              <a:t>Sample: 58,292 students across 353 institutions</a:t>
            </a:r>
          </a:p>
          <a:p>
            <a:pPr marL="457200" lvl="0" indent="0" rtl="0">
              <a:lnSpc>
                <a:spcPct val="115000"/>
              </a:lnSpc>
              <a:buClr>
                <a:srgbClr val="000000"/>
              </a:buClr>
              <a:buSzPct val="91666"/>
              <a:buFont typeface="Arial"/>
              <a:buNone/>
            </a:pPr>
            <a:r>
              <a:rPr lang="en" sz="1200"/>
              <a:t>Faculty Data: 2007 &amp; 2010 HERI Faculty Survey from 659 institutions, with STEM Supplement for over 10,000 STEM faculty</a:t>
            </a:r>
          </a:p>
          <a:p>
            <a:pPr marL="457200" lvl="0" indent="-304800" rtl="0">
              <a:lnSpc>
                <a:spcPct val="115000"/>
              </a:lnSpc>
              <a:buClr>
                <a:schemeClr val="dk1"/>
              </a:buClr>
              <a:buSzPct val="166666"/>
              <a:buFont typeface="Arial"/>
              <a:buChar char="•"/>
            </a:pPr>
            <a:r>
              <a:rPr lang="en" sz="1200"/>
              <a:t>Institutional Data obtained from IPEDS, Aggregates of Faculty, and Aggregates of Peer characteristics from students entering the same institutions in 2004.</a:t>
            </a:r>
          </a:p>
          <a:p>
            <a:endParaRPr/>
          </a:p>
          <a:p>
            <a:pPr marL="457200" lvl="0" indent="-304800" rtl="0">
              <a:lnSpc>
                <a:spcPct val="115000"/>
              </a:lnSpc>
              <a:buClr>
                <a:schemeClr val="dk1"/>
              </a:buClr>
              <a:buSzPct val="166666"/>
              <a:buFont typeface="Arial"/>
              <a:buChar char="•"/>
            </a:pPr>
            <a:r>
              <a:rPr lang="en" sz="1200">
                <a:solidFill>
                  <a:srgbClr val="D34817"/>
                </a:solidFill>
              </a:rPr>
              <a:t></a:t>
            </a:r>
            <a:r>
              <a:rPr lang="en" sz="1200"/>
              <a:t>Dependent Variable:</a:t>
            </a:r>
          </a:p>
          <a:p>
            <a:pPr marL="914400" lvl="1" indent="-304800" rtl="0">
              <a:lnSpc>
                <a:spcPct val="115000"/>
              </a:lnSpc>
              <a:buClr>
                <a:schemeClr val="dk1"/>
              </a:buClr>
              <a:buSzPct val="100000"/>
              <a:buFont typeface="Courier New"/>
              <a:buChar char="o"/>
            </a:pPr>
            <a:r>
              <a:rPr lang="en" sz="1200">
                <a:solidFill>
                  <a:srgbClr val="9B2D1F"/>
                </a:solidFill>
              </a:rPr>
              <a:t></a:t>
            </a:r>
            <a:r>
              <a:rPr lang="en" sz="1200"/>
              <a:t>STEM completion compared to bachelor’s completion in non-STEM field</a:t>
            </a:r>
          </a:p>
          <a:p>
            <a:pPr marL="914400" lvl="1" indent="-304800" rtl="0">
              <a:lnSpc>
                <a:spcPct val="115000"/>
              </a:lnSpc>
              <a:buClr>
                <a:schemeClr val="dk1"/>
              </a:buClr>
              <a:buSzPct val="100000"/>
              <a:buFont typeface="Courier New"/>
              <a:buChar char="o"/>
            </a:pPr>
            <a:r>
              <a:rPr lang="en" sz="1200"/>
              <a:t>Measured six years after freshman year </a:t>
            </a:r>
          </a:p>
          <a:p>
            <a:pPr marL="914400" lvl="1" indent="-304800" rtl="0">
              <a:lnSpc>
                <a:spcPct val="115000"/>
              </a:lnSpc>
              <a:buClr>
                <a:schemeClr val="dk1"/>
              </a:buClr>
              <a:buSzPct val="100000"/>
              <a:buFont typeface="Courier New"/>
              <a:buChar char="o"/>
            </a:pPr>
            <a:r>
              <a:rPr lang="en" sz="1200">
                <a:solidFill>
                  <a:schemeClr val="dk1"/>
                </a:solidFill>
              </a:rPr>
              <a:t>Note: This analysis does not account for those who dropped out of STEM and did not complete any degree.</a:t>
            </a:r>
          </a:p>
          <a:p>
            <a:endParaRPr/>
          </a:p>
          <a:p>
            <a:pPr marL="457200" lvl="0" indent="-304800" rtl="0">
              <a:lnSpc>
                <a:spcPct val="115000"/>
              </a:lnSpc>
              <a:buClr>
                <a:schemeClr val="dk1"/>
              </a:buClr>
              <a:buSzPct val="166666"/>
              <a:buFont typeface="Arial"/>
              <a:buChar char="•"/>
            </a:pPr>
            <a:r>
              <a:rPr lang="en" sz="1200">
                <a:solidFill>
                  <a:srgbClr val="D34817"/>
                </a:solidFill>
              </a:rPr>
              <a:t></a:t>
            </a:r>
            <a:r>
              <a:rPr lang="en" sz="1200"/>
              <a:t>Independent variables</a:t>
            </a:r>
          </a:p>
          <a:p>
            <a:pPr marL="914400" lvl="1" indent="-304800" rtl="0">
              <a:lnSpc>
                <a:spcPct val="115000"/>
              </a:lnSpc>
              <a:buClr>
                <a:schemeClr val="dk1"/>
              </a:buClr>
              <a:buSzPct val="100000"/>
              <a:buFont typeface="Courier New"/>
              <a:buChar char="o"/>
            </a:pPr>
            <a:r>
              <a:rPr lang="en" sz="1200">
                <a:solidFill>
                  <a:srgbClr val="9B2D1F"/>
                </a:solidFill>
              </a:rPr>
              <a:t></a:t>
            </a:r>
            <a:r>
              <a:rPr lang="en" sz="1200"/>
              <a:t>Background characteristics</a:t>
            </a:r>
          </a:p>
          <a:p>
            <a:pPr marL="914400" lvl="1" indent="-304800" rtl="0">
              <a:lnSpc>
                <a:spcPct val="115000"/>
              </a:lnSpc>
              <a:buClr>
                <a:schemeClr val="dk1"/>
              </a:buClr>
              <a:buSzPct val="100000"/>
              <a:buFont typeface="Courier New"/>
              <a:buChar char="o"/>
            </a:pPr>
            <a:r>
              <a:rPr lang="en" sz="1200">
                <a:solidFill>
                  <a:srgbClr val="9B2D1F"/>
                </a:solidFill>
              </a:rPr>
              <a:t></a:t>
            </a:r>
            <a:r>
              <a:rPr lang="en" sz="1200"/>
              <a:t>Pre-college preparation and experiences</a:t>
            </a:r>
          </a:p>
          <a:p>
            <a:pPr marL="914400" lvl="1" indent="-304800" rtl="0">
              <a:lnSpc>
                <a:spcPct val="115000"/>
              </a:lnSpc>
              <a:buClr>
                <a:schemeClr val="dk1"/>
              </a:buClr>
              <a:buSzPct val="100000"/>
              <a:buFont typeface="Courier New"/>
              <a:buChar char="o"/>
            </a:pPr>
            <a:r>
              <a:rPr lang="en" sz="1200">
                <a:solidFill>
                  <a:srgbClr val="9B2D1F"/>
                </a:solidFill>
              </a:rPr>
              <a:t></a:t>
            </a:r>
            <a:r>
              <a:rPr lang="en" sz="1200"/>
              <a:t>Aspirations and expectations</a:t>
            </a:r>
          </a:p>
          <a:p>
            <a:pPr marL="914400" lvl="1" indent="-304800" rtl="0">
              <a:lnSpc>
                <a:spcPct val="115000"/>
              </a:lnSpc>
              <a:buClr>
                <a:schemeClr val="dk1"/>
              </a:buClr>
              <a:buSzPct val="100000"/>
              <a:buFont typeface="Courier New"/>
              <a:buChar char="o"/>
            </a:pPr>
            <a:r>
              <a:rPr lang="en" sz="1200">
                <a:solidFill>
                  <a:srgbClr val="9B2D1F"/>
                </a:solidFill>
              </a:rPr>
              <a:t></a:t>
            </a:r>
            <a:r>
              <a:rPr lang="en" sz="1200"/>
              <a:t>Intended major</a:t>
            </a:r>
          </a:p>
          <a:p>
            <a:pPr marL="914400" lvl="1" indent="-304800" rtl="0">
              <a:lnSpc>
                <a:spcPct val="115000"/>
              </a:lnSpc>
              <a:buClr>
                <a:schemeClr val="dk1"/>
              </a:buClr>
              <a:buSzPct val="100000"/>
              <a:buFont typeface="Courier New"/>
              <a:buChar char="o"/>
            </a:pPr>
            <a:r>
              <a:rPr lang="en" sz="1200">
                <a:solidFill>
                  <a:srgbClr val="9B2D1F"/>
                </a:solidFill>
              </a:rPr>
              <a:t></a:t>
            </a:r>
            <a:r>
              <a:rPr lang="en" sz="1200"/>
              <a:t>Aggregate peer effects</a:t>
            </a:r>
          </a:p>
          <a:p>
            <a:pPr marL="914400" lvl="1" indent="-304800" rtl="0">
              <a:lnSpc>
                <a:spcPct val="115000"/>
              </a:lnSpc>
              <a:buClr>
                <a:schemeClr val="dk1"/>
              </a:buClr>
              <a:buSzPct val="100000"/>
              <a:buFont typeface="Courier New"/>
              <a:buChar char="o"/>
            </a:pPr>
            <a:r>
              <a:rPr lang="en" sz="1200">
                <a:solidFill>
                  <a:srgbClr val="9B2D1F"/>
                </a:solidFill>
              </a:rPr>
              <a:t></a:t>
            </a:r>
            <a:r>
              <a:rPr lang="en" sz="1200"/>
              <a:t>Institutional characteristics</a:t>
            </a:r>
          </a:p>
          <a:p>
            <a:pPr marL="914400" lvl="1" indent="-304800" rtl="0">
              <a:lnSpc>
                <a:spcPct val="115000"/>
              </a:lnSpc>
              <a:buClr>
                <a:schemeClr val="dk1"/>
              </a:buClr>
              <a:buSzPct val="100000"/>
              <a:buFont typeface="Courier New"/>
              <a:buChar char="o"/>
            </a:pPr>
            <a:r>
              <a:rPr lang="en" sz="1200">
                <a:solidFill>
                  <a:srgbClr val="9B2D1F"/>
                </a:solidFill>
              </a:rPr>
              <a:t></a:t>
            </a:r>
            <a:r>
              <a:rPr lang="en" sz="1200"/>
              <a:t>Faculty contextual measures</a:t>
            </a:r>
          </a:p>
          <a:p>
            <a:pPr marL="914400" lvl="1" indent="-304800" rtl="0">
              <a:lnSpc>
                <a:spcPct val="115000"/>
              </a:lnSpc>
              <a:buClr>
                <a:schemeClr val="dk1"/>
              </a:buClr>
              <a:buSzPct val="100000"/>
              <a:buFont typeface="Courier New"/>
              <a:buChar char="o"/>
            </a:pPr>
            <a:r>
              <a:rPr lang="en" sz="1200">
                <a:solidFill>
                  <a:srgbClr val="9B2D1F"/>
                </a:solidFill>
              </a:rPr>
              <a:t></a:t>
            </a:r>
            <a:r>
              <a:rPr lang="en" sz="1200"/>
              <a:t>Best practices in STEM</a:t>
            </a:r>
          </a:p>
          <a:p>
            <a:endParaRPr/>
          </a:p>
          <a:p>
            <a:pPr marL="457200" lvl="0" indent="-304800" rtl="0">
              <a:lnSpc>
                <a:spcPct val="115000"/>
              </a:lnSpc>
              <a:buClr>
                <a:schemeClr val="dk1"/>
              </a:buClr>
              <a:buSzPct val="166666"/>
              <a:buFont typeface="Arial"/>
              <a:buChar char="•"/>
            </a:pPr>
            <a:r>
              <a:rPr lang="en" sz="1200">
                <a:solidFill>
                  <a:srgbClr val="D34817"/>
                </a:solidFill>
              </a:rPr>
              <a:t></a:t>
            </a:r>
            <a:r>
              <a:rPr lang="en" sz="1200"/>
              <a:t>Analysis</a:t>
            </a:r>
          </a:p>
          <a:p>
            <a:pPr marL="914400" lvl="1" indent="-304800" rtl="0">
              <a:lnSpc>
                <a:spcPct val="115000"/>
              </a:lnSpc>
              <a:buClr>
                <a:schemeClr val="dk1"/>
              </a:buClr>
              <a:buSzPct val="100000"/>
              <a:buFont typeface="Courier New"/>
              <a:buChar char="o"/>
            </a:pPr>
            <a:r>
              <a:rPr lang="en" sz="1200">
                <a:solidFill>
                  <a:srgbClr val="9B2D1F"/>
                </a:solidFill>
              </a:rPr>
              <a:t></a:t>
            </a:r>
            <a:r>
              <a:rPr lang="en" sz="1200"/>
              <a:t>National weights</a:t>
            </a:r>
          </a:p>
          <a:p>
            <a:pPr marL="914400" lvl="1" indent="-304800" rtl="0">
              <a:lnSpc>
                <a:spcPct val="115000"/>
              </a:lnSpc>
              <a:buClr>
                <a:schemeClr val="dk1"/>
              </a:buClr>
              <a:buSzPct val="100000"/>
              <a:buFont typeface="Courier New"/>
              <a:buChar char="o"/>
            </a:pPr>
            <a:r>
              <a:rPr lang="en" sz="1200">
                <a:solidFill>
                  <a:srgbClr val="9B2D1F"/>
                </a:solidFill>
              </a:rPr>
              <a:t></a:t>
            </a:r>
            <a:r>
              <a:rPr lang="en" sz="1200"/>
              <a:t>Missing data with multiple imputation</a:t>
            </a:r>
          </a:p>
          <a:p>
            <a:pPr marL="914400" lvl="1" indent="-304800" rtl="0">
              <a:lnSpc>
                <a:spcPct val="115000"/>
              </a:lnSpc>
              <a:buClr>
                <a:schemeClr val="dk1"/>
              </a:buClr>
              <a:buSzPct val="100000"/>
              <a:buFont typeface="Courier New"/>
              <a:buChar char="o"/>
            </a:pPr>
            <a:r>
              <a:rPr lang="en" sz="1200">
                <a:solidFill>
                  <a:srgbClr val="9B2D1F"/>
                </a:solidFill>
              </a:rPr>
              <a:t></a:t>
            </a:r>
            <a:r>
              <a:rPr lang="en" sz="1200"/>
              <a:t>Multinomial HGLM</a:t>
            </a:r>
          </a:p>
          <a:p>
            <a:pPr marL="457200" lvl="0" indent="-304800" rtl="0">
              <a:lnSpc>
                <a:spcPct val="115000"/>
              </a:lnSpc>
              <a:buClr>
                <a:schemeClr val="dk1"/>
              </a:buClr>
              <a:buSzPct val="166666"/>
              <a:buFont typeface="Arial"/>
              <a:buChar char="•"/>
            </a:pPr>
            <a:r>
              <a:rPr lang="en" sz="1200">
                <a:solidFill>
                  <a:srgbClr val="D34817"/>
                </a:solidFill>
              </a:rPr>
              <a:t></a:t>
            </a:r>
            <a:r>
              <a:rPr lang="en" sz="1200"/>
              <a:t>Limitations</a:t>
            </a:r>
          </a:p>
          <a:p>
            <a:pPr marL="914400" lvl="1" indent="-304800" rtl="0">
              <a:lnSpc>
                <a:spcPct val="115000"/>
              </a:lnSpc>
              <a:buClr>
                <a:schemeClr val="dk1"/>
              </a:buClr>
              <a:buSzPct val="100000"/>
              <a:buFont typeface="Courier New"/>
              <a:buChar char="o"/>
            </a:pPr>
            <a:r>
              <a:rPr lang="en" sz="1200">
                <a:solidFill>
                  <a:srgbClr val="9B2D1F"/>
                </a:solidFill>
              </a:rPr>
              <a:t></a:t>
            </a:r>
            <a:r>
              <a:rPr lang="en" sz="1200"/>
              <a:t>Intended rather than declared major</a:t>
            </a:r>
          </a:p>
          <a:p>
            <a:pPr marL="914400" lvl="1" indent="-304800" rtl="0">
              <a:lnSpc>
                <a:spcPct val="115000"/>
              </a:lnSpc>
              <a:buClr>
                <a:schemeClr val="dk1"/>
              </a:buClr>
              <a:buSzPct val="100000"/>
              <a:buFont typeface="Courier New"/>
              <a:buChar char="o"/>
            </a:pPr>
            <a:r>
              <a:rPr lang="en" sz="1200">
                <a:solidFill>
                  <a:srgbClr val="9B2D1F"/>
                </a:solidFill>
              </a:rPr>
              <a:t></a:t>
            </a:r>
            <a:r>
              <a:rPr lang="en" sz="1200"/>
              <a:t>NSC data – no information on term-to-term major</a:t>
            </a:r>
          </a:p>
          <a:p>
            <a:pPr marL="914400" lvl="1" indent="-304800" rtl="0">
              <a:lnSpc>
                <a:spcPct val="115000"/>
              </a:lnSpc>
              <a:buClr>
                <a:schemeClr val="dk1"/>
              </a:buClr>
              <a:buSzPct val="100000"/>
              <a:buFont typeface="Courier New"/>
              <a:buChar char="o"/>
            </a:pPr>
            <a:r>
              <a:rPr lang="en" sz="1200">
                <a:solidFill>
                  <a:srgbClr val="9B2D1F"/>
                </a:solidFill>
              </a:rPr>
              <a:t></a:t>
            </a:r>
            <a:r>
              <a:rPr lang="en" sz="1200"/>
              <a:t>No college experience measures</a:t>
            </a:r>
          </a:p>
          <a:p>
            <a:pPr marL="914400" lvl="1" indent="-304800" rtl="0">
              <a:lnSpc>
                <a:spcPct val="115000"/>
              </a:lnSpc>
              <a:buClr>
                <a:schemeClr val="dk1"/>
              </a:buClr>
              <a:buSzPct val="100000"/>
              <a:buFont typeface="Courier New"/>
              <a:buChar char="o"/>
            </a:pPr>
            <a:r>
              <a:rPr lang="en" sz="1200">
                <a:solidFill>
                  <a:srgbClr val="9B2D1F"/>
                </a:solidFill>
              </a:rPr>
              <a:t></a:t>
            </a:r>
            <a:r>
              <a:rPr lang="en" sz="1200"/>
              <a:t>Few high school preparation variables</a:t>
            </a:r>
          </a:p>
          <a:p>
            <a:pPr marL="914400" lvl="1" indent="-304800">
              <a:lnSpc>
                <a:spcPct val="115000"/>
              </a:lnSpc>
              <a:buClr>
                <a:schemeClr val="dk1"/>
              </a:buClr>
              <a:buSzPct val="100000"/>
              <a:buFont typeface="Courier New"/>
              <a:buChar char="o"/>
            </a:pPr>
            <a:r>
              <a:rPr lang="en" sz="1200">
                <a:solidFill>
                  <a:srgbClr val="9B2D1F"/>
                </a:solidFill>
              </a:rPr>
              <a:t></a:t>
            </a:r>
            <a:r>
              <a:rPr lang="en" sz="1200"/>
              <a:t>BPS data reported by STEM Deans and Dept. Chairs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2" name="Shape 102"/>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lvl="0" rtl="0">
              <a:buNone/>
            </a:pPr>
            <a:r>
              <a:rPr lang="en" sz="1000" b="1"/>
              <a:t>Key Findings for Six Year STEM Completion vs. non-STEM Completion (Full Model)</a:t>
            </a:r>
          </a:p>
          <a:p>
            <a:endParaRPr/>
          </a:p>
          <a:p>
            <a:pPr lvl="0" rtl="0">
              <a:lnSpc>
                <a:spcPct val="115000"/>
              </a:lnSpc>
              <a:buClr>
                <a:srgbClr val="000000"/>
              </a:buClr>
              <a:buSzPct val="110000"/>
              <a:buFont typeface="Arial"/>
              <a:buNone/>
            </a:pPr>
            <a:r>
              <a:rPr lang="en" sz="1000"/>
              <a:t>Campus size (-)*</a:t>
            </a:r>
          </a:p>
          <a:p>
            <a:pPr lvl="0" rtl="0">
              <a:lnSpc>
                <a:spcPct val="115000"/>
              </a:lnSpc>
              <a:buClr>
                <a:srgbClr val="000000"/>
              </a:buClr>
              <a:buSzPct val="110000"/>
              <a:buFont typeface="Arial"/>
              <a:buNone/>
            </a:pPr>
            <a:r>
              <a:rPr lang="en" sz="1000"/>
              <a:t>Most differences by race not statistically significant</a:t>
            </a:r>
          </a:p>
          <a:p>
            <a:pPr lvl="0" rtl="0">
              <a:lnSpc>
                <a:spcPct val="115000"/>
              </a:lnSpc>
              <a:buClr>
                <a:srgbClr val="000000"/>
              </a:buClr>
              <a:buSzPct val="110000"/>
              <a:buFont typeface="Arial"/>
              <a:buNone/>
            </a:pPr>
            <a:r>
              <a:rPr lang="en" sz="1000"/>
              <a:t>	Exception: Asian/Pacific Islander (+)***</a:t>
            </a:r>
          </a:p>
          <a:p>
            <a:pPr lvl="0" rtl="0">
              <a:lnSpc>
                <a:spcPct val="115000"/>
              </a:lnSpc>
              <a:buClr>
                <a:srgbClr val="000000"/>
              </a:buClr>
              <a:buSzPct val="110000"/>
              <a:buFont typeface="Arial"/>
              <a:buNone/>
            </a:pPr>
            <a:r>
              <a:rPr lang="en" sz="1000"/>
              <a:t>Women (-)*</a:t>
            </a:r>
          </a:p>
          <a:p>
            <a:pPr lvl="0" rtl="0">
              <a:lnSpc>
                <a:spcPct val="115000"/>
              </a:lnSpc>
              <a:buClr>
                <a:srgbClr val="000000"/>
              </a:buClr>
              <a:buSzPct val="110000"/>
              <a:buFont typeface="Arial"/>
              <a:buNone/>
            </a:pPr>
            <a:r>
              <a:rPr lang="en" sz="1000"/>
              <a:t>	Women at selective institutions have even lower STEM completion rates **</a:t>
            </a:r>
          </a:p>
          <a:p>
            <a:pPr lvl="0" rtl="0">
              <a:lnSpc>
                <a:spcPct val="115000"/>
              </a:lnSpc>
              <a:buClr>
                <a:srgbClr val="000000"/>
              </a:buClr>
              <a:buSzPct val="110000"/>
              <a:buFont typeface="Arial"/>
              <a:buNone/>
            </a:pPr>
            <a:r>
              <a:rPr lang="en" sz="1000"/>
              <a:t>Parent in STEM (+)***</a:t>
            </a:r>
          </a:p>
          <a:p>
            <a:pPr lvl="0" rtl="0">
              <a:lnSpc>
                <a:spcPct val="115000"/>
              </a:lnSpc>
              <a:buClr>
                <a:srgbClr val="000000"/>
              </a:buClr>
              <a:buSzPct val="110000"/>
              <a:buFont typeface="Arial"/>
              <a:buNone/>
            </a:pPr>
            <a:r>
              <a:rPr lang="en" sz="1000"/>
              <a:t>HS grades (+)***</a:t>
            </a:r>
          </a:p>
          <a:p>
            <a:pPr lvl="0" indent="457200" rtl="0">
              <a:lnSpc>
                <a:spcPct val="115000"/>
              </a:lnSpc>
              <a:buClr>
                <a:srgbClr val="000000"/>
              </a:buClr>
              <a:buSzPct val="110000"/>
              <a:buFont typeface="Arial"/>
              <a:buNone/>
            </a:pPr>
            <a:r>
              <a:rPr lang="en" sz="1000"/>
              <a:t>Enhanced by % faculty using student-centered pedagogy **</a:t>
            </a:r>
          </a:p>
          <a:p>
            <a:pPr lvl="0" rtl="0">
              <a:lnSpc>
                <a:spcPct val="115000"/>
              </a:lnSpc>
              <a:buClr>
                <a:srgbClr val="000000"/>
              </a:buClr>
              <a:buSzPct val="110000"/>
              <a:buFont typeface="Arial"/>
              <a:buNone/>
            </a:pPr>
            <a:r>
              <a:rPr lang="en" sz="1000"/>
              <a:t>SAT composite, years of math and biology (+)***</a:t>
            </a:r>
          </a:p>
          <a:p>
            <a:pPr lvl="0" rtl="0">
              <a:lnSpc>
                <a:spcPct val="115000"/>
              </a:lnSpc>
              <a:buClr>
                <a:srgbClr val="000000"/>
              </a:buClr>
              <a:buSzPct val="110000"/>
              <a:buFont typeface="Arial"/>
              <a:buNone/>
            </a:pPr>
            <a:r>
              <a:rPr lang="en" sz="1000"/>
              <a:t>MD aspirant (+)***</a:t>
            </a:r>
          </a:p>
          <a:p>
            <a:pPr lvl="0" rtl="0">
              <a:lnSpc>
                <a:spcPct val="115000"/>
              </a:lnSpc>
              <a:buClr>
                <a:srgbClr val="000000"/>
              </a:buClr>
              <a:buSzPct val="110000"/>
              <a:buFont typeface="Arial"/>
              <a:buNone/>
            </a:pPr>
            <a:r>
              <a:rPr lang="en" sz="1000"/>
              <a:t>	Mitigated by selectivity *** and % of STEM faculty who grade on a curve *</a:t>
            </a:r>
          </a:p>
          <a:p>
            <a:pPr lvl="0" rtl="0">
              <a:lnSpc>
                <a:spcPct val="115000"/>
              </a:lnSpc>
              <a:buClr>
                <a:srgbClr val="000000"/>
              </a:buClr>
              <a:buSzPct val="110000"/>
              <a:buFont typeface="Arial"/>
              <a:buNone/>
            </a:pPr>
            <a:r>
              <a:rPr lang="en" sz="1000"/>
              <a:t>Phd/EdD aspirant (+)***</a:t>
            </a:r>
          </a:p>
          <a:p>
            <a:pPr lvl="0" rtl="0">
              <a:lnSpc>
                <a:spcPct val="115000"/>
              </a:lnSpc>
              <a:buClr>
                <a:srgbClr val="000000"/>
              </a:buClr>
              <a:buSzPct val="110000"/>
              <a:buFont typeface="Arial"/>
              <a:buNone/>
            </a:pPr>
            <a:r>
              <a:rPr lang="en" sz="1000"/>
              <a:t>Law degree aspirant (-)***</a:t>
            </a:r>
          </a:p>
          <a:p>
            <a:pPr lvl="0" rtl="0">
              <a:lnSpc>
                <a:spcPct val="115000"/>
              </a:lnSpc>
              <a:buClr>
                <a:srgbClr val="000000"/>
              </a:buClr>
              <a:buSzPct val="110000"/>
              <a:buFont typeface="Arial"/>
              <a:buNone/>
            </a:pPr>
            <a:r>
              <a:rPr lang="en" sz="1000"/>
              <a:t>Engineering, physical sciences, health technology, nursing, computer science majors (+)***</a:t>
            </a:r>
          </a:p>
          <a:p>
            <a:pPr lvl="0" rtl="0">
              <a:lnSpc>
                <a:spcPct val="115000"/>
              </a:lnSpc>
              <a:buClr>
                <a:srgbClr val="000000"/>
              </a:buClr>
              <a:buSzPct val="110000"/>
              <a:buFont typeface="Arial"/>
              <a:buNone/>
            </a:pPr>
            <a:r>
              <a:rPr lang="en" sz="1000"/>
              <a:t>Pre-pharm, pre-med, pre-dent, pre-vet majors (-)**</a:t>
            </a:r>
          </a:p>
          <a:p>
            <a:endParaRPr/>
          </a:p>
          <a:p>
            <a:pPr lvl="0" rtl="0">
              <a:spcBef>
                <a:spcPts val="600"/>
              </a:spcBef>
              <a:buNone/>
            </a:pPr>
            <a:r>
              <a:rPr lang="en" sz="1000"/>
              <a:t>Note: * </a:t>
            </a:r>
            <a:r>
              <a:rPr lang="en" sz="1000" i="1"/>
              <a:t>p</a:t>
            </a:r>
            <a:r>
              <a:rPr lang="en" sz="1000"/>
              <a:t>&lt;0.05, ** </a:t>
            </a:r>
            <a:r>
              <a:rPr lang="en" sz="1000" i="1"/>
              <a:t>p</a:t>
            </a:r>
            <a:r>
              <a:rPr lang="en" sz="1000"/>
              <a:t>&lt;0.01, *** </a:t>
            </a:r>
            <a:r>
              <a:rPr lang="en" sz="1000" i="1"/>
              <a:t>p</a:t>
            </a:r>
            <a:r>
              <a:rPr lang="en" sz="1000"/>
              <a:t>&lt;0.001</a:t>
            </a:r>
          </a:p>
          <a:p>
            <a:endParaRPr/>
          </a:p>
          <a:p>
            <a:pPr lvl="0" rtl="0">
              <a:buClr>
                <a:srgbClr val="000000"/>
              </a:buClr>
              <a:buSzPct val="110000"/>
              <a:buFont typeface="Arial"/>
              <a:buNone/>
            </a:pPr>
            <a:r>
              <a:rPr lang="en" sz="1000" b="1"/>
              <a:t>URM Six Year Completers in STEM</a:t>
            </a:r>
          </a:p>
          <a:p>
            <a:pPr lvl="0" rtl="0">
              <a:buNone/>
            </a:pPr>
            <a:r>
              <a:rPr lang="en" sz="1000" b="1"/>
              <a:t>Compared With Non-STEM Completers:</a:t>
            </a:r>
          </a:p>
          <a:p>
            <a:endParaRPr/>
          </a:p>
          <a:p>
            <a:pPr lvl="0" rtl="0">
              <a:lnSpc>
                <a:spcPct val="115000"/>
              </a:lnSpc>
              <a:buClr>
                <a:srgbClr val="000000"/>
              </a:buClr>
              <a:buSzPct val="110000"/>
              <a:buFont typeface="Arial"/>
              <a:buNone/>
            </a:pPr>
            <a:r>
              <a:rPr lang="en" sz="1000">
                <a:solidFill>
                  <a:srgbClr val="D34817"/>
                </a:solidFill>
              </a:rPr>
              <a:t></a:t>
            </a:r>
            <a:r>
              <a:rPr lang="en" sz="1000"/>
              <a:t>Concentration of premedical undergraduates (-)***</a:t>
            </a:r>
          </a:p>
          <a:p>
            <a:pPr lvl="0" rtl="0">
              <a:lnSpc>
                <a:spcPct val="115000"/>
              </a:lnSpc>
              <a:buClr>
                <a:srgbClr val="000000"/>
              </a:buClr>
              <a:buSzPct val="110000"/>
              <a:buFont typeface="Arial"/>
              <a:buNone/>
            </a:pPr>
            <a:r>
              <a:rPr lang="en" sz="1000">
                <a:solidFill>
                  <a:srgbClr val="D34817"/>
                </a:solidFill>
              </a:rPr>
              <a:t></a:t>
            </a:r>
            <a:r>
              <a:rPr lang="en" sz="1000"/>
              <a:t>MD aspirants (+)***</a:t>
            </a:r>
          </a:p>
          <a:p>
            <a:pPr lvl="0" indent="457200" rtl="0">
              <a:lnSpc>
                <a:spcPct val="115000"/>
              </a:lnSpc>
              <a:buClr>
                <a:srgbClr val="000000"/>
              </a:buClr>
              <a:buSzPct val="110000"/>
              <a:buFont typeface="Arial"/>
              <a:buNone/>
            </a:pPr>
            <a:r>
              <a:rPr lang="en" sz="1000"/>
              <a:t>MD aspirants at more selective institutions less likely to stay in STEM ***</a:t>
            </a:r>
          </a:p>
          <a:p>
            <a:pPr lvl="0" rtl="0">
              <a:lnSpc>
                <a:spcPct val="115000"/>
              </a:lnSpc>
              <a:buClr>
                <a:srgbClr val="000000"/>
              </a:buClr>
              <a:buSzPct val="110000"/>
              <a:buFont typeface="Arial"/>
              <a:buNone/>
            </a:pPr>
            <a:r>
              <a:rPr lang="en" sz="1000">
                <a:solidFill>
                  <a:srgbClr val="D34817"/>
                </a:solidFill>
              </a:rPr>
              <a:t></a:t>
            </a:r>
            <a:r>
              <a:rPr lang="en" sz="1000"/>
              <a:t>Law degree aspirants (-)***</a:t>
            </a:r>
          </a:p>
          <a:p>
            <a:pPr lvl="0" rtl="0">
              <a:lnSpc>
                <a:spcPct val="115000"/>
              </a:lnSpc>
              <a:buClr>
                <a:srgbClr val="000000"/>
              </a:buClr>
              <a:buSzPct val="110000"/>
              <a:buFont typeface="Arial"/>
              <a:buNone/>
            </a:pPr>
            <a:r>
              <a:rPr lang="en" sz="1000">
                <a:solidFill>
                  <a:srgbClr val="D34817"/>
                </a:solidFill>
              </a:rPr>
              <a:t></a:t>
            </a:r>
            <a:r>
              <a:rPr lang="en" sz="1000"/>
              <a:t>Engineering aspirants (+)***</a:t>
            </a:r>
          </a:p>
          <a:p>
            <a:pPr lvl="0" rtl="0">
              <a:lnSpc>
                <a:spcPct val="115000"/>
              </a:lnSpc>
              <a:buClr>
                <a:srgbClr val="000000"/>
              </a:buClr>
              <a:buSzPct val="110000"/>
              <a:buFont typeface="Arial"/>
              <a:buNone/>
            </a:pPr>
            <a:r>
              <a:rPr lang="en" sz="1000">
                <a:solidFill>
                  <a:srgbClr val="D34817"/>
                </a:solidFill>
              </a:rPr>
              <a:t></a:t>
            </a:r>
            <a:r>
              <a:rPr lang="en" sz="1000"/>
              <a:t>HS GPA (+)***</a:t>
            </a:r>
          </a:p>
          <a:p>
            <a:pPr lvl="0" indent="457200" rtl="0">
              <a:lnSpc>
                <a:spcPct val="115000"/>
              </a:lnSpc>
              <a:buClr>
                <a:srgbClr val="000000"/>
              </a:buClr>
              <a:buSzPct val="110000"/>
              <a:buFont typeface="Arial"/>
              <a:buNone/>
            </a:pPr>
            <a:r>
              <a:rPr lang="en" sz="1000"/>
              <a:t>Enhanced by % faculty using student-centered pedagogy *</a:t>
            </a:r>
          </a:p>
          <a:p>
            <a:pPr lvl="0" rtl="0">
              <a:lnSpc>
                <a:spcPct val="115000"/>
              </a:lnSpc>
              <a:buClr>
                <a:srgbClr val="000000"/>
              </a:buClr>
              <a:buSzPct val="110000"/>
              <a:buFont typeface="Arial"/>
              <a:buNone/>
            </a:pPr>
            <a:r>
              <a:rPr lang="en" sz="1000">
                <a:solidFill>
                  <a:srgbClr val="D34817"/>
                </a:solidFill>
              </a:rPr>
              <a:t></a:t>
            </a:r>
            <a:r>
              <a:rPr lang="en" sz="1000"/>
              <a:t>SAT Composite (+)***</a:t>
            </a:r>
          </a:p>
          <a:p>
            <a:pPr lvl="0" rtl="0">
              <a:lnSpc>
                <a:spcPct val="115000"/>
              </a:lnSpc>
              <a:buClr>
                <a:srgbClr val="000000"/>
              </a:buClr>
              <a:buSzPct val="110000"/>
              <a:buFont typeface="Arial"/>
              <a:buNone/>
            </a:pPr>
            <a:r>
              <a:rPr lang="en" sz="1000">
                <a:solidFill>
                  <a:srgbClr val="D34817"/>
                </a:solidFill>
              </a:rPr>
              <a:t></a:t>
            </a:r>
            <a:r>
              <a:rPr lang="en" sz="1000"/>
              <a:t>Females (-)***</a:t>
            </a:r>
          </a:p>
          <a:p>
            <a:pPr lvl="0" rtl="0">
              <a:lnSpc>
                <a:spcPct val="115000"/>
              </a:lnSpc>
              <a:buClr>
                <a:srgbClr val="000000"/>
              </a:buClr>
              <a:buSzPct val="110000"/>
              <a:buFont typeface="Arial"/>
              <a:buNone/>
            </a:pPr>
            <a:r>
              <a:rPr lang="en" sz="1000">
                <a:solidFill>
                  <a:srgbClr val="D34817"/>
                </a:solidFill>
              </a:rPr>
              <a:t></a:t>
            </a:r>
            <a:r>
              <a:rPr lang="en" sz="1000"/>
              <a:t>Academic self-concept (+)***</a:t>
            </a:r>
          </a:p>
          <a:p>
            <a:pPr lvl="0" rtl="0">
              <a:lnSpc>
                <a:spcPct val="115000"/>
              </a:lnSpc>
              <a:buClr>
                <a:srgbClr val="000000"/>
              </a:buClr>
              <a:buSzPct val="110000"/>
              <a:buFont typeface="Arial"/>
              <a:buNone/>
            </a:pPr>
            <a:r>
              <a:rPr lang="en" sz="1000">
                <a:solidFill>
                  <a:srgbClr val="D34817"/>
                </a:solidFill>
              </a:rPr>
              <a:t></a:t>
            </a:r>
            <a:r>
              <a:rPr lang="en" sz="1000"/>
              <a:t>No significant differences between URM groups among completers in STEM vs. Non-STEM</a:t>
            </a:r>
          </a:p>
          <a:p>
            <a:endParaRPr/>
          </a:p>
          <a:p>
            <a:pPr lvl="0">
              <a:spcBef>
                <a:spcPts val="600"/>
              </a:spcBef>
              <a:buClr>
                <a:srgbClr val="000000"/>
              </a:buClr>
              <a:buSzPct val="110000"/>
              <a:buFont typeface="Arial"/>
              <a:buNone/>
            </a:pPr>
            <a:r>
              <a:rPr lang="en" sz="1000">
                <a:solidFill>
                  <a:schemeClr val="dk1"/>
                </a:solidFill>
              </a:rPr>
              <a:t>Note: * </a:t>
            </a:r>
            <a:r>
              <a:rPr lang="en" sz="1000" i="1">
                <a:solidFill>
                  <a:schemeClr val="dk1"/>
                </a:solidFill>
              </a:rPr>
              <a:t>p</a:t>
            </a:r>
            <a:r>
              <a:rPr lang="en" sz="1000">
                <a:solidFill>
                  <a:schemeClr val="dk1"/>
                </a:solidFill>
              </a:rPr>
              <a:t>&lt;0.05, ** </a:t>
            </a:r>
            <a:r>
              <a:rPr lang="en" sz="1000" i="1">
                <a:solidFill>
                  <a:schemeClr val="dk1"/>
                </a:solidFill>
              </a:rPr>
              <a:t>p</a:t>
            </a:r>
            <a:r>
              <a:rPr lang="en" sz="1000">
                <a:solidFill>
                  <a:schemeClr val="dk1"/>
                </a:solidFill>
              </a:rPr>
              <a:t>&lt;0.01, *** </a:t>
            </a:r>
            <a:r>
              <a:rPr lang="en" sz="1000" i="1">
                <a:solidFill>
                  <a:schemeClr val="dk1"/>
                </a:solidFill>
              </a:rPr>
              <a:t>p</a:t>
            </a:r>
            <a:r>
              <a:rPr lang="en" sz="1000">
                <a:solidFill>
                  <a:schemeClr val="dk1"/>
                </a:solidFill>
              </a:rPr>
              <a:t>&lt;0.001</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lvl="0" rtl="0">
              <a:buClr>
                <a:srgbClr val="000000"/>
              </a:buClr>
              <a:buSzPct val="91666"/>
              <a:buFont typeface="Arial"/>
              <a:buNone/>
            </a:pPr>
            <a:r>
              <a:rPr lang="en" sz="1200">
                <a:solidFill>
                  <a:schemeClr val="dk1"/>
                </a:solidFill>
              </a:rPr>
              <a:t>Text in red signify correlations that are in the opposite direction as compared to the larger URM model.</a:t>
            </a:r>
          </a:p>
          <a:p>
            <a:pPr lvl="0" rtl="0">
              <a:buClr>
                <a:srgbClr val="000000"/>
              </a:buClr>
              <a:buSzPct val="100000"/>
              <a:buFont typeface="Arial"/>
              <a:buNone/>
            </a:pPr>
            <a:r>
              <a:rPr lang="en"/>
              <a:t>Text in purple signify that the variable is NOT significant in larger URM model. </a:t>
            </a:r>
          </a:p>
          <a:p>
            <a:endParaRPr/>
          </a:p>
          <a:p>
            <a:pPr lvl="0" rtl="0">
              <a:buNone/>
            </a:pPr>
            <a:r>
              <a:rPr lang="en"/>
              <a:t>The first fact is using the unweighted data.</a:t>
            </a:r>
          </a:p>
          <a:p>
            <a:endParaRPr/>
          </a:p>
          <a:p>
            <a:pPr lvl="0" rtl="0">
              <a:buNone/>
            </a:pPr>
            <a:r>
              <a:rPr lang="en"/>
              <a:t>When we say "institutional factors," we don't mean to say students should not attend these types of institutions. Rather, we interpret this to mean these types of institutions may want to re-examine their own policies and practices in light of their own data on URM STEM completion to find areas for improvement.</a:t>
            </a:r>
          </a:p>
          <a:p>
            <a:endParaRPr/>
          </a:p>
          <a:p>
            <a:pPr lvl="0" rtl="0">
              <a:buNone/>
            </a:pPr>
            <a:r>
              <a:rPr lang="en"/>
              <a:t>One note on HSIs--this finding is no different from the larger group; however, emerging HSIs, those whose student demographics are reaching the threshold to be considered an HSI are retaining students in STEM, primarily because this group of institutions includes large research universities in areas with growing Latino populations, like California and Texas.</a:t>
            </a:r>
          </a:p>
          <a:p>
            <a:endParaRPr/>
          </a:p>
          <a:p>
            <a:pPr lvl="0" rtl="0">
              <a:buNone/>
            </a:pPr>
            <a:r>
              <a:rPr lang="en"/>
              <a:t>Typically liberal arts colleges do a good job, especially in comparison to master's comprehensive institutions, in terms of STEM completion. Liberal arts colleges tend to be smaller, faculty tend to be more focused on teaching, and student-to-faculty ratio tends to be smaller meaning students have access to more personal and intensive support. In this case, we suspect the negative relationship to be due to the fact that so many of the American Indian students in our sample are at research universities (more than half) and so few are in liberal arts colleges (about 14.5% of our unweighted sample). What is surprising is the fact that no difference between master's comprehensive and research-intensive universities arose in terms of STEM retention (and in fact, crosstabs indicate master's comprehensive institutions do a better job). This may be an area where research intensive universities, especially those with ample opportunities for co-curricular involvement in STEM activities like undergraduate research, could be doing better.</a:t>
            </a:r>
          </a:p>
          <a:p>
            <a:endParaRPr/>
          </a:p>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4" name="Shape 114"/>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lvl="0" rtl="0">
              <a:buClr>
                <a:srgbClr val="000000"/>
              </a:buClr>
              <a:buSzPct val="91666"/>
              <a:buFont typeface="Arial"/>
              <a:buNone/>
            </a:pPr>
            <a:r>
              <a:rPr lang="en" sz="1200">
                <a:solidFill>
                  <a:schemeClr val="dk1"/>
                </a:solidFill>
              </a:rPr>
              <a:t>Text in red signify correlations that are in the opposite direction as compared to the larger URM model.</a:t>
            </a:r>
          </a:p>
          <a:p>
            <a:pPr lvl="0" rtl="0">
              <a:buNone/>
            </a:pPr>
            <a:r>
              <a:rPr lang="en"/>
              <a:t>Text in purple signify that the variable is NOT significant in larger URM model. </a:t>
            </a:r>
          </a:p>
          <a:p>
            <a:endParaRPr/>
          </a:p>
          <a:p>
            <a:pPr lvl="0" rtl="0">
              <a:buNone/>
            </a:pPr>
            <a:r>
              <a:rPr lang="en"/>
              <a:t>Over half of the American Indian students indicated their mother's level of education was "some college" or less. We think this finding (negative coefficient for mother's level of education) is indicative of a desire for social mobility, that those students whose parents have less education are more likely to encourage their kids to pursue a STEM-related degree. American Indian students whose mother's education level is "high school degree" or less are markedly more likely to complete in STEM.</a:t>
            </a:r>
          </a:p>
          <a:p>
            <a:endParaRPr/>
          </a:p>
          <a:p>
            <a:pPr>
              <a:buNone/>
            </a:pPr>
            <a:r>
              <a:rPr lang="en"/>
              <a:t>American Indian students also express a strong interest in health-related careers as many come from communities with strong communal values. In other words, students pursue health-related careers as a way to return and assist in improving the health of their home communities. They pick majors that will allow them to give back after they graduate.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0" name="Shape 120"/>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lvl="0" rtl="0">
              <a:buClr>
                <a:srgbClr val="000000"/>
              </a:buClr>
              <a:buSzPct val="91666"/>
              <a:buFont typeface="Arial"/>
              <a:buNone/>
            </a:pPr>
            <a:r>
              <a:rPr lang="en" sz="1200">
                <a:solidFill>
                  <a:schemeClr val="dk1"/>
                </a:solidFill>
              </a:rPr>
              <a:t>Text in red signify correlations that are in the opposite direction as compared to the larger URM model.</a:t>
            </a:r>
          </a:p>
          <a:p>
            <a:pPr lvl="0" rtl="0">
              <a:buNone/>
            </a:pPr>
            <a:r>
              <a:rPr lang="en"/>
              <a:t>Text in purple signify that the variable is NOT significant in larger URM model. </a:t>
            </a:r>
          </a:p>
          <a:p>
            <a:endParaRPr/>
          </a:p>
          <a:p>
            <a:pPr lvl="0" rtl="0">
              <a:buNone/>
            </a:pPr>
            <a:r>
              <a:rPr lang="en" sz="1200"/>
              <a:t>We need to think through the variables that have counter-intuitive findings. For example if you look at the power point that Bryce and I started making, for black students the institutional level variable "Institution offers undergraduate research opportunities" has a negative coefficient (-.39). Why is this negative? One rationale would be that just because an institution offers research opportunities doesn't mean that black students are able to participate in them, especially if participation requires high grades or has other selective admission criteria. For example at MIT there is a lot of research opportunities but these opportunities are very selective and many black students may not qualify and thus may not have access at the same rate as their peers.  </a:t>
            </a:r>
          </a:p>
          <a:p>
            <a:endParaRPr/>
          </a:p>
          <a:p>
            <a:pPr lvl="0" rtl="0">
              <a:buNone/>
            </a:pPr>
            <a:r>
              <a:rPr lang="en" sz="1200">
                <a:solidFill>
                  <a:schemeClr val="dk1"/>
                </a:solidFill>
              </a:rPr>
              <a:t>Text in red signify correlations that are in the opposite direction as compared to the larger URM model.</a:t>
            </a:r>
          </a:p>
          <a:p>
            <a:pPr>
              <a:buNone/>
            </a:pPr>
            <a:r>
              <a:rPr lang="en"/>
              <a:t>Text in purple signify that the variable is NOT significant in larger URM model.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6" name="Shape 126"/>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lvl="0" rtl="0">
              <a:buClr>
                <a:srgbClr val="000000"/>
              </a:buClr>
              <a:buSzPct val="91666"/>
              <a:buFont typeface="Arial"/>
              <a:buNone/>
            </a:pPr>
            <a:r>
              <a:rPr lang="en" sz="1200">
                <a:solidFill>
                  <a:schemeClr val="dk1"/>
                </a:solidFill>
              </a:rPr>
              <a:t>Text in red signify correlations that are in the opposite direction as compared to the larger URM model.</a:t>
            </a:r>
          </a:p>
          <a:p>
            <a:pPr lvl="0" rtl="0">
              <a:buClr>
                <a:srgbClr val="000000"/>
              </a:buClr>
              <a:buSzPct val="100000"/>
              <a:buFont typeface="Arial"/>
              <a:buNone/>
            </a:pPr>
            <a:r>
              <a:rPr lang="en"/>
              <a:t>Text in purple signify that the variable is NOT significant in larger URM model. </a:t>
            </a:r>
          </a:p>
          <a:p>
            <a:endParaRPr/>
          </a:p>
          <a:p>
            <a:pPr lvl="0" rtl="0">
              <a:lnSpc>
                <a:spcPct val="115000"/>
              </a:lnSpc>
              <a:buNone/>
            </a:pPr>
            <a:r>
              <a:rPr lang="en" sz="1200"/>
              <a:t>“mitigated by selectivity” - Selectivity (100) is the cross level interaction or the difference between the “medical degree aspiration” slopes of institutions with different levels of selectivity. So the slope for those aspiring for a medical degree is about -.26 points lower with every 100 point increase in selectivity? </a:t>
            </a:r>
            <a:r>
              <a:rPr lang="en" sz="1200" b="1">
                <a:solidFill>
                  <a:srgbClr val="953735"/>
                </a:solidFill>
              </a:rPr>
              <a:t>Is this right?</a:t>
            </a:r>
          </a:p>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2" name="Shape 132"/>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lvl="0" rtl="0">
              <a:buClr>
                <a:srgbClr val="000000"/>
              </a:buClr>
              <a:buSzPct val="91666"/>
              <a:buFont typeface="Arial"/>
              <a:buNone/>
            </a:pPr>
            <a:r>
              <a:rPr lang="en" sz="1200" dirty="0">
                <a:solidFill>
                  <a:schemeClr val="dk1"/>
                </a:solidFill>
              </a:rPr>
              <a:t>Text in red signify correlations that are in the opposite direction as compared to the larger URM model.</a:t>
            </a:r>
          </a:p>
          <a:p>
            <a:pPr lvl="0" rtl="0">
              <a:buClr>
                <a:srgbClr val="000000"/>
              </a:buClr>
              <a:buSzPct val="100000"/>
              <a:buFont typeface="Arial"/>
              <a:buNone/>
            </a:pPr>
            <a:r>
              <a:rPr lang="en" dirty="0"/>
              <a:t>Text in purple signify that the variable is NOT significant in larger URM model.</a:t>
            </a:r>
          </a:p>
          <a:p>
            <a:endParaRPr lang="en-US" dirty="0" smtClean="0"/>
          </a:p>
          <a:p>
            <a:r>
              <a:rPr lang="en-US" dirty="0" smtClean="0"/>
              <a:t>Institutions</a:t>
            </a:r>
            <a:r>
              <a:rPr lang="en-US" baseline="0" dirty="0" smtClean="0"/>
              <a:t> where greater percentages of faculty who grade on a curve are also institutions associated with higher rates of Latina/o students staying in STEM; however, we cannot conclude this is due to faculty grading on a curve. This variable appears to be serving as a proxy for some other characteristic that may have not been captured on our survey.</a:t>
            </a:r>
            <a:endParaRPr lang="en-US" dirty="0" smtClean="0"/>
          </a:p>
          <a:p>
            <a:endParaRPr dirty="0"/>
          </a:p>
          <a:p>
            <a:pPr lvl="0" rtl="0">
              <a:buClr>
                <a:srgbClr val="000000"/>
              </a:buClr>
              <a:buSzPct val="100000"/>
              <a:buFont typeface="Arial"/>
              <a:buNone/>
            </a:pPr>
            <a:r>
              <a:rPr lang="en" dirty="0"/>
              <a:t>In how many of the courses that you teach do you use each of the following? (Responses: All, Most, Some, None)</a:t>
            </a:r>
          </a:p>
          <a:p>
            <a:pPr lvl="0" rtl="0">
              <a:buClr>
                <a:srgbClr val="000000"/>
              </a:buClr>
              <a:buSzPct val="100000"/>
              <a:buFont typeface="Arial"/>
              <a:buNone/>
            </a:pPr>
            <a:r>
              <a:rPr lang="en" dirty="0"/>
              <a:t>-Grading on a curve</a:t>
            </a:r>
          </a:p>
          <a:p>
            <a:pPr lvl="0" rtl="0">
              <a:buClr>
                <a:srgbClr val="000000"/>
              </a:buClr>
              <a:buSzPct val="100000"/>
              <a:buFont typeface="Arial"/>
              <a:buNone/>
            </a:pPr>
            <a:r>
              <a:rPr lang="en" dirty="0"/>
              <a:t>(this is a level 2 variable so it is an aggregate score)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Shape 13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8" name="Shape 138"/>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lvl="0" rtl="0">
              <a:buClr>
                <a:srgbClr val="000000"/>
              </a:buClr>
              <a:buSzPct val="91666"/>
              <a:buFont typeface="Arial"/>
              <a:buNone/>
            </a:pPr>
            <a:r>
              <a:rPr lang="en" sz="1200">
                <a:solidFill>
                  <a:schemeClr val="dk1"/>
                </a:solidFill>
              </a:rPr>
              <a:t>Text in red signify correlations that are in the opposite direction as compared to the larger URM model.</a:t>
            </a:r>
          </a:p>
          <a:p>
            <a:pPr lvl="0" rtl="0">
              <a:buClr>
                <a:srgbClr val="000000"/>
              </a:buClr>
              <a:buSzPct val="100000"/>
              <a:buFont typeface="Arial"/>
              <a:buNone/>
            </a:pPr>
            <a:r>
              <a:rPr lang="en"/>
              <a:t>Text in purple signify that the variable is NOT significant in larger URM model.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4" name="Shape 144"/>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Shape 16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2" name="Shape 162"/>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Shape 16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9" name="Shape 169"/>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Shape 17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5" name="Shape 175"/>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lvl="0" rtl="0">
              <a:buNone/>
            </a:pPr>
            <a:r>
              <a:rPr lang="en"/>
              <a:t>Selective institutions need to pay more attention to why more of their students are  leaving STEM to pursue a different group especially if these students have the interest and talent to be successful in STEM.  There may be students that get selected out because of stringent criteria to their major of choice major and so they may end up in a different major</a:t>
            </a:r>
          </a:p>
          <a:p>
            <a:endParaRPr/>
          </a:p>
          <a:p>
            <a:pPr lvl="0" rtl="0">
              <a:buNone/>
            </a:pPr>
            <a:r>
              <a:rPr lang="en"/>
              <a:t>For none of our models is the difference between research universities and master's comprehensive institutions significant. This suggests that universities with access to greater STEM research resources who should be expected to produce large numbers of STEM graduates are not. Research universities should have the best opportunity structure in STEM. With high research resources they have the greatest opportunity for engaging in those activities that lead to STEM completion. Research universities do not appear to be leveraging their resources toward STEM degree completion.</a:t>
            </a:r>
          </a:p>
          <a:p>
            <a:endParaRPr/>
          </a:p>
          <a:p>
            <a:pPr lvl="0" rtl="0">
              <a:buNone/>
            </a:pPr>
            <a:r>
              <a:rPr lang="en"/>
              <a:t>Clearly just providing the structure of opportunity is not enough, as was seen in the model for Black students. We know participation in undergraduate research significantly improves STEM completion for Black students, yet this finding suggests that merely providing these opportunities does not necessarily lead directly to student participation in these experiences. However, for American Indian students, the proportion of STEM faculty who engage undergraduates in research increases their likelihood of completing in STEM. Where we lack information is the nature of these opportunities. Perhaps the difference is in whether professors invite undergraduates to participate in their own research projects versus simply the availability of research opportunities, that there is a difference between them simply being present and a faculty member taking an active role in engaging students. Plus, who decides who has access to these opportunities? There may be deeper issues related to institutional racism within institutions that offer larger numbers of UGRE that should be explored. For instance, do faculty overtly or covertly choose White and Asian American students over Black or Latino students for research jobs due to stereotypes about their math ability?</a:t>
            </a:r>
          </a:p>
          <a:p>
            <a:endParaRPr/>
          </a:p>
          <a:p>
            <a:pPr lvl="0" rtl="0">
              <a:buNone/>
            </a:pPr>
            <a:r>
              <a:rPr lang="en"/>
              <a:t>Drawing conclusions from the overall urm model may not provide enough nuance about the unique needs of specific URM groups. Ex. None of the institutional variables for each of the three groups matched. Nonetheless there are actions that can be taken by institutions to  better support URM student degree completion in STEM.</a:t>
            </a:r>
          </a:p>
          <a:p>
            <a:endParaRPr/>
          </a:p>
          <a:p>
            <a:pPr>
              <a:buNone/>
            </a:pPr>
            <a:r>
              <a:rPr lang="en"/>
              <a:t>For American Indian students, attending a university with a greater proportion of peers in STEM led to a higher likelihood of completing in STEM whereas for Black students attending a university with a higher proportion of pre-med students led to a lower likelihood of STEM completion. These findings suggest levels of support and competitiveness within a student's peer context may play a role in her or his likelihood of completing a STEM degree.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Shape 18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1" name="Shape 181"/>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7" name="Shape 187"/>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8" name="Shape 8"/>
          <p:cNvSpPr/>
          <p:nvPr/>
        </p:nvSpPr>
        <p:spPr>
          <a:xfrm>
            <a:off x="0" y="0"/>
            <a:ext cx="9144000" cy="4691399"/>
          </a:xfrm>
          <a:prstGeom prst="rect">
            <a:avLst/>
          </a:prstGeom>
          <a:solidFill>
            <a:schemeClr val="dk2"/>
          </a:solidFill>
          <a:ln>
            <a:noFill/>
          </a:ln>
        </p:spPr>
        <p:txBody>
          <a:bodyPr lIns="91425" tIns="45700" rIns="91425" bIns="45700" anchor="ctr" anchorCtr="0">
            <a:spAutoFit/>
          </a:bodyPr>
          <a:lstStyle/>
          <a:p>
            <a:endParaRPr/>
          </a:p>
        </p:txBody>
      </p:sp>
      <p:cxnSp>
        <p:nvCxnSpPr>
          <p:cNvPr id="9" name="Shape 9"/>
          <p:cNvCxnSpPr/>
          <p:nvPr/>
        </p:nvCxnSpPr>
        <p:spPr>
          <a:xfrm>
            <a:off x="0" y="4662139"/>
            <a:ext cx="9144000" cy="0"/>
          </a:xfrm>
          <a:prstGeom prst="straightConnector1">
            <a:avLst/>
          </a:prstGeom>
          <a:noFill/>
          <a:ln w="57150" cap="flat">
            <a:solidFill>
              <a:srgbClr val="000000">
                <a:alpha val="14901"/>
              </a:srgbClr>
            </a:solidFill>
            <a:prstDash val="solid"/>
            <a:round/>
            <a:headEnd type="none" w="med" len="med"/>
            <a:tailEnd type="none" w="med" len="med"/>
          </a:ln>
        </p:spPr>
      </p:cxnSp>
      <p:sp>
        <p:nvSpPr>
          <p:cNvPr id="10" name="Shape 10"/>
          <p:cNvSpPr txBox="1">
            <a:spLocks noGrp="1"/>
          </p:cNvSpPr>
          <p:nvPr>
            <p:ph type="ctrTitle"/>
          </p:nvPr>
        </p:nvSpPr>
        <p:spPr>
          <a:xfrm>
            <a:off x="685800" y="2490375"/>
            <a:ext cx="7772400" cy="2198400"/>
          </a:xfrm>
          <a:prstGeom prst="rect">
            <a:avLst/>
          </a:prstGeom>
          <a:noFill/>
          <a:ln>
            <a:noFill/>
          </a:ln>
        </p:spPr>
        <p:txBody>
          <a:bodyPr lIns="91425" tIns="91425" rIns="91425" bIns="91425" anchor="b" anchorCtr="0"/>
          <a:lstStyle>
            <a:lvl1pPr marL="0" indent="457200" algn="l" rtl="0">
              <a:spcBef>
                <a:spcPts val="0"/>
              </a:spcBef>
              <a:buClr>
                <a:schemeClr val="lt1"/>
              </a:buClr>
              <a:buSzPct val="100000"/>
              <a:buFont typeface="Arial"/>
              <a:buNone/>
              <a:defRPr sz="7200" b="1" i="0" u="none" strike="noStrike" cap="none" baseline="0">
                <a:solidFill>
                  <a:schemeClr val="lt1"/>
                </a:solidFill>
                <a:latin typeface="Arial"/>
                <a:ea typeface="Arial"/>
                <a:cs typeface="Arial"/>
                <a:sym typeface="Arial"/>
              </a:defRPr>
            </a:lvl1pPr>
            <a:lvl2pPr marL="0" indent="457200" algn="l" rtl="0">
              <a:spcBef>
                <a:spcPts val="0"/>
              </a:spcBef>
              <a:buClr>
                <a:schemeClr val="lt1"/>
              </a:buClr>
              <a:buSzPct val="100000"/>
              <a:buFont typeface="Arial"/>
              <a:buNone/>
              <a:defRPr sz="7200" b="1" i="0" u="none" strike="noStrike" cap="none" baseline="0">
                <a:solidFill>
                  <a:schemeClr val="lt1"/>
                </a:solidFill>
                <a:latin typeface="Arial"/>
                <a:ea typeface="Arial"/>
                <a:cs typeface="Arial"/>
                <a:sym typeface="Arial"/>
              </a:defRPr>
            </a:lvl2pPr>
            <a:lvl3pPr marL="0" indent="457200" algn="l" rtl="0">
              <a:spcBef>
                <a:spcPts val="0"/>
              </a:spcBef>
              <a:buClr>
                <a:schemeClr val="lt1"/>
              </a:buClr>
              <a:buSzPct val="100000"/>
              <a:buFont typeface="Arial"/>
              <a:buNone/>
              <a:defRPr sz="7200" b="1" i="0" u="none" strike="noStrike" cap="none" baseline="0">
                <a:solidFill>
                  <a:schemeClr val="lt1"/>
                </a:solidFill>
                <a:latin typeface="Arial"/>
                <a:ea typeface="Arial"/>
                <a:cs typeface="Arial"/>
                <a:sym typeface="Arial"/>
              </a:defRPr>
            </a:lvl3pPr>
            <a:lvl4pPr marL="0" indent="457200" algn="l" rtl="0">
              <a:spcBef>
                <a:spcPts val="0"/>
              </a:spcBef>
              <a:buClr>
                <a:schemeClr val="lt1"/>
              </a:buClr>
              <a:buSzPct val="100000"/>
              <a:buFont typeface="Arial"/>
              <a:buNone/>
              <a:defRPr sz="7200" b="1" i="0" u="none" strike="noStrike" cap="none" baseline="0">
                <a:solidFill>
                  <a:schemeClr val="lt1"/>
                </a:solidFill>
                <a:latin typeface="Arial"/>
                <a:ea typeface="Arial"/>
                <a:cs typeface="Arial"/>
                <a:sym typeface="Arial"/>
              </a:defRPr>
            </a:lvl4pPr>
            <a:lvl5pPr marL="0" indent="457200" algn="l" rtl="0">
              <a:spcBef>
                <a:spcPts val="0"/>
              </a:spcBef>
              <a:buClr>
                <a:schemeClr val="lt1"/>
              </a:buClr>
              <a:buSzPct val="100000"/>
              <a:buFont typeface="Arial"/>
              <a:buNone/>
              <a:defRPr sz="7200" b="1" i="0" u="none" strike="noStrike" cap="none" baseline="0">
                <a:solidFill>
                  <a:schemeClr val="lt1"/>
                </a:solidFill>
                <a:latin typeface="Arial"/>
                <a:ea typeface="Arial"/>
                <a:cs typeface="Arial"/>
                <a:sym typeface="Arial"/>
              </a:defRPr>
            </a:lvl5pPr>
            <a:lvl6pPr marL="0" indent="457200" algn="l" rtl="0">
              <a:spcBef>
                <a:spcPts val="0"/>
              </a:spcBef>
              <a:buClr>
                <a:schemeClr val="lt1"/>
              </a:buClr>
              <a:buSzPct val="100000"/>
              <a:buFont typeface="Arial"/>
              <a:buNone/>
              <a:defRPr sz="7200" b="1" i="0" u="none" strike="noStrike" cap="none" baseline="0">
                <a:solidFill>
                  <a:schemeClr val="lt1"/>
                </a:solidFill>
                <a:latin typeface="Arial"/>
                <a:ea typeface="Arial"/>
                <a:cs typeface="Arial"/>
                <a:sym typeface="Arial"/>
              </a:defRPr>
            </a:lvl6pPr>
            <a:lvl7pPr marL="0" indent="457200" algn="l" rtl="0">
              <a:spcBef>
                <a:spcPts val="0"/>
              </a:spcBef>
              <a:buClr>
                <a:schemeClr val="lt1"/>
              </a:buClr>
              <a:buSzPct val="100000"/>
              <a:buFont typeface="Arial"/>
              <a:buNone/>
              <a:defRPr sz="7200" b="1" i="0" u="none" strike="noStrike" cap="none" baseline="0">
                <a:solidFill>
                  <a:schemeClr val="lt1"/>
                </a:solidFill>
                <a:latin typeface="Arial"/>
                <a:ea typeface="Arial"/>
                <a:cs typeface="Arial"/>
                <a:sym typeface="Arial"/>
              </a:defRPr>
            </a:lvl7pPr>
            <a:lvl8pPr marL="0" indent="457200" algn="l" rtl="0">
              <a:spcBef>
                <a:spcPts val="0"/>
              </a:spcBef>
              <a:buClr>
                <a:schemeClr val="lt1"/>
              </a:buClr>
              <a:buSzPct val="100000"/>
              <a:buFont typeface="Arial"/>
              <a:buNone/>
              <a:defRPr sz="7200" b="1" i="0" u="none" strike="noStrike" cap="none" baseline="0">
                <a:solidFill>
                  <a:schemeClr val="lt1"/>
                </a:solidFill>
                <a:latin typeface="Arial"/>
                <a:ea typeface="Arial"/>
                <a:cs typeface="Arial"/>
                <a:sym typeface="Arial"/>
              </a:defRPr>
            </a:lvl8pPr>
            <a:lvl9pPr marL="0" indent="457200" algn="l" rtl="0">
              <a:spcBef>
                <a:spcPts val="0"/>
              </a:spcBef>
              <a:buClr>
                <a:schemeClr val="lt1"/>
              </a:buClr>
              <a:buSzPct val="100000"/>
              <a:buFont typeface="Arial"/>
              <a:buNone/>
              <a:defRPr sz="7200" b="1" i="0" u="none" strike="noStrike" cap="none" baseline="0">
                <a:solidFill>
                  <a:schemeClr val="lt1"/>
                </a:solidFill>
                <a:latin typeface="Arial"/>
                <a:ea typeface="Arial"/>
                <a:cs typeface="Arial"/>
                <a:sym typeface="Arial"/>
              </a:defRPr>
            </a:lvl9pPr>
          </a:lstStyle>
          <a:p>
            <a:endParaRPr/>
          </a:p>
        </p:txBody>
      </p:sp>
      <p:sp>
        <p:nvSpPr>
          <p:cNvPr id="11" name="Shape 11"/>
          <p:cNvSpPr txBox="1">
            <a:spLocks noGrp="1"/>
          </p:cNvSpPr>
          <p:nvPr>
            <p:ph type="subTitle" idx="1"/>
          </p:nvPr>
        </p:nvSpPr>
        <p:spPr>
          <a:xfrm>
            <a:off x="685800" y="4836035"/>
            <a:ext cx="7772400" cy="1032599"/>
          </a:xfrm>
          <a:prstGeom prst="rect">
            <a:avLst/>
          </a:prstGeom>
          <a:noFill/>
          <a:ln>
            <a:noFill/>
          </a:ln>
        </p:spPr>
        <p:txBody>
          <a:bodyPr lIns="91425" tIns="91425" rIns="91425" bIns="91425" anchor="t" anchorCtr="0"/>
          <a:lstStyle>
            <a:lvl1pPr marL="0" indent="190500" algn="l" rtl="0">
              <a:spcBef>
                <a:spcPts val="0"/>
              </a:spcBef>
              <a:buClr>
                <a:schemeClr val="dk2"/>
              </a:buClr>
              <a:buSzPct val="100000"/>
              <a:buFont typeface="Arial"/>
              <a:buNone/>
              <a:defRPr sz="3000" b="0" i="0" u="none" strike="noStrike" cap="none" baseline="0">
                <a:solidFill>
                  <a:schemeClr val="dk2"/>
                </a:solidFill>
                <a:latin typeface="Arial"/>
                <a:ea typeface="Arial"/>
                <a:cs typeface="Arial"/>
                <a:sym typeface="Arial"/>
              </a:defRPr>
            </a:lvl1pPr>
            <a:lvl2pPr marL="0" indent="190500" algn="l" rtl="0">
              <a:spcBef>
                <a:spcPts val="0"/>
              </a:spcBef>
              <a:buClr>
                <a:schemeClr val="dk2"/>
              </a:buClr>
              <a:buSzPct val="100000"/>
              <a:buFont typeface="Arial"/>
              <a:buNone/>
              <a:defRPr sz="3000" b="0" i="0" u="none" strike="noStrike" cap="none" baseline="0">
                <a:solidFill>
                  <a:schemeClr val="dk2"/>
                </a:solidFill>
                <a:latin typeface="Arial"/>
                <a:ea typeface="Arial"/>
                <a:cs typeface="Arial"/>
                <a:sym typeface="Arial"/>
              </a:defRPr>
            </a:lvl2pPr>
            <a:lvl3pPr marL="0" indent="190500" algn="l" rtl="0">
              <a:spcBef>
                <a:spcPts val="0"/>
              </a:spcBef>
              <a:buClr>
                <a:schemeClr val="dk2"/>
              </a:buClr>
              <a:buSzPct val="100000"/>
              <a:buFont typeface="Arial"/>
              <a:buNone/>
              <a:defRPr sz="3000" b="0" i="0" u="none" strike="noStrike" cap="none" baseline="0">
                <a:solidFill>
                  <a:schemeClr val="dk2"/>
                </a:solidFill>
                <a:latin typeface="Arial"/>
                <a:ea typeface="Arial"/>
                <a:cs typeface="Arial"/>
                <a:sym typeface="Arial"/>
              </a:defRPr>
            </a:lvl3pPr>
            <a:lvl4pPr marL="0" indent="190500" algn="l" rtl="0">
              <a:spcBef>
                <a:spcPts val="0"/>
              </a:spcBef>
              <a:buClr>
                <a:schemeClr val="dk2"/>
              </a:buClr>
              <a:buSzPct val="100000"/>
              <a:buFont typeface="Arial"/>
              <a:buNone/>
              <a:defRPr sz="3000" b="0" i="0" u="none" strike="noStrike" cap="none" baseline="0">
                <a:solidFill>
                  <a:schemeClr val="dk2"/>
                </a:solidFill>
                <a:latin typeface="Arial"/>
                <a:ea typeface="Arial"/>
                <a:cs typeface="Arial"/>
                <a:sym typeface="Arial"/>
              </a:defRPr>
            </a:lvl4pPr>
            <a:lvl5pPr marL="0" indent="190500" algn="l" rtl="0">
              <a:spcBef>
                <a:spcPts val="0"/>
              </a:spcBef>
              <a:buClr>
                <a:schemeClr val="dk2"/>
              </a:buClr>
              <a:buSzPct val="100000"/>
              <a:buFont typeface="Arial"/>
              <a:buNone/>
              <a:defRPr sz="3000" b="0" i="0" u="none" strike="noStrike" cap="none" baseline="0">
                <a:solidFill>
                  <a:schemeClr val="dk2"/>
                </a:solidFill>
                <a:latin typeface="Arial"/>
                <a:ea typeface="Arial"/>
                <a:cs typeface="Arial"/>
                <a:sym typeface="Arial"/>
              </a:defRPr>
            </a:lvl5pPr>
            <a:lvl6pPr marL="0" indent="190500" algn="l" rtl="0">
              <a:spcBef>
                <a:spcPts val="0"/>
              </a:spcBef>
              <a:buClr>
                <a:schemeClr val="dk2"/>
              </a:buClr>
              <a:buSzPct val="100000"/>
              <a:buFont typeface="Arial"/>
              <a:buNone/>
              <a:defRPr sz="3000" b="0" i="0" u="none" strike="noStrike" cap="none" baseline="0">
                <a:solidFill>
                  <a:schemeClr val="dk2"/>
                </a:solidFill>
                <a:latin typeface="Arial"/>
                <a:ea typeface="Arial"/>
                <a:cs typeface="Arial"/>
                <a:sym typeface="Arial"/>
              </a:defRPr>
            </a:lvl6pPr>
            <a:lvl7pPr marL="0" indent="190500" algn="l" rtl="0">
              <a:spcBef>
                <a:spcPts val="0"/>
              </a:spcBef>
              <a:buClr>
                <a:schemeClr val="dk2"/>
              </a:buClr>
              <a:buSzPct val="100000"/>
              <a:buFont typeface="Arial"/>
              <a:buNone/>
              <a:defRPr sz="3000" b="0" i="0" u="none" strike="noStrike" cap="none" baseline="0">
                <a:solidFill>
                  <a:schemeClr val="dk2"/>
                </a:solidFill>
                <a:latin typeface="Arial"/>
                <a:ea typeface="Arial"/>
                <a:cs typeface="Arial"/>
                <a:sym typeface="Arial"/>
              </a:defRPr>
            </a:lvl7pPr>
            <a:lvl8pPr marL="0" indent="190500" algn="l" rtl="0">
              <a:spcBef>
                <a:spcPts val="0"/>
              </a:spcBef>
              <a:buClr>
                <a:schemeClr val="dk2"/>
              </a:buClr>
              <a:buSzPct val="100000"/>
              <a:buFont typeface="Arial"/>
              <a:buNone/>
              <a:defRPr sz="3000" b="0" i="0" u="none" strike="noStrike" cap="none" baseline="0">
                <a:solidFill>
                  <a:schemeClr val="dk2"/>
                </a:solidFill>
                <a:latin typeface="Arial"/>
                <a:ea typeface="Arial"/>
                <a:cs typeface="Arial"/>
                <a:sym typeface="Arial"/>
              </a:defRPr>
            </a:lvl8pPr>
            <a:lvl9pPr marL="0" indent="190500" algn="l" rtl="0">
              <a:spcBef>
                <a:spcPts val="0"/>
              </a:spcBef>
              <a:buClr>
                <a:schemeClr val="dk2"/>
              </a:buClr>
              <a:buSzPct val="100000"/>
              <a:buFont typeface="Arial"/>
              <a:buNone/>
              <a:defRPr sz="3000" b="0" i="0" u="none" strike="noStrike" cap="none" baseline="0">
                <a:solidFill>
                  <a:schemeClr val="dk2"/>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2"/>
        <p:cNvGrpSpPr/>
        <p:nvPr/>
      </p:nvGrpSpPr>
      <p:grpSpPr>
        <a:xfrm>
          <a:off x="0" y="0"/>
          <a:ext cx="0" cy="0"/>
          <a:chOff x="0" y="0"/>
          <a:chExt cx="0" cy="0"/>
        </a:xfrm>
      </p:grpSpPr>
      <p:sp>
        <p:nvSpPr>
          <p:cNvPr id="13" name="Shape 13"/>
          <p:cNvSpPr/>
          <p:nvPr/>
        </p:nvSpPr>
        <p:spPr>
          <a:xfrm>
            <a:off x="0" y="0"/>
            <a:ext cx="9144000" cy="1532999"/>
          </a:xfrm>
          <a:prstGeom prst="rect">
            <a:avLst/>
          </a:prstGeom>
          <a:solidFill>
            <a:srgbClr val="2388DB"/>
          </a:solidFill>
          <a:ln>
            <a:noFill/>
          </a:ln>
        </p:spPr>
        <p:txBody>
          <a:bodyPr lIns="91425" tIns="45700" rIns="91425" bIns="45700" anchor="ctr" anchorCtr="0">
            <a:spAutoFit/>
          </a:bodyPr>
          <a:lstStyle/>
          <a:p>
            <a:endParaRPr/>
          </a:p>
        </p:txBody>
      </p:sp>
      <p:cxnSp>
        <p:nvCxnSpPr>
          <p:cNvPr id="14" name="Shape 14"/>
          <p:cNvCxnSpPr/>
          <p:nvPr/>
        </p:nvCxnSpPr>
        <p:spPr>
          <a:xfrm>
            <a:off x="0" y="1503833"/>
            <a:ext cx="9144000" cy="0"/>
          </a:xfrm>
          <a:prstGeom prst="straightConnector1">
            <a:avLst/>
          </a:prstGeom>
          <a:noFill/>
          <a:ln w="57150" cap="flat">
            <a:solidFill>
              <a:srgbClr val="000000">
                <a:alpha val="14901"/>
              </a:srgbClr>
            </a:solidFill>
            <a:prstDash val="solid"/>
            <a:round/>
            <a:headEnd type="none" w="med" len="med"/>
            <a:tailEnd type="none" w="med" len="med"/>
          </a:ln>
        </p:spPr>
      </p:cxnSp>
      <p:sp>
        <p:nvSpPr>
          <p:cNvPr id="15" name="Shape 15"/>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rtl="0">
              <a:defRPr sz="3600"/>
            </a:lvl1pPr>
            <a:lvl2pPr rtl="0">
              <a:defRPr sz="3600"/>
            </a:lvl2pPr>
            <a:lvl3pPr rtl="0">
              <a:defRPr sz="3600"/>
            </a:lvl3pPr>
            <a:lvl4pPr rtl="0">
              <a:defRPr sz="3600"/>
            </a:lvl4pPr>
            <a:lvl5pPr rtl="0">
              <a:defRPr sz="3600"/>
            </a:lvl5pPr>
            <a:lvl6pPr rtl="0">
              <a:defRPr sz="3600"/>
            </a:lvl6pPr>
            <a:lvl7pPr rtl="0">
              <a:defRPr sz="3600"/>
            </a:lvl7pPr>
            <a:lvl8pPr rtl="0">
              <a:defRPr sz="3600"/>
            </a:lvl8pPr>
            <a:lvl9pPr rtl="0">
              <a:defRPr sz="3600"/>
            </a:lvl9pPr>
          </a:lstStyle>
          <a:p>
            <a:endParaRPr/>
          </a:p>
        </p:txBody>
      </p:sp>
      <p:sp>
        <p:nvSpPr>
          <p:cNvPr id="16" name="Shape 16"/>
          <p:cNvSpPr txBox="1">
            <a:spLocks noGrp="1"/>
          </p:cNvSpPr>
          <p:nvPr>
            <p:ph type="body" idx="1"/>
          </p:nvPr>
        </p:nvSpPr>
        <p:spPr>
          <a:xfrm>
            <a:off x="457200" y="1600200"/>
            <a:ext cx="8229600" cy="4967700"/>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ColTx" type="twoColTx">
  <p:cSld name="twoColTx">
    <p:spTree>
      <p:nvGrpSpPr>
        <p:cNvPr id="1" name="Shape 17"/>
        <p:cNvGrpSpPr/>
        <p:nvPr/>
      </p:nvGrpSpPr>
      <p:grpSpPr>
        <a:xfrm>
          <a:off x="0" y="0"/>
          <a:ext cx="0" cy="0"/>
          <a:chOff x="0" y="0"/>
          <a:chExt cx="0" cy="0"/>
        </a:xfrm>
      </p:grpSpPr>
      <p:sp>
        <p:nvSpPr>
          <p:cNvPr id="18" name="Shape 18"/>
          <p:cNvSpPr/>
          <p:nvPr/>
        </p:nvSpPr>
        <p:spPr>
          <a:xfrm>
            <a:off x="0" y="0"/>
            <a:ext cx="9144000" cy="1532999"/>
          </a:xfrm>
          <a:prstGeom prst="rect">
            <a:avLst/>
          </a:prstGeom>
          <a:solidFill>
            <a:schemeClr val="dk2"/>
          </a:solidFill>
          <a:ln>
            <a:noFill/>
          </a:ln>
        </p:spPr>
        <p:txBody>
          <a:bodyPr lIns="91425" tIns="45700" rIns="91425" bIns="45700" anchor="ctr" anchorCtr="0">
            <a:spAutoFit/>
          </a:bodyPr>
          <a:lstStyle/>
          <a:p>
            <a:endParaRPr/>
          </a:p>
        </p:txBody>
      </p:sp>
      <p:cxnSp>
        <p:nvCxnSpPr>
          <p:cNvPr id="19" name="Shape 19"/>
          <p:cNvCxnSpPr/>
          <p:nvPr/>
        </p:nvCxnSpPr>
        <p:spPr>
          <a:xfrm>
            <a:off x="0" y="1503833"/>
            <a:ext cx="9144000" cy="0"/>
          </a:xfrm>
          <a:prstGeom prst="straightConnector1">
            <a:avLst/>
          </a:prstGeom>
          <a:noFill/>
          <a:ln w="57150" cap="flat">
            <a:solidFill>
              <a:srgbClr val="000000">
                <a:alpha val="14901"/>
              </a:srgbClr>
            </a:solidFill>
            <a:prstDash val="solid"/>
            <a:round/>
            <a:headEnd type="none" w="med" len="med"/>
            <a:tailEnd type="none" w="med" len="med"/>
          </a:ln>
        </p:spPr>
      </p:cxnSp>
      <p:sp>
        <p:nvSpPr>
          <p:cNvPr id="20" name="Shape 20"/>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lt1"/>
                </a:solidFill>
                <a:latin typeface="Arial"/>
                <a:ea typeface="Arial"/>
                <a:cs typeface="Arial"/>
                <a:sym typeface="Arial"/>
              </a:defRPr>
            </a:lvl1pPr>
            <a:lvl2pPr algn="l" rtl="0">
              <a:spcBef>
                <a:spcPts val="0"/>
              </a:spcBef>
              <a:buSzPct val="100000"/>
              <a:buFont typeface="Arial"/>
              <a:buNone/>
              <a:defRPr sz="3600" b="1">
                <a:solidFill>
                  <a:schemeClr val="lt1"/>
                </a:solidFill>
                <a:latin typeface="Arial"/>
                <a:ea typeface="Arial"/>
                <a:cs typeface="Arial"/>
                <a:sym typeface="Arial"/>
              </a:defRPr>
            </a:lvl2pPr>
            <a:lvl3pPr algn="l" rtl="0">
              <a:spcBef>
                <a:spcPts val="0"/>
              </a:spcBef>
              <a:buSzPct val="100000"/>
              <a:buFont typeface="Arial"/>
              <a:buNone/>
              <a:defRPr sz="3600" b="1">
                <a:solidFill>
                  <a:schemeClr val="lt1"/>
                </a:solidFill>
                <a:latin typeface="Arial"/>
                <a:ea typeface="Arial"/>
                <a:cs typeface="Arial"/>
                <a:sym typeface="Arial"/>
              </a:defRPr>
            </a:lvl3pPr>
            <a:lvl4pPr algn="l" rtl="0">
              <a:spcBef>
                <a:spcPts val="0"/>
              </a:spcBef>
              <a:buSzPct val="100000"/>
              <a:buFont typeface="Arial"/>
              <a:buNone/>
              <a:defRPr sz="3600" b="1">
                <a:solidFill>
                  <a:schemeClr val="lt1"/>
                </a:solidFill>
                <a:latin typeface="Arial"/>
                <a:ea typeface="Arial"/>
                <a:cs typeface="Arial"/>
                <a:sym typeface="Arial"/>
              </a:defRPr>
            </a:lvl4pPr>
            <a:lvl5pPr algn="l" rtl="0">
              <a:spcBef>
                <a:spcPts val="0"/>
              </a:spcBef>
              <a:buSzPct val="100000"/>
              <a:buFont typeface="Arial"/>
              <a:buNone/>
              <a:defRPr sz="3600" b="1">
                <a:solidFill>
                  <a:schemeClr val="lt1"/>
                </a:solidFill>
                <a:latin typeface="Arial"/>
                <a:ea typeface="Arial"/>
                <a:cs typeface="Arial"/>
                <a:sym typeface="Arial"/>
              </a:defRPr>
            </a:lvl5pPr>
            <a:lvl6pPr algn="l" rtl="0">
              <a:spcBef>
                <a:spcPts val="0"/>
              </a:spcBef>
              <a:buSzPct val="100000"/>
              <a:buFont typeface="Arial"/>
              <a:buNone/>
              <a:defRPr sz="3600" b="1">
                <a:solidFill>
                  <a:schemeClr val="lt1"/>
                </a:solidFill>
                <a:latin typeface="Arial"/>
                <a:ea typeface="Arial"/>
                <a:cs typeface="Arial"/>
                <a:sym typeface="Arial"/>
              </a:defRPr>
            </a:lvl6pPr>
            <a:lvl7pPr algn="l" rtl="0">
              <a:spcBef>
                <a:spcPts val="0"/>
              </a:spcBef>
              <a:buSzPct val="100000"/>
              <a:buFont typeface="Arial"/>
              <a:buNone/>
              <a:defRPr sz="3600" b="1">
                <a:solidFill>
                  <a:schemeClr val="lt1"/>
                </a:solidFill>
                <a:latin typeface="Arial"/>
                <a:ea typeface="Arial"/>
                <a:cs typeface="Arial"/>
                <a:sym typeface="Arial"/>
              </a:defRPr>
            </a:lvl7pPr>
            <a:lvl8pPr algn="l" rtl="0">
              <a:spcBef>
                <a:spcPts val="0"/>
              </a:spcBef>
              <a:buSzPct val="100000"/>
              <a:buFont typeface="Arial"/>
              <a:buNone/>
              <a:defRPr sz="3600" b="1">
                <a:solidFill>
                  <a:schemeClr val="lt1"/>
                </a:solidFill>
                <a:latin typeface="Arial"/>
                <a:ea typeface="Arial"/>
                <a:cs typeface="Arial"/>
                <a:sym typeface="Arial"/>
              </a:defRPr>
            </a:lvl8pPr>
            <a:lvl9pPr algn="l" rtl="0">
              <a:spcBef>
                <a:spcPts val="0"/>
              </a:spcBef>
              <a:buSzPct val="100000"/>
              <a:buFont typeface="Arial"/>
              <a:buNone/>
              <a:defRPr sz="3600" b="1">
                <a:solidFill>
                  <a:schemeClr val="lt1"/>
                </a:solidFill>
                <a:latin typeface="Arial"/>
                <a:ea typeface="Arial"/>
                <a:cs typeface="Arial"/>
                <a:sym typeface="Arial"/>
              </a:defRPr>
            </a:lvl9pPr>
          </a:lstStyle>
          <a:p>
            <a:endParaRPr/>
          </a:p>
        </p:txBody>
      </p:sp>
      <p:sp>
        <p:nvSpPr>
          <p:cNvPr id="21" name="Shape 21"/>
          <p:cNvSpPr txBox="1">
            <a:spLocks noGrp="1"/>
          </p:cNvSpPr>
          <p:nvPr>
            <p:ph type="body" idx="1"/>
          </p:nvPr>
        </p:nvSpPr>
        <p:spPr>
          <a:xfrm>
            <a:off x="457200" y="1600200"/>
            <a:ext cx="3994500" cy="4967700"/>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
        <p:nvSpPr>
          <p:cNvPr id="22" name="Shape 22"/>
          <p:cNvSpPr txBox="1">
            <a:spLocks noGrp="1"/>
          </p:cNvSpPr>
          <p:nvPr>
            <p:ph type="body" idx="2"/>
          </p:nvPr>
        </p:nvSpPr>
        <p:spPr>
          <a:xfrm>
            <a:off x="4692273" y="1600200"/>
            <a:ext cx="3994500" cy="4967700"/>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3"/>
        <p:cNvGrpSpPr/>
        <p:nvPr/>
      </p:nvGrpSpPr>
      <p:grpSpPr>
        <a:xfrm>
          <a:off x="0" y="0"/>
          <a:ext cx="0" cy="0"/>
          <a:chOff x="0" y="0"/>
          <a:chExt cx="0" cy="0"/>
        </a:xfrm>
      </p:grpSpPr>
      <p:sp>
        <p:nvSpPr>
          <p:cNvPr id="24" name="Shape 24"/>
          <p:cNvSpPr/>
          <p:nvPr/>
        </p:nvSpPr>
        <p:spPr>
          <a:xfrm>
            <a:off x="0" y="0"/>
            <a:ext cx="9144000" cy="1532999"/>
          </a:xfrm>
          <a:prstGeom prst="rect">
            <a:avLst/>
          </a:prstGeom>
          <a:solidFill>
            <a:srgbClr val="2388DB"/>
          </a:solidFill>
          <a:ln>
            <a:noFill/>
          </a:ln>
        </p:spPr>
        <p:txBody>
          <a:bodyPr lIns="91425" tIns="45700" rIns="91425" bIns="45700" anchor="ctr" anchorCtr="0">
            <a:spAutoFit/>
          </a:bodyPr>
          <a:lstStyle/>
          <a:p>
            <a:endParaRPr/>
          </a:p>
        </p:txBody>
      </p:sp>
      <p:cxnSp>
        <p:nvCxnSpPr>
          <p:cNvPr id="25" name="Shape 25"/>
          <p:cNvCxnSpPr/>
          <p:nvPr/>
        </p:nvCxnSpPr>
        <p:spPr>
          <a:xfrm>
            <a:off x="0" y="1503833"/>
            <a:ext cx="9144000" cy="0"/>
          </a:xfrm>
          <a:prstGeom prst="straightConnector1">
            <a:avLst/>
          </a:prstGeom>
          <a:noFill/>
          <a:ln w="57150" cap="flat">
            <a:solidFill>
              <a:srgbClr val="000000">
                <a:alpha val="14901"/>
              </a:srgbClr>
            </a:solidFill>
            <a:prstDash val="solid"/>
            <a:round/>
            <a:headEnd type="none" w="med" len="med"/>
            <a:tailEnd type="none" w="med" len="med"/>
          </a:ln>
        </p:spPr>
      </p:cxnSp>
      <p:sp>
        <p:nvSpPr>
          <p:cNvPr id="26" name="Shape 26"/>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lt1"/>
                </a:solidFill>
                <a:latin typeface="Arial"/>
                <a:ea typeface="Arial"/>
                <a:cs typeface="Arial"/>
                <a:sym typeface="Arial"/>
              </a:defRPr>
            </a:lvl1pPr>
            <a:lvl2pPr algn="l" rtl="0">
              <a:spcBef>
                <a:spcPts val="0"/>
              </a:spcBef>
              <a:buSzPct val="100000"/>
              <a:buFont typeface="Arial"/>
              <a:buNone/>
              <a:defRPr sz="3600" b="1">
                <a:solidFill>
                  <a:schemeClr val="lt1"/>
                </a:solidFill>
                <a:latin typeface="Arial"/>
                <a:ea typeface="Arial"/>
                <a:cs typeface="Arial"/>
                <a:sym typeface="Arial"/>
              </a:defRPr>
            </a:lvl2pPr>
            <a:lvl3pPr algn="l" rtl="0">
              <a:spcBef>
                <a:spcPts val="0"/>
              </a:spcBef>
              <a:buSzPct val="100000"/>
              <a:buFont typeface="Arial"/>
              <a:buNone/>
              <a:defRPr sz="3600" b="1">
                <a:solidFill>
                  <a:schemeClr val="lt1"/>
                </a:solidFill>
                <a:latin typeface="Arial"/>
                <a:ea typeface="Arial"/>
                <a:cs typeface="Arial"/>
                <a:sym typeface="Arial"/>
              </a:defRPr>
            </a:lvl3pPr>
            <a:lvl4pPr algn="l" rtl="0">
              <a:spcBef>
                <a:spcPts val="0"/>
              </a:spcBef>
              <a:buSzPct val="100000"/>
              <a:buFont typeface="Arial"/>
              <a:buNone/>
              <a:defRPr sz="3600" b="1">
                <a:solidFill>
                  <a:schemeClr val="lt1"/>
                </a:solidFill>
                <a:latin typeface="Arial"/>
                <a:ea typeface="Arial"/>
                <a:cs typeface="Arial"/>
                <a:sym typeface="Arial"/>
              </a:defRPr>
            </a:lvl4pPr>
            <a:lvl5pPr algn="l" rtl="0">
              <a:spcBef>
                <a:spcPts val="0"/>
              </a:spcBef>
              <a:buSzPct val="100000"/>
              <a:buFont typeface="Arial"/>
              <a:buNone/>
              <a:defRPr sz="3600" b="1">
                <a:solidFill>
                  <a:schemeClr val="lt1"/>
                </a:solidFill>
                <a:latin typeface="Arial"/>
                <a:ea typeface="Arial"/>
                <a:cs typeface="Arial"/>
                <a:sym typeface="Arial"/>
              </a:defRPr>
            </a:lvl5pPr>
            <a:lvl6pPr algn="l" rtl="0">
              <a:spcBef>
                <a:spcPts val="0"/>
              </a:spcBef>
              <a:buSzPct val="100000"/>
              <a:buFont typeface="Arial"/>
              <a:buNone/>
              <a:defRPr sz="3600" b="1">
                <a:solidFill>
                  <a:schemeClr val="lt1"/>
                </a:solidFill>
                <a:latin typeface="Arial"/>
                <a:ea typeface="Arial"/>
                <a:cs typeface="Arial"/>
                <a:sym typeface="Arial"/>
              </a:defRPr>
            </a:lvl6pPr>
            <a:lvl7pPr algn="l" rtl="0">
              <a:spcBef>
                <a:spcPts val="0"/>
              </a:spcBef>
              <a:buSzPct val="100000"/>
              <a:buFont typeface="Arial"/>
              <a:buNone/>
              <a:defRPr sz="3600" b="1">
                <a:solidFill>
                  <a:schemeClr val="lt1"/>
                </a:solidFill>
                <a:latin typeface="Arial"/>
                <a:ea typeface="Arial"/>
                <a:cs typeface="Arial"/>
                <a:sym typeface="Arial"/>
              </a:defRPr>
            </a:lvl7pPr>
            <a:lvl8pPr algn="l" rtl="0">
              <a:spcBef>
                <a:spcPts val="0"/>
              </a:spcBef>
              <a:buSzPct val="100000"/>
              <a:buFont typeface="Arial"/>
              <a:buNone/>
              <a:defRPr sz="3600" b="1">
                <a:solidFill>
                  <a:schemeClr val="lt1"/>
                </a:solidFill>
                <a:latin typeface="Arial"/>
                <a:ea typeface="Arial"/>
                <a:cs typeface="Arial"/>
                <a:sym typeface="Arial"/>
              </a:defRPr>
            </a:lvl8pPr>
            <a:lvl9pPr algn="l" rtl="0">
              <a:spcBef>
                <a:spcPts val="0"/>
              </a:spcBef>
              <a:buSzPct val="100000"/>
              <a:buFont typeface="Arial"/>
              <a:buNone/>
              <a:defRPr sz="3600" b="1">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27"/>
        <p:cNvGrpSpPr/>
        <p:nvPr/>
      </p:nvGrpSpPr>
      <p:grpSpPr>
        <a:xfrm>
          <a:off x="0" y="0"/>
          <a:ext cx="0" cy="0"/>
          <a:chOff x="0" y="0"/>
          <a:chExt cx="0" cy="0"/>
        </a:xfrm>
      </p:grpSpPr>
      <p:sp>
        <p:nvSpPr>
          <p:cNvPr id="28" name="Shape 28"/>
          <p:cNvSpPr txBox="1">
            <a:spLocks noGrp="1"/>
          </p:cNvSpPr>
          <p:nvPr>
            <p:ph type="body" idx="1"/>
          </p:nvPr>
        </p:nvSpPr>
        <p:spPr>
          <a:xfrm>
            <a:off x="457200" y="5875078"/>
            <a:ext cx="8229600" cy="692700"/>
          </a:xfrm>
          <a:prstGeom prst="rect">
            <a:avLst/>
          </a:prstGeom>
          <a:noFill/>
          <a:ln>
            <a:noFill/>
          </a:ln>
        </p:spPr>
        <p:txBody>
          <a:bodyPr lIns="91425" tIns="91425" rIns="91425" bIns="91425" anchor="t" anchorCtr="0"/>
          <a:lstStyle>
            <a:lvl1pPr marL="285750" indent="-285750" algn="l" rtl="0">
              <a:lnSpc>
                <a:spcPct val="100000"/>
              </a:lnSpc>
              <a:spcBef>
                <a:spcPts val="0"/>
              </a:spcBef>
              <a:spcAft>
                <a:spcPts val="0"/>
              </a:spcAft>
              <a:buClr>
                <a:schemeClr val="dk2"/>
              </a:buClr>
              <a:buSzPct val="166666"/>
              <a:buFont typeface="Arial"/>
              <a:buChar char="•"/>
              <a:defRPr sz="1800" b="0">
                <a:solidFill>
                  <a:schemeClr val="dk2"/>
                </a:solidFill>
              </a:defRPr>
            </a:lvl1pPr>
            <a:lvl2pPr marL="285750" indent="-285750" algn="l" rtl="0">
              <a:lnSpc>
                <a:spcPct val="100000"/>
              </a:lnSpc>
              <a:spcBef>
                <a:spcPts val="0"/>
              </a:spcBef>
              <a:spcAft>
                <a:spcPts val="0"/>
              </a:spcAft>
              <a:buClr>
                <a:schemeClr val="dk2"/>
              </a:buClr>
              <a:buSzPct val="100000"/>
              <a:buFont typeface="Courier New"/>
              <a:buChar char="o"/>
              <a:defRPr sz="1800" b="0">
                <a:solidFill>
                  <a:schemeClr val="dk2"/>
                </a:solidFill>
              </a:defRPr>
            </a:lvl2pPr>
            <a:lvl3pPr marL="285750" indent="-285750" algn="l" rtl="0">
              <a:lnSpc>
                <a:spcPct val="100000"/>
              </a:lnSpc>
              <a:spcBef>
                <a:spcPts val="0"/>
              </a:spcBef>
              <a:spcAft>
                <a:spcPts val="0"/>
              </a:spcAft>
              <a:buClr>
                <a:schemeClr val="dk2"/>
              </a:buClr>
              <a:buSzPct val="100000"/>
              <a:buFont typeface="Wingdings"/>
              <a:buChar char="§"/>
              <a:defRPr sz="1800" b="0">
                <a:solidFill>
                  <a:schemeClr val="dk2"/>
                </a:solidFill>
              </a:defRPr>
            </a:lvl3pPr>
            <a:lvl4pPr marL="285750" indent="-285750" algn="l" rtl="0">
              <a:lnSpc>
                <a:spcPct val="100000"/>
              </a:lnSpc>
              <a:spcBef>
                <a:spcPts val="0"/>
              </a:spcBef>
              <a:spcAft>
                <a:spcPts val="0"/>
              </a:spcAft>
              <a:buClr>
                <a:schemeClr val="dk2"/>
              </a:buClr>
              <a:buSzPct val="166666"/>
              <a:buFont typeface="Arial"/>
              <a:buChar char="•"/>
              <a:defRPr sz="1800" b="0">
                <a:solidFill>
                  <a:schemeClr val="dk2"/>
                </a:solidFill>
              </a:defRPr>
            </a:lvl4pPr>
            <a:lvl5pPr marL="285750" indent="-285750" algn="l" rtl="0">
              <a:lnSpc>
                <a:spcPct val="100000"/>
              </a:lnSpc>
              <a:spcBef>
                <a:spcPts val="0"/>
              </a:spcBef>
              <a:spcAft>
                <a:spcPts val="0"/>
              </a:spcAft>
              <a:buClr>
                <a:schemeClr val="dk2"/>
              </a:buClr>
              <a:buSzPct val="100000"/>
              <a:buFont typeface="Courier New"/>
              <a:buChar char="o"/>
              <a:defRPr sz="1800" b="0">
                <a:solidFill>
                  <a:schemeClr val="dk2"/>
                </a:solidFill>
              </a:defRPr>
            </a:lvl5pPr>
            <a:lvl6pPr marL="285750" indent="-285750" algn="l" rtl="0">
              <a:lnSpc>
                <a:spcPct val="100000"/>
              </a:lnSpc>
              <a:spcBef>
                <a:spcPts val="0"/>
              </a:spcBef>
              <a:spcAft>
                <a:spcPts val="0"/>
              </a:spcAft>
              <a:buClr>
                <a:schemeClr val="dk2"/>
              </a:buClr>
              <a:buSzPct val="100000"/>
              <a:buFont typeface="Wingdings"/>
              <a:buChar char="§"/>
              <a:defRPr sz="1800" b="0">
                <a:solidFill>
                  <a:schemeClr val="dk2"/>
                </a:solidFill>
              </a:defRPr>
            </a:lvl6pPr>
            <a:lvl7pPr marL="285750" indent="-285750" algn="l" rtl="0">
              <a:lnSpc>
                <a:spcPct val="100000"/>
              </a:lnSpc>
              <a:spcBef>
                <a:spcPts val="0"/>
              </a:spcBef>
              <a:spcAft>
                <a:spcPts val="0"/>
              </a:spcAft>
              <a:buClr>
                <a:schemeClr val="dk2"/>
              </a:buClr>
              <a:buSzPct val="166666"/>
              <a:buFont typeface="Arial"/>
              <a:buChar char="•"/>
              <a:defRPr sz="1800" b="0">
                <a:solidFill>
                  <a:schemeClr val="dk2"/>
                </a:solidFill>
              </a:defRPr>
            </a:lvl7pPr>
            <a:lvl8pPr marL="285750" indent="-285750" algn="l" rtl="0">
              <a:lnSpc>
                <a:spcPct val="100000"/>
              </a:lnSpc>
              <a:spcBef>
                <a:spcPts val="0"/>
              </a:spcBef>
              <a:spcAft>
                <a:spcPts val="0"/>
              </a:spcAft>
              <a:buClr>
                <a:schemeClr val="dk2"/>
              </a:buClr>
              <a:buSzPct val="100000"/>
              <a:buFont typeface="Courier New"/>
              <a:buChar char="o"/>
              <a:defRPr sz="1800" b="0">
                <a:solidFill>
                  <a:schemeClr val="dk2"/>
                </a:solidFill>
              </a:defRPr>
            </a:lvl8pPr>
            <a:lvl9pPr marL="285750" indent="-285750" algn="l" rtl="0">
              <a:lnSpc>
                <a:spcPct val="100000"/>
              </a:lnSpc>
              <a:spcBef>
                <a:spcPts val="0"/>
              </a:spcBef>
              <a:spcAft>
                <a:spcPts val="0"/>
              </a:spcAft>
              <a:buClr>
                <a:schemeClr val="dk2"/>
              </a:buClr>
              <a:buSzPct val="100000"/>
              <a:buFont typeface="Wingdings"/>
              <a:buChar char="§"/>
              <a:defRPr sz="1800" b="0">
                <a:solidFill>
                  <a:schemeClr val="dk2"/>
                </a:solidFill>
              </a:defRPr>
            </a:lvl9pPr>
          </a:lstStyle>
          <a:p>
            <a:endParaRPr/>
          </a:p>
        </p:txBody>
      </p:sp>
      <p:sp>
        <p:nvSpPr>
          <p:cNvPr id="29" name="Shape 29"/>
          <p:cNvSpPr/>
          <p:nvPr/>
        </p:nvSpPr>
        <p:spPr>
          <a:xfrm>
            <a:off x="4274" y="0"/>
            <a:ext cx="9144000" cy="5875200"/>
          </a:xfrm>
          <a:prstGeom prst="rect">
            <a:avLst/>
          </a:prstGeom>
          <a:solidFill>
            <a:srgbClr val="2388DB"/>
          </a:solidFill>
          <a:ln>
            <a:noFill/>
          </a:ln>
        </p:spPr>
        <p:txBody>
          <a:bodyPr lIns="91425" tIns="45700" rIns="91425" bIns="45700" anchor="ctr" anchorCtr="0">
            <a:spAutoFit/>
          </a:bodyPr>
          <a:lstStyle/>
          <a:p>
            <a:endParaRPr/>
          </a:p>
        </p:txBody>
      </p:sp>
      <p:cxnSp>
        <p:nvCxnSpPr>
          <p:cNvPr id="30" name="Shape 30"/>
          <p:cNvCxnSpPr/>
          <p:nvPr/>
        </p:nvCxnSpPr>
        <p:spPr>
          <a:xfrm>
            <a:off x="0" y="5845828"/>
            <a:ext cx="9144000" cy="0"/>
          </a:xfrm>
          <a:prstGeom prst="straightConnector1">
            <a:avLst/>
          </a:prstGeom>
          <a:noFill/>
          <a:ln w="57150" cap="flat">
            <a:solidFill>
              <a:srgbClr val="000000">
                <a:alpha val="14901"/>
              </a:srgbClr>
            </a:solidFill>
            <a:prstDash val="solid"/>
            <a:round/>
            <a:headEnd type="none" w="med" len="med"/>
            <a:tailEnd type="none" w="med" len="med"/>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dk2"/>
        </a:solidFill>
        <a:effectLst/>
      </p:bgPr>
    </p:bg>
    <p:spTree>
      <p:nvGrpSpPr>
        <p:cNvPr id="1" name="Shape 3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marL="0" indent="228600" algn="l" rtl="0">
              <a:spcBef>
                <a:spcPts val="0"/>
              </a:spcBef>
              <a:buClr>
                <a:schemeClr val="lt1"/>
              </a:buClr>
              <a:buSzPct val="100000"/>
              <a:buFont typeface="Arial"/>
              <a:buNone/>
              <a:defRPr sz="3600" b="1" i="0" u="none" strike="noStrike" cap="none" baseline="0">
                <a:solidFill>
                  <a:schemeClr val="lt1"/>
                </a:solidFill>
                <a:latin typeface="Arial"/>
                <a:ea typeface="Arial"/>
                <a:cs typeface="Arial"/>
                <a:sym typeface="Arial"/>
              </a:defRPr>
            </a:lvl1pPr>
            <a:lvl2pPr marL="0" indent="228600" algn="l" rtl="0">
              <a:spcBef>
                <a:spcPts val="0"/>
              </a:spcBef>
              <a:buClr>
                <a:schemeClr val="lt1"/>
              </a:buClr>
              <a:buSzPct val="100000"/>
              <a:buFont typeface="Arial"/>
              <a:buNone/>
              <a:defRPr sz="3600" b="1" i="0" u="none" strike="noStrike" cap="none" baseline="0">
                <a:solidFill>
                  <a:schemeClr val="lt1"/>
                </a:solidFill>
                <a:latin typeface="Arial"/>
                <a:ea typeface="Arial"/>
                <a:cs typeface="Arial"/>
                <a:sym typeface="Arial"/>
              </a:defRPr>
            </a:lvl2pPr>
            <a:lvl3pPr marL="0" indent="228600" algn="l" rtl="0">
              <a:spcBef>
                <a:spcPts val="0"/>
              </a:spcBef>
              <a:buClr>
                <a:schemeClr val="lt1"/>
              </a:buClr>
              <a:buSzPct val="100000"/>
              <a:buFont typeface="Arial"/>
              <a:buNone/>
              <a:defRPr sz="3600" b="1" i="0" u="none" strike="noStrike" cap="none" baseline="0">
                <a:solidFill>
                  <a:schemeClr val="lt1"/>
                </a:solidFill>
                <a:latin typeface="Arial"/>
                <a:ea typeface="Arial"/>
                <a:cs typeface="Arial"/>
                <a:sym typeface="Arial"/>
              </a:defRPr>
            </a:lvl3pPr>
            <a:lvl4pPr marL="0" indent="228600" algn="l" rtl="0">
              <a:spcBef>
                <a:spcPts val="0"/>
              </a:spcBef>
              <a:buClr>
                <a:schemeClr val="lt1"/>
              </a:buClr>
              <a:buSzPct val="100000"/>
              <a:buFont typeface="Arial"/>
              <a:buNone/>
              <a:defRPr sz="3600" b="1" i="0" u="none" strike="noStrike" cap="none" baseline="0">
                <a:solidFill>
                  <a:schemeClr val="lt1"/>
                </a:solidFill>
                <a:latin typeface="Arial"/>
                <a:ea typeface="Arial"/>
                <a:cs typeface="Arial"/>
                <a:sym typeface="Arial"/>
              </a:defRPr>
            </a:lvl4pPr>
            <a:lvl5pPr marL="0" indent="228600" algn="l" rtl="0">
              <a:spcBef>
                <a:spcPts val="0"/>
              </a:spcBef>
              <a:buClr>
                <a:schemeClr val="lt1"/>
              </a:buClr>
              <a:buSzPct val="100000"/>
              <a:buFont typeface="Arial"/>
              <a:buNone/>
              <a:defRPr sz="3600" b="1" i="0" u="none" strike="noStrike" cap="none" baseline="0">
                <a:solidFill>
                  <a:schemeClr val="lt1"/>
                </a:solidFill>
                <a:latin typeface="Arial"/>
                <a:ea typeface="Arial"/>
                <a:cs typeface="Arial"/>
                <a:sym typeface="Arial"/>
              </a:defRPr>
            </a:lvl5pPr>
            <a:lvl6pPr marL="0" indent="228600" algn="l" rtl="0">
              <a:spcBef>
                <a:spcPts val="0"/>
              </a:spcBef>
              <a:buClr>
                <a:schemeClr val="lt1"/>
              </a:buClr>
              <a:buSzPct val="100000"/>
              <a:buFont typeface="Arial"/>
              <a:buNone/>
              <a:defRPr sz="3600" b="1" i="0" u="none" strike="noStrike" cap="none" baseline="0">
                <a:solidFill>
                  <a:schemeClr val="lt1"/>
                </a:solidFill>
                <a:latin typeface="Arial"/>
                <a:ea typeface="Arial"/>
                <a:cs typeface="Arial"/>
                <a:sym typeface="Arial"/>
              </a:defRPr>
            </a:lvl6pPr>
            <a:lvl7pPr marL="0" indent="228600" algn="l" rtl="0">
              <a:spcBef>
                <a:spcPts val="0"/>
              </a:spcBef>
              <a:buClr>
                <a:schemeClr val="lt1"/>
              </a:buClr>
              <a:buSzPct val="100000"/>
              <a:buFont typeface="Arial"/>
              <a:buNone/>
              <a:defRPr sz="3600" b="1" i="0" u="none" strike="noStrike" cap="none" baseline="0">
                <a:solidFill>
                  <a:schemeClr val="lt1"/>
                </a:solidFill>
                <a:latin typeface="Arial"/>
                <a:ea typeface="Arial"/>
                <a:cs typeface="Arial"/>
                <a:sym typeface="Arial"/>
              </a:defRPr>
            </a:lvl7pPr>
            <a:lvl8pPr marL="0" indent="228600" algn="l" rtl="0">
              <a:spcBef>
                <a:spcPts val="0"/>
              </a:spcBef>
              <a:buClr>
                <a:schemeClr val="lt1"/>
              </a:buClr>
              <a:buSzPct val="100000"/>
              <a:buFont typeface="Arial"/>
              <a:buNone/>
              <a:defRPr sz="3600" b="1" i="0" u="none" strike="noStrike" cap="none" baseline="0">
                <a:solidFill>
                  <a:schemeClr val="lt1"/>
                </a:solidFill>
                <a:latin typeface="Arial"/>
                <a:ea typeface="Arial"/>
                <a:cs typeface="Arial"/>
                <a:sym typeface="Arial"/>
              </a:defRPr>
            </a:lvl8pPr>
            <a:lvl9pPr marL="0" indent="228600" algn="l" rtl="0">
              <a:spcBef>
                <a:spcPts val="0"/>
              </a:spcBef>
              <a:buClr>
                <a:schemeClr val="lt1"/>
              </a:buClr>
              <a:buSzPct val="100000"/>
              <a:buFont typeface="Arial"/>
              <a:buNone/>
              <a:defRPr sz="3600" b="1" i="0" u="none" strike="noStrike" cap="none" baseline="0">
                <a:solidFill>
                  <a:schemeClr val="lt1"/>
                </a:solidFill>
                <a:latin typeface="Arial"/>
                <a:ea typeface="Arial"/>
                <a:cs typeface="Arial"/>
                <a:sym typeface="Arial"/>
              </a:defRPr>
            </a:lvl9pPr>
          </a:lstStyle>
          <a:p>
            <a:endParaRPr/>
          </a:p>
        </p:txBody>
      </p:sp>
      <p:sp>
        <p:nvSpPr>
          <p:cNvPr id="6" name="Shape 6"/>
          <p:cNvSpPr txBox="1">
            <a:spLocks noGrp="1"/>
          </p:cNvSpPr>
          <p:nvPr>
            <p:ph type="body" idx="1"/>
          </p:nvPr>
        </p:nvSpPr>
        <p:spPr>
          <a:xfrm>
            <a:off x="457200" y="1600200"/>
            <a:ext cx="8229600" cy="4967700"/>
          </a:xfrm>
          <a:prstGeom prst="rect">
            <a:avLst/>
          </a:prstGeom>
          <a:noFill/>
          <a:ln>
            <a:noFill/>
          </a:ln>
        </p:spPr>
        <p:txBody>
          <a:bodyPr lIns="91425" tIns="91425" rIns="91425" bIns="91425" anchor="t" anchorCtr="0"/>
          <a:lstStyle>
            <a:lvl1pPr marL="342900" indent="-342900" algn="l" rtl="0">
              <a:spcBef>
                <a:spcPts val="600"/>
              </a:spcBef>
              <a:buClr>
                <a:schemeClr val="dk1"/>
              </a:buClr>
              <a:buSzPct val="166666"/>
              <a:buFont typeface="Arial"/>
              <a:buChar char="•"/>
              <a:defRPr sz="3000" b="0" i="0" u="none" strike="noStrike" cap="none" baseline="0">
                <a:solidFill>
                  <a:schemeClr val="dk1"/>
                </a:solidFill>
                <a:latin typeface="Arial"/>
                <a:ea typeface="Arial"/>
                <a:cs typeface="Arial"/>
                <a:sym typeface="Arial"/>
              </a:defRPr>
            </a:lvl1pPr>
            <a:lvl2pPr marL="742950" indent="-285750" algn="l" rtl="0">
              <a:spcBef>
                <a:spcPts val="480"/>
              </a:spcBef>
              <a:buClr>
                <a:schemeClr val="dk1"/>
              </a:buClr>
              <a:buSzPct val="100000"/>
              <a:buFont typeface="Courier New"/>
              <a:buChar char="o"/>
              <a:defRPr sz="2400" b="0" i="0" u="none" strike="noStrike" cap="none" baseline="0">
                <a:solidFill>
                  <a:schemeClr val="dk1"/>
                </a:solidFill>
                <a:latin typeface="Arial"/>
                <a:ea typeface="Arial"/>
                <a:cs typeface="Arial"/>
                <a:sym typeface="Arial"/>
              </a:defRPr>
            </a:lvl2pPr>
            <a:lvl3pPr marL="1143000" indent="-228600" algn="l" rtl="0">
              <a:spcBef>
                <a:spcPts val="480"/>
              </a:spcBef>
              <a:buClr>
                <a:schemeClr val="dk1"/>
              </a:buClr>
              <a:buSzPct val="100000"/>
              <a:buFont typeface="Wingdings"/>
              <a:buChar char="§"/>
              <a:defRPr sz="2400" b="0" i="0" u="none" strike="noStrike" cap="none" baseline="0">
                <a:solidFill>
                  <a:schemeClr val="dk1"/>
                </a:solidFill>
                <a:latin typeface="Arial"/>
                <a:ea typeface="Arial"/>
                <a:cs typeface="Arial"/>
                <a:sym typeface="Arial"/>
              </a:defRPr>
            </a:lvl3pPr>
            <a:lvl4pPr marL="1600200" indent="-228600" algn="l" rtl="0">
              <a:spcBef>
                <a:spcPts val="360"/>
              </a:spcBef>
              <a:buClr>
                <a:schemeClr val="dk1"/>
              </a:buClr>
              <a:buSzPct val="166666"/>
              <a:buFont typeface="Arial"/>
              <a:buChar char="•"/>
              <a:defRPr sz="1800" b="0" i="0" u="none" strike="noStrike" cap="none" baseline="0">
                <a:solidFill>
                  <a:schemeClr val="dk1"/>
                </a:solidFill>
                <a:latin typeface="Arial"/>
                <a:ea typeface="Arial"/>
                <a:cs typeface="Arial"/>
                <a:sym typeface="Arial"/>
              </a:defRPr>
            </a:lvl4pPr>
            <a:lvl5pPr marL="2057400" indent="-228600" algn="l" rtl="0">
              <a:spcBef>
                <a:spcPts val="360"/>
              </a:spcBef>
              <a:buClr>
                <a:schemeClr val="dk1"/>
              </a:buClr>
              <a:buSzPct val="100000"/>
              <a:buFont typeface="Courier New"/>
              <a:buChar char="o"/>
              <a:defRPr sz="1800" b="0" i="0" u="none" strike="noStrike" cap="none" baseline="0">
                <a:solidFill>
                  <a:schemeClr val="dk1"/>
                </a:solidFill>
                <a:latin typeface="Arial"/>
                <a:ea typeface="Arial"/>
                <a:cs typeface="Arial"/>
                <a:sym typeface="Arial"/>
              </a:defRPr>
            </a:lvl5pPr>
            <a:lvl6pPr marL="2514600" indent="-228600" algn="l" rtl="0">
              <a:spcBef>
                <a:spcPts val="360"/>
              </a:spcBef>
              <a:buClr>
                <a:schemeClr val="dk1"/>
              </a:buClr>
              <a:buSzPct val="100000"/>
              <a:buFont typeface="Wingdings"/>
              <a:buChar char="§"/>
              <a:defRPr sz="1800" b="0" i="0" u="none" strike="noStrike" cap="none" baseline="0">
                <a:solidFill>
                  <a:schemeClr val="dk1"/>
                </a:solidFill>
                <a:latin typeface="Arial"/>
                <a:ea typeface="Arial"/>
                <a:cs typeface="Arial"/>
                <a:sym typeface="Arial"/>
              </a:defRPr>
            </a:lvl6pPr>
            <a:lvl7pPr marL="2971800" indent="-228600" algn="l" rtl="0">
              <a:spcBef>
                <a:spcPts val="360"/>
              </a:spcBef>
              <a:buClr>
                <a:schemeClr val="dk1"/>
              </a:buClr>
              <a:buSzPct val="166666"/>
              <a:buFont typeface="Arial"/>
              <a:buChar char="•"/>
              <a:defRPr sz="1800" b="0" i="0" u="none" strike="noStrike" cap="none" baseline="0">
                <a:solidFill>
                  <a:schemeClr val="dk1"/>
                </a:solidFill>
                <a:latin typeface="Arial"/>
                <a:ea typeface="Arial"/>
                <a:cs typeface="Arial"/>
                <a:sym typeface="Arial"/>
              </a:defRPr>
            </a:lvl7pPr>
            <a:lvl8pPr marL="3429000" indent="-228600" algn="l" rtl="0">
              <a:spcBef>
                <a:spcPts val="360"/>
              </a:spcBef>
              <a:buClr>
                <a:schemeClr val="dk1"/>
              </a:buClr>
              <a:buSzPct val="100000"/>
              <a:buFont typeface="Courier New"/>
              <a:buChar char="o"/>
              <a:defRPr sz="1800" b="0" i="0" u="none" strike="noStrike" cap="none" baseline="0">
                <a:solidFill>
                  <a:schemeClr val="dk1"/>
                </a:solidFill>
                <a:latin typeface="Arial"/>
                <a:ea typeface="Arial"/>
                <a:cs typeface="Arial"/>
                <a:sym typeface="Arial"/>
              </a:defRPr>
            </a:lvl8pPr>
            <a:lvl9pPr marL="3886200" indent="-228600" algn="l" rtl="0">
              <a:spcBef>
                <a:spcPts val="360"/>
              </a:spcBef>
              <a:buClr>
                <a:schemeClr val="dk1"/>
              </a:buClr>
              <a:buSzPct val="100000"/>
              <a:buFont typeface="Wingdings"/>
              <a:buChar char="§"/>
              <a:defRPr sz="1800" b="0" i="0" u="none" strike="noStrike" cap="none" baseline="0">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2"/>
        <p:cNvGrpSpPr/>
        <p:nvPr/>
      </p:nvGrpSpPr>
      <p:grpSpPr>
        <a:xfrm>
          <a:off x="0" y="0"/>
          <a:ext cx="0" cy="0"/>
          <a:chOff x="0" y="0"/>
          <a:chExt cx="0" cy="0"/>
        </a:xfrm>
      </p:grpSpPr>
      <p:sp>
        <p:nvSpPr>
          <p:cNvPr id="33" name="Shape 33"/>
          <p:cNvSpPr txBox="1">
            <a:spLocks noGrp="1"/>
          </p:cNvSpPr>
          <p:nvPr>
            <p:ph type="ctrTitle"/>
          </p:nvPr>
        </p:nvSpPr>
        <p:spPr>
          <a:xfrm>
            <a:off x="952850" y="2490375"/>
            <a:ext cx="7793699" cy="2240999"/>
          </a:xfrm>
          <a:prstGeom prst="rect">
            <a:avLst/>
          </a:prstGeom>
        </p:spPr>
        <p:txBody>
          <a:bodyPr lIns="91425" tIns="91425" rIns="91425" bIns="91425" anchor="b" anchorCtr="0">
            <a:spAutoFit/>
          </a:bodyPr>
          <a:lstStyle/>
          <a:p>
            <a:pPr>
              <a:buNone/>
            </a:pPr>
            <a:r>
              <a:rPr lang="en" sz="3600" b="0">
                <a:solidFill>
                  <a:srgbClr val="000000"/>
                </a:solidFill>
              </a:rPr>
              <a:t>Trajectories of Underrepresented Students in STEM: Findings from Research &amp; Implications for Practice</a:t>
            </a:r>
          </a:p>
        </p:txBody>
      </p:sp>
      <p:sp>
        <p:nvSpPr>
          <p:cNvPr id="34" name="Shape 34"/>
          <p:cNvSpPr txBox="1">
            <a:spLocks noGrp="1"/>
          </p:cNvSpPr>
          <p:nvPr>
            <p:ph type="subTitle" idx="1"/>
          </p:nvPr>
        </p:nvSpPr>
        <p:spPr>
          <a:xfrm>
            <a:off x="2613900" y="5006960"/>
            <a:ext cx="4129800" cy="1075199"/>
          </a:xfrm>
          <a:prstGeom prst="rect">
            <a:avLst/>
          </a:prstGeom>
        </p:spPr>
        <p:txBody>
          <a:bodyPr lIns="91425" tIns="91425" rIns="91425" bIns="91425" anchor="t" anchorCtr="0">
            <a:spAutoFit/>
          </a:bodyPr>
          <a:lstStyle/>
          <a:p>
            <a:pPr lvl="0" algn="l" rtl="0">
              <a:lnSpc>
                <a:spcPct val="115000"/>
              </a:lnSpc>
              <a:buNone/>
            </a:pPr>
            <a:r>
              <a:rPr lang="en" sz="2000">
                <a:solidFill>
                  <a:srgbClr val="898989"/>
                </a:solidFill>
              </a:rPr>
              <a:t>Tanya Figueroa   Gina Garcia </a:t>
            </a:r>
          </a:p>
          <a:p>
            <a:pPr lvl="0" algn="l" rtl="0">
              <a:lnSpc>
                <a:spcPct val="115000"/>
              </a:lnSpc>
              <a:buNone/>
            </a:pPr>
            <a:r>
              <a:rPr lang="en" sz="2000">
                <a:solidFill>
                  <a:srgbClr val="898989"/>
                </a:solidFill>
              </a:rPr>
              <a:t>Bryce Hughes     Sylvia Hurtado</a:t>
            </a:r>
          </a:p>
          <a:p>
            <a:endParaRPr/>
          </a:p>
          <a:p>
            <a:endParaRPr/>
          </a:p>
        </p:txBody>
      </p:sp>
      <p:sp>
        <p:nvSpPr>
          <p:cNvPr id="35" name="Shape 35"/>
          <p:cNvSpPr/>
          <p:nvPr/>
        </p:nvSpPr>
        <p:spPr>
          <a:xfrm>
            <a:off x="5238750" y="22451"/>
            <a:ext cx="3905250" cy="2352675"/>
          </a:xfrm>
          <a:prstGeom prst="rect">
            <a:avLst/>
          </a:prstGeom>
          <a:blipFill>
            <a:blip r:embed="rId3"/>
            <a:stretch>
              <a:fillRect/>
            </a:stretch>
          </a:blipFill>
        </p:spPr>
      </p:sp>
      <p:sp>
        <p:nvSpPr>
          <p:cNvPr id="36" name="Shape 36"/>
          <p:cNvSpPr/>
          <p:nvPr/>
        </p:nvSpPr>
        <p:spPr>
          <a:xfrm>
            <a:off x="3314699" y="22451"/>
            <a:ext cx="1924050" cy="2352675"/>
          </a:xfrm>
          <a:prstGeom prst="rect">
            <a:avLst/>
          </a:prstGeom>
          <a:blipFill>
            <a:blip r:embed="rId4"/>
            <a:stretch>
              <a:fillRect/>
            </a:stretch>
          </a:blipFill>
        </p:spPr>
      </p:sp>
      <p:sp>
        <p:nvSpPr>
          <p:cNvPr id="37" name="Shape 37"/>
          <p:cNvSpPr/>
          <p:nvPr/>
        </p:nvSpPr>
        <p:spPr>
          <a:xfrm>
            <a:off x="-25867" y="19162"/>
            <a:ext cx="3340567" cy="2359253"/>
          </a:xfrm>
          <a:prstGeom prst="rect">
            <a:avLst/>
          </a:prstGeom>
          <a:blipFill>
            <a:blip r:embed="rId5"/>
            <a:stretch>
              <a:fillRect/>
            </a:stretch>
          </a:blipFill>
        </p:spPr>
      </p:sp>
      <p:sp>
        <p:nvSpPr>
          <p:cNvPr id="38" name="Shape 38"/>
          <p:cNvSpPr txBox="1"/>
          <p:nvPr/>
        </p:nvSpPr>
        <p:spPr>
          <a:xfrm>
            <a:off x="96150" y="6345275"/>
            <a:ext cx="1687800" cy="448499"/>
          </a:xfrm>
          <a:prstGeom prst="rect">
            <a:avLst/>
          </a:prstGeom>
          <a:noFill/>
        </p:spPr>
        <p:txBody>
          <a:bodyPr lIns="91425" tIns="91425" rIns="91425" bIns="91425" anchor="t" anchorCtr="0">
            <a:spAutoFit/>
          </a:bodyPr>
          <a:lstStyle/>
          <a:p>
            <a:pPr>
              <a:buNone/>
            </a:pPr>
            <a:r>
              <a:rPr lang="en"/>
              <a:t>AACU 2012</a:t>
            </a:r>
          </a:p>
        </p:txBody>
      </p:sp>
    </p:spTree>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Shape 43"/>
          <p:cNvSpPr txBox="1">
            <a:spLocks noGrp="1"/>
          </p:cNvSpPr>
          <p:nvPr>
            <p:ph type="title"/>
          </p:nvPr>
        </p:nvSpPr>
        <p:spPr/>
        <p:txBody>
          <a:bodyPr/>
          <a:lstStyle/>
          <a:p>
            <a:r>
              <a:rPr lang="en" smtClean="0"/>
              <a:t>Purpose of this Session</a:t>
            </a:r>
            <a:endParaRPr lang="en" dirty="0"/>
          </a:p>
        </p:txBody>
      </p:sp>
      <p:sp>
        <p:nvSpPr>
          <p:cNvPr id="44" name="Shape 44"/>
          <p:cNvSpPr txBox="1">
            <a:spLocks noGrp="1"/>
          </p:cNvSpPr>
          <p:nvPr>
            <p:ph type="body" idx="1"/>
          </p:nvPr>
        </p:nvSpPr>
        <p:spPr/>
        <p:txBody>
          <a:bodyPr>
            <a:normAutofit/>
          </a:bodyPr>
          <a:lstStyle/>
          <a:p>
            <a:r>
              <a:rPr lang="en-US" dirty="0" smtClean="0"/>
              <a:t>Gain an understanding of the unique experiences of students of </a:t>
            </a:r>
            <a:r>
              <a:rPr lang="en-US" dirty="0" smtClean="0"/>
              <a:t>color </a:t>
            </a:r>
            <a:r>
              <a:rPr lang="en-US" dirty="0" smtClean="0"/>
              <a:t>in STEM</a:t>
            </a:r>
          </a:p>
          <a:p>
            <a:r>
              <a:rPr lang="en-US" dirty="0" smtClean="0"/>
              <a:t>Identify challenges and opportunities to URM retention and improve the use of “evidence-based” approaches</a:t>
            </a:r>
          </a:p>
          <a:p>
            <a:r>
              <a:rPr lang="en-US" dirty="0" smtClean="0"/>
              <a:t>Discuss best practices for diversifying the STEM postsecondary pipeline and creating more equitable outcomes</a:t>
            </a:r>
          </a:p>
          <a:p>
            <a:r>
              <a:rPr lang="en-US" dirty="0" smtClean="0"/>
              <a:t>Discuss implications for your institution</a:t>
            </a:r>
          </a:p>
          <a:p>
            <a:endParaRPr lang="en-US" dirty="0"/>
          </a:p>
        </p:txBody>
      </p:sp>
    </p:spTree>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Shape 49"/>
          <p:cNvSpPr txBox="1">
            <a:spLocks noGrp="1"/>
          </p:cNvSpPr>
          <p:nvPr>
            <p:ph type="title"/>
          </p:nvPr>
        </p:nvSpPr>
        <p:spPr/>
        <p:txBody>
          <a:bodyPr/>
          <a:lstStyle/>
          <a:p>
            <a:r>
              <a:rPr lang="en" smtClean="0"/>
              <a:t>Overview/History of Project</a:t>
            </a:r>
            <a:endParaRPr lang="en"/>
          </a:p>
        </p:txBody>
      </p:sp>
      <p:sp>
        <p:nvSpPr>
          <p:cNvPr id="50" name="Shape 50"/>
          <p:cNvSpPr txBox="1">
            <a:spLocks noGrp="1"/>
          </p:cNvSpPr>
          <p:nvPr>
            <p:ph type="body" idx="1"/>
          </p:nvPr>
        </p:nvSpPr>
        <p:spPr/>
        <p:txBody>
          <a:bodyPr/>
          <a:lstStyle/>
          <a:p>
            <a:r>
              <a:rPr lang="en-US" dirty="0" smtClean="0"/>
              <a:t>What do successful STEM pathways look like for underrepresented minority (URM) students?</a:t>
            </a:r>
          </a:p>
          <a:p>
            <a:pPr lvl="1"/>
            <a:r>
              <a:rPr lang="en-US" dirty="0" smtClean="0"/>
              <a:t>URM = African American, Latina/o, and American Indian</a:t>
            </a:r>
          </a:p>
          <a:p>
            <a:r>
              <a:rPr lang="en-US" dirty="0" smtClean="0"/>
              <a:t>Mixed method study</a:t>
            </a:r>
          </a:p>
          <a:p>
            <a:pPr lvl="1"/>
            <a:r>
              <a:rPr lang="en-US" dirty="0" smtClean="0"/>
              <a:t>Longitudinal surveys</a:t>
            </a:r>
          </a:p>
          <a:p>
            <a:pPr lvl="1"/>
            <a:r>
              <a:rPr lang="en-US" dirty="0" smtClean="0"/>
              <a:t>Campus site visits using focus groups, interviews over the last eight years</a:t>
            </a:r>
            <a:endParaRPr lang="en" dirty="0">
              <a:sym typeface="Times New Roman"/>
            </a:endParaRPr>
          </a:p>
        </p:txBody>
      </p:sp>
      <p:sp>
        <p:nvSpPr>
          <p:cNvPr id="51" name="Shape 51"/>
          <p:cNvSpPr txBox="1"/>
          <p:nvPr/>
        </p:nvSpPr>
        <p:spPr>
          <a:xfrm>
            <a:off x="77150" y="3000950"/>
            <a:ext cx="3000000" cy="3000000"/>
          </a:xfrm>
          <a:prstGeom prst="rect">
            <a:avLst/>
          </a:prstGeom>
        </p:spPr>
        <p:txBody>
          <a:bodyPr lIns="91425" tIns="91425" rIns="91425" bIns="91425" anchor="ctr" anchorCtr="0">
            <a:spAutoFit/>
          </a:bodyPr>
          <a:lstStyle/>
          <a:p>
            <a:pPr lvl="0" rtl="0">
              <a:buNone/>
            </a:pPr>
            <a:r>
              <a:rPr lang="en"/>
              <a:t>
</a:t>
            </a:r>
          </a:p>
        </p:txBody>
      </p:sp>
      <p:sp>
        <p:nvSpPr>
          <p:cNvPr id="53" name="Shape 53"/>
          <p:cNvSpPr txBox="1"/>
          <p:nvPr/>
        </p:nvSpPr>
        <p:spPr>
          <a:xfrm>
            <a:off x="4655950" y="1690906"/>
            <a:ext cx="4291800" cy="4875300"/>
          </a:xfrm>
          <a:prstGeom prst="rect">
            <a:avLst/>
          </a:prstGeom>
          <a:noFill/>
        </p:spPr>
        <p:txBody>
          <a:bodyPr lIns="91425" tIns="91425" rIns="91425" bIns="91425" anchor="t" anchorCtr="0">
            <a:spAutoFit/>
          </a:bodyPr>
          <a:lstStyle/>
          <a:p>
            <a:endParaRPr/>
          </a:p>
        </p:txBody>
      </p:sp>
    </p:spTree>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457200" y="274637"/>
            <a:ext cx="8229600" cy="1143000"/>
          </a:xfrm>
          <a:prstGeom prst="rect">
            <a:avLst/>
          </a:prstGeom>
        </p:spPr>
        <p:txBody>
          <a:bodyPr lIns="91425" tIns="91425" rIns="91425" bIns="91425" anchor="b" anchorCtr="0">
            <a:spAutoFit/>
          </a:bodyPr>
          <a:lstStyle/>
          <a:p>
            <a:pPr>
              <a:buNone/>
            </a:pPr>
            <a:r>
              <a:rPr lang="en"/>
              <a:t>Efficacy of URP on intentions to enroll in graduate school</a:t>
            </a:r>
          </a:p>
        </p:txBody>
      </p:sp>
      <p:sp>
        <p:nvSpPr>
          <p:cNvPr id="73" name="Shape 73"/>
          <p:cNvSpPr txBox="1">
            <a:spLocks noGrp="1"/>
          </p:cNvSpPr>
          <p:nvPr>
            <p:ph type="body" idx="1"/>
          </p:nvPr>
        </p:nvSpPr>
        <p:spPr>
          <a:xfrm>
            <a:off x="457200" y="1600200"/>
            <a:ext cx="8229600" cy="4967700"/>
          </a:xfrm>
          <a:prstGeom prst="rect">
            <a:avLst/>
          </a:prstGeom>
        </p:spPr>
        <p:txBody>
          <a:bodyPr lIns="91425" tIns="91425" rIns="91425" bIns="91425" anchor="t" anchorCtr="0">
            <a:normAutofit fontScale="92500"/>
          </a:bodyPr>
          <a:lstStyle/>
          <a:p>
            <a:pPr lvl="0" rtl="0">
              <a:buNone/>
            </a:pPr>
            <a:r>
              <a:rPr lang="en" dirty="0"/>
              <a:t>That was key for me was having research experience as an undergrad and somebody to kind of push you to do it. I think that's fundamental. That's how you get interested in graduate school...But yeah, undergrad research is a must. When you present, you're presenting at meetings and you're writing papers and essentially like I was an undergrad, I did a research project for two years--an independent research project that we're publishing now.</a:t>
            </a:r>
          </a:p>
          <a:p>
            <a:pPr>
              <a:buNone/>
            </a:pPr>
            <a:r>
              <a:rPr lang="en" sz="2400" dirty="0"/>
              <a:t>(Steven, Native American, graduate ecology major)</a:t>
            </a:r>
          </a:p>
        </p:txBody>
      </p:sp>
      <p:sp>
        <p:nvSpPr>
          <p:cNvPr id="74" name="Shape 74"/>
          <p:cNvSpPr txBox="1"/>
          <p:nvPr/>
        </p:nvSpPr>
        <p:spPr>
          <a:xfrm>
            <a:off x="1055675" y="934025"/>
            <a:ext cx="3657600" cy="457200"/>
          </a:xfrm>
          <a:prstGeom prst="rect">
            <a:avLst/>
          </a:prstGeom>
          <a:noFill/>
        </p:spPr>
        <p:txBody>
          <a:bodyPr lIns="91425" tIns="91425" rIns="91425" bIns="91425" anchor="t" anchorCtr="0">
            <a:spAutoFit/>
          </a:bodyPr>
          <a:lstStyle/>
          <a:p>
            <a:endParaRPr/>
          </a:p>
        </p:txBody>
      </p:sp>
    </p:spTree>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457200" y="274637"/>
            <a:ext cx="8229600" cy="1143000"/>
          </a:xfrm>
          <a:prstGeom prst="rect">
            <a:avLst/>
          </a:prstGeom>
        </p:spPr>
        <p:txBody>
          <a:bodyPr lIns="91425" tIns="91425" rIns="91425" bIns="91425" anchor="b" anchorCtr="0">
            <a:spAutoFit/>
          </a:bodyPr>
          <a:lstStyle/>
          <a:p>
            <a:pPr>
              <a:buNone/>
            </a:pPr>
            <a:r>
              <a:rPr lang="en"/>
              <a:t>Identifying student talent</a:t>
            </a:r>
          </a:p>
        </p:txBody>
      </p:sp>
      <p:sp>
        <p:nvSpPr>
          <p:cNvPr id="80" name="Shape 80"/>
          <p:cNvSpPr txBox="1">
            <a:spLocks noGrp="1"/>
          </p:cNvSpPr>
          <p:nvPr>
            <p:ph type="body" idx="1"/>
          </p:nvPr>
        </p:nvSpPr>
        <p:spPr>
          <a:xfrm>
            <a:off x="457200" y="1600200"/>
            <a:ext cx="8229600" cy="4967700"/>
          </a:xfrm>
          <a:prstGeom prst="rect">
            <a:avLst/>
          </a:prstGeom>
        </p:spPr>
        <p:txBody>
          <a:bodyPr lIns="91425" tIns="91425" rIns="91425" bIns="91425" anchor="t" anchorCtr="0">
            <a:normAutofit/>
          </a:bodyPr>
          <a:lstStyle/>
          <a:p>
            <a:pPr lvl="0" rtl="0">
              <a:buNone/>
            </a:pPr>
            <a:r>
              <a:rPr lang="en" dirty="0"/>
              <a:t>[I identify talent] by those people who ask good questions in class. By people who are not willing to accept things on face value. Or they will dispute statements that I make. Sometimes they win a few, sometimes they lose a few, sometimes we get a few rained out. I like that.</a:t>
            </a:r>
          </a:p>
          <a:p>
            <a:endParaRPr dirty="0"/>
          </a:p>
          <a:p>
            <a:pPr>
              <a:buNone/>
            </a:pPr>
            <a:r>
              <a:rPr lang="en" sz="2400" dirty="0"/>
              <a:t>(Professor Burke, Southwestern Private Research University)</a:t>
            </a:r>
          </a:p>
        </p:txBody>
      </p:sp>
    </p:spTree>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txBox="1">
            <a:spLocks noGrp="1"/>
          </p:cNvSpPr>
          <p:nvPr>
            <p:ph type="title"/>
          </p:nvPr>
        </p:nvSpPr>
        <p:spPr/>
        <p:txBody>
          <a:bodyPr/>
          <a:lstStyle/>
          <a:p>
            <a:pPr lvl="0"/>
            <a:r>
              <a:rPr lang="en" smtClean="0"/>
              <a:t>Sample</a:t>
            </a:r>
            <a:endParaRPr lang="en"/>
          </a:p>
        </p:txBody>
      </p:sp>
      <p:sp>
        <p:nvSpPr>
          <p:cNvPr id="5" name="Text Placeholder 4"/>
          <p:cNvSpPr>
            <a:spLocks noGrp="1"/>
          </p:cNvSpPr>
          <p:nvPr>
            <p:ph type="body" idx="1"/>
          </p:nvPr>
        </p:nvSpPr>
        <p:spPr/>
        <p:txBody>
          <a:bodyPr>
            <a:normAutofit fontScale="92500" lnSpcReduction="10000"/>
          </a:bodyPr>
          <a:lstStyle/>
          <a:p>
            <a:r>
              <a:rPr lang="en" dirty="0" smtClean="0"/>
              <a:t>58,292 Students; 353 Institutions</a:t>
            </a:r>
          </a:p>
          <a:p>
            <a:r>
              <a:rPr lang="en" dirty="0" smtClean="0"/>
              <a:t>Sources:</a:t>
            </a:r>
          </a:p>
          <a:p>
            <a:pPr lvl="1"/>
            <a:r>
              <a:rPr lang="en" dirty="0" smtClean="0"/>
              <a:t>2004 Freshman Survey (CIRP)</a:t>
            </a:r>
          </a:p>
          <a:p>
            <a:pPr lvl="1"/>
            <a:r>
              <a:rPr lang="en" dirty="0" smtClean="0"/>
              <a:t>2010 National Student Clearinghouse</a:t>
            </a:r>
          </a:p>
          <a:p>
            <a:pPr lvl="1"/>
            <a:r>
              <a:rPr lang="en" dirty="0" smtClean="0"/>
              <a:t>2007 and 2010 STEM Faculty Surveys (HERI)</a:t>
            </a:r>
          </a:p>
          <a:p>
            <a:pPr lvl="1"/>
            <a:r>
              <a:rPr lang="en" dirty="0" smtClean="0"/>
              <a:t>Best Practices Survey</a:t>
            </a:r>
          </a:p>
          <a:p>
            <a:pPr lvl="1"/>
            <a:r>
              <a:rPr lang="en" dirty="0" smtClean="0"/>
              <a:t>IPEDS data on institutions</a:t>
            </a:r>
          </a:p>
          <a:p>
            <a:r>
              <a:rPr lang="en-US" dirty="0" smtClean="0"/>
              <a:t>2004 TFS student data linked with 2010 NSC completion data, then matched with STEM  faculty data by institution</a:t>
            </a:r>
            <a:endParaRPr lang="en" dirty="0" smtClean="0"/>
          </a:p>
          <a:p>
            <a:r>
              <a:rPr lang="en" dirty="0" smtClean="0"/>
              <a:t>Method: Hierarchical Generalized Linear Modeling</a:t>
            </a:r>
          </a:p>
        </p:txBody>
      </p:sp>
    </p:spTree>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457200" y="274637"/>
            <a:ext cx="8229600" cy="1143000"/>
          </a:xfrm>
          <a:prstGeom prst="rect">
            <a:avLst/>
          </a:prstGeom>
        </p:spPr>
        <p:txBody>
          <a:bodyPr lIns="91425" tIns="91425" rIns="91425" bIns="91425" anchor="b" anchorCtr="0">
            <a:spAutoFit/>
          </a:bodyPr>
          <a:lstStyle/>
          <a:p>
            <a:endParaRPr/>
          </a:p>
        </p:txBody>
      </p:sp>
      <p:sp>
        <p:nvSpPr>
          <p:cNvPr id="98" name="Shape 98"/>
          <p:cNvSpPr txBox="1">
            <a:spLocks noGrp="1"/>
          </p:cNvSpPr>
          <p:nvPr>
            <p:ph type="body" idx="1"/>
          </p:nvPr>
        </p:nvSpPr>
        <p:spPr>
          <a:xfrm>
            <a:off x="457200" y="1600200"/>
            <a:ext cx="8229600" cy="4967700"/>
          </a:xfrm>
          <a:prstGeom prst="rect">
            <a:avLst/>
          </a:prstGeom>
        </p:spPr>
        <p:txBody>
          <a:bodyPr lIns="91425" tIns="91425" rIns="91425" bIns="91425" anchor="t" anchorCtr="0">
            <a:spAutoFit/>
          </a:bodyPr>
          <a:lstStyle/>
          <a:p>
            <a:endParaRPr/>
          </a:p>
        </p:txBody>
      </p:sp>
      <p:sp>
        <p:nvSpPr>
          <p:cNvPr id="99" name="Shape 99"/>
          <p:cNvSpPr/>
          <p:nvPr/>
        </p:nvSpPr>
        <p:spPr>
          <a:xfrm>
            <a:off x="366712" y="404812"/>
            <a:ext cx="8410575" cy="6048375"/>
          </a:xfrm>
          <a:prstGeom prst="rect">
            <a:avLst/>
          </a:prstGeom>
          <a:blipFill>
            <a:blip r:embed="rId3"/>
            <a:stretch>
              <a:fillRect/>
            </a:stretch>
          </a:blipFill>
        </p:spPr>
      </p:sp>
    </p:spTree>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a:spLocks noGrp="1"/>
          </p:cNvSpPr>
          <p:nvPr>
            <p:ph type="title"/>
          </p:nvPr>
        </p:nvSpPr>
        <p:spPr/>
        <p:txBody>
          <a:bodyPr/>
          <a:lstStyle/>
          <a:p>
            <a:pPr lvl="0"/>
            <a:r>
              <a:rPr lang="en" smtClean="0"/>
              <a:t>American Indian Completers</a:t>
            </a:r>
          </a:p>
          <a:p>
            <a:r>
              <a:rPr lang="en" smtClean="0"/>
              <a:t>(STEM vs. Non-STEM, 6 years)</a:t>
            </a:r>
            <a:endParaRPr lang="en"/>
          </a:p>
        </p:txBody>
      </p:sp>
      <p:sp>
        <p:nvSpPr>
          <p:cNvPr id="105" name="Shape 105"/>
          <p:cNvSpPr txBox="1">
            <a:spLocks noGrp="1"/>
          </p:cNvSpPr>
          <p:nvPr>
            <p:ph type="body" idx="1"/>
          </p:nvPr>
        </p:nvSpPr>
        <p:spPr/>
        <p:txBody>
          <a:bodyPr>
            <a:normAutofit fontScale="70000" lnSpcReduction="20000"/>
          </a:bodyPr>
          <a:lstStyle/>
          <a:p>
            <a:pPr lvl="0">
              <a:buNone/>
            </a:pPr>
            <a:r>
              <a:rPr lang="en-US" b="1" dirty="0" smtClean="0"/>
              <a:t>Of the 1,160 American Indian STEM starters who successfully </a:t>
            </a:r>
            <a:r>
              <a:rPr lang="en-US" b="1" dirty="0" smtClean="0"/>
              <a:t>complete </a:t>
            </a:r>
            <a:r>
              <a:rPr lang="en-US" b="1" dirty="0" smtClean="0"/>
              <a:t>a degree, 52.2% </a:t>
            </a:r>
            <a:r>
              <a:rPr lang="en-US" b="1" dirty="0" smtClean="0"/>
              <a:t>complete </a:t>
            </a:r>
            <a:r>
              <a:rPr lang="en-US" b="1" dirty="0" smtClean="0"/>
              <a:t>a degree in STEM.  </a:t>
            </a:r>
          </a:p>
          <a:p>
            <a:endParaRPr lang="en-US" dirty="0" smtClean="0"/>
          </a:p>
          <a:p>
            <a:pPr lvl="0">
              <a:buNone/>
            </a:pPr>
            <a:r>
              <a:rPr lang="en-US" b="1" dirty="0" smtClean="0"/>
              <a:t>Institutional factors associated with switching out of STEM:</a:t>
            </a:r>
          </a:p>
          <a:p>
            <a:pPr lvl="0"/>
            <a:r>
              <a:rPr lang="en-US" dirty="0" smtClean="0"/>
              <a:t>Public control (compared to private)</a:t>
            </a:r>
          </a:p>
          <a:p>
            <a:pPr lvl="0"/>
            <a:r>
              <a:rPr lang="en-US" dirty="0" smtClean="0"/>
              <a:t>Liberal arts colleges (compared to master's comprehensive)</a:t>
            </a:r>
          </a:p>
          <a:p>
            <a:pPr lvl="0"/>
            <a:r>
              <a:rPr lang="en-US" dirty="0" smtClean="0"/>
              <a:t>HSIs (compared to PWIs)</a:t>
            </a:r>
          </a:p>
          <a:p>
            <a:endParaRPr lang="en-US" dirty="0" smtClean="0"/>
          </a:p>
          <a:p>
            <a:pPr lvl="0">
              <a:buNone/>
            </a:pPr>
            <a:r>
              <a:rPr lang="en-US" b="1" dirty="0" smtClean="0"/>
              <a:t>Normative context associated with STEM completion:</a:t>
            </a:r>
          </a:p>
          <a:p>
            <a:pPr lvl="0"/>
            <a:r>
              <a:rPr lang="en-US" dirty="0" smtClean="0"/>
              <a:t>Higher proportions of peers in STEM</a:t>
            </a:r>
          </a:p>
          <a:p>
            <a:pPr lvl="0"/>
            <a:r>
              <a:rPr lang="en-US" dirty="0" smtClean="0"/>
              <a:t>Greater proportions of faculty involving undergrads in research</a:t>
            </a:r>
            <a:endParaRPr lang="en-US" dirty="0"/>
          </a:p>
        </p:txBody>
      </p:sp>
    </p:spTree>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Shape 110"/>
          <p:cNvSpPr txBox="1">
            <a:spLocks noGrp="1"/>
          </p:cNvSpPr>
          <p:nvPr>
            <p:ph type="title"/>
          </p:nvPr>
        </p:nvSpPr>
        <p:spPr/>
        <p:txBody>
          <a:bodyPr/>
          <a:lstStyle/>
          <a:p>
            <a:pPr lvl="0"/>
            <a:r>
              <a:rPr lang="en" smtClean="0"/>
              <a:t>American Indian Completers</a:t>
            </a:r>
          </a:p>
          <a:p>
            <a:pPr lvl="0"/>
            <a:r>
              <a:rPr lang="en" smtClean="0"/>
              <a:t>(STEM vs. Non-STEM, 6 years)</a:t>
            </a:r>
            <a:endParaRPr lang="en"/>
          </a:p>
        </p:txBody>
      </p:sp>
      <p:sp>
        <p:nvSpPr>
          <p:cNvPr id="111" name="Shape 111"/>
          <p:cNvSpPr txBox="1">
            <a:spLocks noGrp="1"/>
          </p:cNvSpPr>
          <p:nvPr>
            <p:ph type="body" idx="1"/>
          </p:nvPr>
        </p:nvSpPr>
        <p:spPr/>
        <p:txBody>
          <a:bodyPr>
            <a:normAutofit fontScale="77500" lnSpcReduction="20000"/>
          </a:bodyPr>
          <a:lstStyle/>
          <a:p>
            <a:pPr lvl="0">
              <a:buNone/>
            </a:pPr>
            <a:r>
              <a:rPr lang="en" b="1" dirty="0" smtClean="0"/>
              <a:t>Students are more likely to finish in STEM when they:</a:t>
            </a:r>
          </a:p>
          <a:p>
            <a:r>
              <a:rPr lang="en" dirty="0" smtClean="0"/>
              <a:t>Have a higher high school GPA </a:t>
            </a:r>
          </a:p>
          <a:p>
            <a:r>
              <a:rPr lang="en" dirty="0" smtClean="0"/>
              <a:t>Spend more hours per week spent studying in HS </a:t>
            </a:r>
          </a:p>
          <a:p>
            <a:r>
              <a:rPr lang="en" dirty="0" smtClean="0"/>
              <a:t>Have a higher Composite SAT</a:t>
            </a:r>
          </a:p>
          <a:p>
            <a:r>
              <a:rPr lang="en" dirty="0" smtClean="0"/>
              <a:t>Aspire to be a doctor</a:t>
            </a:r>
          </a:p>
          <a:p>
            <a:r>
              <a:rPr lang="en" dirty="0" smtClean="0"/>
              <a:t>Aspire to attain a PhD/EdD </a:t>
            </a:r>
          </a:p>
          <a:p>
            <a:r>
              <a:rPr lang="en" dirty="0" smtClean="0"/>
              <a:t>Plan to major in health technology or nursing </a:t>
            </a:r>
          </a:p>
          <a:p>
            <a:pPr lvl="0"/>
            <a:endParaRPr lang="en" dirty="0" smtClean="0"/>
          </a:p>
          <a:p>
            <a:pPr lvl="0">
              <a:buNone/>
            </a:pPr>
            <a:r>
              <a:rPr lang="en" b="1" dirty="0" smtClean="0"/>
              <a:t>Students who are less likely to finish in STEM include:</a:t>
            </a:r>
          </a:p>
          <a:p>
            <a:r>
              <a:rPr lang="en" dirty="0" smtClean="0"/>
              <a:t>Women</a:t>
            </a:r>
            <a:endParaRPr lang="en" dirty="0" smtClean="0"/>
          </a:p>
          <a:p>
            <a:r>
              <a:rPr lang="en" dirty="0" smtClean="0"/>
              <a:t>Those whose mother's level of education is higher</a:t>
            </a:r>
          </a:p>
          <a:p>
            <a:r>
              <a:rPr lang="en" dirty="0" smtClean="0"/>
              <a:t>Those with a higher social self-concept</a:t>
            </a:r>
            <a:endParaRPr lang="en" dirty="0"/>
          </a:p>
        </p:txBody>
      </p:sp>
    </p:spTree>
  </p:cSld>
  <p:clrMapOvr>
    <a:masterClrMapping/>
  </p:clrMapOvr>
  <p:transition spd="slow">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title"/>
          </p:nvPr>
        </p:nvSpPr>
        <p:spPr/>
        <p:txBody>
          <a:bodyPr/>
          <a:lstStyle/>
          <a:p>
            <a:pPr lvl="0"/>
            <a:r>
              <a:rPr lang="en" smtClean="0"/>
              <a:t>Black Completers</a:t>
            </a:r>
          </a:p>
          <a:p>
            <a:r>
              <a:rPr lang="en" smtClean="0"/>
              <a:t>(STEM vs. Non-STEM, 6 years)</a:t>
            </a:r>
            <a:endParaRPr lang="en" dirty="0"/>
          </a:p>
        </p:txBody>
      </p:sp>
      <p:sp>
        <p:nvSpPr>
          <p:cNvPr id="117" name="Shape 117"/>
          <p:cNvSpPr txBox="1">
            <a:spLocks noGrp="1"/>
          </p:cNvSpPr>
          <p:nvPr>
            <p:ph type="body" idx="1"/>
          </p:nvPr>
        </p:nvSpPr>
        <p:spPr/>
        <p:txBody>
          <a:bodyPr>
            <a:normAutofit fontScale="77500" lnSpcReduction="20000"/>
          </a:bodyPr>
          <a:lstStyle/>
          <a:p>
            <a:pPr lvl="0">
              <a:buNone/>
            </a:pPr>
            <a:r>
              <a:rPr lang="en-US" b="1" dirty="0" smtClean="0"/>
              <a:t>Of the 4,923 Black STEM starters who successfully complete a degree, 51.8% complete a degree in STEM.</a:t>
            </a:r>
          </a:p>
          <a:p>
            <a:endParaRPr lang="en-US" dirty="0" smtClean="0"/>
          </a:p>
          <a:p>
            <a:pPr lvl="0">
              <a:buNone/>
            </a:pPr>
            <a:r>
              <a:rPr lang="en-US" b="1" dirty="0" smtClean="0"/>
              <a:t>Institutional factors associated with switching out of STEM:</a:t>
            </a:r>
          </a:p>
          <a:p>
            <a:r>
              <a:rPr lang="en-US" dirty="0" smtClean="0"/>
              <a:t>Having a higher percentage of pre-med students in the student body</a:t>
            </a:r>
          </a:p>
          <a:p>
            <a:r>
              <a:rPr lang="en-US" dirty="0" smtClean="0"/>
              <a:t>Larger institutions</a:t>
            </a:r>
          </a:p>
          <a:p>
            <a:r>
              <a:rPr lang="en-US" dirty="0" smtClean="0"/>
              <a:t>Offering undergraduate research opportunities (without accounting for actual student participation)</a:t>
            </a:r>
          </a:p>
          <a:p>
            <a:endParaRPr lang="en-US" dirty="0" smtClean="0"/>
          </a:p>
          <a:p>
            <a:pPr lvl="0">
              <a:buNone/>
            </a:pPr>
            <a:r>
              <a:rPr lang="en-US" b="1" dirty="0" smtClean="0"/>
              <a:t>Students are less likely to finish in STEM when they:</a:t>
            </a:r>
          </a:p>
          <a:p>
            <a:r>
              <a:rPr lang="en-US" dirty="0" smtClean="0"/>
              <a:t>Are a Native English speaker </a:t>
            </a:r>
          </a:p>
          <a:p>
            <a:r>
              <a:rPr lang="en-US" dirty="0" smtClean="0"/>
              <a:t>Have a higher social self-concept </a:t>
            </a:r>
            <a:endParaRPr lang="en-US" dirty="0"/>
          </a:p>
        </p:txBody>
      </p:sp>
    </p:spTree>
  </p:cSld>
  <p:clrMapOvr>
    <a:masterClrMapping/>
  </p:clrMapOvr>
  <p:transition spd="slow">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Shape 122"/>
          <p:cNvSpPr txBox="1">
            <a:spLocks noGrp="1"/>
          </p:cNvSpPr>
          <p:nvPr>
            <p:ph type="title"/>
          </p:nvPr>
        </p:nvSpPr>
        <p:spPr/>
        <p:txBody>
          <a:bodyPr/>
          <a:lstStyle/>
          <a:p>
            <a:pPr lvl="0"/>
            <a:r>
              <a:rPr lang="en" smtClean="0"/>
              <a:t>Black Completers</a:t>
            </a:r>
          </a:p>
          <a:p>
            <a:pPr lvl="0"/>
            <a:r>
              <a:rPr lang="en" smtClean="0"/>
              <a:t>(STEM vs. Non-STEM, 6 years)</a:t>
            </a:r>
            <a:endParaRPr lang="en" dirty="0"/>
          </a:p>
        </p:txBody>
      </p:sp>
      <p:sp>
        <p:nvSpPr>
          <p:cNvPr id="123" name="Shape 123"/>
          <p:cNvSpPr txBox="1">
            <a:spLocks noGrp="1"/>
          </p:cNvSpPr>
          <p:nvPr>
            <p:ph type="body" idx="1"/>
          </p:nvPr>
        </p:nvSpPr>
        <p:spPr/>
        <p:txBody>
          <a:bodyPr>
            <a:normAutofit fontScale="77500" lnSpcReduction="20000"/>
          </a:bodyPr>
          <a:lstStyle/>
          <a:p>
            <a:pPr lvl="0">
              <a:buNone/>
            </a:pPr>
            <a:r>
              <a:rPr lang="en" b="1" dirty="0" smtClean="0"/>
              <a:t>Students are more likely to finish in STEM when they:</a:t>
            </a:r>
          </a:p>
          <a:p>
            <a:r>
              <a:rPr lang="en" dirty="0" smtClean="0"/>
              <a:t>Have a higher high school GPA</a:t>
            </a:r>
          </a:p>
          <a:p>
            <a:r>
              <a:rPr lang="en" dirty="0" smtClean="0"/>
              <a:t>Spend more hours per week </a:t>
            </a:r>
            <a:r>
              <a:rPr lang="en" dirty="0" smtClean="0"/>
              <a:t>studying/doing </a:t>
            </a:r>
            <a:r>
              <a:rPr lang="en" dirty="0" smtClean="0"/>
              <a:t>homework </a:t>
            </a:r>
          </a:p>
          <a:p>
            <a:r>
              <a:rPr lang="en" dirty="0" smtClean="0"/>
              <a:t>Have a higher SAT composite score </a:t>
            </a:r>
          </a:p>
          <a:p>
            <a:r>
              <a:rPr lang="en" dirty="0" smtClean="0"/>
              <a:t>Have a stronger academic self-concept </a:t>
            </a:r>
          </a:p>
          <a:p>
            <a:r>
              <a:rPr lang="en" dirty="0" smtClean="0"/>
              <a:t>Major in engineering (compared to the biological sciences)</a:t>
            </a:r>
          </a:p>
          <a:p>
            <a:r>
              <a:rPr lang="en" dirty="0" smtClean="0"/>
              <a:t>Have a parent who works in a STEM related occupation</a:t>
            </a:r>
          </a:p>
          <a:p>
            <a:r>
              <a:rPr lang="en" dirty="0" smtClean="0"/>
              <a:t>Aspire to attain a medical degree</a:t>
            </a:r>
          </a:p>
          <a:p>
            <a:pPr lvl="1"/>
            <a:r>
              <a:rPr lang="en" dirty="0" smtClean="0"/>
              <a:t>However medical degree aspirants are </a:t>
            </a:r>
            <a:r>
              <a:rPr lang="en" dirty="0" smtClean="0"/>
              <a:t>more likely to switch out of </a:t>
            </a:r>
            <a:r>
              <a:rPr lang="en" dirty="0" smtClean="0"/>
              <a:t>STEM </a:t>
            </a:r>
            <a:r>
              <a:rPr lang="en" dirty="0" smtClean="0"/>
              <a:t>at more </a:t>
            </a:r>
            <a:r>
              <a:rPr lang="en" dirty="0" smtClean="0"/>
              <a:t>selective </a:t>
            </a:r>
            <a:r>
              <a:rPr lang="en" dirty="0" smtClean="0"/>
              <a:t>institutions</a:t>
            </a:r>
            <a:endParaRPr lang="en" dirty="0"/>
          </a:p>
        </p:txBody>
      </p:sp>
    </p:spTree>
  </p:cSld>
  <p:clrMapOvr>
    <a:masterClrMapping/>
  </p:clrMapOvr>
  <p:transition spd="slow">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Shape 128"/>
          <p:cNvSpPr txBox="1">
            <a:spLocks noGrp="1"/>
          </p:cNvSpPr>
          <p:nvPr>
            <p:ph type="title"/>
          </p:nvPr>
        </p:nvSpPr>
        <p:spPr/>
        <p:txBody>
          <a:bodyPr/>
          <a:lstStyle/>
          <a:p>
            <a:pPr lvl="0"/>
            <a:r>
              <a:rPr lang="en" smtClean="0"/>
              <a:t>Latina/o Completers</a:t>
            </a:r>
          </a:p>
          <a:p>
            <a:pPr lvl="0"/>
            <a:r>
              <a:rPr lang="en" smtClean="0"/>
              <a:t>(STEM vs. Non-STEM, 6 years)</a:t>
            </a:r>
            <a:endParaRPr lang="en" dirty="0"/>
          </a:p>
        </p:txBody>
      </p:sp>
      <p:sp>
        <p:nvSpPr>
          <p:cNvPr id="129" name="Shape 129"/>
          <p:cNvSpPr txBox="1">
            <a:spLocks noGrp="1"/>
          </p:cNvSpPr>
          <p:nvPr>
            <p:ph type="body" idx="1"/>
          </p:nvPr>
        </p:nvSpPr>
        <p:spPr/>
        <p:txBody>
          <a:bodyPr>
            <a:normAutofit fontScale="77500" lnSpcReduction="20000"/>
          </a:bodyPr>
          <a:lstStyle/>
          <a:p>
            <a:pPr lvl="0">
              <a:buNone/>
            </a:pPr>
            <a:r>
              <a:rPr lang="en-US" b="1" dirty="0" smtClean="0"/>
              <a:t>Of the 3,717 Latina/o STEM starters who successfully complete a degree, 54.2% complete a degree in STEM.</a:t>
            </a:r>
          </a:p>
          <a:p>
            <a:endParaRPr lang="en-US" dirty="0" smtClean="0"/>
          </a:p>
          <a:p>
            <a:pPr lvl="0">
              <a:buNone/>
            </a:pPr>
            <a:r>
              <a:rPr lang="en-US" b="1" dirty="0" smtClean="0"/>
              <a:t>Normative context associated with STEM completion:</a:t>
            </a:r>
          </a:p>
          <a:p>
            <a:r>
              <a:rPr lang="en-US" dirty="0" smtClean="0"/>
              <a:t>Having a greater percentage of the STEM faculty who grade on a curve </a:t>
            </a:r>
          </a:p>
          <a:p>
            <a:pPr lvl="0"/>
            <a:endParaRPr lang="en-US" dirty="0" smtClean="0"/>
          </a:p>
          <a:p>
            <a:pPr lvl="0">
              <a:buNone/>
            </a:pPr>
            <a:r>
              <a:rPr lang="en-US" b="1" dirty="0" smtClean="0"/>
              <a:t>Students are more likely to finish in STEM when they:</a:t>
            </a:r>
          </a:p>
          <a:p>
            <a:r>
              <a:rPr lang="en-US" dirty="0" smtClean="0"/>
              <a:t>Have higher high school grades</a:t>
            </a:r>
          </a:p>
          <a:p>
            <a:pPr lvl="1"/>
            <a:r>
              <a:rPr lang="en-US" dirty="0" smtClean="0"/>
              <a:t>GPA effect is enhanced when STEM faculty on campus use student-centered pedagogy </a:t>
            </a:r>
          </a:p>
          <a:p>
            <a:r>
              <a:rPr lang="en-US" dirty="0" smtClean="0"/>
              <a:t>Have mothers with a higher level of education</a:t>
            </a:r>
          </a:p>
          <a:p>
            <a:r>
              <a:rPr lang="en-US" dirty="0" smtClean="0"/>
              <a:t>Come from lower/middle income families in comparison to those from middle income families</a:t>
            </a:r>
          </a:p>
          <a:p>
            <a:endParaRPr lang="en-US" dirty="0" smtClean="0"/>
          </a:p>
          <a:p>
            <a:endParaRPr lang="en-US" dirty="0" smtClean="0"/>
          </a:p>
          <a:p>
            <a:endParaRPr lang="en-US" dirty="0"/>
          </a:p>
        </p:txBody>
      </p:sp>
    </p:spTree>
  </p:cSld>
  <p:clrMapOvr>
    <a:masterClrMapping/>
  </p:clrMapOvr>
  <p:transition spd="slow">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Shape 134"/>
          <p:cNvSpPr txBox="1">
            <a:spLocks noGrp="1"/>
          </p:cNvSpPr>
          <p:nvPr>
            <p:ph type="title"/>
          </p:nvPr>
        </p:nvSpPr>
        <p:spPr/>
        <p:txBody>
          <a:bodyPr/>
          <a:lstStyle/>
          <a:p>
            <a:pPr lvl="0"/>
            <a:r>
              <a:rPr lang="en" smtClean="0"/>
              <a:t>Latina/o Completers</a:t>
            </a:r>
          </a:p>
          <a:p>
            <a:pPr lvl="0"/>
            <a:r>
              <a:rPr lang="en" smtClean="0"/>
              <a:t>(STEM vs. Non-STEM, 6 years)</a:t>
            </a:r>
            <a:endParaRPr lang="en" dirty="0"/>
          </a:p>
        </p:txBody>
      </p:sp>
      <p:sp>
        <p:nvSpPr>
          <p:cNvPr id="135" name="Shape 135"/>
          <p:cNvSpPr txBox="1">
            <a:spLocks noGrp="1"/>
          </p:cNvSpPr>
          <p:nvPr>
            <p:ph type="body" idx="1"/>
          </p:nvPr>
        </p:nvSpPr>
        <p:spPr/>
        <p:txBody>
          <a:bodyPr>
            <a:normAutofit fontScale="77500" lnSpcReduction="20000"/>
          </a:bodyPr>
          <a:lstStyle/>
          <a:p>
            <a:pPr lvl="0">
              <a:buNone/>
            </a:pPr>
            <a:r>
              <a:rPr lang="en-US" b="1" dirty="0" smtClean="0"/>
              <a:t>Students are more likely to finish in STEM when they:</a:t>
            </a:r>
          </a:p>
          <a:p>
            <a:r>
              <a:rPr lang="en-US" dirty="0" smtClean="0"/>
              <a:t>Have a higher SAT composite score</a:t>
            </a:r>
          </a:p>
          <a:p>
            <a:r>
              <a:rPr lang="en-US" dirty="0" smtClean="0"/>
              <a:t>Have a stronger academic self-concept</a:t>
            </a:r>
          </a:p>
          <a:p>
            <a:r>
              <a:rPr lang="en-US" dirty="0" smtClean="0"/>
              <a:t>Aspire to be a doctor</a:t>
            </a:r>
          </a:p>
          <a:p>
            <a:r>
              <a:rPr lang="en-US" dirty="0" smtClean="0"/>
              <a:t>Intend to major in engineering as compared to biological sciences</a:t>
            </a:r>
          </a:p>
          <a:p>
            <a:endParaRPr lang="en-US" dirty="0" smtClean="0"/>
          </a:p>
          <a:p>
            <a:pPr>
              <a:buNone/>
            </a:pPr>
            <a:r>
              <a:rPr lang="en-US" b="1" dirty="0" smtClean="0"/>
              <a:t>Students are less likely to finish in STEM </a:t>
            </a:r>
            <a:r>
              <a:rPr lang="en-US" b="1" dirty="0" smtClean="0"/>
              <a:t>are those who:</a:t>
            </a:r>
            <a:endParaRPr lang="en-US" b="1" dirty="0" smtClean="0"/>
          </a:p>
          <a:p>
            <a:r>
              <a:rPr lang="en-US" dirty="0" smtClean="0"/>
              <a:t>Intend </a:t>
            </a:r>
            <a:r>
              <a:rPr lang="en-US" dirty="0" smtClean="0"/>
              <a:t>to major in the physical sciences</a:t>
            </a:r>
          </a:p>
          <a:p>
            <a:r>
              <a:rPr lang="en-US" dirty="0" smtClean="0"/>
              <a:t>Have a higher social self-concept</a:t>
            </a:r>
          </a:p>
          <a:p>
            <a:r>
              <a:rPr lang="en-US" dirty="0" smtClean="0"/>
              <a:t>Aspire to be a lawyer</a:t>
            </a:r>
            <a:endParaRPr lang="en-US" dirty="0"/>
          </a:p>
        </p:txBody>
      </p:sp>
    </p:spTree>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Shape 140"/>
          <p:cNvSpPr txBox="1">
            <a:spLocks noGrp="1"/>
          </p:cNvSpPr>
          <p:nvPr>
            <p:ph type="title"/>
          </p:nvPr>
        </p:nvSpPr>
        <p:spPr/>
        <p:txBody>
          <a:bodyPr/>
          <a:lstStyle/>
          <a:p>
            <a:r>
              <a:rPr lang="en" smtClean="0"/>
              <a:t>Student-centered pedagogy</a:t>
            </a:r>
            <a:endParaRPr lang="en"/>
          </a:p>
        </p:txBody>
      </p:sp>
      <p:sp>
        <p:nvSpPr>
          <p:cNvPr id="141" name="Shape 141"/>
          <p:cNvSpPr txBox="1">
            <a:spLocks noGrp="1"/>
          </p:cNvSpPr>
          <p:nvPr>
            <p:ph type="body" idx="1"/>
          </p:nvPr>
        </p:nvSpPr>
        <p:spPr/>
        <p:txBody>
          <a:bodyPr>
            <a:normAutofit fontScale="92500" lnSpcReduction="20000"/>
          </a:bodyPr>
          <a:lstStyle/>
          <a:p>
            <a:pPr lvl="0">
              <a:buNone/>
            </a:pPr>
            <a:r>
              <a:rPr lang="en" dirty="0" smtClean="0"/>
              <a:t>[My professor], I know, she would bring in visuals and we would learn things, like Legos, or she would even bring in puppets.  You know, it sounds childish but I’m a visual </a:t>
            </a:r>
            <a:r>
              <a:rPr lang="en" dirty="0" smtClean="0"/>
              <a:t>learner, </a:t>
            </a:r>
            <a:r>
              <a:rPr lang="en" dirty="0" smtClean="0"/>
              <a:t>and she would give us coloring sheets and we would color them in class while she lectured, so it was really helpful.  She really knew what she was doing and like we did well.  It was about plants and the formation of gametes and all that, and we really learned the material because she brought in visuals.  I think she really realized that most of us are visual learners. </a:t>
            </a:r>
          </a:p>
          <a:p>
            <a:pPr lvl="0">
              <a:buNone/>
            </a:pPr>
            <a:r>
              <a:rPr lang="en" sz="2200" dirty="0" smtClean="0"/>
              <a:t>(Celina, African American Female, Health Science Major)</a:t>
            </a:r>
            <a:endParaRPr lang="en" sz="2200" dirty="0"/>
          </a:p>
        </p:txBody>
      </p:sp>
    </p:spTree>
  </p:cSld>
  <p:clrMapOvr>
    <a:masterClrMapping/>
  </p:clrMapOvr>
  <p:transition spd="slow">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Shape 158"/>
          <p:cNvSpPr txBox="1">
            <a:spLocks noGrp="1"/>
          </p:cNvSpPr>
          <p:nvPr>
            <p:ph type="title"/>
          </p:nvPr>
        </p:nvSpPr>
        <p:spPr>
          <a:xfrm>
            <a:off x="457200" y="274637"/>
            <a:ext cx="8229600" cy="1143000"/>
          </a:xfrm>
          <a:prstGeom prst="rect">
            <a:avLst/>
          </a:prstGeom>
        </p:spPr>
        <p:txBody>
          <a:bodyPr lIns="91425" tIns="91425" rIns="91425" bIns="91425" anchor="b" anchorCtr="0">
            <a:spAutoFit/>
          </a:bodyPr>
          <a:lstStyle/>
          <a:p>
            <a:pPr>
              <a:buNone/>
            </a:pPr>
            <a:r>
              <a:rPr lang="en"/>
              <a:t>Interactive Pedagogy</a:t>
            </a:r>
          </a:p>
        </p:txBody>
      </p:sp>
      <p:sp>
        <p:nvSpPr>
          <p:cNvPr id="159" name="Shape 159"/>
          <p:cNvSpPr txBox="1">
            <a:spLocks noGrp="1"/>
          </p:cNvSpPr>
          <p:nvPr>
            <p:ph type="body" idx="1"/>
          </p:nvPr>
        </p:nvSpPr>
        <p:spPr>
          <a:xfrm>
            <a:off x="457200" y="1600200"/>
            <a:ext cx="8229600" cy="4967700"/>
          </a:xfrm>
          <a:prstGeom prst="rect">
            <a:avLst/>
          </a:prstGeom>
        </p:spPr>
        <p:txBody>
          <a:bodyPr lIns="91425" tIns="91425" rIns="91425" bIns="91425" anchor="t" anchorCtr="0">
            <a:normAutofit/>
          </a:bodyPr>
          <a:lstStyle/>
          <a:p>
            <a:pPr lvl="0" rtl="0">
              <a:buNone/>
            </a:pPr>
            <a:r>
              <a:rPr lang="en" dirty="0">
                <a:solidFill>
                  <a:srgbClr val="000000"/>
                </a:solidFill>
              </a:rPr>
              <a:t>Most of my, my professors, they’re pretty much approachable like, you know, they</a:t>
            </a:r>
            <a:r>
              <a:rPr lang="en" dirty="0">
                <a:solidFill>
                  <a:srgbClr val="943634"/>
                </a:solidFill>
              </a:rPr>
              <a:t> </a:t>
            </a:r>
            <a:r>
              <a:rPr lang="en" dirty="0">
                <a:solidFill>
                  <a:srgbClr val="000000"/>
                </a:solidFill>
              </a:rPr>
              <a:t>always ask us do you have any questions or not, like am I going too fast, do you understand, and we’re allowed to like raise your, we’re allowed to like interact with him, you know, to show that we understand. </a:t>
            </a:r>
          </a:p>
          <a:p>
            <a:pPr lvl="0">
              <a:buNone/>
            </a:pPr>
            <a:r>
              <a:rPr lang="en" sz="2400" dirty="0">
                <a:solidFill>
                  <a:srgbClr val="000000"/>
                </a:solidFill>
              </a:rPr>
              <a:t>(Marc, </a:t>
            </a:r>
            <a:r>
              <a:rPr lang="en" sz="2400" dirty="0" smtClean="0">
                <a:solidFill>
                  <a:srgbClr val="000000"/>
                </a:solidFill>
              </a:rPr>
              <a:t>African American, freshman, </a:t>
            </a:r>
            <a:r>
              <a:rPr lang="en-US" sz="2400" dirty="0" smtClean="0"/>
              <a:t>Pharmaceutical Science</a:t>
            </a:r>
            <a:r>
              <a:rPr lang="en" sz="2400" dirty="0" smtClean="0">
                <a:solidFill>
                  <a:srgbClr val="000000"/>
                </a:solidFill>
              </a:rPr>
              <a:t>)</a:t>
            </a:r>
            <a:endParaRPr lang="en" sz="2400" dirty="0">
              <a:solidFill>
                <a:srgbClr val="000000"/>
              </a:solidFill>
            </a:endParaRPr>
          </a:p>
          <a:p>
            <a:endParaRPr dirty="0"/>
          </a:p>
        </p:txBody>
      </p:sp>
    </p:spTree>
  </p:cSld>
  <p:clrMapOvr>
    <a:masterClrMapping/>
  </p:clrMapOvr>
  <p:transition spd="slow">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Shape 164"/>
          <p:cNvSpPr txBox="1">
            <a:spLocks noGrp="1"/>
          </p:cNvSpPr>
          <p:nvPr>
            <p:ph type="title"/>
          </p:nvPr>
        </p:nvSpPr>
        <p:spPr>
          <a:xfrm>
            <a:off x="457200" y="274637"/>
            <a:ext cx="8229600" cy="1143000"/>
          </a:xfrm>
          <a:prstGeom prst="rect">
            <a:avLst/>
          </a:prstGeom>
        </p:spPr>
        <p:txBody>
          <a:bodyPr lIns="91425" tIns="91425" rIns="91425" bIns="91425" anchor="b" anchorCtr="0">
            <a:spAutoFit/>
          </a:bodyPr>
          <a:lstStyle/>
          <a:p>
            <a:pPr>
              <a:buNone/>
            </a:pPr>
            <a:r>
              <a:rPr lang="en"/>
              <a:t>Small Group Discussion</a:t>
            </a:r>
          </a:p>
        </p:txBody>
      </p:sp>
      <p:sp>
        <p:nvSpPr>
          <p:cNvPr id="165" name="Shape 165"/>
          <p:cNvSpPr txBox="1">
            <a:spLocks noGrp="1"/>
          </p:cNvSpPr>
          <p:nvPr>
            <p:ph type="body" idx="1"/>
          </p:nvPr>
        </p:nvSpPr>
        <p:spPr>
          <a:xfrm>
            <a:off x="457200" y="1600200"/>
            <a:ext cx="8229600" cy="4967700"/>
          </a:xfrm>
          <a:prstGeom prst="rect">
            <a:avLst/>
          </a:prstGeom>
        </p:spPr>
        <p:txBody>
          <a:bodyPr lIns="91425" tIns="91425" rIns="91425" bIns="91425" anchor="t" anchorCtr="0">
            <a:normAutofit fontScale="92500" lnSpcReduction="20000"/>
          </a:bodyPr>
          <a:lstStyle/>
          <a:p>
            <a:pPr lvl="0" rtl="0">
              <a:buNone/>
            </a:pPr>
            <a:r>
              <a:rPr lang="en" dirty="0"/>
              <a:t>How did these findings challenge or affirm what you already know about the experiences of underrepresented minority students in the STEM pipeline</a:t>
            </a:r>
            <a:r>
              <a:rPr lang="en" dirty="0" smtClean="0"/>
              <a:t>?</a:t>
            </a:r>
          </a:p>
          <a:p>
            <a:pPr lvl="0" rtl="0">
              <a:buNone/>
            </a:pPr>
            <a:endParaRPr lang="en" dirty="0"/>
          </a:p>
          <a:p>
            <a:pPr lvl="0" rtl="0">
              <a:buNone/>
            </a:pPr>
            <a:r>
              <a:rPr lang="en" dirty="0"/>
              <a:t>How does this inform policy aimed at improving STEM diversity and academic outcomes</a:t>
            </a:r>
            <a:r>
              <a:rPr lang="en" dirty="0" smtClean="0"/>
              <a:t>?</a:t>
            </a:r>
          </a:p>
          <a:p>
            <a:pPr lvl="0" rtl="0">
              <a:buNone/>
            </a:pPr>
            <a:endParaRPr lang="en" dirty="0"/>
          </a:p>
          <a:p>
            <a:pPr lvl="0" rtl="0">
              <a:buNone/>
            </a:pPr>
            <a:r>
              <a:rPr lang="en" dirty="0"/>
              <a:t>Considering the context of your own institution, what might these findings suggest about the implicit and explicit ways your campus may be hindering or supporting the success of URM students in STEM?</a:t>
            </a:r>
          </a:p>
          <a:p>
            <a:endParaRPr dirty="0"/>
          </a:p>
        </p:txBody>
      </p:sp>
    </p:spTree>
  </p:cSld>
  <p:clrMapOvr>
    <a:masterClrMapping/>
  </p:clrMapOvr>
  <p:transition spd="slow">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Shape 171"/>
          <p:cNvSpPr txBox="1">
            <a:spLocks noGrp="1"/>
          </p:cNvSpPr>
          <p:nvPr>
            <p:ph type="title"/>
          </p:nvPr>
        </p:nvSpPr>
        <p:spPr/>
        <p:txBody>
          <a:bodyPr/>
          <a:lstStyle/>
          <a:p>
            <a:r>
              <a:rPr lang="en" smtClean="0"/>
              <a:t>Conclusion</a:t>
            </a:r>
            <a:endParaRPr lang="en"/>
          </a:p>
        </p:txBody>
      </p:sp>
      <p:sp>
        <p:nvSpPr>
          <p:cNvPr id="172" name="Shape 172"/>
          <p:cNvSpPr txBox="1">
            <a:spLocks noGrp="1"/>
          </p:cNvSpPr>
          <p:nvPr>
            <p:ph type="body" idx="1"/>
          </p:nvPr>
        </p:nvSpPr>
        <p:spPr/>
        <p:txBody>
          <a:bodyPr/>
          <a:lstStyle/>
          <a:p>
            <a:pPr lvl="0">
              <a:buNone/>
            </a:pPr>
            <a:r>
              <a:rPr lang="en-US" dirty="0" smtClean="0"/>
              <a:t>Contexts Matter!</a:t>
            </a:r>
          </a:p>
          <a:p>
            <a:pPr lvl="0"/>
            <a:r>
              <a:rPr lang="en-US" dirty="0" smtClean="0"/>
              <a:t>Research universities do not appear to be leveraging their resources toward STEM degree completion</a:t>
            </a:r>
          </a:p>
          <a:p>
            <a:pPr lvl="1"/>
            <a:r>
              <a:rPr lang="en-US" dirty="0" smtClean="0"/>
              <a:t>Particularly undergraduate research opportunities</a:t>
            </a:r>
          </a:p>
          <a:p>
            <a:pPr lvl="1"/>
            <a:r>
              <a:rPr lang="en-US" dirty="0" smtClean="0"/>
              <a:t>Availability does not equal access</a:t>
            </a:r>
          </a:p>
          <a:p>
            <a:endParaRPr lang="en-US" dirty="0" smtClean="0"/>
          </a:p>
          <a:p>
            <a:pPr lvl="0"/>
            <a:r>
              <a:rPr lang="en-US" dirty="0" smtClean="0"/>
              <a:t>The Power of Peers</a:t>
            </a:r>
          </a:p>
          <a:p>
            <a:pPr lvl="1"/>
            <a:r>
              <a:rPr lang="en-US" dirty="0" smtClean="0"/>
              <a:t>Competition versus cooperation within student culture</a:t>
            </a:r>
          </a:p>
          <a:p>
            <a:endParaRPr lang="en-US" dirty="0"/>
          </a:p>
        </p:txBody>
      </p:sp>
    </p:spTree>
  </p:cSld>
  <p:clrMapOvr>
    <a:masterClrMapping/>
  </p:clrMapOvr>
  <p:transition spd="slow">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Shape 177"/>
          <p:cNvSpPr txBox="1">
            <a:spLocks noGrp="1"/>
          </p:cNvSpPr>
          <p:nvPr>
            <p:ph type="title"/>
          </p:nvPr>
        </p:nvSpPr>
        <p:spPr/>
        <p:txBody>
          <a:bodyPr/>
          <a:lstStyle/>
          <a:p>
            <a:r>
              <a:rPr lang="en" smtClean="0"/>
              <a:t>Conclusion (continued)</a:t>
            </a:r>
            <a:endParaRPr lang="en"/>
          </a:p>
        </p:txBody>
      </p:sp>
      <p:sp>
        <p:nvSpPr>
          <p:cNvPr id="178" name="Shape 178"/>
          <p:cNvSpPr txBox="1">
            <a:spLocks noGrp="1"/>
          </p:cNvSpPr>
          <p:nvPr>
            <p:ph type="body" idx="1"/>
          </p:nvPr>
        </p:nvSpPr>
        <p:spPr/>
        <p:txBody>
          <a:bodyPr/>
          <a:lstStyle/>
          <a:p>
            <a:pPr lvl="0">
              <a:buNone/>
            </a:pPr>
            <a:r>
              <a:rPr lang="en-US" dirty="0" smtClean="0"/>
              <a:t>Supportive Environments Work!</a:t>
            </a:r>
          </a:p>
          <a:p>
            <a:pPr lvl="0"/>
            <a:r>
              <a:rPr lang="en-US" dirty="0" smtClean="0"/>
              <a:t>Minority engineers are more likely to be retained in STEM if they complete college compared to bioscience aspirants</a:t>
            </a:r>
          </a:p>
          <a:p>
            <a:pPr lvl="0"/>
            <a:r>
              <a:rPr lang="en-US" dirty="0" smtClean="0"/>
              <a:t>Faculty student centered pedagogy was important to staying in STEM for high-achieving minority students</a:t>
            </a:r>
          </a:p>
          <a:p>
            <a:pPr lvl="0"/>
            <a:r>
              <a:rPr lang="en-US" dirty="0" smtClean="0"/>
              <a:t>Call for evidence-based teaching practices in STEM</a:t>
            </a:r>
          </a:p>
          <a:p>
            <a:endParaRPr lang="en-US" dirty="0"/>
          </a:p>
        </p:txBody>
      </p:sp>
    </p:spTree>
  </p:cSld>
  <p:clrMapOvr>
    <a:masterClrMapping/>
  </p:clrMapOvr>
  <p:transition spd="slow">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Shape 183"/>
          <p:cNvSpPr txBox="1">
            <a:spLocks noGrp="1"/>
          </p:cNvSpPr>
          <p:nvPr>
            <p:ph type="title"/>
          </p:nvPr>
        </p:nvSpPr>
        <p:spPr>
          <a:xfrm>
            <a:off x="457200" y="274637"/>
            <a:ext cx="8229600" cy="1143000"/>
          </a:xfrm>
          <a:prstGeom prst="rect">
            <a:avLst/>
          </a:prstGeom>
        </p:spPr>
        <p:txBody>
          <a:bodyPr lIns="91425" tIns="91425" rIns="91425" bIns="91425" anchor="b" anchorCtr="0">
            <a:spAutoFit/>
          </a:bodyPr>
          <a:lstStyle/>
          <a:p>
            <a:pPr>
              <a:buNone/>
            </a:pPr>
            <a:r>
              <a:rPr lang="en" sz="4000" b="0">
                <a:solidFill>
                  <a:srgbClr val="FFFFFF"/>
                </a:solidFill>
              </a:rPr>
              <a:t>Contact Information</a:t>
            </a:r>
          </a:p>
        </p:txBody>
      </p:sp>
      <p:sp>
        <p:nvSpPr>
          <p:cNvPr id="184" name="Shape 184"/>
          <p:cNvSpPr/>
          <p:nvPr/>
        </p:nvSpPr>
        <p:spPr>
          <a:xfrm>
            <a:off x="-9525" y="1417637"/>
            <a:ext cx="9163050" cy="5400675"/>
          </a:xfrm>
          <a:prstGeom prst="rect">
            <a:avLst/>
          </a:prstGeom>
          <a:blipFill>
            <a:blip r:embed="rId3"/>
            <a:stretch>
              <a:fillRect/>
            </a:stretch>
          </a:blipFill>
        </p:spPr>
      </p:sp>
    </p:spTree>
  </p:cSld>
  <p:clrMapOvr>
    <a:masterClrMapping/>
  </p:clrMapOvr>
  <p:transition spd="slow">
    <p:cut/>
  </p:transition>
  <p:timing>
    <p:tnLst>
      <p:par>
        <p:cTn id="1" dur="indefinite" restart="never" nodeType="tmRoot"/>
      </p:par>
    </p:tnLst>
  </p:timing>
</p:sld>
</file>

<file path=ppt/theme/theme1.xml><?xml version="1.0" encoding="utf-8"?>
<a:theme xmlns:a="http://schemas.openxmlformats.org/drawingml/2006/main">
  <a:themeElements>
    <a:clrScheme name="Custom 233">
      <a:dk1>
        <a:srgbClr val="000000"/>
      </a:dk1>
      <a:lt1>
        <a:srgbClr val="FFFFFF"/>
      </a:lt1>
      <a:dk2>
        <a:srgbClr val="2388DB"/>
      </a:dk2>
      <a:lt2>
        <a:srgbClr val="BBD7F8"/>
      </a:lt2>
      <a:accent1>
        <a:srgbClr val="80B606"/>
      </a:accent1>
      <a:accent2>
        <a:srgbClr val="E29F1D"/>
      </a:accent2>
      <a:accent3>
        <a:srgbClr val="1D6FB2"/>
      </a:accent3>
      <a:accent4>
        <a:srgbClr val="3FAC98"/>
      </a:accent4>
      <a:accent5>
        <a:srgbClr val="5B57BB"/>
      </a:accent5>
      <a:accent6>
        <a:srgbClr val="D1505E"/>
      </a:accent6>
      <a:hlink>
        <a:srgbClr val="185DA2"/>
      </a:hlink>
      <a:folHlink>
        <a:srgbClr val="00487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TotalTime>
  <Words>2959</Words>
  <Application>Microsoft Office PowerPoint</Application>
  <PresentationFormat>On-screen Show (4:3)</PresentationFormat>
  <Paragraphs>248</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
      <vt:lpstr>Trajectories of Underrepresented Students in STEM: Findings from Research &amp; Implications for Practice</vt:lpstr>
      <vt:lpstr>Purpose of this Session</vt:lpstr>
      <vt:lpstr>Overview/History of Project</vt:lpstr>
      <vt:lpstr>Efficacy of URP on intentions to enroll in graduate school</vt:lpstr>
      <vt:lpstr>Identifying student talent</vt:lpstr>
      <vt:lpstr>Sample</vt:lpstr>
      <vt:lpstr>Slide 7</vt:lpstr>
      <vt:lpstr>American Indian Completers (STEM vs. Non-STEM, 6 years)</vt:lpstr>
      <vt:lpstr>American Indian Completers (STEM vs. Non-STEM, 6 years)</vt:lpstr>
      <vt:lpstr>Black Completers (STEM vs. Non-STEM, 6 years)</vt:lpstr>
      <vt:lpstr>Black Completers (STEM vs. Non-STEM, 6 years)</vt:lpstr>
      <vt:lpstr>Latina/o Completers (STEM vs. Non-STEM, 6 years)</vt:lpstr>
      <vt:lpstr>Latina/o Completers (STEM vs. Non-STEM, 6 years)</vt:lpstr>
      <vt:lpstr>Student-centered pedagogy</vt:lpstr>
      <vt:lpstr>Interactive Pedagogy</vt:lpstr>
      <vt:lpstr>Small Group Discussion</vt:lpstr>
      <vt:lpstr>Conclusion</vt:lpstr>
      <vt:lpstr>Conclusion (continued)</vt:lpstr>
      <vt:lpstr>Contact Information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Trajectories of Underrepresented Students in STEM: Findings from Research &amp; Implications for Practice</dc:title>
  <dc:creator>Sylvia Hurtado</dc:creator>
  <cp:lastModifiedBy>Bryce Hughes</cp:lastModifiedBy>
  <cp:revision>27</cp:revision>
  <dcterms:modified xsi:type="dcterms:W3CDTF">2012-10-19T12:50:30Z</dcterms:modified>
</cp:coreProperties>
</file>