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wdp" ContentType="image/vnd.ms-photo"/>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6.xml" ContentType="application/vnd.openxmlformats-officedocument.presentationml.notesSlide+xml"/>
  <Override PartName="/ppt/charts/chart3.xml" ContentType="application/vnd.openxmlformats-officedocument.drawingml.chart+xml"/>
  <Override PartName="/ppt/drawings/drawing2.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4.xml" ContentType="application/vnd.openxmlformats-officedocument.drawingml.chart+xml"/>
  <Override PartName="/ppt/notesSlides/notesSlide9.xml" ContentType="application/vnd.openxmlformats-officedocument.presentationml.notesSlide+xml"/>
  <Override PartName="/ppt/charts/chart5.xml" ContentType="application/vnd.openxmlformats-officedocument.drawingml.chart+xml"/>
  <Override PartName="/ppt/notesSlides/notesSlide10.xml" ContentType="application/vnd.openxmlformats-officedocument.presentationml.notesSlide+xml"/>
  <Override PartName="/ppt/charts/chart6.xml" ContentType="application/vnd.openxmlformats-officedocument.drawingml.chart+xml"/>
  <Override PartName="/ppt/drawings/drawing3.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theme/themeOverride1.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9.xml" ContentType="application/vnd.openxmlformats-officedocument.drawingml.chart+xml"/>
  <Override PartName="/ppt/notesSlides/notesSlide15.xml" ContentType="application/vnd.openxmlformats-officedocument.presentationml.notesSlide+xml"/>
  <Override PartName="/ppt/charts/chart10.xml" ContentType="application/vnd.openxmlformats-officedocument.drawingml.chart+xml"/>
  <Override PartName="/ppt/notesSlides/notesSlide16.xml" ContentType="application/vnd.openxmlformats-officedocument.presentationml.notesSlide+xml"/>
  <Override PartName="/ppt/charts/chart1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0"/>
  </p:notesMasterIdLst>
  <p:handoutMasterIdLst>
    <p:handoutMasterId r:id="rId21"/>
  </p:handoutMasterIdLst>
  <p:sldIdLst>
    <p:sldId id="256" r:id="rId2"/>
    <p:sldId id="257" r:id="rId3"/>
    <p:sldId id="288" r:id="rId4"/>
    <p:sldId id="287" r:id="rId5"/>
    <p:sldId id="293" r:id="rId6"/>
    <p:sldId id="290" r:id="rId7"/>
    <p:sldId id="294" r:id="rId8"/>
    <p:sldId id="276" r:id="rId9"/>
    <p:sldId id="305" r:id="rId10"/>
    <p:sldId id="296" r:id="rId11"/>
    <p:sldId id="297" r:id="rId12"/>
    <p:sldId id="298" r:id="rId13"/>
    <p:sldId id="304" r:id="rId14"/>
    <p:sldId id="299" r:id="rId15"/>
    <p:sldId id="302" r:id="rId16"/>
    <p:sldId id="303" r:id="rId17"/>
    <p:sldId id="275" r:id="rId18"/>
    <p:sldId id="261" r:id="rId19"/>
  </p:sldIdLst>
  <p:sldSz cx="10058400" cy="7772400"/>
  <p:notesSz cx="6881813" cy="9296400"/>
  <p:defaultText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10B5"/>
    <a:srgbClr val="FF66FF"/>
    <a:srgbClr val="918AE6"/>
    <a:srgbClr val="F78911"/>
    <a:srgbClr val="FFDB69"/>
    <a:srgbClr val="788E42"/>
    <a:srgbClr val="FFEFBD"/>
    <a:srgbClr val="008000"/>
    <a:srgbClr val="A1DBAC"/>
    <a:srgbClr val="D2372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46" autoAdjust="0"/>
    <p:restoredTop sz="77217" autoAdjust="0"/>
  </p:normalViewPr>
  <p:slideViewPr>
    <p:cSldViewPr snapToGrid="0" snapToObjects="1">
      <p:cViewPr>
        <p:scale>
          <a:sx n="100" d="100"/>
          <a:sy n="100" d="100"/>
        </p:scale>
        <p:origin x="-104" y="-168"/>
      </p:cViewPr>
      <p:guideLst>
        <p:guide orient="horz" pos="2448"/>
        <p:guide pos="3168"/>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nh2.gseis.ucla.edu\research\heri\research\nih\Conferences%20and%20Presentations\Interventions%20Conference%202017\Interventions%20conference%202017\Data%20for%20Interventions%20Projec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Chart%20in%20Microsoft%20PowerPoint" TargetMode="External"/><Relationship Id="rId2"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1.bin"/><Relationship Id="rId2"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1" Type="http://schemas.openxmlformats.org/officeDocument/2006/relationships/oleObject" Target="file:///\\nh2.gseis.ucla.edu\research\heri\research\nih\Conferences%20and%20Presentations\Interventions%20Conference%202017\Interventions%20conference%202017\Data%20for%20Interventions%20Project.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nh2.gseis.ucla.edu\research\heri\research\nih\Conferences%20and%20Presentations\Interventions%20Conference%202017\Interventions%20conference%202017\Data%20for%20Interventions%20Project.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nh2.gseis.ucla.edu\research\heri\research\nih\Conferences%20and%20Presentations\Interventions%20Conference%202017\Interventions%20conference%202017\Data%20for%20Interventions%20Project.xlsx" TargetMode="External"/><Relationship Id="rId2" Type="http://schemas.openxmlformats.org/officeDocument/2006/relationships/chartUserShapes" Target="../drawings/drawing3.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Worksheet2.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'[Data for Interventions Project.xlsx]Trends'!$A$6</c:f>
              <c:strCache>
                <c:ptCount val="1"/>
                <c:pt idx="0">
                  <c:v>Female</c:v>
                </c:pt>
              </c:strCache>
            </c:strRef>
          </c:tx>
          <c:spPr>
            <a:ln w="57150">
              <a:prstDash val="sysDash"/>
            </a:ln>
          </c:spPr>
          <c:marker>
            <c:symbol val="none"/>
          </c:marker>
          <c:cat>
            <c:numRef>
              <c:f>'[Data for Interventions Project.xlsx]Trends'!$B$5:$AZ$5</c:f>
              <c:numCache>
                <c:formatCode>General</c:formatCode>
                <c:ptCount val="11"/>
                <c:pt idx="0">
                  <c:v>1966.0</c:v>
                </c:pt>
                <c:pt idx="1">
                  <c:v>1970.0</c:v>
                </c:pt>
                <c:pt idx="2">
                  <c:v>1975.0</c:v>
                </c:pt>
                <c:pt idx="3">
                  <c:v>1980.0</c:v>
                </c:pt>
                <c:pt idx="4">
                  <c:v>1985.0</c:v>
                </c:pt>
                <c:pt idx="5">
                  <c:v>1990.0</c:v>
                </c:pt>
                <c:pt idx="6">
                  <c:v>1995.0</c:v>
                </c:pt>
                <c:pt idx="7">
                  <c:v>2000.0</c:v>
                </c:pt>
                <c:pt idx="8">
                  <c:v>2005.0</c:v>
                </c:pt>
                <c:pt idx="9">
                  <c:v>2010.0</c:v>
                </c:pt>
                <c:pt idx="10">
                  <c:v>2015.0</c:v>
                </c:pt>
              </c:numCache>
            </c:numRef>
          </c:cat>
          <c:val>
            <c:numRef>
              <c:f>'[Data for Interventions Project.xlsx]Trends'!$B$6:$AZ$6</c:f>
              <c:numCache>
                <c:formatCode>General</c:formatCode>
                <c:ptCount val="11"/>
                <c:pt idx="0">
                  <c:v>27.9</c:v>
                </c:pt>
                <c:pt idx="1">
                  <c:v>34.7</c:v>
                </c:pt>
                <c:pt idx="2">
                  <c:v>40.9</c:v>
                </c:pt>
                <c:pt idx="3">
                  <c:v>41.6</c:v>
                </c:pt>
                <c:pt idx="4">
                  <c:v>39.30000000000001</c:v>
                </c:pt>
                <c:pt idx="5">
                  <c:v>43.4</c:v>
                </c:pt>
                <c:pt idx="6">
                  <c:v>47.0</c:v>
                </c:pt>
                <c:pt idx="7">
                  <c:v>47.2</c:v>
                </c:pt>
                <c:pt idx="8">
                  <c:v>51.1</c:v>
                </c:pt>
                <c:pt idx="9">
                  <c:v>49.7</c:v>
                </c:pt>
                <c:pt idx="10">
                  <c:v>55.1</c:v>
                </c:pt>
              </c:numCache>
            </c:numRef>
          </c:val>
          <c:smooth val="0"/>
        </c:ser>
        <c:ser>
          <c:idx val="1"/>
          <c:order val="1"/>
          <c:tx>
            <c:strRef>
              <c:f>'[Data for Interventions Project.xlsx]Trends'!$A$7</c:f>
              <c:strCache>
                <c:ptCount val="1"/>
              </c:strCache>
            </c:strRef>
          </c:tx>
          <c:cat>
            <c:numRef>
              <c:f>'[Data for Interventions Project.xlsx]Trends'!$B$5:$AZ$5</c:f>
              <c:numCache>
                <c:formatCode>General</c:formatCode>
                <c:ptCount val="11"/>
                <c:pt idx="0">
                  <c:v>1966.0</c:v>
                </c:pt>
                <c:pt idx="1">
                  <c:v>1970.0</c:v>
                </c:pt>
                <c:pt idx="2">
                  <c:v>1975.0</c:v>
                </c:pt>
                <c:pt idx="3">
                  <c:v>1980.0</c:v>
                </c:pt>
                <c:pt idx="4">
                  <c:v>1985.0</c:v>
                </c:pt>
                <c:pt idx="5">
                  <c:v>1990.0</c:v>
                </c:pt>
                <c:pt idx="6">
                  <c:v>1995.0</c:v>
                </c:pt>
                <c:pt idx="7">
                  <c:v>2000.0</c:v>
                </c:pt>
                <c:pt idx="8">
                  <c:v>2005.0</c:v>
                </c:pt>
                <c:pt idx="9">
                  <c:v>2010.0</c:v>
                </c:pt>
                <c:pt idx="10">
                  <c:v>2015.0</c:v>
                </c:pt>
              </c:numCache>
            </c:numRef>
          </c:cat>
          <c:val>
            <c:numRef>
              <c:f>'[Data for Interventions Project.xlsx]Trends'!$B$7:$AZ$7</c:f>
            </c:numRef>
          </c:val>
          <c:smooth val="0"/>
        </c:ser>
        <c:ser>
          <c:idx val="2"/>
          <c:order val="2"/>
          <c:tx>
            <c:strRef>
              <c:f>'[Data for Interventions Project.xlsx]Trends'!$A$8</c:f>
              <c:strCache>
                <c:ptCount val="1"/>
                <c:pt idx="0">
                  <c:v>American Indian</c:v>
                </c:pt>
              </c:strCache>
            </c:strRef>
          </c:tx>
          <c:cat>
            <c:numRef>
              <c:f>'[Data for Interventions Project.xlsx]Trends'!$B$5:$AZ$5</c:f>
              <c:numCache>
                <c:formatCode>General</c:formatCode>
                <c:ptCount val="11"/>
                <c:pt idx="0">
                  <c:v>1966.0</c:v>
                </c:pt>
                <c:pt idx="1">
                  <c:v>1970.0</c:v>
                </c:pt>
                <c:pt idx="2">
                  <c:v>1975.0</c:v>
                </c:pt>
                <c:pt idx="3">
                  <c:v>1980.0</c:v>
                </c:pt>
                <c:pt idx="4">
                  <c:v>1985.0</c:v>
                </c:pt>
                <c:pt idx="5">
                  <c:v>1990.0</c:v>
                </c:pt>
                <c:pt idx="6">
                  <c:v>1995.0</c:v>
                </c:pt>
                <c:pt idx="7">
                  <c:v>2000.0</c:v>
                </c:pt>
                <c:pt idx="8">
                  <c:v>2005.0</c:v>
                </c:pt>
                <c:pt idx="9">
                  <c:v>2010.0</c:v>
                </c:pt>
                <c:pt idx="10">
                  <c:v>2015.0</c:v>
                </c:pt>
              </c:numCache>
            </c:numRef>
          </c:cat>
          <c:val>
            <c:numRef>
              <c:f>'[Data for Interventions Project.xlsx]Trends'!$B$8:$AZ$8</c:f>
            </c:numRef>
          </c:val>
          <c:smooth val="0"/>
        </c:ser>
        <c:ser>
          <c:idx val="3"/>
          <c:order val="3"/>
          <c:tx>
            <c:strRef>
              <c:f>'[Data for Interventions Project.xlsx]Trends'!$A$9</c:f>
              <c:strCache>
                <c:ptCount val="1"/>
                <c:pt idx="0">
                  <c:v>Black</c:v>
                </c:pt>
              </c:strCache>
            </c:strRef>
          </c:tx>
          <c:cat>
            <c:numRef>
              <c:f>'[Data for Interventions Project.xlsx]Trends'!$B$5:$AZ$5</c:f>
              <c:numCache>
                <c:formatCode>General</c:formatCode>
                <c:ptCount val="11"/>
                <c:pt idx="0">
                  <c:v>1966.0</c:v>
                </c:pt>
                <c:pt idx="1">
                  <c:v>1970.0</c:v>
                </c:pt>
                <c:pt idx="2">
                  <c:v>1975.0</c:v>
                </c:pt>
                <c:pt idx="3">
                  <c:v>1980.0</c:v>
                </c:pt>
                <c:pt idx="4">
                  <c:v>1985.0</c:v>
                </c:pt>
                <c:pt idx="5">
                  <c:v>1990.0</c:v>
                </c:pt>
                <c:pt idx="6">
                  <c:v>1995.0</c:v>
                </c:pt>
                <c:pt idx="7">
                  <c:v>2000.0</c:v>
                </c:pt>
                <c:pt idx="8">
                  <c:v>2005.0</c:v>
                </c:pt>
                <c:pt idx="9">
                  <c:v>2010.0</c:v>
                </c:pt>
                <c:pt idx="10">
                  <c:v>2015.0</c:v>
                </c:pt>
              </c:numCache>
            </c:numRef>
          </c:cat>
          <c:val>
            <c:numRef>
              <c:f>'[Data for Interventions Project.xlsx]Trends'!$B$9:$AZ$9</c:f>
            </c:numRef>
          </c:val>
          <c:smooth val="0"/>
        </c:ser>
        <c:ser>
          <c:idx val="4"/>
          <c:order val="4"/>
          <c:tx>
            <c:strRef>
              <c:f>'[Data for Interventions Project.xlsx]Trends'!$A$10</c:f>
              <c:strCache>
                <c:ptCount val="1"/>
                <c:pt idx="0">
                  <c:v>Hispanic</c:v>
                </c:pt>
              </c:strCache>
            </c:strRef>
          </c:tx>
          <c:cat>
            <c:numRef>
              <c:f>'[Data for Interventions Project.xlsx]Trends'!$B$5:$AZ$5</c:f>
              <c:numCache>
                <c:formatCode>General</c:formatCode>
                <c:ptCount val="11"/>
                <c:pt idx="0">
                  <c:v>1966.0</c:v>
                </c:pt>
                <c:pt idx="1">
                  <c:v>1970.0</c:v>
                </c:pt>
                <c:pt idx="2">
                  <c:v>1975.0</c:v>
                </c:pt>
                <c:pt idx="3">
                  <c:v>1980.0</c:v>
                </c:pt>
                <c:pt idx="4">
                  <c:v>1985.0</c:v>
                </c:pt>
                <c:pt idx="5">
                  <c:v>1990.0</c:v>
                </c:pt>
                <c:pt idx="6">
                  <c:v>1995.0</c:v>
                </c:pt>
                <c:pt idx="7">
                  <c:v>2000.0</c:v>
                </c:pt>
                <c:pt idx="8">
                  <c:v>2005.0</c:v>
                </c:pt>
                <c:pt idx="9">
                  <c:v>2010.0</c:v>
                </c:pt>
                <c:pt idx="10">
                  <c:v>2015.0</c:v>
                </c:pt>
              </c:numCache>
            </c:numRef>
          </c:cat>
          <c:val>
            <c:numRef>
              <c:f>'[Data for Interventions Project.xlsx]Trends'!$B$10:$AZ$10</c:f>
            </c:numRef>
          </c:val>
          <c:smooth val="0"/>
        </c:ser>
        <c:ser>
          <c:idx val="5"/>
          <c:order val="5"/>
          <c:tx>
            <c:strRef>
              <c:f>'[Data for Interventions Project.xlsx]Trends'!$A$11</c:f>
              <c:strCache>
                <c:ptCount val="1"/>
                <c:pt idx="0">
                  <c:v>URMs (Black, Hispanic, American Indian)</c:v>
                </c:pt>
              </c:strCache>
            </c:strRef>
          </c:tx>
          <c:spPr>
            <a:ln w="57150" cmpd="sng">
              <a:solidFill>
                <a:srgbClr val="F78911"/>
              </a:solidFill>
            </a:ln>
          </c:spPr>
          <c:marker>
            <c:symbol val="none"/>
          </c:marker>
          <c:cat>
            <c:numRef>
              <c:f>'[Data for Interventions Project.xlsx]Trends'!$B$5:$AZ$5</c:f>
              <c:numCache>
                <c:formatCode>General</c:formatCode>
                <c:ptCount val="11"/>
                <c:pt idx="0">
                  <c:v>1966.0</c:v>
                </c:pt>
                <c:pt idx="1">
                  <c:v>1970.0</c:v>
                </c:pt>
                <c:pt idx="2">
                  <c:v>1975.0</c:v>
                </c:pt>
                <c:pt idx="3">
                  <c:v>1980.0</c:v>
                </c:pt>
                <c:pt idx="4">
                  <c:v>1985.0</c:v>
                </c:pt>
                <c:pt idx="5">
                  <c:v>1990.0</c:v>
                </c:pt>
                <c:pt idx="6">
                  <c:v>1995.0</c:v>
                </c:pt>
                <c:pt idx="7">
                  <c:v>2000.0</c:v>
                </c:pt>
                <c:pt idx="8">
                  <c:v>2005.0</c:v>
                </c:pt>
                <c:pt idx="9">
                  <c:v>2010.0</c:v>
                </c:pt>
                <c:pt idx="10">
                  <c:v>2015.0</c:v>
                </c:pt>
              </c:numCache>
            </c:numRef>
          </c:cat>
          <c:val>
            <c:numRef>
              <c:f>'[Data for Interventions Project.xlsx]Trends'!$B$11:$AZ$11</c:f>
              <c:numCache>
                <c:formatCode>General</c:formatCode>
                <c:ptCount val="11"/>
                <c:pt idx="0">
                  <c:v>4.7</c:v>
                </c:pt>
                <c:pt idx="1">
                  <c:v>5.199999999999998</c:v>
                </c:pt>
                <c:pt idx="2">
                  <c:v>8.1</c:v>
                </c:pt>
                <c:pt idx="3">
                  <c:v>9.3</c:v>
                </c:pt>
                <c:pt idx="4">
                  <c:v>10.6</c:v>
                </c:pt>
                <c:pt idx="5">
                  <c:v>15.5</c:v>
                </c:pt>
                <c:pt idx="6">
                  <c:v>14.8</c:v>
                </c:pt>
                <c:pt idx="7">
                  <c:v>17.2</c:v>
                </c:pt>
                <c:pt idx="8">
                  <c:v>14.7</c:v>
                </c:pt>
                <c:pt idx="9">
                  <c:v>17.6</c:v>
                </c:pt>
                <c:pt idx="10">
                  <c:v>18.1</c:v>
                </c:pt>
              </c:numCache>
            </c:numRef>
          </c:val>
          <c:smooth val="0"/>
        </c:ser>
        <c:ser>
          <c:idx val="6"/>
          <c:order val="6"/>
          <c:tx>
            <c:strRef>
              <c:f>'[Data for Interventions Project.xlsx]Trends'!$A$12</c:f>
              <c:strCache>
                <c:ptCount val="1"/>
                <c:pt idx="0">
                  <c:v>Asian</c:v>
                </c:pt>
              </c:strCache>
            </c:strRef>
          </c:tx>
          <c:spPr>
            <a:ln w="57150">
              <a:solidFill>
                <a:srgbClr val="E210B5"/>
              </a:solidFill>
            </a:ln>
          </c:spPr>
          <c:marker>
            <c:symbol val="none"/>
          </c:marker>
          <c:cat>
            <c:numRef>
              <c:f>'[Data for Interventions Project.xlsx]Trends'!$B$5:$AZ$5</c:f>
              <c:numCache>
                <c:formatCode>General</c:formatCode>
                <c:ptCount val="11"/>
                <c:pt idx="0">
                  <c:v>1966.0</c:v>
                </c:pt>
                <c:pt idx="1">
                  <c:v>1970.0</c:v>
                </c:pt>
                <c:pt idx="2">
                  <c:v>1975.0</c:v>
                </c:pt>
                <c:pt idx="3">
                  <c:v>1980.0</c:v>
                </c:pt>
                <c:pt idx="4">
                  <c:v>1985.0</c:v>
                </c:pt>
                <c:pt idx="5">
                  <c:v>1990.0</c:v>
                </c:pt>
                <c:pt idx="6">
                  <c:v>1995.0</c:v>
                </c:pt>
                <c:pt idx="7">
                  <c:v>2000.0</c:v>
                </c:pt>
                <c:pt idx="8">
                  <c:v>2005.0</c:v>
                </c:pt>
                <c:pt idx="9">
                  <c:v>2010.0</c:v>
                </c:pt>
                <c:pt idx="10">
                  <c:v>2015.0</c:v>
                </c:pt>
              </c:numCache>
            </c:numRef>
          </c:cat>
          <c:val>
            <c:numRef>
              <c:f>'[Data for Interventions Project.xlsx]Trends'!$B$12:$AZ$12</c:f>
              <c:numCache>
                <c:formatCode>General</c:formatCode>
                <c:ptCount val="11"/>
                <c:pt idx="0">
                  <c:v>1.0</c:v>
                </c:pt>
                <c:pt idx="1">
                  <c:v>0.8</c:v>
                </c:pt>
                <c:pt idx="2">
                  <c:v>1.8</c:v>
                </c:pt>
                <c:pt idx="3">
                  <c:v>2.0</c:v>
                </c:pt>
                <c:pt idx="4">
                  <c:v>5.2</c:v>
                </c:pt>
                <c:pt idx="5">
                  <c:v>6.5</c:v>
                </c:pt>
                <c:pt idx="6">
                  <c:v>7.8</c:v>
                </c:pt>
                <c:pt idx="7">
                  <c:v>9.9</c:v>
                </c:pt>
                <c:pt idx="8">
                  <c:v>10.8</c:v>
                </c:pt>
                <c:pt idx="9">
                  <c:v>11.1</c:v>
                </c:pt>
                <c:pt idx="10">
                  <c:v>16.8</c:v>
                </c:pt>
              </c:numCache>
            </c:numRef>
          </c:val>
          <c:smooth val="0"/>
        </c:ser>
        <c:ser>
          <c:idx val="7"/>
          <c:order val="7"/>
          <c:tx>
            <c:strRef>
              <c:f>'[Data for Interventions Project.xlsx]Trends'!$A$13</c:f>
              <c:strCache>
                <c:ptCount val="1"/>
                <c:pt idx="0">
                  <c:v>White</c:v>
                </c:pt>
              </c:strCache>
            </c:strRef>
          </c:tx>
          <c:spPr>
            <a:ln w="57150">
              <a:solidFill>
                <a:srgbClr val="92D050"/>
              </a:solidFill>
            </a:ln>
          </c:spPr>
          <c:marker>
            <c:symbol val="none"/>
          </c:marker>
          <c:cat>
            <c:numRef>
              <c:f>'[Data for Interventions Project.xlsx]Trends'!$B$5:$AZ$5</c:f>
              <c:numCache>
                <c:formatCode>General</c:formatCode>
                <c:ptCount val="11"/>
                <c:pt idx="0">
                  <c:v>1966.0</c:v>
                </c:pt>
                <c:pt idx="1">
                  <c:v>1970.0</c:v>
                </c:pt>
                <c:pt idx="2">
                  <c:v>1975.0</c:v>
                </c:pt>
                <c:pt idx="3">
                  <c:v>1980.0</c:v>
                </c:pt>
                <c:pt idx="4">
                  <c:v>1985.0</c:v>
                </c:pt>
                <c:pt idx="5">
                  <c:v>1990.0</c:v>
                </c:pt>
                <c:pt idx="6">
                  <c:v>1995.0</c:v>
                </c:pt>
                <c:pt idx="7">
                  <c:v>2000.0</c:v>
                </c:pt>
                <c:pt idx="8">
                  <c:v>2005.0</c:v>
                </c:pt>
                <c:pt idx="9">
                  <c:v>2010.0</c:v>
                </c:pt>
                <c:pt idx="10">
                  <c:v>2015.0</c:v>
                </c:pt>
              </c:numCache>
            </c:numRef>
          </c:cat>
          <c:val>
            <c:numRef>
              <c:f>'[Data for Interventions Project.xlsx]Trends'!$B$13:$AZ$13</c:f>
              <c:numCache>
                <c:formatCode>General</c:formatCode>
                <c:ptCount val="11"/>
                <c:pt idx="0">
                  <c:v>91.2</c:v>
                </c:pt>
                <c:pt idx="1">
                  <c:v>92.1</c:v>
                </c:pt>
                <c:pt idx="2">
                  <c:v>87.9</c:v>
                </c:pt>
                <c:pt idx="3">
                  <c:v>86.0</c:v>
                </c:pt>
                <c:pt idx="4">
                  <c:v>81.3</c:v>
                </c:pt>
                <c:pt idx="5">
                  <c:v>73.9</c:v>
                </c:pt>
                <c:pt idx="6">
                  <c:v>71.3</c:v>
                </c:pt>
                <c:pt idx="7">
                  <c:v>67.5</c:v>
                </c:pt>
                <c:pt idx="8">
                  <c:v>65.6</c:v>
                </c:pt>
                <c:pt idx="9">
                  <c:v>60.0</c:v>
                </c:pt>
                <c:pt idx="10">
                  <c:v>52.5</c:v>
                </c:pt>
              </c:numCache>
            </c:numRef>
          </c:val>
          <c:smooth val="0"/>
        </c:ser>
        <c:ser>
          <c:idx val="8"/>
          <c:order val="8"/>
          <c:tx>
            <c:strRef>
              <c:f>'[Data for Interventions Project.xlsx]Trends'!$A$14</c:f>
              <c:strCache>
                <c:ptCount val="1"/>
                <c:pt idx="0">
                  <c:v>Two+ races/ethnicities</c:v>
                </c:pt>
              </c:strCache>
            </c:strRef>
          </c:tx>
          <c:spPr>
            <a:ln w="57150">
              <a:solidFill>
                <a:schemeClr val="accent6">
                  <a:lumMod val="75000"/>
                  <a:lumOff val="25000"/>
                </a:schemeClr>
              </a:solidFill>
            </a:ln>
          </c:spPr>
          <c:marker>
            <c:symbol val="none"/>
          </c:marker>
          <c:cat>
            <c:numRef>
              <c:f>'[Data for Interventions Project.xlsx]Trends'!$B$5:$AZ$5</c:f>
              <c:numCache>
                <c:formatCode>General</c:formatCode>
                <c:ptCount val="11"/>
                <c:pt idx="0">
                  <c:v>1966.0</c:v>
                </c:pt>
                <c:pt idx="1">
                  <c:v>1970.0</c:v>
                </c:pt>
                <c:pt idx="2">
                  <c:v>1975.0</c:v>
                </c:pt>
                <c:pt idx="3">
                  <c:v>1980.0</c:v>
                </c:pt>
                <c:pt idx="4">
                  <c:v>1985.0</c:v>
                </c:pt>
                <c:pt idx="5">
                  <c:v>1990.0</c:v>
                </c:pt>
                <c:pt idx="6">
                  <c:v>1995.0</c:v>
                </c:pt>
                <c:pt idx="7">
                  <c:v>2000.0</c:v>
                </c:pt>
                <c:pt idx="8">
                  <c:v>2005.0</c:v>
                </c:pt>
                <c:pt idx="9">
                  <c:v>2010.0</c:v>
                </c:pt>
                <c:pt idx="10">
                  <c:v>2015.0</c:v>
                </c:pt>
              </c:numCache>
            </c:numRef>
          </c:cat>
          <c:val>
            <c:numRef>
              <c:f>'[Data for Interventions Project.xlsx]Trends'!$B$14:$AZ$14</c:f>
              <c:numCache>
                <c:formatCode>General</c:formatCode>
                <c:ptCount val="11"/>
                <c:pt idx="0">
                  <c:v>0.0</c:v>
                </c:pt>
                <c:pt idx="1">
                  <c:v>1.3</c:v>
                </c:pt>
                <c:pt idx="2">
                  <c:v>1.2</c:v>
                </c:pt>
                <c:pt idx="3">
                  <c:v>1.4</c:v>
                </c:pt>
                <c:pt idx="4">
                  <c:v>1.7</c:v>
                </c:pt>
                <c:pt idx="5">
                  <c:v>2.3</c:v>
                </c:pt>
                <c:pt idx="6">
                  <c:v>4.1</c:v>
                </c:pt>
                <c:pt idx="7">
                  <c:v>2.7</c:v>
                </c:pt>
                <c:pt idx="8">
                  <c:v>7.1</c:v>
                </c:pt>
                <c:pt idx="9">
                  <c:v>9.700000000000001</c:v>
                </c:pt>
                <c:pt idx="10">
                  <c:v>11.6</c:v>
                </c:pt>
              </c:numCache>
            </c:numRef>
          </c:val>
          <c:smooth val="0"/>
        </c:ser>
        <c:dLbls>
          <c:showLegendKey val="0"/>
          <c:showVal val="0"/>
          <c:showCatName val="0"/>
          <c:showSerName val="0"/>
          <c:showPercent val="0"/>
          <c:showBubbleSize val="0"/>
        </c:dLbls>
        <c:smooth val="0"/>
        <c:axId val="2081666128"/>
        <c:axId val="2081669200"/>
      </c:lineChart>
      <c:catAx>
        <c:axId val="2081666128"/>
        <c:scaling>
          <c:orientation val="minMax"/>
        </c:scaling>
        <c:delete val="0"/>
        <c:axPos val="b"/>
        <c:numFmt formatCode="General" sourceLinked="1"/>
        <c:majorTickMark val="out"/>
        <c:minorTickMark val="none"/>
        <c:tickLblPos val="nextTo"/>
        <c:txPr>
          <a:bodyPr/>
          <a:lstStyle/>
          <a:p>
            <a:pPr>
              <a:defRPr sz="1800"/>
            </a:pPr>
            <a:endParaRPr lang="en-US"/>
          </a:p>
        </c:txPr>
        <c:crossAx val="2081669200"/>
        <c:crosses val="autoZero"/>
        <c:auto val="1"/>
        <c:lblAlgn val="ctr"/>
        <c:lblOffset val="100"/>
        <c:noMultiLvlLbl val="0"/>
      </c:catAx>
      <c:valAx>
        <c:axId val="2081669200"/>
        <c:scaling>
          <c:orientation val="minMax"/>
        </c:scaling>
        <c:delete val="0"/>
        <c:axPos val="l"/>
        <c:majorGridlines/>
        <c:numFmt formatCode="General" sourceLinked="1"/>
        <c:majorTickMark val="out"/>
        <c:minorTickMark val="none"/>
        <c:tickLblPos val="nextTo"/>
        <c:txPr>
          <a:bodyPr/>
          <a:lstStyle/>
          <a:p>
            <a:pPr>
              <a:defRPr sz="1800"/>
            </a:pPr>
            <a:endParaRPr lang="en-US"/>
          </a:p>
        </c:txPr>
        <c:crossAx val="2081666128"/>
        <c:crosses val="autoZero"/>
        <c:crossBetween val="between"/>
      </c:valAx>
    </c:plotArea>
    <c:legend>
      <c:legendPos val="r"/>
      <c:layout>
        <c:manualLayout>
          <c:xMode val="edge"/>
          <c:yMode val="edge"/>
          <c:x val="0.668156750441459"/>
          <c:y val="0.0700850955041817"/>
          <c:w val="0.320175914379033"/>
          <c:h val="0.859829604959929"/>
        </c:manualLayout>
      </c:layout>
      <c:overlay val="0"/>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'[Chart in Microsoft PowerPoint]Trends'!$A$203</c:f>
              <c:strCache>
                <c:ptCount val="1"/>
                <c:pt idx="0">
                  <c:v>
      None</c:v>
                </c:pt>
              </c:strCache>
            </c:strRef>
          </c:tx>
          <c:cat>
            <c:numRef>
              <c:f>'[Chart in Microsoft PowerPoint]Trends'!$B$202:$J$202</c:f>
              <c:numCache>
                <c:formatCode>General</c:formatCode>
                <c:ptCount val="9"/>
                <c:pt idx="0">
                  <c:v>1975.0</c:v>
                </c:pt>
                <c:pt idx="1">
                  <c:v>1980.0</c:v>
                </c:pt>
                <c:pt idx="2">
                  <c:v>1985.0</c:v>
                </c:pt>
                <c:pt idx="3">
                  <c:v>1990.0</c:v>
                </c:pt>
                <c:pt idx="4">
                  <c:v>1995.0</c:v>
                </c:pt>
                <c:pt idx="5">
                  <c:v>2000.0</c:v>
                </c:pt>
                <c:pt idx="6">
                  <c:v>2005.0</c:v>
                </c:pt>
                <c:pt idx="7">
                  <c:v>2010.0</c:v>
                </c:pt>
                <c:pt idx="8">
                  <c:v>2015.0</c:v>
                </c:pt>
              </c:numCache>
            </c:numRef>
          </c:cat>
          <c:val>
            <c:numRef>
              <c:f>'[Chart in Microsoft PowerPoint]Trends'!$B$203:$J$203</c:f>
            </c:numRef>
          </c:val>
          <c:smooth val="0"/>
        </c:ser>
        <c:ser>
          <c:idx val="1"/>
          <c:order val="1"/>
          <c:tx>
            <c:strRef>
              <c:f>'[Chart in Microsoft PowerPoint]Trends'!$A$204</c:f>
              <c:strCache>
                <c:ptCount val="1"/>
                <c:pt idx="0">
                  <c:v>Vocational certificate</c:v>
                </c:pt>
              </c:strCache>
            </c:strRef>
          </c:tx>
          <c:cat>
            <c:numRef>
              <c:f>'[Chart in Microsoft PowerPoint]Trends'!$B$202:$J$202</c:f>
              <c:numCache>
                <c:formatCode>General</c:formatCode>
                <c:ptCount val="9"/>
                <c:pt idx="0">
                  <c:v>1975.0</c:v>
                </c:pt>
                <c:pt idx="1">
                  <c:v>1980.0</c:v>
                </c:pt>
                <c:pt idx="2">
                  <c:v>1985.0</c:v>
                </c:pt>
                <c:pt idx="3">
                  <c:v>1990.0</c:v>
                </c:pt>
                <c:pt idx="4">
                  <c:v>1995.0</c:v>
                </c:pt>
                <c:pt idx="5">
                  <c:v>2000.0</c:v>
                </c:pt>
                <c:pt idx="6">
                  <c:v>2005.0</c:v>
                </c:pt>
                <c:pt idx="7">
                  <c:v>2010.0</c:v>
                </c:pt>
                <c:pt idx="8">
                  <c:v>2015.0</c:v>
                </c:pt>
              </c:numCache>
            </c:numRef>
          </c:cat>
          <c:val>
            <c:numRef>
              <c:f>'[Chart in Microsoft PowerPoint]Trends'!$B$204:$J$204</c:f>
            </c:numRef>
          </c:val>
          <c:smooth val="0"/>
        </c:ser>
        <c:ser>
          <c:idx val="2"/>
          <c:order val="2"/>
          <c:tx>
            <c:strRef>
              <c:f>'[Chart in Microsoft PowerPoint]Trends'!$A$205</c:f>
              <c:strCache>
                <c:ptCount val="1"/>
                <c:pt idx="0">
                  <c:v>Associate (A.A.) or equivalent</c:v>
                </c:pt>
              </c:strCache>
            </c:strRef>
          </c:tx>
          <c:cat>
            <c:numRef>
              <c:f>'[Chart in Microsoft PowerPoint]Trends'!$B$202:$J$202</c:f>
              <c:numCache>
                <c:formatCode>General</c:formatCode>
                <c:ptCount val="9"/>
                <c:pt idx="0">
                  <c:v>1975.0</c:v>
                </c:pt>
                <c:pt idx="1">
                  <c:v>1980.0</c:v>
                </c:pt>
                <c:pt idx="2">
                  <c:v>1985.0</c:v>
                </c:pt>
                <c:pt idx="3">
                  <c:v>1990.0</c:v>
                </c:pt>
                <c:pt idx="4">
                  <c:v>1995.0</c:v>
                </c:pt>
                <c:pt idx="5">
                  <c:v>2000.0</c:v>
                </c:pt>
                <c:pt idx="6">
                  <c:v>2005.0</c:v>
                </c:pt>
                <c:pt idx="7">
                  <c:v>2010.0</c:v>
                </c:pt>
                <c:pt idx="8">
                  <c:v>2015.0</c:v>
                </c:pt>
              </c:numCache>
            </c:numRef>
          </c:cat>
          <c:val>
            <c:numRef>
              <c:f>'[Chart in Microsoft PowerPoint]Trends'!$B$205:$J$205</c:f>
            </c:numRef>
          </c:val>
          <c:smooth val="0"/>
        </c:ser>
        <c:ser>
          <c:idx val="3"/>
          <c:order val="3"/>
          <c:tx>
            <c:strRef>
              <c:f>'[Chart in Microsoft PowerPoint]Trends'!$A$206</c:f>
              <c:strCache>
                <c:ptCount val="1"/>
                <c:pt idx="0">
                  <c:v>Bachelor's (B.A.,B.S., etc.)</c:v>
                </c:pt>
              </c:strCache>
            </c:strRef>
          </c:tx>
          <c:cat>
            <c:numRef>
              <c:f>'[Chart in Microsoft PowerPoint]Trends'!$B$202:$J$202</c:f>
              <c:numCache>
                <c:formatCode>General</c:formatCode>
                <c:ptCount val="9"/>
                <c:pt idx="0">
                  <c:v>1975.0</c:v>
                </c:pt>
                <c:pt idx="1">
                  <c:v>1980.0</c:v>
                </c:pt>
                <c:pt idx="2">
                  <c:v>1985.0</c:v>
                </c:pt>
                <c:pt idx="3">
                  <c:v>1990.0</c:v>
                </c:pt>
                <c:pt idx="4">
                  <c:v>1995.0</c:v>
                </c:pt>
                <c:pt idx="5">
                  <c:v>2000.0</c:v>
                </c:pt>
                <c:pt idx="6">
                  <c:v>2005.0</c:v>
                </c:pt>
                <c:pt idx="7">
                  <c:v>2010.0</c:v>
                </c:pt>
                <c:pt idx="8">
                  <c:v>2015.0</c:v>
                </c:pt>
              </c:numCache>
            </c:numRef>
          </c:cat>
          <c:val>
            <c:numRef>
              <c:f>'[Chart in Microsoft PowerPoint]Trends'!$B$206:$J$206</c:f>
            </c:numRef>
          </c:val>
          <c:smooth val="0"/>
        </c:ser>
        <c:ser>
          <c:idx val="4"/>
          <c:order val="4"/>
          <c:tx>
            <c:strRef>
              <c:f>'[Chart in Microsoft PowerPoint]Trends'!$A$207</c:f>
              <c:strCache>
                <c:ptCount val="1"/>
                <c:pt idx="0">
                  <c:v>Master's degree (M.A.,M.S., etc.)</c:v>
                </c:pt>
              </c:strCache>
            </c:strRef>
          </c:tx>
          <c:spPr>
            <a:ln w="76200">
              <a:solidFill>
                <a:srgbClr val="0070C0"/>
              </a:solidFill>
            </a:ln>
          </c:spPr>
          <c:marker>
            <c:symbol val="none"/>
          </c:marker>
          <c:cat>
            <c:numRef>
              <c:f>'[Chart in Microsoft PowerPoint]Trends'!$B$202:$J$202</c:f>
              <c:numCache>
                <c:formatCode>General</c:formatCode>
                <c:ptCount val="9"/>
                <c:pt idx="0">
                  <c:v>1975.0</c:v>
                </c:pt>
                <c:pt idx="1">
                  <c:v>1980.0</c:v>
                </c:pt>
                <c:pt idx="2">
                  <c:v>1985.0</c:v>
                </c:pt>
                <c:pt idx="3">
                  <c:v>1990.0</c:v>
                </c:pt>
                <c:pt idx="4">
                  <c:v>1995.0</c:v>
                </c:pt>
                <c:pt idx="5">
                  <c:v>2000.0</c:v>
                </c:pt>
                <c:pt idx="6">
                  <c:v>2005.0</c:v>
                </c:pt>
                <c:pt idx="7">
                  <c:v>2010.0</c:v>
                </c:pt>
                <c:pt idx="8">
                  <c:v>2015.0</c:v>
                </c:pt>
              </c:numCache>
            </c:numRef>
          </c:cat>
          <c:val>
            <c:numRef>
              <c:f>'[Chart in Microsoft PowerPoint]Trends'!$B$207:$J$207</c:f>
              <c:numCache>
                <c:formatCode>General</c:formatCode>
                <c:ptCount val="9"/>
                <c:pt idx="0">
                  <c:v>29.1</c:v>
                </c:pt>
                <c:pt idx="1">
                  <c:v>32.0</c:v>
                </c:pt>
                <c:pt idx="2">
                  <c:v>32.4</c:v>
                </c:pt>
                <c:pt idx="3">
                  <c:v>32.4</c:v>
                </c:pt>
                <c:pt idx="4">
                  <c:v>31.5</c:v>
                </c:pt>
                <c:pt idx="5">
                  <c:v>33.1</c:v>
                </c:pt>
                <c:pt idx="6">
                  <c:v>31.7</c:v>
                </c:pt>
                <c:pt idx="7">
                  <c:v>33.9</c:v>
                </c:pt>
                <c:pt idx="8">
                  <c:v>35.0</c:v>
                </c:pt>
              </c:numCache>
            </c:numRef>
          </c:val>
          <c:smooth val="0"/>
        </c:ser>
        <c:ser>
          <c:idx val="5"/>
          <c:order val="5"/>
          <c:tx>
            <c:strRef>
              <c:f>'[Chart in Microsoft PowerPoint]Trends'!$A$208</c:f>
              <c:strCache>
                <c:ptCount val="1"/>
                <c:pt idx="0">
                  <c:v>Ph.D. or Ed.D</c:v>
                </c:pt>
              </c:strCache>
            </c:strRef>
          </c:tx>
          <c:spPr>
            <a:ln w="76200">
              <a:solidFill>
                <a:srgbClr val="00B050"/>
              </a:solidFill>
            </a:ln>
          </c:spPr>
          <c:marker>
            <c:symbol val="none"/>
          </c:marker>
          <c:cat>
            <c:numRef>
              <c:f>'[Chart in Microsoft PowerPoint]Trends'!$B$202:$J$202</c:f>
              <c:numCache>
                <c:formatCode>General</c:formatCode>
                <c:ptCount val="9"/>
                <c:pt idx="0">
                  <c:v>1975.0</c:v>
                </c:pt>
                <c:pt idx="1">
                  <c:v>1980.0</c:v>
                </c:pt>
                <c:pt idx="2">
                  <c:v>1985.0</c:v>
                </c:pt>
                <c:pt idx="3">
                  <c:v>1990.0</c:v>
                </c:pt>
                <c:pt idx="4">
                  <c:v>1995.0</c:v>
                </c:pt>
                <c:pt idx="5">
                  <c:v>2000.0</c:v>
                </c:pt>
                <c:pt idx="6">
                  <c:v>2005.0</c:v>
                </c:pt>
                <c:pt idx="7">
                  <c:v>2010.0</c:v>
                </c:pt>
                <c:pt idx="8">
                  <c:v>2015.0</c:v>
                </c:pt>
              </c:numCache>
            </c:numRef>
          </c:cat>
          <c:val>
            <c:numRef>
              <c:f>'[Chart in Microsoft PowerPoint]Trends'!$B$208:$J$208</c:f>
              <c:numCache>
                <c:formatCode>General</c:formatCode>
                <c:ptCount val="9"/>
                <c:pt idx="0">
                  <c:v>15.0</c:v>
                </c:pt>
                <c:pt idx="1">
                  <c:v>13.4</c:v>
                </c:pt>
                <c:pt idx="2">
                  <c:v>18.1</c:v>
                </c:pt>
                <c:pt idx="3">
                  <c:v>21.3</c:v>
                </c:pt>
                <c:pt idx="4">
                  <c:v>21.9</c:v>
                </c:pt>
                <c:pt idx="5">
                  <c:v>22.7</c:v>
                </c:pt>
                <c:pt idx="6">
                  <c:v>23.3</c:v>
                </c:pt>
                <c:pt idx="7">
                  <c:v>24.2</c:v>
                </c:pt>
                <c:pt idx="8">
                  <c:v>25.6</c:v>
                </c:pt>
              </c:numCache>
            </c:numRef>
          </c:val>
          <c:smooth val="0"/>
        </c:ser>
        <c:ser>
          <c:idx val="6"/>
          <c:order val="6"/>
          <c:tx>
            <c:strRef>
              <c:f>'[Chart in Microsoft PowerPoint]Trends'!$A$209</c:f>
              <c:strCache>
                <c:ptCount val="1"/>
                <c:pt idx="0">
                  <c:v>M.D., D.D.S., D.V.M. or D.O.</c:v>
                </c:pt>
              </c:strCache>
            </c:strRef>
          </c:tx>
          <c:spPr>
            <a:ln w="76200">
              <a:solidFill>
                <a:schemeClr val="accent1"/>
              </a:solidFill>
            </a:ln>
          </c:spPr>
          <c:marker>
            <c:symbol val="none"/>
          </c:marker>
          <c:cat>
            <c:numRef>
              <c:f>'[Chart in Microsoft PowerPoint]Trends'!$B$202:$J$202</c:f>
              <c:numCache>
                <c:formatCode>General</c:formatCode>
                <c:ptCount val="9"/>
                <c:pt idx="0">
                  <c:v>1975.0</c:v>
                </c:pt>
                <c:pt idx="1">
                  <c:v>1980.0</c:v>
                </c:pt>
                <c:pt idx="2">
                  <c:v>1985.0</c:v>
                </c:pt>
                <c:pt idx="3">
                  <c:v>1990.0</c:v>
                </c:pt>
                <c:pt idx="4">
                  <c:v>1995.0</c:v>
                </c:pt>
                <c:pt idx="5">
                  <c:v>2000.0</c:v>
                </c:pt>
                <c:pt idx="6">
                  <c:v>2005.0</c:v>
                </c:pt>
                <c:pt idx="7">
                  <c:v>2010.0</c:v>
                </c:pt>
                <c:pt idx="8">
                  <c:v>2015.0</c:v>
                </c:pt>
              </c:numCache>
            </c:numRef>
          </c:cat>
          <c:val>
            <c:numRef>
              <c:f>'[Chart in Microsoft PowerPoint]Trends'!$B$209:$J$209</c:f>
              <c:numCache>
                <c:formatCode>General</c:formatCode>
                <c:ptCount val="9"/>
                <c:pt idx="0">
                  <c:v>21.6</c:v>
                </c:pt>
                <c:pt idx="1">
                  <c:v>20.2</c:v>
                </c:pt>
                <c:pt idx="2">
                  <c:v>21.6</c:v>
                </c:pt>
                <c:pt idx="3">
                  <c:v>22.8</c:v>
                </c:pt>
                <c:pt idx="4">
                  <c:v>25.9</c:v>
                </c:pt>
                <c:pt idx="5">
                  <c:v>22.8</c:v>
                </c:pt>
                <c:pt idx="6">
                  <c:v>24.1</c:v>
                </c:pt>
                <c:pt idx="7">
                  <c:v>22.0</c:v>
                </c:pt>
                <c:pt idx="8">
                  <c:v>21.5</c:v>
                </c:pt>
              </c:numCache>
            </c:numRef>
          </c:val>
          <c:smooth val="0"/>
        </c:ser>
        <c:dLbls>
          <c:showLegendKey val="0"/>
          <c:showVal val="0"/>
          <c:showCatName val="0"/>
          <c:showSerName val="0"/>
          <c:showPercent val="0"/>
          <c:showBubbleSize val="0"/>
        </c:dLbls>
        <c:smooth val="0"/>
        <c:axId val="2081528880"/>
        <c:axId val="2081489616"/>
      </c:lineChart>
      <c:catAx>
        <c:axId val="2081528880"/>
        <c:scaling>
          <c:orientation val="minMax"/>
        </c:scaling>
        <c:delete val="0"/>
        <c:axPos val="b"/>
        <c:title>
          <c:tx>
            <c:rich>
              <a:bodyPr/>
              <a:lstStyle/>
              <a:p>
                <a:pPr>
                  <a:defRPr sz="1800"/>
                </a:pPr>
                <a:r>
                  <a:rPr lang="en-US" sz="1800" dirty="0" smtClean="0"/>
                  <a:t>Year</a:t>
                </a:r>
                <a:endParaRPr lang="en-US" sz="1800" dirty="0"/>
              </a:p>
            </c:rich>
          </c:tx>
          <c:layout>
            <c:manualLayout>
              <c:xMode val="edge"/>
              <c:yMode val="edge"/>
              <c:x val="0.510272966361363"/>
              <c:y val="0.841382186665536"/>
            </c:manualLayout>
          </c:layout>
          <c:overlay val="0"/>
        </c:title>
        <c:numFmt formatCode="General" sourceLinked="1"/>
        <c:majorTickMark val="none"/>
        <c:minorTickMark val="none"/>
        <c:tickLblPos val="nextTo"/>
        <c:txPr>
          <a:bodyPr/>
          <a:lstStyle/>
          <a:p>
            <a:pPr>
              <a:defRPr sz="1800"/>
            </a:pPr>
            <a:endParaRPr lang="en-US"/>
          </a:p>
        </c:txPr>
        <c:crossAx val="2081489616"/>
        <c:crosses val="autoZero"/>
        <c:auto val="1"/>
        <c:lblAlgn val="ctr"/>
        <c:lblOffset val="100"/>
        <c:noMultiLvlLbl val="0"/>
      </c:catAx>
      <c:valAx>
        <c:axId val="2081489616"/>
        <c:scaling>
          <c:orientation val="minMax"/>
          <c:min val="10.0"/>
        </c:scaling>
        <c:delete val="0"/>
        <c:axPos val="l"/>
        <c:majorGridlines/>
        <c:title>
          <c:tx>
            <c:rich>
              <a:bodyPr rot="-5400000" vert="horz"/>
              <a:lstStyle/>
              <a:p>
                <a:pPr>
                  <a:defRPr sz="2000"/>
                </a:pPr>
                <a:r>
                  <a:rPr lang="en-US" sz="2000" dirty="0" smtClean="0"/>
                  <a:t>% of All</a:t>
                </a:r>
                <a:r>
                  <a:rPr lang="en-US" sz="2000" baseline="0" dirty="0" smtClean="0"/>
                  <a:t> STEM Aspirants</a:t>
                </a:r>
                <a:endParaRPr lang="en-US" sz="2000" dirty="0"/>
              </a:p>
            </c:rich>
          </c:tx>
          <c:layout>
            <c:manualLayout>
              <c:xMode val="edge"/>
              <c:yMode val="edge"/>
              <c:x val="0.00546946943239504"/>
              <c:y val="0.115728885566495"/>
            </c:manualLayout>
          </c:layout>
          <c:overlay val="0"/>
        </c:title>
        <c:numFmt formatCode="General" sourceLinked="1"/>
        <c:majorTickMark val="none"/>
        <c:minorTickMark val="none"/>
        <c:tickLblPos val="nextTo"/>
        <c:spPr>
          <a:ln w="9525">
            <a:noFill/>
          </a:ln>
        </c:spPr>
        <c:txPr>
          <a:bodyPr/>
          <a:lstStyle/>
          <a:p>
            <a:pPr>
              <a:defRPr sz="1800"/>
            </a:pPr>
            <a:endParaRPr lang="en-US"/>
          </a:p>
        </c:txPr>
        <c:crossAx val="2081528880"/>
        <c:crosses val="autoZero"/>
        <c:crossBetween val="between"/>
      </c:valAx>
    </c:plotArea>
    <c:legend>
      <c:legendPos val="b"/>
      <c:layout/>
      <c:overlay val="0"/>
      <c:txPr>
        <a:bodyPr/>
        <a:lstStyle/>
        <a:p>
          <a:pPr>
            <a:defRPr sz="1800" b="0"/>
          </a:pPr>
          <a:endParaRPr lang="en-US"/>
        </a:p>
      </c:txPr>
    </c:legend>
    <c:plotVisOnly val="1"/>
    <c:dispBlanksAs val="gap"/>
    <c:showDLblsOverMax val="0"/>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manualLayout>
          <c:layoutTarget val="inner"/>
          <c:xMode val="edge"/>
          <c:yMode val="edge"/>
          <c:x val="0.043010752688172"/>
          <c:y val="0.0662452876709064"/>
          <c:w val="0.876999082011302"/>
          <c:h val="0.768526178689503"/>
        </c:manualLayout>
      </c:layout>
      <c:barChart>
        <c:barDir val="col"/>
        <c:grouping val="clustered"/>
        <c:varyColors val="0"/>
        <c:ser>
          <c:idx val="1"/>
          <c:order val="0"/>
          <c:tx>
            <c:strRef>
              <c:f>'STEM Completion by Race'!$C$2</c:f>
              <c:strCache>
                <c:ptCount val="1"/>
                <c:pt idx="0">
                  <c:v>White (N=39,160)</c:v>
                </c:pt>
              </c:strCache>
            </c:strRef>
          </c:tx>
          <c:spPr>
            <a:solidFill>
              <a:srgbClr val="00B050"/>
            </a:solidFill>
          </c:spPr>
          <c:invertIfNegative val="0"/>
          <c:dLbls>
            <c:spPr>
              <a:noFill/>
              <a:ln>
                <a:noFill/>
              </a:ln>
              <a:effectLst/>
            </c:spPr>
            <c:txPr>
              <a:bodyPr/>
              <a:lstStyle/>
              <a:p>
                <a:pPr>
                  <a:defRPr sz="1400" b="1">
                    <a:latin typeface="Merriweathe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'STEM Completion by Race'!$A$3:$A$5</c:f>
              <c:strCache>
                <c:ptCount val="3"/>
                <c:pt idx="0">
                  <c:v>4-Year Completion</c:v>
                </c:pt>
                <c:pt idx="1">
                  <c:v>5-Year Completion</c:v>
                </c:pt>
                <c:pt idx="2">
                  <c:v>6-Year Completion</c:v>
                </c:pt>
              </c:strCache>
            </c:strRef>
          </c:cat>
          <c:val>
            <c:numRef>
              <c:f>'STEM Completion by Race'!$C$3:$C$5</c:f>
              <c:numCache>
                <c:formatCode>General</c:formatCode>
                <c:ptCount val="3"/>
                <c:pt idx="0">
                  <c:v>24.0</c:v>
                </c:pt>
                <c:pt idx="1">
                  <c:v>38.5</c:v>
                </c:pt>
                <c:pt idx="2">
                  <c:v>43.0</c:v>
                </c:pt>
              </c:numCache>
            </c:numRef>
          </c:val>
        </c:ser>
        <c:ser>
          <c:idx val="2"/>
          <c:order val="1"/>
          <c:tx>
            <c:strRef>
              <c:f>'STEM Completion by Race'!$D$2</c:f>
              <c:strCache>
                <c:ptCount val="1"/>
                <c:pt idx="0">
                  <c:v>Asian American (N=7,621)</c:v>
                </c:pt>
              </c:strCache>
            </c:strRef>
          </c:tx>
          <c:spPr>
            <a:solidFill>
              <a:srgbClr val="0070C0"/>
            </a:solidFill>
          </c:spPr>
          <c:invertIfNegative val="0"/>
          <c:dLbls>
            <c:spPr>
              <a:noFill/>
              <a:ln>
                <a:noFill/>
              </a:ln>
              <a:effectLst/>
            </c:spPr>
            <c:txPr>
              <a:bodyPr/>
              <a:lstStyle/>
              <a:p>
                <a:pPr>
                  <a:defRPr sz="1400" b="1">
                    <a:latin typeface="Merriweathe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'STEM Completion by Race'!$A$3:$A$5</c:f>
              <c:strCache>
                <c:ptCount val="3"/>
                <c:pt idx="0">
                  <c:v>4-Year Completion</c:v>
                </c:pt>
                <c:pt idx="1">
                  <c:v>5-Year Completion</c:v>
                </c:pt>
                <c:pt idx="2">
                  <c:v>6-Year Completion</c:v>
                </c:pt>
              </c:strCache>
            </c:strRef>
          </c:cat>
          <c:val>
            <c:numRef>
              <c:f>'STEM Completion by Race'!$D$3:$D$5</c:f>
              <c:numCache>
                <c:formatCode>General</c:formatCode>
                <c:ptCount val="3"/>
                <c:pt idx="0">
                  <c:v>29.6</c:v>
                </c:pt>
                <c:pt idx="1">
                  <c:v>46.6</c:v>
                </c:pt>
                <c:pt idx="2">
                  <c:v>52.4</c:v>
                </c:pt>
              </c:numCache>
            </c:numRef>
          </c:val>
        </c:ser>
        <c:ser>
          <c:idx val="3"/>
          <c:order val="2"/>
          <c:tx>
            <c:strRef>
              <c:f>'STEM Completion by Race'!$E$2</c:f>
              <c:strCache>
                <c:ptCount val="1"/>
                <c:pt idx="0">
                  <c:v>Latino (N=3,863)</c:v>
                </c:pt>
              </c:strCache>
            </c:strRef>
          </c:tx>
          <c:spPr>
            <a:solidFill>
              <a:srgbClr val="F78911"/>
            </a:solidFill>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Lst>
            </c:dLbl>
            <c:dLbl>
              <c:idx val="1"/>
              <c:layout/>
              <c:showLegendKey val="0"/>
              <c:showVal val="1"/>
              <c:showCatName val="0"/>
              <c:showSerName val="0"/>
              <c:showPercent val="0"/>
              <c:showBubbleSize val="0"/>
              <c:extLst>
                <c:ext xmlns:c15="http://schemas.microsoft.com/office/drawing/2012/chart" uri="{CE6537A1-D6FC-4f65-9D91-7224C49458BB}">
                  <c15:layout/>
                </c:ext>
              </c:extLst>
            </c:dLbl>
            <c:dLbl>
              <c:idx val="2"/>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400" b="1">
                    <a:latin typeface="Merriweather"/>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'STEM Completion by Race'!$A$3:$A$5</c:f>
              <c:strCache>
                <c:ptCount val="3"/>
                <c:pt idx="0">
                  <c:v>4-Year Completion</c:v>
                </c:pt>
                <c:pt idx="1">
                  <c:v>5-Year Completion</c:v>
                </c:pt>
                <c:pt idx="2">
                  <c:v>6-Year Completion</c:v>
                </c:pt>
              </c:strCache>
            </c:strRef>
          </c:cat>
          <c:val>
            <c:numRef>
              <c:f>'STEM Completion by Race'!$E$3:$E$5</c:f>
              <c:numCache>
                <c:formatCode>General</c:formatCode>
                <c:ptCount val="3"/>
                <c:pt idx="0">
                  <c:v>12.3</c:v>
                </c:pt>
                <c:pt idx="1">
                  <c:v>24.3</c:v>
                </c:pt>
                <c:pt idx="2">
                  <c:v>29.0</c:v>
                </c:pt>
              </c:numCache>
            </c:numRef>
          </c:val>
        </c:ser>
        <c:ser>
          <c:idx val="4"/>
          <c:order val="3"/>
          <c:tx>
            <c:strRef>
              <c:f>'STEM Completion by Race'!$F$2</c:f>
              <c:strCache>
                <c:ptCount val="1"/>
                <c:pt idx="0">
                  <c:v>Black (N=4,695)</c:v>
                </c:pt>
              </c:strCache>
            </c:strRef>
          </c:tx>
          <c:spPr>
            <a:solidFill>
              <a:srgbClr val="C00000"/>
            </a:solidFill>
          </c:spPr>
          <c:invertIfNegative val="0"/>
          <c:dLbls>
            <c:spPr>
              <a:noFill/>
              <a:ln>
                <a:noFill/>
              </a:ln>
              <a:effectLst/>
            </c:spPr>
            <c:txPr>
              <a:bodyPr/>
              <a:lstStyle/>
              <a:p>
                <a:pPr>
                  <a:defRPr sz="1400" b="1">
                    <a:latin typeface="Merriweathe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'STEM Completion by Race'!$A$3:$A$5</c:f>
              <c:strCache>
                <c:ptCount val="3"/>
                <c:pt idx="0">
                  <c:v>4-Year Completion</c:v>
                </c:pt>
                <c:pt idx="1">
                  <c:v>5-Year Completion</c:v>
                </c:pt>
                <c:pt idx="2">
                  <c:v>6-Year Completion</c:v>
                </c:pt>
              </c:strCache>
            </c:strRef>
          </c:cat>
          <c:val>
            <c:numRef>
              <c:f>'STEM Completion by Race'!$F$3:$F$5</c:f>
              <c:numCache>
                <c:formatCode>General</c:formatCode>
                <c:ptCount val="3"/>
                <c:pt idx="0">
                  <c:v>9.4</c:v>
                </c:pt>
                <c:pt idx="1">
                  <c:v>18.2</c:v>
                </c:pt>
                <c:pt idx="2">
                  <c:v>21.8</c:v>
                </c:pt>
              </c:numCache>
            </c:numRef>
          </c:val>
        </c:ser>
        <c:ser>
          <c:idx val="5"/>
          <c:order val="4"/>
          <c:tx>
            <c:strRef>
              <c:f>'STEM Completion by Race'!$G$2</c:f>
              <c:strCache>
                <c:ptCount val="1"/>
                <c:pt idx="0">
                  <c:v>Native American (N=1,160)</c:v>
                </c:pt>
              </c:strCache>
            </c:strRef>
          </c:tx>
          <c:spPr>
            <a:solidFill>
              <a:srgbClr val="FFFF00"/>
            </a:solidFill>
          </c:spPr>
          <c:invertIfNegative val="0"/>
          <c:dLbls>
            <c:spPr>
              <a:noFill/>
              <a:ln>
                <a:noFill/>
              </a:ln>
              <a:effectLst/>
            </c:spPr>
            <c:txPr>
              <a:bodyPr/>
              <a:lstStyle/>
              <a:p>
                <a:pPr>
                  <a:defRPr sz="1400" b="1">
                    <a:latin typeface="Merriweathe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'STEM Completion by Race'!$A$3:$A$5</c:f>
              <c:strCache>
                <c:ptCount val="3"/>
                <c:pt idx="0">
                  <c:v>4-Year Completion</c:v>
                </c:pt>
                <c:pt idx="1">
                  <c:v>5-Year Completion</c:v>
                </c:pt>
                <c:pt idx="2">
                  <c:v>6-Year Completion</c:v>
                </c:pt>
              </c:strCache>
            </c:strRef>
          </c:cat>
          <c:val>
            <c:numRef>
              <c:f>'STEM Completion by Race'!$G$3:$G$5</c:f>
              <c:numCache>
                <c:formatCode>General</c:formatCode>
                <c:ptCount val="3"/>
                <c:pt idx="0">
                  <c:v>11.6</c:v>
                </c:pt>
                <c:pt idx="1">
                  <c:v>20.2</c:v>
                </c:pt>
                <c:pt idx="2">
                  <c:v>24.9</c:v>
                </c:pt>
              </c:numCache>
            </c:numRef>
          </c:val>
        </c:ser>
        <c:dLbls>
          <c:showLegendKey val="0"/>
          <c:showVal val="0"/>
          <c:showCatName val="0"/>
          <c:showSerName val="0"/>
          <c:showPercent val="0"/>
          <c:showBubbleSize val="0"/>
        </c:dLbls>
        <c:gapWidth val="150"/>
        <c:axId val="-2130797472"/>
        <c:axId val="-2130794960"/>
      </c:barChart>
      <c:catAx>
        <c:axId val="-2130797472"/>
        <c:scaling>
          <c:orientation val="minMax"/>
        </c:scaling>
        <c:delete val="1"/>
        <c:axPos val="b"/>
        <c:numFmt formatCode="General" sourceLinked="1"/>
        <c:majorTickMark val="out"/>
        <c:minorTickMark val="none"/>
        <c:tickLblPos val="nextTo"/>
        <c:crossAx val="-2130794960"/>
        <c:crosses val="autoZero"/>
        <c:auto val="1"/>
        <c:lblAlgn val="ctr"/>
        <c:lblOffset val="100"/>
        <c:noMultiLvlLbl val="0"/>
      </c:catAx>
      <c:valAx>
        <c:axId val="-2130794960"/>
        <c:scaling>
          <c:orientation val="minMax"/>
        </c:scaling>
        <c:delete val="0"/>
        <c:axPos val="l"/>
        <c:majorGridlines/>
        <c:numFmt formatCode="General" sourceLinked="1"/>
        <c:majorTickMark val="out"/>
        <c:minorTickMark val="none"/>
        <c:tickLblPos val="nextTo"/>
        <c:txPr>
          <a:bodyPr rot="0" vert="horz"/>
          <a:lstStyle/>
          <a:p>
            <a:pPr>
              <a:defRPr sz="1800">
                <a:latin typeface="+mn-lt"/>
              </a:defRPr>
            </a:pPr>
            <a:endParaRPr lang="en-US"/>
          </a:p>
        </c:txPr>
        <c:crossAx val="-2130797472"/>
        <c:crosses val="autoZero"/>
        <c:crossBetween val="between"/>
      </c:valAx>
      <c:spPr>
        <a:solidFill>
          <a:schemeClr val="bg1"/>
        </a:solidFill>
      </c:spPr>
    </c:plotArea>
    <c:legend>
      <c:legendPos val="b"/>
      <c:layout/>
      <c:overlay val="0"/>
      <c:txPr>
        <a:bodyPr/>
        <a:lstStyle/>
        <a:p>
          <a:pPr>
            <a:defRPr sz="1600">
              <a:latin typeface="+mj-lt"/>
            </a:defRPr>
          </a:pPr>
          <a:endParaRPr lang="en-US"/>
        </a:p>
      </c:txPr>
    </c:legend>
    <c:plotVisOnly val="1"/>
    <c:dispBlanksAs val="gap"/>
    <c:showDLblsOverMax val="0"/>
  </c:chart>
  <c:spPr>
    <a:ln>
      <a:noFill/>
    </a:ln>
  </c:sp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0.13705507155039"/>
          <c:y val="0.0354659461008437"/>
          <c:w val="0.862859647708889"/>
          <c:h val="0.571852560770187"/>
        </c:manualLayout>
      </c:layout>
      <c:bar3DChart>
        <c:barDir val="col"/>
        <c:grouping val="stacked"/>
        <c:varyColors val="0"/>
        <c:ser>
          <c:idx val="0"/>
          <c:order val="0"/>
          <c:tx>
            <c:strRef>
              <c:f>'Diff in preparation by race'!$B$159</c:f>
              <c:strCache>
                <c:ptCount val="1"/>
                <c:pt idx="0">
                  <c:v>at least one parent with only a bachelor's degree</c:v>
                </c:pt>
              </c:strCache>
            </c:strRef>
          </c:tx>
          <c:invertIfNegative val="0"/>
          <c:dLbls>
            <c:spPr>
              <a:noFill/>
              <a:ln>
                <a:noFill/>
              </a:ln>
              <a:effectLst/>
            </c:spPr>
            <c:txPr>
              <a:bodyPr/>
              <a:lstStyle/>
              <a:p>
                <a:pPr>
                  <a:defRPr sz="1600" b="1"/>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'Diff in preparation by race'!$C$158:$H$158</c:f>
              <c:strCache>
                <c:ptCount val="5"/>
                <c:pt idx="0">
                  <c:v>American Indian</c:v>
                </c:pt>
                <c:pt idx="1">
                  <c:v>Black</c:v>
                </c:pt>
                <c:pt idx="2">
                  <c:v>Hispanic</c:v>
                </c:pt>
                <c:pt idx="3">
                  <c:v>White</c:v>
                </c:pt>
                <c:pt idx="4">
                  <c:v>Asian</c:v>
                </c:pt>
              </c:strCache>
            </c:strRef>
          </c:cat>
          <c:val>
            <c:numRef>
              <c:f>'Diff in preparation by race'!$C$159:$H$159</c:f>
              <c:numCache>
                <c:formatCode>General</c:formatCode>
                <c:ptCount val="6"/>
                <c:pt idx="0" formatCode="0.0">
                  <c:v>37.80000000000001</c:v>
                </c:pt>
                <c:pt idx="1">
                  <c:v>37.30000000000001</c:v>
                </c:pt>
                <c:pt idx="2">
                  <c:v>20.4</c:v>
                </c:pt>
                <c:pt idx="3">
                  <c:v>55.2</c:v>
                </c:pt>
                <c:pt idx="4">
                  <c:v>46.6</c:v>
                </c:pt>
              </c:numCache>
            </c:numRef>
          </c:val>
        </c:ser>
        <c:ser>
          <c:idx val="1"/>
          <c:order val="1"/>
          <c:tx>
            <c:strRef>
              <c:f>'Diff in preparation by race'!$B$160</c:f>
              <c:strCache>
                <c:ptCount val="1"/>
                <c:pt idx="0">
                  <c:v>at least one parent who had some graduate school experience or had earned a graduate degree
</c:v>
                </c:pt>
              </c:strCache>
            </c:strRef>
          </c:tx>
          <c:spPr>
            <a:solidFill>
              <a:srgbClr val="FFDB69"/>
            </a:solidFill>
          </c:spPr>
          <c:invertIfNegative val="0"/>
          <c:dLbls>
            <c:spPr>
              <a:noFill/>
              <a:ln>
                <a:noFill/>
              </a:ln>
              <a:effectLst/>
            </c:spPr>
            <c:txPr>
              <a:bodyPr/>
              <a:lstStyle/>
              <a:p>
                <a:pPr>
                  <a:defRPr sz="1600" b="1"/>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'Diff in preparation by race'!$C$158:$H$158</c:f>
              <c:strCache>
                <c:ptCount val="5"/>
                <c:pt idx="0">
                  <c:v>American Indian</c:v>
                </c:pt>
                <c:pt idx="1">
                  <c:v>Black</c:v>
                </c:pt>
                <c:pt idx="2">
                  <c:v>Hispanic</c:v>
                </c:pt>
                <c:pt idx="3">
                  <c:v>White</c:v>
                </c:pt>
                <c:pt idx="4">
                  <c:v>Asian</c:v>
                </c:pt>
              </c:strCache>
            </c:strRef>
          </c:cat>
          <c:val>
            <c:numRef>
              <c:f>'Diff in preparation by race'!$C$160:$H$160</c:f>
              <c:numCache>
                <c:formatCode>General</c:formatCode>
                <c:ptCount val="6"/>
                <c:pt idx="0" formatCode="0.0">
                  <c:v>24.4</c:v>
                </c:pt>
                <c:pt idx="1">
                  <c:v>28.7</c:v>
                </c:pt>
                <c:pt idx="2">
                  <c:v>12.3</c:v>
                </c:pt>
                <c:pt idx="3">
                  <c:v>44.7</c:v>
                </c:pt>
                <c:pt idx="4">
                  <c:v>45.5</c:v>
                </c:pt>
              </c:numCache>
            </c:numRef>
          </c:val>
        </c:ser>
        <c:dLbls>
          <c:showLegendKey val="0"/>
          <c:showVal val="1"/>
          <c:showCatName val="0"/>
          <c:showSerName val="0"/>
          <c:showPercent val="0"/>
          <c:showBubbleSize val="0"/>
        </c:dLbls>
        <c:gapWidth val="75"/>
        <c:shape val="box"/>
        <c:axId val="-2065895120"/>
        <c:axId val="-2065892560"/>
        <c:axId val="0"/>
      </c:bar3DChart>
      <c:catAx>
        <c:axId val="-2065895120"/>
        <c:scaling>
          <c:orientation val="minMax"/>
        </c:scaling>
        <c:delete val="0"/>
        <c:axPos val="b"/>
        <c:numFmt formatCode="General" sourceLinked="0"/>
        <c:majorTickMark val="none"/>
        <c:minorTickMark val="none"/>
        <c:tickLblPos val="nextTo"/>
        <c:txPr>
          <a:bodyPr rot="-1980000" anchor="t" anchorCtr="1"/>
          <a:lstStyle/>
          <a:p>
            <a:pPr>
              <a:defRPr sz="1600" b="1"/>
            </a:pPr>
            <a:endParaRPr lang="en-US"/>
          </a:p>
        </c:txPr>
        <c:crossAx val="-2065892560"/>
        <c:crosses val="autoZero"/>
        <c:auto val="1"/>
        <c:lblAlgn val="ctr"/>
        <c:lblOffset val="100"/>
        <c:noMultiLvlLbl val="0"/>
      </c:catAx>
      <c:valAx>
        <c:axId val="-2065892560"/>
        <c:scaling>
          <c:orientation val="minMax"/>
        </c:scaling>
        <c:delete val="0"/>
        <c:axPos val="l"/>
        <c:numFmt formatCode="0" sourceLinked="0"/>
        <c:majorTickMark val="none"/>
        <c:minorTickMark val="none"/>
        <c:tickLblPos val="nextTo"/>
        <c:txPr>
          <a:bodyPr/>
          <a:lstStyle/>
          <a:p>
            <a:pPr>
              <a:defRPr sz="1800"/>
            </a:pPr>
            <a:endParaRPr lang="en-US"/>
          </a:p>
        </c:txPr>
        <c:crossAx val="-2065895120"/>
        <c:crosses val="autoZero"/>
        <c:crossBetween val="between"/>
      </c:valAx>
    </c:plotArea>
    <c:legend>
      <c:legendPos val="b"/>
      <c:layout/>
      <c:overlay val="0"/>
      <c:txPr>
        <a:bodyPr/>
        <a:lstStyle/>
        <a:p>
          <a:pPr>
            <a:defRPr sz="1800"/>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'Diff in preparation by race'!$F$9</c:f>
              <c:strCache>
                <c:ptCount val="1"/>
                <c:pt idx="0">
                  <c:v>AP Calculus </c:v>
                </c:pt>
              </c:strCache>
            </c:strRef>
          </c:tx>
          <c:spPr>
            <a:solidFill>
              <a:srgbClr val="FFC000"/>
            </a:solidFill>
          </c:spPr>
          <c:invertIfNegative val="0"/>
          <c:dLbls>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'Diff in preparation by race'!$G$8:$K$8</c:f>
              <c:strCache>
                <c:ptCount val="5"/>
                <c:pt idx="0">
                  <c:v>Asian</c:v>
                </c:pt>
                <c:pt idx="1">
                  <c:v>White</c:v>
                </c:pt>
                <c:pt idx="2">
                  <c:v>Hispanic</c:v>
                </c:pt>
                <c:pt idx="3">
                  <c:v>Black</c:v>
                </c:pt>
                <c:pt idx="4">
                  <c:v>American Indian</c:v>
                </c:pt>
              </c:strCache>
            </c:strRef>
          </c:cat>
          <c:val>
            <c:numRef>
              <c:f>'Diff in preparation by race'!$G$9:$K$9</c:f>
              <c:numCache>
                <c:formatCode>0.0</c:formatCode>
                <c:ptCount val="5"/>
                <c:pt idx="0">
                  <c:v>71.6</c:v>
                </c:pt>
                <c:pt idx="1">
                  <c:v>52.2</c:v>
                </c:pt>
                <c:pt idx="2">
                  <c:v>43.7</c:v>
                </c:pt>
                <c:pt idx="3">
                  <c:v>28.4</c:v>
                </c:pt>
                <c:pt idx="4">
                  <c:v>29.8</c:v>
                </c:pt>
              </c:numCache>
            </c:numRef>
          </c:val>
        </c:ser>
        <c:ser>
          <c:idx val="1"/>
          <c:order val="1"/>
          <c:tx>
            <c:strRef>
              <c:f>'Diff in preparation by race'!$F$10</c:f>
              <c:strCache>
                <c:ptCount val="1"/>
                <c:pt idx="0">
                  <c:v>Calculus </c:v>
                </c:pt>
              </c:strCache>
            </c:strRef>
          </c:tx>
          <c:invertIfNegative val="0"/>
          <c:dLbls>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'Diff in preparation by race'!$G$8:$K$8</c:f>
              <c:strCache>
                <c:ptCount val="5"/>
                <c:pt idx="0">
                  <c:v>Asian</c:v>
                </c:pt>
                <c:pt idx="1">
                  <c:v>White</c:v>
                </c:pt>
                <c:pt idx="2">
                  <c:v>Hispanic</c:v>
                </c:pt>
                <c:pt idx="3">
                  <c:v>Black</c:v>
                </c:pt>
                <c:pt idx="4">
                  <c:v>American Indian</c:v>
                </c:pt>
              </c:strCache>
            </c:strRef>
          </c:cat>
          <c:val>
            <c:numRef>
              <c:f>'Diff in preparation by race'!$G$10:$K$10</c:f>
              <c:numCache>
                <c:formatCode>0.0</c:formatCode>
                <c:ptCount val="5"/>
                <c:pt idx="0">
                  <c:v>63.3</c:v>
                </c:pt>
                <c:pt idx="1">
                  <c:v>51.0</c:v>
                </c:pt>
                <c:pt idx="2">
                  <c:v>36.1</c:v>
                </c:pt>
                <c:pt idx="3">
                  <c:v>30.7</c:v>
                </c:pt>
                <c:pt idx="4">
                  <c:v>31.6</c:v>
                </c:pt>
              </c:numCache>
            </c:numRef>
          </c:val>
        </c:ser>
        <c:ser>
          <c:idx val="2"/>
          <c:order val="2"/>
          <c:tx>
            <c:strRef>
              <c:f>'Diff in preparation by race'!$F$11</c:f>
              <c:strCache>
                <c:ptCount val="1"/>
                <c:pt idx="0">
                  <c:v>Pre-Calc/Trig</c:v>
                </c:pt>
              </c:strCache>
            </c:strRef>
          </c:tx>
          <c:invertIfNegative val="0"/>
          <c:dLbls>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'Diff in preparation by race'!$G$8:$K$8</c:f>
              <c:strCache>
                <c:ptCount val="5"/>
                <c:pt idx="0">
                  <c:v>Asian</c:v>
                </c:pt>
                <c:pt idx="1">
                  <c:v>White</c:v>
                </c:pt>
                <c:pt idx="2">
                  <c:v>Hispanic</c:v>
                </c:pt>
                <c:pt idx="3">
                  <c:v>Black</c:v>
                </c:pt>
                <c:pt idx="4">
                  <c:v>American Indian</c:v>
                </c:pt>
              </c:strCache>
            </c:strRef>
          </c:cat>
          <c:val>
            <c:numRef>
              <c:f>'Diff in preparation by race'!$G$11:$K$11</c:f>
              <c:numCache>
                <c:formatCode>0.0</c:formatCode>
                <c:ptCount val="5"/>
                <c:pt idx="0">
                  <c:v>94.7</c:v>
                </c:pt>
                <c:pt idx="1">
                  <c:v>91.7</c:v>
                </c:pt>
                <c:pt idx="2">
                  <c:v>86.4</c:v>
                </c:pt>
                <c:pt idx="3">
                  <c:v>80.0</c:v>
                </c:pt>
                <c:pt idx="4">
                  <c:v>76.1</c:v>
                </c:pt>
              </c:numCache>
            </c:numRef>
          </c:val>
        </c:ser>
        <c:dLbls>
          <c:showLegendKey val="0"/>
          <c:showVal val="1"/>
          <c:showCatName val="0"/>
          <c:showSerName val="0"/>
          <c:showPercent val="0"/>
          <c:showBubbleSize val="0"/>
        </c:dLbls>
        <c:gapWidth val="150"/>
        <c:overlap val="-25"/>
        <c:axId val="-2065789792"/>
        <c:axId val="-2065787200"/>
      </c:barChart>
      <c:catAx>
        <c:axId val="-2065789792"/>
        <c:scaling>
          <c:orientation val="minMax"/>
        </c:scaling>
        <c:delete val="0"/>
        <c:axPos val="l"/>
        <c:numFmt formatCode="General" sourceLinked="0"/>
        <c:majorTickMark val="none"/>
        <c:minorTickMark val="none"/>
        <c:tickLblPos val="nextTo"/>
        <c:txPr>
          <a:bodyPr/>
          <a:lstStyle/>
          <a:p>
            <a:pPr>
              <a:defRPr sz="1800" b="1"/>
            </a:pPr>
            <a:endParaRPr lang="en-US"/>
          </a:p>
        </c:txPr>
        <c:crossAx val="-2065787200"/>
        <c:crosses val="autoZero"/>
        <c:auto val="1"/>
        <c:lblAlgn val="ctr"/>
        <c:lblOffset val="100"/>
        <c:noMultiLvlLbl val="0"/>
      </c:catAx>
      <c:valAx>
        <c:axId val="-2065787200"/>
        <c:scaling>
          <c:orientation val="minMax"/>
        </c:scaling>
        <c:delete val="1"/>
        <c:axPos val="b"/>
        <c:numFmt formatCode="0.0" sourceLinked="1"/>
        <c:majorTickMark val="out"/>
        <c:minorTickMark val="none"/>
        <c:tickLblPos val="nextTo"/>
        <c:crossAx val="-2065789792"/>
        <c:crosses val="autoZero"/>
        <c:crossBetween val="between"/>
      </c:valAx>
      <c:spPr>
        <a:noFill/>
      </c:spPr>
    </c:plotArea>
    <c:legend>
      <c:legendPos val="l"/>
      <c:layout>
        <c:manualLayout>
          <c:xMode val="edge"/>
          <c:yMode val="edge"/>
          <c:x val="0.10577343912343"/>
          <c:y val="0.76711799625925"/>
          <c:w val="0.183146397519072"/>
          <c:h val="0.189669579769855"/>
        </c:manualLayout>
      </c:layout>
      <c:overlay val="0"/>
      <c:txPr>
        <a:bodyPr/>
        <a:lstStyle/>
        <a:p>
          <a:pPr>
            <a:defRPr sz="1800"/>
          </a:pPr>
          <a:endParaRPr lang="en-US"/>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'Diff in preparation by race'!$F$65</c:f>
              <c:strCache>
                <c:ptCount val="1"/>
                <c:pt idx="0">
                  <c:v>Math</c:v>
                </c:pt>
              </c:strCache>
            </c:strRef>
          </c:tx>
          <c:invertIfNegative val="0"/>
          <c:dLbls>
            <c:spPr>
              <a:noFill/>
              <a:ln>
                <a:noFill/>
              </a:ln>
              <a:effectLst/>
            </c:spPr>
            <c:txPr>
              <a:bodyPr/>
              <a:lstStyle/>
              <a:p>
                <a:pPr>
                  <a:defRPr sz="1600" b="1"/>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'Diff in preparation by race'!$G$64:$K$64</c:f>
              <c:strCache>
                <c:ptCount val="5"/>
                <c:pt idx="0">
                  <c:v>American Indian</c:v>
                </c:pt>
                <c:pt idx="1">
                  <c:v>Black</c:v>
                </c:pt>
                <c:pt idx="2">
                  <c:v>Hispanic</c:v>
                </c:pt>
                <c:pt idx="3">
                  <c:v>White</c:v>
                </c:pt>
                <c:pt idx="4">
                  <c:v>Asian</c:v>
                </c:pt>
              </c:strCache>
            </c:strRef>
          </c:cat>
          <c:val>
            <c:numRef>
              <c:f>'Diff in preparation by race'!$G$65:$K$65</c:f>
              <c:numCache>
                <c:formatCode>General</c:formatCode>
                <c:ptCount val="5"/>
                <c:pt idx="0">
                  <c:v>38.5</c:v>
                </c:pt>
                <c:pt idx="1">
                  <c:v>39.4</c:v>
                </c:pt>
                <c:pt idx="2">
                  <c:v>38.6</c:v>
                </c:pt>
                <c:pt idx="3">
                  <c:v>20.2</c:v>
                </c:pt>
                <c:pt idx="4">
                  <c:v>20.9</c:v>
                </c:pt>
              </c:numCache>
            </c:numRef>
          </c:val>
        </c:ser>
        <c:ser>
          <c:idx val="1"/>
          <c:order val="1"/>
          <c:tx>
            <c:strRef>
              <c:f>'Diff in preparation by race'!$F$66</c:f>
              <c:strCache>
                <c:ptCount val="1"/>
                <c:pt idx="0">
                  <c:v>Science</c:v>
                </c:pt>
              </c:strCache>
            </c:strRef>
          </c:tx>
          <c:invertIfNegative val="0"/>
          <c:dLbls>
            <c:spPr>
              <a:noFill/>
              <a:ln>
                <a:noFill/>
              </a:ln>
              <a:effectLst/>
            </c:spPr>
            <c:txPr>
              <a:bodyPr/>
              <a:lstStyle/>
              <a:p>
                <a:pPr>
                  <a:defRPr sz="1600" b="1"/>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'Diff in preparation by race'!$G$64:$K$64</c:f>
              <c:strCache>
                <c:ptCount val="5"/>
                <c:pt idx="0">
                  <c:v>American Indian</c:v>
                </c:pt>
                <c:pt idx="1">
                  <c:v>Black</c:v>
                </c:pt>
                <c:pt idx="2">
                  <c:v>Hispanic</c:v>
                </c:pt>
                <c:pt idx="3">
                  <c:v>White</c:v>
                </c:pt>
                <c:pt idx="4">
                  <c:v>Asian</c:v>
                </c:pt>
              </c:strCache>
            </c:strRef>
          </c:cat>
          <c:val>
            <c:numRef>
              <c:f>'Diff in preparation by race'!$G$66:$K$66</c:f>
              <c:numCache>
                <c:formatCode>General</c:formatCode>
                <c:ptCount val="5"/>
                <c:pt idx="0">
                  <c:v>22.2</c:v>
                </c:pt>
                <c:pt idx="1">
                  <c:v>25.3</c:v>
                </c:pt>
                <c:pt idx="2">
                  <c:v>26.6</c:v>
                </c:pt>
                <c:pt idx="3">
                  <c:v>14.1</c:v>
                </c:pt>
                <c:pt idx="4">
                  <c:v>20.6</c:v>
                </c:pt>
              </c:numCache>
            </c:numRef>
          </c:val>
        </c:ser>
        <c:dLbls>
          <c:showLegendKey val="0"/>
          <c:showVal val="1"/>
          <c:showCatName val="0"/>
          <c:showSerName val="0"/>
          <c:showPercent val="0"/>
          <c:showBubbleSize val="0"/>
        </c:dLbls>
        <c:gapWidth val="75"/>
        <c:axId val="-2065721792"/>
        <c:axId val="-2065719056"/>
      </c:barChart>
      <c:catAx>
        <c:axId val="-2065721792"/>
        <c:scaling>
          <c:orientation val="minMax"/>
        </c:scaling>
        <c:delete val="0"/>
        <c:axPos val="b"/>
        <c:numFmt formatCode="General" sourceLinked="0"/>
        <c:majorTickMark val="none"/>
        <c:minorTickMark val="none"/>
        <c:tickLblPos val="nextTo"/>
        <c:txPr>
          <a:bodyPr/>
          <a:lstStyle/>
          <a:p>
            <a:pPr>
              <a:defRPr sz="1800"/>
            </a:pPr>
            <a:endParaRPr lang="en-US"/>
          </a:p>
        </c:txPr>
        <c:crossAx val="-2065719056"/>
        <c:crosses val="autoZero"/>
        <c:auto val="1"/>
        <c:lblAlgn val="ctr"/>
        <c:lblOffset val="100"/>
        <c:noMultiLvlLbl val="0"/>
      </c:catAx>
      <c:valAx>
        <c:axId val="-2065719056"/>
        <c:scaling>
          <c:orientation val="minMax"/>
        </c:scaling>
        <c:delete val="0"/>
        <c:axPos val="l"/>
        <c:numFmt formatCode="General" sourceLinked="1"/>
        <c:majorTickMark val="none"/>
        <c:minorTickMark val="none"/>
        <c:tickLblPos val="nextTo"/>
        <c:txPr>
          <a:bodyPr/>
          <a:lstStyle/>
          <a:p>
            <a:pPr>
              <a:defRPr sz="1800"/>
            </a:pPr>
            <a:endParaRPr lang="en-US"/>
          </a:p>
        </c:txPr>
        <c:crossAx val="-2065721792"/>
        <c:crosses val="autoZero"/>
        <c:crossBetween val="between"/>
      </c:valAx>
    </c:plotArea>
    <c:legend>
      <c:legendPos val="r"/>
      <c:layout/>
      <c:overlay val="0"/>
      <c:txPr>
        <a:bodyPr/>
        <a:lstStyle/>
        <a:p>
          <a:pPr>
            <a:defRPr sz="2000"/>
          </a:pPr>
          <a:endParaRPr lang="en-US"/>
        </a:p>
      </c:txPr>
    </c:legend>
    <c:plotVisOnly val="1"/>
    <c:dispBlanksAs val="gap"/>
    <c:showDLblsOverMax val="0"/>
  </c:chart>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autoTitleDeleted val="1"/>
    <c:plotArea>
      <c:layout/>
      <c:pieChart>
        <c:varyColors val="1"/>
        <c:dLbls>
          <c:showLegendKey val="0"/>
          <c:showVal val="0"/>
          <c:showCatName val="0"/>
          <c:showSerName val="0"/>
          <c:showPercent val="0"/>
          <c:showBubbleSize val="0"/>
          <c:showLeaderLines val="0"/>
        </c:dLbls>
        <c:firstSliceAng val="263"/>
      </c:pieChart>
    </c:plotArea>
    <c:legend>
      <c:legendPos val="b"/>
      <c:layout/>
      <c:overlay val="0"/>
      <c:spPr>
        <a:ln>
          <a:noFill/>
        </a:ln>
      </c:spPr>
      <c:txPr>
        <a:bodyPr anchor="t" anchorCtr="0"/>
        <a:lstStyle/>
        <a:p>
          <a:pPr>
            <a:defRPr baseline="0">
              <a:latin typeface="ITC Franklin Gothic Demi"/>
            </a:defRPr>
          </a:pPr>
          <a:endParaRPr lang="en-US"/>
        </a:p>
      </c:txPr>
    </c:legend>
    <c:plotVisOnly val="1"/>
    <c:dispBlanksAs val="gap"/>
    <c:showDLblsOverMax val="0"/>
  </c:chart>
  <c:spPr>
    <a:ln>
      <a:noFill/>
    </a:ln>
  </c:spPr>
  <c:txPr>
    <a:bodyPr/>
    <a:lstStyle/>
    <a:p>
      <a:pPr>
        <a:defRPr sz="1200" baseline="0">
          <a:solidFill>
            <a:srgbClr val="202945"/>
          </a:solidFill>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dLbls>
            <c:spPr>
              <a:ln>
                <a:noFill/>
              </a:ln>
            </c:spPr>
            <c:txPr>
              <a:bodyPr/>
              <a:lstStyle/>
              <a:p>
                <a:pPr>
                  <a:defRPr sz="2800" b="1">
                    <a:solidFill>
                      <a:schemeClr val="bg1"/>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'2016 PBS Descriptives'!$J$30:$J$33</c:f>
              <c:strCache>
                <c:ptCount val="4"/>
                <c:pt idx="0">
                  <c:v>Left STEM </c:v>
                </c:pt>
                <c:pt idx="1">
                  <c:v>STEM workforce </c:v>
                </c:pt>
                <c:pt idx="2">
                  <c:v>STEM grad study</c:v>
                </c:pt>
                <c:pt idx="3">
                  <c:v>Working in STEM and STEM grad study</c:v>
                </c:pt>
              </c:strCache>
            </c:strRef>
          </c:cat>
          <c:val>
            <c:numRef>
              <c:f>'2016 PBS Descriptives'!$K$30:$K$33</c:f>
              <c:numCache>
                <c:formatCode>0%</c:formatCode>
                <c:ptCount val="4"/>
                <c:pt idx="0">
                  <c:v>0.25</c:v>
                </c:pt>
                <c:pt idx="1">
                  <c:v>0.22</c:v>
                </c:pt>
                <c:pt idx="2">
                  <c:v>0.17</c:v>
                </c:pt>
                <c:pt idx="3">
                  <c:v>0.36</c:v>
                </c:pt>
              </c:numCache>
            </c:numRef>
          </c:val>
        </c:ser>
        <c:dLbls>
          <c:dLblPos val="ctr"/>
          <c:showLegendKey val="0"/>
          <c:showVal val="1"/>
          <c:showCatName val="0"/>
          <c:showSerName val="0"/>
          <c:showPercent val="0"/>
          <c:showBubbleSize val="0"/>
          <c:showLeaderLines val="1"/>
        </c:dLbls>
        <c:firstSliceAng val="0"/>
      </c:pieChart>
    </c:plotArea>
    <c:legend>
      <c:legendPos val="r"/>
      <c:legendEntry>
        <c:idx val="0"/>
        <c:txPr>
          <a:bodyPr/>
          <a:lstStyle/>
          <a:p>
            <a:pPr>
              <a:defRPr sz="1800" b="1"/>
            </a:pPr>
            <a:endParaRPr lang="en-US"/>
          </a:p>
        </c:txPr>
      </c:legendEntry>
      <c:legendEntry>
        <c:idx val="1"/>
        <c:txPr>
          <a:bodyPr/>
          <a:lstStyle/>
          <a:p>
            <a:pPr>
              <a:defRPr sz="1800" b="1"/>
            </a:pPr>
            <a:endParaRPr lang="en-US"/>
          </a:p>
        </c:txPr>
      </c:legendEntry>
      <c:layout>
        <c:manualLayout>
          <c:xMode val="edge"/>
          <c:yMode val="edge"/>
          <c:x val="0.620616795214352"/>
          <c:y val="0.0"/>
          <c:w val="0.376824874863421"/>
          <c:h val="0.999163995894648"/>
        </c:manualLayout>
      </c:layout>
      <c:overlay val="0"/>
      <c:txPr>
        <a:bodyPr/>
        <a:lstStyle/>
        <a:p>
          <a:pPr>
            <a:defRPr sz="1800" b="1"/>
          </a:pPr>
          <a:endParaRPr lang="en-US"/>
        </a:p>
      </c:txPr>
    </c:legend>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autoTitleDeleted val="1"/>
    <c:plotArea>
      <c:layout/>
      <c:pieChart>
        <c:varyColors val="1"/>
        <c:dLbls>
          <c:showLegendKey val="0"/>
          <c:showVal val="0"/>
          <c:showCatName val="0"/>
          <c:showSerName val="0"/>
          <c:showPercent val="0"/>
          <c:showBubbleSize val="0"/>
          <c:showLeaderLines val="0"/>
        </c:dLbls>
        <c:firstSliceAng val="263"/>
      </c:pieChart>
    </c:plotArea>
    <c:legend>
      <c:legendPos val="b"/>
      <c:layout/>
      <c:overlay val="0"/>
      <c:spPr>
        <a:ln>
          <a:noFill/>
        </a:ln>
      </c:spPr>
      <c:txPr>
        <a:bodyPr anchor="t" anchorCtr="0"/>
        <a:lstStyle/>
        <a:p>
          <a:pPr>
            <a:defRPr baseline="0">
              <a:latin typeface="ITC Franklin Gothic Demi"/>
            </a:defRPr>
          </a:pPr>
          <a:endParaRPr lang="en-US"/>
        </a:p>
      </c:txPr>
    </c:legend>
    <c:plotVisOnly val="1"/>
    <c:dispBlanksAs val="gap"/>
    <c:showDLblsOverMax val="0"/>
  </c:chart>
  <c:spPr>
    <a:ln>
      <a:noFill/>
    </a:ln>
  </c:spPr>
  <c:txPr>
    <a:bodyPr/>
    <a:lstStyle/>
    <a:p>
      <a:pPr>
        <a:defRPr sz="1200" baseline="0">
          <a:solidFill>
            <a:srgbClr val="202945"/>
          </a:solidFill>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autoTitleDeleted val="1"/>
    <c:plotArea>
      <c:layout/>
      <c:pieChart>
        <c:varyColors val="1"/>
        <c:dLbls>
          <c:showLegendKey val="0"/>
          <c:showVal val="0"/>
          <c:showCatName val="0"/>
          <c:showSerName val="0"/>
          <c:showPercent val="0"/>
          <c:showBubbleSize val="0"/>
          <c:showLeaderLines val="0"/>
        </c:dLbls>
        <c:firstSliceAng val="263"/>
      </c:pieChart>
    </c:plotArea>
    <c:legend>
      <c:legendPos val="b"/>
      <c:layout/>
      <c:overlay val="0"/>
      <c:spPr>
        <a:ln>
          <a:noFill/>
        </a:ln>
      </c:spPr>
      <c:txPr>
        <a:bodyPr anchor="t" anchorCtr="0"/>
        <a:lstStyle/>
        <a:p>
          <a:pPr>
            <a:defRPr baseline="0">
              <a:latin typeface="ITC Franklin Gothic Demi"/>
            </a:defRPr>
          </a:pPr>
          <a:endParaRPr lang="en-US"/>
        </a:p>
      </c:txPr>
    </c:legend>
    <c:plotVisOnly val="1"/>
    <c:dispBlanksAs val="gap"/>
    <c:showDLblsOverMax val="0"/>
  </c:chart>
  <c:spPr>
    <a:ln>
      <a:noFill/>
    </a:ln>
  </c:spPr>
  <c:txPr>
    <a:bodyPr/>
    <a:lstStyle/>
    <a:p>
      <a:pPr>
        <a:defRPr sz="1200" baseline="0">
          <a:solidFill>
            <a:srgbClr val="202945"/>
          </a:solidFill>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autoTitleDeleted val="1"/>
    <c:plotArea>
      <c:layout/>
      <c:pieChart>
        <c:varyColors val="1"/>
        <c:dLbls>
          <c:showLegendKey val="0"/>
          <c:showVal val="0"/>
          <c:showCatName val="0"/>
          <c:showSerName val="0"/>
          <c:showPercent val="0"/>
          <c:showBubbleSize val="0"/>
          <c:showLeaderLines val="0"/>
        </c:dLbls>
        <c:firstSliceAng val="263"/>
      </c:pieChart>
    </c:plotArea>
    <c:legend>
      <c:legendPos val="b"/>
      <c:layout/>
      <c:overlay val="0"/>
      <c:spPr>
        <a:ln>
          <a:noFill/>
        </a:ln>
      </c:spPr>
      <c:txPr>
        <a:bodyPr anchor="t" anchorCtr="0"/>
        <a:lstStyle/>
        <a:p>
          <a:pPr>
            <a:defRPr baseline="0">
              <a:latin typeface="ITC Franklin Gothic Demi"/>
            </a:defRPr>
          </a:pPr>
          <a:endParaRPr lang="en-US"/>
        </a:p>
      </c:txPr>
    </c:legend>
    <c:plotVisOnly val="1"/>
    <c:dispBlanksAs val="gap"/>
    <c:showDLblsOverMax val="0"/>
  </c:chart>
  <c:spPr>
    <a:ln>
      <a:noFill/>
    </a:ln>
  </c:spPr>
  <c:txPr>
    <a:bodyPr/>
    <a:lstStyle/>
    <a:p>
      <a:pPr>
        <a:defRPr sz="1200" baseline="0">
          <a:solidFill>
            <a:srgbClr val="202945"/>
          </a:solidFill>
        </a:defRPr>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0.03886</cdr:x>
      <cdr:y>0.48762</cdr:y>
    </cdr:from>
    <cdr:to>
      <cdr:x>0.14504</cdr:x>
      <cdr:y>0.66717</cdr:y>
    </cdr:to>
    <cdr:sp macro="" textlink="">
      <cdr:nvSpPr>
        <cdr:cNvPr id="2" name="TextBox 1"/>
        <cdr:cNvSpPr txBox="1"/>
      </cdr:nvSpPr>
      <cdr:spPr>
        <a:xfrm xmlns:a="http://schemas.openxmlformats.org/drawingml/2006/main">
          <a:off x="334684" y="2483329"/>
          <a:ext cx="914400" cy="914400"/>
        </a:xfrm>
        <a:prstGeom xmlns:a="http://schemas.openxmlformats.org/drawingml/2006/main" prst="rect">
          <a:avLst/>
        </a:prstGeom>
      </cdr:spPr>
      <cdr:txBody>
        <a:bodyPr xmlns:a="http://schemas.openxmlformats.org/drawingml/2006/main" vertOverflow="clip" vert="horz" wrap="none" lIns="0" tIns="0" rIns="0" bIns="0" rtlCol="0" anchor="t" anchorCtr="0">
          <a:normAutofit/>
        </a:bodyPr>
        <a:lstStyle xmlns:a="http://schemas.openxmlformats.org/drawingml/2006/main"/>
        <a:p xmlns:a="http://schemas.openxmlformats.org/drawingml/2006/main">
          <a:pPr algn="l"/>
          <a:endParaRPr lang="en-US" sz="3000" b="0" i="0" dirty="0" smtClean="0">
            <a:solidFill>
              <a:srgbClr val="E74C39"/>
            </a:solidFill>
            <a:latin typeface="ChunkFive-Roman"/>
            <a:cs typeface="ChunkFive-Roman"/>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0.20893</cdr:x>
      <cdr:y>0.52476</cdr:y>
    </cdr:from>
    <cdr:to>
      <cdr:x>0.31238</cdr:x>
      <cdr:y>0.59123</cdr:y>
    </cdr:to>
    <cdr:sp macro="" textlink="">
      <cdr:nvSpPr>
        <cdr:cNvPr id="2" name="TextBox 1"/>
        <cdr:cNvSpPr txBox="1"/>
      </cdr:nvSpPr>
      <cdr:spPr>
        <a:xfrm xmlns:a="http://schemas.openxmlformats.org/drawingml/2006/main">
          <a:off x="1878586" y="2862639"/>
          <a:ext cx="930165" cy="362607"/>
        </a:xfrm>
        <a:prstGeom xmlns:a="http://schemas.openxmlformats.org/drawingml/2006/main" prst="rect">
          <a:avLst/>
        </a:prstGeom>
      </cdr:spPr>
      <cdr:txBody>
        <a:bodyPr xmlns:a="http://schemas.openxmlformats.org/drawingml/2006/main" vertOverflow="clip" vert="horz" wrap="square" lIns="0" tIns="0" rIns="0" bIns="0" rtlCol="0" anchor="t" anchorCtr="0">
          <a:normAutofit/>
        </a:bodyPr>
        <a:lstStyle xmlns:a="http://schemas.openxmlformats.org/drawingml/2006/main"/>
        <a:p xmlns:a="http://schemas.openxmlformats.org/drawingml/2006/main">
          <a:pPr algn="l"/>
          <a:endParaRPr lang="en-US" sz="3000" b="0" i="0" dirty="0" smtClean="0">
            <a:solidFill>
              <a:srgbClr val="E74C39"/>
            </a:solidFill>
            <a:latin typeface="ChunkFive-Roman"/>
            <a:cs typeface="ChunkFive-Roman"/>
          </a:endParaRPr>
        </a:p>
      </cdr:txBody>
    </cdr:sp>
  </cdr:relSizeAnchor>
  <cdr:relSizeAnchor xmlns:cdr="http://schemas.openxmlformats.org/drawingml/2006/chartDrawing">
    <cdr:from>
      <cdr:x>0.19467</cdr:x>
      <cdr:y>0.46263</cdr:y>
    </cdr:from>
    <cdr:to>
      <cdr:x>0.29637</cdr:x>
      <cdr:y>0.53737</cdr:y>
    </cdr:to>
    <cdr:sp macro="" textlink="">
      <cdr:nvSpPr>
        <cdr:cNvPr id="3" name="TextBox 2"/>
        <cdr:cNvSpPr txBox="1"/>
      </cdr:nvSpPr>
      <cdr:spPr>
        <a:xfrm xmlns:a="http://schemas.openxmlformats.org/drawingml/2006/main">
          <a:off x="1750332" y="2523694"/>
          <a:ext cx="914436" cy="407715"/>
        </a:xfrm>
        <a:prstGeom xmlns:a="http://schemas.openxmlformats.org/drawingml/2006/main" prst="rect">
          <a:avLst/>
        </a:prstGeom>
      </cdr:spPr>
      <cdr:txBody>
        <a:bodyPr xmlns:a="http://schemas.openxmlformats.org/drawingml/2006/main" vertOverflow="clip" vert="horz" wrap="none" lIns="0" tIns="0" rIns="0" bIns="0" rtlCol="0" anchor="t" anchorCtr="0">
          <a:normAutofit/>
        </a:bodyPr>
        <a:lstStyle xmlns:a="http://schemas.openxmlformats.org/drawingml/2006/main"/>
        <a:p xmlns:a="http://schemas.openxmlformats.org/drawingml/2006/main">
          <a:pPr algn="l"/>
          <a:r>
            <a:rPr lang="en-US" sz="3000" b="1" i="0" dirty="0" smtClean="0">
              <a:solidFill>
                <a:srgbClr val="002060"/>
              </a:solidFill>
              <a:latin typeface="ChunkFive-Roman"/>
              <a:cs typeface="ChunkFive-Roman"/>
            </a:rPr>
            <a:t>URM</a:t>
          </a:r>
        </a:p>
      </cdr:txBody>
    </cdr:sp>
  </cdr:relSizeAnchor>
  <cdr:relSizeAnchor xmlns:cdr="http://schemas.openxmlformats.org/drawingml/2006/chartDrawing">
    <cdr:from>
      <cdr:x>0.10398</cdr:x>
      <cdr:y>0.32475</cdr:y>
    </cdr:from>
    <cdr:to>
      <cdr:x>0.27858</cdr:x>
      <cdr:y>0.42516</cdr:y>
    </cdr:to>
    <cdr:sp macro="" textlink="">
      <cdr:nvSpPr>
        <cdr:cNvPr id="6" name="TextBox 5"/>
        <cdr:cNvSpPr txBox="1"/>
      </cdr:nvSpPr>
      <cdr:spPr>
        <a:xfrm xmlns:a="http://schemas.openxmlformats.org/drawingml/2006/main">
          <a:off x="934892" y="1771536"/>
          <a:ext cx="1569914" cy="547743"/>
        </a:xfrm>
        <a:prstGeom xmlns:a="http://schemas.openxmlformats.org/drawingml/2006/main" prst="rect">
          <a:avLst/>
        </a:prstGeom>
      </cdr:spPr>
      <cdr:txBody>
        <a:bodyPr xmlns:a="http://schemas.openxmlformats.org/drawingml/2006/main" vertOverflow="clip" vert="horz" wrap="none" lIns="0" tIns="0" rIns="0" bIns="0" rtlCol="0" anchor="t" anchorCtr="0">
          <a:normAutofit/>
        </a:bodyPr>
        <a:lstStyle xmlns:a="http://schemas.openxmlformats.org/drawingml/2006/main"/>
        <a:p xmlns:a="http://schemas.openxmlformats.org/drawingml/2006/main">
          <a:pPr algn="l"/>
          <a:r>
            <a:rPr lang="en-US" sz="2800" b="1" dirty="0" smtClean="0">
              <a:solidFill>
                <a:schemeClr val="tx1"/>
              </a:solidFill>
              <a:latin typeface="ChunkFive-Roman"/>
              <a:cs typeface="ChunkFive-Roman"/>
            </a:rPr>
            <a:t>4 Years </a:t>
          </a:r>
        </a:p>
      </cdr:txBody>
    </cdr:sp>
  </cdr:relSizeAnchor>
  <cdr:relSizeAnchor xmlns:cdr="http://schemas.openxmlformats.org/drawingml/2006/chartDrawing">
    <cdr:from>
      <cdr:x>0.14883</cdr:x>
      <cdr:y>0.57004</cdr:y>
    </cdr:from>
    <cdr:to>
      <cdr:x>0.1821</cdr:x>
      <cdr:y>0.6329</cdr:y>
    </cdr:to>
    <cdr:sp macro="" textlink="">
      <cdr:nvSpPr>
        <cdr:cNvPr id="9" name="TextBox 1"/>
        <cdr:cNvSpPr txBox="1"/>
      </cdr:nvSpPr>
      <cdr:spPr>
        <a:xfrm xmlns:a="http://schemas.openxmlformats.org/drawingml/2006/main" rot="16200000">
          <a:off x="1316327" y="3131484"/>
          <a:ext cx="342900" cy="299196"/>
        </a:xfrm>
        <a:prstGeom xmlns:a="http://schemas.openxmlformats.org/drawingml/2006/main" prst="rect">
          <a:avLst/>
        </a:prstGeom>
      </cdr:spPr>
      <cdr:txBody>
        <a:bodyPr xmlns:a="http://schemas.openxmlformats.org/drawingml/2006/main" vert="horz" wrap="none" lIns="0" tIns="0" rIns="0" bIns="0" rtlCol="0" anchor="t" anchorCtr="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endParaRPr lang="en-US" sz="9600" b="0" i="0" dirty="0" smtClean="0">
            <a:solidFill>
              <a:srgbClr val="002060"/>
            </a:solidFill>
            <a:latin typeface="Browallia New" panose="020B0604020202020204" pitchFamily="34" charset="-34"/>
            <a:cs typeface="Browallia New" panose="020B0604020202020204" pitchFamily="34" charset="-34"/>
          </a:endParaRPr>
        </a:p>
      </cdr:txBody>
    </cdr:sp>
  </cdr:relSizeAnchor>
  <cdr:relSizeAnchor xmlns:cdr="http://schemas.openxmlformats.org/drawingml/2006/chartDrawing">
    <cdr:from>
      <cdr:x>0.4892</cdr:x>
      <cdr:y>0.31111</cdr:y>
    </cdr:from>
    <cdr:to>
      <cdr:x>0.5909</cdr:x>
      <cdr:y>0.38585</cdr:y>
    </cdr:to>
    <cdr:sp macro="" textlink="">
      <cdr:nvSpPr>
        <cdr:cNvPr id="10" name="TextBox 1"/>
        <cdr:cNvSpPr txBox="1"/>
      </cdr:nvSpPr>
      <cdr:spPr>
        <a:xfrm xmlns:a="http://schemas.openxmlformats.org/drawingml/2006/main">
          <a:off x="4398680" y="1697151"/>
          <a:ext cx="914435" cy="407715"/>
        </a:xfrm>
        <a:prstGeom xmlns:a="http://schemas.openxmlformats.org/drawingml/2006/main" prst="rect">
          <a:avLst/>
        </a:prstGeom>
      </cdr:spPr>
      <cdr:txBody>
        <a:bodyPr xmlns:a="http://schemas.openxmlformats.org/drawingml/2006/main" vert="horz" wrap="none" lIns="0" tIns="0" rIns="0" bIns="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3000" b="1" i="0" dirty="0" smtClean="0">
              <a:solidFill>
                <a:srgbClr val="002060"/>
              </a:solidFill>
              <a:latin typeface="ChunkFive-Roman"/>
              <a:cs typeface="ChunkFive-Roman"/>
            </a:rPr>
            <a:t>URM</a:t>
          </a:r>
        </a:p>
      </cdr:txBody>
    </cdr:sp>
  </cdr:relSizeAnchor>
  <cdr:relSizeAnchor xmlns:cdr="http://schemas.openxmlformats.org/drawingml/2006/chartDrawing">
    <cdr:from>
      <cdr:x>0.43904</cdr:x>
      <cdr:y>0.37892</cdr:y>
    </cdr:from>
    <cdr:to>
      <cdr:x>0.47002</cdr:x>
      <cdr:y>0.47868</cdr:y>
    </cdr:to>
    <cdr:sp macro="" textlink="">
      <cdr:nvSpPr>
        <cdr:cNvPr id="11" name="TextBox 1"/>
        <cdr:cNvSpPr txBox="1"/>
      </cdr:nvSpPr>
      <cdr:spPr>
        <a:xfrm xmlns:a="http://schemas.openxmlformats.org/drawingml/2006/main" rot="16200000">
          <a:off x="3814812" y="2199849"/>
          <a:ext cx="544201" cy="278570"/>
        </a:xfrm>
        <a:prstGeom xmlns:a="http://schemas.openxmlformats.org/drawingml/2006/main" prst="rect">
          <a:avLst/>
        </a:prstGeom>
      </cdr:spPr>
      <cdr:txBody>
        <a:bodyPr xmlns:a="http://schemas.openxmlformats.org/drawingml/2006/main" vert="horz" wrap="none" lIns="0" tIns="0" rIns="0" bIns="0" rtlCol="0" anchor="t" anchorCtr="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endParaRPr lang="en-US" sz="9600" i="0" dirty="0" smtClean="0">
            <a:solidFill>
              <a:srgbClr val="002060"/>
            </a:solidFill>
            <a:latin typeface="Browallia New" panose="020B0604020202020204" pitchFamily="34" charset="-34"/>
            <a:cs typeface="Browallia New" panose="020B0604020202020204" pitchFamily="34" charset="-34"/>
          </a:endParaRPr>
        </a:p>
      </cdr:txBody>
    </cdr:sp>
  </cdr:relSizeAnchor>
  <cdr:relSizeAnchor xmlns:cdr="http://schemas.openxmlformats.org/drawingml/2006/chartDrawing">
    <cdr:from>
      <cdr:x>0.78076</cdr:x>
      <cdr:y>0.24308</cdr:y>
    </cdr:from>
    <cdr:to>
      <cdr:x>0.88246</cdr:x>
      <cdr:y>0.31782</cdr:y>
    </cdr:to>
    <cdr:sp macro="" textlink="">
      <cdr:nvSpPr>
        <cdr:cNvPr id="12" name="TextBox 1"/>
        <cdr:cNvSpPr txBox="1"/>
      </cdr:nvSpPr>
      <cdr:spPr>
        <a:xfrm xmlns:a="http://schemas.openxmlformats.org/drawingml/2006/main">
          <a:off x="7020162" y="1326050"/>
          <a:ext cx="914435" cy="407715"/>
        </a:xfrm>
        <a:prstGeom xmlns:a="http://schemas.openxmlformats.org/drawingml/2006/main" prst="rect">
          <a:avLst/>
        </a:prstGeom>
      </cdr:spPr>
      <cdr:txBody>
        <a:bodyPr xmlns:a="http://schemas.openxmlformats.org/drawingml/2006/main" vert="horz" wrap="none" lIns="0" tIns="0" rIns="0" bIns="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3000" b="1" i="0" dirty="0" smtClean="0">
              <a:solidFill>
                <a:srgbClr val="002060"/>
              </a:solidFill>
              <a:latin typeface="ChunkFive-Roman"/>
              <a:cs typeface="ChunkFive-Roman"/>
            </a:rPr>
            <a:t>URM</a:t>
          </a:r>
        </a:p>
      </cdr:txBody>
    </cdr:sp>
  </cdr:relSizeAnchor>
  <cdr:relSizeAnchor xmlns:cdr="http://schemas.openxmlformats.org/drawingml/2006/chartDrawing">
    <cdr:from>
      <cdr:x>0.73512</cdr:x>
      <cdr:y>0.32188</cdr:y>
    </cdr:from>
    <cdr:to>
      <cdr:x>0.79996</cdr:x>
      <cdr:y>0.42164</cdr:y>
    </cdr:to>
    <cdr:sp macro="" textlink="">
      <cdr:nvSpPr>
        <cdr:cNvPr id="13" name="TextBox 1"/>
        <cdr:cNvSpPr txBox="1"/>
      </cdr:nvSpPr>
      <cdr:spPr>
        <a:xfrm xmlns:a="http://schemas.openxmlformats.org/drawingml/2006/main" rot="16200000">
          <a:off x="6629236" y="1736451"/>
          <a:ext cx="544202" cy="583091"/>
        </a:xfrm>
        <a:prstGeom xmlns:a="http://schemas.openxmlformats.org/drawingml/2006/main" prst="rect">
          <a:avLst/>
        </a:prstGeom>
      </cdr:spPr>
      <cdr:txBody>
        <a:bodyPr xmlns:a="http://schemas.openxmlformats.org/drawingml/2006/main" vert="horz" wrap="none" lIns="0" tIns="0" rIns="0" bIns="0" rtlCol="0" anchor="t" anchorCtr="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endParaRPr lang="en-US" sz="9600" i="0" dirty="0" smtClean="0">
            <a:solidFill>
              <a:srgbClr val="002060"/>
            </a:solidFill>
            <a:latin typeface="Browallia New" panose="020B0604020202020204" pitchFamily="34" charset="-34"/>
            <a:cs typeface="Browallia New" panose="020B0604020202020204" pitchFamily="34" charset="-34"/>
          </a:endParaRPr>
        </a:p>
      </cdr:txBody>
    </cdr:sp>
  </cdr:relSizeAnchor>
  <cdr:relSizeAnchor xmlns:cdr="http://schemas.openxmlformats.org/drawingml/2006/chartDrawing">
    <cdr:from>
      <cdr:x>0.40971</cdr:x>
      <cdr:y>0.08458</cdr:y>
    </cdr:from>
    <cdr:to>
      <cdr:x>0.58431</cdr:x>
      <cdr:y>0.18498</cdr:y>
    </cdr:to>
    <cdr:sp macro="" textlink="">
      <cdr:nvSpPr>
        <cdr:cNvPr id="14" name="TextBox 1"/>
        <cdr:cNvSpPr txBox="1"/>
      </cdr:nvSpPr>
      <cdr:spPr>
        <a:xfrm xmlns:a="http://schemas.openxmlformats.org/drawingml/2006/main">
          <a:off x="3683937" y="461369"/>
          <a:ext cx="1569914" cy="547743"/>
        </a:xfrm>
        <a:prstGeom xmlns:a="http://schemas.openxmlformats.org/drawingml/2006/main" prst="rect">
          <a:avLst/>
        </a:prstGeom>
      </cdr:spPr>
      <cdr:txBody>
        <a:bodyPr xmlns:a="http://schemas.openxmlformats.org/drawingml/2006/main" vert="horz" wrap="none" lIns="0" tIns="0" rIns="0" bIns="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2800" b="1" dirty="0" smtClean="0">
              <a:solidFill>
                <a:schemeClr val="tx1"/>
              </a:solidFill>
              <a:latin typeface="ChunkFive-Roman"/>
              <a:cs typeface="ChunkFive-Roman"/>
            </a:rPr>
            <a:t>5 Years </a:t>
          </a:r>
        </a:p>
      </cdr:txBody>
    </cdr:sp>
  </cdr:relSizeAnchor>
  <cdr:relSizeAnchor xmlns:cdr="http://schemas.openxmlformats.org/drawingml/2006/chartDrawing">
    <cdr:from>
      <cdr:x>0.71916</cdr:x>
      <cdr:y>0.01729</cdr:y>
    </cdr:from>
    <cdr:to>
      <cdr:x>0.89376</cdr:x>
      <cdr:y>0.1177</cdr:y>
    </cdr:to>
    <cdr:sp macro="" textlink="">
      <cdr:nvSpPr>
        <cdr:cNvPr id="15" name="TextBox 1"/>
        <cdr:cNvSpPr txBox="1"/>
      </cdr:nvSpPr>
      <cdr:spPr>
        <a:xfrm xmlns:a="http://schemas.openxmlformats.org/drawingml/2006/main">
          <a:off x="6466283" y="94313"/>
          <a:ext cx="1569914" cy="547743"/>
        </a:xfrm>
        <a:prstGeom xmlns:a="http://schemas.openxmlformats.org/drawingml/2006/main" prst="rect">
          <a:avLst/>
        </a:prstGeom>
      </cdr:spPr>
      <cdr:txBody>
        <a:bodyPr xmlns:a="http://schemas.openxmlformats.org/drawingml/2006/main" vert="horz" wrap="none" lIns="0" tIns="0" rIns="0" bIns="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2800" b="1" dirty="0" smtClean="0">
              <a:solidFill>
                <a:schemeClr val="tx1"/>
              </a:solidFill>
              <a:latin typeface="ChunkFive-Roman"/>
              <a:cs typeface="ChunkFive-Roman"/>
            </a:rPr>
            <a:t>6 Years </a:t>
          </a:r>
        </a:p>
      </cdr:txBody>
    </cdr:sp>
  </cdr:relSizeAnchor>
  <cdr:relSizeAnchor xmlns:cdr="http://schemas.openxmlformats.org/drawingml/2006/chartDrawing">
    <cdr:from>
      <cdr:x>0.48588</cdr:x>
      <cdr:y>0.39685</cdr:y>
    </cdr:from>
    <cdr:to>
      <cdr:x>0.60029</cdr:x>
      <cdr:y>0.47146</cdr:y>
    </cdr:to>
    <cdr:sp macro="" textlink="">
      <cdr:nvSpPr>
        <cdr:cNvPr id="16" name="Right Brace 15"/>
        <cdr:cNvSpPr/>
      </cdr:nvSpPr>
      <cdr:spPr>
        <a:xfrm xmlns:a="http://schemas.openxmlformats.org/drawingml/2006/main" rot="16200000">
          <a:off x="4679646" y="1854035"/>
          <a:ext cx="407015" cy="1028698"/>
        </a:xfrm>
        <a:prstGeom xmlns:a="http://schemas.openxmlformats.org/drawingml/2006/main" prst="rightBrace">
          <a:avLst/>
        </a:prstGeom>
        <a:noFill xmlns:a="http://schemas.openxmlformats.org/drawingml/2006/main"/>
        <a:ln xmlns:a="http://schemas.openxmlformats.org/drawingml/2006/main">
          <a:solidFill>
            <a:schemeClr val="tx2"/>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txBody>
        <a:bodyPr xmlns:a="http://schemas.openxmlformats.org/drawingml/2006/main" rtlCol="0" anchor="ctr"/>
        <a:lstStyle xmlns:a="http://schemas.openxmlformats.org/drawingml/2006/main">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a:lstStyle>
        <a:p xmlns:a="http://schemas.openxmlformats.org/drawingml/2006/main">
          <a:pPr algn="ctr"/>
          <a:endParaRPr lang="en-US"/>
        </a:p>
      </cdr:txBody>
    </cdr:sp>
  </cdr:relSizeAnchor>
  <cdr:relSizeAnchor xmlns:cdr="http://schemas.openxmlformats.org/drawingml/2006/chartDrawing">
    <cdr:from>
      <cdr:x>0.77935</cdr:x>
      <cdr:y>0.32815</cdr:y>
    </cdr:from>
    <cdr:to>
      <cdr:x>0.89376</cdr:x>
      <cdr:y>0.40276</cdr:y>
    </cdr:to>
    <cdr:sp macro="" textlink="">
      <cdr:nvSpPr>
        <cdr:cNvPr id="17" name="Right Brace 16"/>
        <cdr:cNvSpPr/>
      </cdr:nvSpPr>
      <cdr:spPr>
        <a:xfrm xmlns:a="http://schemas.openxmlformats.org/drawingml/2006/main" rot="16200000">
          <a:off x="7318341" y="1479245"/>
          <a:ext cx="407015" cy="1028698"/>
        </a:xfrm>
        <a:prstGeom xmlns:a="http://schemas.openxmlformats.org/drawingml/2006/main" prst="rightBrace">
          <a:avLst/>
        </a:prstGeom>
        <a:noFill xmlns:a="http://schemas.openxmlformats.org/drawingml/2006/main"/>
        <a:ln xmlns:a="http://schemas.openxmlformats.org/drawingml/2006/main">
          <a:solidFill>
            <a:schemeClr val="tx2"/>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txBody>
        <a:bodyPr xmlns:a="http://schemas.openxmlformats.org/drawingml/2006/main" rtlCol="0" anchor="ctr"/>
        <a:lstStyle xmlns:a="http://schemas.openxmlformats.org/drawingml/2006/main">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a:lstStyle>
        <a:p xmlns:a="http://schemas.openxmlformats.org/drawingml/2006/main">
          <a:pPr algn="ctr"/>
          <a:endParaRPr lang="en-US"/>
        </a:p>
      </cdr:txBody>
    </cdr:sp>
  </cdr:relSizeAnchor>
</c:userShapes>
</file>

<file path=ppt/drawings/drawing3.xml><?xml version="1.0" encoding="utf-8"?>
<c:userShapes xmlns:c="http://schemas.openxmlformats.org/drawingml/2006/chart">
  <cdr:relSizeAnchor xmlns:cdr="http://schemas.openxmlformats.org/drawingml/2006/chartDrawing">
    <cdr:from>
      <cdr:x>0.07822</cdr:x>
      <cdr:y>0.84317</cdr:y>
    </cdr:from>
    <cdr:to>
      <cdr:x>0.19046</cdr:x>
      <cdr:y>0.90348</cdr:y>
    </cdr:to>
    <cdr:sp macro="" textlink="">
      <cdr:nvSpPr>
        <cdr:cNvPr id="3" name="Rectangle 2"/>
        <cdr:cNvSpPr/>
      </cdr:nvSpPr>
      <cdr:spPr>
        <a:xfrm xmlns:a="http://schemas.openxmlformats.org/drawingml/2006/main">
          <a:off x="655889" y="4303250"/>
          <a:ext cx="941283" cy="307777"/>
        </a:xfrm>
        <a:prstGeom xmlns:a="http://schemas.openxmlformats.org/drawingml/2006/main" prst="rect">
          <a:avLst/>
        </a:prstGeom>
      </cdr:spPr>
      <cdr:txBody>
        <a:bodyPr xmlns:a="http://schemas.openxmlformats.org/drawingml/2006/main" wrap="none">
          <a:spAutoFit/>
        </a:bodyPr>
        <a:lstStyle xmlns:a="http://schemas.openxmlformats.org/drawingml/2006/main">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a:lstStyle>
        <a:p xmlns:a="http://schemas.openxmlformats.org/drawingml/2006/main">
          <a:r>
            <a:rPr lang="en-US" sz="1400" dirty="0">
              <a:solidFill>
                <a:srgbClr val="C00000"/>
              </a:solidFill>
            </a:rPr>
            <a:t>W**; A**</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sz="quarter" idx="1"/>
          </p:nvPr>
        </p:nvSpPr>
        <p:spPr>
          <a:xfrm>
            <a:off x="3898102" y="0"/>
            <a:ext cx="2982119" cy="464820"/>
          </a:xfrm>
          <a:prstGeom prst="rect">
            <a:avLst/>
          </a:prstGeom>
        </p:spPr>
        <p:txBody>
          <a:bodyPr vert="horz" lIns="92446" tIns="46223" rIns="92446" bIns="46223" rtlCol="0"/>
          <a:lstStyle>
            <a:lvl1pPr algn="r">
              <a:defRPr sz="1200"/>
            </a:lvl1pPr>
          </a:lstStyle>
          <a:p>
            <a:fld id="{4EE74282-7BF8-0C45-914F-19D15EF7B600}" type="datetimeFigureOut">
              <a:rPr lang="en-US" smtClean="0"/>
              <a:t>3/4/17</a:t>
            </a:fld>
            <a:endParaRPr lang="en-US"/>
          </a:p>
        </p:txBody>
      </p:sp>
      <p:sp>
        <p:nvSpPr>
          <p:cNvPr id="4" name="Footer Placeholder 3"/>
          <p:cNvSpPr>
            <a:spLocks noGrp="1"/>
          </p:cNvSpPr>
          <p:nvPr>
            <p:ph type="ftr" sz="quarter" idx="2"/>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2446" tIns="46223" rIns="92446" bIns="46223" rtlCol="0" anchor="b"/>
          <a:lstStyle>
            <a:lvl1pPr algn="r">
              <a:defRPr sz="1200"/>
            </a:lvl1pPr>
          </a:lstStyle>
          <a:p>
            <a:fld id="{A394D933-477B-C14C-8EF0-D02F7F0531F5}" type="slidenum">
              <a:rPr lang="en-US" smtClean="0"/>
              <a:t>‹#›</a:t>
            </a:fld>
            <a:endParaRPr lang="en-US"/>
          </a:p>
        </p:txBody>
      </p:sp>
    </p:spTree>
    <p:extLst>
      <p:ext uri="{BB962C8B-B14F-4D97-AF65-F5344CB8AC3E}">
        <p14:creationId xmlns:p14="http://schemas.microsoft.com/office/powerpoint/2010/main" val="27933396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F63B48C9-9830-A54D-BCA7-D938A35D3B77}" type="datetimeFigureOut">
              <a:rPr lang="en-US" smtClean="0"/>
              <a:t>3/4/17</a:t>
            </a:fld>
            <a:endParaRPr lang="en-US"/>
          </a:p>
        </p:txBody>
      </p:sp>
      <p:sp>
        <p:nvSpPr>
          <p:cNvPr id="4" name="Slide Image Placeholder 3"/>
          <p:cNvSpPr>
            <a:spLocks noGrp="1" noRot="1" noChangeAspect="1"/>
          </p:cNvSpPr>
          <p:nvPr>
            <p:ph type="sldImg" idx="2"/>
          </p:nvPr>
        </p:nvSpPr>
        <p:spPr>
          <a:xfrm>
            <a:off x="1185863" y="696913"/>
            <a:ext cx="4510087"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D5E070B2-1204-254B-8282-A1D160154B14}" type="slidenum">
              <a:rPr lang="en-US" smtClean="0"/>
              <a:t>‹#›</a:t>
            </a:fld>
            <a:endParaRPr lang="en-US"/>
          </a:p>
        </p:txBody>
      </p:sp>
    </p:spTree>
    <p:extLst>
      <p:ext uri="{BB962C8B-B14F-4D97-AF65-F5344CB8AC3E}">
        <p14:creationId xmlns:p14="http://schemas.microsoft.com/office/powerpoint/2010/main" val="262831048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Data are based on STEM Aspirants who started at Four-Year Colleges and Universities.</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a:t>
            </a:fld>
            <a:endParaRPr lang="en-US"/>
          </a:p>
        </p:txBody>
      </p:sp>
    </p:spTree>
    <p:extLst>
      <p:ext uri="{BB962C8B-B14F-4D97-AF65-F5344CB8AC3E}">
        <p14:creationId xmlns:p14="http://schemas.microsoft.com/office/powerpoint/2010/main" val="511561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latin typeface="Merriweather"/>
              </a:rPr>
              <a:t>2016 Post Baccalaureate Survey individual </a:t>
            </a:r>
            <a:r>
              <a:rPr lang="en-US" sz="1200" dirty="0" smtClean="0">
                <a:latin typeface="Merriweather"/>
              </a:rPr>
              <a:t>level</a:t>
            </a:r>
            <a:r>
              <a:rPr lang="en-US" sz="1200" baseline="0" dirty="0" smtClean="0">
                <a:latin typeface="Merriweather"/>
              </a:rPr>
              <a:t> </a:t>
            </a:r>
            <a:r>
              <a:rPr lang="en-US" sz="1200" dirty="0" smtClean="0">
                <a:latin typeface="Merriweather"/>
              </a:rPr>
              <a:t>factors </a:t>
            </a:r>
            <a:r>
              <a:rPr lang="en-US" sz="1200" dirty="0" smtClean="0">
                <a:latin typeface="Merriweather"/>
              </a:rPr>
              <a:t>that predict the tendency to remain in a STEM educational or career pathway 12 years after college entry</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latin typeface="Merriweather"/>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latin typeface="Merriweather"/>
              </a:rPr>
              <a:t>Predicting Post-</a:t>
            </a:r>
            <a:r>
              <a:rPr lang="en-US" sz="1200" dirty="0" err="1" smtClean="0">
                <a:latin typeface="Merriweather"/>
              </a:rPr>
              <a:t>Bacc</a:t>
            </a:r>
            <a:r>
              <a:rPr lang="en-US" sz="1200" baseline="0" dirty="0" smtClean="0">
                <a:latin typeface="Merriweather"/>
              </a:rPr>
              <a:t> Pathways: Used </a:t>
            </a:r>
            <a:r>
              <a:rPr lang="en-US" sz="1200" dirty="0" smtClean="0">
                <a:latin typeface="Merriweather"/>
              </a:rPr>
              <a:t>Longitudinal student data from 2004 TFS and 2016 Post-Baccalaureate Survey (</a:t>
            </a:r>
            <a:r>
              <a:rPr lang="en-US" sz="1200" dirty="0" smtClean="0">
                <a:latin typeface="Merriweather"/>
              </a:rPr>
              <a:t>PBS).</a:t>
            </a:r>
            <a:r>
              <a:rPr lang="en-US" sz="1200" baseline="0" dirty="0" smtClean="0">
                <a:latin typeface="Merriweather"/>
              </a:rPr>
              <a:t> </a:t>
            </a:r>
            <a:r>
              <a:rPr lang="en-US" sz="1200" dirty="0" smtClean="0">
                <a:latin typeface="Merriweather"/>
              </a:rPr>
              <a:t>All </a:t>
            </a:r>
            <a:r>
              <a:rPr lang="en-US" sz="1200" dirty="0" smtClean="0">
                <a:latin typeface="Merriweather"/>
              </a:rPr>
              <a:t>STEM</a:t>
            </a:r>
            <a:r>
              <a:rPr lang="en-US" sz="1200" baseline="0" dirty="0" smtClean="0">
                <a:latin typeface="Merriweather"/>
              </a:rPr>
              <a:t> aspirants began college in a four-year college or </a:t>
            </a:r>
            <a:r>
              <a:rPr lang="en-US" sz="1200" baseline="0" dirty="0" smtClean="0">
                <a:latin typeface="Merriweather"/>
              </a:rPr>
              <a:t>university</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aseline="0" dirty="0" smtClean="0">
              <a:latin typeface="Merriweather"/>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For this survey, we began with the original intended sample for the 2008 CSS,  which included 240 institutions. HERI researchers then added all 2004 TFS respondents who had indicated on the TFS that they intended to pursue a STEM major and had enrolled at an institution that had provided degree information. Our final targeted sample for this survey was  66,080 students across 533 institutions. Of the 57,790 reachable participants, a total of 13,671  participants located across 500 undergraduate institutions responded to the survey, which resulted in a response rate of 23.7%.</a:t>
            </a:r>
            <a:r>
              <a:rPr lang="en-US" dirty="0" smtClean="0"/>
              <a:t/>
            </a:r>
            <a:br>
              <a:rPr lang="en-US" dirty="0" smtClean="0"/>
            </a:br>
            <a:r>
              <a:rPr lang="en-US" dirty="0" smtClean="0"/>
              <a:t/>
            </a:r>
            <a:br>
              <a:rPr lang="en-US" dirty="0" smtClean="0"/>
            </a:br>
            <a:endParaRPr lang="en-US" sz="1200" dirty="0" smtClean="0">
              <a:latin typeface="Merriweather"/>
            </a:endParaRPr>
          </a:p>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2</a:t>
            </a:fld>
            <a:endParaRPr lang="en-US"/>
          </a:p>
        </p:txBody>
      </p:sp>
    </p:spTree>
    <p:extLst>
      <p:ext uri="{BB962C8B-B14F-4D97-AF65-F5344CB8AC3E}">
        <p14:creationId xmlns:p14="http://schemas.microsoft.com/office/powerpoint/2010/main" val="3741816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3</a:t>
            </a:fld>
            <a:endParaRPr lang="en-US"/>
          </a:p>
        </p:txBody>
      </p:sp>
    </p:spTree>
    <p:extLst>
      <p:ext uri="{BB962C8B-B14F-4D97-AF65-F5344CB8AC3E}">
        <p14:creationId xmlns:p14="http://schemas.microsoft.com/office/powerpoint/2010/main" val="511561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Women and racial ethnic minorities</a:t>
            </a:r>
            <a:r>
              <a:rPr lang="en-US" sz="1200" b="0" i="0" u="none" strike="noStrike" kern="1200" baseline="0" dirty="0" smtClean="0">
                <a:solidFill>
                  <a:schemeClr val="tx1"/>
                </a:solidFill>
                <a:effectLst/>
                <a:latin typeface="+mn-lt"/>
                <a:ea typeface="+mn-ea"/>
                <a:cs typeface="+mn-cs"/>
              </a:rPr>
              <a:t> comprise a significant and growing proportion of those interested in STEM majors at college entry. </a:t>
            </a:r>
            <a:endParaRPr lang="en-US" b="0" dirty="0"/>
          </a:p>
        </p:txBody>
      </p:sp>
      <p:sp>
        <p:nvSpPr>
          <p:cNvPr id="4" name="Slide Number Placeholder 3"/>
          <p:cNvSpPr>
            <a:spLocks noGrp="1"/>
          </p:cNvSpPr>
          <p:nvPr>
            <p:ph type="sldNum" sz="quarter" idx="10"/>
          </p:nvPr>
        </p:nvSpPr>
        <p:spPr/>
        <p:txBody>
          <a:bodyPr/>
          <a:lstStyle/>
          <a:p>
            <a:fld id="{D5E070B2-1204-254B-8282-A1D160154B14}" type="slidenum">
              <a:rPr lang="en-US" smtClean="0"/>
              <a:t>4</a:t>
            </a:fld>
            <a:endParaRPr lang="en-US"/>
          </a:p>
        </p:txBody>
      </p:sp>
    </p:spTree>
    <p:extLst>
      <p:ext uri="{BB962C8B-B14F-4D97-AF65-F5344CB8AC3E}">
        <p14:creationId xmlns:p14="http://schemas.microsoft.com/office/powerpoint/2010/main" val="731401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Aspirations</a:t>
            </a:r>
            <a:r>
              <a:rPr lang="en-US" baseline="0" dirty="0" smtClean="0"/>
              <a:t> for PhD and masters degree among STEM aspirants is on the rise.</a:t>
            </a:r>
          </a:p>
          <a:p>
            <a:r>
              <a:rPr lang="en-US" sz="1200" b="0" i="0" u="none" strike="noStrike" kern="1200" dirty="0" smtClean="0">
                <a:solidFill>
                  <a:schemeClr val="tx1"/>
                </a:solidFill>
                <a:effectLst/>
                <a:latin typeface="+mn-lt"/>
                <a:ea typeface="+mn-ea"/>
                <a:cs typeface="+mn-cs"/>
              </a:rPr>
              <a:t>% of students aspiring for a MD has fluctuated but overall is stable</a:t>
            </a:r>
            <a:r>
              <a:rPr lang="en-US" dirty="0" smtClean="0"/>
              <a:t> </a:t>
            </a:r>
          </a:p>
          <a:p>
            <a:r>
              <a:rPr lang="en-US" dirty="0" smtClean="0"/>
              <a:t>Simultaneously with</a:t>
            </a:r>
            <a:r>
              <a:rPr lang="en-US" baseline="0" dirty="0" smtClean="0"/>
              <a:t> respect to academic achievement, average high school GPA increased dramatically.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5</a:t>
            </a:fld>
            <a:endParaRPr lang="en-US"/>
          </a:p>
        </p:txBody>
      </p:sp>
    </p:spTree>
    <p:extLst>
      <p:ext uri="{BB962C8B-B14F-4D97-AF65-F5344CB8AC3E}">
        <p14:creationId xmlns:p14="http://schemas.microsoft.com/office/powerpoint/2010/main" val="1684581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Many students take longer than 4 years to graduate. A majority of students who initially plan to major in STEM never earn a STEM degree, although </a:t>
            </a:r>
            <a:r>
              <a:rPr lang="en-US" baseline="0" dirty="0" smtClean="0"/>
              <a:t>rates </a:t>
            </a:r>
            <a:r>
              <a:rPr lang="en-US" baseline="0" dirty="0" smtClean="0"/>
              <a:t>are the most poor among URM students – indicating the persistent need for interventions for these groups.</a:t>
            </a:r>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6</a:t>
            </a:fld>
            <a:endParaRPr lang="en-US"/>
          </a:p>
        </p:txBody>
      </p:sp>
    </p:spTree>
    <p:extLst>
      <p:ext uri="{BB962C8B-B14F-4D97-AF65-F5344CB8AC3E}">
        <p14:creationId xmlns:p14="http://schemas.microsoft.com/office/powerpoint/2010/main" val="1684581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7</a:t>
            </a:fld>
            <a:endParaRPr lang="en-US"/>
          </a:p>
        </p:txBody>
      </p:sp>
    </p:spTree>
    <p:extLst>
      <p:ext uri="{BB962C8B-B14F-4D97-AF65-F5344CB8AC3E}">
        <p14:creationId xmlns:p14="http://schemas.microsoft.com/office/powerpoint/2010/main" val="511561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Similarly a dramatically smaller proportion of STEM aspirants are the first in their families to go to college. </a:t>
            </a:r>
          </a:p>
          <a:p>
            <a:endParaRPr lang="en-US" baseline="0" dirty="0" smtClean="0"/>
          </a:p>
          <a:p>
            <a:r>
              <a:rPr lang="en-US" baseline="0" dirty="0" smtClean="0"/>
              <a:t>American Indian: n=135</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Black: n=7569</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Hispanic: n=6806</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White: n=42240</a:t>
            </a:r>
          </a:p>
          <a:p>
            <a:r>
              <a:rPr lang="en-US" baseline="0" dirty="0" smtClean="0"/>
              <a:t>Asian: n=13525</a:t>
            </a: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0" baseline="0" dirty="0" smtClean="0"/>
          </a:p>
        </p:txBody>
      </p:sp>
      <p:sp>
        <p:nvSpPr>
          <p:cNvPr id="4" name="Slide Number Placeholder 3"/>
          <p:cNvSpPr>
            <a:spLocks noGrp="1"/>
          </p:cNvSpPr>
          <p:nvPr>
            <p:ph type="sldNum" sz="quarter" idx="10"/>
          </p:nvPr>
        </p:nvSpPr>
        <p:spPr/>
        <p:txBody>
          <a:bodyPr/>
          <a:lstStyle/>
          <a:p>
            <a:fld id="{D5E070B2-1204-254B-8282-A1D160154B14}" type="slidenum">
              <a:rPr lang="en-US" smtClean="0"/>
              <a:t>8</a:t>
            </a:fld>
            <a:endParaRPr lang="en-US"/>
          </a:p>
        </p:txBody>
      </p:sp>
    </p:spTree>
    <p:extLst>
      <p:ext uri="{BB962C8B-B14F-4D97-AF65-F5344CB8AC3E}">
        <p14:creationId xmlns:p14="http://schemas.microsoft.com/office/powerpoint/2010/main" val="1684581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Most students have had pre-</a:t>
            </a:r>
            <a:r>
              <a:rPr lang="en-US" baseline="0" dirty="0" err="1" smtClean="0"/>
              <a:t>calc</a:t>
            </a:r>
            <a:r>
              <a:rPr lang="en-US" baseline="0" dirty="0" smtClean="0"/>
              <a:t> or trigonometry before entering college. Only about a third of URMs have had Calculus, comparing to over half of White and Asian students. The biggest disparities between groups is in the area of AP Calculus.</a:t>
            </a:r>
          </a:p>
          <a:p>
            <a:endParaRPr lang="en-US" baseline="0" dirty="0" smtClean="0"/>
          </a:p>
          <a:p>
            <a:r>
              <a:rPr lang="en-US" baseline="0" dirty="0" smtClean="0"/>
              <a:t>American Indian: n=135</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Black: n=7569</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Hispanic: n=6806</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White: n=42240</a:t>
            </a:r>
          </a:p>
          <a:p>
            <a:r>
              <a:rPr lang="en-US" baseline="0" dirty="0" smtClean="0"/>
              <a:t>Asian: n=13525</a:t>
            </a:r>
          </a:p>
          <a:p>
            <a:r>
              <a:rPr lang="en-US" baseline="0" dirty="0" smtClean="0"/>
              <a:t>Two or More: n=9294</a:t>
            </a:r>
          </a:p>
          <a:p>
            <a:r>
              <a:rPr lang="en-US" baseline="0" dirty="0" smtClean="0"/>
              <a:t>54.8% Females </a:t>
            </a:r>
          </a:p>
        </p:txBody>
      </p:sp>
      <p:sp>
        <p:nvSpPr>
          <p:cNvPr id="4" name="Slide Number Placeholder 3"/>
          <p:cNvSpPr>
            <a:spLocks noGrp="1"/>
          </p:cNvSpPr>
          <p:nvPr>
            <p:ph type="sldNum" sz="quarter" idx="10"/>
          </p:nvPr>
        </p:nvSpPr>
        <p:spPr/>
        <p:txBody>
          <a:bodyPr/>
          <a:lstStyle/>
          <a:p>
            <a:fld id="{D5E070B2-1204-254B-8282-A1D160154B14}" type="slidenum">
              <a:rPr lang="en-US" smtClean="0"/>
              <a:t>9</a:t>
            </a:fld>
            <a:endParaRPr lang="en-US"/>
          </a:p>
        </p:txBody>
      </p:sp>
    </p:spTree>
    <p:extLst>
      <p:ext uri="{BB962C8B-B14F-4D97-AF65-F5344CB8AC3E}">
        <p14:creationId xmlns:p14="http://schemas.microsoft.com/office/powerpoint/2010/main" val="1684581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American Indian: n=135</a:t>
            </a:r>
          </a:p>
          <a:p>
            <a:r>
              <a:rPr lang="en-US" baseline="0" dirty="0" smtClean="0"/>
              <a:t>Asian: n=13525</a:t>
            </a:r>
          </a:p>
          <a:p>
            <a:r>
              <a:rPr lang="en-US" baseline="0" dirty="0" smtClean="0"/>
              <a:t>Black: n=7569</a:t>
            </a:r>
          </a:p>
          <a:p>
            <a:r>
              <a:rPr lang="en-US" baseline="0" dirty="0" smtClean="0"/>
              <a:t>Hispanic: n=6806</a:t>
            </a:r>
          </a:p>
          <a:p>
            <a:r>
              <a:rPr lang="en-US" baseline="0" dirty="0" smtClean="0"/>
              <a:t>White: n=42240</a:t>
            </a:r>
          </a:p>
          <a:p>
            <a:r>
              <a:rPr lang="en-US" baseline="0" dirty="0" smtClean="0"/>
              <a:t>Two or More: n=9294</a:t>
            </a:r>
          </a:p>
        </p:txBody>
      </p:sp>
      <p:sp>
        <p:nvSpPr>
          <p:cNvPr id="4" name="Slide Number Placeholder 3"/>
          <p:cNvSpPr>
            <a:spLocks noGrp="1"/>
          </p:cNvSpPr>
          <p:nvPr>
            <p:ph type="sldNum" sz="quarter" idx="10"/>
          </p:nvPr>
        </p:nvSpPr>
        <p:spPr/>
        <p:txBody>
          <a:bodyPr/>
          <a:lstStyle/>
          <a:p>
            <a:fld id="{D5E070B2-1204-254B-8282-A1D160154B14}" type="slidenum">
              <a:rPr lang="en-US" smtClean="0"/>
              <a:t>10</a:t>
            </a:fld>
            <a:endParaRPr lang="en-US"/>
          </a:p>
        </p:txBody>
      </p:sp>
    </p:spTree>
    <p:extLst>
      <p:ext uri="{BB962C8B-B14F-4D97-AF65-F5344CB8AC3E}">
        <p14:creationId xmlns:p14="http://schemas.microsoft.com/office/powerpoint/2010/main" val="16845816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11</a:t>
            </a:fld>
            <a:endParaRPr lang="en-US"/>
          </a:p>
        </p:txBody>
      </p:sp>
    </p:spTree>
    <p:extLst>
      <p:ext uri="{BB962C8B-B14F-4D97-AF65-F5344CB8AC3E}">
        <p14:creationId xmlns:p14="http://schemas.microsoft.com/office/powerpoint/2010/main" val="511561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sng" strike="noStrike" kern="1200" dirty="0" smtClean="0">
                <a:solidFill>
                  <a:schemeClr val="tx1"/>
                </a:solidFill>
                <a:effectLst/>
                <a:latin typeface="+mn-lt"/>
                <a:ea typeface="+mn-ea"/>
                <a:cs typeface="+mn-cs"/>
              </a:rPr>
              <a:t>Non-URM</a:t>
            </a:r>
            <a:r>
              <a:rPr lang="en-US" sz="1200" b="1" i="0" u="sng" strike="noStrike" kern="1200" baseline="0" dirty="0" smtClean="0">
                <a:solidFill>
                  <a:schemeClr val="tx1"/>
                </a:solidFill>
                <a:effectLst/>
                <a:latin typeface="+mn-lt"/>
                <a:ea typeface="+mn-ea"/>
                <a:cs typeface="+mn-cs"/>
              </a:rPr>
              <a:t> Students</a:t>
            </a:r>
            <a:endParaRPr lang="en-US" sz="1200" b="1" i="0" u="sng" strike="noStrike"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rPr>
              <a:t>Left STEM completely</a:t>
            </a:r>
            <a:r>
              <a:rPr lang="en-US" dirty="0" smtClean="0"/>
              <a:t> </a:t>
            </a:r>
            <a:r>
              <a:rPr lang="en-US" sz="1200" b="0" i="0" u="none" strike="noStrike" kern="1200" dirty="0" smtClean="0">
                <a:solidFill>
                  <a:schemeClr val="tx1"/>
                </a:solidFill>
                <a:effectLst/>
                <a:latin typeface="+mn-lt"/>
                <a:ea typeface="+mn-ea"/>
                <a:cs typeface="+mn-cs"/>
              </a:rPr>
              <a:t>454/1878=24.2%</a:t>
            </a:r>
            <a:r>
              <a:rPr lang="en-US" dirty="0" smtClean="0"/>
              <a:t> </a:t>
            </a:r>
          </a:p>
          <a:p>
            <a:r>
              <a:rPr lang="en-US" sz="1200" b="0" i="0" u="none" strike="noStrike" kern="1200" dirty="0" smtClean="0">
                <a:solidFill>
                  <a:schemeClr val="tx1"/>
                </a:solidFill>
                <a:effectLst/>
                <a:latin typeface="+mn-lt"/>
                <a:ea typeface="+mn-ea"/>
                <a:cs typeface="+mn-cs"/>
              </a:rPr>
              <a:t>STEM workforce (never went to grad school in STEM)</a:t>
            </a:r>
            <a:r>
              <a:rPr lang="en-US" dirty="0" smtClean="0"/>
              <a:t> </a:t>
            </a:r>
            <a:r>
              <a:rPr lang="en-US" sz="1200" b="0" i="0" u="none" strike="noStrike" kern="1200" baseline="0" dirty="0" smtClean="0">
                <a:solidFill>
                  <a:schemeClr val="tx1"/>
                </a:solidFill>
                <a:effectLst/>
                <a:latin typeface="+mn-lt"/>
                <a:ea typeface="+mn-ea"/>
                <a:cs typeface="+mn-cs"/>
              </a:rPr>
              <a:t>  414/1878= 22.0 </a:t>
            </a:r>
            <a:r>
              <a:rPr lang="en-US" sz="1200" b="0" i="0" u="none" strike="noStrike" kern="1200" dirty="0" smtClean="0">
                <a:solidFill>
                  <a:schemeClr val="tx1"/>
                </a:solidFill>
                <a:effectLst/>
                <a:latin typeface="+mn-lt"/>
                <a:ea typeface="+mn-ea"/>
                <a:cs typeface="+mn-cs"/>
              </a:rPr>
              <a:t>%</a:t>
            </a:r>
            <a:r>
              <a:rPr lang="en-US" dirty="0" smtClean="0"/>
              <a:t> </a:t>
            </a:r>
          </a:p>
          <a:p>
            <a:r>
              <a:rPr lang="en-US" sz="1200" b="0" i="0" u="none" strike="noStrike" kern="1200" dirty="0" smtClean="0">
                <a:solidFill>
                  <a:schemeClr val="tx1"/>
                </a:solidFill>
                <a:effectLst/>
                <a:latin typeface="+mn-lt"/>
                <a:ea typeface="+mn-ea"/>
                <a:cs typeface="+mn-cs"/>
              </a:rPr>
              <a:t>STEM grad study</a:t>
            </a:r>
            <a:r>
              <a:rPr lang="en-US" dirty="0" smtClean="0"/>
              <a:t> 321</a:t>
            </a:r>
            <a:r>
              <a:rPr lang="en-US" sz="1200" b="0" i="0" u="none" strike="noStrike" kern="1200" baseline="0" dirty="0" smtClean="0">
                <a:solidFill>
                  <a:schemeClr val="tx1"/>
                </a:solidFill>
                <a:effectLst/>
                <a:latin typeface="+mn-lt"/>
                <a:ea typeface="+mn-ea"/>
                <a:cs typeface="+mn-cs"/>
              </a:rPr>
              <a:t>/1878= 17.1</a:t>
            </a:r>
            <a:r>
              <a:rPr lang="en-US" sz="1200" b="0" i="0" u="none" strike="noStrike" kern="1200" dirty="0" smtClean="0">
                <a:solidFill>
                  <a:schemeClr val="tx1"/>
                </a:solidFill>
                <a:effectLst/>
                <a:latin typeface="+mn-lt"/>
                <a:ea typeface="+mn-ea"/>
                <a:cs typeface="+mn-cs"/>
              </a:rPr>
              <a:t>%</a:t>
            </a:r>
            <a:r>
              <a:rPr lang="en-US" dirty="0" smtClean="0"/>
              <a:t> </a:t>
            </a:r>
          </a:p>
          <a:p>
            <a:r>
              <a:rPr lang="en-US" sz="1200" b="0" i="0" u="none" strike="noStrike" kern="1200" dirty="0" smtClean="0">
                <a:solidFill>
                  <a:schemeClr val="tx1"/>
                </a:solidFill>
                <a:effectLst/>
                <a:latin typeface="+mn-lt"/>
                <a:ea typeface="+mn-ea"/>
                <a:cs typeface="+mn-cs"/>
              </a:rPr>
              <a:t>Working in STEM and/or STEM grad study</a:t>
            </a:r>
            <a:r>
              <a:rPr lang="en-US" dirty="0" smtClean="0"/>
              <a:t> 689</a:t>
            </a:r>
            <a:r>
              <a:rPr lang="en-US" sz="1200" b="0" i="0" u="none" strike="noStrike" kern="1200" baseline="0" dirty="0" smtClean="0">
                <a:solidFill>
                  <a:schemeClr val="tx1"/>
                </a:solidFill>
                <a:effectLst/>
                <a:latin typeface="+mn-lt"/>
                <a:ea typeface="+mn-ea"/>
                <a:cs typeface="+mn-cs"/>
              </a:rPr>
              <a:t>/1878= 36.7</a:t>
            </a:r>
            <a:r>
              <a:rPr lang="en-US" sz="1200" b="0" i="0" u="none" strike="noStrike" kern="1200" dirty="0" smtClean="0">
                <a:solidFill>
                  <a:schemeClr val="tx1"/>
                </a:solidFill>
                <a:effectLst/>
                <a:latin typeface="+mn-lt"/>
                <a:ea typeface="+mn-ea"/>
                <a:cs typeface="+mn-cs"/>
              </a:rPr>
              <a:t>%</a:t>
            </a:r>
            <a:r>
              <a:rPr lang="en-US" dirty="0" smtClean="0"/>
              <a:t> </a:t>
            </a:r>
          </a:p>
          <a:p>
            <a:endParaRPr lang="en-US" dirty="0" smtClean="0"/>
          </a:p>
          <a:p>
            <a:r>
              <a:rPr lang="en-US" sz="1200" b="1" i="0" u="sng" strike="noStrike" kern="1200" dirty="0" smtClean="0">
                <a:solidFill>
                  <a:schemeClr val="accent1">
                    <a:lumMod val="75000"/>
                  </a:schemeClr>
                </a:solidFill>
                <a:effectLst/>
                <a:latin typeface="+mn-lt"/>
                <a:ea typeface="+mn-ea"/>
                <a:cs typeface="+mn-cs"/>
              </a:rPr>
              <a:t>URM</a:t>
            </a:r>
            <a:r>
              <a:rPr lang="en-US" sz="1200" b="1" i="0" u="sng" strike="noStrike" kern="1200" baseline="0" dirty="0" smtClean="0">
                <a:solidFill>
                  <a:schemeClr val="accent1">
                    <a:lumMod val="75000"/>
                  </a:schemeClr>
                </a:solidFill>
                <a:effectLst/>
                <a:latin typeface="+mn-lt"/>
                <a:ea typeface="+mn-ea"/>
                <a:cs typeface="+mn-cs"/>
              </a:rPr>
              <a:t> Students</a:t>
            </a:r>
            <a:endParaRPr lang="en-US" sz="1200" b="1" i="0" u="sng" strike="noStrike" kern="1200" dirty="0" smtClean="0">
              <a:solidFill>
                <a:schemeClr val="accent1">
                  <a:lumMod val="75000"/>
                </a:schemeClr>
              </a:solidFill>
              <a:effectLst/>
              <a:latin typeface="+mn-lt"/>
              <a:ea typeface="+mn-ea"/>
              <a:cs typeface="+mn-cs"/>
            </a:endParaRPr>
          </a:p>
          <a:p>
            <a:r>
              <a:rPr lang="en-US" sz="1200" b="0" i="0" u="none" strike="noStrike" kern="1200" dirty="0" smtClean="0">
                <a:solidFill>
                  <a:schemeClr val="accent1">
                    <a:lumMod val="75000"/>
                  </a:schemeClr>
                </a:solidFill>
                <a:effectLst/>
                <a:latin typeface="+mn-lt"/>
                <a:ea typeface="+mn-ea"/>
                <a:cs typeface="+mn-cs"/>
              </a:rPr>
              <a:t>Left STEM completely</a:t>
            </a:r>
            <a:r>
              <a:rPr lang="en-US" dirty="0" smtClean="0">
                <a:solidFill>
                  <a:schemeClr val="accent1">
                    <a:lumMod val="75000"/>
                  </a:schemeClr>
                </a:solidFill>
              </a:rPr>
              <a:t> </a:t>
            </a:r>
            <a:r>
              <a:rPr lang="en-US" sz="1200" b="0" i="0" u="none" strike="noStrike" kern="1200" dirty="0" smtClean="0">
                <a:solidFill>
                  <a:schemeClr val="accent1">
                    <a:lumMod val="75000"/>
                  </a:schemeClr>
                </a:solidFill>
                <a:effectLst/>
                <a:latin typeface="+mn-lt"/>
                <a:ea typeface="+mn-ea"/>
                <a:cs typeface="+mn-cs"/>
              </a:rPr>
              <a:t>138/455=</a:t>
            </a:r>
            <a:r>
              <a:rPr lang="en-US" sz="1200" b="0" i="0" u="none" strike="noStrike" kern="1200" baseline="0" dirty="0" smtClean="0">
                <a:solidFill>
                  <a:schemeClr val="accent1">
                    <a:lumMod val="75000"/>
                  </a:schemeClr>
                </a:solidFill>
                <a:effectLst/>
                <a:latin typeface="+mn-lt"/>
                <a:ea typeface="+mn-ea"/>
                <a:cs typeface="+mn-cs"/>
              </a:rPr>
              <a:t> 30.3</a:t>
            </a:r>
            <a:r>
              <a:rPr lang="en-US" sz="1200" b="0" i="0" u="none" strike="noStrike" kern="1200" dirty="0" smtClean="0">
                <a:solidFill>
                  <a:schemeClr val="accent1">
                    <a:lumMod val="75000"/>
                  </a:schemeClr>
                </a:solidFill>
                <a:effectLst/>
                <a:latin typeface="+mn-lt"/>
                <a:ea typeface="+mn-ea"/>
                <a:cs typeface="+mn-cs"/>
              </a:rPr>
              <a:t>%</a:t>
            </a:r>
            <a:r>
              <a:rPr lang="en-US" dirty="0" smtClean="0">
                <a:solidFill>
                  <a:schemeClr val="accent1">
                    <a:lumMod val="75000"/>
                  </a:schemeClr>
                </a:solidFill>
              </a:rPr>
              <a:t> </a:t>
            </a:r>
          </a:p>
          <a:p>
            <a:r>
              <a:rPr lang="en-US" sz="1200" b="0" i="0" u="none" strike="noStrike" kern="1200" dirty="0" smtClean="0">
                <a:solidFill>
                  <a:schemeClr val="accent1">
                    <a:lumMod val="75000"/>
                  </a:schemeClr>
                </a:solidFill>
                <a:effectLst/>
                <a:latin typeface="+mn-lt"/>
                <a:ea typeface="+mn-ea"/>
                <a:cs typeface="+mn-cs"/>
              </a:rPr>
              <a:t>STEM workforce (never went to grad school in STEM)</a:t>
            </a:r>
            <a:r>
              <a:rPr lang="en-US" dirty="0" smtClean="0">
                <a:solidFill>
                  <a:schemeClr val="accent1">
                    <a:lumMod val="75000"/>
                  </a:schemeClr>
                </a:solidFill>
              </a:rPr>
              <a:t> </a:t>
            </a:r>
            <a:r>
              <a:rPr lang="en-US" sz="1200" b="0" i="0" u="none" strike="noStrike" kern="1200" dirty="0" smtClean="0">
                <a:solidFill>
                  <a:schemeClr val="accent1">
                    <a:lumMod val="75000"/>
                  </a:schemeClr>
                </a:solidFill>
                <a:effectLst/>
                <a:latin typeface="+mn-lt"/>
                <a:ea typeface="+mn-ea"/>
                <a:cs typeface="+mn-cs"/>
              </a:rPr>
              <a:t>89/455=</a:t>
            </a:r>
            <a:r>
              <a:rPr lang="en-US" sz="1200" b="0" i="0" u="none" strike="noStrike" kern="1200" baseline="0" dirty="0" smtClean="0">
                <a:solidFill>
                  <a:schemeClr val="accent1">
                    <a:lumMod val="75000"/>
                  </a:schemeClr>
                </a:solidFill>
                <a:effectLst/>
                <a:latin typeface="+mn-lt"/>
                <a:ea typeface="+mn-ea"/>
                <a:cs typeface="+mn-cs"/>
              </a:rPr>
              <a:t> 19.6</a:t>
            </a:r>
            <a:r>
              <a:rPr lang="en-US" sz="1200" b="0" i="0" u="none" strike="noStrike" kern="1200" dirty="0" smtClean="0">
                <a:solidFill>
                  <a:schemeClr val="accent1">
                    <a:lumMod val="75000"/>
                  </a:schemeClr>
                </a:solidFill>
                <a:effectLst/>
                <a:latin typeface="+mn-lt"/>
                <a:ea typeface="+mn-ea"/>
                <a:cs typeface="+mn-cs"/>
              </a:rPr>
              <a:t>%</a:t>
            </a:r>
            <a:r>
              <a:rPr lang="en-US" dirty="0" smtClean="0">
                <a:solidFill>
                  <a:schemeClr val="accent1">
                    <a:lumMod val="75000"/>
                  </a:schemeClr>
                </a:solidFill>
              </a:rPr>
              <a:t> </a:t>
            </a:r>
          </a:p>
          <a:p>
            <a:r>
              <a:rPr lang="en-US" sz="1200" b="0" i="0" u="none" strike="noStrike" kern="1200" dirty="0" smtClean="0">
                <a:solidFill>
                  <a:schemeClr val="accent1">
                    <a:lumMod val="75000"/>
                  </a:schemeClr>
                </a:solidFill>
                <a:effectLst/>
                <a:latin typeface="+mn-lt"/>
                <a:ea typeface="+mn-ea"/>
                <a:cs typeface="+mn-cs"/>
              </a:rPr>
              <a:t>STEM grad study</a:t>
            </a:r>
            <a:r>
              <a:rPr lang="en-US" dirty="0" smtClean="0">
                <a:solidFill>
                  <a:schemeClr val="accent1">
                    <a:lumMod val="75000"/>
                  </a:schemeClr>
                </a:solidFill>
              </a:rPr>
              <a:t> </a:t>
            </a:r>
            <a:r>
              <a:rPr lang="en-US" sz="1200" b="0" i="0" u="none" strike="noStrike" kern="1200" dirty="0" smtClean="0">
                <a:solidFill>
                  <a:schemeClr val="accent1">
                    <a:lumMod val="75000"/>
                  </a:schemeClr>
                </a:solidFill>
                <a:effectLst/>
                <a:latin typeface="+mn-lt"/>
                <a:ea typeface="+mn-ea"/>
                <a:cs typeface="+mn-cs"/>
              </a:rPr>
              <a:t>81/455=</a:t>
            </a:r>
            <a:r>
              <a:rPr lang="en-US" sz="1200" b="0" i="0" u="none" strike="noStrike" kern="1200" baseline="0" dirty="0" smtClean="0">
                <a:solidFill>
                  <a:schemeClr val="accent1">
                    <a:lumMod val="75000"/>
                  </a:schemeClr>
                </a:solidFill>
                <a:effectLst/>
                <a:latin typeface="+mn-lt"/>
                <a:ea typeface="+mn-ea"/>
                <a:cs typeface="+mn-cs"/>
              </a:rPr>
              <a:t> 17.8</a:t>
            </a:r>
            <a:r>
              <a:rPr lang="en-US" sz="1200" b="0" i="0" u="none" strike="noStrike" kern="1200" dirty="0" smtClean="0">
                <a:solidFill>
                  <a:schemeClr val="accent1">
                    <a:lumMod val="75000"/>
                  </a:schemeClr>
                </a:solidFill>
                <a:effectLst/>
                <a:latin typeface="+mn-lt"/>
                <a:ea typeface="+mn-ea"/>
                <a:cs typeface="+mn-cs"/>
              </a:rPr>
              <a:t>%</a:t>
            </a:r>
            <a:r>
              <a:rPr lang="en-US" dirty="0" smtClean="0">
                <a:solidFill>
                  <a:schemeClr val="accent1">
                    <a:lumMod val="75000"/>
                  </a:schemeClr>
                </a:solidFill>
              </a:rPr>
              <a:t> </a:t>
            </a:r>
          </a:p>
          <a:p>
            <a:r>
              <a:rPr lang="en-US" sz="1200" b="0" i="0" u="none" strike="noStrike" kern="1200" dirty="0" smtClean="0">
                <a:solidFill>
                  <a:schemeClr val="accent1">
                    <a:lumMod val="75000"/>
                  </a:schemeClr>
                </a:solidFill>
                <a:effectLst/>
                <a:latin typeface="+mn-lt"/>
                <a:ea typeface="+mn-ea"/>
                <a:cs typeface="+mn-cs"/>
              </a:rPr>
              <a:t>Working in STEM and/or STEM grad study</a:t>
            </a:r>
            <a:r>
              <a:rPr lang="en-US" dirty="0" smtClean="0">
                <a:solidFill>
                  <a:schemeClr val="accent1">
                    <a:lumMod val="75000"/>
                  </a:schemeClr>
                </a:solidFill>
              </a:rPr>
              <a:t> </a:t>
            </a:r>
            <a:r>
              <a:rPr lang="en-US" sz="1200" b="0" i="0" u="none" strike="noStrike" kern="1200" dirty="0" smtClean="0">
                <a:solidFill>
                  <a:schemeClr val="accent1">
                    <a:lumMod val="75000"/>
                  </a:schemeClr>
                </a:solidFill>
                <a:effectLst/>
                <a:latin typeface="+mn-lt"/>
                <a:ea typeface="+mn-ea"/>
                <a:cs typeface="+mn-cs"/>
              </a:rPr>
              <a:t>147/455=</a:t>
            </a:r>
            <a:r>
              <a:rPr lang="en-US" sz="1200" b="0" i="0" u="none" strike="noStrike" kern="1200" baseline="0" dirty="0" smtClean="0">
                <a:solidFill>
                  <a:schemeClr val="accent1">
                    <a:lumMod val="75000"/>
                  </a:schemeClr>
                </a:solidFill>
                <a:effectLst/>
                <a:latin typeface="+mn-lt"/>
                <a:ea typeface="+mn-ea"/>
                <a:cs typeface="+mn-cs"/>
              </a:rPr>
              <a:t> 32.3</a:t>
            </a:r>
            <a:r>
              <a:rPr lang="en-US" sz="1200" b="0" i="0" u="none" strike="noStrike" kern="1200" dirty="0" smtClean="0">
                <a:solidFill>
                  <a:schemeClr val="accent1">
                    <a:lumMod val="75000"/>
                  </a:schemeClr>
                </a:solidFill>
                <a:effectLst/>
                <a:latin typeface="+mn-lt"/>
                <a:ea typeface="+mn-ea"/>
                <a:cs typeface="+mn-cs"/>
              </a:rPr>
              <a:t>%</a:t>
            </a:r>
            <a:r>
              <a:rPr lang="en-US" dirty="0" smtClean="0">
                <a:solidFill>
                  <a:schemeClr val="accent1">
                    <a:lumMod val="75000"/>
                  </a:schemeClr>
                </a:solidFill>
              </a:rPr>
              <a:t> </a:t>
            </a:r>
          </a:p>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12</a:t>
            </a:fld>
            <a:endParaRPr lang="en-US"/>
          </a:p>
        </p:txBody>
      </p:sp>
    </p:spTree>
    <p:extLst>
      <p:ext uri="{BB962C8B-B14F-4D97-AF65-F5344CB8AC3E}">
        <p14:creationId xmlns:p14="http://schemas.microsoft.com/office/powerpoint/2010/main" val="14450465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Of</a:t>
            </a:r>
            <a:r>
              <a:rPr lang="en-US" baseline="0" dirty="0" smtClean="0"/>
              <a:t> </a:t>
            </a:r>
            <a:r>
              <a:rPr lang="en-US" dirty="0" smtClean="0"/>
              <a:t>the people who graduated</a:t>
            </a:r>
            <a:r>
              <a:rPr lang="en-US" baseline="0" dirty="0" smtClean="0"/>
              <a:t> with a STEM degree who responded to the 2016 PBS, nearly 16% want to be tenure track faculty, nearly 12 % want to be researchers (nearly 10% outside of academia). At college entry very small numbers wanted to be science researchers or college teachers. </a:t>
            </a:r>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13</a:t>
            </a:fld>
            <a:endParaRPr lang="en-US"/>
          </a:p>
        </p:txBody>
      </p:sp>
    </p:spTree>
    <p:extLst>
      <p:ext uri="{BB962C8B-B14F-4D97-AF65-F5344CB8AC3E}">
        <p14:creationId xmlns:p14="http://schemas.microsoft.com/office/powerpoint/2010/main" val="25715428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t" latinLnBrk="0" hangingPunct="1"/>
            <a:r>
              <a:rPr lang="en-US" b="1" dirty="0" smtClean="0"/>
              <a:t>Academic Self-Concep</a:t>
            </a:r>
            <a:r>
              <a:rPr lang="en-US" b="1" baseline="0" dirty="0" smtClean="0"/>
              <a:t>t Factor: </a:t>
            </a:r>
            <a:r>
              <a:rPr lang="en-US" baseline="0" dirty="0" smtClean="0"/>
              <a:t>a unified measure of students’ beliefs about their abilities and confidence in academic environments. Includes the following:</a:t>
            </a:r>
          </a:p>
          <a:p>
            <a:pPr marL="171450" indent="-171450" rtl="0" eaLnBrk="1" fontAlgn="t" latinLnBrk="0" hangingPunct="1">
              <a:buFont typeface="Arial" panose="020B0604020202020204" pitchFamily="34" charset="0"/>
              <a:buChar char="•"/>
            </a:pPr>
            <a:r>
              <a:rPr lang="en-US" baseline="0" dirty="0" smtClean="0"/>
              <a:t>Self rating: Academic ability</a:t>
            </a:r>
          </a:p>
          <a:p>
            <a:pPr marL="171450" indent="-171450" rtl="0" eaLnBrk="1" fontAlgn="t" latinLnBrk="0" hangingPunct="1">
              <a:buFont typeface="Arial" panose="020B0604020202020204" pitchFamily="34" charset="0"/>
              <a:buChar char="•"/>
            </a:pPr>
            <a:r>
              <a:rPr lang="en-US" baseline="0" dirty="0" smtClean="0"/>
              <a:t>Self rating: Drive to achieve</a:t>
            </a:r>
          </a:p>
          <a:p>
            <a:pPr marL="171450" indent="-171450" rtl="0" eaLnBrk="1" fontAlgn="t" latinLnBrk="0" hangingPunct="1">
              <a:buFont typeface="Arial" panose="020B0604020202020204" pitchFamily="34" charset="0"/>
              <a:buChar char="•"/>
            </a:pPr>
            <a:r>
              <a:rPr lang="en-US" baseline="0" dirty="0" smtClean="0"/>
              <a:t>Self rating: Mathematical ability</a:t>
            </a:r>
          </a:p>
          <a:p>
            <a:pPr marL="171450" indent="-171450" rtl="0" eaLnBrk="1" fontAlgn="t" latinLnBrk="0" hangingPunct="1">
              <a:buFont typeface="Arial" panose="020B0604020202020204" pitchFamily="34" charset="0"/>
              <a:buChar char="•"/>
            </a:pPr>
            <a:r>
              <a:rPr lang="en-US" baseline="0" dirty="0" smtClean="0"/>
              <a:t>Self rating: self-confidence (intellectual)</a:t>
            </a:r>
          </a:p>
        </p:txBody>
      </p:sp>
      <p:sp>
        <p:nvSpPr>
          <p:cNvPr id="4" name="Slide Number Placeholder 3"/>
          <p:cNvSpPr>
            <a:spLocks noGrp="1"/>
          </p:cNvSpPr>
          <p:nvPr>
            <p:ph type="sldNum" sz="quarter" idx="10"/>
          </p:nvPr>
        </p:nvSpPr>
        <p:spPr/>
        <p:txBody>
          <a:bodyPr/>
          <a:lstStyle/>
          <a:p>
            <a:fld id="{D5E070B2-1204-254B-8282-A1D160154B14}" type="slidenum">
              <a:rPr lang="en-US" smtClean="0"/>
              <a:t>14</a:t>
            </a:fld>
            <a:endParaRPr lang="en-US"/>
          </a:p>
        </p:txBody>
      </p:sp>
    </p:spTree>
    <p:extLst>
      <p:ext uri="{BB962C8B-B14F-4D97-AF65-F5344CB8AC3E}">
        <p14:creationId xmlns:p14="http://schemas.microsoft.com/office/powerpoint/2010/main" val="2936635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**There were gender differences but no URM differences</a:t>
            </a:r>
            <a:endParaRPr lang="en-US" dirty="0" smtClean="0"/>
          </a:p>
          <a:p>
            <a:r>
              <a:rPr lang="en-US" b="1" dirty="0" smtClean="0"/>
              <a:t>Social Self-Concept</a:t>
            </a:r>
            <a:r>
              <a:rPr lang="en-US" b="1" baseline="0" dirty="0" smtClean="0"/>
              <a:t> Factor:  </a:t>
            </a:r>
            <a:r>
              <a:rPr lang="en-US" baseline="0" dirty="0" smtClean="0"/>
              <a:t>a unified measure of students’ beliefs about their abilities and confidence in social situations. Includes the following:</a:t>
            </a:r>
          </a:p>
          <a:p>
            <a:pPr marL="171450" indent="-171450">
              <a:buFont typeface="Arial" panose="020B0604020202020204" pitchFamily="34" charset="0"/>
              <a:buChar char="•"/>
            </a:pPr>
            <a:r>
              <a:rPr lang="en-US" baseline="0" dirty="0" smtClean="0"/>
              <a:t>Self rating: Leadership ability</a:t>
            </a:r>
          </a:p>
          <a:p>
            <a:pPr marL="171450" indent="-171450">
              <a:buFont typeface="Arial" panose="020B0604020202020204" pitchFamily="34" charset="0"/>
              <a:buChar char="•"/>
            </a:pPr>
            <a:r>
              <a:rPr lang="en-US" baseline="0" dirty="0" smtClean="0"/>
              <a:t>Self rating: Popularity</a:t>
            </a:r>
          </a:p>
          <a:p>
            <a:pPr marL="171450" indent="-171450">
              <a:buFont typeface="Arial" panose="020B0604020202020204" pitchFamily="34" charset="0"/>
              <a:buChar char="•"/>
            </a:pPr>
            <a:r>
              <a:rPr lang="en-US" baseline="0" dirty="0" smtClean="0"/>
              <a:t>Self rating: Public speaking ability</a:t>
            </a:r>
          </a:p>
          <a:p>
            <a:pPr marL="171450" indent="-171450">
              <a:buFont typeface="Arial" panose="020B0604020202020204" pitchFamily="34" charset="0"/>
              <a:buChar char="•"/>
            </a:pPr>
            <a:r>
              <a:rPr lang="en-US" baseline="0" dirty="0" smtClean="0"/>
              <a:t>Self rating: Self-confidence (social)</a:t>
            </a:r>
          </a:p>
          <a:p>
            <a:pPr marL="0" indent="0">
              <a:buFont typeface="Arial" panose="020B0604020202020204" pitchFamily="34" charset="0"/>
              <a:buNone/>
            </a:pPr>
            <a:endParaRPr lang="en-US" baseline="0" dirty="0" smtClean="0"/>
          </a:p>
          <a:p>
            <a:r>
              <a:rPr lang="en-US" b="1" baseline="0" dirty="0" smtClean="0"/>
              <a:t>STEM Identity Factor: </a:t>
            </a:r>
            <a:r>
              <a:rPr lang="en-US" dirty="0" smtClean="0"/>
              <a:t>corresponds to a factor composed of the following four items: goal of wanting to make a theoretical contribution to science, wanting to be recognized as an authority in the field, wanting to be recognized for contributions to the field, and wanting to find a cure</a:t>
            </a:r>
            <a:r>
              <a:rPr lang="en-US" baseline="0" dirty="0" smtClean="0"/>
              <a:t> to a health problem</a:t>
            </a:r>
            <a:endParaRPr lang="en-US" dirty="0" smtClean="0"/>
          </a:p>
          <a:p>
            <a:endParaRPr lang="en-US" dirty="0" smtClean="0"/>
          </a:p>
          <a:p>
            <a:r>
              <a:rPr lang="en-US" b="1" dirty="0" smtClean="0"/>
              <a:t>Faculty Mentorship and Guidance Factor:</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An opportunity to collaborate on research</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Advice about your educational program</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Feedback on your academic work (outside of grades)</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Intellectual challenge and simulation</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An opportunity to discuss coursework outside of class</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Help in accessing professional networks</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Letters of recommendation</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Information related to available professional job opportunities</a:t>
            </a:r>
          </a:p>
        </p:txBody>
      </p:sp>
      <p:sp>
        <p:nvSpPr>
          <p:cNvPr id="4" name="Slide Number Placeholder 3"/>
          <p:cNvSpPr>
            <a:spLocks noGrp="1"/>
          </p:cNvSpPr>
          <p:nvPr>
            <p:ph type="sldNum" sz="quarter" idx="10"/>
          </p:nvPr>
        </p:nvSpPr>
        <p:spPr/>
        <p:txBody>
          <a:bodyPr/>
          <a:lstStyle/>
          <a:p>
            <a:fld id="{D5E070B2-1204-254B-8282-A1D160154B14}" type="slidenum">
              <a:rPr lang="en-US" smtClean="0"/>
              <a:t>15</a:t>
            </a:fld>
            <a:endParaRPr lang="en-US"/>
          </a:p>
        </p:txBody>
      </p:sp>
    </p:spTree>
    <p:extLst>
      <p:ext uri="{BB962C8B-B14F-4D97-AF65-F5344CB8AC3E}">
        <p14:creationId xmlns:p14="http://schemas.microsoft.com/office/powerpoint/2010/main" val="2936635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**There were gender differences but no URM differences (URM was not sig.)</a:t>
            </a:r>
            <a:r>
              <a:rPr lang="en-US" dirty="0" smtClean="0"/>
              <a:t> </a:t>
            </a:r>
          </a:p>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16</a:t>
            </a:fld>
            <a:endParaRPr lang="en-US"/>
          </a:p>
        </p:txBody>
      </p:sp>
    </p:spTree>
    <p:extLst>
      <p:ext uri="{BB962C8B-B14F-4D97-AF65-F5344CB8AC3E}">
        <p14:creationId xmlns:p14="http://schemas.microsoft.com/office/powerpoint/2010/main" val="2936635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17</a:t>
            </a:fld>
            <a:endParaRPr lang="en-US"/>
          </a:p>
        </p:txBody>
      </p:sp>
    </p:spTree>
    <p:extLst>
      <p:ext uri="{BB962C8B-B14F-4D97-AF65-F5344CB8AC3E}">
        <p14:creationId xmlns:p14="http://schemas.microsoft.com/office/powerpoint/2010/main" val="33325342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E070B2-1204-254B-8282-A1D160154B14}" type="slidenum">
              <a:rPr lang="en-US" smtClean="0"/>
              <a:t>18</a:t>
            </a:fld>
            <a:endParaRPr lang="en-US"/>
          </a:p>
        </p:txBody>
      </p:sp>
    </p:spTree>
    <p:extLst>
      <p:ext uri="{BB962C8B-B14F-4D97-AF65-F5344CB8AC3E}">
        <p14:creationId xmlns:p14="http://schemas.microsoft.com/office/powerpoint/2010/main" val="15809731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emf"/><Relationship Id="rId1" Type="http://schemas.openxmlformats.org/officeDocument/2006/relationships/slideMaster" Target="../slideMasters/slideMaster1.xml"/><Relationship Id="rId2"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6.emf"/><Relationship Id="rId1" Type="http://schemas.openxmlformats.org/officeDocument/2006/relationships/slideMaster" Target="../slideMasters/slideMaster1.xml"/><Relationship Id="rId2"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 Id="rId3" Type="http://schemas.openxmlformats.org/officeDocument/2006/relationships/image" Target="../media/image6.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7.emf"/><Relationship Id="rId1" Type="http://schemas.openxmlformats.org/officeDocument/2006/relationships/slideMaster" Target="../slideMasters/slideMaster1.xml"/><Relationship Id="rId2" Type="http://schemas.openxmlformats.org/officeDocument/2006/relationships/image" Target="../media/image4.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228600" y="228600"/>
            <a:ext cx="9601200" cy="7315200"/>
          </a:xfrm>
          <a:prstGeom prst="rect">
            <a:avLst/>
          </a:prstGeom>
        </p:spPr>
      </p:pic>
      <p:pic>
        <p:nvPicPr>
          <p:cNvPr id="11" name="Picture 10"/>
          <p:cNvPicPr>
            <a:picLocks noChangeAspect="1"/>
          </p:cNvPicPr>
          <p:nvPr userDrawn="1"/>
        </p:nvPicPr>
        <p:blipFill>
          <a:blip r:embed="rId3"/>
          <a:stretch>
            <a:fillRect/>
          </a:stretch>
        </p:blipFill>
        <p:spPr>
          <a:xfrm>
            <a:off x="1464077" y="6189142"/>
            <a:ext cx="762000" cy="762000"/>
          </a:xfrm>
          <a:prstGeom prst="rect">
            <a:avLst/>
          </a:prstGeom>
        </p:spPr>
      </p:pic>
      <p:pic>
        <p:nvPicPr>
          <p:cNvPr id="13" name="Picture 12"/>
          <p:cNvPicPr>
            <a:picLocks noChangeAspect="1"/>
          </p:cNvPicPr>
          <p:nvPr userDrawn="1"/>
        </p:nvPicPr>
        <p:blipFill>
          <a:blip r:embed="rId4"/>
          <a:stretch>
            <a:fillRect/>
          </a:stretch>
        </p:blipFill>
        <p:spPr>
          <a:xfrm>
            <a:off x="2215493" y="6428326"/>
            <a:ext cx="5765800" cy="533400"/>
          </a:xfrm>
          <a:prstGeom prst="rect">
            <a:avLst/>
          </a:prstGeom>
        </p:spPr>
      </p:pic>
      <p:sp>
        <p:nvSpPr>
          <p:cNvPr id="15" name="Content Placeholder 2"/>
          <p:cNvSpPr>
            <a:spLocks noGrp="1"/>
          </p:cNvSpPr>
          <p:nvPr>
            <p:ph idx="11" hasCustomPrompt="1"/>
          </p:nvPr>
        </p:nvSpPr>
        <p:spPr>
          <a:xfrm>
            <a:off x="1830965" y="1598139"/>
            <a:ext cx="6403085" cy="4349898"/>
          </a:xfrm>
        </p:spPr>
        <p:txBody>
          <a:bodyPr lIns="0" tIns="0" rIns="0" bIns="0">
            <a:noAutofit/>
          </a:bodyPr>
          <a:lstStyle>
            <a:lvl1pPr marL="0" indent="0" algn="l">
              <a:buNone/>
              <a:defRPr sz="1400">
                <a:solidFill>
                  <a:srgbClr val="202945"/>
                </a:solidFill>
                <a:latin typeface="ITC Franklin Gothic Heavy"/>
                <a:cs typeface="ITC Franklin Gothic Heavy"/>
              </a:defRPr>
            </a:lvl1pPr>
            <a:lvl2pPr marL="0" indent="-228600">
              <a:buClr>
                <a:srgbClr val="202945"/>
              </a:buClr>
              <a:buFont typeface="Arial"/>
              <a:buChar char="◼"/>
              <a:defRPr sz="1400">
                <a:solidFill>
                  <a:schemeClr val="tx1"/>
                </a:solidFill>
                <a:latin typeface="ITC Franklin Gothic BT Book"/>
                <a:cs typeface="ITC Franklin Gothic BT Book"/>
              </a:defRPr>
            </a:lvl2pPr>
          </a:lstStyle>
          <a:p>
            <a:pPr algn="l"/>
            <a:r>
              <a:rPr lang="en-US" sz="3000" b="0" i="0" dirty="0" smtClean="0">
                <a:solidFill>
                  <a:srgbClr val="E74C39"/>
                </a:solidFill>
                <a:latin typeface="ChunkFive-Roman"/>
                <a:cs typeface="ChunkFive-Roman"/>
              </a:rPr>
              <a:t>Title</a:t>
            </a:r>
            <a:endParaRPr lang="en-US" sz="3000" b="0" i="0" dirty="0">
              <a:solidFill>
                <a:srgbClr val="E74C39"/>
              </a:solidFill>
              <a:latin typeface="ChunkFive-Roman"/>
              <a:cs typeface="ChunkFive-Roman"/>
            </a:endParaRPr>
          </a:p>
        </p:txBody>
      </p:sp>
    </p:spTree>
    <p:extLst>
      <p:ext uri="{BB962C8B-B14F-4D97-AF65-F5344CB8AC3E}">
        <p14:creationId xmlns:p14="http://schemas.microsoft.com/office/powerpoint/2010/main" val="4252962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228600" y="228600"/>
            <a:ext cx="9601200" cy="914400"/>
          </a:xfrm>
          <a:prstGeom prst="rect">
            <a:avLst/>
          </a:prstGeom>
        </p:spPr>
      </p:pic>
      <p:pic>
        <p:nvPicPr>
          <p:cNvPr id="10" name="Picture 9"/>
          <p:cNvPicPr>
            <a:picLocks noChangeAspect="1"/>
          </p:cNvPicPr>
          <p:nvPr userDrawn="1"/>
        </p:nvPicPr>
        <p:blipFill>
          <a:blip r:embed="rId3"/>
          <a:stretch>
            <a:fillRect/>
          </a:stretch>
        </p:blipFill>
        <p:spPr>
          <a:xfrm>
            <a:off x="228600" y="6629400"/>
            <a:ext cx="9601200" cy="914400"/>
          </a:xfrm>
          <a:prstGeom prst="rect">
            <a:avLst/>
          </a:prstGeom>
        </p:spPr>
      </p:pic>
      <p:pic>
        <p:nvPicPr>
          <p:cNvPr id="11" name="Picture 10"/>
          <p:cNvPicPr>
            <a:picLocks noChangeAspect="1"/>
          </p:cNvPicPr>
          <p:nvPr userDrawn="1"/>
        </p:nvPicPr>
        <p:blipFill>
          <a:blip r:embed="rId4"/>
          <a:stretch>
            <a:fillRect/>
          </a:stretch>
        </p:blipFill>
        <p:spPr>
          <a:xfrm>
            <a:off x="8585303" y="6426299"/>
            <a:ext cx="762000" cy="762000"/>
          </a:xfrm>
          <a:prstGeom prst="rect">
            <a:avLst/>
          </a:prstGeom>
        </p:spPr>
      </p:pic>
      <p:sp>
        <p:nvSpPr>
          <p:cNvPr id="16" name="Content Placeholder 2"/>
          <p:cNvSpPr>
            <a:spLocks noGrp="1"/>
          </p:cNvSpPr>
          <p:nvPr>
            <p:ph idx="11" hasCustomPrompt="1"/>
          </p:nvPr>
        </p:nvSpPr>
        <p:spPr>
          <a:xfrm>
            <a:off x="1830965" y="2508335"/>
            <a:ext cx="6403085" cy="613854"/>
          </a:xfrm>
        </p:spPr>
        <p:txBody>
          <a:bodyPr lIns="0" tIns="0" rIns="0" bIns="0">
            <a:noAutofit/>
          </a:bodyPr>
          <a:lstStyle>
            <a:lvl1pPr marL="0" indent="0">
              <a:buNone/>
              <a:defRPr sz="1400">
                <a:solidFill>
                  <a:srgbClr val="202945"/>
                </a:solidFill>
                <a:latin typeface="ITC Franklin Gothic Heavy"/>
                <a:cs typeface="ITC Franklin Gothic Heavy"/>
              </a:defRPr>
            </a:lvl1pPr>
            <a:lvl2pPr marL="0" indent="0">
              <a:buClr>
                <a:srgbClr val="202945"/>
              </a:buClr>
              <a:buFont typeface="Arial"/>
              <a:buNone/>
              <a:defRPr sz="1800">
                <a:solidFill>
                  <a:srgbClr val="202945"/>
                </a:solidFill>
                <a:latin typeface="+mn-lt"/>
                <a:cs typeface="ITC Franklin Gothic BT Book"/>
              </a:defRPr>
            </a:lvl2pPr>
          </a:lstStyle>
          <a:p>
            <a:pPr lvl="1"/>
            <a:r>
              <a:rPr lang="en-US" dirty="0" smtClean="0"/>
              <a:t>Intro Copy</a:t>
            </a:r>
          </a:p>
        </p:txBody>
      </p:sp>
      <p:sp>
        <p:nvSpPr>
          <p:cNvPr id="17" name="Content Placeholder 2"/>
          <p:cNvSpPr>
            <a:spLocks noGrp="1"/>
          </p:cNvSpPr>
          <p:nvPr>
            <p:ph idx="12" hasCustomPrompt="1"/>
          </p:nvPr>
        </p:nvSpPr>
        <p:spPr>
          <a:xfrm>
            <a:off x="1830965" y="1851844"/>
            <a:ext cx="6403085" cy="455401"/>
          </a:xfrm>
        </p:spPr>
        <p:txBody>
          <a:bodyPr lIns="0" tIns="0" rIns="0" bIns="0">
            <a:noAutofit/>
          </a:bodyPr>
          <a:lstStyle>
            <a:lvl1pPr marL="0" indent="0">
              <a:buNone/>
              <a:defRPr sz="1400">
                <a:solidFill>
                  <a:srgbClr val="202945"/>
                </a:solidFill>
                <a:latin typeface="ITC Franklin Gothic Heavy"/>
                <a:cs typeface="ITC Franklin Gothic Heavy"/>
              </a:defRPr>
            </a:lvl1pPr>
            <a:lvl2pPr marL="0" indent="-228600">
              <a:buClr>
                <a:srgbClr val="202945"/>
              </a:buClr>
              <a:buFont typeface="Arial"/>
              <a:buChar char="◼"/>
              <a:defRPr sz="1400">
                <a:solidFill>
                  <a:schemeClr val="tx1"/>
                </a:solidFill>
                <a:latin typeface="ITC Franklin Gothic BT Book"/>
                <a:cs typeface="ITC Franklin Gothic BT Book"/>
              </a:defRPr>
            </a:lvl2pPr>
          </a:lstStyle>
          <a:p>
            <a:pPr lvl="0"/>
            <a:r>
              <a:rPr lang="en-US" sz="3000" b="0" i="0" dirty="0" smtClean="0">
                <a:solidFill>
                  <a:srgbClr val="E74C39"/>
                </a:solidFill>
                <a:latin typeface="ChunkFive-Roman"/>
                <a:cs typeface="ChunkFive-Roman"/>
              </a:rPr>
              <a:t>Headline</a:t>
            </a:r>
            <a:endParaRPr lang="en-US" dirty="0" smtClean="0"/>
          </a:p>
        </p:txBody>
      </p:sp>
      <p:sp>
        <p:nvSpPr>
          <p:cNvPr id="19" name="Content Placeholder 2"/>
          <p:cNvSpPr>
            <a:spLocks noGrp="1"/>
          </p:cNvSpPr>
          <p:nvPr>
            <p:ph idx="13" hasCustomPrompt="1"/>
          </p:nvPr>
        </p:nvSpPr>
        <p:spPr>
          <a:xfrm>
            <a:off x="1830965" y="3122189"/>
            <a:ext cx="6403085" cy="2963433"/>
          </a:xfrm>
        </p:spPr>
        <p:txBody>
          <a:bodyPr lIns="0" tIns="0" rIns="0" bIns="0">
            <a:noAutofit/>
          </a:bodyPr>
          <a:lstStyle>
            <a:lvl1pPr marL="0" indent="0">
              <a:buNone/>
              <a:defRPr sz="1400">
                <a:solidFill>
                  <a:srgbClr val="202945"/>
                </a:solidFill>
                <a:latin typeface="ITC Franklin Gothic Heavy"/>
                <a:cs typeface="ITC Franklin Gothic Heavy"/>
              </a:defRPr>
            </a:lvl1pPr>
            <a:lvl2pPr marL="0" marR="0" indent="-228600" algn="l" defTabSz="457200" rtl="0" eaLnBrk="1" fontAlgn="auto" latinLnBrk="0" hangingPunct="1">
              <a:lnSpc>
                <a:spcPct val="100000"/>
              </a:lnSpc>
              <a:spcBef>
                <a:spcPct val="20000"/>
              </a:spcBef>
              <a:spcAft>
                <a:spcPts val="0"/>
              </a:spcAft>
              <a:buClr>
                <a:srgbClr val="202945"/>
              </a:buClr>
              <a:buSzTx/>
              <a:buFont typeface="Arial"/>
              <a:buChar char="◼"/>
              <a:tabLst/>
              <a:defRPr sz="1400">
                <a:solidFill>
                  <a:schemeClr val="tx1"/>
                </a:solidFill>
                <a:latin typeface="+mn-lt"/>
                <a:cs typeface="ITC Franklin Gothic BT Book"/>
              </a:defRPr>
            </a:lvl2pPr>
          </a:lstStyle>
          <a:p>
            <a:pPr lvl="0"/>
            <a:r>
              <a:rPr lang="en-US" dirty="0" smtClean="0"/>
              <a:t>Subhead</a:t>
            </a:r>
          </a:p>
          <a:p>
            <a:pPr marL="0" marR="0" lvl="1" indent="-228600" algn="l" defTabSz="457200" rtl="0" eaLnBrk="1" fontAlgn="auto" latinLnBrk="0" hangingPunct="1">
              <a:lnSpc>
                <a:spcPct val="100000"/>
              </a:lnSpc>
              <a:spcBef>
                <a:spcPct val="20000"/>
              </a:spcBef>
              <a:spcAft>
                <a:spcPts val="0"/>
              </a:spcAft>
              <a:buClr>
                <a:srgbClr val="202945"/>
              </a:buClr>
              <a:buSzTx/>
              <a:buFont typeface="Arial"/>
              <a:buChar char="◼"/>
              <a:tabLst/>
              <a:defRPr/>
            </a:pPr>
            <a:r>
              <a:rPr lang="en-US" dirty="0" smtClean="0"/>
              <a:t>Bullet</a:t>
            </a:r>
          </a:p>
        </p:txBody>
      </p:sp>
    </p:spTree>
    <p:extLst>
      <p:ext uri="{BB962C8B-B14F-4D97-AF65-F5344CB8AC3E}">
        <p14:creationId xmlns:p14="http://schemas.microsoft.com/office/powerpoint/2010/main" val="179887598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228600" y="228600"/>
            <a:ext cx="9601200" cy="914400"/>
          </a:xfrm>
          <a:prstGeom prst="rect">
            <a:avLst/>
          </a:prstGeom>
        </p:spPr>
      </p:pic>
      <p:pic>
        <p:nvPicPr>
          <p:cNvPr id="9" name="Picture 8"/>
          <p:cNvPicPr>
            <a:picLocks noChangeAspect="1"/>
          </p:cNvPicPr>
          <p:nvPr userDrawn="1"/>
        </p:nvPicPr>
        <p:blipFill>
          <a:blip r:embed="rId3"/>
          <a:stretch>
            <a:fillRect/>
          </a:stretch>
        </p:blipFill>
        <p:spPr>
          <a:xfrm>
            <a:off x="8585303" y="6426299"/>
            <a:ext cx="762000" cy="762000"/>
          </a:xfrm>
          <a:prstGeom prst="rect">
            <a:avLst/>
          </a:prstGeom>
        </p:spPr>
      </p:pic>
      <p:sp>
        <p:nvSpPr>
          <p:cNvPr id="15" name="Content Placeholder 2"/>
          <p:cNvSpPr>
            <a:spLocks noGrp="1"/>
          </p:cNvSpPr>
          <p:nvPr>
            <p:ph idx="11" hasCustomPrompt="1"/>
          </p:nvPr>
        </p:nvSpPr>
        <p:spPr>
          <a:xfrm>
            <a:off x="1830965" y="2503805"/>
            <a:ext cx="6403085" cy="3666488"/>
          </a:xfrm>
        </p:spPr>
        <p:txBody>
          <a:bodyPr lIns="0" tIns="0" rIns="0" bIns="0">
            <a:noAutofit/>
          </a:bodyPr>
          <a:lstStyle>
            <a:lvl1pPr marL="0" indent="0">
              <a:buNone/>
              <a:defRPr sz="1400">
                <a:solidFill>
                  <a:srgbClr val="202945"/>
                </a:solidFill>
                <a:latin typeface="ITC Franklin Gothic Heavy"/>
                <a:cs typeface="ITC Franklin Gothic Heavy"/>
              </a:defRPr>
            </a:lvl1pPr>
            <a:lvl2pPr marL="0" marR="0" indent="-228600" algn="l" defTabSz="457200" rtl="0" eaLnBrk="1" fontAlgn="auto" latinLnBrk="0" hangingPunct="1">
              <a:lnSpc>
                <a:spcPct val="100000"/>
              </a:lnSpc>
              <a:spcBef>
                <a:spcPct val="20000"/>
              </a:spcBef>
              <a:spcAft>
                <a:spcPts val="0"/>
              </a:spcAft>
              <a:buClr>
                <a:srgbClr val="202945"/>
              </a:buClr>
              <a:buSzTx/>
              <a:buFont typeface="Arial"/>
              <a:buChar char="◼"/>
              <a:tabLst/>
              <a:defRPr sz="1400">
                <a:solidFill>
                  <a:schemeClr val="tx1"/>
                </a:solidFill>
                <a:latin typeface="+mn-lt"/>
                <a:cs typeface="ITC Franklin Gothic BT Book"/>
              </a:defRPr>
            </a:lvl2pPr>
          </a:lstStyle>
          <a:p>
            <a:pPr lvl="0"/>
            <a:r>
              <a:rPr lang="en-US" dirty="0" smtClean="0"/>
              <a:t>Subhead</a:t>
            </a:r>
          </a:p>
          <a:p>
            <a:pPr marL="0" marR="0" lvl="1" indent="-228600" algn="l" defTabSz="457200" rtl="0" eaLnBrk="1" fontAlgn="auto" latinLnBrk="0" hangingPunct="1">
              <a:lnSpc>
                <a:spcPct val="100000"/>
              </a:lnSpc>
              <a:spcBef>
                <a:spcPct val="20000"/>
              </a:spcBef>
              <a:spcAft>
                <a:spcPts val="0"/>
              </a:spcAft>
              <a:buClr>
                <a:srgbClr val="202945"/>
              </a:buClr>
              <a:buSzTx/>
              <a:buFont typeface="Arial"/>
              <a:buChar char="◼"/>
              <a:tabLst/>
              <a:defRPr/>
            </a:pPr>
            <a:r>
              <a:rPr lang="en-US" dirty="0" smtClean="0"/>
              <a:t>Bullet</a:t>
            </a:r>
          </a:p>
        </p:txBody>
      </p:sp>
      <p:sp>
        <p:nvSpPr>
          <p:cNvPr id="16" name="Content Placeholder 2"/>
          <p:cNvSpPr>
            <a:spLocks noGrp="1"/>
          </p:cNvSpPr>
          <p:nvPr>
            <p:ph idx="12" hasCustomPrompt="1"/>
          </p:nvPr>
        </p:nvSpPr>
        <p:spPr>
          <a:xfrm>
            <a:off x="1830965" y="1851844"/>
            <a:ext cx="6403085" cy="455401"/>
          </a:xfrm>
        </p:spPr>
        <p:txBody>
          <a:bodyPr lIns="0" tIns="0" rIns="0" bIns="0">
            <a:noAutofit/>
          </a:bodyPr>
          <a:lstStyle>
            <a:lvl1pPr marL="0" indent="0">
              <a:buNone/>
              <a:defRPr sz="1400">
                <a:solidFill>
                  <a:srgbClr val="202945"/>
                </a:solidFill>
                <a:latin typeface="ITC Franklin Gothic Heavy"/>
                <a:cs typeface="ITC Franklin Gothic Heavy"/>
              </a:defRPr>
            </a:lvl1pPr>
            <a:lvl2pPr marL="0" indent="-228600">
              <a:buClr>
                <a:srgbClr val="202945"/>
              </a:buClr>
              <a:buFont typeface="Arial"/>
              <a:buChar char="◼"/>
              <a:defRPr sz="1400">
                <a:solidFill>
                  <a:schemeClr val="tx1"/>
                </a:solidFill>
                <a:latin typeface="ITC Franklin Gothic BT Book"/>
                <a:cs typeface="ITC Franklin Gothic BT Book"/>
              </a:defRPr>
            </a:lvl2pPr>
          </a:lstStyle>
          <a:p>
            <a:pPr lvl="0"/>
            <a:r>
              <a:rPr lang="en-US" sz="3000" b="0" i="0" dirty="0" smtClean="0">
                <a:solidFill>
                  <a:srgbClr val="E74C39"/>
                </a:solidFill>
                <a:latin typeface="ChunkFive-Roman"/>
                <a:cs typeface="ChunkFive-Roman"/>
              </a:rPr>
              <a:t>Headline</a:t>
            </a:r>
            <a:endParaRPr lang="en-US" dirty="0" smtClean="0"/>
          </a:p>
        </p:txBody>
      </p:sp>
    </p:spTree>
    <p:extLst>
      <p:ext uri="{BB962C8B-B14F-4D97-AF65-F5344CB8AC3E}">
        <p14:creationId xmlns:p14="http://schemas.microsoft.com/office/powerpoint/2010/main" val="3059473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228600" y="228600"/>
            <a:ext cx="9601200" cy="914400"/>
          </a:xfrm>
          <a:prstGeom prst="rect">
            <a:avLst/>
          </a:prstGeom>
        </p:spPr>
      </p:pic>
      <p:pic>
        <p:nvPicPr>
          <p:cNvPr id="9" name="Picture 8"/>
          <p:cNvPicPr>
            <a:picLocks noChangeAspect="1"/>
          </p:cNvPicPr>
          <p:nvPr userDrawn="1"/>
        </p:nvPicPr>
        <p:blipFill>
          <a:blip r:embed="rId3"/>
          <a:stretch>
            <a:fillRect/>
          </a:stretch>
        </p:blipFill>
        <p:spPr>
          <a:xfrm>
            <a:off x="8585303" y="6426299"/>
            <a:ext cx="762000" cy="762000"/>
          </a:xfrm>
          <a:prstGeom prst="rect">
            <a:avLst/>
          </a:prstGeom>
        </p:spPr>
      </p:pic>
      <p:pic>
        <p:nvPicPr>
          <p:cNvPr id="3" name="Picture 2"/>
          <p:cNvPicPr>
            <a:picLocks noChangeAspect="1"/>
          </p:cNvPicPr>
          <p:nvPr userDrawn="1"/>
        </p:nvPicPr>
        <p:blipFill>
          <a:blip r:embed="rId4"/>
          <a:stretch>
            <a:fillRect/>
          </a:stretch>
        </p:blipFill>
        <p:spPr>
          <a:xfrm>
            <a:off x="1830964" y="6760736"/>
            <a:ext cx="6057900" cy="292100"/>
          </a:xfrm>
          <a:prstGeom prst="rect">
            <a:avLst/>
          </a:prstGeom>
        </p:spPr>
      </p:pic>
      <p:sp>
        <p:nvSpPr>
          <p:cNvPr id="11" name="Content Placeholder 2"/>
          <p:cNvSpPr>
            <a:spLocks noGrp="1"/>
          </p:cNvSpPr>
          <p:nvPr>
            <p:ph idx="11" hasCustomPrompt="1"/>
          </p:nvPr>
        </p:nvSpPr>
        <p:spPr>
          <a:xfrm>
            <a:off x="1830965" y="2503805"/>
            <a:ext cx="6403085" cy="3666488"/>
          </a:xfrm>
        </p:spPr>
        <p:txBody>
          <a:bodyPr lIns="0" tIns="0" rIns="0" bIns="0">
            <a:noAutofit/>
          </a:bodyPr>
          <a:lstStyle>
            <a:lvl1pPr marL="0" indent="0">
              <a:buNone/>
              <a:defRPr sz="1400">
                <a:solidFill>
                  <a:srgbClr val="202945"/>
                </a:solidFill>
                <a:latin typeface="ITC Franklin Gothic Heavy"/>
                <a:cs typeface="ITC Franklin Gothic Heavy"/>
              </a:defRPr>
            </a:lvl1pPr>
            <a:lvl2pPr marL="0" marR="0" indent="0" algn="l" defTabSz="457200" rtl="0" eaLnBrk="1" fontAlgn="auto" latinLnBrk="0" hangingPunct="1">
              <a:lnSpc>
                <a:spcPct val="100000"/>
              </a:lnSpc>
              <a:spcBef>
                <a:spcPct val="20000"/>
              </a:spcBef>
              <a:spcAft>
                <a:spcPts val="0"/>
              </a:spcAft>
              <a:buClr>
                <a:srgbClr val="202945"/>
              </a:buClr>
              <a:buSzTx/>
              <a:buFont typeface="Arial"/>
              <a:buNone/>
              <a:tabLst/>
              <a:defRPr sz="1400">
                <a:solidFill>
                  <a:schemeClr val="tx1"/>
                </a:solidFill>
                <a:latin typeface="+mn-lt"/>
                <a:cs typeface="ITC Franklin Gothic BT Book"/>
              </a:defRPr>
            </a:lvl2pPr>
          </a:lstStyle>
          <a:p>
            <a:pPr lvl="0"/>
            <a:r>
              <a:rPr lang="en-US" dirty="0" smtClean="0"/>
              <a:t>Subhead</a:t>
            </a:r>
          </a:p>
          <a:p>
            <a:pPr marL="0" marR="0" lvl="1" indent="-228600" algn="l" defTabSz="457200" rtl="0" eaLnBrk="1" fontAlgn="auto" latinLnBrk="0" hangingPunct="1">
              <a:lnSpc>
                <a:spcPct val="100000"/>
              </a:lnSpc>
              <a:spcBef>
                <a:spcPct val="20000"/>
              </a:spcBef>
              <a:spcAft>
                <a:spcPts val="0"/>
              </a:spcAft>
              <a:buClr>
                <a:srgbClr val="202945"/>
              </a:buClr>
              <a:buSzTx/>
              <a:buFont typeface="Arial"/>
              <a:buChar char="◼"/>
              <a:tabLst/>
              <a:defRPr/>
            </a:pPr>
            <a:r>
              <a:rPr lang="en-US" dirty="0" smtClean="0"/>
              <a:t>Bullet</a:t>
            </a:r>
          </a:p>
        </p:txBody>
      </p:sp>
      <p:sp>
        <p:nvSpPr>
          <p:cNvPr id="13" name="Content Placeholder 2"/>
          <p:cNvSpPr>
            <a:spLocks noGrp="1"/>
          </p:cNvSpPr>
          <p:nvPr>
            <p:ph idx="12" hasCustomPrompt="1"/>
          </p:nvPr>
        </p:nvSpPr>
        <p:spPr>
          <a:xfrm>
            <a:off x="1830965" y="1851844"/>
            <a:ext cx="6403085" cy="455401"/>
          </a:xfrm>
        </p:spPr>
        <p:txBody>
          <a:bodyPr lIns="0" tIns="0" rIns="0" bIns="0">
            <a:noAutofit/>
          </a:bodyPr>
          <a:lstStyle>
            <a:lvl1pPr marL="0" indent="0">
              <a:buNone/>
              <a:defRPr sz="1400">
                <a:solidFill>
                  <a:srgbClr val="202945"/>
                </a:solidFill>
                <a:latin typeface="ITC Franklin Gothic Heavy"/>
                <a:cs typeface="ITC Franklin Gothic Heavy"/>
              </a:defRPr>
            </a:lvl1pPr>
            <a:lvl2pPr marL="0" indent="-228600">
              <a:buClr>
                <a:srgbClr val="202945"/>
              </a:buClr>
              <a:buFont typeface="Arial"/>
              <a:buChar char="◼"/>
              <a:defRPr sz="1400">
                <a:solidFill>
                  <a:schemeClr val="tx1"/>
                </a:solidFill>
                <a:latin typeface="ITC Franklin Gothic BT Book"/>
                <a:cs typeface="ITC Franklin Gothic BT Book"/>
              </a:defRPr>
            </a:lvl2pPr>
          </a:lstStyle>
          <a:p>
            <a:pPr lvl="0"/>
            <a:r>
              <a:rPr lang="en-US" sz="3000" b="0" i="0" dirty="0" smtClean="0">
                <a:solidFill>
                  <a:srgbClr val="E74C39"/>
                </a:solidFill>
                <a:latin typeface="ChunkFive-Roman"/>
                <a:cs typeface="ChunkFive-Roman"/>
              </a:rPr>
              <a:t>Headline</a:t>
            </a:r>
            <a:endParaRPr lang="en-US" dirty="0" smtClean="0"/>
          </a:p>
        </p:txBody>
      </p:sp>
    </p:spTree>
    <p:extLst>
      <p:ext uri="{BB962C8B-B14F-4D97-AF65-F5344CB8AC3E}">
        <p14:creationId xmlns:p14="http://schemas.microsoft.com/office/powerpoint/2010/main" val="32623392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3238" y="311150"/>
            <a:ext cx="9051925" cy="12954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03238" y="1812925"/>
            <a:ext cx="9051925" cy="5130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503238" y="7204075"/>
            <a:ext cx="2346325" cy="414338"/>
          </a:xfrm>
          <a:prstGeom prst="rect">
            <a:avLst/>
          </a:prstGeom>
        </p:spPr>
        <p:txBody>
          <a:bodyPr vert="horz" lIns="91440" tIns="45720" rIns="91440" bIns="45720" rtlCol="0" anchor="ctr"/>
          <a:lstStyle>
            <a:lvl1pPr algn="l">
              <a:defRPr sz="1200">
                <a:solidFill>
                  <a:schemeClr val="tx1">
                    <a:tint val="75000"/>
                  </a:schemeClr>
                </a:solidFill>
              </a:defRPr>
            </a:lvl1pPr>
          </a:lstStyle>
          <a:p>
            <a:fld id="{FC2A40EC-DFE1-C042-BF97-38563CC0D0BD}" type="datetimeFigureOut">
              <a:rPr lang="en-US" smtClean="0"/>
              <a:t>3/4/17</a:t>
            </a:fld>
            <a:endParaRPr lang="en-US"/>
          </a:p>
        </p:txBody>
      </p:sp>
      <p:sp>
        <p:nvSpPr>
          <p:cNvPr id="5" name="Footer Placeholder 4"/>
          <p:cNvSpPr>
            <a:spLocks noGrp="1"/>
          </p:cNvSpPr>
          <p:nvPr>
            <p:ph type="ftr" sz="quarter" idx="3"/>
          </p:nvPr>
        </p:nvSpPr>
        <p:spPr>
          <a:xfrm>
            <a:off x="3436938" y="7204075"/>
            <a:ext cx="3184525" cy="4143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208838" y="7204075"/>
            <a:ext cx="2346325" cy="414338"/>
          </a:xfrm>
          <a:prstGeom prst="rect">
            <a:avLst/>
          </a:prstGeom>
        </p:spPr>
        <p:txBody>
          <a:bodyPr vert="horz" lIns="91440" tIns="45720" rIns="91440" bIns="45720" rtlCol="0" anchor="ctr"/>
          <a:lstStyle>
            <a:lvl1pPr algn="r">
              <a:defRPr sz="1200">
                <a:solidFill>
                  <a:schemeClr val="tx1">
                    <a:tint val="75000"/>
                  </a:schemeClr>
                </a:solidFill>
              </a:defRPr>
            </a:lvl1pPr>
          </a:lstStyle>
          <a:p>
            <a:fld id="{5F4256AF-D4A0-2842-ADB0-3A30D9F24279}" type="slidenum">
              <a:rPr lang="en-US" smtClean="0"/>
              <a:t>‹#›</a:t>
            </a:fld>
            <a:endParaRPr lang="en-US"/>
          </a:p>
        </p:txBody>
      </p:sp>
    </p:spTree>
    <p:extLst>
      <p:ext uri="{BB962C8B-B14F-4D97-AF65-F5344CB8AC3E}">
        <p14:creationId xmlns:p14="http://schemas.microsoft.com/office/powerpoint/2010/main" val="33927712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87" r:id="rId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4"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hart" Target="../charts/char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hart" Target="../charts/char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chart" Target="../charts/char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hart" Target="../charts/char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hart" Target="../charts/char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chart" Target="../charts/char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4" Type="http://schemas.microsoft.com/office/2007/relationships/hdphoto" Target="../media/hdphoto2.wdp"/><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4" Type="http://schemas.openxmlformats.org/officeDocument/2006/relationships/chart" Target="../charts/chart8.xml"/><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chart" Target="../charts/char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chart" Target="../charts/char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chart" Target="../charts/char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1"/>
          </p:nvPr>
        </p:nvSpPr>
        <p:spPr>
          <a:xfrm>
            <a:off x="866900" y="1769918"/>
            <a:ext cx="8229600" cy="3484236"/>
          </a:xfrm>
        </p:spPr>
        <p:txBody>
          <a:bodyPr/>
          <a:lstStyle/>
          <a:p>
            <a:pPr lvl="0" algn="ctr">
              <a:spcBef>
                <a:spcPts val="0"/>
              </a:spcBef>
            </a:pPr>
            <a:r>
              <a:rPr lang="en-US" sz="6600" b="1" dirty="0">
                <a:solidFill>
                  <a:srgbClr val="E74C39"/>
                </a:solidFill>
                <a:latin typeface="+mj-lt"/>
                <a:cs typeface="ChunkFive-Roman"/>
              </a:rPr>
              <a:t>Trends </a:t>
            </a:r>
            <a:r>
              <a:rPr lang="en-US" sz="6600" b="1" dirty="0" smtClean="0">
                <a:solidFill>
                  <a:srgbClr val="E74C39"/>
                </a:solidFill>
                <a:latin typeface="+mj-lt"/>
                <a:cs typeface="ChunkFive-Roman"/>
              </a:rPr>
              <a:t>&amp; </a:t>
            </a:r>
            <a:r>
              <a:rPr lang="en-US" sz="6600" b="1" dirty="0">
                <a:solidFill>
                  <a:srgbClr val="E74C39"/>
                </a:solidFill>
                <a:latin typeface="+mj-lt"/>
                <a:cs typeface="ChunkFive-Roman"/>
              </a:rPr>
              <a:t>Pathways for STEM Major Aspirants: </a:t>
            </a:r>
            <a:endParaRPr lang="en-US" sz="6600" b="1" dirty="0" smtClean="0">
              <a:solidFill>
                <a:srgbClr val="E74C39"/>
              </a:solidFill>
              <a:latin typeface="+mj-lt"/>
              <a:cs typeface="ChunkFive-Roman"/>
            </a:endParaRPr>
          </a:p>
          <a:p>
            <a:pPr lvl="0" algn="ctr">
              <a:spcBef>
                <a:spcPts val="0"/>
              </a:spcBef>
            </a:pPr>
            <a:r>
              <a:rPr lang="en-US" sz="4400" b="1" dirty="0" smtClean="0">
                <a:solidFill>
                  <a:srgbClr val="E74C39"/>
                </a:solidFill>
                <a:latin typeface="+mj-lt"/>
                <a:cs typeface="ChunkFive-Roman"/>
              </a:rPr>
              <a:t>A </a:t>
            </a:r>
            <a:r>
              <a:rPr lang="en-US" sz="4400" b="1" dirty="0">
                <a:solidFill>
                  <a:srgbClr val="E74C39"/>
                </a:solidFill>
                <a:latin typeface="+mj-lt"/>
                <a:cs typeface="ChunkFive-Roman"/>
              </a:rPr>
              <a:t>Look at National </a:t>
            </a:r>
            <a:r>
              <a:rPr lang="en-US" sz="4400" b="1" dirty="0" smtClean="0">
                <a:solidFill>
                  <a:srgbClr val="E74C39"/>
                </a:solidFill>
                <a:latin typeface="+mj-lt"/>
                <a:cs typeface="ChunkFive-Roman"/>
              </a:rPr>
              <a:t>Data</a:t>
            </a:r>
          </a:p>
          <a:p>
            <a:pPr lvl="0" algn="ctr">
              <a:spcBef>
                <a:spcPts val="0"/>
              </a:spcBef>
            </a:pPr>
            <a:endParaRPr lang="en-US" sz="4400" b="1" dirty="0">
              <a:solidFill>
                <a:srgbClr val="E74C39"/>
              </a:solidFill>
              <a:latin typeface="+mj-lt"/>
              <a:cs typeface="ChunkFive-Roman"/>
            </a:endParaRPr>
          </a:p>
          <a:p>
            <a:pPr lvl="0" algn="ctr">
              <a:lnSpc>
                <a:spcPct val="80000"/>
              </a:lnSpc>
              <a:spcBef>
                <a:spcPts val="2000"/>
              </a:spcBef>
            </a:pPr>
            <a:r>
              <a:rPr lang="en-US" sz="1800" dirty="0" smtClean="0">
                <a:solidFill>
                  <a:schemeClr val="bg2"/>
                </a:solidFill>
                <a:latin typeface="ChunkFive-Roman"/>
                <a:cs typeface="ChunkFive-Roman"/>
              </a:rPr>
              <a:t>Tanya Figueroa, </a:t>
            </a:r>
            <a:r>
              <a:rPr lang="en-US" sz="1800" dirty="0">
                <a:solidFill>
                  <a:schemeClr val="bg2"/>
                </a:solidFill>
                <a:latin typeface="ChunkFive-Roman"/>
                <a:cs typeface="ChunkFive-Roman"/>
              </a:rPr>
              <a:t>Krystle P. </a:t>
            </a:r>
            <a:r>
              <a:rPr lang="en-US" sz="1800" dirty="0" smtClean="0">
                <a:solidFill>
                  <a:schemeClr val="bg2"/>
                </a:solidFill>
                <a:latin typeface="ChunkFive-Roman"/>
                <a:cs typeface="ChunkFive-Roman"/>
              </a:rPr>
              <a:t>Cobian, Sylvia </a:t>
            </a:r>
            <a:r>
              <a:rPr lang="en-US" sz="1800" dirty="0">
                <a:solidFill>
                  <a:schemeClr val="bg2"/>
                </a:solidFill>
                <a:latin typeface="ChunkFive-Roman"/>
                <a:cs typeface="ChunkFive-Roman"/>
              </a:rPr>
              <a:t>Hurtado, </a:t>
            </a:r>
            <a:r>
              <a:rPr lang="en-US" sz="1800" dirty="0" smtClean="0">
                <a:solidFill>
                  <a:schemeClr val="bg2"/>
                </a:solidFill>
                <a:latin typeface="ChunkFive-Roman"/>
                <a:cs typeface="ChunkFive-Roman"/>
              </a:rPr>
              <a:t>&amp; Kevin Eagan</a:t>
            </a:r>
          </a:p>
          <a:p>
            <a:pPr lvl="0" algn="ctr">
              <a:spcBef>
                <a:spcPts val="0"/>
              </a:spcBef>
            </a:pPr>
            <a:r>
              <a:rPr lang="en-US" sz="1800" dirty="0" smtClean="0">
                <a:solidFill>
                  <a:schemeClr val="bg2"/>
                </a:solidFill>
                <a:latin typeface="ChunkFive-Roman"/>
                <a:cs typeface="ChunkFive-Roman"/>
              </a:rPr>
              <a:t>Understanding Interventions</a:t>
            </a:r>
          </a:p>
          <a:p>
            <a:pPr lvl="0" algn="ctr">
              <a:spcBef>
                <a:spcPts val="0"/>
              </a:spcBef>
            </a:pPr>
            <a:r>
              <a:rPr lang="en-US" sz="1800" dirty="0" smtClean="0">
                <a:solidFill>
                  <a:schemeClr val="bg2"/>
                </a:solidFill>
                <a:latin typeface="ChunkFive-Roman"/>
                <a:cs typeface="ChunkFive-Roman"/>
              </a:rPr>
              <a:t>March 2017| San Antonio, Texas</a:t>
            </a:r>
            <a:r>
              <a:rPr lang="en-US" sz="1800" dirty="0" smtClean="0">
                <a:solidFill>
                  <a:srgbClr val="E74C39"/>
                </a:solidFill>
                <a:latin typeface="ChunkFive-Roman"/>
                <a:cs typeface="ChunkFive-Roman"/>
              </a:rPr>
              <a:t/>
            </a:r>
            <a:br>
              <a:rPr lang="en-US" sz="1800" dirty="0" smtClean="0">
                <a:solidFill>
                  <a:srgbClr val="E74C39"/>
                </a:solidFill>
                <a:latin typeface="ChunkFive-Roman"/>
                <a:cs typeface="ChunkFive-Roman"/>
              </a:rPr>
            </a:br>
            <a:endParaRPr lang="en-US" dirty="0" smtClean="0">
              <a:solidFill>
                <a:schemeClr val="bg1"/>
              </a:solidFill>
              <a:latin typeface="+mn-lt"/>
              <a:cs typeface="ITC Franklin Gothic BookCp"/>
            </a:endParaRPr>
          </a:p>
        </p:txBody>
      </p:sp>
      <p:sp>
        <p:nvSpPr>
          <p:cNvPr id="14" name="TextBox 13"/>
          <p:cNvSpPr txBox="1"/>
          <p:nvPr/>
        </p:nvSpPr>
        <p:spPr>
          <a:xfrm>
            <a:off x="539764" y="6530139"/>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Tree>
    <p:extLst>
      <p:ext uri="{BB962C8B-B14F-4D97-AF65-F5344CB8AC3E}">
        <p14:creationId xmlns:p14="http://schemas.microsoft.com/office/powerpoint/2010/main" val="2458608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4309" y="1905065"/>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
        <p:nvSpPr>
          <p:cNvPr id="10" name="Content Placeholder 9"/>
          <p:cNvSpPr>
            <a:spLocks noGrp="1"/>
          </p:cNvSpPr>
          <p:nvPr>
            <p:ph idx="12"/>
          </p:nvPr>
        </p:nvSpPr>
        <p:spPr>
          <a:xfrm>
            <a:off x="426495" y="156592"/>
            <a:ext cx="9314120" cy="528652"/>
          </a:xfrm>
        </p:spPr>
        <p:txBody>
          <a:bodyPr/>
          <a:lstStyle/>
          <a:p>
            <a:pPr lvl="0" algn="ctr"/>
            <a:r>
              <a:rPr lang="en-US" sz="6000" b="1" i="0" dirty="0" smtClean="0">
                <a:solidFill>
                  <a:srgbClr val="E74C39"/>
                </a:solidFill>
                <a:latin typeface="Franklin Gothic Demi" charset="0"/>
                <a:ea typeface="Franklin Gothic Demi" charset="0"/>
                <a:cs typeface="Franklin Gothic Demi" charset="0"/>
              </a:rPr>
              <a:t>Overview</a:t>
            </a:r>
            <a:r>
              <a:rPr lang="en-US" sz="4400" b="1" i="0" dirty="0" smtClean="0">
                <a:solidFill>
                  <a:srgbClr val="E74C39"/>
                </a:solidFill>
                <a:latin typeface="Franklin Gothic Demi" charset="0"/>
                <a:ea typeface="Franklin Gothic Demi" charset="0"/>
                <a:cs typeface="Franklin Gothic Demi" charset="0"/>
              </a:rPr>
              <a:t> </a:t>
            </a:r>
            <a:endParaRPr lang="en-US" sz="4400" b="1" dirty="0" smtClean="0">
              <a:latin typeface="Franklin Gothic Demi" charset="0"/>
              <a:ea typeface="Franklin Gothic Demi" charset="0"/>
              <a:cs typeface="Franklin Gothic Demi" charset="0"/>
            </a:endParaRPr>
          </a:p>
        </p:txBody>
      </p:sp>
      <p:sp>
        <p:nvSpPr>
          <p:cNvPr id="11" name="Content Placeholder 10"/>
          <p:cNvSpPr>
            <a:spLocks noGrp="1"/>
          </p:cNvSpPr>
          <p:nvPr>
            <p:ph idx="13"/>
          </p:nvPr>
        </p:nvSpPr>
        <p:spPr>
          <a:xfrm>
            <a:off x="5325453" y="1266877"/>
            <a:ext cx="3974014" cy="517410"/>
          </a:xfrm>
        </p:spPr>
        <p:txBody>
          <a:bodyPr/>
          <a:lstStyle/>
          <a:p>
            <a:pPr algn="ctr"/>
            <a:r>
              <a:rPr lang="en-US" sz="2000" b="1" dirty="0" smtClean="0">
                <a:latin typeface="+mj-lt"/>
              </a:rPr>
              <a:t>2016 Post-Baccalaureate Survey</a:t>
            </a:r>
            <a:endParaRPr lang="en-US" sz="2400" b="1" dirty="0" smtClean="0">
              <a:latin typeface="+mj-lt"/>
            </a:endParaRPr>
          </a:p>
        </p:txBody>
      </p:sp>
      <p:sp>
        <p:nvSpPr>
          <p:cNvPr id="7" name="Content Placeholder 10"/>
          <p:cNvSpPr>
            <a:spLocks noGrp="1"/>
          </p:cNvSpPr>
          <p:nvPr>
            <p:ph idx="13"/>
          </p:nvPr>
        </p:nvSpPr>
        <p:spPr>
          <a:xfrm>
            <a:off x="846144" y="1244575"/>
            <a:ext cx="3888865" cy="406052"/>
          </a:xfrm>
        </p:spPr>
        <p:txBody>
          <a:bodyPr/>
          <a:lstStyle/>
          <a:p>
            <a:pPr algn="ctr"/>
            <a:r>
              <a:rPr lang="en-US" sz="2000" b="1" dirty="0" smtClean="0">
                <a:latin typeface="+mj-lt"/>
              </a:rPr>
              <a:t>The Freshman Survey (TFS)</a:t>
            </a: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372" b="2372"/>
          <a:stretch/>
        </p:blipFill>
        <p:spPr bwMode="auto">
          <a:xfrm>
            <a:off x="1113768" y="1715119"/>
            <a:ext cx="3435919" cy="1517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0334" r="9908"/>
          <a:stretch/>
        </p:blipFill>
        <p:spPr bwMode="auto">
          <a:xfrm>
            <a:off x="5651634" y="1717381"/>
            <a:ext cx="3283909" cy="1450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Content Placeholder 10"/>
          <p:cNvSpPr>
            <a:spLocks noGrp="1"/>
          </p:cNvSpPr>
          <p:nvPr>
            <p:ph idx="13"/>
          </p:nvPr>
        </p:nvSpPr>
        <p:spPr>
          <a:xfrm>
            <a:off x="2196497" y="3569116"/>
            <a:ext cx="7530769" cy="2473504"/>
          </a:xfrm>
        </p:spPr>
        <p:txBody>
          <a:bodyPr/>
          <a:lstStyle/>
          <a:p>
            <a:pPr marL="342900" indent="-342900">
              <a:buFont typeface="Arial" panose="020B0604020202020204" pitchFamily="34" charset="0"/>
              <a:buChar char="•"/>
            </a:pPr>
            <a:r>
              <a:rPr lang="en-US" sz="2200" dirty="0" smtClean="0">
                <a:latin typeface="+mj-lt"/>
              </a:rPr>
              <a:t>50-year </a:t>
            </a:r>
            <a:r>
              <a:rPr lang="en-US" sz="2200" dirty="0">
                <a:latin typeface="+mj-lt"/>
              </a:rPr>
              <a:t>trends on first-time, full-time </a:t>
            </a:r>
            <a:r>
              <a:rPr lang="en-US" sz="2200" dirty="0" smtClean="0">
                <a:latin typeface="+mj-lt"/>
              </a:rPr>
              <a:t>freshmen who aspired to major in STEM at college entry</a:t>
            </a:r>
          </a:p>
          <a:p>
            <a:pPr marL="342900" indent="-342900">
              <a:buFont typeface="Arial" panose="020B0604020202020204" pitchFamily="34" charset="0"/>
              <a:buChar char="•"/>
            </a:pPr>
            <a:endParaRPr lang="en-US" sz="1600" dirty="0" smtClean="0">
              <a:latin typeface="+mj-lt"/>
            </a:endParaRPr>
          </a:p>
          <a:p>
            <a:pPr marL="342900" indent="-342900">
              <a:buFont typeface="Arial" panose="020B0604020202020204" pitchFamily="34" charset="0"/>
              <a:buChar char="•"/>
            </a:pPr>
            <a:r>
              <a:rPr lang="en-US" sz="2200" dirty="0" smtClean="0">
                <a:latin typeface="+mj-lt"/>
              </a:rPr>
              <a:t>Profile of incoming freshmen who aspired to major in STEM at college entry during the 2015 school year</a:t>
            </a:r>
          </a:p>
          <a:p>
            <a:pPr marL="342900" indent="-342900">
              <a:buFont typeface="Arial" panose="020B0604020202020204" pitchFamily="34" charset="0"/>
              <a:buChar char="•"/>
            </a:pPr>
            <a:endParaRPr lang="en-US" sz="1600" dirty="0" smtClean="0">
              <a:latin typeface="+mj-lt"/>
            </a:endParaRPr>
          </a:p>
          <a:p>
            <a:pPr marL="342900" indent="-342900">
              <a:buFont typeface="Arial" panose="020B0604020202020204" pitchFamily="34" charset="0"/>
              <a:buChar char="•"/>
            </a:pPr>
            <a:r>
              <a:rPr lang="en-US" sz="2200" dirty="0" smtClean="0">
                <a:latin typeface="+mj-lt"/>
              </a:rPr>
              <a:t>Predictors of remaining in STEM &amp; graduate school/workforce readiness</a:t>
            </a:r>
            <a:endParaRPr lang="en-US" sz="2200" dirty="0">
              <a:latin typeface="+mj-lt"/>
            </a:endParaRPr>
          </a:p>
        </p:txBody>
      </p:sp>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228" y="5792291"/>
            <a:ext cx="719076" cy="610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8636" r="10173" b="11825"/>
          <a:stretch/>
        </p:blipFill>
        <p:spPr bwMode="auto">
          <a:xfrm>
            <a:off x="532569" y="3765041"/>
            <a:ext cx="964110" cy="743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rotWithShape="1">
          <a:blip r:embed="rId7">
            <a:extLst>
              <a:ext uri="{28A0092B-C50C-407E-A947-70E740481C1C}">
                <a14:useLocalDpi xmlns:a14="http://schemas.microsoft.com/office/drawing/2010/main" val="0"/>
              </a:ext>
            </a:extLst>
          </a:blip>
          <a:srcRect l="10225"/>
          <a:stretch/>
        </p:blipFill>
        <p:spPr bwMode="auto">
          <a:xfrm>
            <a:off x="426495" y="4920088"/>
            <a:ext cx="1431848" cy="4403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800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1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9"/>
                                          </p:stCondLst>
                                        </p:cTn>
                                        <p:tgtEl>
                                          <p:spTgt spid="1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9"/>
                                          </p:stCondLst>
                                        </p:cTn>
                                        <p:tgtEl>
                                          <p:spTgt spid="1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9"/>
                                          </p:stCondLst>
                                        </p:cTn>
                                        <p:tgtEl>
                                          <p:spTgt spid="205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9"/>
                                          </p:stCondLst>
                                        </p:cTn>
                                        <p:tgtEl>
                                          <p:spTgt spid="205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9"/>
                                          </p:stCondLst>
                                        </p:cTn>
                                        <p:tgtEl>
                                          <p:spTgt spid="20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1"/>
          </p:nvPr>
        </p:nvSpPr>
        <p:spPr>
          <a:xfrm>
            <a:off x="1454164" y="2497540"/>
            <a:ext cx="7099285" cy="3005996"/>
          </a:xfrm>
        </p:spPr>
        <p:txBody>
          <a:bodyPr/>
          <a:lstStyle/>
          <a:p>
            <a:pPr lvl="0" algn="ctr">
              <a:lnSpc>
                <a:spcPct val="80000"/>
              </a:lnSpc>
              <a:spcBef>
                <a:spcPts val="2000"/>
              </a:spcBef>
            </a:pPr>
            <a:r>
              <a:rPr lang="en-US" sz="7200" b="1" i="1" dirty="0" smtClean="0">
                <a:solidFill>
                  <a:srgbClr val="E74C39"/>
                </a:solidFill>
                <a:latin typeface="+mj-lt"/>
                <a:cs typeface="ChunkFive-Roman"/>
              </a:rPr>
              <a:t>50 Years </a:t>
            </a:r>
            <a:r>
              <a:rPr lang="en-US" sz="7200" b="1" dirty="0" smtClean="0">
                <a:solidFill>
                  <a:srgbClr val="E74C39"/>
                </a:solidFill>
                <a:latin typeface="+mj-lt"/>
                <a:cs typeface="ChunkFive-Roman"/>
              </a:rPr>
              <a:t>of </a:t>
            </a:r>
          </a:p>
          <a:p>
            <a:pPr lvl="0" algn="ctr">
              <a:lnSpc>
                <a:spcPct val="80000"/>
              </a:lnSpc>
              <a:spcBef>
                <a:spcPts val="2000"/>
              </a:spcBef>
            </a:pPr>
            <a:r>
              <a:rPr lang="en-US" sz="7200" b="1" dirty="0" smtClean="0">
                <a:solidFill>
                  <a:srgbClr val="E74C39"/>
                </a:solidFill>
                <a:latin typeface="+mj-lt"/>
                <a:cs typeface="ChunkFive-Roman"/>
              </a:rPr>
              <a:t>							Aspirants</a:t>
            </a:r>
            <a:endParaRPr lang="en-US" sz="7200" b="1" dirty="0">
              <a:solidFill>
                <a:srgbClr val="E74C39"/>
              </a:solidFill>
              <a:latin typeface="+mj-lt"/>
              <a:cs typeface="ChunkFive-Roman"/>
            </a:endParaRPr>
          </a:p>
          <a:p>
            <a:pPr lvl="0" algn="ctr">
              <a:lnSpc>
                <a:spcPct val="80000"/>
              </a:lnSpc>
              <a:spcBef>
                <a:spcPts val="2000"/>
              </a:spcBef>
            </a:pPr>
            <a:r>
              <a:rPr lang="en-US" sz="1800" b="0" i="0" dirty="0" smtClean="0">
                <a:solidFill>
                  <a:srgbClr val="E74C39"/>
                </a:solidFill>
                <a:latin typeface="ChunkFive-Roman"/>
                <a:cs typeface="ChunkFive-Roman"/>
              </a:rPr>
              <a:t/>
            </a:r>
            <a:br>
              <a:rPr lang="en-US" sz="1800" b="0" i="0" dirty="0" smtClean="0">
                <a:solidFill>
                  <a:srgbClr val="E74C39"/>
                </a:solidFill>
                <a:latin typeface="ChunkFive-Roman"/>
                <a:cs typeface="ChunkFive-Roman"/>
              </a:rPr>
            </a:br>
            <a:endParaRPr lang="en-US" sz="1800" b="0" i="0" dirty="0" smtClean="0">
              <a:solidFill>
                <a:srgbClr val="E74C39"/>
              </a:solidFill>
              <a:latin typeface="ChunkFive-Roman"/>
              <a:cs typeface="ChunkFive-Roman"/>
            </a:endParaRPr>
          </a:p>
        </p:txBody>
      </p:sp>
      <p:sp>
        <p:nvSpPr>
          <p:cNvPr id="14" name="TextBox 13"/>
          <p:cNvSpPr txBox="1"/>
          <p:nvPr/>
        </p:nvSpPr>
        <p:spPr>
          <a:xfrm>
            <a:off x="539764" y="6530139"/>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pic>
        <p:nvPicPr>
          <p:cNvPr id="3074"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2026991" y="3287001"/>
            <a:ext cx="2536825" cy="1201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1348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2229" y="365524"/>
            <a:ext cx="9550400" cy="584775"/>
          </a:xfrm>
          <a:prstGeom prst="rect">
            <a:avLst/>
          </a:prstGeom>
        </p:spPr>
        <p:txBody>
          <a:bodyPr wrap="square">
            <a:spAutoFit/>
          </a:bodyPr>
          <a:lstStyle/>
          <a:p>
            <a:pPr lvl="0" algn="ctr"/>
            <a:r>
              <a:rPr lang="en-US" sz="3200" b="1" dirty="0" smtClean="0">
                <a:solidFill>
                  <a:schemeClr val="bg1"/>
                </a:solidFill>
                <a:latin typeface="+mj-lt"/>
              </a:rPr>
              <a:t>The Changing Demographics of STEM Aspirants</a:t>
            </a:r>
            <a:endParaRPr lang="en-US" sz="3200" dirty="0">
              <a:solidFill>
                <a:schemeClr val="bg1"/>
              </a:solidFill>
              <a:latin typeface="+mj-lt"/>
            </a:endParaRPr>
          </a:p>
        </p:txBody>
      </p:sp>
      <p:sp>
        <p:nvSpPr>
          <p:cNvPr id="2" name="TextBox 1"/>
          <p:cNvSpPr txBox="1"/>
          <p:nvPr/>
        </p:nvSpPr>
        <p:spPr>
          <a:xfrm>
            <a:off x="3458694" y="6314919"/>
            <a:ext cx="2943922" cy="285155"/>
          </a:xfrm>
          <a:prstGeom prst="rect">
            <a:avLst/>
          </a:prstGeom>
        </p:spPr>
        <p:txBody>
          <a:bodyPr vert="horz" wrap="square" lIns="0" tIns="0" rIns="0" bIns="0" rtlCol="0" anchor="t" anchorCtr="0">
            <a:normAutofit/>
          </a:bodyPr>
          <a:lstStyle/>
          <a:p>
            <a:pPr algn="l"/>
            <a:r>
              <a:rPr lang="en-US" sz="1800" b="1" i="0" dirty="0" smtClean="0">
                <a:latin typeface="Merriweather"/>
                <a:cs typeface="ChunkFive-Roman"/>
              </a:rPr>
              <a:t>Year</a:t>
            </a:r>
          </a:p>
        </p:txBody>
      </p:sp>
      <p:graphicFrame>
        <p:nvGraphicFramePr>
          <p:cNvPr id="6" name="Chart 5"/>
          <p:cNvGraphicFramePr>
            <a:graphicFrameLocks/>
          </p:cNvGraphicFramePr>
          <p:nvPr>
            <p:extLst>
              <p:ext uri="{D42A27DB-BD31-4B8C-83A1-F6EECF244321}">
                <p14:modId xmlns:p14="http://schemas.microsoft.com/office/powerpoint/2010/main" val="1165790708"/>
              </p:ext>
            </p:extLst>
          </p:nvPr>
        </p:nvGraphicFramePr>
        <p:xfrm>
          <a:off x="637953" y="1392865"/>
          <a:ext cx="9144676" cy="4901199"/>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271818" y="2169042"/>
            <a:ext cx="658624" cy="2854189"/>
          </a:xfrm>
          <a:prstGeom prst="rect">
            <a:avLst/>
          </a:prstGeom>
        </p:spPr>
        <p:txBody>
          <a:bodyPr vert="vert270" wrap="square" lIns="0" tIns="0" rIns="0" bIns="0" rtlCol="0" anchor="t" anchorCtr="0">
            <a:normAutofit/>
          </a:bodyPr>
          <a:lstStyle/>
          <a:p>
            <a:pPr algn="l"/>
            <a:r>
              <a:rPr lang="en-US" b="1" i="0" dirty="0" smtClean="0">
                <a:solidFill>
                  <a:schemeClr val="tx1">
                    <a:lumMod val="95000"/>
                    <a:lumOff val="5000"/>
                  </a:schemeClr>
                </a:solidFill>
                <a:cs typeface="ChunkFive-Roman"/>
              </a:rPr>
              <a:t>% of All STEM Aspirants</a:t>
            </a:r>
          </a:p>
        </p:txBody>
      </p:sp>
    </p:spTree>
    <p:extLst>
      <p:ext uri="{BB962C8B-B14F-4D97-AF65-F5344CB8AC3E}">
        <p14:creationId xmlns:p14="http://schemas.microsoft.com/office/powerpoint/2010/main" val="20514684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4843" y="441521"/>
            <a:ext cx="9457898" cy="1131002"/>
          </a:xfrm>
          <a:prstGeom prst="rect">
            <a:avLst/>
          </a:prstGeom>
        </p:spPr>
        <p:txBody>
          <a:bodyPr vert="horz" wrap="square" lIns="0" tIns="0" rIns="0" bIns="0" rtlCol="0" anchor="t" anchorCtr="0">
            <a:noAutofit/>
          </a:bodyPr>
          <a:lstStyle/>
          <a:p>
            <a:pPr algn="ctr"/>
            <a:r>
              <a:rPr lang="en-US" sz="3600" b="1" i="0" dirty="0" smtClean="0">
                <a:solidFill>
                  <a:schemeClr val="bg1"/>
                </a:solidFill>
                <a:latin typeface="+mj-lt"/>
                <a:cs typeface="ChunkFive-Roman"/>
              </a:rPr>
              <a:t>STEM Aspirants: Highest Degree Desired</a:t>
            </a:r>
          </a:p>
        </p:txBody>
      </p:sp>
      <p:sp>
        <p:nvSpPr>
          <p:cNvPr id="2" name="TextBox 1"/>
          <p:cNvSpPr txBox="1"/>
          <p:nvPr/>
        </p:nvSpPr>
        <p:spPr>
          <a:xfrm>
            <a:off x="3088888" y="6166624"/>
            <a:ext cx="2899317" cy="579864"/>
          </a:xfrm>
          <a:prstGeom prst="rect">
            <a:avLst/>
          </a:prstGeom>
        </p:spPr>
        <p:txBody>
          <a:bodyPr vert="horz" wrap="square" lIns="0" tIns="0" rIns="0" bIns="0" rtlCol="0" anchor="t" anchorCtr="0">
            <a:normAutofit/>
          </a:bodyPr>
          <a:lstStyle/>
          <a:p>
            <a:pPr algn="l"/>
            <a:endParaRPr lang="en-US" sz="3000" b="0" i="0" dirty="0" smtClean="0">
              <a:solidFill>
                <a:srgbClr val="E74C39"/>
              </a:solidFill>
              <a:latin typeface="ChunkFive-Roman"/>
              <a:cs typeface="ChunkFive-Roman"/>
            </a:endParaRPr>
          </a:p>
        </p:txBody>
      </p:sp>
      <p:graphicFrame>
        <p:nvGraphicFramePr>
          <p:cNvPr id="8" name="Chart 7"/>
          <p:cNvGraphicFramePr>
            <a:graphicFrameLocks/>
          </p:cNvGraphicFramePr>
          <p:nvPr>
            <p:extLst>
              <p:ext uri="{D42A27DB-BD31-4B8C-83A1-F6EECF244321}">
                <p14:modId xmlns:p14="http://schemas.microsoft.com/office/powerpoint/2010/main" val="1930192786"/>
              </p:ext>
            </p:extLst>
          </p:nvPr>
        </p:nvGraphicFramePr>
        <p:xfrm>
          <a:off x="354843" y="1287156"/>
          <a:ext cx="9287921" cy="50927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235668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1386" y="320778"/>
            <a:ext cx="9664995" cy="932484"/>
          </a:xfrm>
          <a:prstGeom prst="rect">
            <a:avLst/>
          </a:prstGeom>
        </p:spPr>
        <p:txBody>
          <a:bodyPr vert="horz" wrap="square" lIns="0" tIns="0" rIns="0" bIns="0" rtlCol="0" anchor="t" anchorCtr="0">
            <a:noAutofit/>
          </a:bodyPr>
          <a:lstStyle/>
          <a:p>
            <a:pPr algn="ctr">
              <a:defRPr sz="1800" b="1" i="0" u="none" strike="noStrike" kern="1200" baseline="0">
                <a:solidFill>
                  <a:prstClr val="black"/>
                </a:solidFill>
                <a:latin typeface="Merriweather"/>
                <a:ea typeface="+mn-ea"/>
                <a:cs typeface="+mn-cs"/>
              </a:defRPr>
            </a:pPr>
            <a:r>
              <a:rPr lang="en-US" sz="2400" b="1" dirty="0">
                <a:solidFill>
                  <a:schemeClr val="bg1"/>
                </a:solidFill>
                <a:latin typeface="+mj-lt"/>
              </a:rPr>
              <a:t>Percentage of 2004 STEM Aspirants Who Completed STEM Degrees in Four, Five, and Six Years, by Race/Ethnicity</a:t>
            </a:r>
          </a:p>
        </p:txBody>
      </p:sp>
      <p:sp>
        <p:nvSpPr>
          <p:cNvPr id="3" name="TextBox 2"/>
          <p:cNvSpPr txBox="1"/>
          <p:nvPr/>
        </p:nvSpPr>
        <p:spPr>
          <a:xfrm>
            <a:off x="271818" y="6828546"/>
            <a:ext cx="8534400" cy="307777"/>
          </a:xfrm>
          <a:prstGeom prst="rect">
            <a:avLst/>
          </a:prstGeom>
          <a:noFill/>
        </p:spPr>
        <p:txBody>
          <a:bodyPr wrap="square" rtlCol="0">
            <a:spAutoFit/>
          </a:bodyPr>
          <a:lstStyle/>
          <a:p>
            <a:r>
              <a:rPr lang="en-US" sz="1400" dirty="0" smtClean="0">
                <a:solidFill>
                  <a:schemeClr val="bg1"/>
                </a:solidFill>
                <a:latin typeface="Franklin Gothic Demi" panose="020B0703020102020204" pitchFamily="34" charset="0"/>
              </a:rPr>
              <a:t>Data Source: 2004 </a:t>
            </a:r>
            <a:r>
              <a:rPr lang="en-US" sz="1400" dirty="0" smtClean="0">
                <a:solidFill>
                  <a:schemeClr val="bg1"/>
                </a:solidFill>
                <a:latin typeface="Merriweather"/>
              </a:rPr>
              <a:t>Freshman</a:t>
            </a:r>
            <a:r>
              <a:rPr lang="en-US" sz="1400" dirty="0" smtClean="0">
                <a:solidFill>
                  <a:schemeClr val="bg1"/>
                </a:solidFill>
                <a:latin typeface="Franklin Gothic Demi" panose="020B0703020102020204" pitchFamily="34" charset="0"/>
              </a:rPr>
              <a:t> Survey, 2010-11 National Student Clearinghouse; HERI, UCLA </a:t>
            </a:r>
            <a:endParaRPr lang="en-US" sz="1400" dirty="0">
              <a:solidFill>
                <a:schemeClr val="bg1"/>
              </a:solidFill>
              <a:latin typeface="Franklin Gothic Demi" panose="020B0703020102020204" pitchFamily="34" charset="0"/>
            </a:endParaRPr>
          </a:p>
        </p:txBody>
      </p:sp>
      <p:graphicFrame>
        <p:nvGraphicFramePr>
          <p:cNvPr id="6" name="Chart 5"/>
          <p:cNvGraphicFramePr>
            <a:graphicFrameLocks/>
          </p:cNvGraphicFramePr>
          <p:nvPr>
            <p:extLst>
              <p:ext uri="{D42A27DB-BD31-4B8C-83A1-F6EECF244321}">
                <p14:modId xmlns:p14="http://schemas.microsoft.com/office/powerpoint/2010/main" val="209239643"/>
              </p:ext>
            </p:extLst>
          </p:nvPr>
        </p:nvGraphicFramePr>
        <p:xfrm>
          <a:off x="770021" y="1157568"/>
          <a:ext cx="8991496" cy="5455105"/>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271818" y="2169042"/>
            <a:ext cx="658624" cy="2854189"/>
          </a:xfrm>
          <a:prstGeom prst="rect">
            <a:avLst/>
          </a:prstGeom>
        </p:spPr>
        <p:txBody>
          <a:bodyPr vert="vert270" wrap="square" lIns="0" tIns="0" rIns="0" bIns="0" rtlCol="0" anchor="t" anchorCtr="0">
            <a:normAutofit/>
          </a:bodyPr>
          <a:lstStyle/>
          <a:p>
            <a:pPr algn="l"/>
            <a:r>
              <a:rPr lang="en-US" b="1" i="0" dirty="0" smtClean="0">
                <a:solidFill>
                  <a:schemeClr val="tx1">
                    <a:lumMod val="95000"/>
                    <a:lumOff val="5000"/>
                  </a:schemeClr>
                </a:solidFill>
                <a:cs typeface="ChunkFive-Roman"/>
              </a:rPr>
              <a:t>% of All STEM Aspirants</a:t>
            </a:r>
          </a:p>
        </p:txBody>
      </p:sp>
      <p:sp>
        <p:nvSpPr>
          <p:cNvPr id="5" name="TextBox 4"/>
          <p:cNvSpPr txBox="1"/>
          <p:nvPr/>
        </p:nvSpPr>
        <p:spPr>
          <a:xfrm>
            <a:off x="4539018" y="1418897"/>
            <a:ext cx="914400" cy="614855"/>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
        <p:nvSpPr>
          <p:cNvPr id="7" name="Right Brace 6"/>
          <p:cNvSpPr/>
          <p:nvPr/>
        </p:nvSpPr>
        <p:spPr>
          <a:xfrm rot="16200000">
            <a:off x="2774645" y="3816046"/>
            <a:ext cx="407015" cy="1028698"/>
          </a:xfrm>
          <a:prstGeom prst="rightBrace">
            <a:avLst/>
          </a:prstGeom>
          <a:noFill/>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8685969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1"/>
          </p:nvPr>
        </p:nvSpPr>
        <p:spPr>
          <a:xfrm>
            <a:off x="1454164" y="1433014"/>
            <a:ext cx="7099285" cy="3005996"/>
          </a:xfrm>
        </p:spPr>
        <p:txBody>
          <a:bodyPr/>
          <a:lstStyle/>
          <a:p>
            <a:pPr lvl="0" algn="ctr">
              <a:spcBef>
                <a:spcPts val="0"/>
              </a:spcBef>
            </a:pPr>
            <a:r>
              <a:rPr lang="en-US" sz="7200" b="1" i="1" dirty="0" smtClean="0">
                <a:solidFill>
                  <a:srgbClr val="E74C39"/>
                </a:solidFill>
                <a:latin typeface="+mj-lt"/>
                <a:cs typeface="ChunkFive-Roman"/>
              </a:rPr>
              <a:t>Characteristics of </a:t>
            </a:r>
            <a:endParaRPr lang="en-US" sz="7200" b="1" dirty="0" smtClean="0">
              <a:solidFill>
                <a:srgbClr val="E74C39"/>
              </a:solidFill>
              <a:latin typeface="+mj-lt"/>
              <a:cs typeface="ChunkFive-Roman"/>
            </a:endParaRPr>
          </a:p>
          <a:p>
            <a:pPr lvl="0" algn="ctr">
              <a:spcBef>
                <a:spcPts val="0"/>
              </a:spcBef>
            </a:pPr>
            <a:r>
              <a:rPr lang="en-US" sz="7200" b="1" dirty="0" smtClean="0">
                <a:solidFill>
                  <a:srgbClr val="E74C39"/>
                </a:solidFill>
                <a:latin typeface="+mj-lt"/>
                <a:cs typeface="ChunkFive-Roman"/>
              </a:rPr>
              <a:t>STEM Aspirants at College Entry</a:t>
            </a:r>
            <a:endParaRPr lang="en-US" sz="7200" b="1" dirty="0">
              <a:solidFill>
                <a:srgbClr val="E74C39"/>
              </a:solidFill>
              <a:latin typeface="+mj-lt"/>
              <a:cs typeface="ChunkFive-Roman"/>
            </a:endParaRPr>
          </a:p>
          <a:p>
            <a:pPr lvl="0" algn="ctr">
              <a:spcBef>
                <a:spcPts val="0"/>
              </a:spcBef>
            </a:pPr>
            <a:r>
              <a:rPr lang="en-US" sz="1800" b="0" i="0" dirty="0" smtClean="0">
                <a:solidFill>
                  <a:srgbClr val="E74C39"/>
                </a:solidFill>
                <a:latin typeface="ChunkFive-Roman"/>
                <a:cs typeface="ChunkFive-Roman"/>
              </a:rPr>
              <a:t/>
            </a:r>
            <a:br>
              <a:rPr lang="en-US" sz="1800" b="0" i="0" dirty="0" smtClean="0">
                <a:solidFill>
                  <a:srgbClr val="E74C39"/>
                </a:solidFill>
                <a:latin typeface="ChunkFive-Roman"/>
                <a:cs typeface="ChunkFive-Roman"/>
              </a:rPr>
            </a:br>
            <a:endParaRPr lang="en-US" sz="1800" b="0" i="0" dirty="0" smtClean="0">
              <a:solidFill>
                <a:srgbClr val="E74C39"/>
              </a:solidFill>
              <a:latin typeface="ChunkFive-Roman"/>
              <a:cs typeface="ChunkFive-Roman"/>
            </a:endParaRPr>
          </a:p>
        </p:txBody>
      </p:sp>
      <p:sp>
        <p:nvSpPr>
          <p:cNvPr id="14" name="TextBox 13"/>
          <p:cNvSpPr txBox="1"/>
          <p:nvPr/>
        </p:nvSpPr>
        <p:spPr>
          <a:xfrm>
            <a:off x="539764" y="6530139"/>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Tree>
    <p:extLst>
      <p:ext uri="{BB962C8B-B14F-4D97-AF65-F5344CB8AC3E}">
        <p14:creationId xmlns:p14="http://schemas.microsoft.com/office/powerpoint/2010/main" val="26160555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4309" y="1905065"/>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sp>
        <p:nvSpPr>
          <p:cNvPr id="10" name="Content Placeholder 9"/>
          <p:cNvSpPr>
            <a:spLocks noGrp="1"/>
          </p:cNvSpPr>
          <p:nvPr>
            <p:ph idx="12"/>
          </p:nvPr>
        </p:nvSpPr>
        <p:spPr>
          <a:xfrm>
            <a:off x="278780" y="206705"/>
            <a:ext cx="9489688" cy="1048461"/>
          </a:xfrm>
        </p:spPr>
        <p:txBody>
          <a:bodyPr/>
          <a:lstStyle/>
          <a:p>
            <a:pPr lvl="0" algn="ctr"/>
            <a:r>
              <a:rPr lang="en-US" sz="3100" b="1" dirty="0" smtClean="0">
                <a:solidFill>
                  <a:schemeClr val="bg1"/>
                </a:solidFill>
                <a:latin typeface="ChunkFive-Roman"/>
              </a:rPr>
              <a:t>STEM Aspirants: Educational Background of Parents by Race</a:t>
            </a:r>
            <a:endParaRPr lang="en-US" sz="3100" dirty="0" smtClean="0">
              <a:solidFill>
                <a:schemeClr val="bg1"/>
              </a:solidFill>
            </a:endParaRPr>
          </a:p>
        </p:txBody>
      </p:sp>
      <p:sp>
        <p:nvSpPr>
          <p:cNvPr id="7" name="TextBox 6"/>
          <p:cNvSpPr txBox="1"/>
          <p:nvPr/>
        </p:nvSpPr>
        <p:spPr>
          <a:xfrm>
            <a:off x="3522090" y="1282700"/>
            <a:ext cx="5990210" cy="1536765"/>
          </a:xfrm>
          <a:prstGeom prst="rect">
            <a:avLst/>
          </a:prstGeom>
        </p:spPr>
        <p:txBody>
          <a:bodyPr vert="horz" wrap="square" lIns="0" tIns="0" rIns="0" bIns="0" rtlCol="0" anchor="t" anchorCtr="0">
            <a:normAutofit/>
          </a:bodyPr>
          <a:lstStyle/>
          <a:p>
            <a:pPr algn="l"/>
            <a:endParaRPr lang="en-US" sz="3000" b="0" i="0" dirty="0" smtClean="0">
              <a:solidFill>
                <a:srgbClr val="E74C39"/>
              </a:solidFill>
              <a:latin typeface="ChunkFive-Roman"/>
              <a:cs typeface="ChunkFive-Roman"/>
            </a:endParaRPr>
          </a:p>
        </p:txBody>
      </p:sp>
      <p:sp>
        <p:nvSpPr>
          <p:cNvPr id="2" name="TextBox 1"/>
          <p:cNvSpPr txBox="1"/>
          <p:nvPr/>
        </p:nvSpPr>
        <p:spPr>
          <a:xfrm>
            <a:off x="3168709" y="6111487"/>
            <a:ext cx="3722745" cy="400825"/>
          </a:xfrm>
          <a:prstGeom prst="rect">
            <a:avLst/>
          </a:prstGeom>
        </p:spPr>
        <p:txBody>
          <a:bodyPr vert="horz" wrap="square" lIns="0" tIns="0" rIns="0" bIns="0" rtlCol="0" anchor="t" anchorCtr="0">
            <a:normAutofit fontScale="92500" lnSpcReduction="10000"/>
          </a:bodyPr>
          <a:lstStyle/>
          <a:p>
            <a:pPr algn="l"/>
            <a:endParaRPr lang="en-US" sz="3000" b="0" i="0" dirty="0" smtClean="0">
              <a:solidFill>
                <a:srgbClr val="E74C39"/>
              </a:solidFill>
              <a:latin typeface="ChunkFive-Roman"/>
              <a:cs typeface="ChunkFive-Roman"/>
            </a:endParaRPr>
          </a:p>
        </p:txBody>
      </p:sp>
      <p:sp>
        <p:nvSpPr>
          <p:cNvPr id="5" name="TextBox 4"/>
          <p:cNvSpPr txBox="1"/>
          <p:nvPr/>
        </p:nvSpPr>
        <p:spPr>
          <a:xfrm>
            <a:off x="278780" y="1382217"/>
            <a:ext cx="479502" cy="3356328"/>
          </a:xfrm>
          <a:prstGeom prst="rect">
            <a:avLst/>
          </a:prstGeom>
        </p:spPr>
        <p:txBody>
          <a:bodyPr vert="vert270" wrap="square" lIns="0" tIns="0" rIns="0" bIns="0" rtlCol="0" anchor="t" anchorCtr="0">
            <a:normAutofit/>
          </a:bodyPr>
          <a:lstStyle/>
          <a:p>
            <a:pPr algn="l"/>
            <a:r>
              <a:rPr lang="en-US" b="1" i="0" dirty="0" smtClean="0">
                <a:latin typeface="Merriweather"/>
                <a:cs typeface="ChunkFive-Roman"/>
              </a:rPr>
              <a:t>% Stem Aspirants by Race</a:t>
            </a:r>
          </a:p>
        </p:txBody>
      </p:sp>
      <p:graphicFrame>
        <p:nvGraphicFramePr>
          <p:cNvPr id="8" name="Chart 7"/>
          <p:cNvGraphicFramePr>
            <a:graphicFrameLocks/>
          </p:cNvGraphicFramePr>
          <p:nvPr>
            <p:extLst>
              <p:ext uri="{D42A27DB-BD31-4B8C-83A1-F6EECF244321}">
                <p14:modId xmlns:p14="http://schemas.microsoft.com/office/powerpoint/2010/main" val="3225638290"/>
              </p:ext>
            </p:extLst>
          </p:nvPr>
        </p:nvGraphicFramePr>
        <p:xfrm>
          <a:off x="390823" y="1225697"/>
          <a:ext cx="6613451" cy="544387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7070649" y="1905065"/>
            <a:ext cx="2806995" cy="3673468"/>
          </a:xfrm>
          <a:prstGeom prst="rect">
            <a:avLst/>
          </a:prstGeom>
          <a:solidFill>
            <a:srgbClr val="FFEFBD"/>
          </a:solidFill>
          <a:effectLst>
            <a:glow rad="304800">
              <a:schemeClr val="accent1">
                <a:alpha val="34000"/>
              </a:schemeClr>
            </a:glow>
            <a:softEdge rad="12700"/>
          </a:effectLst>
        </p:spPr>
        <p:txBody>
          <a:bodyPr vert="horz" wrap="square" lIns="0" tIns="0" rIns="0" bIns="0" rtlCol="0" anchor="t" anchorCtr="0">
            <a:normAutofit/>
          </a:bodyPr>
          <a:lstStyle/>
          <a:p>
            <a:pPr algn="ctr"/>
            <a:r>
              <a:rPr lang="en-US" sz="2200" b="1" i="0" dirty="0" smtClean="0">
                <a:solidFill>
                  <a:srgbClr val="002060"/>
                </a:solidFill>
                <a:latin typeface="ChunkFive-Roman"/>
                <a:cs typeface="ChunkFive-Roman"/>
              </a:rPr>
              <a:t>At Least One Parent has a Career in STEM</a:t>
            </a:r>
          </a:p>
          <a:p>
            <a:pPr algn="ctr"/>
            <a:endParaRPr lang="en-US" sz="2200" b="1" i="0" dirty="0" smtClean="0">
              <a:solidFill>
                <a:srgbClr val="002060"/>
              </a:solidFill>
              <a:latin typeface="ChunkFive-Roman"/>
              <a:cs typeface="ChunkFive-Roman"/>
            </a:endParaRPr>
          </a:p>
          <a:p>
            <a:pPr algn="ctr"/>
            <a:r>
              <a:rPr lang="en-US" sz="1800" dirty="0" smtClean="0">
                <a:solidFill>
                  <a:srgbClr val="002060"/>
                </a:solidFill>
                <a:latin typeface="ChunkFive-Roman"/>
                <a:cs typeface="ChunkFive-Roman"/>
              </a:rPr>
              <a:t>American Indian = 23.0% </a:t>
            </a:r>
          </a:p>
          <a:p>
            <a:pPr algn="ctr"/>
            <a:endParaRPr lang="en-US" sz="1800" dirty="0" smtClean="0">
              <a:solidFill>
                <a:srgbClr val="002060"/>
              </a:solidFill>
              <a:latin typeface="ChunkFive-Roman"/>
              <a:cs typeface="ChunkFive-Roman"/>
            </a:endParaRPr>
          </a:p>
          <a:p>
            <a:pPr algn="ctr"/>
            <a:r>
              <a:rPr lang="en-US" sz="1800" b="0" i="0" dirty="0" smtClean="0">
                <a:solidFill>
                  <a:srgbClr val="002060"/>
                </a:solidFill>
                <a:latin typeface="ChunkFive-Roman"/>
                <a:cs typeface="ChunkFive-Roman"/>
              </a:rPr>
              <a:t>Black = 23.3%</a:t>
            </a:r>
          </a:p>
          <a:p>
            <a:pPr algn="ctr"/>
            <a:endParaRPr lang="en-US" sz="1800" b="0" i="0" dirty="0" smtClean="0">
              <a:solidFill>
                <a:srgbClr val="002060"/>
              </a:solidFill>
              <a:latin typeface="ChunkFive-Roman"/>
              <a:cs typeface="ChunkFive-Roman"/>
            </a:endParaRPr>
          </a:p>
          <a:p>
            <a:pPr algn="ctr"/>
            <a:r>
              <a:rPr lang="en-US" sz="1800" dirty="0" smtClean="0">
                <a:solidFill>
                  <a:srgbClr val="002060"/>
                </a:solidFill>
                <a:latin typeface="ChunkFive-Roman"/>
                <a:cs typeface="ChunkFive-Roman"/>
              </a:rPr>
              <a:t>Hispanic</a:t>
            </a:r>
            <a:r>
              <a:rPr lang="en-US" sz="1800" dirty="0">
                <a:solidFill>
                  <a:srgbClr val="002060"/>
                </a:solidFill>
                <a:latin typeface="ChunkFive-Roman"/>
                <a:cs typeface="ChunkFive-Roman"/>
              </a:rPr>
              <a:t> </a:t>
            </a:r>
            <a:r>
              <a:rPr lang="en-US" sz="1800" dirty="0" smtClean="0">
                <a:solidFill>
                  <a:srgbClr val="002060"/>
                </a:solidFill>
                <a:latin typeface="ChunkFive-Roman"/>
                <a:cs typeface="ChunkFive-Roman"/>
              </a:rPr>
              <a:t>= 14.3%</a:t>
            </a:r>
          </a:p>
          <a:p>
            <a:pPr algn="ctr"/>
            <a:endParaRPr lang="en-US" sz="1800" dirty="0" smtClean="0">
              <a:solidFill>
                <a:srgbClr val="002060"/>
              </a:solidFill>
              <a:latin typeface="ChunkFive-Roman"/>
              <a:cs typeface="ChunkFive-Roman"/>
            </a:endParaRPr>
          </a:p>
          <a:p>
            <a:pPr algn="ctr"/>
            <a:r>
              <a:rPr lang="en-US" sz="1800" dirty="0" smtClean="0">
                <a:solidFill>
                  <a:srgbClr val="002060"/>
                </a:solidFill>
                <a:latin typeface="ChunkFive-Roman"/>
                <a:cs typeface="ChunkFive-Roman"/>
              </a:rPr>
              <a:t>White = 29.5%</a:t>
            </a:r>
          </a:p>
          <a:p>
            <a:pPr algn="ctr"/>
            <a:endParaRPr lang="en-US" sz="1800" dirty="0" smtClean="0">
              <a:solidFill>
                <a:srgbClr val="002060"/>
              </a:solidFill>
              <a:latin typeface="ChunkFive-Roman"/>
              <a:cs typeface="ChunkFive-Roman"/>
            </a:endParaRPr>
          </a:p>
          <a:p>
            <a:pPr algn="ctr"/>
            <a:r>
              <a:rPr lang="en-US" sz="1800" dirty="0" smtClean="0">
                <a:solidFill>
                  <a:srgbClr val="002060"/>
                </a:solidFill>
                <a:latin typeface="ChunkFive-Roman"/>
                <a:cs typeface="ChunkFive-Roman"/>
              </a:rPr>
              <a:t>Asian = 38.0%</a:t>
            </a:r>
          </a:p>
        </p:txBody>
      </p:sp>
      <p:sp>
        <p:nvSpPr>
          <p:cNvPr id="11" name="Right Brace 10"/>
          <p:cNvSpPr/>
          <p:nvPr/>
        </p:nvSpPr>
        <p:spPr>
          <a:xfrm rot="16200000">
            <a:off x="2683043" y="1215770"/>
            <a:ext cx="489098" cy="2034213"/>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TextBox 11"/>
          <p:cNvSpPr txBox="1"/>
          <p:nvPr/>
        </p:nvSpPr>
        <p:spPr>
          <a:xfrm>
            <a:off x="2562445" y="1648065"/>
            <a:ext cx="1135104" cy="340261"/>
          </a:xfrm>
          <a:prstGeom prst="rect">
            <a:avLst/>
          </a:prstGeom>
        </p:spPr>
        <p:txBody>
          <a:bodyPr vert="horz" wrap="square" lIns="0" tIns="0" rIns="0" bIns="0" rtlCol="0" anchor="t" anchorCtr="0">
            <a:normAutofit fontScale="85000" lnSpcReduction="20000"/>
          </a:bodyPr>
          <a:lstStyle/>
          <a:p>
            <a:pPr algn="l"/>
            <a:r>
              <a:rPr lang="en-US" sz="3000" b="1" i="0" dirty="0" smtClean="0">
                <a:solidFill>
                  <a:srgbClr val="E74C39"/>
                </a:solidFill>
                <a:latin typeface="ChunkFive-Roman"/>
                <a:cs typeface="ChunkFive-Roman"/>
              </a:rPr>
              <a:t>URM</a:t>
            </a:r>
          </a:p>
        </p:txBody>
      </p:sp>
    </p:spTree>
    <p:extLst>
      <p:ext uri="{BB962C8B-B14F-4D97-AF65-F5344CB8AC3E}">
        <p14:creationId xmlns:p14="http://schemas.microsoft.com/office/powerpoint/2010/main" val="34193846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p:cNvGraphicFramePr>
          <p:nvPr>
            <p:extLst>
              <p:ext uri="{D42A27DB-BD31-4B8C-83A1-F6EECF244321}">
                <p14:modId xmlns:p14="http://schemas.microsoft.com/office/powerpoint/2010/main" val="1312283850"/>
              </p:ext>
            </p:extLst>
          </p:nvPr>
        </p:nvGraphicFramePr>
        <p:xfrm>
          <a:off x="-841360" y="1490610"/>
          <a:ext cx="9605436" cy="526311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395785" y="218364"/>
            <a:ext cx="9389660" cy="1064527"/>
          </a:xfrm>
          <a:prstGeom prst="rect">
            <a:avLst/>
          </a:prstGeom>
        </p:spPr>
        <p:txBody>
          <a:bodyPr vert="horz" wrap="square" lIns="0" tIns="0" rIns="0" bIns="0" rtlCol="0" anchor="t" anchorCtr="0">
            <a:noAutofit/>
          </a:bodyPr>
          <a:lstStyle/>
          <a:p>
            <a:pPr algn="ctr">
              <a:defRPr sz="1800" b="1" i="0" u="none" strike="noStrike" kern="1200" baseline="0">
                <a:solidFill>
                  <a:sysClr val="windowText" lastClr="000000"/>
                </a:solidFill>
                <a:latin typeface="+mn-lt"/>
                <a:ea typeface="+mn-ea"/>
                <a:cs typeface="+mn-cs"/>
              </a:defRPr>
            </a:pPr>
            <a:r>
              <a:rPr lang="en-US" sz="2800" dirty="0">
                <a:solidFill>
                  <a:schemeClr val="bg1"/>
                </a:solidFill>
                <a:latin typeface="+mj-lt"/>
              </a:rPr>
              <a:t>Percentage of </a:t>
            </a:r>
            <a:r>
              <a:rPr lang="en-US" sz="2800" dirty="0" smtClean="0">
                <a:solidFill>
                  <a:schemeClr val="bg1"/>
                </a:solidFill>
                <a:latin typeface="+mj-lt"/>
              </a:rPr>
              <a:t>Incoming 2015 Freshmen </a:t>
            </a:r>
            <a:r>
              <a:rPr lang="en-US" sz="2800" dirty="0">
                <a:solidFill>
                  <a:schemeClr val="bg1"/>
                </a:solidFill>
                <a:latin typeface="+mj-lt"/>
              </a:rPr>
              <a:t>by Race who </a:t>
            </a:r>
            <a:endParaRPr lang="en-US" sz="2800" dirty="0" smtClean="0">
              <a:solidFill>
                <a:schemeClr val="bg1"/>
              </a:solidFill>
              <a:latin typeface="+mj-lt"/>
            </a:endParaRPr>
          </a:p>
          <a:p>
            <a:pPr algn="ctr">
              <a:defRPr sz="1800" b="1" i="0" u="none" strike="noStrike" kern="1200" baseline="0">
                <a:solidFill>
                  <a:sysClr val="windowText" lastClr="000000"/>
                </a:solidFill>
                <a:latin typeface="+mn-lt"/>
                <a:ea typeface="+mn-ea"/>
                <a:cs typeface="+mn-cs"/>
              </a:defRPr>
            </a:pPr>
            <a:r>
              <a:rPr lang="en-US" sz="2800" dirty="0" smtClean="0">
                <a:solidFill>
                  <a:schemeClr val="bg1"/>
                </a:solidFill>
                <a:latin typeface="+mj-lt"/>
              </a:rPr>
              <a:t>Completed </a:t>
            </a:r>
            <a:r>
              <a:rPr lang="en-US" sz="2800" dirty="0" smtClean="0">
                <a:solidFill>
                  <a:schemeClr val="bg1"/>
                </a:solidFill>
                <a:latin typeface="+mj-lt"/>
              </a:rPr>
              <a:t>High School Math Courses</a:t>
            </a:r>
            <a:endParaRPr lang="en-US" sz="2800" dirty="0">
              <a:solidFill>
                <a:schemeClr val="bg1"/>
              </a:solidFill>
              <a:latin typeface="+mj-lt"/>
            </a:endParaRPr>
          </a:p>
        </p:txBody>
      </p:sp>
      <p:sp>
        <p:nvSpPr>
          <p:cNvPr id="2" name="Rectangle 1"/>
          <p:cNvSpPr/>
          <p:nvPr/>
        </p:nvSpPr>
        <p:spPr>
          <a:xfrm>
            <a:off x="1175847" y="2260689"/>
            <a:ext cx="941283" cy="307777"/>
          </a:xfrm>
          <a:prstGeom prst="rect">
            <a:avLst/>
          </a:prstGeom>
        </p:spPr>
        <p:txBody>
          <a:bodyPr wrap="none">
            <a:spAutoFit/>
          </a:bodyPr>
          <a:lstStyle/>
          <a:p>
            <a:r>
              <a:rPr lang="en-US" sz="1400" dirty="0">
                <a:solidFill>
                  <a:srgbClr val="C00000"/>
                </a:solidFill>
              </a:rPr>
              <a:t>W**; A**</a:t>
            </a:r>
          </a:p>
        </p:txBody>
      </p:sp>
      <p:sp>
        <p:nvSpPr>
          <p:cNvPr id="5" name="Rectangle 4"/>
          <p:cNvSpPr/>
          <p:nvPr/>
        </p:nvSpPr>
        <p:spPr>
          <a:xfrm>
            <a:off x="1567047" y="4211466"/>
            <a:ext cx="941283" cy="307777"/>
          </a:xfrm>
          <a:prstGeom prst="rect">
            <a:avLst/>
          </a:prstGeom>
        </p:spPr>
        <p:txBody>
          <a:bodyPr wrap="none">
            <a:spAutoFit/>
          </a:bodyPr>
          <a:lstStyle/>
          <a:p>
            <a:r>
              <a:rPr lang="en-US" sz="1400" dirty="0">
                <a:solidFill>
                  <a:srgbClr val="C00000"/>
                </a:solidFill>
              </a:rPr>
              <a:t>W**; A**</a:t>
            </a:r>
          </a:p>
        </p:txBody>
      </p:sp>
      <p:sp>
        <p:nvSpPr>
          <p:cNvPr id="6" name="Rectangle 5"/>
          <p:cNvSpPr/>
          <p:nvPr/>
        </p:nvSpPr>
        <p:spPr>
          <a:xfrm>
            <a:off x="1646489" y="3236450"/>
            <a:ext cx="941283" cy="307777"/>
          </a:xfrm>
          <a:prstGeom prst="rect">
            <a:avLst/>
          </a:prstGeom>
        </p:spPr>
        <p:txBody>
          <a:bodyPr wrap="none">
            <a:spAutoFit/>
          </a:bodyPr>
          <a:lstStyle/>
          <a:p>
            <a:r>
              <a:rPr lang="en-US" sz="1400" dirty="0">
                <a:solidFill>
                  <a:srgbClr val="C00000"/>
                </a:solidFill>
              </a:rPr>
              <a:t>W**; A**</a:t>
            </a:r>
          </a:p>
        </p:txBody>
      </p:sp>
      <p:sp>
        <p:nvSpPr>
          <p:cNvPr id="3" name="TextBox 2"/>
          <p:cNvSpPr txBox="1"/>
          <p:nvPr/>
        </p:nvSpPr>
        <p:spPr>
          <a:xfrm>
            <a:off x="398969" y="6753726"/>
            <a:ext cx="7124778" cy="417095"/>
          </a:xfrm>
          <a:prstGeom prst="rect">
            <a:avLst/>
          </a:prstGeom>
        </p:spPr>
        <p:txBody>
          <a:bodyPr vert="horz" wrap="square" lIns="0" tIns="0" rIns="0" bIns="0" rtlCol="0" anchor="t" anchorCtr="0">
            <a:normAutofit fontScale="85000" lnSpcReduction="20000"/>
          </a:bodyPr>
          <a:lstStyle/>
          <a:p>
            <a:pPr algn="l"/>
            <a:r>
              <a:rPr lang="en-US" dirty="0" smtClean="0">
                <a:solidFill>
                  <a:schemeClr val="bg1"/>
                </a:solidFill>
                <a:latin typeface="+mj-lt"/>
                <a:cs typeface="ChunkFive-Roman"/>
              </a:rPr>
              <a:t>Note: p &lt;.01 = ** Significant group differences</a:t>
            </a:r>
          </a:p>
          <a:p>
            <a:pPr algn="l"/>
            <a:r>
              <a:rPr lang="en-US" b="0" i="0" dirty="0" smtClean="0">
                <a:solidFill>
                  <a:schemeClr val="bg1"/>
                </a:solidFill>
                <a:latin typeface="+mj-lt"/>
                <a:cs typeface="ChunkFive-Roman"/>
              </a:rPr>
              <a:t>W = compared to White student group, A = compared to Asian student group</a:t>
            </a:r>
          </a:p>
        </p:txBody>
      </p:sp>
      <p:sp>
        <p:nvSpPr>
          <p:cNvPr id="9" name="Right Brace 8"/>
          <p:cNvSpPr/>
          <p:nvPr/>
        </p:nvSpPr>
        <p:spPr>
          <a:xfrm>
            <a:off x="8519527" y="1953401"/>
            <a:ext cx="489098" cy="2016129"/>
          </a:xfrm>
          <a:prstGeom prst="rightBrace">
            <a:avLst/>
          </a:prstGeom>
          <a:ln>
            <a:solidFill>
              <a:srgbClr val="00206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TextBox 9"/>
          <p:cNvSpPr txBox="1"/>
          <p:nvPr/>
        </p:nvSpPr>
        <p:spPr>
          <a:xfrm>
            <a:off x="9083053" y="2796939"/>
            <a:ext cx="1722475" cy="340261"/>
          </a:xfrm>
          <a:prstGeom prst="rect">
            <a:avLst/>
          </a:prstGeom>
        </p:spPr>
        <p:txBody>
          <a:bodyPr vert="horz" wrap="square" lIns="0" tIns="0" rIns="0" bIns="0" rtlCol="0" anchor="t" anchorCtr="0">
            <a:normAutofit fontScale="85000" lnSpcReduction="20000"/>
          </a:bodyPr>
          <a:lstStyle/>
          <a:p>
            <a:pPr algn="l"/>
            <a:r>
              <a:rPr lang="en-US" sz="3000" b="1" i="0" dirty="0" smtClean="0">
                <a:solidFill>
                  <a:srgbClr val="002060"/>
                </a:solidFill>
                <a:latin typeface="ChunkFive-Roman"/>
                <a:cs typeface="ChunkFive-Roman"/>
              </a:rPr>
              <a:t>URM</a:t>
            </a:r>
          </a:p>
        </p:txBody>
      </p:sp>
    </p:spTree>
    <p:extLst>
      <p:ext uri="{BB962C8B-B14F-4D97-AF65-F5344CB8AC3E}">
        <p14:creationId xmlns:p14="http://schemas.microsoft.com/office/powerpoint/2010/main" val="11735829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0436" y="251731"/>
            <a:ext cx="9349474" cy="673100"/>
          </a:xfrm>
          <a:prstGeom prst="rect">
            <a:avLst/>
          </a:prstGeom>
        </p:spPr>
        <p:txBody>
          <a:bodyPr vert="horz" wrap="square" lIns="0" tIns="0" rIns="0" bIns="0" rtlCol="0" anchor="t" anchorCtr="0">
            <a:noAutofit/>
          </a:bodyPr>
          <a:lstStyle/>
          <a:p>
            <a:pPr algn="ctr">
              <a:defRPr sz="1800" b="1" i="0" u="none" strike="noStrike" kern="1200" baseline="0">
                <a:solidFill>
                  <a:prstClr val="black"/>
                </a:solidFill>
                <a:latin typeface="+mn-lt"/>
                <a:ea typeface="+mn-ea"/>
                <a:cs typeface="+mn-cs"/>
              </a:defRPr>
            </a:pPr>
            <a:r>
              <a:rPr lang="en-US" sz="2800" b="1" dirty="0" smtClean="0">
                <a:solidFill>
                  <a:schemeClr val="bg1"/>
                </a:solidFill>
              </a:rPr>
              <a:t>Percentage of STEM Aspirants Who Think They Will </a:t>
            </a:r>
            <a:r>
              <a:rPr lang="en-US" sz="2800" b="1" dirty="0">
                <a:solidFill>
                  <a:schemeClr val="bg1"/>
                </a:solidFill>
              </a:rPr>
              <a:t>Need </a:t>
            </a:r>
            <a:endParaRPr lang="en-US" sz="2800" b="1" dirty="0" smtClean="0">
              <a:solidFill>
                <a:schemeClr val="bg1"/>
              </a:solidFill>
            </a:endParaRPr>
          </a:p>
          <a:p>
            <a:pPr algn="ctr">
              <a:defRPr sz="1800" b="1" i="0" u="none" strike="noStrike" kern="1200" baseline="0">
                <a:solidFill>
                  <a:prstClr val="black"/>
                </a:solidFill>
                <a:latin typeface="+mn-lt"/>
                <a:ea typeface="+mn-ea"/>
                <a:cs typeface="+mn-cs"/>
              </a:defRPr>
            </a:pPr>
            <a:r>
              <a:rPr lang="en-US" sz="2800" b="1" dirty="0" smtClean="0">
                <a:solidFill>
                  <a:schemeClr val="bg1"/>
                </a:solidFill>
              </a:rPr>
              <a:t>Tutoring </a:t>
            </a:r>
            <a:r>
              <a:rPr lang="en-US" sz="2800" b="1" dirty="0">
                <a:solidFill>
                  <a:schemeClr val="bg1"/>
                </a:solidFill>
              </a:rPr>
              <a:t>or Remedial Work </a:t>
            </a:r>
            <a:r>
              <a:rPr lang="en-US" sz="2800" b="1" dirty="0" smtClean="0">
                <a:solidFill>
                  <a:schemeClr val="bg1"/>
                </a:solidFill>
              </a:rPr>
              <a:t>in Math or Science by Race </a:t>
            </a:r>
            <a:endParaRPr lang="en-US" sz="2800" dirty="0">
              <a:solidFill>
                <a:schemeClr val="bg1"/>
              </a:solidFill>
            </a:endParaRPr>
          </a:p>
        </p:txBody>
      </p:sp>
      <p:graphicFrame>
        <p:nvGraphicFramePr>
          <p:cNvPr id="5" name="Chart 4"/>
          <p:cNvGraphicFramePr>
            <a:graphicFrameLocks/>
          </p:cNvGraphicFramePr>
          <p:nvPr>
            <p:extLst>
              <p:ext uri="{D42A27DB-BD31-4B8C-83A1-F6EECF244321}">
                <p14:modId xmlns:p14="http://schemas.microsoft.com/office/powerpoint/2010/main" val="925378070"/>
              </p:ext>
            </p:extLst>
          </p:nvPr>
        </p:nvGraphicFramePr>
        <p:xfrm>
          <a:off x="606057" y="1562988"/>
          <a:ext cx="8385694" cy="5103628"/>
        </p:xfrm>
        <a:graphic>
          <a:graphicData uri="http://schemas.openxmlformats.org/drawingml/2006/chart">
            <c:chart xmlns:c="http://schemas.openxmlformats.org/drawingml/2006/chart" xmlns:r="http://schemas.openxmlformats.org/officeDocument/2006/relationships" r:id="rId3"/>
          </a:graphicData>
        </a:graphic>
      </p:graphicFrame>
      <p:sp>
        <p:nvSpPr>
          <p:cNvPr id="2" name="Right Brace 1"/>
          <p:cNvSpPr/>
          <p:nvPr/>
        </p:nvSpPr>
        <p:spPr>
          <a:xfrm rot="16200000">
            <a:off x="2730869" y="232240"/>
            <a:ext cx="489098" cy="308683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 name="TextBox 2"/>
          <p:cNvSpPr txBox="1"/>
          <p:nvPr/>
        </p:nvSpPr>
        <p:spPr>
          <a:xfrm>
            <a:off x="2604976" y="1212112"/>
            <a:ext cx="1722475" cy="340261"/>
          </a:xfrm>
          <a:prstGeom prst="rect">
            <a:avLst/>
          </a:prstGeom>
        </p:spPr>
        <p:txBody>
          <a:bodyPr vert="horz" wrap="square" lIns="0" tIns="0" rIns="0" bIns="0" rtlCol="0" anchor="t" anchorCtr="0">
            <a:normAutofit fontScale="85000" lnSpcReduction="20000"/>
          </a:bodyPr>
          <a:lstStyle/>
          <a:p>
            <a:pPr algn="l"/>
            <a:r>
              <a:rPr lang="en-US" sz="3000" b="1" i="0" dirty="0" smtClean="0">
                <a:solidFill>
                  <a:srgbClr val="E74C39"/>
                </a:solidFill>
                <a:latin typeface="ChunkFive-Roman"/>
                <a:cs typeface="ChunkFive-Roman"/>
              </a:rPr>
              <a:t>URM</a:t>
            </a:r>
          </a:p>
        </p:txBody>
      </p:sp>
      <p:sp>
        <p:nvSpPr>
          <p:cNvPr id="6" name="Rectangle 5"/>
          <p:cNvSpPr/>
          <p:nvPr/>
        </p:nvSpPr>
        <p:spPr>
          <a:xfrm>
            <a:off x="2504776" y="5865350"/>
            <a:ext cx="941283" cy="307777"/>
          </a:xfrm>
          <a:prstGeom prst="rect">
            <a:avLst/>
          </a:prstGeom>
        </p:spPr>
        <p:txBody>
          <a:bodyPr wrap="none">
            <a:spAutoFit/>
          </a:bodyPr>
          <a:lstStyle/>
          <a:p>
            <a:r>
              <a:rPr lang="en-US" sz="1400" dirty="0">
                <a:solidFill>
                  <a:srgbClr val="C00000"/>
                </a:solidFill>
              </a:rPr>
              <a:t>W**; A**</a:t>
            </a:r>
          </a:p>
        </p:txBody>
      </p:sp>
      <p:sp>
        <p:nvSpPr>
          <p:cNvPr id="7" name="Rectangle 6"/>
          <p:cNvSpPr/>
          <p:nvPr/>
        </p:nvSpPr>
        <p:spPr>
          <a:xfrm>
            <a:off x="3857621" y="5865350"/>
            <a:ext cx="941283" cy="307777"/>
          </a:xfrm>
          <a:prstGeom prst="rect">
            <a:avLst/>
          </a:prstGeom>
        </p:spPr>
        <p:txBody>
          <a:bodyPr wrap="none">
            <a:spAutoFit/>
          </a:bodyPr>
          <a:lstStyle/>
          <a:p>
            <a:r>
              <a:rPr lang="en-US" sz="1400" dirty="0">
                <a:solidFill>
                  <a:srgbClr val="C00000"/>
                </a:solidFill>
              </a:rPr>
              <a:t>W**; A**</a:t>
            </a:r>
          </a:p>
        </p:txBody>
      </p:sp>
    </p:spTree>
    <p:extLst>
      <p:ext uri="{BB962C8B-B14F-4D97-AF65-F5344CB8AC3E}">
        <p14:creationId xmlns:p14="http://schemas.microsoft.com/office/powerpoint/2010/main" val="17267625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1"/>
          </p:nvPr>
        </p:nvSpPr>
        <p:spPr>
          <a:xfrm>
            <a:off x="1883391" y="2893710"/>
            <a:ext cx="6670058" cy="2609825"/>
          </a:xfrm>
        </p:spPr>
        <p:txBody>
          <a:bodyPr/>
          <a:lstStyle/>
          <a:p>
            <a:pPr lvl="0">
              <a:lnSpc>
                <a:spcPct val="80000"/>
              </a:lnSpc>
              <a:spcBef>
                <a:spcPts val="2000"/>
              </a:spcBef>
            </a:pPr>
            <a:r>
              <a:rPr lang="en-US" sz="7200" b="1" i="1" dirty="0" smtClean="0">
                <a:solidFill>
                  <a:srgbClr val="E74C39"/>
                </a:solidFill>
                <a:latin typeface="+mj-lt"/>
                <a:cs typeface="ChunkFive-Roman"/>
              </a:rPr>
              <a:t>STEM</a:t>
            </a:r>
            <a:r>
              <a:rPr lang="en-US" sz="1800" b="0" i="0" dirty="0" smtClean="0">
                <a:solidFill>
                  <a:srgbClr val="E74C39"/>
                </a:solidFill>
                <a:latin typeface="ChunkFive-Roman"/>
                <a:cs typeface="ChunkFive-Roman"/>
              </a:rPr>
              <a:t/>
            </a:r>
            <a:br>
              <a:rPr lang="en-US" sz="1800" b="0" i="0" dirty="0" smtClean="0">
                <a:solidFill>
                  <a:srgbClr val="E74C39"/>
                </a:solidFill>
                <a:latin typeface="ChunkFive-Roman"/>
                <a:cs typeface="ChunkFive-Roman"/>
              </a:rPr>
            </a:br>
            <a:endParaRPr lang="en-US" sz="1800" b="0" i="0" dirty="0" smtClean="0">
              <a:solidFill>
                <a:srgbClr val="E74C39"/>
              </a:solidFill>
              <a:latin typeface="ChunkFive-Roman"/>
              <a:cs typeface="ChunkFive-Roman"/>
            </a:endParaRPr>
          </a:p>
        </p:txBody>
      </p:sp>
      <p:sp>
        <p:nvSpPr>
          <p:cNvPr id="14" name="TextBox 13"/>
          <p:cNvSpPr txBox="1"/>
          <p:nvPr/>
        </p:nvSpPr>
        <p:spPr>
          <a:xfrm>
            <a:off x="539764" y="6530139"/>
            <a:ext cx="914400" cy="914400"/>
          </a:xfrm>
          <a:prstGeom prst="rect">
            <a:avLst/>
          </a:prstGeom>
        </p:spPr>
        <p:txBody>
          <a:bodyPr vert="horz" wrap="none" lIns="0" tIns="0" rIns="0" bIns="0" rtlCol="0" anchor="t" anchorCtr="0">
            <a:normAutofit/>
          </a:bodyPr>
          <a:lstStyle/>
          <a:p>
            <a:pPr algn="l"/>
            <a:endParaRPr lang="en-US" sz="3000" b="0" i="0" dirty="0" smtClean="0">
              <a:solidFill>
                <a:srgbClr val="E74C39"/>
              </a:solidFill>
              <a:latin typeface="ChunkFive-Roman"/>
              <a:cs typeface="ChunkFive-Roman"/>
            </a:endParaRPr>
          </a:p>
        </p:txBody>
      </p:sp>
      <p:pic>
        <p:nvPicPr>
          <p:cNvPr id="5124" name="Picture 4" descr="http://www.rsquaredcomicz.com/wp-content/uploads/2012/08/TD_Pathways_Logo.jpg"/>
          <p:cNvPicPr>
            <a:picLocks noChangeAspect="1" noChangeArrowheads="1"/>
          </p:cNvPicPr>
          <p:nvPr/>
        </p:nvPicPr>
        <p:blipFill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backgroundRemoval t="10000" b="90000" l="10000" r="90000">
                        <a14:foregroundMark x1="21778" y1="42505" x2="21778" y2="42505"/>
                        <a14:foregroundMark x1="30874" y1="41576" x2="30874" y2="41576"/>
                        <a14:foregroundMark x1="36059" y1="41131" x2="36059" y2="41131"/>
                        <a14:foregroundMark x1="41748" y1="40202" x2="41748" y2="40202"/>
                        <a14:foregroundMark x1="61304" y1="36121" x2="61304" y2="36121"/>
                        <a14:foregroundMark x1="67200" y1="42909" x2="67200" y2="42909"/>
                        <a14:foregroundMark x1="75674" y1="44162" x2="75674" y2="44162"/>
                        <a14:foregroundMark x1="79763" y1="43192" x2="79763" y2="43192"/>
                        <a14:foregroundMark x1="56919" y1="55838" x2="56919" y2="55838"/>
                        <a14:backgroundMark x1="28978" y1="47960" x2="28978" y2="47960"/>
                        <a14:backgroundMark x1="64800" y1="48485" x2="64800" y2="48485"/>
                      </a14:backgroundRemoval>
                    </a14:imgEffect>
                    <a14:imgEffect>
                      <a14:colorTemperature colorTemp="8500"/>
                    </a14:imgEffect>
                    <a14:imgEffect>
                      <a14:saturation sat="220000"/>
                    </a14:imgEffect>
                  </a14:imgLayer>
                </a14:imgProps>
              </a:ext>
              <a:ext uri="{28A0092B-C50C-407E-A947-70E740481C1C}">
                <a14:useLocalDpi xmlns:a14="http://schemas.microsoft.com/office/drawing/2010/main" val="0"/>
              </a:ext>
            </a:extLst>
          </a:blip>
          <a:srcRect t="26948" b="32248"/>
          <a:stretch/>
        </p:blipFill>
        <p:spPr bwMode="auto">
          <a:xfrm>
            <a:off x="3626717" y="2576336"/>
            <a:ext cx="5131449" cy="1535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19205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p:cNvGraphicFramePr/>
          <p:nvPr>
            <p:extLst>
              <p:ext uri="{D42A27DB-BD31-4B8C-83A1-F6EECF244321}">
                <p14:modId xmlns:p14="http://schemas.microsoft.com/office/powerpoint/2010/main" val="1349868088"/>
              </p:ext>
            </p:extLst>
          </p:nvPr>
        </p:nvGraphicFramePr>
        <p:xfrm>
          <a:off x="328881" y="3505200"/>
          <a:ext cx="4261402" cy="2695124"/>
        </p:xfrm>
        <a:graphic>
          <a:graphicData uri="http://schemas.openxmlformats.org/drawingml/2006/chart">
            <c:chart xmlns:c="http://schemas.openxmlformats.org/drawingml/2006/chart" xmlns:r="http://schemas.openxmlformats.org/officeDocument/2006/relationships" r:id="rId3"/>
          </a:graphicData>
        </a:graphic>
      </p:graphicFrame>
      <p:sp>
        <p:nvSpPr>
          <p:cNvPr id="13" name="Content Placeholder 12"/>
          <p:cNvSpPr>
            <a:spLocks noGrp="1"/>
          </p:cNvSpPr>
          <p:nvPr>
            <p:ph idx="12"/>
          </p:nvPr>
        </p:nvSpPr>
        <p:spPr>
          <a:xfrm>
            <a:off x="481281" y="365436"/>
            <a:ext cx="9102986" cy="455401"/>
          </a:xfrm>
        </p:spPr>
        <p:txBody>
          <a:bodyPr/>
          <a:lstStyle/>
          <a:p>
            <a:pPr lvl="0" algn="ctr"/>
            <a:r>
              <a:rPr lang="en-US" sz="3600" b="1" i="0" dirty="0" smtClean="0">
                <a:solidFill>
                  <a:schemeClr val="bg1"/>
                </a:solidFill>
                <a:latin typeface="+mj-lt"/>
                <a:cs typeface="ChunkFive-Roman"/>
              </a:rPr>
              <a:t>The 2016 Post-Baccalaureate Survey</a:t>
            </a:r>
            <a:endParaRPr lang="en-US" sz="3600" b="1" dirty="0" smtClean="0">
              <a:solidFill>
                <a:schemeClr val="bg1"/>
              </a:solidFill>
              <a:latin typeface="+mj-lt"/>
            </a:endParaRPr>
          </a:p>
        </p:txBody>
      </p:sp>
      <p:sp>
        <p:nvSpPr>
          <p:cNvPr id="15" name="Content Placeholder 8"/>
          <p:cNvSpPr txBox="1">
            <a:spLocks/>
          </p:cNvSpPr>
          <p:nvPr/>
        </p:nvSpPr>
        <p:spPr>
          <a:xfrm>
            <a:off x="1830966" y="2604352"/>
            <a:ext cx="6403084" cy="4088548"/>
          </a:xfrm>
          <a:prstGeom prst="rect">
            <a:avLst/>
          </a:prstGeom>
        </p:spPr>
        <p:txBody>
          <a:bodyPr vert="horz" lIns="0" tIns="0" rIns="0" bIns="0" rtlCol="0">
            <a:noAutofit/>
          </a:bodyPr>
          <a:lstStyle>
            <a:lvl1pPr marL="0" indent="0" algn="l" defTabSz="457200" rtl="0" eaLnBrk="1" latinLnBrk="0" hangingPunct="1">
              <a:spcBef>
                <a:spcPct val="20000"/>
              </a:spcBef>
              <a:buFont typeface="Arial"/>
              <a:buNone/>
              <a:defRPr sz="1400" kern="1200">
                <a:solidFill>
                  <a:srgbClr val="202945"/>
                </a:solidFill>
                <a:latin typeface="ITC Franklin Gothic Heavy"/>
                <a:ea typeface="+mn-ea"/>
                <a:cs typeface="ITC Franklin Gothic Heavy"/>
              </a:defRPr>
            </a:lvl1pPr>
            <a:lvl2pPr marL="0" indent="-228600" algn="l" defTabSz="457200" rtl="0" eaLnBrk="1" latinLnBrk="0" hangingPunct="1">
              <a:spcBef>
                <a:spcPct val="20000"/>
              </a:spcBef>
              <a:buClr>
                <a:srgbClr val="202945"/>
              </a:buClr>
              <a:buFont typeface="Arial"/>
              <a:buChar char="◼"/>
              <a:defRPr sz="1400" kern="1200">
                <a:solidFill>
                  <a:schemeClr val="tx1"/>
                </a:solidFill>
                <a:latin typeface="ITC Franklin Gothic BT Book"/>
                <a:ea typeface="+mn-ea"/>
                <a:cs typeface="ITC Franklin Gothic BT Book"/>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indent="0">
              <a:buNone/>
            </a:pPr>
            <a:endParaRPr lang="en-US" sz="1800" dirty="0">
              <a:solidFill>
                <a:srgbClr val="202945"/>
              </a:solidFill>
              <a:latin typeface="+mn-lt"/>
            </a:endParaRPr>
          </a:p>
        </p:txBody>
      </p:sp>
      <p:graphicFrame>
        <p:nvGraphicFramePr>
          <p:cNvPr id="7" name="Content Placeholder 3"/>
          <p:cNvGraphicFramePr>
            <a:graphicFrameLocks noGrp="1"/>
          </p:cNvGraphicFramePr>
          <p:nvPr>
            <p:ph idx="4294967295"/>
            <p:extLst>
              <p:ext uri="{D42A27DB-BD31-4B8C-83A1-F6EECF244321}">
                <p14:modId xmlns:p14="http://schemas.microsoft.com/office/powerpoint/2010/main" val="3468894434"/>
              </p:ext>
            </p:extLst>
          </p:nvPr>
        </p:nvGraphicFramePr>
        <p:xfrm>
          <a:off x="5762453" y="2658009"/>
          <a:ext cx="3821814" cy="3415055"/>
        </p:xfrm>
        <a:graphic>
          <a:graphicData uri="http://schemas.openxmlformats.org/drawingml/2006/table">
            <a:tbl>
              <a:tblPr firstRow="1" bandRow="1">
                <a:tableStyleId>{5C22544A-7EE6-4342-B048-85BDC9FD1C3A}</a:tableStyleId>
              </a:tblPr>
              <a:tblGrid>
                <a:gridCol w="2702257"/>
                <a:gridCol w="1119557"/>
              </a:tblGrid>
              <a:tr h="487865">
                <a:tc>
                  <a:txBody>
                    <a:bodyPr/>
                    <a:lstStyle/>
                    <a:p>
                      <a:r>
                        <a:rPr lang="en-US" sz="2000" b="1" dirty="0" smtClean="0"/>
                        <a:t>Demographics</a:t>
                      </a:r>
                      <a:endParaRPr lang="en-US" sz="2000" b="1" dirty="0"/>
                    </a:p>
                  </a:txBody>
                  <a:tcPr marL="81615" marR="81615"/>
                </a:tc>
                <a:tc>
                  <a:txBody>
                    <a:bodyPr/>
                    <a:lstStyle/>
                    <a:p>
                      <a:r>
                        <a:rPr lang="en-US" sz="2000" b="1" dirty="0" smtClean="0"/>
                        <a:t>Percent</a:t>
                      </a:r>
                      <a:endParaRPr lang="en-US" sz="2000" b="1" dirty="0"/>
                    </a:p>
                  </a:txBody>
                  <a:tcPr marL="81615" marR="81615"/>
                </a:tc>
              </a:tr>
              <a:tr h="487865">
                <a:tc>
                  <a:txBody>
                    <a:bodyPr/>
                    <a:lstStyle/>
                    <a:p>
                      <a:r>
                        <a:rPr lang="en-US" sz="2000" b="1" dirty="0" smtClean="0">
                          <a:solidFill>
                            <a:srgbClr val="202945"/>
                          </a:solidFill>
                        </a:rPr>
                        <a:t>Gender: Female</a:t>
                      </a:r>
                      <a:endParaRPr lang="en-US" sz="2000" b="1" dirty="0">
                        <a:solidFill>
                          <a:srgbClr val="202945"/>
                        </a:solidFill>
                      </a:endParaRPr>
                    </a:p>
                  </a:txBody>
                  <a:tcPr marL="81615" marR="81615"/>
                </a:tc>
                <a:tc>
                  <a:txBody>
                    <a:bodyPr/>
                    <a:lstStyle/>
                    <a:p>
                      <a:pPr algn="ctr"/>
                      <a:r>
                        <a:rPr lang="en-US" sz="2000" b="1" dirty="0" smtClean="0">
                          <a:solidFill>
                            <a:srgbClr val="202945"/>
                          </a:solidFill>
                        </a:rPr>
                        <a:t>56%</a:t>
                      </a:r>
                      <a:endParaRPr lang="en-US" sz="2000" b="1" dirty="0">
                        <a:solidFill>
                          <a:srgbClr val="202945"/>
                        </a:solidFill>
                      </a:endParaRPr>
                    </a:p>
                  </a:txBody>
                  <a:tcPr marL="81615" marR="81615"/>
                </a:tc>
              </a:tr>
              <a:tr h="487865">
                <a:tc>
                  <a:txBody>
                    <a:bodyPr/>
                    <a:lstStyle/>
                    <a:p>
                      <a:r>
                        <a:rPr lang="en-US" sz="2000" b="1" dirty="0" smtClean="0">
                          <a:solidFill>
                            <a:srgbClr val="202945"/>
                          </a:solidFill>
                        </a:rPr>
                        <a:t>American Indian</a:t>
                      </a:r>
                      <a:endParaRPr lang="en-US" sz="2000" b="1" dirty="0">
                        <a:solidFill>
                          <a:srgbClr val="202945"/>
                        </a:solidFill>
                      </a:endParaRPr>
                    </a:p>
                  </a:txBody>
                  <a:tcPr marL="81615" marR="81615"/>
                </a:tc>
                <a:tc>
                  <a:txBody>
                    <a:bodyPr/>
                    <a:lstStyle/>
                    <a:p>
                      <a:pPr algn="ctr"/>
                      <a:r>
                        <a:rPr lang="en-US" sz="2000" b="1" dirty="0" smtClean="0">
                          <a:solidFill>
                            <a:srgbClr val="202945"/>
                          </a:solidFill>
                        </a:rPr>
                        <a:t>3.0%</a:t>
                      </a:r>
                      <a:endParaRPr lang="en-US" sz="2000" b="1" dirty="0">
                        <a:solidFill>
                          <a:srgbClr val="202945"/>
                        </a:solidFill>
                      </a:endParaRPr>
                    </a:p>
                  </a:txBody>
                  <a:tcPr marL="81615" marR="81615"/>
                </a:tc>
              </a:tr>
              <a:tr h="487865">
                <a:tc>
                  <a:txBody>
                    <a:bodyPr/>
                    <a:lstStyle/>
                    <a:p>
                      <a:r>
                        <a:rPr lang="en-US" sz="2000" b="1" dirty="0" smtClean="0">
                          <a:solidFill>
                            <a:srgbClr val="202945"/>
                          </a:solidFill>
                        </a:rPr>
                        <a:t>Black</a:t>
                      </a:r>
                      <a:endParaRPr lang="en-US" sz="2000" b="1" dirty="0">
                        <a:solidFill>
                          <a:srgbClr val="202945"/>
                        </a:solidFill>
                      </a:endParaRPr>
                    </a:p>
                  </a:txBody>
                  <a:tcPr marL="81615" marR="81615"/>
                </a:tc>
                <a:tc>
                  <a:txBody>
                    <a:bodyPr/>
                    <a:lstStyle/>
                    <a:p>
                      <a:pPr algn="ctr"/>
                      <a:r>
                        <a:rPr lang="en-US" sz="2000" b="1" dirty="0" smtClean="0">
                          <a:solidFill>
                            <a:srgbClr val="202945"/>
                          </a:solidFill>
                        </a:rPr>
                        <a:t>6.4%</a:t>
                      </a:r>
                      <a:endParaRPr lang="en-US" sz="2000" b="1" dirty="0">
                        <a:solidFill>
                          <a:srgbClr val="202945"/>
                        </a:solidFill>
                      </a:endParaRPr>
                    </a:p>
                  </a:txBody>
                  <a:tcPr marL="81615" marR="81615"/>
                </a:tc>
              </a:tr>
              <a:tr h="487865">
                <a:tc>
                  <a:txBody>
                    <a:bodyPr/>
                    <a:lstStyle/>
                    <a:p>
                      <a:r>
                        <a:rPr lang="en-US" sz="2000" b="1" dirty="0" smtClean="0">
                          <a:solidFill>
                            <a:srgbClr val="202945"/>
                          </a:solidFill>
                        </a:rPr>
                        <a:t>Hispanic</a:t>
                      </a:r>
                      <a:endParaRPr lang="en-US" sz="2000" b="1" dirty="0">
                        <a:solidFill>
                          <a:srgbClr val="202945"/>
                        </a:solidFill>
                      </a:endParaRPr>
                    </a:p>
                  </a:txBody>
                  <a:tcPr marL="81615" marR="81615"/>
                </a:tc>
                <a:tc>
                  <a:txBody>
                    <a:bodyPr/>
                    <a:lstStyle/>
                    <a:p>
                      <a:pPr algn="ctr"/>
                      <a:r>
                        <a:rPr lang="en-US" sz="2000" b="1" dirty="0" smtClean="0">
                          <a:solidFill>
                            <a:srgbClr val="202945"/>
                          </a:solidFill>
                        </a:rPr>
                        <a:t>10.1%</a:t>
                      </a:r>
                      <a:endParaRPr lang="en-US" sz="2000" b="1" dirty="0">
                        <a:solidFill>
                          <a:srgbClr val="202945"/>
                        </a:solidFill>
                      </a:endParaRPr>
                    </a:p>
                  </a:txBody>
                  <a:tcPr marL="81615" marR="81615"/>
                </a:tc>
              </a:tr>
              <a:tr h="487865">
                <a:tc>
                  <a:txBody>
                    <a:bodyPr/>
                    <a:lstStyle/>
                    <a:p>
                      <a:r>
                        <a:rPr lang="en-US" sz="2000" b="1" dirty="0" smtClean="0">
                          <a:solidFill>
                            <a:srgbClr val="202945"/>
                          </a:solidFill>
                        </a:rPr>
                        <a:t>Asian/Pacific</a:t>
                      </a:r>
                      <a:r>
                        <a:rPr lang="en-US" sz="2000" b="1" baseline="0" dirty="0" smtClean="0">
                          <a:solidFill>
                            <a:srgbClr val="202945"/>
                          </a:solidFill>
                        </a:rPr>
                        <a:t> Islander</a:t>
                      </a:r>
                      <a:endParaRPr lang="en-US" sz="2000" b="1" dirty="0">
                        <a:solidFill>
                          <a:srgbClr val="202945"/>
                        </a:solidFill>
                      </a:endParaRPr>
                    </a:p>
                  </a:txBody>
                  <a:tcPr marL="81615" marR="81615"/>
                </a:tc>
                <a:tc>
                  <a:txBody>
                    <a:bodyPr/>
                    <a:lstStyle/>
                    <a:p>
                      <a:pPr algn="ctr"/>
                      <a:r>
                        <a:rPr lang="en-US" sz="2000" b="1" dirty="0" smtClean="0">
                          <a:solidFill>
                            <a:srgbClr val="202945"/>
                          </a:solidFill>
                        </a:rPr>
                        <a:t>15.3%</a:t>
                      </a:r>
                      <a:endParaRPr lang="en-US" sz="2000" b="1" dirty="0">
                        <a:solidFill>
                          <a:srgbClr val="202945"/>
                        </a:solidFill>
                      </a:endParaRPr>
                    </a:p>
                  </a:txBody>
                  <a:tcPr marL="81615" marR="81615"/>
                </a:tc>
              </a:tr>
              <a:tr h="487865">
                <a:tc>
                  <a:txBody>
                    <a:bodyPr/>
                    <a:lstStyle/>
                    <a:p>
                      <a:r>
                        <a:rPr lang="en-US" sz="2000" b="1" dirty="0" smtClean="0">
                          <a:solidFill>
                            <a:srgbClr val="202945"/>
                          </a:solidFill>
                        </a:rPr>
                        <a:t>White</a:t>
                      </a:r>
                      <a:endParaRPr lang="en-US" sz="2000" b="1" dirty="0">
                        <a:solidFill>
                          <a:srgbClr val="202945"/>
                        </a:solidFill>
                      </a:endParaRPr>
                    </a:p>
                  </a:txBody>
                  <a:tcPr marL="81615" marR="81615"/>
                </a:tc>
                <a:tc>
                  <a:txBody>
                    <a:bodyPr/>
                    <a:lstStyle/>
                    <a:p>
                      <a:pPr algn="ctr"/>
                      <a:r>
                        <a:rPr lang="en-US" sz="2000" b="1" dirty="0" smtClean="0">
                          <a:solidFill>
                            <a:srgbClr val="202945"/>
                          </a:solidFill>
                        </a:rPr>
                        <a:t>65.2%</a:t>
                      </a:r>
                      <a:endParaRPr lang="en-US" sz="2000" b="1" dirty="0">
                        <a:solidFill>
                          <a:srgbClr val="202945"/>
                        </a:solidFill>
                      </a:endParaRPr>
                    </a:p>
                  </a:txBody>
                  <a:tcPr marL="81615" marR="81615"/>
                </a:tc>
              </a:tr>
            </a:tbl>
          </a:graphicData>
        </a:graphic>
      </p:graphicFrame>
      <p:graphicFrame>
        <p:nvGraphicFramePr>
          <p:cNvPr id="6" name="Chart 5"/>
          <p:cNvGraphicFramePr>
            <a:graphicFrameLocks/>
          </p:cNvGraphicFramePr>
          <p:nvPr>
            <p:extLst>
              <p:ext uri="{D42A27DB-BD31-4B8C-83A1-F6EECF244321}">
                <p14:modId xmlns:p14="http://schemas.microsoft.com/office/powerpoint/2010/main" val="1594875972"/>
              </p:ext>
            </p:extLst>
          </p:nvPr>
        </p:nvGraphicFramePr>
        <p:xfrm>
          <a:off x="0" y="2827338"/>
          <a:ext cx="5580993" cy="3415055"/>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p:cNvSpPr txBox="1"/>
          <p:nvPr/>
        </p:nvSpPr>
        <p:spPr>
          <a:xfrm>
            <a:off x="440698" y="1251523"/>
            <a:ext cx="4591809" cy="545910"/>
          </a:xfrm>
          <a:prstGeom prst="rect">
            <a:avLst/>
          </a:prstGeom>
        </p:spPr>
        <p:txBody>
          <a:bodyPr vert="horz" wrap="square" lIns="0" tIns="0" rIns="0" bIns="0" rtlCol="0" anchor="t" anchorCtr="0">
            <a:noAutofit/>
          </a:bodyPr>
          <a:lstStyle/>
          <a:p>
            <a:pPr algn="l"/>
            <a:r>
              <a:rPr lang="en-US" sz="2800" i="0" dirty="0" smtClean="0">
                <a:solidFill>
                  <a:srgbClr val="C00000"/>
                </a:solidFill>
                <a:latin typeface="Franklin Gothic Demi" panose="020B0703020102020204" pitchFamily="34" charset="0"/>
                <a:cs typeface="ChunkFive-Roman"/>
              </a:rPr>
              <a:t>Where did the 2004 cohort  go after earning a STEM bachelor’s degree</a:t>
            </a:r>
            <a:r>
              <a:rPr lang="en-US" sz="2800" b="0" i="0" dirty="0" smtClean="0">
                <a:solidFill>
                  <a:srgbClr val="C00000"/>
                </a:solidFill>
                <a:latin typeface="Franklin Gothic Demi" panose="020B0703020102020204" pitchFamily="34" charset="0"/>
                <a:cs typeface="ChunkFive-Roman"/>
              </a:rPr>
              <a:t>?</a:t>
            </a:r>
          </a:p>
        </p:txBody>
      </p:sp>
      <p:sp>
        <p:nvSpPr>
          <p:cNvPr id="9" name="TextBox 8"/>
          <p:cNvSpPr txBox="1"/>
          <p:nvPr/>
        </p:nvSpPr>
        <p:spPr>
          <a:xfrm>
            <a:off x="5762452" y="1769659"/>
            <a:ext cx="3821815" cy="545910"/>
          </a:xfrm>
          <a:prstGeom prst="rect">
            <a:avLst/>
          </a:prstGeom>
        </p:spPr>
        <p:txBody>
          <a:bodyPr vert="horz" wrap="square" lIns="0" tIns="0" rIns="0" bIns="0" rtlCol="0" anchor="t" anchorCtr="0">
            <a:noAutofit/>
          </a:bodyPr>
          <a:lstStyle/>
          <a:p>
            <a:r>
              <a:rPr lang="en-US" sz="2400" i="0" dirty="0" smtClean="0">
                <a:latin typeface="Franklin Gothic Demi" panose="020B0703020102020204" pitchFamily="34" charset="0"/>
                <a:cs typeface="ChunkFive-Roman"/>
              </a:rPr>
              <a:t>Descriptive Statistics (n=2,333)</a:t>
            </a:r>
            <a:endParaRPr lang="en-US" sz="2400" b="0" i="0" dirty="0" smtClean="0">
              <a:latin typeface="Franklin Gothic Demi" panose="020B0703020102020204" pitchFamily="34" charset="0"/>
              <a:cs typeface="ChunkFive-Roman"/>
            </a:endParaRPr>
          </a:p>
        </p:txBody>
      </p:sp>
    </p:spTree>
    <p:extLst>
      <p:ext uri="{BB962C8B-B14F-4D97-AF65-F5344CB8AC3E}">
        <p14:creationId xmlns:p14="http://schemas.microsoft.com/office/powerpoint/2010/main" val="41330962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3753" y="1348394"/>
            <a:ext cx="5717868" cy="2164825"/>
          </a:xfrm>
          <a:prstGeom prst="rect">
            <a:avLst/>
          </a:prstGeom>
          <a:solidFill>
            <a:schemeClr val="accent6">
              <a:lumMod val="10000"/>
              <a:lumOff val="90000"/>
            </a:schemeClr>
          </a:solidFill>
        </p:spPr>
        <p:txBody>
          <a:bodyPr vert="horz" wrap="square" lIns="0" tIns="0" rIns="0" bIns="0" rtlCol="0" anchor="t" anchorCtr="0">
            <a:normAutofit/>
          </a:bodyPr>
          <a:lstStyle/>
          <a:p>
            <a:pPr algn="l"/>
            <a:endParaRPr lang="en-US" sz="3000" b="0" i="0" dirty="0" smtClean="0">
              <a:solidFill>
                <a:srgbClr val="E74C39"/>
              </a:solidFill>
              <a:latin typeface="ChunkFive-Roman"/>
              <a:cs typeface="ChunkFive-Roman"/>
            </a:endParaRPr>
          </a:p>
        </p:txBody>
      </p:sp>
      <p:sp>
        <p:nvSpPr>
          <p:cNvPr id="12" name="Content Placeholder 11"/>
          <p:cNvSpPr>
            <a:spLocks noGrp="1"/>
          </p:cNvSpPr>
          <p:nvPr>
            <p:ph idx="12"/>
          </p:nvPr>
        </p:nvSpPr>
        <p:spPr>
          <a:xfrm>
            <a:off x="448069" y="254125"/>
            <a:ext cx="9226501" cy="455401"/>
          </a:xfrm>
        </p:spPr>
        <p:txBody>
          <a:bodyPr/>
          <a:lstStyle/>
          <a:p>
            <a:pPr lvl="0" algn="ctr"/>
            <a:r>
              <a:rPr lang="en-US" sz="2800" b="1" dirty="0" smtClean="0">
                <a:solidFill>
                  <a:schemeClr val="bg1"/>
                </a:solidFill>
                <a:latin typeface="+mj-lt"/>
              </a:rPr>
              <a:t>Longitudinal Career Goals of Students Earning a Degree in STEM</a:t>
            </a:r>
          </a:p>
        </p:txBody>
      </p:sp>
      <p:sp>
        <p:nvSpPr>
          <p:cNvPr id="11" name="TextBox 10"/>
          <p:cNvSpPr txBox="1"/>
          <p:nvPr/>
        </p:nvSpPr>
        <p:spPr>
          <a:xfrm>
            <a:off x="448070" y="1395223"/>
            <a:ext cx="5375214" cy="1234082"/>
          </a:xfrm>
          <a:prstGeom prst="rect">
            <a:avLst/>
          </a:prstGeom>
        </p:spPr>
        <p:txBody>
          <a:bodyPr vert="horz" wrap="square" lIns="0" tIns="0" rIns="0" bIns="0" rtlCol="0" anchor="t" anchorCtr="0">
            <a:noAutofit/>
          </a:bodyPr>
          <a:lstStyle/>
          <a:p>
            <a:pPr algn="ctr">
              <a:defRPr sz="2400" b="1" i="0" u="none" strike="noStrike" kern="1200" baseline="0">
                <a:solidFill>
                  <a:prstClr val="black"/>
                </a:solidFill>
                <a:latin typeface="+mn-lt"/>
                <a:ea typeface="+mn-ea"/>
                <a:cs typeface="+mn-cs"/>
              </a:defRPr>
            </a:pPr>
            <a:endParaRPr lang="en-US" sz="900" b="1" u="sng" dirty="0" smtClean="0">
              <a:solidFill>
                <a:schemeClr val="accent1"/>
              </a:solidFill>
              <a:latin typeface="+mj-lt"/>
            </a:endParaRPr>
          </a:p>
          <a:p>
            <a:pPr algn="ctr">
              <a:defRPr sz="2400" b="1" i="0" u="none" strike="noStrike" kern="1200" baseline="0">
                <a:solidFill>
                  <a:prstClr val="black"/>
                </a:solidFill>
                <a:latin typeface="+mn-lt"/>
                <a:ea typeface="+mn-ea"/>
                <a:cs typeface="+mn-cs"/>
              </a:defRPr>
            </a:pPr>
            <a:r>
              <a:rPr lang="en-US" sz="2400" b="1" u="sng" dirty="0" smtClean="0">
                <a:solidFill>
                  <a:schemeClr val="accent1"/>
                </a:solidFill>
                <a:latin typeface="+mj-lt"/>
              </a:rPr>
              <a:t>2004</a:t>
            </a:r>
            <a:r>
              <a:rPr lang="en-US" sz="2400" b="1" dirty="0" smtClean="0">
                <a:latin typeface="+mj-lt"/>
              </a:rPr>
              <a:t> </a:t>
            </a:r>
            <a:r>
              <a:rPr lang="en-US" sz="2400" b="1" i="1" dirty="0" smtClean="0">
                <a:latin typeface="+mj-lt"/>
              </a:rPr>
              <a:t> </a:t>
            </a:r>
            <a:r>
              <a:rPr lang="en-US" sz="2400" b="1" dirty="0" smtClean="0">
                <a:latin typeface="+mj-lt"/>
              </a:rPr>
              <a:t>Career  Goal</a:t>
            </a:r>
            <a:r>
              <a:rPr lang="en-US" sz="2400" b="1" dirty="0">
                <a:latin typeface="+mj-lt"/>
              </a:rPr>
              <a:t> </a:t>
            </a:r>
            <a:r>
              <a:rPr lang="en-US" sz="2400" b="1" dirty="0" smtClean="0">
                <a:latin typeface="+mj-lt"/>
              </a:rPr>
              <a:t>at </a:t>
            </a:r>
            <a:r>
              <a:rPr lang="en-US" sz="2400" b="1" dirty="0">
                <a:latin typeface="+mj-lt"/>
              </a:rPr>
              <a:t>College </a:t>
            </a:r>
            <a:r>
              <a:rPr lang="en-US" sz="2400" b="1" dirty="0" smtClean="0">
                <a:latin typeface="+mj-lt"/>
              </a:rPr>
              <a:t>Entry</a:t>
            </a:r>
          </a:p>
          <a:p>
            <a:pPr algn="ctr">
              <a:defRPr sz="2400" b="1" i="0" u="none" strike="noStrike" kern="1200" baseline="0">
                <a:solidFill>
                  <a:prstClr val="black"/>
                </a:solidFill>
                <a:latin typeface="+mn-lt"/>
                <a:ea typeface="+mn-ea"/>
                <a:cs typeface="+mn-cs"/>
              </a:defRPr>
            </a:pPr>
            <a:r>
              <a:rPr lang="en-US" sz="1600" dirty="0" smtClean="0">
                <a:latin typeface="+mj-lt"/>
              </a:rPr>
              <a:t>(2004 Freshman Survey)</a:t>
            </a:r>
            <a:endParaRPr lang="en-US" sz="1600" dirty="0">
              <a:latin typeface="+mj-lt"/>
            </a:endParaRPr>
          </a:p>
          <a:p>
            <a:pPr algn="ctr"/>
            <a:endParaRPr lang="en-US" sz="1600" dirty="0" smtClean="0">
              <a:solidFill>
                <a:srgbClr val="E74C39"/>
              </a:solidFill>
              <a:latin typeface="Franklin Gothic Demi" panose="020B0703020102020204" pitchFamily="34" charset="0"/>
              <a:cs typeface="ChunkFive-Roman"/>
            </a:endParaRPr>
          </a:p>
          <a:p>
            <a:pPr algn="ctr"/>
            <a:r>
              <a:rPr lang="en-US" sz="2400" dirty="0">
                <a:solidFill>
                  <a:schemeClr val="accent3">
                    <a:lumMod val="75000"/>
                  </a:schemeClr>
                </a:solidFill>
                <a:latin typeface="Franklin Gothic Demi" panose="020B0703020102020204" pitchFamily="34" charset="0"/>
                <a:cs typeface="ChunkFive-Roman"/>
              </a:rPr>
              <a:t>0.6% </a:t>
            </a:r>
            <a:r>
              <a:rPr lang="en-US" sz="2400" dirty="0" smtClean="0">
                <a:latin typeface="Franklin Gothic Demi" panose="020B0703020102020204" pitchFamily="34" charset="0"/>
                <a:cs typeface="ChunkFive-Roman"/>
              </a:rPr>
              <a:t>indicated College Teachers</a:t>
            </a:r>
          </a:p>
          <a:p>
            <a:pPr algn="ctr"/>
            <a:endParaRPr lang="en-US" sz="1600" dirty="0">
              <a:latin typeface="Franklin Gothic Demi" panose="020B0703020102020204" pitchFamily="34" charset="0"/>
              <a:cs typeface="ChunkFive-Roman"/>
            </a:endParaRPr>
          </a:p>
          <a:p>
            <a:pPr algn="ctr"/>
            <a:r>
              <a:rPr lang="en-US" sz="2400" dirty="0" smtClean="0">
                <a:solidFill>
                  <a:schemeClr val="accent3">
                    <a:lumMod val="75000"/>
                  </a:schemeClr>
                </a:solidFill>
                <a:latin typeface="Franklin Gothic Demi" panose="020B0703020102020204" pitchFamily="34" charset="0"/>
                <a:cs typeface="ChunkFive-Roman"/>
              </a:rPr>
              <a:t>10.4% </a:t>
            </a:r>
            <a:r>
              <a:rPr lang="en-US" sz="2400" dirty="0" smtClean="0">
                <a:latin typeface="Franklin Gothic Demi" panose="020B0703020102020204" pitchFamily="34" charset="0"/>
                <a:cs typeface="ChunkFive-Roman"/>
              </a:rPr>
              <a:t>indicated Science Researchers</a:t>
            </a:r>
          </a:p>
          <a:p>
            <a:pPr algn="ctr"/>
            <a:endParaRPr lang="en-US" dirty="0" smtClean="0">
              <a:latin typeface="Franklin Gothic Demi" panose="020B0703020102020204" pitchFamily="34" charset="0"/>
              <a:cs typeface="ChunkFive-Roman"/>
            </a:endParaRPr>
          </a:p>
        </p:txBody>
      </p:sp>
      <p:sp>
        <p:nvSpPr>
          <p:cNvPr id="27" name="TextBox 26"/>
          <p:cNvSpPr txBox="1"/>
          <p:nvPr/>
        </p:nvSpPr>
        <p:spPr>
          <a:xfrm>
            <a:off x="233754" y="3785307"/>
            <a:ext cx="5717867" cy="2699063"/>
          </a:xfrm>
          <a:prstGeom prst="rect">
            <a:avLst/>
          </a:prstGeom>
          <a:solidFill>
            <a:schemeClr val="accent3">
              <a:lumMod val="20000"/>
              <a:lumOff val="80000"/>
            </a:schemeClr>
          </a:solidFill>
        </p:spPr>
        <p:txBody>
          <a:bodyPr vert="horz" wrap="square" lIns="0" tIns="0" rIns="0" bIns="0" rtlCol="0" anchor="t" anchorCtr="0">
            <a:noAutofit/>
          </a:bodyPr>
          <a:lstStyle/>
          <a:p>
            <a:pPr algn="ctr">
              <a:defRPr sz="2400" b="1" i="0" u="none" strike="noStrike" kern="1200" baseline="0">
                <a:solidFill>
                  <a:prstClr val="black"/>
                </a:solidFill>
                <a:latin typeface="+mn-lt"/>
                <a:ea typeface="+mn-ea"/>
                <a:cs typeface="+mn-cs"/>
              </a:defRPr>
            </a:pPr>
            <a:endParaRPr lang="en-US" sz="1600" u="sng" dirty="0" smtClean="0">
              <a:solidFill>
                <a:schemeClr val="accent1"/>
              </a:solidFill>
              <a:latin typeface="+mj-lt"/>
            </a:endParaRPr>
          </a:p>
          <a:p>
            <a:pPr algn="ctr">
              <a:defRPr sz="2400" b="1" i="0" u="none" strike="noStrike" kern="1200" baseline="0">
                <a:solidFill>
                  <a:prstClr val="black"/>
                </a:solidFill>
                <a:latin typeface="+mn-lt"/>
                <a:ea typeface="+mn-ea"/>
                <a:cs typeface="+mn-cs"/>
              </a:defRPr>
            </a:pPr>
            <a:r>
              <a:rPr lang="en-US" sz="2800" u="sng" dirty="0" smtClean="0">
                <a:solidFill>
                  <a:schemeClr val="accent1"/>
                </a:solidFill>
                <a:latin typeface="+mj-lt"/>
              </a:rPr>
              <a:t>Current</a:t>
            </a:r>
            <a:r>
              <a:rPr lang="en-US" sz="2800" dirty="0" smtClean="0">
                <a:latin typeface="+mj-lt"/>
              </a:rPr>
              <a:t> Career</a:t>
            </a:r>
          </a:p>
          <a:p>
            <a:pPr algn="ctr"/>
            <a:r>
              <a:rPr lang="en-US" sz="1600" b="1" dirty="0"/>
              <a:t>(2016 </a:t>
            </a:r>
            <a:r>
              <a:rPr lang="en-US" sz="1600" b="1" dirty="0" smtClean="0"/>
              <a:t> PBS</a:t>
            </a:r>
            <a:r>
              <a:rPr lang="en-US" sz="1600" b="1" dirty="0"/>
              <a:t>) </a:t>
            </a:r>
          </a:p>
          <a:p>
            <a:pPr algn="ctr"/>
            <a:endParaRPr lang="en-US" sz="1600" dirty="0">
              <a:solidFill>
                <a:srgbClr val="E74C39"/>
              </a:solidFill>
              <a:latin typeface="Franklin Gothic Demi" panose="020B0703020102020204" pitchFamily="34" charset="0"/>
              <a:cs typeface="ChunkFive-Roman"/>
            </a:endParaRPr>
          </a:p>
          <a:p>
            <a:pPr algn="ctr"/>
            <a:r>
              <a:rPr lang="en-US" sz="2400" dirty="0" smtClean="0">
                <a:solidFill>
                  <a:srgbClr val="008000"/>
                </a:solidFill>
                <a:latin typeface="Franklin Gothic Demi" panose="020B0703020102020204" pitchFamily="34" charset="0"/>
                <a:cs typeface="ChunkFive-Roman"/>
              </a:rPr>
              <a:t>2.9% </a:t>
            </a:r>
            <a:r>
              <a:rPr lang="en-US" sz="2400" dirty="0" smtClean="0">
                <a:latin typeface="Franklin Gothic Demi" panose="020B0703020102020204" pitchFamily="34" charset="0"/>
                <a:cs typeface="ChunkFive-Roman"/>
              </a:rPr>
              <a:t>are College Faculty</a:t>
            </a:r>
            <a:endParaRPr lang="en-US" sz="2400" dirty="0">
              <a:latin typeface="Franklin Gothic Demi" panose="020B0703020102020204" pitchFamily="34" charset="0"/>
              <a:cs typeface="ChunkFive-Roman"/>
            </a:endParaRPr>
          </a:p>
          <a:p>
            <a:pPr algn="ctr"/>
            <a:endParaRPr lang="en-US" sz="1600" dirty="0">
              <a:latin typeface="Franklin Gothic Demi" panose="020B0703020102020204" pitchFamily="34" charset="0"/>
              <a:cs typeface="ChunkFive-Roman"/>
            </a:endParaRPr>
          </a:p>
          <a:p>
            <a:pPr algn="ctr"/>
            <a:r>
              <a:rPr lang="en-US" sz="2400" dirty="0" smtClean="0">
                <a:solidFill>
                  <a:srgbClr val="008000"/>
                </a:solidFill>
                <a:latin typeface="Franklin Gothic Demi" panose="020B0703020102020204" pitchFamily="34" charset="0"/>
                <a:cs typeface="ChunkFive-Roman"/>
              </a:rPr>
              <a:t>11.0% </a:t>
            </a:r>
            <a:r>
              <a:rPr lang="en-US" sz="2400" dirty="0" smtClean="0">
                <a:latin typeface="Franklin Gothic Demi" panose="020B0703020102020204" pitchFamily="34" charset="0"/>
                <a:cs typeface="ChunkFive-Roman"/>
              </a:rPr>
              <a:t>are Research Scientists</a:t>
            </a:r>
            <a:endParaRPr lang="en-US" sz="2400" dirty="0">
              <a:latin typeface="Franklin Gothic Demi" panose="020B0703020102020204" pitchFamily="34" charset="0"/>
              <a:cs typeface="ChunkFive-Roman"/>
            </a:endParaRPr>
          </a:p>
        </p:txBody>
      </p:sp>
      <p:sp>
        <p:nvSpPr>
          <p:cNvPr id="29" name="TextBox 28"/>
          <p:cNvSpPr txBox="1"/>
          <p:nvPr/>
        </p:nvSpPr>
        <p:spPr>
          <a:xfrm>
            <a:off x="6160168" y="1348396"/>
            <a:ext cx="3637775" cy="5024309"/>
          </a:xfrm>
          <a:prstGeom prst="rect">
            <a:avLst/>
          </a:prstGeom>
          <a:solidFill>
            <a:srgbClr val="A1DBAC"/>
          </a:solidFill>
        </p:spPr>
        <p:txBody>
          <a:bodyPr vert="horz" wrap="square" lIns="0" tIns="0" rIns="0" bIns="0" rtlCol="0" anchor="t" anchorCtr="0">
            <a:noAutofit/>
          </a:bodyPr>
          <a:lstStyle/>
          <a:p>
            <a:pPr algn="ctr">
              <a:defRPr sz="2400" b="1" i="0" u="none" strike="noStrike" kern="1200" baseline="0">
                <a:solidFill>
                  <a:prstClr val="black"/>
                </a:solidFill>
                <a:latin typeface="+mn-lt"/>
                <a:ea typeface="+mn-ea"/>
                <a:cs typeface="+mn-cs"/>
              </a:defRPr>
            </a:pPr>
            <a:endParaRPr lang="en-US" sz="800" u="sng" dirty="0" smtClean="0">
              <a:solidFill>
                <a:schemeClr val="accent1"/>
              </a:solidFill>
              <a:latin typeface="+mj-lt"/>
            </a:endParaRPr>
          </a:p>
          <a:p>
            <a:pPr algn="ctr">
              <a:defRPr sz="2400" b="1" i="0" u="none" strike="noStrike" kern="1200" baseline="0">
                <a:solidFill>
                  <a:prstClr val="black"/>
                </a:solidFill>
                <a:latin typeface="+mn-lt"/>
                <a:ea typeface="+mn-ea"/>
                <a:cs typeface="+mn-cs"/>
              </a:defRPr>
            </a:pPr>
            <a:r>
              <a:rPr lang="en-US" sz="2800" u="sng" dirty="0" smtClean="0">
                <a:solidFill>
                  <a:schemeClr val="accent1"/>
                </a:solidFill>
                <a:latin typeface="+mj-lt"/>
              </a:rPr>
              <a:t>2016</a:t>
            </a:r>
            <a:r>
              <a:rPr lang="en-US" sz="2800" i="1" u="sng" dirty="0" smtClean="0">
                <a:solidFill>
                  <a:schemeClr val="accent1"/>
                </a:solidFill>
                <a:latin typeface="+mj-lt"/>
              </a:rPr>
              <a:t> </a:t>
            </a:r>
            <a:r>
              <a:rPr lang="en-US" sz="2800" dirty="0" smtClean="0">
                <a:latin typeface="+mj-lt"/>
              </a:rPr>
              <a:t>Career Goal </a:t>
            </a:r>
            <a:endParaRPr lang="en-US" sz="2800" dirty="0">
              <a:latin typeface="+mj-lt"/>
            </a:endParaRPr>
          </a:p>
          <a:p>
            <a:pPr algn="ctr"/>
            <a:r>
              <a:rPr lang="en-US" sz="1800" b="1" dirty="0"/>
              <a:t>(2016 </a:t>
            </a:r>
            <a:r>
              <a:rPr lang="en-US" sz="1800" b="1" dirty="0" smtClean="0"/>
              <a:t> PBS</a:t>
            </a:r>
            <a:r>
              <a:rPr lang="en-US" sz="1800" b="1" dirty="0"/>
              <a:t>) </a:t>
            </a:r>
            <a:endParaRPr lang="en-US" sz="1800" b="1" dirty="0" smtClean="0">
              <a:solidFill>
                <a:srgbClr val="E74C39"/>
              </a:solidFill>
              <a:latin typeface="Franklin Gothic Demi" panose="020B0703020102020204" pitchFamily="34" charset="0"/>
              <a:cs typeface="ChunkFive-Roman"/>
            </a:endParaRPr>
          </a:p>
          <a:p>
            <a:pPr algn="ctr"/>
            <a:endParaRPr lang="en-US" sz="1600" dirty="0">
              <a:latin typeface="Franklin Gothic Demi" panose="020B0703020102020204" pitchFamily="34" charset="0"/>
              <a:cs typeface="ChunkFive-Roman"/>
            </a:endParaRPr>
          </a:p>
          <a:p>
            <a:pPr algn="ctr"/>
            <a:r>
              <a:rPr lang="en-US" sz="2400" dirty="0" smtClean="0">
                <a:solidFill>
                  <a:srgbClr val="7030A0"/>
                </a:solidFill>
                <a:latin typeface="Franklin Gothic Demi" panose="020B0703020102020204" pitchFamily="34" charset="0"/>
                <a:cs typeface="ChunkFive-Roman"/>
              </a:rPr>
              <a:t>2.1% </a:t>
            </a:r>
            <a:r>
              <a:rPr lang="en-US" sz="2400" dirty="0" smtClean="0">
                <a:latin typeface="Franklin Gothic Demi" panose="020B0703020102020204" pitchFamily="34" charset="0"/>
                <a:cs typeface="ChunkFive-Roman"/>
              </a:rPr>
              <a:t>Non Tenure-Track Faculty</a:t>
            </a:r>
          </a:p>
          <a:p>
            <a:pPr algn="ctr"/>
            <a:endParaRPr lang="en-US" sz="1600" dirty="0">
              <a:latin typeface="Franklin Gothic Demi" panose="020B0703020102020204" pitchFamily="34" charset="0"/>
              <a:cs typeface="ChunkFive-Roman"/>
            </a:endParaRPr>
          </a:p>
          <a:p>
            <a:pPr algn="ctr"/>
            <a:r>
              <a:rPr lang="en-US" sz="2400" dirty="0" smtClean="0">
                <a:solidFill>
                  <a:srgbClr val="7030A0"/>
                </a:solidFill>
                <a:latin typeface="Franklin Gothic Demi" panose="020B0703020102020204" pitchFamily="34" charset="0"/>
                <a:cs typeface="ChunkFive-Roman"/>
              </a:rPr>
              <a:t>2.2% </a:t>
            </a:r>
            <a:r>
              <a:rPr lang="en-US" sz="2400" dirty="0" smtClean="0">
                <a:latin typeface="Franklin Gothic Demi" panose="020B0703020102020204" pitchFamily="34" charset="0"/>
                <a:cs typeface="ChunkFive-Roman"/>
              </a:rPr>
              <a:t>Researcher, </a:t>
            </a:r>
          </a:p>
          <a:p>
            <a:pPr algn="ctr"/>
            <a:r>
              <a:rPr lang="en-US" sz="2400" dirty="0" smtClean="0">
                <a:latin typeface="Franklin Gothic Demi" panose="020B0703020102020204" pitchFamily="34" charset="0"/>
                <a:cs typeface="ChunkFive-Roman"/>
              </a:rPr>
              <a:t>Academic Setting</a:t>
            </a:r>
          </a:p>
          <a:p>
            <a:pPr algn="ctr"/>
            <a:endParaRPr lang="en-US" sz="1600" dirty="0">
              <a:latin typeface="Franklin Gothic Demi" panose="020B0703020102020204" pitchFamily="34" charset="0"/>
              <a:cs typeface="ChunkFive-Roman"/>
            </a:endParaRPr>
          </a:p>
          <a:p>
            <a:pPr algn="ctr"/>
            <a:r>
              <a:rPr lang="en-US" sz="2400" dirty="0" smtClean="0">
                <a:solidFill>
                  <a:srgbClr val="7030A0"/>
                </a:solidFill>
                <a:latin typeface="Franklin Gothic Demi" panose="020B0703020102020204" pitchFamily="34" charset="0"/>
                <a:cs typeface="ChunkFive-Roman"/>
              </a:rPr>
              <a:t>9.5% </a:t>
            </a:r>
            <a:r>
              <a:rPr lang="en-US" sz="2400" dirty="0" smtClean="0">
                <a:latin typeface="Franklin Gothic Demi" panose="020B0703020102020204" pitchFamily="34" charset="0"/>
                <a:cs typeface="ChunkFive-Roman"/>
              </a:rPr>
              <a:t>Researcher, </a:t>
            </a:r>
          </a:p>
          <a:p>
            <a:pPr algn="ctr"/>
            <a:r>
              <a:rPr lang="en-US" sz="2400" dirty="0" smtClean="0">
                <a:latin typeface="Franklin Gothic Demi" panose="020B0703020102020204" pitchFamily="34" charset="0"/>
                <a:cs typeface="ChunkFive-Roman"/>
              </a:rPr>
              <a:t>Non-Academic Setting</a:t>
            </a:r>
          </a:p>
          <a:p>
            <a:pPr algn="ctr"/>
            <a:endParaRPr lang="en-US" sz="2400" dirty="0">
              <a:latin typeface="Franklin Gothic Demi" panose="020B0703020102020204" pitchFamily="34" charset="0"/>
              <a:cs typeface="ChunkFive-Roman"/>
            </a:endParaRPr>
          </a:p>
          <a:p>
            <a:pPr algn="ctr"/>
            <a:r>
              <a:rPr lang="en-US" sz="2400" dirty="0">
                <a:solidFill>
                  <a:srgbClr val="7030A0"/>
                </a:solidFill>
                <a:latin typeface="Franklin Gothic Demi" panose="020B0703020102020204" pitchFamily="34" charset="0"/>
                <a:cs typeface="ChunkFive-Roman"/>
              </a:rPr>
              <a:t>15.8</a:t>
            </a:r>
            <a:r>
              <a:rPr lang="en-US" sz="2400" dirty="0" smtClean="0">
                <a:solidFill>
                  <a:srgbClr val="7030A0"/>
                </a:solidFill>
                <a:latin typeface="Franklin Gothic Demi" panose="020B0703020102020204" pitchFamily="34" charset="0"/>
                <a:cs typeface="ChunkFive-Roman"/>
              </a:rPr>
              <a:t>% </a:t>
            </a:r>
            <a:r>
              <a:rPr lang="en-US" sz="2400" dirty="0" smtClean="0">
                <a:latin typeface="Franklin Gothic Demi" panose="020B0703020102020204" pitchFamily="34" charset="0"/>
                <a:cs typeface="ChunkFive-Roman"/>
              </a:rPr>
              <a:t>Tenure-Track </a:t>
            </a:r>
            <a:r>
              <a:rPr lang="en-US" sz="2400" dirty="0">
                <a:latin typeface="Franklin Gothic Demi" panose="020B0703020102020204" pitchFamily="34" charset="0"/>
                <a:cs typeface="ChunkFive-Roman"/>
              </a:rPr>
              <a:t>Faculty</a:t>
            </a:r>
          </a:p>
          <a:p>
            <a:pPr algn="ctr"/>
            <a:endParaRPr lang="en-US" dirty="0">
              <a:latin typeface="Franklin Gothic Demi" panose="020B0703020102020204" pitchFamily="34" charset="0"/>
              <a:cs typeface="ChunkFive-Roman"/>
            </a:endParaRPr>
          </a:p>
        </p:txBody>
      </p:sp>
    </p:spTree>
    <p:extLst>
      <p:ext uri="{BB962C8B-B14F-4D97-AF65-F5344CB8AC3E}">
        <p14:creationId xmlns:p14="http://schemas.microsoft.com/office/powerpoint/2010/main" val="37173220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p:cNvGraphicFramePr/>
          <p:nvPr>
            <p:extLst>
              <p:ext uri="{D42A27DB-BD31-4B8C-83A1-F6EECF244321}">
                <p14:modId xmlns:p14="http://schemas.microsoft.com/office/powerpoint/2010/main" val="3439894124"/>
              </p:ext>
            </p:extLst>
          </p:nvPr>
        </p:nvGraphicFramePr>
        <p:xfrm>
          <a:off x="328881" y="3505200"/>
          <a:ext cx="4261402" cy="2695124"/>
        </p:xfrm>
        <a:graphic>
          <a:graphicData uri="http://schemas.openxmlformats.org/drawingml/2006/chart">
            <c:chart xmlns:c="http://schemas.openxmlformats.org/drawingml/2006/chart" xmlns:r="http://schemas.openxmlformats.org/officeDocument/2006/relationships" r:id="rId3"/>
          </a:graphicData>
        </a:graphic>
      </p:graphicFrame>
      <p:sp>
        <p:nvSpPr>
          <p:cNvPr id="13" name="Content Placeholder 12"/>
          <p:cNvSpPr>
            <a:spLocks noGrp="1"/>
          </p:cNvSpPr>
          <p:nvPr>
            <p:ph idx="12"/>
          </p:nvPr>
        </p:nvSpPr>
        <p:spPr>
          <a:xfrm>
            <a:off x="238126" y="422723"/>
            <a:ext cx="9615322" cy="455401"/>
          </a:xfrm>
        </p:spPr>
        <p:txBody>
          <a:bodyPr/>
          <a:lstStyle/>
          <a:p>
            <a:pPr lvl="0" algn="ctr"/>
            <a:r>
              <a:rPr lang="en-US" sz="2000" b="1" dirty="0" smtClean="0">
                <a:solidFill>
                  <a:schemeClr val="bg1"/>
                </a:solidFill>
                <a:latin typeface="+mj-lt"/>
              </a:rPr>
              <a:t>Factors Predicting Students Belief their Undergraduate Program Prepared them to </a:t>
            </a:r>
            <a:r>
              <a:rPr lang="en-US" sz="2000" b="1" i="1" u="sng" dirty="0" smtClean="0">
                <a:solidFill>
                  <a:schemeClr val="accent1"/>
                </a:solidFill>
                <a:latin typeface="+mj-lt"/>
              </a:rPr>
              <a:t>Pursue Graduate School</a:t>
            </a:r>
          </a:p>
        </p:txBody>
      </p:sp>
      <p:sp>
        <p:nvSpPr>
          <p:cNvPr id="15" name="Content Placeholder 8"/>
          <p:cNvSpPr txBox="1">
            <a:spLocks/>
          </p:cNvSpPr>
          <p:nvPr/>
        </p:nvSpPr>
        <p:spPr>
          <a:xfrm>
            <a:off x="1830966" y="2604352"/>
            <a:ext cx="6403084" cy="4088548"/>
          </a:xfrm>
          <a:prstGeom prst="rect">
            <a:avLst/>
          </a:prstGeom>
        </p:spPr>
        <p:txBody>
          <a:bodyPr vert="horz" lIns="0" tIns="0" rIns="0" bIns="0" rtlCol="0">
            <a:noAutofit/>
          </a:bodyPr>
          <a:lstStyle>
            <a:lvl1pPr marL="0" indent="0" algn="l" defTabSz="457200" rtl="0" eaLnBrk="1" latinLnBrk="0" hangingPunct="1">
              <a:spcBef>
                <a:spcPct val="20000"/>
              </a:spcBef>
              <a:buFont typeface="Arial"/>
              <a:buNone/>
              <a:defRPr sz="1400" kern="1200">
                <a:solidFill>
                  <a:srgbClr val="202945"/>
                </a:solidFill>
                <a:latin typeface="ITC Franklin Gothic Heavy"/>
                <a:ea typeface="+mn-ea"/>
                <a:cs typeface="ITC Franklin Gothic Heavy"/>
              </a:defRPr>
            </a:lvl1pPr>
            <a:lvl2pPr marL="0" indent="-228600" algn="l" defTabSz="457200" rtl="0" eaLnBrk="1" latinLnBrk="0" hangingPunct="1">
              <a:spcBef>
                <a:spcPct val="20000"/>
              </a:spcBef>
              <a:buClr>
                <a:srgbClr val="202945"/>
              </a:buClr>
              <a:buFont typeface="Arial"/>
              <a:buChar char="◼"/>
              <a:defRPr sz="1400" kern="1200">
                <a:solidFill>
                  <a:schemeClr val="tx1"/>
                </a:solidFill>
                <a:latin typeface="ITC Franklin Gothic BT Book"/>
                <a:ea typeface="+mn-ea"/>
                <a:cs typeface="ITC Franklin Gothic BT Book"/>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indent="0">
              <a:buNone/>
            </a:pPr>
            <a:endParaRPr lang="en-US" sz="1800" dirty="0">
              <a:solidFill>
                <a:srgbClr val="202945"/>
              </a:solidFill>
              <a:latin typeface="+mn-lt"/>
            </a:endParaRPr>
          </a:p>
        </p:txBody>
      </p:sp>
      <p:graphicFrame>
        <p:nvGraphicFramePr>
          <p:cNvPr id="2" name="Table 1"/>
          <p:cNvGraphicFramePr>
            <a:graphicFrameLocks noGrp="1"/>
          </p:cNvGraphicFramePr>
          <p:nvPr>
            <p:extLst>
              <p:ext uri="{D42A27DB-BD31-4B8C-83A1-F6EECF244321}">
                <p14:modId xmlns:p14="http://schemas.microsoft.com/office/powerpoint/2010/main" val="1203952144"/>
              </p:ext>
            </p:extLst>
          </p:nvPr>
        </p:nvGraphicFramePr>
        <p:xfrm>
          <a:off x="238126" y="1143000"/>
          <a:ext cx="9615322" cy="6515079"/>
        </p:xfrm>
        <a:graphic>
          <a:graphicData uri="http://schemas.openxmlformats.org/drawingml/2006/table">
            <a:tbl>
              <a:tblPr firstRow="1" bandRow="1">
                <a:tableStyleId>{93296810-A885-4BE3-A3E7-6D5BEEA58F35}</a:tableStyleId>
              </a:tblPr>
              <a:tblGrid>
                <a:gridCol w="7606374"/>
                <a:gridCol w="663234"/>
                <a:gridCol w="712944"/>
                <a:gridCol w="632770"/>
              </a:tblGrid>
              <a:tr h="295296">
                <a:tc>
                  <a:txBody>
                    <a:bodyPr/>
                    <a:lstStyle/>
                    <a:p>
                      <a:pPr algn="l"/>
                      <a:r>
                        <a:rPr lang="en-US" sz="1400" dirty="0" smtClean="0"/>
                        <a:t>N = 2,333</a:t>
                      </a:r>
                      <a:endParaRPr lang="en-US" sz="1400" dirty="0"/>
                    </a:p>
                  </a:txBody>
                  <a:tcPr/>
                </a:tc>
                <a:tc>
                  <a:txBody>
                    <a:bodyPr/>
                    <a:lstStyle/>
                    <a:p>
                      <a:pPr algn="ctr"/>
                      <a:endParaRPr lang="en-US" sz="1400" dirty="0"/>
                    </a:p>
                  </a:txBody>
                  <a:tcPr/>
                </a:tc>
                <a:tc>
                  <a:txBody>
                    <a:bodyPr/>
                    <a:lstStyle/>
                    <a:p>
                      <a:pPr algn="ctr"/>
                      <a:r>
                        <a:rPr lang="en-US" sz="1400" dirty="0" smtClean="0"/>
                        <a:t>T-ratio</a:t>
                      </a:r>
                      <a:endParaRPr lang="en-US" sz="1400" dirty="0"/>
                    </a:p>
                  </a:txBody>
                  <a:tcPr/>
                </a:tc>
                <a:tc>
                  <a:txBody>
                    <a:bodyPr/>
                    <a:lstStyle/>
                    <a:p>
                      <a:pPr algn="ctr"/>
                      <a:r>
                        <a:rPr lang="en-US" sz="1400" dirty="0" smtClean="0"/>
                        <a:t>Sig.</a:t>
                      </a:r>
                      <a:endParaRPr lang="en-US" sz="1400" dirty="0"/>
                    </a:p>
                  </a:txBody>
                  <a:tcPr/>
                </a:tc>
              </a:tr>
              <a:tr h="303990">
                <a:tc>
                  <a:txBody>
                    <a:bodyPr/>
                    <a:lstStyle/>
                    <a:p>
                      <a:pPr algn="l"/>
                      <a:r>
                        <a:rPr lang="en-US" sz="1400" b="1" spc="0" dirty="0" smtClean="0">
                          <a:solidFill>
                            <a:schemeClr val="bg1"/>
                          </a:solidFill>
                        </a:rPr>
                        <a:t>DEMOGRAPHIC CHARACTERISTICS (TFS 2004)</a:t>
                      </a:r>
                      <a:endParaRPr lang="en-US" sz="1400" b="1" spc="0" baseline="0" dirty="0" smtClean="0">
                        <a:solidFill>
                          <a:schemeClr val="bg1"/>
                        </a:solidFill>
                      </a:endParaRPr>
                    </a:p>
                  </a:txBody>
                  <a:tcPr>
                    <a:solidFill>
                      <a:schemeClr val="tx2"/>
                    </a:solidFill>
                  </a:tcPr>
                </a:tc>
                <a:tc>
                  <a:txBody>
                    <a:bodyPr/>
                    <a:lstStyle/>
                    <a:p>
                      <a:pPr algn="ctr"/>
                      <a:endParaRPr lang="en-US" sz="1400" dirty="0"/>
                    </a:p>
                  </a:txBody>
                  <a:tcPr>
                    <a:solidFill>
                      <a:schemeClr val="tx2"/>
                    </a:solidFill>
                  </a:tcPr>
                </a:tc>
                <a:tc>
                  <a:txBody>
                    <a:bodyPr/>
                    <a:lstStyle/>
                    <a:p>
                      <a:pPr algn="ctr"/>
                      <a:endParaRPr lang="en-US" sz="1400" dirty="0"/>
                    </a:p>
                  </a:txBody>
                  <a:tcPr>
                    <a:solidFill>
                      <a:schemeClr val="tx2"/>
                    </a:solidFill>
                  </a:tcPr>
                </a:tc>
                <a:tc>
                  <a:txBody>
                    <a:bodyPr/>
                    <a:lstStyle/>
                    <a:p>
                      <a:pPr algn="ctr"/>
                      <a:endParaRPr lang="en-US" sz="1400" dirty="0"/>
                    </a:p>
                  </a:txBody>
                  <a:tcPr>
                    <a:solidFill>
                      <a:schemeClr val="tx2"/>
                    </a:solidFill>
                  </a:tcPr>
                </a:tc>
              </a:tr>
              <a:tr h="303990">
                <a:tc>
                  <a:txBody>
                    <a:bodyPr/>
                    <a:lstStyle/>
                    <a:p>
                      <a:pPr algn="l"/>
                      <a:r>
                        <a:rPr lang="en-US" sz="1600" dirty="0" smtClean="0"/>
                        <a:t>   SES</a:t>
                      </a:r>
                    </a:p>
                  </a:txBody>
                  <a:tcPr/>
                </a:tc>
                <a:tc>
                  <a:txBody>
                    <a:bodyPr/>
                    <a:lstStyle/>
                    <a:p>
                      <a:pPr algn="ctr"/>
                      <a:r>
                        <a:rPr lang="en-US" sz="1400" b="1" dirty="0" smtClean="0"/>
                        <a:t>+</a:t>
                      </a:r>
                      <a:endParaRPr lang="en-US" sz="1400" b="1" dirty="0"/>
                    </a:p>
                  </a:txBody>
                  <a:tcPr/>
                </a:tc>
                <a:tc>
                  <a:txBody>
                    <a:bodyPr/>
                    <a:lstStyle/>
                    <a:p>
                      <a:pPr algn="ctr"/>
                      <a:r>
                        <a:rPr lang="en-US" sz="1400" b="1" dirty="0" smtClean="0"/>
                        <a:t>2.33</a:t>
                      </a:r>
                      <a:endParaRPr lang="en-US" sz="1400" b="1" dirty="0"/>
                    </a:p>
                  </a:txBody>
                  <a:tcPr/>
                </a:tc>
                <a:tc>
                  <a:txBody>
                    <a:bodyPr/>
                    <a:lstStyle/>
                    <a:p>
                      <a:pPr algn="ctr"/>
                      <a:r>
                        <a:rPr lang="en-US" sz="1400" b="1" dirty="0" smtClean="0"/>
                        <a:t>*</a:t>
                      </a:r>
                      <a:endParaRPr lang="en-US" sz="1400" b="1" dirty="0"/>
                    </a:p>
                  </a:txBody>
                  <a:tcPr/>
                </a:tc>
              </a:tr>
              <a:tr h="303990">
                <a:tc>
                  <a:txBody>
                    <a:bodyPr/>
                    <a:lstStyle/>
                    <a:p>
                      <a:pPr algn="l"/>
                      <a:r>
                        <a:rPr lang="en-US" sz="1600" dirty="0" smtClean="0"/>
                        <a:t>   Person</a:t>
                      </a:r>
                      <a:r>
                        <a:rPr lang="en-US" sz="1600" baseline="0" dirty="0" smtClean="0"/>
                        <a:t> identifies as URM</a:t>
                      </a:r>
                      <a:endParaRPr lang="en-US" sz="1600" dirty="0"/>
                    </a:p>
                  </a:txBody>
                  <a:tcPr/>
                </a:tc>
                <a:tc>
                  <a:txBody>
                    <a:bodyPr/>
                    <a:lstStyle/>
                    <a:p>
                      <a:pPr algn="ctr"/>
                      <a:r>
                        <a:rPr lang="en-US" sz="1400" b="1" dirty="0" smtClean="0"/>
                        <a:t>+</a:t>
                      </a:r>
                      <a:endParaRPr lang="en-US" sz="1400" b="1" dirty="0"/>
                    </a:p>
                  </a:txBody>
                  <a:tcPr/>
                </a:tc>
                <a:tc>
                  <a:txBody>
                    <a:bodyPr/>
                    <a:lstStyle/>
                    <a:p>
                      <a:pPr algn="ctr"/>
                      <a:r>
                        <a:rPr lang="en-US" sz="1400" b="1" dirty="0" smtClean="0"/>
                        <a:t>2.14</a:t>
                      </a:r>
                      <a:endParaRPr lang="en-US" sz="1400" b="1" dirty="0"/>
                    </a:p>
                  </a:txBody>
                  <a:tcPr/>
                </a:tc>
                <a:tc>
                  <a:txBody>
                    <a:bodyPr/>
                    <a:lstStyle/>
                    <a:p>
                      <a:pPr algn="ctr"/>
                      <a:r>
                        <a:rPr lang="en-US" sz="1400" b="1" dirty="0" smtClean="0"/>
                        <a:t>*</a:t>
                      </a:r>
                    </a:p>
                  </a:txBody>
                  <a:tcPr/>
                </a:tc>
              </a:tr>
              <a:tr h="303990">
                <a:tc>
                  <a:txBody>
                    <a:bodyPr/>
                    <a:lstStyle/>
                    <a:p>
                      <a:pPr algn="l"/>
                      <a:r>
                        <a:rPr lang="en-US" sz="1600" dirty="0" smtClean="0"/>
                        <a:t>   Student native English speaker</a:t>
                      </a:r>
                      <a:endParaRPr lang="en-US" sz="1600" dirty="0"/>
                    </a:p>
                  </a:txBody>
                  <a:tcPr/>
                </a:tc>
                <a:tc>
                  <a:txBody>
                    <a:bodyPr/>
                    <a:lstStyle/>
                    <a:p>
                      <a:pPr algn="ctr"/>
                      <a:r>
                        <a:rPr lang="en-US" sz="1600" b="1" dirty="0" smtClean="0"/>
                        <a:t>-</a:t>
                      </a:r>
                      <a:endParaRPr lang="en-US" sz="1600" b="1" dirty="0"/>
                    </a:p>
                  </a:txBody>
                  <a:tcPr/>
                </a:tc>
                <a:tc>
                  <a:txBody>
                    <a:bodyPr/>
                    <a:lstStyle/>
                    <a:p>
                      <a:pPr algn="ctr"/>
                      <a:r>
                        <a:rPr lang="en-US" sz="1400" b="1" dirty="0" smtClean="0"/>
                        <a:t>-2.23</a:t>
                      </a:r>
                      <a:endParaRPr lang="en-US" sz="1400" b="1" dirty="0"/>
                    </a:p>
                  </a:txBody>
                  <a:tcPr/>
                </a:tc>
                <a:tc>
                  <a:txBody>
                    <a:bodyPr/>
                    <a:lstStyle/>
                    <a:p>
                      <a:pPr algn="ctr"/>
                      <a:r>
                        <a:rPr lang="en-US" sz="1400" b="1" dirty="0" smtClean="0"/>
                        <a:t>*</a:t>
                      </a:r>
                      <a:endParaRPr lang="en-US" sz="1400" b="1" dirty="0"/>
                    </a:p>
                  </a:txBody>
                  <a:tcPr/>
                </a:tc>
              </a:tr>
              <a:tr h="303990">
                <a:tc>
                  <a:txBody>
                    <a:bodyPr/>
                    <a:lstStyle/>
                    <a:p>
                      <a:pPr algn="l"/>
                      <a:r>
                        <a:rPr lang="en-US" sz="1600" dirty="0" smtClean="0"/>
                        <a:t>   Parents had an occupation</a:t>
                      </a:r>
                      <a:r>
                        <a:rPr lang="en-US" sz="1600" baseline="0" dirty="0" smtClean="0"/>
                        <a:t> in STEM</a:t>
                      </a:r>
                      <a:endParaRPr lang="en-US" sz="1600" dirty="0"/>
                    </a:p>
                  </a:txBody>
                  <a:tcPr/>
                </a:tc>
                <a:tc>
                  <a:txBody>
                    <a:bodyPr/>
                    <a:lstStyle/>
                    <a:p>
                      <a:pPr algn="ctr"/>
                      <a:r>
                        <a:rPr lang="en-US" sz="1400" b="1" dirty="0" smtClean="0"/>
                        <a:t>-</a:t>
                      </a:r>
                      <a:endParaRPr lang="en-US" sz="1400" b="1" dirty="0"/>
                    </a:p>
                  </a:txBody>
                  <a:tcPr/>
                </a:tc>
                <a:tc>
                  <a:txBody>
                    <a:bodyPr/>
                    <a:lstStyle/>
                    <a:p>
                      <a:pPr algn="ctr"/>
                      <a:r>
                        <a:rPr lang="en-US" sz="1400" b="1" dirty="0" smtClean="0"/>
                        <a:t>-2.17</a:t>
                      </a:r>
                      <a:endParaRPr lang="en-US" sz="1400" b="1" dirty="0"/>
                    </a:p>
                  </a:txBody>
                  <a:tcPr/>
                </a:tc>
                <a:tc>
                  <a:txBody>
                    <a:bodyPr/>
                    <a:lstStyle/>
                    <a:p>
                      <a:pPr algn="ctr"/>
                      <a:r>
                        <a:rPr lang="en-US" sz="1400" b="1" dirty="0" smtClean="0"/>
                        <a:t>*</a:t>
                      </a:r>
                      <a:endParaRPr lang="en-US" sz="1400" b="1" dirty="0"/>
                    </a:p>
                  </a:txBody>
                  <a:tcPr/>
                </a:tc>
              </a:tr>
              <a:tr h="360366">
                <a:tc>
                  <a:txBody>
                    <a:bodyPr/>
                    <a:lstStyle/>
                    <a:p>
                      <a:pPr algn="l"/>
                      <a:r>
                        <a:rPr lang="en-US" sz="1600" b="1" spc="0" dirty="0" smtClean="0">
                          <a:solidFill>
                            <a:schemeClr val="bg1"/>
                          </a:solidFill>
                        </a:rPr>
                        <a:t>PRE-COLLEGE ACHIEVEMENT, DISPOSITIONS,</a:t>
                      </a:r>
                      <a:r>
                        <a:rPr lang="en-US" sz="1600" b="1" spc="0" baseline="0" dirty="0" smtClean="0">
                          <a:solidFill>
                            <a:schemeClr val="bg1"/>
                          </a:solidFill>
                        </a:rPr>
                        <a:t> AND ASPIRATIONS (TFS 2004)</a:t>
                      </a:r>
                      <a:endParaRPr lang="en-US" sz="1600" b="1" spc="0" dirty="0">
                        <a:solidFill>
                          <a:schemeClr val="bg1"/>
                        </a:solidFill>
                      </a:endParaRPr>
                    </a:p>
                  </a:txBody>
                  <a:tcPr>
                    <a:solidFill>
                      <a:schemeClr val="tx2"/>
                    </a:solidFill>
                  </a:tcPr>
                </a:tc>
                <a:tc>
                  <a:txBody>
                    <a:bodyPr/>
                    <a:lstStyle/>
                    <a:p>
                      <a:pPr algn="ctr"/>
                      <a:endParaRPr lang="en-US" sz="1400" b="1" dirty="0"/>
                    </a:p>
                  </a:txBody>
                  <a:tcPr>
                    <a:solidFill>
                      <a:schemeClr val="tx2"/>
                    </a:solidFill>
                  </a:tcPr>
                </a:tc>
                <a:tc>
                  <a:txBody>
                    <a:bodyPr/>
                    <a:lstStyle/>
                    <a:p>
                      <a:endParaRPr lang="en-US" b="1" dirty="0"/>
                    </a:p>
                  </a:txBody>
                  <a:tcPr>
                    <a:solidFill>
                      <a:schemeClr val="tx2"/>
                    </a:solidFill>
                  </a:tcPr>
                </a:tc>
                <a:tc>
                  <a:txBody>
                    <a:bodyPr/>
                    <a:lstStyle/>
                    <a:p>
                      <a:pPr algn="ctr"/>
                      <a:endParaRPr lang="en-US" sz="1400" b="1" dirty="0"/>
                    </a:p>
                  </a:txBody>
                  <a:tcPr>
                    <a:solidFill>
                      <a:schemeClr val="tx2"/>
                    </a:solidFill>
                  </a:tcPr>
                </a:tc>
              </a:tr>
              <a:tr h="303990">
                <a:tc>
                  <a:txBody>
                    <a:bodyPr/>
                    <a:lstStyle/>
                    <a:p>
                      <a:pPr algn="l"/>
                      <a:r>
                        <a:rPr lang="en-US" sz="1600" dirty="0" smtClean="0"/>
                        <a:t>   Academic</a:t>
                      </a:r>
                      <a:r>
                        <a:rPr lang="en-US" sz="1600" baseline="0" dirty="0" smtClean="0"/>
                        <a:t> Self-Concept factor</a:t>
                      </a:r>
                      <a:endParaRPr lang="en-US" sz="1600" dirty="0"/>
                    </a:p>
                  </a:txBody>
                  <a:tcPr/>
                </a:tc>
                <a:tc>
                  <a:txBody>
                    <a:bodyPr/>
                    <a:lstStyle/>
                    <a:p>
                      <a:pPr algn="ctr"/>
                      <a:r>
                        <a:rPr lang="en-US" sz="1400" b="1" dirty="0" smtClean="0"/>
                        <a:t>+</a:t>
                      </a:r>
                      <a:endParaRPr lang="en-US" sz="1400" b="1" dirty="0"/>
                    </a:p>
                  </a:txBody>
                  <a:tcPr/>
                </a:tc>
                <a:tc>
                  <a:txBody>
                    <a:bodyPr/>
                    <a:lstStyle/>
                    <a:p>
                      <a:pPr algn="ctr"/>
                      <a:r>
                        <a:rPr lang="en-US" sz="1400" b="1" dirty="0" smtClean="0"/>
                        <a:t>2.77</a:t>
                      </a:r>
                      <a:endParaRPr lang="en-US" sz="1400" b="1" dirty="0"/>
                    </a:p>
                  </a:txBody>
                  <a:tcPr/>
                </a:tc>
                <a:tc>
                  <a:txBody>
                    <a:bodyPr/>
                    <a:lstStyle/>
                    <a:p>
                      <a:pPr algn="ctr"/>
                      <a:r>
                        <a:rPr lang="en-US" sz="1400" b="1" dirty="0" smtClean="0"/>
                        <a:t>**</a:t>
                      </a:r>
                      <a:endParaRPr lang="en-US" sz="1400" b="1" dirty="0"/>
                    </a:p>
                  </a:txBody>
                  <a:tcPr/>
                </a:tc>
              </a:tr>
              <a:tr h="303990">
                <a:tc>
                  <a:txBody>
                    <a:bodyPr/>
                    <a:lstStyle/>
                    <a:p>
                      <a:pPr algn="l"/>
                      <a:r>
                        <a:rPr lang="en-US" sz="1600" dirty="0" smtClean="0"/>
                        <a:t>   Average High School Grade</a:t>
                      </a:r>
                      <a:endParaRPr lang="en-US" sz="1600" dirty="0"/>
                    </a:p>
                  </a:txBody>
                  <a:tcPr/>
                </a:tc>
                <a:tc>
                  <a:txBody>
                    <a:bodyPr/>
                    <a:lstStyle/>
                    <a:p>
                      <a:pPr algn="ctr"/>
                      <a:r>
                        <a:rPr lang="en-US" sz="1400" b="1" dirty="0" smtClean="0"/>
                        <a:t>+</a:t>
                      </a:r>
                      <a:endParaRPr lang="en-US" sz="1400" b="1" dirty="0"/>
                    </a:p>
                  </a:txBody>
                  <a:tcPr/>
                </a:tc>
                <a:tc>
                  <a:txBody>
                    <a:bodyPr/>
                    <a:lstStyle/>
                    <a:p>
                      <a:pPr algn="ctr"/>
                      <a:r>
                        <a:rPr lang="en-US" sz="1400" b="1" dirty="0" smtClean="0"/>
                        <a:t>2.54</a:t>
                      </a:r>
                      <a:endParaRPr lang="en-US" sz="1400" b="1" dirty="0"/>
                    </a:p>
                  </a:txBody>
                  <a:tcPr/>
                </a:tc>
                <a:tc>
                  <a:txBody>
                    <a:bodyPr/>
                    <a:lstStyle/>
                    <a:p>
                      <a:pPr algn="ctr"/>
                      <a:r>
                        <a:rPr lang="en-US" sz="1400" b="1" dirty="0" smtClean="0"/>
                        <a:t>*</a:t>
                      </a:r>
                      <a:endParaRPr lang="en-US" sz="1400" b="1" dirty="0"/>
                    </a:p>
                  </a:txBody>
                  <a:tcPr/>
                </a:tc>
              </a:tr>
              <a:tr h="303990">
                <a:tc>
                  <a:txBody>
                    <a:bodyPr/>
                    <a:lstStyle/>
                    <a:p>
                      <a:pPr algn="l"/>
                      <a:r>
                        <a:rPr lang="en-US" sz="1600" dirty="0" smtClean="0"/>
                        <a:t>   Aspirations for a doctoral</a:t>
                      </a:r>
                      <a:r>
                        <a:rPr lang="en-US" sz="1600" baseline="0" dirty="0" smtClean="0"/>
                        <a:t> </a:t>
                      </a:r>
                      <a:r>
                        <a:rPr lang="en-US" sz="1600" dirty="0" smtClean="0"/>
                        <a:t>degree (ref: Master’s)</a:t>
                      </a:r>
                      <a:endParaRPr lang="en-US" sz="1600" dirty="0"/>
                    </a:p>
                  </a:txBody>
                  <a:tcPr/>
                </a:tc>
                <a:tc>
                  <a:txBody>
                    <a:bodyPr/>
                    <a:lstStyle/>
                    <a:p>
                      <a:pPr algn="ctr"/>
                      <a:r>
                        <a:rPr lang="en-US" sz="1400" b="1" dirty="0" smtClean="0"/>
                        <a:t>+</a:t>
                      </a:r>
                      <a:endParaRPr lang="en-US" sz="1400" b="1" dirty="0"/>
                    </a:p>
                  </a:txBody>
                  <a:tcPr/>
                </a:tc>
                <a:tc>
                  <a:txBody>
                    <a:bodyPr/>
                    <a:lstStyle/>
                    <a:p>
                      <a:pPr algn="ctr"/>
                      <a:r>
                        <a:rPr lang="en-US" sz="1400" b="1" dirty="0" smtClean="0"/>
                        <a:t>2.39</a:t>
                      </a:r>
                      <a:endParaRPr lang="en-US" sz="1400" b="1" dirty="0"/>
                    </a:p>
                  </a:txBody>
                  <a:tcPr/>
                </a:tc>
                <a:tc>
                  <a:txBody>
                    <a:bodyPr/>
                    <a:lstStyle/>
                    <a:p>
                      <a:pPr algn="ctr"/>
                      <a:r>
                        <a:rPr lang="en-US" sz="1400" b="1" dirty="0" smtClean="0"/>
                        <a:t>*</a:t>
                      </a:r>
                      <a:endParaRPr lang="en-US" sz="1400" b="1" dirty="0"/>
                    </a:p>
                  </a:txBody>
                  <a:tcPr/>
                </a:tc>
              </a:tr>
              <a:tr h="303990">
                <a:tc>
                  <a:txBody>
                    <a:bodyPr/>
                    <a:lstStyle/>
                    <a:p>
                      <a:pPr algn="l"/>
                      <a:r>
                        <a:rPr lang="en-US" sz="1600" dirty="0" smtClean="0"/>
                        <a:t>   Student’s probable</a:t>
                      </a:r>
                      <a:r>
                        <a:rPr lang="en-US" sz="1600" baseline="0" dirty="0" smtClean="0"/>
                        <a:t> career is not in STEM (ref: Health Career)</a:t>
                      </a:r>
                      <a:endParaRPr lang="en-US" sz="1600" dirty="0"/>
                    </a:p>
                  </a:txBody>
                  <a:tcPr/>
                </a:tc>
                <a:tc>
                  <a:txBody>
                    <a:bodyPr/>
                    <a:lstStyle/>
                    <a:p>
                      <a:pPr algn="ctr"/>
                      <a:r>
                        <a:rPr lang="en-US" sz="1400" b="1" dirty="0" smtClean="0"/>
                        <a:t>-</a:t>
                      </a:r>
                      <a:endParaRPr lang="en-US" sz="1400" b="1" dirty="0"/>
                    </a:p>
                  </a:txBody>
                  <a:tcPr/>
                </a:tc>
                <a:tc>
                  <a:txBody>
                    <a:bodyPr/>
                    <a:lstStyle/>
                    <a:p>
                      <a:pPr algn="ctr"/>
                      <a:r>
                        <a:rPr lang="en-US" sz="1400" b="1" dirty="0" smtClean="0"/>
                        <a:t>-2.19</a:t>
                      </a:r>
                      <a:endParaRPr lang="en-US" sz="1400" b="1" dirty="0"/>
                    </a:p>
                  </a:txBody>
                  <a:tcPr/>
                </a:tc>
                <a:tc>
                  <a:txBody>
                    <a:bodyPr/>
                    <a:lstStyle/>
                    <a:p>
                      <a:pPr algn="ctr"/>
                      <a:r>
                        <a:rPr lang="en-US" sz="1400" b="1" dirty="0" smtClean="0"/>
                        <a:t>*</a:t>
                      </a:r>
                      <a:endParaRPr lang="en-US" sz="1400" b="1" dirty="0"/>
                    </a:p>
                  </a:txBody>
                  <a:tcPr/>
                </a:tc>
              </a:tr>
              <a:tr h="303990">
                <a:tc>
                  <a:txBody>
                    <a:bodyPr/>
                    <a:lstStyle/>
                    <a:p>
                      <a:pPr algn="l"/>
                      <a:r>
                        <a:rPr lang="en-US" sz="1600" b="1" dirty="0" smtClean="0">
                          <a:solidFill>
                            <a:schemeClr val="bg1"/>
                          </a:solidFill>
                        </a:rPr>
                        <a:t>UNDERGRADUATE EXPERIENCES &amp;</a:t>
                      </a:r>
                      <a:r>
                        <a:rPr lang="en-US" sz="1600" b="1" baseline="0" dirty="0" smtClean="0">
                          <a:solidFill>
                            <a:schemeClr val="bg1"/>
                          </a:solidFill>
                        </a:rPr>
                        <a:t> </a:t>
                      </a:r>
                      <a:r>
                        <a:rPr lang="en-US" sz="1600" b="1" dirty="0" smtClean="0">
                          <a:solidFill>
                            <a:schemeClr val="bg1"/>
                          </a:solidFill>
                        </a:rPr>
                        <a:t>CONTEXTUAL INFLUENCES (</a:t>
                      </a:r>
                      <a:r>
                        <a:rPr lang="en-US" sz="1600" b="1" baseline="0" dirty="0" smtClean="0">
                          <a:solidFill>
                            <a:schemeClr val="bg1"/>
                          </a:solidFill>
                        </a:rPr>
                        <a:t>PBS)</a:t>
                      </a:r>
                      <a:endParaRPr lang="en-US" sz="1600" b="1" dirty="0">
                        <a:solidFill>
                          <a:schemeClr val="bg1"/>
                        </a:solidFill>
                      </a:endParaRPr>
                    </a:p>
                  </a:txBody>
                  <a:tcPr>
                    <a:solidFill>
                      <a:schemeClr val="tx2"/>
                    </a:solidFill>
                  </a:tcPr>
                </a:tc>
                <a:tc>
                  <a:txBody>
                    <a:bodyPr/>
                    <a:lstStyle/>
                    <a:p>
                      <a:pPr algn="ctr"/>
                      <a:endParaRPr lang="en-US" sz="1400" b="1" dirty="0"/>
                    </a:p>
                  </a:txBody>
                  <a:tcPr>
                    <a:solidFill>
                      <a:schemeClr val="tx2"/>
                    </a:solidFill>
                  </a:tcPr>
                </a:tc>
                <a:tc>
                  <a:txBody>
                    <a:bodyPr/>
                    <a:lstStyle/>
                    <a:p>
                      <a:pPr algn="ctr"/>
                      <a:endParaRPr lang="en-US" sz="1400" b="1" dirty="0"/>
                    </a:p>
                  </a:txBody>
                  <a:tcPr>
                    <a:solidFill>
                      <a:schemeClr val="tx2"/>
                    </a:solidFill>
                  </a:tcPr>
                </a:tc>
                <a:tc>
                  <a:txBody>
                    <a:bodyPr/>
                    <a:lstStyle/>
                    <a:p>
                      <a:pPr algn="ctr"/>
                      <a:endParaRPr lang="en-US" sz="1400" b="1" dirty="0"/>
                    </a:p>
                  </a:txBody>
                  <a:tcPr>
                    <a:solidFill>
                      <a:schemeClr val="tx2"/>
                    </a:solidFill>
                  </a:tcPr>
                </a:tc>
              </a:tr>
              <a:tr h="303990">
                <a:tc>
                  <a:txBody>
                    <a:bodyPr/>
                    <a:lstStyle/>
                    <a:p>
                      <a:pPr algn="l"/>
                      <a:r>
                        <a:rPr lang="en-US" sz="1600" dirty="0" smtClean="0"/>
                        <a:t>   Overall GPA</a:t>
                      </a:r>
                      <a:endParaRPr lang="en-US" sz="1600" dirty="0"/>
                    </a:p>
                  </a:txBody>
                  <a:tcPr/>
                </a:tc>
                <a:tc>
                  <a:txBody>
                    <a:bodyPr/>
                    <a:lstStyle/>
                    <a:p>
                      <a:pPr algn="ctr"/>
                      <a:r>
                        <a:rPr lang="en-US" sz="1400" b="1" dirty="0" smtClean="0"/>
                        <a:t>+</a:t>
                      </a:r>
                      <a:endParaRPr lang="en-US" sz="1400" b="1" dirty="0"/>
                    </a:p>
                  </a:txBody>
                  <a:tcPr/>
                </a:tc>
                <a:tc>
                  <a:txBody>
                    <a:bodyPr/>
                    <a:lstStyle/>
                    <a:p>
                      <a:pPr algn="ctr"/>
                      <a:r>
                        <a:rPr lang="en-US" sz="1400" b="1" dirty="0" smtClean="0"/>
                        <a:t>4.39</a:t>
                      </a:r>
                      <a:endParaRPr lang="en-US" sz="1400" b="1" dirty="0"/>
                    </a:p>
                  </a:txBody>
                  <a:tcPr/>
                </a:tc>
                <a:tc>
                  <a:txBody>
                    <a:bodyPr/>
                    <a:lstStyle/>
                    <a:p>
                      <a:pPr algn="ctr"/>
                      <a:r>
                        <a:rPr lang="en-US" sz="1400" b="1" dirty="0" smtClean="0"/>
                        <a:t>***</a:t>
                      </a:r>
                      <a:endParaRPr lang="en-US" sz="1400" b="1" dirty="0"/>
                    </a:p>
                  </a:txBody>
                  <a:tcPr/>
                </a:tc>
              </a:tr>
              <a:tr h="303990">
                <a:tc>
                  <a:txBody>
                    <a:bodyPr/>
                    <a:lstStyle/>
                    <a:p>
                      <a:pPr algn="l"/>
                      <a:r>
                        <a:rPr lang="en-US" sz="1600" dirty="0" smtClean="0"/>
                        <a:t>   Faculty mentorship and guidance factor</a:t>
                      </a:r>
                      <a:endParaRPr lang="en-US" sz="1600" dirty="0"/>
                    </a:p>
                  </a:txBody>
                  <a:tcPr/>
                </a:tc>
                <a:tc>
                  <a:txBody>
                    <a:bodyPr/>
                    <a:lstStyle/>
                    <a:p>
                      <a:pPr algn="ctr"/>
                      <a:r>
                        <a:rPr lang="en-US" sz="1400" b="1" dirty="0" smtClean="0"/>
                        <a:t>+</a:t>
                      </a:r>
                      <a:endParaRPr lang="en-US" sz="1400" b="1" dirty="0"/>
                    </a:p>
                  </a:txBody>
                  <a:tcPr/>
                </a:tc>
                <a:tc>
                  <a:txBody>
                    <a:bodyPr/>
                    <a:lstStyle/>
                    <a:p>
                      <a:pPr algn="ctr"/>
                      <a:r>
                        <a:rPr lang="en-US" sz="1400" b="1" dirty="0" smtClean="0"/>
                        <a:t>16.30</a:t>
                      </a:r>
                      <a:endParaRPr lang="en-US" sz="1400" b="1" dirty="0"/>
                    </a:p>
                  </a:txBody>
                  <a:tcPr/>
                </a:tc>
                <a:tc>
                  <a:txBody>
                    <a:bodyPr/>
                    <a:lstStyle/>
                    <a:p>
                      <a:pPr algn="ctr"/>
                      <a:r>
                        <a:rPr lang="en-US" sz="1400" b="1" dirty="0" smtClean="0"/>
                        <a:t>***</a:t>
                      </a:r>
                      <a:endParaRPr lang="en-US" sz="1400" b="1" dirty="0"/>
                    </a:p>
                  </a:txBody>
                  <a:tcPr/>
                </a:tc>
              </a:tr>
              <a:tr h="303990">
                <a:tc>
                  <a:txBody>
                    <a:bodyPr/>
                    <a:lstStyle/>
                    <a:p>
                      <a:pPr algn="l"/>
                      <a:r>
                        <a:rPr lang="en-US" sz="1600" dirty="0" smtClean="0"/>
                        <a:t>   Worked</a:t>
                      </a:r>
                      <a:r>
                        <a:rPr lang="en-US" sz="1600" baseline="0" dirty="0" smtClean="0"/>
                        <a:t> with a faculty member on their research (Y/N)</a:t>
                      </a:r>
                      <a:endParaRPr lang="en-US" sz="1600" dirty="0"/>
                    </a:p>
                  </a:txBody>
                  <a:tcPr/>
                </a:tc>
                <a:tc>
                  <a:txBody>
                    <a:bodyPr/>
                    <a:lstStyle/>
                    <a:p>
                      <a:pPr algn="ctr"/>
                      <a:r>
                        <a:rPr lang="en-US" sz="1400" b="1" dirty="0" smtClean="0"/>
                        <a:t>+</a:t>
                      </a:r>
                      <a:endParaRPr lang="en-US" sz="1400" b="1" dirty="0"/>
                    </a:p>
                  </a:txBody>
                  <a:tcPr/>
                </a:tc>
                <a:tc>
                  <a:txBody>
                    <a:bodyPr/>
                    <a:lstStyle/>
                    <a:p>
                      <a:pPr algn="ctr"/>
                      <a:r>
                        <a:rPr lang="en-US" sz="1400" b="1" dirty="0" smtClean="0"/>
                        <a:t>2.51</a:t>
                      </a:r>
                      <a:endParaRPr lang="en-US" sz="1400" b="1" dirty="0"/>
                    </a:p>
                  </a:txBody>
                  <a:tcPr/>
                </a:tc>
                <a:tc>
                  <a:txBody>
                    <a:bodyPr/>
                    <a:lstStyle/>
                    <a:p>
                      <a:pPr algn="ctr"/>
                      <a:r>
                        <a:rPr lang="en-US" sz="1400" b="1" dirty="0" smtClean="0"/>
                        <a:t>*</a:t>
                      </a:r>
                      <a:endParaRPr lang="en-US" sz="1400" b="1" dirty="0"/>
                    </a:p>
                  </a:txBody>
                  <a:tcPr/>
                </a:tc>
              </a:tr>
              <a:tr h="303990">
                <a:tc>
                  <a:txBody>
                    <a:bodyPr/>
                    <a:lstStyle/>
                    <a:p>
                      <a:pPr algn="l"/>
                      <a:r>
                        <a:rPr lang="en-US" sz="1600" dirty="0" smtClean="0"/>
                        <a:t>   Received supplemental instruction for STEM</a:t>
                      </a:r>
                      <a:r>
                        <a:rPr lang="en-US" sz="1600" baseline="0" dirty="0" smtClean="0"/>
                        <a:t> courses (Y/N)</a:t>
                      </a:r>
                    </a:p>
                  </a:txBody>
                  <a:tcPr/>
                </a:tc>
                <a:tc>
                  <a:txBody>
                    <a:bodyPr/>
                    <a:lstStyle/>
                    <a:p>
                      <a:pPr algn="ctr"/>
                      <a:r>
                        <a:rPr lang="en-US" sz="1400" b="1" dirty="0" smtClean="0"/>
                        <a:t>+</a:t>
                      </a:r>
                      <a:endParaRPr lang="en-US" sz="1400" b="1" dirty="0"/>
                    </a:p>
                  </a:txBody>
                  <a:tcPr/>
                </a:tc>
                <a:tc>
                  <a:txBody>
                    <a:bodyPr/>
                    <a:lstStyle/>
                    <a:p>
                      <a:pPr algn="ctr"/>
                      <a:r>
                        <a:rPr lang="en-US" sz="1400" b="1" dirty="0" smtClean="0"/>
                        <a:t>2.23</a:t>
                      </a:r>
                      <a:endParaRPr lang="en-US" sz="1400" b="1" dirty="0"/>
                    </a:p>
                  </a:txBody>
                  <a:tcPr/>
                </a:tc>
                <a:tc>
                  <a:txBody>
                    <a:bodyPr/>
                    <a:lstStyle/>
                    <a:p>
                      <a:pPr algn="ctr"/>
                      <a:r>
                        <a:rPr lang="en-US" sz="1400" b="1" dirty="0" smtClean="0"/>
                        <a:t>*</a:t>
                      </a:r>
                      <a:endParaRPr lang="en-US" sz="1400" b="1" dirty="0"/>
                    </a:p>
                  </a:txBody>
                  <a:tcPr/>
                </a:tc>
              </a:tr>
              <a:tr h="510519">
                <a:tc>
                  <a:txBody>
                    <a:bodyPr/>
                    <a:lstStyle/>
                    <a:p>
                      <a:pPr algn="l"/>
                      <a:r>
                        <a:rPr lang="en-US" sz="1600" dirty="0" smtClean="0"/>
                        <a:t>   Worked off campus</a:t>
                      </a:r>
                      <a:r>
                        <a:rPr lang="en-US" sz="1600" baseline="0" dirty="0" smtClean="0"/>
                        <a:t>, not for an internship or cooperative education program (Y/N)</a:t>
                      </a:r>
                      <a:endParaRPr lang="en-US" sz="1600" dirty="0"/>
                    </a:p>
                  </a:txBody>
                  <a:tcPr/>
                </a:tc>
                <a:tc>
                  <a:txBody>
                    <a:bodyPr/>
                    <a:lstStyle/>
                    <a:p>
                      <a:pPr algn="ctr"/>
                      <a:r>
                        <a:rPr lang="en-US" sz="1400" b="1" dirty="0" smtClean="0"/>
                        <a:t>-</a:t>
                      </a:r>
                      <a:endParaRPr lang="en-US" sz="1400" b="1" dirty="0"/>
                    </a:p>
                  </a:txBody>
                  <a:tcPr/>
                </a:tc>
                <a:tc>
                  <a:txBody>
                    <a:bodyPr/>
                    <a:lstStyle/>
                    <a:p>
                      <a:pPr algn="ctr"/>
                      <a:r>
                        <a:rPr lang="en-US" sz="1400" b="1" dirty="0" smtClean="0"/>
                        <a:t>-2.91</a:t>
                      </a:r>
                      <a:endParaRPr lang="en-US" sz="1400" b="1" dirty="0"/>
                    </a:p>
                  </a:txBody>
                  <a:tcPr/>
                </a:tc>
                <a:tc>
                  <a:txBody>
                    <a:bodyPr/>
                    <a:lstStyle/>
                    <a:p>
                      <a:pPr algn="ctr"/>
                      <a:r>
                        <a:rPr lang="en-US" sz="1400" b="1" dirty="0" smtClean="0"/>
                        <a:t>**</a:t>
                      </a:r>
                      <a:endParaRPr lang="en-US" sz="1400" b="1" dirty="0"/>
                    </a:p>
                  </a:txBody>
                  <a:tcPr/>
                </a:tc>
              </a:tr>
              <a:tr h="303990">
                <a:tc>
                  <a:txBody>
                    <a:bodyPr/>
                    <a:lstStyle/>
                    <a:p>
                      <a:pPr algn="l"/>
                      <a:r>
                        <a:rPr lang="en-US" sz="1600" dirty="0" smtClean="0"/>
                        <a:t>   Undergrad major was  Engineering (ref: Biological sciences)</a:t>
                      </a:r>
                      <a:endParaRPr lang="en-US" sz="1600" dirty="0"/>
                    </a:p>
                  </a:txBody>
                  <a:tcPr/>
                </a:tc>
                <a:tc>
                  <a:txBody>
                    <a:bodyPr/>
                    <a:lstStyle/>
                    <a:p>
                      <a:pPr algn="ctr"/>
                      <a:r>
                        <a:rPr lang="en-US" sz="1400" b="1" dirty="0" smtClean="0"/>
                        <a:t>-</a:t>
                      </a:r>
                      <a:endParaRPr lang="en-US" sz="1400" b="1" dirty="0"/>
                    </a:p>
                  </a:txBody>
                  <a:tcPr/>
                </a:tc>
                <a:tc>
                  <a:txBody>
                    <a:bodyPr/>
                    <a:lstStyle/>
                    <a:p>
                      <a:pPr algn="ctr"/>
                      <a:r>
                        <a:rPr lang="en-US" sz="1400" b="1" dirty="0" smtClean="0"/>
                        <a:t>-3.04</a:t>
                      </a:r>
                      <a:endParaRPr lang="en-US" sz="1400" b="1" dirty="0"/>
                    </a:p>
                  </a:txBody>
                  <a:tcPr/>
                </a:tc>
                <a:tc>
                  <a:txBody>
                    <a:bodyPr/>
                    <a:lstStyle/>
                    <a:p>
                      <a:pPr algn="ctr"/>
                      <a:r>
                        <a:rPr lang="en-US" sz="1400" b="1" dirty="0" smtClean="0"/>
                        <a:t>**</a:t>
                      </a:r>
                      <a:endParaRPr lang="en-US" sz="1400" b="1" dirty="0"/>
                    </a:p>
                  </a:txBody>
                  <a:tcPr/>
                </a:tc>
              </a:tr>
              <a:tr h="303990">
                <a:tc>
                  <a:txBody>
                    <a:bodyPr/>
                    <a:lstStyle/>
                    <a:p>
                      <a:pPr algn="l"/>
                      <a:r>
                        <a:rPr lang="en-US" sz="1600" dirty="0" smtClean="0"/>
                        <a:t>   Undergrad major was  Math and Computational Sciences (ref: biological sciences)</a:t>
                      </a:r>
                      <a:endParaRPr lang="en-US" sz="1600" dirty="0"/>
                    </a:p>
                  </a:txBody>
                  <a:tcPr/>
                </a:tc>
                <a:tc>
                  <a:txBody>
                    <a:bodyPr/>
                    <a:lstStyle/>
                    <a:p>
                      <a:pPr algn="ctr"/>
                      <a:r>
                        <a:rPr lang="en-US" sz="1400" b="1" dirty="0" smtClean="0"/>
                        <a:t>-</a:t>
                      </a:r>
                      <a:endParaRPr lang="en-US" sz="1400" b="1" dirty="0"/>
                    </a:p>
                  </a:txBody>
                  <a:tcPr/>
                </a:tc>
                <a:tc>
                  <a:txBody>
                    <a:bodyPr/>
                    <a:lstStyle/>
                    <a:p>
                      <a:pPr algn="ctr"/>
                      <a:r>
                        <a:rPr lang="en-US" sz="1400" b="1" dirty="0" smtClean="0"/>
                        <a:t>-2.06</a:t>
                      </a:r>
                      <a:endParaRPr lang="en-US" sz="1400" b="1" dirty="0"/>
                    </a:p>
                  </a:txBody>
                  <a:tcPr/>
                </a:tc>
                <a:tc>
                  <a:txBody>
                    <a:bodyPr/>
                    <a:lstStyle/>
                    <a:p>
                      <a:pPr algn="ctr"/>
                      <a:r>
                        <a:rPr lang="en-US" sz="1400" b="1" dirty="0" smtClean="0"/>
                        <a:t>*</a:t>
                      </a:r>
                      <a:endParaRPr lang="en-US" sz="1400" b="1" dirty="0"/>
                    </a:p>
                  </a:txBody>
                  <a:tcPr/>
                </a:tc>
              </a:tr>
            </a:tbl>
          </a:graphicData>
        </a:graphic>
      </p:graphicFrame>
    </p:spTree>
    <p:extLst>
      <p:ext uri="{BB962C8B-B14F-4D97-AF65-F5344CB8AC3E}">
        <p14:creationId xmlns:p14="http://schemas.microsoft.com/office/powerpoint/2010/main" val="36807109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p:cNvGraphicFramePr/>
          <p:nvPr>
            <p:extLst>
              <p:ext uri="{D42A27DB-BD31-4B8C-83A1-F6EECF244321}">
                <p14:modId xmlns:p14="http://schemas.microsoft.com/office/powerpoint/2010/main" val="102040741"/>
              </p:ext>
            </p:extLst>
          </p:nvPr>
        </p:nvGraphicFramePr>
        <p:xfrm>
          <a:off x="328881" y="3505200"/>
          <a:ext cx="4261402" cy="2695124"/>
        </p:xfrm>
        <a:graphic>
          <a:graphicData uri="http://schemas.openxmlformats.org/drawingml/2006/chart">
            <c:chart xmlns:c="http://schemas.openxmlformats.org/drawingml/2006/chart" xmlns:r="http://schemas.openxmlformats.org/officeDocument/2006/relationships" r:id="rId3"/>
          </a:graphicData>
        </a:graphic>
      </p:graphicFrame>
      <p:sp>
        <p:nvSpPr>
          <p:cNvPr id="13" name="Content Placeholder 12"/>
          <p:cNvSpPr>
            <a:spLocks noGrp="1"/>
          </p:cNvSpPr>
          <p:nvPr>
            <p:ph idx="12"/>
          </p:nvPr>
        </p:nvSpPr>
        <p:spPr>
          <a:xfrm>
            <a:off x="474545" y="308396"/>
            <a:ext cx="9115926" cy="455401"/>
          </a:xfrm>
        </p:spPr>
        <p:txBody>
          <a:bodyPr/>
          <a:lstStyle/>
          <a:p>
            <a:pPr algn="ctr"/>
            <a:r>
              <a:rPr lang="en-US" sz="2400" b="1" dirty="0" smtClean="0">
                <a:solidFill>
                  <a:schemeClr val="bg1"/>
                </a:solidFill>
                <a:latin typeface="+mj-lt"/>
              </a:rPr>
              <a:t>Factors Predicting Students Belief </a:t>
            </a:r>
            <a:r>
              <a:rPr lang="en-US" sz="2400" b="1" dirty="0">
                <a:solidFill>
                  <a:schemeClr val="bg1"/>
                </a:solidFill>
                <a:latin typeface="+mj-lt"/>
              </a:rPr>
              <a:t>their Undergraduate Program </a:t>
            </a:r>
            <a:r>
              <a:rPr lang="en-US" sz="2400" b="1" dirty="0" smtClean="0">
                <a:solidFill>
                  <a:schemeClr val="bg1"/>
                </a:solidFill>
                <a:latin typeface="+mj-lt"/>
              </a:rPr>
              <a:t>Prepared Them to </a:t>
            </a:r>
            <a:r>
              <a:rPr lang="en-US" sz="2400" b="1" i="1" u="sng" dirty="0" smtClean="0">
                <a:solidFill>
                  <a:schemeClr val="accent1"/>
                </a:solidFill>
                <a:latin typeface="+mj-lt"/>
              </a:rPr>
              <a:t>Enter the Workforce</a:t>
            </a:r>
            <a:endParaRPr lang="en-US" sz="2400" b="1" i="1" u="sng" dirty="0">
              <a:solidFill>
                <a:schemeClr val="accent1"/>
              </a:solidFill>
              <a:latin typeface="+mj-lt"/>
            </a:endParaRPr>
          </a:p>
          <a:p>
            <a:pPr lvl="0" algn="ctr"/>
            <a:r>
              <a:rPr lang="en-US" sz="2800" b="1" dirty="0" smtClean="0">
                <a:solidFill>
                  <a:srgbClr val="E74C39"/>
                </a:solidFill>
                <a:latin typeface="+mj-lt"/>
              </a:rPr>
              <a:t>Ability to Enter </a:t>
            </a:r>
            <a:r>
              <a:rPr lang="en-US" sz="2800" b="1" dirty="0" smtClean="0">
                <a:solidFill>
                  <a:srgbClr val="E74C39"/>
                </a:solidFill>
              </a:rPr>
              <a:t>Workforce</a:t>
            </a:r>
          </a:p>
        </p:txBody>
      </p:sp>
      <p:sp>
        <p:nvSpPr>
          <p:cNvPr id="15" name="Content Placeholder 8"/>
          <p:cNvSpPr txBox="1">
            <a:spLocks/>
          </p:cNvSpPr>
          <p:nvPr/>
        </p:nvSpPr>
        <p:spPr>
          <a:xfrm>
            <a:off x="1830966" y="2604352"/>
            <a:ext cx="6403084" cy="4088548"/>
          </a:xfrm>
          <a:prstGeom prst="rect">
            <a:avLst/>
          </a:prstGeom>
        </p:spPr>
        <p:txBody>
          <a:bodyPr vert="horz" lIns="0" tIns="0" rIns="0" bIns="0" rtlCol="0">
            <a:noAutofit/>
          </a:bodyPr>
          <a:lstStyle>
            <a:lvl1pPr marL="0" indent="0" algn="l" defTabSz="457200" rtl="0" eaLnBrk="1" latinLnBrk="0" hangingPunct="1">
              <a:spcBef>
                <a:spcPct val="20000"/>
              </a:spcBef>
              <a:buFont typeface="Arial"/>
              <a:buNone/>
              <a:defRPr sz="1400" kern="1200">
                <a:solidFill>
                  <a:srgbClr val="202945"/>
                </a:solidFill>
                <a:latin typeface="ITC Franklin Gothic Heavy"/>
                <a:ea typeface="+mn-ea"/>
                <a:cs typeface="ITC Franklin Gothic Heavy"/>
              </a:defRPr>
            </a:lvl1pPr>
            <a:lvl2pPr marL="0" indent="-228600" algn="l" defTabSz="457200" rtl="0" eaLnBrk="1" latinLnBrk="0" hangingPunct="1">
              <a:spcBef>
                <a:spcPct val="20000"/>
              </a:spcBef>
              <a:buClr>
                <a:srgbClr val="202945"/>
              </a:buClr>
              <a:buFont typeface="Arial"/>
              <a:buChar char="◼"/>
              <a:defRPr sz="1400" kern="1200">
                <a:solidFill>
                  <a:schemeClr val="tx1"/>
                </a:solidFill>
                <a:latin typeface="ITC Franklin Gothic BT Book"/>
                <a:ea typeface="+mn-ea"/>
                <a:cs typeface="ITC Franklin Gothic BT Book"/>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indent="0">
              <a:buNone/>
            </a:pPr>
            <a:endParaRPr lang="en-US" sz="1800" dirty="0">
              <a:solidFill>
                <a:srgbClr val="202945"/>
              </a:solidFill>
              <a:latin typeface="+mn-lt"/>
            </a:endParaRPr>
          </a:p>
        </p:txBody>
      </p:sp>
      <p:graphicFrame>
        <p:nvGraphicFramePr>
          <p:cNvPr id="2" name="Table 1"/>
          <p:cNvGraphicFramePr>
            <a:graphicFrameLocks noGrp="1"/>
          </p:cNvGraphicFramePr>
          <p:nvPr>
            <p:extLst>
              <p:ext uri="{D42A27DB-BD31-4B8C-83A1-F6EECF244321}">
                <p14:modId xmlns:p14="http://schemas.microsoft.com/office/powerpoint/2010/main" val="1741572259"/>
              </p:ext>
            </p:extLst>
          </p:nvPr>
        </p:nvGraphicFramePr>
        <p:xfrm>
          <a:off x="221672" y="1132764"/>
          <a:ext cx="9621672" cy="6176522"/>
        </p:xfrm>
        <a:graphic>
          <a:graphicData uri="http://schemas.openxmlformats.org/drawingml/2006/table">
            <a:tbl>
              <a:tblPr firstRow="1" bandRow="1">
                <a:tableStyleId>{93296810-A885-4BE3-A3E7-6D5BEEA58F35}</a:tableStyleId>
              </a:tblPr>
              <a:tblGrid>
                <a:gridCol w="7611396"/>
                <a:gridCol w="530347"/>
                <a:gridCol w="846740"/>
                <a:gridCol w="633189"/>
              </a:tblGrid>
              <a:tr h="354842">
                <a:tc>
                  <a:txBody>
                    <a:bodyPr/>
                    <a:lstStyle/>
                    <a:p>
                      <a:pPr algn="l"/>
                      <a:r>
                        <a:rPr lang="en-US" sz="1600" dirty="0" smtClean="0"/>
                        <a:t>N = 2,333</a:t>
                      </a:r>
                      <a:endParaRPr lang="en-US" sz="1600" dirty="0"/>
                    </a:p>
                  </a:txBody>
                  <a:tcPr/>
                </a:tc>
                <a:tc>
                  <a:txBody>
                    <a:bodyPr/>
                    <a:lstStyle/>
                    <a:p>
                      <a:pPr algn="ctr"/>
                      <a:endParaRPr lang="en-US" sz="1600" dirty="0"/>
                    </a:p>
                  </a:txBody>
                  <a:tcPr/>
                </a:tc>
                <a:tc>
                  <a:txBody>
                    <a:bodyPr/>
                    <a:lstStyle/>
                    <a:p>
                      <a:pPr algn="ctr"/>
                      <a:r>
                        <a:rPr lang="en-US" sz="1600" dirty="0" smtClean="0"/>
                        <a:t>T-ratio</a:t>
                      </a:r>
                      <a:endParaRPr lang="en-US" sz="1600" dirty="0"/>
                    </a:p>
                  </a:txBody>
                  <a:tcPr/>
                </a:tc>
                <a:tc>
                  <a:txBody>
                    <a:bodyPr/>
                    <a:lstStyle/>
                    <a:p>
                      <a:pPr algn="ctr"/>
                      <a:r>
                        <a:rPr lang="en-US" sz="1600" dirty="0" smtClean="0"/>
                        <a:t>Sig.</a:t>
                      </a:r>
                      <a:endParaRPr lang="en-US" sz="1600" dirty="0"/>
                    </a:p>
                  </a:txBody>
                  <a:tcPr/>
                </a:tc>
              </a:tr>
              <a:tr h="328131">
                <a:tc>
                  <a:txBody>
                    <a:bodyPr/>
                    <a:lstStyle/>
                    <a:p>
                      <a:pPr algn="l"/>
                      <a:r>
                        <a:rPr lang="en-US" sz="1600" b="1" dirty="0" smtClean="0">
                          <a:solidFill>
                            <a:schemeClr val="bg1"/>
                          </a:solidFill>
                        </a:rPr>
                        <a:t>DEMOGRAPHIC CHARACTERISTICS (TFS</a:t>
                      </a:r>
                      <a:r>
                        <a:rPr lang="en-US" sz="1600" b="1" baseline="0" dirty="0" smtClean="0">
                          <a:solidFill>
                            <a:schemeClr val="bg1"/>
                          </a:solidFill>
                        </a:rPr>
                        <a:t> 2004)</a:t>
                      </a:r>
                    </a:p>
                  </a:txBody>
                  <a:tcPr>
                    <a:solidFill>
                      <a:schemeClr val="tx2"/>
                    </a:solidFill>
                  </a:tcPr>
                </a:tc>
                <a:tc>
                  <a:txBody>
                    <a:bodyPr/>
                    <a:lstStyle/>
                    <a:p>
                      <a:pPr algn="ctr"/>
                      <a:endParaRPr lang="en-US" sz="1600" dirty="0"/>
                    </a:p>
                  </a:txBody>
                  <a:tcPr>
                    <a:solidFill>
                      <a:schemeClr val="tx2"/>
                    </a:solidFill>
                  </a:tcPr>
                </a:tc>
                <a:tc>
                  <a:txBody>
                    <a:bodyPr/>
                    <a:lstStyle/>
                    <a:p>
                      <a:pPr algn="ctr"/>
                      <a:endParaRPr lang="en-US" sz="1600"/>
                    </a:p>
                  </a:txBody>
                  <a:tcPr>
                    <a:solidFill>
                      <a:schemeClr val="tx2"/>
                    </a:solidFill>
                  </a:tcPr>
                </a:tc>
                <a:tc>
                  <a:txBody>
                    <a:bodyPr/>
                    <a:lstStyle/>
                    <a:p>
                      <a:pPr algn="ctr"/>
                      <a:endParaRPr lang="en-US" sz="1600" dirty="0"/>
                    </a:p>
                  </a:txBody>
                  <a:tcPr>
                    <a:solidFill>
                      <a:schemeClr val="tx2"/>
                    </a:solidFill>
                  </a:tcPr>
                </a:tc>
              </a:tr>
              <a:tr h="328131">
                <a:tc>
                  <a:txBody>
                    <a:bodyPr/>
                    <a:lstStyle/>
                    <a:p>
                      <a:pPr algn="l"/>
                      <a:r>
                        <a:rPr lang="en-US" sz="1600" dirty="0" smtClean="0"/>
                        <a:t>   Gender (Female)</a:t>
                      </a:r>
                    </a:p>
                  </a:txBody>
                  <a:tcPr/>
                </a:tc>
                <a:tc>
                  <a:txBody>
                    <a:bodyPr/>
                    <a:lstStyle/>
                    <a:p>
                      <a:pPr algn="ctr"/>
                      <a:r>
                        <a:rPr lang="en-US" sz="1600" b="1" dirty="0" smtClean="0"/>
                        <a:t>+</a:t>
                      </a:r>
                      <a:endParaRPr lang="en-US" sz="1600" b="1" dirty="0"/>
                    </a:p>
                  </a:txBody>
                  <a:tcPr/>
                </a:tc>
                <a:tc>
                  <a:txBody>
                    <a:bodyPr/>
                    <a:lstStyle/>
                    <a:p>
                      <a:pPr algn="ctr"/>
                      <a:r>
                        <a:rPr lang="en-US" sz="1600" b="1" dirty="0" smtClean="0"/>
                        <a:t>2.44</a:t>
                      </a:r>
                      <a:endParaRPr lang="en-US" sz="1600" b="1" dirty="0"/>
                    </a:p>
                  </a:txBody>
                  <a:tcPr/>
                </a:tc>
                <a:tc>
                  <a:txBody>
                    <a:bodyPr/>
                    <a:lstStyle/>
                    <a:p>
                      <a:pPr algn="ctr"/>
                      <a:r>
                        <a:rPr lang="en-US" sz="1600" b="1" dirty="0" smtClean="0"/>
                        <a:t>*</a:t>
                      </a:r>
                      <a:endParaRPr lang="en-US" sz="1600" b="1" dirty="0"/>
                    </a:p>
                  </a:txBody>
                  <a:tcPr/>
                </a:tc>
              </a:tr>
              <a:tr h="328131">
                <a:tc>
                  <a:txBody>
                    <a:bodyPr/>
                    <a:lstStyle/>
                    <a:p>
                      <a:pPr algn="l"/>
                      <a:r>
                        <a:rPr lang="en-US" sz="1600" dirty="0" smtClean="0"/>
                        <a:t>   SES</a:t>
                      </a:r>
                      <a:endParaRPr lang="en-US" sz="1600" dirty="0"/>
                    </a:p>
                  </a:txBody>
                  <a:tcPr/>
                </a:tc>
                <a:tc>
                  <a:txBody>
                    <a:bodyPr/>
                    <a:lstStyle/>
                    <a:p>
                      <a:pPr algn="ctr"/>
                      <a:r>
                        <a:rPr lang="en-US" sz="1600" b="1" dirty="0" smtClean="0"/>
                        <a:t>+</a:t>
                      </a:r>
                      <a:endParaRPr lang="en-US" sz="1600" b="1" dirty="0"/>
                    </a:p>
                  </a:txBody>
                  <a:tcPr/>
                </a:tc>
                <a:tc>
                  <a:txBody>
                    <a:bodyPr/>
                    <a:lstStyle/>
                    <a:p>
                      <a:pPr algn="ctr"/>
                      <a:r>
                        <a:rPr lang="en-US" sz="1600" b="1" dirty="0" smtClean="0"/>
                        <a:t>2.03</a:t>
                      </a:r>
                      <a:endParaRPr lang="en-US" sz="1600" b="1" dirty="0"/>
                    </a:p>
                  </a:txBody>
                  <a:tcPr/>
                </a:tc>
                <a:tc>
                  <a:txBody>
                    <a:bodyPr/>
                    <a:lstStyle/>
                    <a:p>
                      <a:pPr algn="ctr"/>
                      <a:r>
                        <a:rPr lang="en-US" sz="1600" b="1" dirty="0" smtClean="0"/>
                        <a:t>*</a:t>
                      </a:r>
                    </a:p>
                  </a:txBody>
                  <a:tcPr/>
                </a:tc>
              </a:tr>
              <a:tr h="328131">
                <a:tc>
                  <a:txBody>
                    <a:bodyPr/>
                    <a:lstStyle/>
                    <a:p>
                      <a:pPr algn="l"/>
                      <a:r>
                        <a:rPr lang="en-US" sz="1600" dirty="0" smtClean="0"/>
                        <a:t>   Parents had an occupation</a:t>
                      </a:r>
                      <a:r>
                        <a:rPr lang="en-US" sz="1600" baseline="0" dirty="0" smtClean="0"/>
                        <a:t> in STEM</a:t>
                      </a:r>
                      <a:endParaRPr lang="en-US" sz="1600" dirty="0"/>
                    </a:p>
                  </a:txBody>
                  <a:tcPr/>
                </a:tc>
                <a:tc>
                  <a:txBody>
                    <a:bodyPr/>
                    <a:lstStyle/>
                    <a:p>
                      <a:pPr algn="ctr"/>
                      <a:r>
                        <a:rPr lang="en-US" sz="1600" b="1" dirty="0" smtClean="0"/>
                        <a:t>-</a:t>
                      </a:r>
                      <a:endParaRPr lang="en-US" sz="1600" b="1" dirty="0"/>
                    </a:p>
                  </a:txBody>
                  <a:tcPr/>
                </a:tc>
                <a:tc>
                  <a:txBody>
                    <a:bodyPr/>
                    <a:lstStyle/>
                    <a:p>
                      <a:pPr algn="ctr"/>
                      <a:r>
                        <a:rPr lang="en-US" sz="1600" b="1" dirty="0" smtClean="0"/>
                        <a:t>-2.46</a:t>
                      </a:r>
                      <a:endParaRPr lang="en-US" sz="1600" b="1" dirty="0"/>
                    </a:p>
                  </a:txBody>
                  <a:tcPr/>
                </a:tc>
                <a:tc>
                  <a:txBody>
                    <a:bodyPr/>
                    <a:lstStyle/>
                    <a:p>
                      <a:pPr algn="ctr"/>
                      <a:r>
                        <a:rPr lang="en-US" sz="1600" b="1" dirty="0" smtClean="0"/>
                        <a:t>*</a:t>
                      </a:r>
                      <a:endParaRPr lang="en-US" sz="1600" b="1" dirty="0"/>
                    </a:p>
                  </a:txBody>
                  <a:tcPr/>
                </a:tc>
              </a:tr>
              <a:tr h="387791">
                <a:tc>
                  <a:txBody>
                    <a:bodyPr/>
                    <a:lstStyle/>
                    <a:p>
                      <a:pPr algn="l"/>
                      <a:r>
                        <a:rPr lang="en-US" sz="1600" b="1" dirty="0" smtClean="0">
                          <a:solidFill>
                            <a:schemeClr val="bg1"/>
                          </a:solidFill>
                        </a:rPr>
                        <a:t>PRE-COLLEGE ACHIEVEMENT, DISPOSITIONS,</a:t>
                      </a:r>
                      <a:r>
                        <a:rPr lang="en-US" sz="1600" b="1" baseline="0" dirty="0" smtClean="0">
                          <a:solidFill>
                            <a:schemeClr val="bg1"/>
                          </a:solidFill>
                        </a:rPr>
                        <a:t> AND ASPIRATIONS (TFS 2004)</a:t>
                      </a:r>
                      <a:endParaRPr lang="en-US" sz="1600" b="1" dirty="0">
                        <a:solidFill>
                          <a:schemeClr val="bg1"/>
                        </a:solidFill>
                      </a:endParaRPr>
                    </a:p>
                  </a:txBody>
                  <a:tcPr>
                    <a:solidFill>
                      <a:schemeClr val="tx2"/>
                    </a:solidFill>
                  </a:tcPr>
                </a:tc>
                <a:tc>
                  <a:txBody>
                    <a:bodyPr/>
                    <a:lstStyle/>
                    <a:p>
                      <a:pPr algn="ctr"/>
                      <a:endParaRPr lang="en-US" sz="1600" b="1" dirty="0"/>
                    </a:p>
                  </a:txBody>
                  <a:tcPr>
                    <a:solidFill>
                      <a:schemeClr val="tx2"/>
                    </a:solidFill>
                  </a:tcPr>
                </a:tc>
                <a:tc>
                  <a:txBody>
                    <a:bodyPr/>
                    <a:lstStyle/>
                    <a:p>
                      <a:endParaRPr lang="en-US" sz="2000" b="1" dirty="0"/>
                    </a:p>
                  </a:txBody>
                  <a:tcPr>
                    <a:solidFill>
                      <a:schemeClr val="tx2"/>
                    </a:solidFill>
                  </a:tcPr>
                </a:tc>
                <a:tc>
                  <a:txBody>
                    <a:bodyPr/>
                    <a:lstStyle/>
                    <a:p>
                      <a:pPr algn="ctr"/>
                      <a:endParaRPr lang="en-US" sz="1600" b="1" dirty="0"/>
                    </a:p>
                  </a:txBody>
                  <a:tcPr>
                    <a:solidFill>
                      <a:schemeClr val="tx2"/>
                    </a:solidFill>
                  </a:tcPr>
                </a:tc>
              </a:tr>
              <a:tr h="328131">
                <a:tc>
                  <a:txBody>
                    <a:bodyPr/>
                    <a:lstStyle/>
                    <a:p>
                      <a:pPr algn="l"/>
                      <a:r>
                        <a:rPr lang="en-US" sz="1600" dirty="0" smtClean="0"/>
                        <a:t>   Average high</a:t>
                      </a:r>
                      <a:r>
                        <a:rPr lang="en-US" sz="1600" baseline="0" dirty="0" smtClean="0"/>
                        <a:t> school grade</a:t>
                      </a:r>
                      <a:endParaRPr lang="en-US" sz="1600" dirty="0"/>
                    </a:p>
                  </a:txBody>
                  <a:tcPr/>
                </a:tc>
                <a:tc>
                  <a:txBody>
                    <a:bodyPr/>
                    <a:lstStyle/>
                    <a:p>
                      <a:pPr algn="ctr"/>
                      <a:r>
                        <a:rPr lang="en-US" sz="1600" b="1" dirty="0" smtClean="0"/>
                        <a:t>+</a:t>
                      </a:r>
                      <a:endParaRPr lang="en-US" sz="1600" b="1" dirty="0"/>
                    </a:p>
                  </a:txBody>
                  <a:tcPr/>
                </a:tc>
                <a:tc>
                  <a:txBody>
                    <a:bodyPr/>
                    <a:lstStyle/>
                    <a:p>
                      <a:pPr algn="ctr"/>
                      <a:r>
                        <a:rPr lang="en-US" sz="1600" b="1" dirty="0" smtClean="0"/>
                        <a:t>2.38</a:t>
                      </a:r>
                      <a:endParaRPr lang="en-US" sz="1600" b="1" dirty="0"/>
                    </a:p>
                  </a:txBody>
                  <a:tcPr/>
                </a:tc>
                <a:tc>
                  <a:txBody>
                    <a:bodyPr/>
                    <a:lstStyle/>
                    <a:p>
                      <a:pPr algn="ctr"/>
                      <a:r>
                        <a:rPr lang="en-US" sz="1600" b="1" dirty="0" smtClean="0"/>
                        <a:t>*</a:t>
                      </a:r>
                      <a:endParaRPr lang="en-US" sz="1600" b="1" dirty="0"/>
                    </a:p>
                  </a:txBody>
                  <a:tcPr/>
                </a:tc>
              </a:tr>
              <a:tr h="328131">
                <a:tc>
                  <a:txBody>
                    <a:bodyPr/>
                    <a:lstStyle/>
                    <a:p>
                      <a:pPr algn="l"/>
                      <a:r>
                        <a:rPr lang="en-US" sz="1600" dirty="0" smtClean="0"/>
                        <a:t>   SAT score</a:t>
                      </a:r>
                      <a:endParaRPr lang="en-US" sz="1600" dirty="0"/>
                    </a:p>
                  </a:txBody>
                  <a:tcPr/>
                </a:tc>
                <a:tc>
                  <a:txBody>
                    <a:bodyPr/>
                    <a:lstStyle/>
                    <a:p>
                      <a:pPr algn="ctr"/>
                      <a:r>
                        <a:rPr lang="en-US" sz="1600" b="1" dirty="0" smtClean="0"/>
                        <a:t>+</a:t>
                      </a:r>
                      <a:endParaRPr lang="en-US" sz="1600" b="1" dirty="0"/>
                    </a:p>
                  </a:txBody>
                  <a:tcPr/>
                </a:tc>
                <a:tc>
                  <a:txBody>
                    <a:bodyPr/>
                    <a:lstStyle/>
                    <a:p>
                      <a:pPr algn="ctr"/>
                      <a:r>
                        <a:rPr lang="en-US" sz="1600" b="1" dirty="0" smtClean="0"/>
                        <a:t>-2.30</a:t>
                      </a:r>
                      <a:endParaRPr lang="en-US" sz="1600" b="1" dirty="0"/>
                    </a:p>
                  </a:txBody>
                  <a:tcPr/>
                </a:tc>
                <a:tc>
                  <a:txBody>
                    <a:bodyPr/>
                    <a:lstStyle/>
                    <a:p>
                      <a:pPr algn="ctr"/>
                      <a:r>
                        <a:rPr lang="en-US" sz="1600" b="1" dirty="0" smtClean="0"/>
                        <a:t>*</a:t>
                      </a:r>
                      <a:endParaRPr lang="en-US" sz="1600" b="1" dirty="0"/>
                    </a:p>
                  </a:txBody>
                  <a:tcPr/>
                </a:tc>
              </a:tr>
              <a:tr h="328131">
                <a:tc>
                  <a:txBody>
                    <a:bodyPr/>
                    <a:lstStyle/>
                    <a:p>
                      <a:pPr algn="l"/>
                      <a:r>
                        <a:rPr lang="en-US" sz="1600" dirty="0" smtClean="0"/>
                        <a:t>   Social Self-concept factor</a:t>
                      </a:r>
                      <a:endParaRPr lang="en-US" sz="1600" dirty="0"/>
                    </a:p>
                  </a:txBody>
                  <a:tcPr/>
                </a:tc>
                <a:tc>
                  <a:txBody>
                    <a:bodyPr/>
                    <a:lstStyle/>
                    <a:p>
                      <a:pPr algn="ctr"/>
                      <a:r>
                        <a:rPr lang="en-US" sz="1600" b="1" dirty="0" smtClean="0"/>
                        <a:t>+</a:t>
                      </a:r>
                      <a:endParaRPr lang="en-US" sz="1600" b="1" dirty="0"/>
                    </a:p>
                  </a:txBody>
                  <a:tcPr/>
                </a:tc>
                <a:tc>
                  <a:txBody>
                    <a:bodyPr/>
                    <a:lstStyle/>
                    <a:p>
                      <a:pPr algn="ctr"/>
                      <a:r>
                        <a:rPr lang="en-US" sz="1600" b="1" dirty="0" smtClean="0"/>
                        <a:t>3.40</a:t>
                      </a:r>
                      <a:endParaRPr lang="en-US" sz="1600" b="1" dirty="0"/>
                    </a:p>
                  </a:txBody>
                  <a:tcPr/>
                </a:tc>
                <a:tc>
                  <a:txBody>
                    <a:bodyPr/>
                    <a:lstStyle/>
                    <a:p>
                      <a:pPr algn="ctr"/>
                      <a:r>
                        <a:rPr lang="en-US" sz="1600" b="1" dirty="0" smtClean="0"/>
                        <a:t>***</a:t>
                      </a:r>
                      <a:endParaRPr lang="en-US" sz="1600" b="1" dirty="0"/>
                    </a:p>
                  </a:txBody>
                  <a:tcPr/>
                </a:tc>
              </a:tr>
              <a:tr h="328131">
                <a:tc>
                  <a:txBody>
                    <a:bodyPr/>
                    <a:lstStyle/>
                    <a:p>
                      <a:pPr algn="l"/>
                      <a:r>
                        <a:rPr lang="en-US" sz="1600" dirty="0" smtClean="0"/>
                        <a:t>   Academic Self-concept factor</a:t>
                      </a:r>
                      <a:endParaRPr lang="en-US" sz="1600" dirty="0"/>
                    </a:p>
                  </a:txBody>
                  <a:tcPr/>
                </a:tc>
                <a:tc>
                  <a:txBody>
                    <a:bodyPr/>
                    <a:lstStyle/>
                    <a:p>
                      <a:pPr algn="ctr"/>
                      <a:r>
                        <a:rPr lang="en-US" sz="1600" b="1" dirty="0" smtClean="0"/>
                        <a:t>+</a:t>
                      </a:r>
                      <a:endParaRPr lang="en-US" sz="1600" b="1" dirty="0"/>
                    </a:p>
                  </a:txBody>
                  <a:tcPr/>
                </a:tc>
                <a:tc>
                  <a:txBody>
                    <a:bodyPr/>
                    <a:lstStyle/>
                    <a:p>
                      <a:pPr algn="ctr"/>
                      <a:r>
                        <a:rPr lang="en-US" sz="1600" b="1" dirty="0" smtClean="0"/>
                        <a:t>2.71</a:t>
                      </a:r>
                      <a:endParaRPr lang="en-US" sz="1600" b="1" dirty="0"/>
                    </a:p>
                  </a:txBody>
                  <a:tcPr/>
                </a:tc>
                <a:tc>
                  <a:txBody>
                    <a:bodyPr/>
                    <a:lstStyle/>
                    <a:p>
                      <a:pPr algn="ctr"/>
                      <a:r>
                        <a:rPr lang="en-US" sz="1600" b="1" dirty="0" smtClean="0"/>
                        <a:t>**</a:t>
                      </a:r>
                      <a:endParaRPr lang="en-US" sz="1600" b="1" dirty="0"/>
                    </a:p>
                  </a:txBody>
                  <a:tcPr/>
                </a:tc>
              </a:tr>
              <a:tr h="328131">
                <a:tc>
                  <a:txBody>
                    <a:bodyPr/>
                    <a:lstStyle/>
                    <a:p>
                      <a:pPr algn="l"/>
                      <a:r>
                        <a:rPr lang="en-US" sz="1600" dirty="0" smtClean="0"/>
                        <a:t>   STEM identify</a:t>
                      </a:r>
                      <a:r>
                        <a:rPr lang="en-US" sz="1600" baseline="0" dirty="0" smtClean="0"/>
                        <a:t> factor</a:t>
                      </a:r>
                      <a:endParaRPr lang="en-US" sz="1600" dirty="0"/>
                    </a:p>
                  </a:txBody>
                  <a:tcPr/>
                </a:tc>
                <a:tc>
                  <a:txBody>
                    <a:bodyPr/>
                    <a:lstStyle/>
                    <a:p>
                      <a:pPr algn="ctr"/>
                      <a:r>
                        <a:rPr lang="en-US" sz="1600" b="1" dirty="0" smtClean="0"/>
                        <a:t>-</a:t>
                      </a:r>
                      <a:endParaRPr lang="en-US" sz="1600" b="1" dirty="0"/>
                    </a:p>
                  </a:txBody>
                  <a:tcPr/>
                </a:tc>
                <a:tc>
                  <a:txBody>
                    <a:bodyPr/>
                    <a:lstStyle/>
                    <a:p>
                      <a:pPr algn="ctr"/>
                      <a:r>
                        <a:rPr lang="en-US" sz="1600" b="1" dirty="0" smtClean="0"/>
                        <a:t>-1.99</a:t>
                      </a:r>
                      <a:endParaRPr lang="en-US" sz="1600" b="1" dirty="0"/>
                    </a:p>
                  </a:txBody>
                  <a:tcPr/>
                </a:tc>
                <a:tc>
                  <a:txBody>
                    <a:bodyPr/>
                    <a:lstStyle/>
                    <a:p>
                      <a:pPr algn="ctr"/>
                      <a:r>
                        <a:rPr lang="en-US" sz="1600" b="1" dirty="0" smtClean="0"/>
                        <a:t>*</a:t>
                      </a:r>
                      <a:endParaRPr lang="en-US" sz="1600" b="1" dirty="0"/>
                    </a:p>
                  </a:txBody>
                  <a:tcPr/>
                </a:tc>
              </a:tr>
              <a:tr h="328131">
                <a:tc>
                  <a:txBody>
                    <a:bodyPr/>
                    <a:lstStyle/>
                    <a:p>
                      <a:pPr algn="l"/>
                      <a:r>
                        <a:rPr lang="en-US" sz="1600" dirty="0" smtClean="0"/>
                        <a:t>   Aspirators for a bachelor’s degree (ref: Master’s)</a:t>
                      </a:r>
                      <a:endParaRPr lang="en-US" sz="1600" dirty="0"/>
                    </a:p>
                  </a:txBody>
                  <a:tcPr/>
                </a:tc>
                <a:tc>
                  <a:txBody>
                    <a:bodyPr/>
                    <a:lstStyle/>
                    <a:p>
                      <a:pPr algn="ctr"/>
                      <a:r>
                        <a:rPr lang="en-US" sz="1600" b="1" dirty="0" smtClean="0"/>
                        <a:t>+</a:t>
                      </a:r>
                      <a:endParaRPr lang="en-US" sz="1600" b="1" dirty="0"/>
                    </a:p>
                  </a:txBody>
                  <a:tcPr/>
                </a:tc>
                <a:tc>
                  <a:txBody>
                    <a:bodyPr/>
                    <a:lstStyle/>
                    <a:p>
                      <a:pPr algn="ctr"/>
                      <a:r>
                        <a:rPr lang="en-US" sz="1600" b="1" dirty="0" smtClean="0"/>
                        <a:t>2.39</a:t>
                      </a:r>
                      <a:endParaRPr lang="en-US" sz="1600" b="1" dirty="0"/>
                    </a:p>
                  </a:txBody>
                  <a:tcPr/>
                </a:tc>
                <a:tc>
                  <a:txBody>
                    <a:bodyPr/>
                    <a:lstStyle/>
                    <a:p>
                      <a:pPr algn="ctr"/>
                      <a:r>
                        <a:rPr lang="en-US" sz="1600" b="1" dirty="0" smtClean="0"/>
                        <a:t>*</a:t>
                      </a:r>
                      <a:endParaRPr lang="en-US" sz="1600" b="1" dirty="0"/>
                    </a:p>
                  </a:txBody>
                  <a:tcPr/>
                </a:tc>
              </a:tr>
              <a:tr h="328131">
                <a:tc>
                  <a:txBody>
                    <a:bodyPr/>
                    <a:lstStyle/>
                    <a:p>
                      <a:pPr algn="l"/>
                      <a:r>
                        <a:rPr lang="en-US" sz="1600" dirty="0" smtClean="0"/>
                        <a:t>   Student‘s probable</a:t>
                      </a:r>
                      <a:r>
                        <a:rPr lang="en-US" sz="1600" baseline="0" dirty="0" smtClean="0"/>
                        <a:t> career will not be in STEM (ref: Health career)</a:t>
                      </a:r>
                      <a:endParaRPr lang="en-US" sz="1600" dirty="0"/>
                    </a:p>
                  </a:txBody>
                  <a:tcPr/>
                </a:tc>
                <a:tc>
                  <a:txBody>
                    <a:bodyPr/>
                    <a:lstStyle/>
                    <a:p>
                      <a:pPr algn="ctr"/>
                      <a:r>
                        <a:rPr lang="en-US" sz="1600" b="1" dirty="0" smtClean="0"/>
                        <a:t>-</a:t>
                      </a:r>
                      <a:endParaRPr lang="en-US" sz="1600" b="1" dirty="0"/>
                    </a:p>
                  </a:txBody>
                  <a:tcPr/>
                </a:tc>
                <a:tc>
                  <a:txBody>
                    <a:bodyPr/>
                    <a:lstStyle/>
                    <a:p>
                      <a:pPr algn="ctr"/>
                      <a:r>
                        <a:rPr lang="en-US" sz="1600" b="1" dirty="0" smtClean="0"/>
                        <a:t>-2.35</a:t>
                      </a:r>
                      <a:endParaRPr lang="en-US" sz="1600" b="1" dirty="0"/>
                    </a:p>
                  </a:txBody>
                  <a:tcPr/>
                </a:tc>
                <a:tc>
                  <a:txBody>
                    <a:bodyPr/>
                    <a:lstStyle/>
                    <a:p>
                      <a:pPr algn="ctr"/>
                      <a:r>
                        <a:rPr lang="en-US" sz="1600" b="1" dirty="0" smtClean="0"/>
                        <a:t>*</a:t>
                      </a:r>
                      <a:endParaRPr lang="en-US" sz="1600" b="1" dirty="0"/>
                    </a:p>
                  </a:txBody>
                  <a:tcPr/>
                </a:tc>
              </a:tr>
              <a:tr h="387791">
                <a:tc>
                  <a:txBody>
                    <a:bodyPr/>
                    <a:lstStyle/>
                    <a:p>
                      <a:pPr algn="l"/>
                      <a:r>
                        <a:rPr lang="en-US" sz="1600" b="1" dirty="0" smtClean="0">
                          <a:solidFill>
                            <a:schemeClr val="bg1"/>
                          </a:solidFill>
                        </a:rPr>
                        <a:t>UNDERGRADUATE EXPERIENCES AND CONTEXTUAL INFLUENCES (PBS)</a:t>
                      </a:r>
                      <a:endParaRPr lang="en-US" sz="1600" b="1" dirty="0">
                        <a:solidFill>
                          <a:schemeClr val="bg1"/>
                        </a:solidFill>
                      </a:endParaRPr>
                    </a:p>
                  </a:txBody>
                  <a:tcPr>
                    <a:solidFill>
                      <a:schemeClr val="tx2"/>
                    </a:solidFill>
                  </a:tcPr>
                </a:tc>
                <a:tc>
                  <a:txBody>
                    <a:bodyPr/>
                    <a:lstStyle/>
                    <a:p>
                      <a:pPr algn="ctr"/>
                      <a:endParaRPr lang="en-US" sz="1600" b="1" dirty="0"/>
                    </a:p>
                  </a:txBody>
                  <a:tcPr>
                    <a:solidFill>
                      <a:schemeClr val="tx2"/>
                    </a:solidFill>
                  </a:tcPr>
                </a:tc>
                <a:tc>
                  <a:txBody>
                    <a:bodyPr/>
                    <a:lstStyle/>
                    <a:p>
                      <a:endParaRPr lang="en-US" sz="2000" b="1" dirty="0"/>
                    </a:p>
                  </a:txBody>
                  <a:tcPr>
                    <a:solidFill>
                      <a:schemeClr val="tx2"/>
                    </a:solidFill>
                  </a:tcPr>
                </a:tc>
                <a:tc>
                  <a:txBody>
                    <a:bodyPr/>
                    <a:lstStyle/>
                    <a:p>
                      <a:pPr algn="ctr"/>
                      <a:endParaRPr lang="en-US" sz="1600" b="1" dirty="0"/>
                    </a:p>
                  </a:txBody>
                  <a:tcPr>
                    <a:solidFill>
                      <a:schemeClr val="tx2"/>
                    </a:solidFill>
                  </a:tcPr>
                </a:tc>
              </a:tr>
              <a:tr h="328131">
                <a:tc>
                  <a:txBody>
                    <a:bodyPr/>
                    <a:lstStyle/>
                    <a:p>
                      <a:pPr algn="l"/>
                      <a:r>
                        <a:rPr lang="en-US" sz="1600" dirty="0" smtClean="0"/>
                        <a:t>   Faculty mentorship and guidance factor</a:t>
                      </a:r>
                      <a:endParaRPr lang="en-US" sz="1600" dirty="0"/>
                    </a:p>
                  </a:txBody>
                  <a:tcPr/>
                </a:tc>
                <a:tc>
                  <a:txBody>
                    <a:bodyPr/>
                    <a:lstStyle/>
                    <a:p>
                      <a:pPr algn="ctr"/>
                      <a:r>
                        <a:rPr lang="en-US" sz="1600" b="1" dirty="0" smtClean="0"/>
                        <a:t>+</a:t>
                      </a:r>
                      <a:endParaRPr lang="en-US" sz="1600" b="1" dirty="0"/>
                    </a:p>
                  </a:txBody>
                  <a:tcPr/>
                </a:tc>
                <a:tc>
                  <a:txBody>
                    <a:bodyPr/>
                    <a:lstStyle/>
                    <a:p>
                      <a:pPr algn="ctr"/>
                      <a:r>
                        <a:rPr lang="en-US" sz="1600" b="1" dirty="0" smtClean="0"/>
                        <a:t>21.35</a:t>
                      </a:r>
                      <a:endParaRPr lang="en-US" sz="1600" b="1" dirty="0"/>
                    </a:p>
                  </a:txBody>
                  <a:tcPr/>
                </a:tc>
                <a:tc>
                  <a:txBody>
                    <a:bodyPr/>
                    <a:lstStyle/>
                    <a:p>
                      <a:pPr algn="ctr"/>
                      <a:r>
                        <a:rPr lang="en-US" sz="1600" b="1" dirty="0" smtClean="0"/>
                        <a:t>***</a:t>
                      </a:r>
                      <a:endParaRPr lang="en-US" sz="1600" b="1" dirty="0"/>
                    </a:p>
                  </a:txBody>
                  <a:tcPr/>
                </a:tc>
              </a:tr>
              <a:tr h="328131">
                <a:tc>
                  <a:txBody>
                    <a:bodyPr/>
                    <a:lstStyle/>
                    <a:p>
                      <a:pPr algn="l"/>
                      <a:r>
                        <a:rPr lang="en-US" sz="1600" dirty="0" smtClean="0"/>
                        <a:t>   Participate in an internship or cooperative</a:t>
                      </a:r>
                      <a:r>
                        <a:rPr lang="en-US" sz="1600" baseline="0" dirty="0" smtClean="0"/>
                        <a:t> education program (Y/N)</a:t>
                      </a:r>
                    </a:p>
                  </a:txBody>
                  <a:tcPr/>
                </a:tc>
                <a:tc>
                  <a:txBody>
                    <a:bodyPr/>
                    <a:lstStyle/>
                    <a:p>
                      <a:pPr algn="ctr"/>
                      <a:r>
                        <a:rPr lang="en-US" sz="1600" b="1" dirty="0" smtClean="0"/>
                        <a:t>+</a:t>
                      </a:r>
                      <a:endParaRPr lang="en-US" sz="1600" b="1" dirty="0"/>
                    </a:p>
                  </a:txBody>
                  <a:tcPr/>
                </a:tc>
                <a:tc>
                  <a:txBody>
                    <a:bodyPr/>
                    <a:lstStyle/>
                    <a:p>
                      <a:pPr algn="ctr"/>
                      <a:r>
                        <a:rPr lang="en-US" sz="1600" b="1" dirty="0" smtClean="0"/>
                        <a:t>5.35</a:t>
                      </a:r>
                      <a:endParaRPr lang="en-US" sz="1600" b="1" dirty="0"/>
                    </a:p>
                  </a:txBody>
                  <a:tcPr/>
                </a:tc>
                <a:tc>
                  <a:txBody>
                    <a:bodyPr/>
                    <a:lstStyle/>
                    <a:p>
                      <a:pPr algn="ctr"/>
                      <a:r>
                        <a:rPr lang="en-US" sz="1600" b="1" dirty="0" smtClean="0"/>
                        <a:t>***</a:t>
                      </a:r>
                      <a:endParaRPr lang="en-US" sz="1600" b="1" dirty="0"/>
                    </a:p>
                  </a:txBody>
                  <a:tcPr/>
                </a:tc>
              </a:tr>
              <a:tr h="328131">
                <a:tc>
                  <a:txBody>
                    <a:bodyPr/>
                    <a:lstStyle/>
                    <a:p>
                      <a:pPr algn="l"/>
                      <a:r>
                        <a:rPr lang="en-US" sz="1600" dirty="0" smtClean="0"/>
                        <a:t>   Undergraduate major was in the</a:t>
                      </a:r>
                      <a:r>
                        <a:rPr lang="en-US" sz="1600" baseline="0" dirty="0" smtClean="0"/>
                        <a:t> Health Sciences (ref: Biological sciences)</a:t>
                      </a:r>
                    </a:p>
                  </a:txBody>
                  <a:tcPr/>
                </a:tc>
                <a:tc>
                  <a:txBody>
                    <a:bodyPr/>
                    <a:lstStyle/>
                    <a:p>
                      <a:pPr algn="ctr"/>
                      <a:r>
                        <a:rPr lang="en-US" sz="1600" b="1" dirty="0" smtClean="0"/>
                        <a:t>+</a:t>
                      </a:r>
                      <a:endParaRPr lang="en-US" sz="1600" b="1" dirty="0"/>
                    </a:p>
                  </a:txBody>
                  <a:tcPr/>
                </a:tc>
                <a:tc>
                  <a:txBody>
                    <a:bodyPr/>
                    <a:lstStyle/>
                    <a:p>
                      <a:pPr algn="ctr"/>
                      <a:r>
                        <a:rPr lang="en-US" sz="1600" b="1" dirty="0" smtClean="0"/>
                        <a:t>5.19</a:t>
                      </a:r>
                      <a:endParaRPr lang="en-US" sz="1600" b="1" dirty="0"/>
                    </a:p>
                  </a:txBody>
                  <a:tcPr/>
                </a:tc>
                <a:tc>
                  <a:txBody>
                    <a:bodyPr/>
                    <a:lstStyle/>
                    <a:p>
                      <a:pPr algn="ctr"/>
                      <a:r>
                        <a:rPr lang="en-US" sz="1600" b="1" dirty="0" smtClean="0"/>
                        <a:t>***</a:t>
                      </a:r>
                      <a:endParaRPr lang="en-US" sz="1600" b="1" dirty="0"/>
                    </a:p>
                  </a:txBody>
                  <a:tcPr/>
                </a:tc>
              </a:tr>
              <a:tr h="328131">
                <a:tc>
                  <a:txBody>
                    <a:bodyPr/>
                    <a:lstStyle/>
                    <a:p>
                      <a:pPr algn="l"/>
                      <a:r>
                        <a:rPr lang="en-US" sz="1600" dirty="0" smtClean="0"/>
                        <a:t>   Undergraduate major was in Engineering (ref: Biological sciences)</a:t>
                      </a:r>
                      <a:endParaRPr lang="en-US" sz="1600" dirty="0"/>
                    </a:p>
                  </a:txBody>
                  <a:tcPr/>
                </a:tc>
                <a:tc>
                  <a:txBody>
                    <a:bodyPr/>
                    <a:lstStyle/>
                    <a:p>
                      <a:pPr algn="ctr"/>
                      <a:r>
                        <a:rPr lang="en-US" sz="1600" b="1" dirty="0" smtClean="0"/>
                        <a:t>+</a:t>
                      </a:r>
                      <a:endParaRPr lang="en-US" sz="1600" b="1" dirty="0"/>
                    </a:p>
                  </a:txBody>
                  <a:tcPr/>
                </a:tc>
                <a:tc>
                  <a:txBody>
                    <a:bodyPr/>
                    <a:lstStyle/>
                    <a:p>
                      <a:pPr algn="ctr"/>
                      <a:r>
                        <a:rPr lang="en-US" sz="1600" b="1" dirty="0" smtClean="0"/>
                        <a:t>3.95</a:t>
                      </a:r>
                      <a:endParaRPr lang="en-US" sz="1600" b="1" dirty="0"/>
                    </a:p>
                  </a:txBody>
                  <a:tcPr/>
                </a:tc>
                <a:tc>
                  <a:txBody>
                    <a:bodyPr/>
                    <a:lstStyle/>
                    <a:p>
                      <a:pPr algn="ctr"/>
                      <a:r>
                        <a:rPr lang="en-US" sz="1600" b="1" dirty="0" smtClean="0"/>
                        <a:t>***</a:t>
                      </a:r>
                      <a:endParaRPr lang="en-US" sz="1600" b="1" dirty="0"/>
                    </a:p>
                  </a:txBody>
                  <a:tcPr/>
                </a:tc>
              </a:tr>
            </a:tbl>
          </a:graphicData>
        </a:graphic>
      </p:graphicFrame>
    </p:spTree>
    <p:extLst>
      <p:ext uri="{BB962C8B-B14F-4D97-AF65-F5344CB8AC3E}">
        <p14:creationId xmlns:p14="http://schemas.microsoft.com/office/powerpoint/2010/main" val="25281792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p:cNvGraphicFramePr/>
          <p:nvPr>
            <p:extLst>
              <p:ext uri="{D42A27DB-BD31-4B8C-83A1-F6EECF244321}">
                <p14:modId xmlns:p14="http://schemas.microsoft.com/office/powerpoint/2010/main" val="3130752704"/>
              </p:ext>
            </p:extLst>
          </p:nvPr>
        </p:nvGraphicFramePr>
        <p:xfrm>
          <a:off x="328881" y="3505200"/>
          <a:ext cx="4261402" cy="2695124"/>
        </p:xfrm>
        <a:graphic>
          <a:graphicData uri="http://schemas.openxmlformats.org/drawingml/2006/chart">
            <c:chart xmlns:c="http://schemas.openxmlformats.org/drawingml/2006/chart" xmlns:r="http://schemas.openxmlformats.org/officeDocument/2006/relationships" r:id="rId3"/>
          </a:graphicData>
        </a:graphic>
      </p:graphicFrame>
      <p:sp>
        <p:nvSpPr>
          <p:cNvPr id="13" name="Content Placeholder 12"/>
          <p:cNvSpPr>
            <a:spLocks noGrp="1"/>
          </p:cNvSpPr>
          <p:nvPr>
            <p:ph idx="12"/>
          </p:nvPr>
        </p:nvSpPr>
        <p:spPr>
          <a:xfrm>
            <a:off x="474545" y="194820"/>
            <a:ext cx="9115926" cy="455401"/>
          </a:xfrm>
        </p:spPr>
        <p:txBody>
          <a:bodyPr/>
          <a:lstStyle/>
          <a:p>
            <a:pPr lvl="0" algn="ctr"/>
            <a:r>
              <a:rPr lang="en-US" sz="2800" b="1" dirty="0" smtClean="0">
                <a:solidFill>
                  <a:schemeClr val="bg1"/>
                </a:solidFill>
                <a:latin typeface="+mj-lt"/>
              </a:rPr>
              <a:t>Predictors of Remaining in a STEM Pathway </a:t>
            </a:r>
          </a:p>
          <a:p>
            <a:pPr lvl="0" algn="ctr"/>
            <a:r>
              <a:rPr lang="en-US" sz="2800" b="1" dirty="0" smtClean="0">
                <a:solidFill>
                  <a:schemeClr val="bg1"/>
                </a:solidFill>
                <a:latin typeface="+mj-lt"/>
              </a:rPr>
              <a:t>12 years After College Entry </a:t>
            </a:r>
          </a:p>
        </p:txBody>
      </p:sp>
      <p:sp>
        <p:nvSpPr>
          <p:cNvPr id="15" name="Content Placeholder 8"/>
          <p:cNvSpPr txBox="1">
            <a:spLocks/>
          </p:cNvSpPr>
          <p:nvPr/>
        </p:nvSpPr>
        <p:spPr>
          <a:xfrm>
            <a:off x="1830966" y="2604352"/>
            <a:ext cx="6403084" cy="4088548"/>
          </a:xfrm>
          <a:prstGeom prst="rect">
            <a:avLst/>
          </a:prstGeom>
        </p:spPr>
        <p:txBody>
          <a:bodyPr vert="horz" lIns="0" tIns="0" rIns="0" bIns="0" rtlCol="0">
            <a:noAutofit/>
          </a:bodyPr>
          <a:lstStyle>
            <a:lvl1pPr marL="0" indent="0" algn="l" defTabSz="457200" rtl="0" eaLnBrk="1" latinLnBrk="0" hangingPunct="1">
              <a:spcBef>
                <a:spcPct val="20000"/>
              </a:spcBef>
              <a:buFont typeface="Arial"/>
              <a:buNone/>
              <a:defRPr sz="1400" kern="1200">
                <a:solidFill>
                  <a:srgbClr val="202945"/>
                </a:solidFill>
                <a:latin typeface="ITC Franklin Gothic Heavy"/>
                <a:ea typeface="+mn-ea"/>
                <a:cs typeface="ITC Franklin Gothic Heavy"/>
              </a:defRPr>
            </a:lvl1pPr>
            <a:lvl2pPr marL="0" indent="-228600" algn="l" defTabSz="457200" rtl="0" eaLnBrk="1" latinLnBrk="0" hangingPunct="1">
              <a:spcBef>
                <a:spcPct val="20000"/>
              </a:spcBef>
              <a:buClr>
                <a:srgbClr val="202945"/>
              </a:buClr>
              <a:buFont typeface="Arial"/>
              <a:buChar char="◼"/>
              <a:defRPr sz="1400" kern="1200">
                <a:solidFill>
                  <a:schemeClr val="tx1"/>
                </a:solidFill>
                <a:latin typeface="ITC Franklin Gothic BT Book"/>
                <a:ea typeface="+mn-ea"/>
                <a:cs typeface="ITC Franklin Gothic BT Book"/>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indent="0">
              <a:buNone/>
            </a:pPr>
            <a:endParaRPr lang="en-US" sz="1800" dirty="0">
              <a:solidFill>
                <a:srgbClr val="202945"/>
              </a:solidFill>
              <a:latin typeface="+mn-lt"/>
            </a:endParaRPr>
          </a:p>
        </p:txBody>
      </p:sp>
      <p:graphicFrame>
        <p:nvGraphicFramePr>
          <p:cNvPr id="2" name="Table 1"/>
          <p:cNvGraphicFramePr>
            <a:graphicFrameLocks noGrp="1"/>
          </p:cNvGraphicFramePr>
          <p:nvPr>
            <p:extLst>
              <p:ext uri="{D42A27DB-BD31-4B8C-83A1-F6EECF244321}">
                <p14:modId xmlns:p14="http://schemas.microsoft.com/office/powerpoint/2010/main" val="2700105471"/>
              </p:ext>
            </p:extLst>
          </p:nvPr>
        </p:nvGraphicFramePr>
        <p:xfrm>
          <a:off x="204716" y="1145755"/>
          <a:ext cx="9648968" cy="5072035"/>
        </p:xfrm>
        <a:graphic>
          <a:graphicData uri="http://schemas.openxmlformats.org/drawingml/2006/table">
            <a:tbl>
              <a:tblPr firstRow="1" bandRow="1">
                <a:tableStyleId>{93296810-A885-4BE3-A3E7-6D5BEEA58F35}</a:tableStyleId>
              </a:tblPr>
              <a:tblGrid>
                <a:gridCol w="7632989"/>
                <a:gridCol w="665555"/>
                <a:gridCol w="715439"/>
                <a:gridCol w="634985"/>
              </a:tblGrid>
              <a:tr h="452110">
                <a:tc>
                  <a:txBody>
                    <a:bodyPr/>
                    <a:lstStyle/>
                    <a:p>
                      <a:pPr algn="l"/>
                      <a:r>
                        <a:rPr lang="en-US" sz="1600" dirty="0" smtClean="0"/>
                        <a:t>N = 2,333 </a:t>
                      </a:r>
                      <a:r>
                        <a:rPr lang="en-US" sz="1600" baseline="0" dirty="0" smtClean="0"/>
                        <a:t> | STEM Pathway = STEM graduate  school and/or STEM workforce </a:t>
                      </a:r>
                      <a:endParaRPr lang="en-US" sz="1600" dirty="0"/>
                    </a:p>
                  </a:txBody>
                  <a:tcPr/>
                </a:tc>
                <a:tc>
                  <a:txBody>
                    <a:bodyPr/>
                    <a:lstStyle/>
                    <a:p>
                      <a:pPr algn="ctr"/>
                      <a:endParaRPr lang="en-US" sz="1600" dirty="0"/>
                    </a:p>
                  </a:txBody>
                  <a:tcPr/>
                </a:tc>
                <a:tc>
                  <a:txBody>
                    <a:bodyPr/>
                    <a:lstStyle/>
                    <a:p>
                      <a:pPr algn="ctr"/>
                      <a:r>
                        <a:rPr lang="en-US" sz="1600" dirty="0" smtClean="0"/>
                        <a:t>T-ratio</a:t>
                      </a:r>
                      <a:endParaRPr lang="en-US" sz="1600" dirty="0"/>
                    </a:p>
                  </a:txBody>
                  <a:tcPr/>
                </a:tc>
                <a:tc>
                  <a:txBody>
                    <a:bodyPr/>
                    <a:lstStyle/>
                    <a:p>
                      <a:pPr algn="ctr"/>
                      <a:r>
                        <a:rPr lang="en-US" sz="1600" dirty="0" smtClean="0"/>
                        <a:t>Sig.</a:t>
                      </a:r>
                      <a:endParaRPr lang="en-US" sz="1600" dirty="0"/>
                    </a:p>
                  </a:txBody>
                  <a:tcPr/>
                </a:tc>
              </a:tr>
              <a:tr h="303990">
                <a:tc>
                  <a:txBody>
                    <a:bodyPr/>
                    <a:lstStyle/>
                    <a:p>
                      <a:pPr algn="l"/>
                      <a:r>
                        <a:rPr lang="en-US" sz="1600" b="1" dirty="0" smtClean="0">
                          <a:solidFill>
                            <a:schemeClr val="bg1"/>
                          </a:solidFill>
                        </a:rPr>
                        <a:t>DEMOGRAPHIC CHARACTERISTICS (TFS</a:t>
                      </a:r>
                      <a:r>
                        <a:rPr lang="en-US" sz="1600" b="1" baseline="0" dirty="0" smtClean="0">
                          <a:solidFill>
                            <a:schemeClr val="bg1"/>
                          </a:solidFill>
                        </a:rPr>
                        <a:t> 2004)</a:t>
                      </a:r>
                    </a:p>
                  </a:txBody>
                  <a:tcPr>
                    <a:solidFill>
                      <a:schemeClr val="tx2"/>
                    </a:solidFill>
                  </a:tcPr>
                </a:tc>
                <a:tc>
                  <a:txBody>
                    <a:bodyPr/>
                    <a:lstStyle/>
                    <a:p>
                      <a:pPr algn="ctr"/>
                      <a:endParaRPr lang="en-US" sz="1600" b="1" dirty="0"/>
                    </a:p>
                  </a:txBody>
                  <a:tcPr>
                    <a:solidFill>
                      <a:schemeClr val="tx2"/>
                    </a:solidFill>
                  </a:tcPr>
                </a:tc>
                <a:tc>
                  <a:txBody>
                    <a:bodyPr/>
                    <a:lstStyle/>
                    <a:p>
                      <a:pPr algn="ctr"/>
                      <a:endParaRPr lang="en-US" sz="1600" b="1" dirty="0"/>
                    </a:p>
                  </a:txBody>
                  <a:tcPr>
                    <a:solidFill>
                      <a:schemeClr val="tx2"/>
                    </a:solidFill>
                  </a:tcPr>
                </a:tc>
                <a:tc>
                  <a:txBody>
                    <a:bodyPr/>
                    <a:lstStyle/>
                    <a:p>
                      <a:pPr algn="ctr"/>
                      <a:endParaRPr lang="en-US" sz="1600" b="1" dirty="0"/>
                    </a:p>
                  </a:txBody>
                  <a:tcPr>
                    <a:solidFill>
                      <a:schemeClr val="tx2"/>
                    </a:solidFill>
                  </a:tcPr>
                </a:tc>
              </a:tr>
              <a:tr h="303990">
                <a:tc>
                  <a:txBody>
                    <a:bodyPr/>
                    <a:lstStyle/>
                    <a:p>
                      <a:pPr algn="l"/>
                      <a:r>
                        <a:rPr lang="en-US" sz="1600" baseline="0" dirty="0" smtClean="0"/>
                        <a:t>   Gender (Female)</a:t>
                      </a:r>
                      <a:endParaRPr lang="en-US" sz="1600" dirty="0" smtClean="0"/>
                    </a:p>
                  </a:txBody>
                  <a:tcPr/>
                </a:tc>
                <a:tc>
                  <a:txBody>
                    <a:bodyPr/>
                    <a:lstStyle/>
                    <a:p>
                      <a:pPr algn="ctr"/>
                      <a:r>
                        <a:rPr lang="en-US" sz="1600" b="1" dirty="0" smtClean="0"/>
                        <a:t>-</a:t>
                      </a:r>
                      <a:endParaRPr lang="en-US" sz="1600" b="1" dirty="0"/>
                    </a:p>
                  </a:txBody>
                  <a:tcPr/>
                </a:tc>
                <a:tc>
                  <a:txBody>
                    <a:bodyPr/>
                    <a:lstStyle/>
                    <a:p>
                      <a:pPr algn="ctr"/>
                      <a:r>
                        <a:rPr lang="en-US" sz="1600" b="1" dirty="0" smtClean="0"/>
                        <a:t>-3.35</a:t>
                      </a:r>
                      <a:endParaRPr lang="en-US" sz="1600" b="1" dirty="0"/>
                    </a:p>
                  </a:txBody>
                  <a:tcPr/>
                </a:tc>
                <a:tc>
                  <a:txBody>
                    <a:bodyPr/>
                    <a:lstStyle/>
                    <a:p>
                      <a:pPr algn="ctr"/>
                      <a:r>
                        <a:rPr lang="en-US" sz="1600" b="1" dirty="0" smtClean="0"/>
                        <a:t>***</a:t>
                      </a:r>
                      <a:endParaRPr lang="en-US" sz="1600" b="1" dirty="0"/>
                    </a:p>
                  </a:txBody>
                  <a:tcPr/>
                </a:tc>
              </a:tr>
              <a:tr h="360366">
                <a:tc>
                  <a:txBody>
                    <a:bodyPr/>
                    <a:lstStyle/>
                    <a:p>
                      <a:pPr algn="l"/>
                      <a:r>
                        <a:rPr lang="en-US" sz="1600" b="1" dirty="0" smtClean="0">
                          <a:solidFill>
                            <a:schemeClr val="bg1"/>
                          </a:solidFill>
                        </a:rPr>
                        <a:t>PRE-COLLEGE ACHIEVEMENT, DISPOSITIONS,</a:t>
                      </a:r>
                      <a:r>
                        <a:rPr lang="en-US" sz="1600" b="1" baseline="0" dirty="0" smtClean="0">
                          <a:solidFill>
                            <a:schemeClr val="bg1"/>
                          </a:solidFill>
                        </a:rPr>
                        <a:t> AND ASPIRATIONS (TFS 2004)</a:t>
                      </a:r>
                      <a:endParaRPr lang="en-US" sz="1600" b="1" dirty="0">
                        <a:solidFill>
                          <a:schemeClr val="bg1"/>
                        </a:solidFill>
                      </a:endParaRPr>
                    </a:p>
                  </a:txBody>
                  <a:tcPr>
                    <a:solidFill>
                      <a:schemeClr val="tx2"/>
                    </a:solidFill>
                  </a:tcPr>
                </a:tc>
                <a:tc>
                  <a:txBody>
                    <a:bodyPr/>
                    <a:lstStyle/>
                    <a:p>
                      <a:pPr algn="ctr"/>
                      <a:endParaRPr lang="en-US" sz="1600" b="1" dirty="0"/>
                    </a:p>
                  </a:txBody>
                  <a:tcPr>
                    <a:solidFill>
                      <a:schemeClr val="tx2"/>
                    </a:solidFill>
                  </a:tcPr>
                </a:tc>
                <a:tc>
                  <a:txBody>
                    <a:bodyPr/>
                    <a:lstStyle/>
                    <a:p>
                      <a:endParaRPr lang="en-US" sz="1600" b="1" dirty="0"/>
                    </a:p>
                  </a:txBody>
                  <a:tcPr>
                    <a:solidFill>
                      <a:schemeClr val="tx2"/>
                    </a:solidFill>
                  </a:tcPr>
                </a:tc>
                <a:tc>
                  <a:txBody>
                    <a:bodyPr/>
                    <a:lstStyle/>
                    <a:p>
                      <a:pPr algn="ctr"/>
                      <a:endParaRPr lang="en-US" sz="1600" b="1" dirty="0"/>
                    </a:p>
                  </a:txBody>
                  <a:tcPr>
                    <a:solidFill>
                      <a:schemeClr val="tx2"/>
                    </a:solidFill>
                  </a:tcPr>
                </a:tc>
              </a:tr>
              <a:tr h="303990">
                <a:tc>
                  <a:txBody>
                    <a:bodyPr/>
                    <a:lstStyle/>
                    <a:p>
                      <a:pPr algn="l"/>
                      <a:r>
                        <a:rPr lang="en-US" sz="1600" dirty="0" smtClean="0"/>
                        <a:t>   Years studying Mathematics</a:t>
                      </a:r>
                      <a:endParaRPr lang="en-US" sz="1600" dirty="0"/>
                    </a:p>
                  </a:txBody>
                  <a:tcPr/>
                </a:tc>
                <a:tc>
                  <a:txBody>
                    <a:bodyPr/>
                    <a:lstStyle/>
                    <a:p>
                      <a:pPr algn="ctr"/>
                      <a:r>
                        <a:rPr lang="en-US" sz="1600" b="1" dirty="0" smtClean="0"/>
                        <a:t>+</a:t>
                      </a:r>
                      <a:endParaRPr lang="en-US" sz="1600" b="1" dirty="0"/>
                    </a:p>
                  </a:txBody>
                  <a:tcPr/>
                </a:tc>
                <a:tc>
                  <a:txBody>
                    <a:bodyPr/>
                    <a:lstStyle/>
                    <a:p>
                      <a:pPr algn="ctr"/>
                      <a:r>
                        <a:rPr lang="en-US" sz="1600" b="1" dirty="0" smtClean="0"/>
                        <a:t>2.17</a:t>
                      </a:r>
                      <a:endParaRPr lang="en-US" sz="1600" b="1" dirty="0"/>
                    </a:p>
                  </a:txBody>
                  <a:tcPr/>
                </a:tc>
                <a:tc>
                  <a:txBody>
                    <a:bodyPr/>
                    <a:lstStyle/>
                    <a:p>
                      <a:pPr algn="ctr"/>
                      <a:r>
                        <a:rPr lang="en-US" sz="1600" b="1" dirty="0" smtClean="0"/>
                        <a:t>*</a:t>
                      </a:r>
                      <a:endParaRPr lang="en-US" sz="1600" b="1" dirty="0"/>
                    </a:p>
                  </a:txBody>
                  <a:tcPr/>
                </a:tc>
              </a:tr>
              <a:tr h="303990">
                <a:tc>
                  <a:txBody>
                    <a:bodyPr/>
                    <a:lstStyle/>
                    <a:p>
                      <a:pPr algn="l"/>
                      <a:r>
                        <a:rPr lang="en-US" sz="1600" dirty="0" smtClean="0"/>
                        <a:t>   Participated</a:t>
                      </a:r>
                      <a:r>
                        <a:rPr lang="en-US" sz="1600" baseline="0" dirty="0" smtClean="0"/>
                        <a:t> in a summer research program or health science research program     </a:t>
                      </a:r>
                    </a:p>
                    <a:p>
                      <a:pPr algn="l"/>
                      <a:r>
                        <a:rPr lang="en-US" sz="1600" baseline="0" dirty="0" smtClean="0"/>
                        <a:t>   sponsored by a university</a:t>
                      </a:r>
                      <a:endParaRPr lang="en-US" sz="1600" dirty="0"/>
                    </a:p>
                  </a:txBody>
                  <a:tcPr/>
                </a:tc>
                <a:tc>
                  <a:txBody>
                    <a:bodyPr/>
                    <a:lstStyle/>
                    <a:p>
                      <a:pPr algn="ctr"/>
                      <a:r>
                        <a:rPr lang="en-US" sz="1600" b="1" dirty="0" smtClean="0"/>
                        <a:t>+</a:t>
                      </a:r>
                      <a:endParaRPr lang="en-US" sz="1600" b="1" dirty="0"/>
                    </a:p>
                  </a:txBody>
                  <a:tcPr/>
                </a:tc>
                <a:tc>
                  <a:txBody>
                    <a:bodyPr/>
                    <a:lstStyle/>
                    <a:p>
                      <a:pPr algn="ctr"/>
                      <a:r>
                        <a:rPr lang="en-US" sz="1600" b="1" dirty="0" smtClean="0"/>
                        <a:t>2.26</a:t>
                      </a:r>
                      <a:endParaRPr lang="en-US" sz="1600" b="1" dirty="0"/>
                    </a:p>
                  </a:txBody>
                  <a:tcPr/>
                </a:tc>
                <a:tc>
                  <a:txBody>
                    <a:bodyPr/>
                    <a:lstStyle/>
                    <a:p>
                      <a:pPr algn="ctr"/>
                      <a:r>
                        <a:rPr lang="en-US" sz="1600" b="1" dirty="0" smtClean="0"/>
                        <a:t>*</a:t>
                      </a:r>
                      <a:endParaRPr lang="en-US" sz="1600" b="1" dirty="0"/>
                    </a:p>
                  </a:txBody>
                  <a:tcPr/>
                </a:tc>
              </a:tr>
              <a:tr h="303990">
                <a:tc>
                  <a:txBody>
                    <a:bodyPr/>
                    <a:lstStyle/>
                    <a:p>
                      <a:pPr algn="l"/>
                      <a:r>
                        <a:rPr lang="en-US" sz="1600" dirty="0" smtClean="0"/>
                        <a:t>   Social Self-concept factor</a:t>
                      </a:r>
                      <a:endParaRPr lang="en-US" sz="1600" dirty="0"/>
                    </a:p>
                  </a:txBody>
                  <a:tcPr/>
                </a:tc>
                <a:tc>
                  <a:txBody>
                    <a:bodyPr/>
                    <a:lstStyle/>
                    <a:p>
                      <a:pPr algn="ctr"/>
                      <a:r>
                        <a:rPr lang="en-US" sz="1600" b="1" dirty="0" smtClean="0"/>
                        <a:t>-</a:t>
                      </a:r>
                      <a:endParaRPr lang="en-US" sz="1600" b="1" dirty="0"/>
                    </a:p>
                  </a:txBody>
                  <a:tcPr/>
                </a:tc>
                <a:tc>
                  <a:txBody>
                    <a:bodyPr/>
                    <a:lstStyle/>
                    <a:p>
                      <a:pPr algn="ctr"/>
                      <a:r>
                        <a:rPr lang="en-US" sz="1600" b="1" dirty="0" smtClean="0"/>
                        <a:t>-3.28</a:t>
                      </a:r>
                      <a:endParaRPr lang="en-US" sz="1600" b="1" dirty="0"/>
                    </a:p>
                  </a:txBody>
                  <a:tcPr/>
                </a:tc>
                <a:tc>
                  <a:txBody>
                    <a:bodyPr/>
                    <a:lstStyle/>
                    <a:p>
                      <a:pPr algn="ctr"/>
                      <a:r>
                        <a:rPr lang="en-US" sz="1600" b="1" dirty="0" smtClean="0"/>
                        <a:t>***</a:t>
                      </a:r>
                      <a:endParaRPr lang="en-US" sz="1600" b="1" dirty="0"/>
                    </a:p>
                  </a:txBody>
                  <a:tcPr/>
                </a:tc>
              </a:tr>
              <a:tr h="303990">
                <a:tc>
                  <a:txBody>
                    <a:bodyPr/>
                    <a:lstStyle/>
                    <a:p>
                      <a:pPr algn="l"/>
                      <a:r>
                        <a:rPr lang="en-US" sz="1600" b="1" dirty="0" smtClean="0">
                          <a:solidFill>
                            <a:schemeClr val="bg1"/>
                          </a:solidFill>
                        </a:rPr>
                        <a:t>UNDERGRADUATE EXPERIENCES &amp; CONTEXTUAL INFLUENCES (11-YEAR</a:t>
                      </a:r>
                      <a:r>
                        <a:rPr lang="en-US" sz="1600" b="1" baseline="0" dirty="0" smtClean="0">
                          <a:solidFill>
                            <a:schemeClr val="bg1"/>
                          </a:solidFill>
                        </a:rPr>
                        <a:t> POST-BACC SURVEY)</a:t>
                      </a:r>
                      <a:endParaRPr lang="en-US" sz="1600" b="1" dirty="0">
                        <a:solidFill>
                          <a:schemeClr val="bg1"/>
                        </a:solidFill>
                      </a:endParaRPr>
                    </a:p>
                  </a:txBody>
                  <a:tcPr>
                    <a:solidFill>
                      <a:schemeClr val="tx2"/>
                    </a:solidFill>
                  </a:tcPr>
                </a:tc>
                <a:tc>
                  <a:txBody>
                    <a:bodyPr/>
                    <a:lstStyle/>
                    <a:p>
                      <a:pPr algn="ctr"/>
                      <a:endParaRPr lang="en-US" sz="1600" b="1" dirty="0"/>
                    </a:p>
                  </a:txBody>
                  <a:tcPr>
                    <a:solidFill>
                      <a:schemeClr val="tx2"/>
                    </a:solidFill>
                  </a:tcPr>
                </a:tc>
                <a:tc>
                  <a:txBody>
                    <a:bodyPr/>
                    <a:lstStyle/>
                    <a:p>
                      <a:pPr algn="ctr"/>
                      <a:endParaRPr lang="en-US" sz="1600" b="1" dirty="0"/>
                    </a:p>
                  </a:txBody>
                  <a:tcPr>
                    <a:solidFill>
                      <a:schemeClr val="tx2"/>
                    </a:solidFill>
                  </a:tcPr>
                </a:tc>
                <a:tc>
                  <a:txBody>
                    <a:bodyPr/>
                    <a:lstStyle/>
                    <a:p>
                      <a:pPr algn="ctr"/>
                      <a:endParaRPr lang="en-US" sz="1600" b="1" dirty="0"/>
                    </a:p>
                  </a:txBody>
                  <a:tcPr>
                    <a:solidFill>
                      <a:schemeClr val="tx2"/>
                    </a:solidFill>
                  </a:tcPr>
                </a:tc>
              </a:tr>
              <a:tr h="303990">
                <a:tc>
                  <a:txBody>
                    <a:bodyPr/>
                    <a:lstStyle/>
                    <a:p>
                      <a:pPr algn="l"/>
                      <a:r>
                        <a:rPr lang="en-US" sz="1600" dirty="0" smtClean="0"/>
                        <a:t>   Undergraduate major was in Math</a:t>
                      </a:r>
                      <a:r>
                        <a:rPr lang="en-US" sz="1600" baseline="0" dirty="0" smtClean="0"/>
                        <a:t> and Computational Sciences (ref: Biological </a:t>
                      </a:r>
                    </a:p>
                    <a:p>
                      <a:pPr algn="l"/>
                      <a:r>
                        <a:rPr lang="en-US" sz="1600" baseline="0" dirty="0" smtClean="0"/>
                        <a:t>   sciences)</a:t>
                      </a:r>
                      <a:endParaRPr lang="en-US" sz="1600" dirty="0"/>
                    </a:p>
                  </a:txBody>
                  <a:tcPr/>
                </a:tc>
                <a:tc>
                  <a:txBody>
                    <a:bodyPr/>
                    <a:lstStyle/>
                    <a:p>
                      <a:pPr algn="ctr"/>
                      <a:r>
                        <a:rPr lang="en-US" sz="1600" b="1" dirty="0" smtClean="0"/>
                        <a:t>-</a:t>
                      </a:r>
                      <a:endParaRPr lang="en-US" sz="1600" b="1" dirty="0"/>
                    </a:p>
                  </a:txBody>
                  <a:tcPr/>
                </a:tc>
                <a:tc>
                  <a:txBody>
                    <a:bodyPr/>
                    <a:lstStyle/>
                    <a:p>
                      <a:pPr algn="ctr"/>
                      <a:r>
                        <a:rPr lang="en-US" sz="1600" b="1" dirty="0" smtClean="0"/>
                        <a:t>-2.27</a:t>
                      </a:r>
                      <a:endParaRPr lang="en-US" sz="1600" b="1" dirty="0"/>
                    </a:p>
                  </a:txBody>
                  <a:tcPr/>
                </a:tc>
                <a:tc>
                  <a:txBody>
                    <a:bodyPr/>
                    <a:lstStyle/>
                    <a:p>
                      <a:pPr algn="ctr"/>
                      <a:r>
                        <a:rPr lang="en-US" sz="1600" b="1" dirty="0" smtClean="0"/>
                        <a:t>*</a:t>
                      </a:r>
                      <a:endParaRPr lang="en-US" sz="1600" b="1" dirty="0"/>
                    </a:p>
                  </a:txBody>
                  <a:tcPr/>
                </a:tc>
              </a:tr>
              <a:tr h="303990">
                <a:tc>
                  <a:txBody>
                    <a:bodyPr/>
                    <a:lstStyle/>
                    <a:p>
                      <a:pPr algn="l"/>
                      <a:r>
                        <a:rPr lang="en-US" sz="1600" dirty="0" smtClean="0"/>
                        <a:t>   Overall GPA</a:t>
                      </a:r>
                      <a:endParaRPr lang="en-US" sz="1600" dirty="0"/>
                    </a:p>
                  </a:txBody>
                  <a:tcPr/>
                </a:tc>
                <a:tc>
                  <a:txBody>
                    <a:bodyPr/>
                    <a:lstStyle/>
                    <a:p>
                      <a:pPr algn="ctr"/>
                      <a:r>
                        <a:rPr lang="en-US" sz="1600" b="1" dirty="0" smtClean="0"/>
                        <a:t>+</a:t>
                      </a:r>
                      <a:endParaRPr lang="en-US" sz="1600" b="1" dirty="0"/>
                    </a:p>
                  </a:txBody>
                  <a:tcPr/>
                </a:tc>
                <a:tc>
                  <a:txBody>
                    <a:bodyPr/>
                    <a:lstStyle/>
                    <a:p>
                      <a:pPr algn="ctr"/>
                      <a:r>
                        <a:rPr lang="en-US" sz="1600" b="1" dirty="0" smtClean="0"/>
                        <a:t>3.96</a:t>
                      </a:r>
                      <a:endParaRPr lang="en-US" sz="1600" b="1" dirty="0"/>
                    </a:p>
                  </a:txBody>
                  <a:tcPr/>
                </a:tc>
                <a:tc>
                  <a:txBody>
                    <a:bodyPr/>
                    <a:lstStyle/>
                    <a:p>
                      <a:pPr algn="ctr"/>
                      <a:r>
                        <a:rPr lang="en-US" sz="1600" b="1" dirty="0" smtClean="0"/>
                        <a:t>***</a:t>
                      </a:r>
                      <a:endParaRPr lang="en-US" sz="1600" b="1" dirty="0"/>
                    </a:p>
                  </a:txBody>
                  <a:tcPr/>
                </a:tc>
              </a:tr>
              <a:tr h="303990">
                <a:tc>
                  <a:txBody>
                    <a:bodyPr/>
                    <a:lstStyle/>
                    <a:p>
                      <a:pPr algn="l"/>
                      <a:r>
                        <a:rPr lang="en-US" sz="1600" dirty="0" smtClean="0"/>
                        <a:t>   Faculty mentorship and guidance factor</a:t>
                      </a:r>
                      <a:endParaRPr lang="en-US" sz="1600" dirty="0"/>
                    </a:p>
                  </a:txBody>
                  <a:tcPr/>
                </a:tc>
                <a:tc>
                  <a:txBody>
                    <a:bodyPr/>
                    <a:lstStyle/>
                    <a:p>
                      <a:pPr algn="ctr"/>
                      <a:r>
                        <a:rPr lang="en-US" sz="1600" b="1" dirty="0" smtClean="0"/>
                        <a:t>+</a:t>
                      </a:r>
                      <a:endParaRPr lang="en-US" sz="1600" b="1" dirty="0"/>
                    </a:p>
                  </a:txBody>
                  <a:tcPr/>
                </a:tc>
                <a:tc>
                  <a:txBody>
                    <a:bodyPr/>
                    <a:lstStyle/>
                    <a:p>
                      <a:pPr algn="ctr"/>
                      <a:r>
                        <a:rPr lang="en-US" sz="1600" b="1" dirty="0" smtClean="0"/>
                        <a:t>4.18</a:t>
                      </a:r>
                      <a:endParaRPr lang="en-US" sz="1600" b="1" dirty="0"/>
                    </a:p>
                  </a:txBody>
                  <a:tcPr/>
                </a:tc>
                <a:tc>
                  <a:txBody>
                    <a:bodyPr/>
                    <a:lstStyle/>
                    <a:p>
                      <a:pPr algn="ctr"/>
                      <a:r>
                        <a:rPr lang="en-US" sz="1600" b="1" dirty="0" smtClean="0"/>
                        <a:t>***</a:t>
                      </a:r>
                      <a:endParaRPr lang="en-US" sz="1600" b="1" dirty="0"/>
                    </a:p>
                  </a:txBody>
                  <a:tcPr/>
                </a:tc>
              </a:tr>
              <a:tr h="510519">
                <a:tc>
                  <a:txBody>
                    <a:bodyPr/>
                    <a:lstStyle/>
                    <a:p>
                      <a:pPr algn="l"/>
                      <a:r>
                        <a:rPr lang="en-US" sz="1600" dirty="0" smtClean="0"/>
                        <a:t>   Worked with a faculty member on their</a:t>
                      </a:r>
                      <a:r>
                        <a:rPr lang="en-US" sz="1600" baseline="0" dirty="0" smtClean="0"/>
                        <a:t> research as an undergraduate (Y/ N)</a:t>
                      </a:r>
                      <a:endParaRPr lang="en-US" sz="1600" dirty="0"/>
                    </a:p>
                  </a:txBody>
                  <a:tcPr/>
                </a:tc>
                <a:tc>
                  <a:txBody>
                    <a:bodyPr/>
                    <a:lstStyle/>
                    <a:p>
                      <a:pPr algn="ctr"/>
                      <a:r>
                        <a:rPr lang="en-US" sz="1600" b="1" dirty="0" smtClean="0"/>
                        <a:t>+</a:t>
                      </a:r>
                      <a:endParaRPr lang="en-US" sz="1600" b="1" dirty="0"/>
                    </a:p>
                  </a:txBody>
                  <a:tcPr/>
                </a:tc>
                <a:tc>
                  <a:txBody>
                    <a:bodyPr/>
                    <a:lstStyle/>
                    <a:p>
                      <a:pPr algn="ctr"/>
                      <a:r>
                        <a:rPr lang="en-US" sz="1600" b="1" dirty="0" smtClean="0"/>
                        <a:t>2.06</a:t>
                      </a:r>
                      <a:endParaRPr lang="en-US" sz="1600" b="1" dirty="0"/>
                    </a:p>
                  </a:txBody>
                  <a:tcPr/>
                </a:tc>
                <a:tc>
                  <a:txBody>
                    <a:bodyPr/>
                    <a:lstStyle/>
                    <a:p>
                      <a:pPr algn="ctr"/>
                      <a:r>
                        <a:rPr lang="en-US" sz="1600" b="1" dirty="0" smtClean="0"/>
                        <a:t>*</a:t>
                      </a:r>
                      <a:endParaRPr lang="en-US" sz="1600" b="1" dirty="0"/>
                    </a:p>
                  </a:txBody>
                  <a:tcPr/>
                </a:tc>
              </a:tr>
            </a:tbl>
          </a:graphicData>
        </a:graphic>
      </p:graphicFrame>
    </p:spTree>
    <p:extLst>
      <p:ext uri="{BB962C8B-B14F-4D97-AF65-F5344CB8AC3E}">
        <p14:creationId xmlns:p14="http://schemas.microsoft.com/office/powerpoint/2010/main" val="13983888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1"/>
          </p:nvPr>
        </p:nvSpPr>
        <p:spPr>
          <a:xfrm>
            <a:off x="268367" y="1235035"/>
            <a:ext cx="9515713" cy="5379720"/>
          </a:xfrm>
        </p:spPr>
        <p:txBody>
          <a:bodyPr/>
          <a:lstStyle/>
          <a:p>
            <a:pPr marL="284163" indent="-284163">
              <a:buFont typeface="Arial" panose="020B0604020202020204" pitchFamily="34" charset="0"/>
              <a:buChar char="•"/>
            </a:pPr>
            <a:r>
              <a:rPr lang="en-US" sz="2400" dirty="0" smtClean="0">
                <a:latin typeface="+mn-lt"/>
              </a:rPr>
              <a:t>Faculty mentorship and guidance is critical </a:t>
            </a:r>
            <a:r>
              <a:rPr lang="en-US" sz="2400" dirty="0">
                <a:latin typeface="+mn-lt"/>
              </a:rPr>
              <a:t>to </a:t>
            </a:r>
            <a:r>
              <a:rPr lang="en-US" sz="2400" dirty="0" smtClean="0">
                <a:latin typeface="+mn-lt"/>
              </a:rPr>
              <a:t>preparing  </a:t>
            </a:r>
            <a:r>
              <a:rPr lang="en-US" sz="2400" dirty="0">
                <a:latin typeface="+mn-lt"/>
              </a:rPr>
              <a:t>students’ </a:t>
            </a:r>
            <a:r>
              <a:rPr lang="en-US" sz="2400" dirty="0" smtClean="0">
                <a:latin typeface="+mn-lt"/>
              </a:rPr>
              <a:t>pathways </a:t>
            </a:r>
            <a:r>
              <a:rPr lang="en-US" sz="2400" dirty="0">
                <a:latin typeface="+mn-lt"/>
              </a:rPr>
              <a:t>in </a:t>
            </a:r>
            <a:r>
              <a:rPr lang="en-US" sz="2400" dirty="0" smtClean="0">
                <a:latin typeface="+mn-lt"/>
              </a:rPr>
              <a:t>STEM</a:t>
            </a:r>
          </a:p>
          <a:p>
            <a:endParaRPr lang="en-US" sz="1800" dirty="0" smtClean="0">
              <a:latin typeface="+mn-lt"/>
            </a:endParaRPr>
          </a:p>
          <a:p>
            <a:pPr marL="236538" indent="-236538">
              <a:buFont typeface="Arial" panose="020B0604020202020204" pitchFamily="34" charset="0"/>
              <a:buChar char="•"/>
            </a:pPr>
            <a:r>
              <a:rPr lang="en-US" sz="2400" dirty="0" smtClean="0">
                <a:latin typeface="+mn-lt"/>
              </a:rPr>
              <a:t>Hands-on STEM experiences shape how students view the utility of their undergraduate programs (e.g. research, internships)</a:t>
            </a:r>
          </a:p>
          <a:p>
            <a:pPr marL="457200" indent="-457200">
              <a:buFont typeface="Arial" panose="020B0604020202020204" pitchFamily="34" charset="0"/>
              <a:buChar char="•"/>
            </a:pPr>
            <a:endParaRPr lang="en-US" sz="1800" dirty="0">
              <a:latin typeface="Merriweather"/>
            </a:endParaRPr>
          </a:p>
          <a:p>
            <a:pPr marL="285750" lvl="1" indent="-285750">
              <a:buClrTx/>
              <a:buFont typeface="Arial" panose="020B0604020202020204" pitchFamily="34" charset="0"/>
              <a:buChar char="•"/>
            </a:pPr>
            <a:r>
              <a:rPr lang="en-US" sz="2400" dirty="0" smtClean="0">
                <a:solidFill>
                  <a:srgbClr val="001E45"/>
                </a:solidFill>
              </a:rPr>
              <a:t>Given </a:t>
            </a:r>
            <a:r>
              <a:rPr lang="en-US" sz="2400" dirty="0">
                <a:solidFill>
                  <a:srgbClr val="001E45"/>
                </a:solidFill>
              </a:rPr>
              <a:t>the complexity of career decision-making, </a:t>
            </a:r>
            <a:r>
              <a:rPr lang="en-US" sz="2400" dirty="0" smtClean="0">
                <a:solidFill>
                  <a:srgbClr val="001E45"/>
                </a:solidFill>
              </a:rPr>
              <a:t>consistent guidance </a:t>
            </a:r>
            <a:r>
              <a:rPr lang="en-US" sz="2400" dirty="0">
                <a:solidFill>
                  <a:srgbClr val="001E45"/>
                </a:solidFill>
              </a:rPr>
              <a:t>of STEM graduates </a:t>
            </a:r>
            <a:r>
              <a:rPr lang="en-US" sz="2400" i="1" u="sng" dirty="0">
                <a:solidFill>
                  <a:srgbClr val="001E45"/>
                </a:solidFill>
              </a:rPr>
              <a:t>before </a:t>
            </a:r>
            <a:r>
              <a:rPr lang="en-US" sz="2400" dirty="0" smtClean="0">
                <a:solidFill>
                  <a:srgbClr val="001E45"/>
                </a:solidFill>
              </a:rPr>
              <a:t>and just after they leave the </a:t>
            </a:r>
            <a:r>
              <a:rPr lang="en-US" sz="2400" dirty="0">
                <a:solidFill>
                  <a:srgbClr val="001E45"/>
                </a:solidFill>
              </a:rPr>
              <a:t>university </a:t>
            </a:r>
            <a:r>
              <a:rPr lang="en-US" sz="2400" dirty="0" smtClean="0">
                <a:solidFill>
                  <a:srgbClr val="001E45"/>
                </a:solidFill>
              </a:rPr>
              <a:t>so </a:t>
            </a:r>
            <a:r>
              <a:rPr lang="en-US" sz="2400" dirty="0">
                <a:solidFill>
                  <a:srgbClr val="001E45"/>
                </a:solidFill>
              </a:rPr>
              <a:t>that they can achieve their career </a:t>
            </a:r>
            <a:r>
              <a:rPr lang="en-US" sz="2400" dirty="0" smtClean="0">
                <a:solidFill>
                  <a:srgbClr val="001E45"/>
                </a:solidFill>
              </a:rPr>
              <a:t>goals, especially in Graduate School </a:t>
            </a:r>
          </a:p>
          <a:p>
            <a:pPr lvl="1">
              <a:buClrTx/>
            </a:pPr>
            <a:endParaRPr lang="en-US" dirty="0">
              <a:solidFill>
                <a:srgbClr val="001E45"/>
              </a:solidFill>
            </a:endParaRPr>
          </a:p>
          <a:p>
            <a:pPr marL="285750" lvl="2" indent="-285750"/>
            <a:r>
              <a:rPr lang="en-US" dirty="0" smtClean="0">
                <a:solidFill>
                  <a:srgbClr val="001E45"/>
                </a:solidFill>
              </a:rPr>
              <a:t>Directions </a:t>
            </a:r>
            <a:r>
              <a:rPr lang="en-US" dirty="0">
                <a:solidFill>
                  <a:srgbClr val="001E45"/>
                </a:solidFill>
              </a:rPr>
              <a:t>for future </a:t>
            </a:r>
            <a:r>
              <a:rPr lang="en-US" dirty="0" smtClean="0">
                <a:solidFill>
                  <a:srgbClr val="001E45"/>
                </a:solidFill>
              </a:rPr>
              <a:t>research and practice </a:t>
            </a:r>
            <a:endParaRPr lang="en-US" dirty="0">
              <a:solidFill>
                <a:srgbClr val="001E45"/>
              </a:solidFill>
            </a:endParaRPr>
          </a:p>
          <a:p>
            <a:pPr marL="628650" lvl="3" indent="-171450"/>
            <a:r>
              <a:rPr lang="en-US" sz="1800" dirty="0" smtClean="0"/>
              <a:t>Longitudinal </a:t>
            </a:r>
            <a:r>
              <a:rPr lang="en-US" sz="1800" dirty="0"/>
              <a:t>tracking of students and career progress</a:t>
            </a:r>
          </a:p>
          <a:p>
            <a:pPr marL="628650" lvl="3" indent="-171450"/>
            <a:r>
              <a:rPr lang="en-US" sz="1800" dirty="0"/>
              <a:t>NRMN coaching for mentees and faculty mentors</a:t>
            </a:r>
          </a:p>
          <a:p>
            <a:pPr marL="628650" lvl="3" indent="-171450"/>
            <a:r>
              <a:rPr lang="en-US" sz="1800" dirty="0"/>
              <a:t>Multiple methods extending research </a:t>
            </a:r>
            <a:r>
              <a:rPr lang="en-US" sz="1800" dirty="0" smtClean="0"/>
              <a:t>and practice to </a:t>
            </a:r>
            <a:r>
              <a:rPr lang="en-US" sz="1800" dirty="0"/>
              <a:t>all career stages</a:t>
            </a:r>
          </a:p>
          <a:p>
            <a:pPr marL="457200" indent="-457200">
              <a:buFont typeface="Arial" panose="020B0604020202020204" pitchFamily="34" charset="0"/>
              <a:buChar char="•"/>
            </a:pPr>
            <a:endParaRPr lang="en-US" sz="2400" dirty="0" smtClean="0">
              <a:latin typeface="Merriweather"/>
            </a:endParaRPr>
          </a:p>
          <a:p>
            <a:pPr marL="457200" indent="-457200">
              <a:buFont typeface="Arial" panose="020B0604020202020204" pitchFamily="34" charset="0"/>
              <a:buChar char="•"/>
            </a:pPr>
            <a:endParaRPr lang="en-US" sz="2400" dirty="0" smtClean="0">
              <a:latin typeface="Merriweather"/>
            </a:endParaRPr>
          </a:p>
        </p:txBody>
      </p:sp>
      <p:sp>
        <p:nvSpPr>
          <p:cNvPr id="12" name="Content Placeholder 11"/>
          <p:cNvSpPr>
            <a:spLocks noGrp="1"/>
          </p:cNvSpPr>
          <p:nvPr>
            <p:ph idx="12"/>
          </p:nvPr>
        </p:nvSpPr>
        <p:spPr>
          <a:xfrm>
            <a:off x="452093" y="289018"/>
            <a:ext cx="9148260" cy="455401"/>
          </a:xfrm>
        </p:spPr>
        <p:txBody>
          <a:bodyPr/>
          <a:lstStyle/>
          <a:p>
            <a:pPr lvl="0" algn="ctr"/>
            <a:r>
              <a:rPr lang="en-US" sz="4800" b="1" i="0" dirty="0" smtClean="0">
                <a:solidFill>
                  <a:srgbClr val="E74C39"/>
                </a:solidFill>
                <a:latin typeface="+mj-lt"/>
                <a:cs typeface="ChunkFive-Roman"/>
              </a:rPr>
              <a:t>Conclusion &amp; Implications</a:t>
            </a:r>
            <a:endParaRPr lang="en-US" sz="4800" b="1" dirty="0" smtClean="0">
              <a:latin typeface="+mj-lt"/>
            </a:endParaRPr>
          </a:p>
        </p:txBody>
      </p:sp>
    </p:spTree>
    <p:extLst>
      <p:ext uri="{BB962C8B-B14F-4D97-AF65-F5344CB8AC3E}">
        <p14:creationId xmlns:p14="http://schemas.microsoft.com/office/powerpoint/2010/main" val="9937788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2"/>
          </p:nvPr>
        </p:nvSpPr>
        <p:spPr>
          <a:xfrm>
            <a:off x="480115" y="455743"/>
            <a:ext cx="9104152" cy="455401"/>
          </a:xfrm>
        </p:spPr>
        <p:txBody>
          <a:bodyPr/>
          <a:lstStyle/>
          <a:p>
            <a:pPr lvl="0" algn="ctr"/>
            <a:r>
              <a:rPr lang="en-US" sz="3000" b="1" i="0" dirty="0" smtClean="0">
                <a:solidFill>
                  <a:srgbClr val="E74C39"/>
                </a:solidFill>
                <a:latin typeface="ChunkFive-Roman"/>
                <a:cs typeface="ChunkFive-Roman"/>
              </a:rPr>
              <a:t>Contact Us</a:t>
            </a:r>
            <a:endParaRPr lang="en-US" sz="3000" b="1" dirty="0" smtClean="0"/>
          </a:p>
        </p:txBody>
      </p:sp>
      <p:sp>
        <p:nvSpPr>
          <p:cNvPr id="5" name="Shape 260"/>
          <p:cNvSpPr/>
          <p:nvPr/>
        </p:nvSpPr>
        <p:spPr>
          <a:xfrm>
            <a:off x="480114" y="1756383"/>
            <a:ext cx="3050285" cy="1613350"/>
          </a:xfrm>
          <a:prstGeom prst="rect">
            <a:avLst/>
          </a:prstGeom>
          <a:noFill/>
          <a:ln>
            <a:noFill/>
          </a:ln>
        </p:spPr>
        <p:txBody>
          <a:bodyPr lIns="91425" tIns="91425" rIns="91425" bIns="45700" anchor="t" anchorCtr="0">
            <a:noAutofit/>
          </a:bodyPr>
          <a:lstStyle/>
          <a:p>
            <a:pPr marL="342900" marR="0" lvl="0" indent="-342900" algn="l" rtl="0">
              <a:lnSpc>
                <a:spcPct val="80000"/>
              </a:lnSpc>
              <a:spcBef>
                <a:spcPts val="0"/>
              </a:spcBef>
              <a:buClr>
                <a:schemeClr val="dk2"/>
              </a:buClr>
              <a:buSzPct val="25000"/>
              <a:buFont typeface="Noto Symbol"/>
              <a:buNone/>
            </a:pPr>
            <a:r>
              <a:rPr lang="en-US" sz="2800" b="1" i="0" u="none" strike="noStrike" cap="none" baseline="0" dirty="0">
                <a:solidFill>
                  <a:srgbClr val="21324D"/>
                </a:solidFill>
                <a:latin typeface="+mj-lt"/>
                <a:ea typeface="Merriweather"/>
                <a:cs typeface="Merriweather"/>
                <a:sym typeface="Merriweather"/>
              </a:rPr>
              <a:t>Faculty/Co-PIs:</a:t>
            </a:r>
          </a:p>
          <a:p>
            <a:pPr marL="342900" marR="0" lvl="0" indent="-342900" algn="l" rtl="0">
              <a:lnSpc>
                <a:spcPct val="80000"/>
              </a:lnSpc>
              <a:spcBef>
                <a:spcPts val="400"/>
              </a:spcBef>
              <a:buClr>
                <a:schemeClr val="dk2"/>
              </a:buClr>
              <a:buSzPct val="25000"/>
              <a:buFont typeface="Noto Symbol"/>
              <a:buNone/>
            </a:pPr>
            <a:r>
              <a:rPr lang="en-US" sz="2400" b="0" i="0" u="none" strike="noStrike" cap="none" baseline="0" dirty="0">
                <a:solidFill>
                  <a:schemeClr val="dk1"/>
                </a:solidFill>
                <a:latin typeface="+mj-lt"/>
                <a:ea typeface="Merriweather"/>
                <a:cs typeface="Merriweather"/>
                <a:sym typeface="Merriweather"/>
              </a:rPr>
              <a:t>Sylvia Hurtado</a:t>
            </a:r>
          </a:p>
          <a:p>
            <a:pPr marL="342900" marR="0" lvl="0" indent="-342900" algn="l" rtl="0">
              <a:lnSpc>
                <a:spcPct val="80000"/>
              </a:lnSpc>
              <a:spcBef>
                <a:spcPts val="400"/>
              </a:spcBef>
              <a:buClr>
                <a:schemeClr val="dk2"/>
              </a:buClr>
              <a:buSzPct val="25000"/>
              <a:buFont typeface="Noto Symbol"/>
              <a:buNone/>
            </a:pPr>
            <a:r>
              <a:rPr lang="en-US" sz="2400" b="0" i="0" u="none" strike="noStrike" cap="none" baseline="0" dirty="0">
                <a:solidFill>
                  <a:schemeClr val="dk1"/>
                </a:solidFill>
                <a:latin typeface="+mj-lt"/>
                <a:ea typeface="Merriweather"/>
                <a:cs typeface="Merriweather"/>
                <a:sym typeface="Merriweather"/>
              </a:rPr>
              <a:t>Kevin Eagan</a:t>
            </a:r>
          </a:p>
          <a:p>
            <a:pPr marL="342900" marR="0" lvl="0" indent="-342900" algn="l" rtl="0">
              <a:lnSpc>
                <a:spcPct val="80000"/>
              </a:lnSpc>
              <a:spcBef>
                <a:spcPts val="400"/>
              </a:spcBef>
              <a:buClr>
                <a:schemeClr val="dk2"/>
              </a:buClr>
              <a:buFont typeface="Noto Symbol"/>
              <a:buNone/>
            </a:pPr>
            <a:endParaRPr sz="2000" b="0" i="0" u="sng" strike="noStrike" cap="none" baseline="0" dirty="0">
              <a:solidFill>
                <a:schemeClr val="dk1"/>
              </a:solidFill>
              <a:latin typeface="Merriweather"/>
              <a:ea typeface="Merriweather"/>
              <a:cs typeface="Merriweather"/>
              <a:sym typeface="Merriweather"/>
            </a:endParaRPr>
          </a:p>
          <a:p>
            <a:pPr marL="342900" marR="0" lvl="0" indent="-342900" algn="l" rtl="0">
              <a:lnSpc>
                <a:spcPct val="80000"/>
              </a:lnSpc>
              <a:spcBef>
                <a:spcPts val="400"/>
              </a:spcBef>
              <a:buClr>
                <a:schemeClr val="dk2"/>
              </a:buClr>
              <a:buFont typeface="Noto Symbol"/>
              <a:buNone/>
            </a:pPr>
            <a:endParaRPr sz="2000" b="0" i="0" u="sng" strike="noStrike" cap="none" baseline="0" dirty="0">
              <a:solidFill>
                <a:schemeClr val="dk1"/>
              </a:solidFill>
              <a:latin typeface="Merriweather"/>
              <a:ea typeface="Merriweather"/>
              <a:cs typeface="Merriweather"/>
              <a:sym typeface="Merriweather"/>
            </a:endParaRPr>
          </a:p>
        </p:txBody>
      </p:sp>
      <p:sp>
        <p:nvSpPr>
          <p:cNvPr id="6" name="Shape 262"/>
          <p:cNvSpPr/>
          <p:nvPr/>
        </p:nvSpPr>
        <p:spPr>
          <a:xfrm>
            <a:off x="3394934" y="1714129"/>
            <a:ext cx="2895600" cy="70788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800" b="1" i="0" u="none" strike="noStrike" cap="none" baseline="0" dirty="0">
                <a:solidFill>
                  <a:srgbClr val="21324D"/>
                </a:solidFill>
                <a:latin typeface="+mj-lt"/>
                <a:ea typeface="Merriweather"/>
                <a:cs typeface="Merriweather"/>
                <a:sym typeface="Merriweather"/>
              </a:rPr>
              <a:t>Postdoctoral Scholar:</a:t>
            </a:r>
          </a:p>
          <a:p>
            <a:pPr marL="0" marR="0" lvl="0" indent="0" algn="l" rtl="0">
              <a:spcBef>
                <a:spcPts val="0"/>
              </a:spcBef>
              <a:buSzPct val="25000"/>
              <a:buNone/>
            </a:pPr>
            <a:r>
              <a:rPr lang="en-US" sz="2400" b="0" i="0" u="none" strike="noStrike" cap="none" baseline="0" dirty="0">
                <a:solidFill>
                  <a:schemeClr val="dk1"/>
                </a:solidFill>
                <a:latin typeface="+mj-lt"/>
                <a:ea typeface="Merriweather"/>
                <a:cs typeface="Merriweather"/>
                <a:sym typeface="Merriweather"/>
              </a:rPr>
              <a:t>Tanya Figueroa</a:t>
            </a:r>
          </a:p>
        </p:txBody>
      </p:sp>
      <p:sp>
        <p:nvSpPr>
          <p:cNvPr id="8" name="Shape 263"/>
          <p:cNvSpPr/>
          <p:nvPr/>
        </p:nvSpPr>
        <p:spPr>
          <a:xfrm>
            <a:off x="6434666" y="1719570"/>
            <a:ext cx="2906110" cy="708024"/>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800" b="1" i="0" u="none" strike="noStrike" cap="none" baseline="0" dirty="0">
                <a:solidFill>
                  <a:srgbClr val="21324D"/>
                </a:solidFill>
                <a:latin typeface="+mj-lt"/>
                <a:ea typeface="Merriweather"/>
                <a:cs typeface="Merriweather"/>
                <a:sym typeface="Merriweather"/>
              </a:rPr>
              <a:t>Administrative Staff:</a:t>
            </a:r>
          </a:p>
          <a:p>
            <a:pPr marL="0" marR="0" lvl="0" indent="0" algn="l" rtl="0">
              <a:spcBef>
                <a:spcPts val="0"/>
              </a:spcBef>
              <a:buSzPct val="25000"/>
              <a:buNone/>
            </a:pPr>
            <a:r>
              <a:rPr lang="en-US" sz="2400" b="0" i="0" u="none" strike="noStrike" cap="none" baseline="0" dirty="0">
                <a:solidFill>
                  <a:schemeClr val="dk1"/>
                </a:solidFill>
                <a:latin typeface="+mj-lt"/>
                <a:ea typeface="Merriweather"/>
                <a:cs typeface="Merriweather"/>
                <a:sym typeface="Merriweather"/>
              </a:rPr>
              <a:t>Dominique Harrison</a:t>
            </a:r>
          </a:p>
        </p:txBody>
      </p:sp>
      <p:sp>
        <p:nvSpPr>
          <p:cNvPr id="9" name="Shape 264"/>
          <p:cNvSpPr/>
          <p:nvPr/>
        </p:nvSpPr>
        <p:spPr>
          <a:xfrm>
            <a:off x="499347" y="3636670"/>
            <a:ext cx="6917467" cy="344487"/>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buClr>
                <a:schemeClr val="dk2"/>
              </a:buClr>
              <a:buSzPct val="25000"/>
              <a:buFont typeface="Noto Symbol"/>
              <a:buNone/>
            </a:pPr>
            <a:r>
              <a:rPr lang="en-US" sz="2800" b="1" i="0" u="none" strike="noStrike" cap="none" baseline="0" dirty="0">
                <a:solidFill>
                  <a:srgbClr val="21324D"/>
                </a:solidFill>
                <a:latin typeface="Merriweather"/>
                <a:ea typeface="Merriweather"/>
                <a:cs typeface="Merriweather"/>
                <a:sym typeface="Merriweather"/>
              </a:rPr>
              <a:t>Graduate </a:t>
            </a:r>
            <a:r>
              <a:rPr lang="en-US" sz="2800" b="1" i="0" u="none" strike="noStrike" cap="none" baseline="0" dirty="0">
                <a:solidFill>
                  <a:srgbClr val="21324D"/>
                </a:solidFill>
                <a:latin typeface="+mj-lt"/>
                <a:ea typeface="Merriweather"/>
                <a:cs typeface="Merriweather"/>
                <a:sym typeface="Merriweather"/>
              </a:rPr>
              <a:t>Research</a:t>
            </a:r>
            <a:r>
              <a:rPr lang="en-US" sz="2800" b="1" i="0" u="none" strike="noStrike" cap="none" baseline="0" dirty="0">
                <a:solidFill>
                  <a:srgbClr val="21324D"/>
                </a:solidFill>
                <a:latin typeface="Merriweather"/>
                <a:ea typeface="Merriweather"/>
                <a:cs typeface="Merriweather"/>
                <a:sym typeface="Merriweather"/>
              </a:rPr>
              <a:t> Assistants</a:t>
            </a:r>
            <a:r>
              <a:rPr lang="en-US" sz="2000" b="1" i="0" u="none" strike="noStrike" cap="none" baseline="0" dirty="0">
                <a:solidFill>
                  <a:srgbClr val="21324D"/>
                </a:solidFill>
                <a:latin typeface="Merriweather"/>
                <a:ea typeface="Merriweather"/>
                <a:cs typeface="Merriweather"/>
                <a:sym typeface="Merriweather"/>
              </a:rPr>
              <a:t>:</a:t>
            </a:r>
          </a:p>
        </p:txBody>
      </p:sp>
      <p:sp>
        <p:nvSpPr>
          <p:cNvPr id="11" name="Shape 261"/>
          <p:cNvSpPr/>
          <p:nvPr/>
        </p:nvSpPr>
        <p:spPr>
          <a:xfrm>
            <a:off x="736611" y="4048889"/>
            <a:ext cx="2819400" cy="1143000"/>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buSzPct val="25000"/>
              <a:buNone/>
            </a:pPr>
            <a:r>
              <a:rPr lang="en-US" sz="2400" b="0" i="0" u="none" strike="noStrike" cap="none" baseline="0" dirty="0">
                <a:solidFill>
                  <a:schemeClr val="dk1"/>
                </a:solidFill>
                <a:latin typeface="+mj-lt"/>
                <a:ea typeface="Merriweather"/>
                <a:cs typeface="Merriweather"/>
                <a:sym typeface="Merriweather"/>
              </a:rPr>
              <a:t>Ashlee </a:t>
            </a:r>
            <a:r>
              <a:rPr lang="en-US" sz="2400" b="0" i="0" u="none" strike="noStrike" cap="none" baseline="0" dirty="0" smtClean="0">
                <a:solidFill>
                  <a:schemeClr val="dk1"/>
                </a:solidFill>
                <a:latin typeface="+mj-lt"/>
                <a:ea typeface="Merriweather"/>
                <a:cs typeface="Merriweather"/>
                <a:sym typeface="Merriweather"/>
              </a:rPr>
              <a:t>Wilkins</a:t>
            </a:r>
          </a:p>
          <a:p>
            <a:pPr marL="342900" marR="0" lvl="0" indent="-342900" algn="l" rtl="0">
              <a:lnSpc>
                <a:spcPct val="80000"/>
              </a:lnSpc>
              <a:spcBef>
                <a:spcPts val="0"/>
              </a:spcBef>
              <a:buSzPct val="25000"/>
              <a:buNone/>
            </a:pPr>
            <a:r>
              <a:rPr lang="en-US" sz="2400" dirty="0" smtClean="0">
                <a:solidFill>
                  <a:schemeClr val="dk1"/>
                </a:solidFill>
                <a:latin typeface="+mj-lt"/>
                <a:ea typeface="Merriweather"/>
                <a:cs typeface="Merriweather"/>
                <a:sym typeface="Merriweather"/>
              </a:rPr>
              <a:t>Tracy Teel</a:t>
            </a:r>
          </a:p>
          <a:p>
            <a:pPr marL="342900" marR="0" lvl="0" indent="-342900" algn="l" rtl="0">
              <a:lnSpc>
                <a:spcPct val="80000"/>
              </a:lnSpc>
              <a:spcBef>
                <a:spcPts val="0"/>
              </a:spcBef>
              <a:buSzPct val="25000"/>
              <a:buNone/>
            </a:pPr>
            <a:r>
              <a:rPr lang="en-US" sz="2400" b="0" i="0" u="none" strike="noStrike" cap="none" baseline="0" dirty="0" smtClean="0">
                <a:solidFill>
                  <a:schemeClr val="dk1"/>
                </a:solidFill>
                <a:latin typeface="+mj-lt"/>
                <a:ea typeface="Merriweather"/>
                <a:cs typeface="Merriweather"/>
                <a:sym typeface="Merriweather"/>
              </a:rPr>
              <a:t>Ana Gomez</a:t>
            </a:r>
            <a:endParaRPr lang="en-US" sz="2400" b="0" i="0" u="none" strike="noStrike" cap="none" baseline="0" dirty="0">
              <a:solidFill>
                <a:schemeClr val="dk1"/>
              </a:solidFill>
              <a:latin typeface="+mj-lt"/>
              <a:ea typeface="Merriweather"/>
              <a:cs typeface="Merriweather"/>
              <a:sym typeface="Merriweather"/>
            </a:endParaRPr>
          </a:p>
        </p:txBody>
      </p:sp>
      <p:sp>
        <p:nvSpPr>
          <p:cNvPr id="13" name="Shape 265"/>
          <p:cNvSpPr/>
          <p:nvPr/>
        </p:nvSpPr>
        <p:spPr>
          <a:xfrm>
            <a:off x="4275658" y="4048888"/>
            <a:ext cx="4512733" cy="1344521"/>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buClr>
                <a:schemeClr val="dk2"/>
              </a:buClr>
              <a:buSzPct val="25000"/>
              <a:buFont typeface="Noto Symbol"/>
              <a:buNone/>
            </a:pPr>
            <a:r>
              <a:rPr lang="en-US" sz="2400" b="0" i="0" u="none" strike="noStrike" cap="none" baseline="0" dirty="0" err="1">
                <a:solidFill>
                  <a:schemeClr val="dk1"/>
                </a:solidFill>
                <a:latin typeface="+mj-lt"/>
                <a:ea typeface="Merriweather"/>
                <a:cs typeface="Merriweather"/>
                <a:sym typeface="Merriweather"/>
              </a:rPr>
              <a:t>Damani</a:t>
            </a:r>
            <a:r>
              <a:rPr lang="en-US" sz="2400" b="0" i="0" u="none" strike="noStrike" cap="none" baseline="0" dirty="0">
                <a:solidFill>
                  <a:schemeClr val="dk1"/>
                </a:solidFill>
                <a:latin typeface="+mj-lt"/>
                <a:ea typeface="Merriweather"/>
                <a:cs typeface="Merriweather"/>
                <a:sym typeface="Merriweather"/>
              </a:rPr>
              <a:t> White-Lewis</a:t>
            </a:r>
          </a:p>
          <a:p>
            <a:pPr marL="342900" marR="0" lvl="0" indent="-342900" algn="l" rtl="0">
              <a:lnSpc>
                <a:spcPct val="80000"/>
              </a:lnSpc>
              <a:spcBef>
                <a:spcPts val="400"/>
              </a:spcBef>
              <a:buClr>
                <a:schemeClr val="dk2"/>
              </a:buClr>
              <a:buSzPct val="25000"/>
              <a:buFont typeface="Noto Symbol"/>
              <a:buNone/>
            </a:pPr>
            <a:r>
              <a:rPr lang="en-US" sz="2400" b="0" i="0" u="none" strike="noStrike" cap="none" baseline="0" dirty="0">
                <a:solidFill>
                  <a:schemeClr val="dk1"/>
                </a:solidFill>
                <a:latin typeface="+mj-lt"/>
                <a:ea typeface="Merriweather"/>
                <a:cs typeface="Merriweather"/>
                <a:sym typeface="Merriweather"/>
              </a:rPr>
              <a:t>Krystle </a:t>
            </a:r>
            <a:r>
              <a:rPr lang="en-US" sz="2400" b="0" i="0" u="none" strike="noStrike" cap="none" baseline="0" dirty="0" smtClean="0">
                <a:solidFill>
                  <a:schemeClr val="dk1"/>
                </a:solidFill>
                <a:latin typeface="+mj-lt"/>
                <a:ea typeface="Merriweather"/>
                <a:cs typeface="Merriweather"/>
                <a:sym typeface="Merriweather"/>
              </a:rPr>
              <a:t>Cobian</a:t>
            </a:r>
          </a:p>
        </p:txBody>
      </p:sp>
      <p:sp>
        <p:nvSpPr>
          <p:cNvPr id="16" name="Shape 259"/>
          <p:cNvSpPr/>
          <p:nvPr/>
        </p:nvSpPr>
        <p:spPr>
          <a:xfrm>
            <a:off x="673100" y="5158458"/>
            <a:ext cx="9144000" cy="1133474"/>
          </a:xfrm>
          <a:prstGeom prst="rect">
            <a:avLst/>
          </a:prstGeom>
          <a:noFill/>
          <a:ln>
            <a:noFill/>
          </a:ln>
        </p:spPr>
        <p:txBody>
          <a:bodyPr lIns="91425" tIns="45700" rIns="91425" bIns="45700" anchor="t" anchorCtr="0">
            <a:noAutofit/>
          </a:bodyPr>
          <a:lstStyle/>
          <a:p>
            <a:pPr marL="342900" marR="0" lvl="0" indent="-342900" algn="ctr" rtl="0">
              <a:spcBef>
                <a:spcPts val="0"/>
              </a:spcBef>
              <a:buClr>
                <a:schemeClr val="dk2"/>
              </a:buClr>
              <a:buSzPct val="25000"/>
              <a:buFont typeface="Noto Symbol"/>
              <a:buNone/>
            </a:pPr>
            <a:r>
              <a:rPr lang="en-US" b="0" i="0" u="none" strike="noStrike" cap="none" baseline="0" dirty="0">
                <a:solidFill>
                  <a:schemeClr val="dk1"/>
                </a:solidFill>
                <a:latin typeface="+mj-lt"/>
                <a:ea typeface="Merriweather"/>
                <a:cs typeface="Merriweather"/>
                <a:sym typeface="Merriweather"/>
              </a:rPr>
              <a:t>Papers and reports are available for download from project website: </a:t>
            </a:r>
          </a:p>
          <a:p>
            <a:pPr marL="342900" marR="0" lvl="0" indent="-342900" algn="ctr" rtl="0">
              <a:spcBef>
                <a:spcPts val="400"/>
              </a:spcBef>
              <a:buClr>
                <a:schemeClr val="dk2"/>
              </a:buClr>
              <a:buSzPct val="25000"/>
              <a:buFont typeface="Noto Symbol"/>
              <a:buNone/>
            </a:pPr>
            <a:r>
              <a:rPr lang="en-US" b="0" i="0" u="none" strike="noStrike" cap="none" baseline="0" dirty="0">
                <a:solidFill>
                  <a:schemeClr val="dk1"/>
                </a:solidFill>
                <a:latin typeface="+mj-lt"/>
                <a:ea typeface="Merriweather"/>
                <a:cs typeface="Merriweather"/>
                <a:sym typeface="Merriweather"/>
              </a:rPr>
              <a:t>http://heri.ucla.edu/nih</a:t>
            </a:r>
          </a:p>
          <a:p>
            <a:pPr marL="342900" marR="0" lvl="0" indent="-342900" algn="ctr" rtl="0">
              <a:spcBef>
                <a:spcPts val="360"/>
              </a:spcBef>
              <a:buClr>
                <a:schemeClr val="dk2"/>
              </a:buClr>
              <a:buSzPct val="25000"/>
              <a:buFont typeface="Noto Symbol"/>
              <a:buNone/>
            </a:pPr>
            <a:r>
              <a:rPr lang="en-US" b="0" i="0" u="none" strike="noStrike" cap="none" baseline="0" dirty="0">
                <a:solidFill>
                  <a:schemeClr val="dk1"/>
                </a:solidFill>
                <a:latin typeface="+mj-lt"/>
                <a:ea typeface="Merriweather"/>
                <a:cs typeface="Merriweather"/>
                <a:sym typeface="Merriweather"/>
              </a:rPr>
              <a:t>Project e-mail: </a:t>
            </a:r>
            <a:r>
              <a:rPr lang="en-US" b="0" i="0" u="none" strike="noStrike" cap="none" baseline="0" dirty="0">
                <a:solidFill>
                  <a:srgbClr val="003399"/>
                </a:solidFill>
                <a:latin typeface="+mj-lt"/>
                <a:ea typeface="Merriweather"/>
                <a:cs typeface="Merriweather"/>
                <a:sym typeface="Merriweather"/>
              </a:rPr>
              <a:t>herinih@ucla.edu</a:t>
            </a:r>
          </a:p>
        </p:txBody>
      </p:sp>
    </p:spTree>
    <p:extLst>
      <p:ext uri="{BB962C8B-B14F-4D97-AF65-F5344CB8AC3E}">
        <p14:creationId xmlns:p14="http://schemas.microsoft.com/office/powerpoint/2010/main" val="129352252"/>
      </p:ext>
    </p:extLst>
  </p:cSld>
  <p:clrMapOvr>
    <a:masterClrMapping/>
  </p:clrMapOvr>
  <p:timing>
    <p:tnLst>
      <p:par>
        <p:cTn id="1" dur="indefinite" restart="never" nodeType="tmRoot"/>
      </p:par>
    </p:tnLst>
  </p:timing>
</p:sld>
</file>

<file path=ppt/theme/theme1.xml><?xml version="1.0" encoding="utf-8"?>
<a:theme xmlns:a="http://schemas.openxmlformats.org/drawingml/2006/main" name="HERI">
  <a:themeElements>
    <a:clrScheme name="Custom 1">
      <a:dk1>
        <a:sysClr val="windowText" lastClr="000000"/>
      </a:dk1>
      <a:lt1>
        <a:sysClr val="window" lastClr="FFFFFF"/>
      </a:lt1>
      <a:dk2>
        <a:srgbClr val="202945"/>
      </a:dk2>
      <a:lt2>
        <a:srgbClr val="FFFFFE"/>
      </a:lt2>
      <a:accent1>
        <a:srgbClr val="E74C39"/>
      </a:accent1>
      <a:accent2>
        <a:srgbClr val="202945"/>
      </a:accent2>
      <a:accent3>
        <a:srgbClr val="E74C39"/>
      </a:accent3>
      <a:accent4>
        <a:srgbClr val="202945"/>
      </a:accent4>
      <a:accent5>
        <a:srgbClr val="E74C39"/>
      </a:accent5>
      <a:accent6>
        <a:srgbClr val="202945"/>
      </a:accent6>
      <a:hlink>
        <a:srgbClr val="E74C39"/>
      </a:hlink>
      <a:folHlink>
        <a:srgbClr val="202945"/>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0" tIns="0" rIns="0" bIns="0" rtlCol="0" anchor="t" anchorCtr="0">
        <a:normAutofit/>
      </a:bodyPr>
      <a:lstStyle>
        <a:defPPr algn="l">
          <a:defRPr sz="3000" b="0" i="0" dirty="0" smtClean="0">
            <a:solidFill>
              <a:srgbClr val="E74C39"/>
            </a:solidFill>
            <a:latin typeface="ChunkFive-Roman"/>
            <a:cs typeface="ChunkFive-Roman"/>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6766</TotalTime>
  <Words>1847</Words>
  <Application>Microsoft Macintosh PowerPoint</Application>
  <PresentationFormat>Custom</PresentationFormat>
  <Paragraphs>401</Paragraphs>
  <Slides>18</Slides>
  <Notes>18</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18</vt:i4>
      </vt:variant>
    </vt:vector>
  </HeadingPairs>
  <TitlesOfParts>
    <vt:vector size="31" baseType="lpstr">
      <vt:lpstr>Browallia New</vt:lpstr>
      <vt:lpstr>Calibri</vt:lpstr>
      <vt:lpstr>ChunkFive-Roman</vt:lpstr>
      <vt:lpstr>Franklin Gothic Book</vt:lpstr>
      <vt:lpstr>Franklin Gothic Demi</vt:lpstr>
      <vt:lpstr>Franklin Gothic Medium</vt:lpstr>
      <vt:lpstr>ITC Franklin Gothic BookCp</vt:lpstr>
      <vt:lpstr>ITC Franklin Gothic BT Book</vt:lpstr>
      <vt:lpstr>ITC Franklin Gothic Heavy</vt:lpstr>
      <vt:lpstr>Merriweather</vt:lpstr>
      <vt:lpstr>Noto Symbol</vt:lpstr>
      <vt:lpstr>Arial</vt:lpstr>
      <vt:lpstr>HERI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Jennifer Babcock Design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Babcock</dc:creator>
  <cp:lastModifiedBy>Krystle Cobian</cp:lastModifiedBy>
  <cp:revision>366</cp:revision>
  <cp:lastPrinted>2017-02-22T23:58:15Z</cp:lastPrinted>
  <dcterms:created xsi:type="dcterms:W3CDTF">2016-05-19T14:17:55Z</dcterms:created>
  <dcterms:modified xsi:type="dcterms:W3CDTF">2017-03-04T21:41:33Z</dcterms:modified>
</cp:coreProperties>
</file>