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1"/>
  </p:notesMasterIdLst>
  <p:handoutMasterIdLst>
    <p:handoutMasterId r:id="rId32"/>
  </p:handoutMasterIdLst>
  <p:sldIdLst>
    <p:sldId id="256" r:id="rId2"/>
    <p:sldId id="257" r:id="rId3"/>
    <p:sldId id="290" r:id="rId4"/>
    <p:sldId id="288" r:id="rId5"/>
    <p:sldId id="327" r:id="rId6"/>
    <p:sldId id="330" r:id="rId7"/>
    <p:sldId id="307" r:id="rId8"/>
    <p:sldId id="309" r:id="rId9"/>
    <p:sldId id="293" r:id="rId10"/>
    <p:sldId id="310" r:id="rId11"/>
    <p:sldId id="329" r:id="rId12"/>
    <p:sldId id="311" r:id="rId13"/>
    <p:sldId id="326" r:id="rId14"/>
    <p:sldId id="325" r:id="rId15"/>
    <p:sldId id="312" r:id="rId16"/>
    <p:sldId id="313" r:id="rId17"/>
    <p:sldId id="332" r:id="rId18"/>
    <p:sldId id="321" r:id="rId19"/>
    <p:sldId id="320" r:id="rId20"/>
    <p:sldId id="322" r:id="rId21"/>
    <p:sldId id="323" r:id="rId22"/>
    <p:sldId id="331" r:id="rId23"/>
    <p:sldId id="319" r:id="rId24"/>
    <p:sldId id="315" r:id="rId25"/>
    <p:sldId id="275" r:id="rId26"/>
    <p:sldId id="317" r:id="rId27"/>
    <p:sldId id="316" r:id="rId28"/>
    <p:sldId id="333" r:id="rId29"/>
    <p:sldId id="261" r:id="rId30"/>
  </p:sldIdLst>
  <p:sldSz cx="10058400" cy="7772400"/>
  <p:notesSz cx="6881813" cy="9296400"/>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911"/>
    <a:srgbClr val="FFEFBD"/>
    <a:srgbClr val="D2372C"/>
    <a:srgbClr val="008000"/>
    <a:srgbClr val="E74C39"/>
    <a:srgbClr val="E210B5"/>
    <a:srgbClr val="FF66FF"/>
    <a:srgbClr val="918AE6"/>
    <a:srgbClr val="FFDB69"/>
    <a:srgbClr val="788E4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20502" autoAdjust="0"/>
    <p:restoredTop sz="95179" autoAdjust="0"/>
  </p:normalViewPr>
  <p:slideViewPr>
    <p:cSldViewPr snapToGrid="0" snapToObjects="1">
      <p:cViewPr>
        <p:scale>
          <a:sx n="66" d="100"/>
          <a:sy n="66" d="100"/>
        </p:scale>
        <p:origin x="1752" y="528"/>
      </p:cViewPr>
      <p:guideLst>
        <p:guide orient="horz" pos="2448"/>
        <p:guide pos="3168"/>
      </p:guideLst>
    </p:cSldViewPr>
  </p:slideViewPr>
  <p:notesTextViewPr>
    <p:cViewPr>
      <p:scale>
        <a:sx n="100" d="100"/>
        <a:sy n="100" d="100"/>
      </p:scale>
      <p:origin x="0" y="0"/>
    </p:cViewPr>
  </p:notesTextViewPr>
  <p:sorterViewPr>
    <p:cViewPr>
      <p:scale>
        <a:sx n="80" d="100"/>
        <a:sy n="80" d="100"/>
      </p:scale>
      <p:origin x="0" y="7144"/>
    </p:cViewPr>
  </p:sorterViewPr>
  <p:notesViewPr>
    <p:cSldViewPr snapToGrid="0" snapToObjects="1">
      <p:cViewPr varScale="1">
        <p:scale>
          <a:sx n="50" d="100"/>
          <a:sy n="50" d="100"/>
        </p:scale>
        <p:origin x="-2204" y="-76"/>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043010752688172"/>
          <c:y val="0.0662452876709064"/>
          <c:w val="0.876999082011302"/>
          <c:h val="0.768526178689503"/>
        </c:manualLayout>
      </c:layout>
      <c:barChart>
        <c:barDir val="col"/>
        <c:grouping val="clustered"/>
        <c:varyColors val="0"/>
        <c:ser>
          <c:idx val="1"/>
          <c:order val="0"/>
          <c:tx>
            <c:strRef>
              <c:f>'STEM Completion by Race'!$C$2</c:f>
              <c:strCache>
                <c:ptCount val="1"/>
                <c:pt idx="0">
                  <c:v>White (N=39,160)</c:v>
                </c:pt>
              </c:strCache>
            </c:strRef>
          </c:tx>
          <c:spPr>
            <a:solidFill>
              <a:srgbClr val="00B050"/>
            </a:solidFill>
          </c:spPr>
          <c:invertIfNegative val="0"/>
          <c:dLbls>
            <c:spPr>
              <a:noFill/>
              <a:ln>
                <a:noFill/>
              </a:ln>
              <a:effectLst/>
            </c:spPr>
            <c:txPr>
              <a:bodyPr/>
              <a:lstStyle/>
              <a:p>
                <a:pPr>
                  <a:defRPr sz="1400" b="1">
                    <a:latin typeface="Merriweath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'STEM Completion by Race'!$A$3:$A$5</c:f>
              <c:strCache>
                <c:ptCount val="3"/>
                <c:pt idx="0">
                  <c:v>4-Year Completion</c:v>
                </c:pt>
                <c:pt idx="1">
                  <c:v>5-Year Completion</c:v>
                </c:pt>
                <c:pt idx="2">
                  <c:v>6-Year Completion</c:v>
                </c:pt>
              </c:strCache>
            </c:strRef>
          </c:cat>
          <c:val>
            <c:numRef>
              <c:f>'STEM Completion by Race'!$C$3:$C$5</c:f>
              <c:numCache>
                <c:formatCode>General</c:formatCode>
                <c:ptCount val="3"/>
                <c:pt idx="0">
                  <c:v>24.0</c:v>
                </c:pt>
                <c:pt idx="1">
                  <c:v>38.5</c:v>
                </c:pt>
                <c:pt idx="2">
                  <c:v>43.0</c:v>
                </c:pt>
              </c:numCache>
            </c:numRef>
          </c:val>
        </c:ser>
        <c:ser>
          <c:idx val="2"/>
          <c:order val="1"/>
          <c:tx>
            <c:strRef>
              <c:f>'STEM Completion by Race'!$D$2</c:f>
              <c:strCache>
                <c:ptCount val="1"/>
                <c:pt idx="0">
                  <c:v>Asian American (N=7,621)</c:v>
                </c:pt>
              </c:strCache>
            </c:strRef>
          </c:tx>
          <c:spPr>
            <a:solidFill>
              <a:srgbClr val="0070C0"/>
            </a:solidFill>
          </c:spPr>
          <c:invertIfNegative val="0"/>
          <c:dLbls>
            <c:spPr>
              <a:noFill/>
              <a:ln>
                <a:noFill/>
              </a:ln>
              <a:effectLst/>
            </c:spPr>
            <c:txPr>
              <a:bodyPr/>
              <a:lstStyle/>
              <a:p>
                <a:pPr>
                  <a:defRPr sz="1400" b="1">
                    <a:latin typeface="Merriweath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'STEM Completion by Race'!$A$3:$A$5</c:f>
              <c:strCache>
                <c:ptCount val="3"/>
                <c:pt idx="0">
                  <c:v>4-Year Completion</c:v>
                </c:pt>
                <c:pt idx="1">
                  <c:v>5-Year Completion</c:v>
                </c:pt>
                <c:pt idx="2">
                  <c:v>6-Year Completion</c:v>
                </c:pt>
              </c:strCache>
            </c:strRef>
          </c:cat>
          <c:val>
            <c:numRef>
              <c:f>'STEM Completion by Race'!$D$3:$D$5</c:f>
              <c:numCache>
                <c:formatCode>General</c:formatCode>
                <c:ptCount val="3"/>
                <c:pt idx="0">
                  <c:v>29.6</c:v>
                </c:pt>
                <c:pt idx="1">
                  <c:v>46.6</c:v>
                </c:pt>
                <c:pt idx="2">
                  <c:v>52.4</c:v>
                </c:pt>
              </c:numCache>
            </c:numRef>
          </c:val>
        </c:ser>
        <c:ser>
          <c:idx val="3"/>
          <c:order val="2"/>
          <c:tx>
            <c:strRef>
              <c:f>'STEM Completion by Race'!$E$2</c:f>
              <c:strCache>
                <c:ptCount val="1"/>
                <c:pt idx="0">
                  <c:v>Latino (N=3,863)</c:v>
                </c:pt>
              </c:strCache>
            </c:strRef>
          </c:tx>
          <c:spPr>
            <a:solidFill>
              <a:srgbClr val="F78911"/>
            </a:solidFill>
          </c:spPr>
          <c:invertIfNegative val="0"/>
          <c:dLbls>
            <c:dLbl>
              <c:idx val="0"/>
              <c:layout>
                <c:manualLayout>
                  <c:x val="0.00423733714612118"/>
                  <c:y val="8.53624792387571E-17"/>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0056497828614949"/>
                  <c:y val="0.00465618901927644"/>
                </c:manualLayout>
              </c:layout>
              <c:showLegendKey val="0"/>
              <c:showVal val="1"/>
              <c:showCatName val="0"/>
              <c:showSerName val="0"/>
              <c:showPercent val="0"/>
              <c:showBubbleSize val="0"/>
              <c:extLst>
                <c:ext xmlns:c15="http://schemas.microsoft.com/office/drawing/2012/chart" uri="{CE6537A1-D6FC-4f65-9D91-7224C49458BB}"/>
              </c:extLst>
            </c:dLbl>
            <c:dLbl>
              <c:idx val="2"/>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800" b="1">
                    <a:latin typeface="Merriweather"/>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'STEM Completion by Race'!$A$3:$A$5</c:f>
              <c:strCache>
                <c:ptCount val="3"/>
                <c:pt idx="0">
                  <c:v>4-Year Completion</c:v>
                </c:pt>
                <c:pt idx="1">
                  <c:v>5-Year Completion</c:v>
                </c:pt>
                <c:pt idx="2">
                  <c:v>6-Year Completion</c:v>
                </c:pt>
              </c:strCache>
            </c:strRef>
          </c:cat>
          <c:val>
            <c:numRef>
              <c:f>'STEM Completion by Race'!$E$3:$E$5</c:f>
              <c:numCache>
                <c:formatCode>General</c:formatCode>
                <c:ptCount val="3"/>
                <c:pt idx="0">
                  <c:v>12.3</c:v>
                </c:pt>
                <c:pt idx="1">
                  <c:v>24.3</c:v>
                </c:pt>
                <c:pt idx="2">
                  <c:v>29.0</c:v>
                </c:pt>
              </c:numCache>
            </c:numRef>
          </c:val>
        </c:ser>
        <c:ser>
          <c:idx val="4"/>
          <c:order val="3"/>
          <c:tx>
            <c:strRef>
              <c:f>'STEM Completion by Race'!$F$2</c:f>
              <c:strCache>
                <c:ptCount val="1"/>
                <c:pt idx="0">
                  <c:v>Black (N=4,695)</c:v>
                </c:pt>
              </c:strCache>
            </c:strRef>
          </c:tx>
          <c:spPr>
            <a:solidFill>
              <a:srgbClr val="C00000"/>
            </a:solidFill>
          </c:spPr>
          <c:invertIfNegative val="0"/>
          <c:dLbls>
            <c:spPr>
              <a:noFill/>
              <a:ln>
                <a:noFill/>
              </a:ln>
              <a:effectLst/>
            </c:spPr>
            <c:txPr>
              <a:bodyPr/>
              <a:lstStyle/>
              <a:p>
                <a:pPr>
                  <a:defRPr sz="1400" b="1">
                    <a:latin typeface="Merriweath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'STEM Completion by Race'!$A$3:$A$5</c:f>
              <c:strCache>
                <c:ptCount val="3"/>
                <c:pt idx="0">
                  <c:v>4-Year Completion</c:v>
                </c:pt>
                <c:pt idx="1">
                  <c:v>5-Year Completion</c:v>
                </c:pt>
                <c:pt idx="2">
                  <c:v>6-Year Completion</c:v>
                </c:pt>
              </c:strCache>
            </c:strRef>
          </c:cat>
          <c:val>
            <c:numRef>
              <c:f>'STEM Completion by Race'!$F$3:$F$5</c:f>
              <c:numCache>
                <c:formatCode>General</c:formatCode>
                <c:ptCount val="3"/>
                <c:pt idx="0">
                  <c:v>9.4</c:v>
                </c:pt>
                <c:pt idx="1">
                  <c:v>18.2</c:v>
                </c:pt>
                <c:pt idx="2">
                  <c:v>21.8</c:v>
                </c:pt>
              </c:numCache>
            </c:numRef>
          </c:val>
        </c:ser>
        <c:ser>
          <c:idx val="5"/>
          <c:order val="4"/>
          <c:tx>
            <c:strRef>
              <c:f>'STEM Completion by Race'!$G$2</c:f>
              <c:strCache>
                <c:ptCount val="1"/>
                <c:pt idx="0">
                  <c:v>Native American (N=1,160)</c:v>
                </c:pt>
              </c:strCache>
            </c:strRef>
          </c:tx>
          <c:spPr>
            <a:solidFill>
              <a:srgbClr val="FFFF00"/>
            </a:solidFill>
          </c:spPr>
          <c:invertIfNegative val="0"/>
          <c:dLbls>
            <c:spPr>
              <a:noFill/>
              <a:ln>
                <a:noFill/>
              </a:ln>
              <a:effectLst/>
            </c:spPr>
            <c:txPr>
              <a:bodyPr/>
              <a:lstStyle/>
              <a:p>
                <a:pPr>
                  <a:defRPr sz="1400" b="1">
                    <a:latin typeface="Merriweath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'STEM Completion by Race'!$A$3:$A$5</c:f>
              <c:strCache>
                <c:ptCount val="3"/>
                <c:pt idx="0">
                  <c:v>4-Year Completion</c:v>
                </c:pt>
                <c:pt idx="1">
                  <c:v>5-Year Completion</c:v>
                </c:pt>
                <c:pt idx="2">
                  <c:v>6-Year Completion</c:v>
                </c:pt>
              </c:strCache>
            </c:strRef>
          </c:cat>
          <c:val>
            <c:numRef>
              <c:f>'STEM Completion by Race'!$G$3:$G$5</c:f>
              <c:numCache>
                <c:formatCode>General</c:formatCode>
                <c:ptCount val="3"/>
                <c:pt idx="0">
                  <c:v>11.6</c:v>
                </c:pt>
                <c:pt idx="1">
                  <c:v>20.2</c:v>
                </c:pt>
                <c:pt idx="2">
                  <c:v>24.9</c:v>
                </c:pt>
              </c:numCache>
            </c:numRef>
          </c:val>
        </c:ser>
        <c:dLbls>
          <c:showLegendKey val="0"/>
          <c:showVal val="0"/>
          <c:showCatName val="0"/>
          <c:showSerName val="0"/>
          <c:showPercent val="0"/>
          <c:showBubbleSize val="0"/>
        </c:dLbls>
        <c:gapWidth val="150"/>
        <c:axId val="2010406896"/>
        <c:axId val="2010410208"/>
      </c:barChart>
      <c:catAx>
        <c:axId val="2010406896"/>
        <c:scaling>
          <c:orientation val="minMax"/>
        </c:scaling>
        <c:delete val="1"/>
        <c:axPos val="b"/>
        <c:numFmt formatCode="General" sourceLinked="1"/>
        <c:majorTickMark val="out"/>
        <c:minorTickMark val="none"/>
        <c:tickLblPos val="nextTo"/>
        <c:crossAx val="2010410208"/>
        <c:crosses val="autoZero"/>
        <c:auto val="1"/>
        <c:lblAlgn val="ctr"/>
        <c:lblOffset val="100"/>
        <c:noMultiLvlLbl val="0"/>
      </c:catAx>
      <c:valAx>
        <c:axId val="2010410208"/>
        <c:scaling>
          <c:orientation val="minMax"/>
        </c:scaling>
        <c:delete val="0"/>
        <c:axPos val="l"/>
        <c:majorGridlines/>
        <c:numFmt formatCode="General" sourceLinked="1"/>
        <c:majorTickMark val="out"/>
        <c:minorTickMark val="none"/>
        <c:tickLblPos val="nextTo"/>
        <c:txPr>
          <a:bodyPr rot="0" vert="horz"/>
          <a:lstStyle/>
          <a:p>
            <a:pPr>
              <a:defRPr sz="1800">
                <a:latin typeface="+mn-lt"/>
              </a:defRPr>
            </a:pPr>
            <a:endParaRPr lang="en-US"/>
          </a:p>
        </c:txPr>
        <c:crossAx val="2010406896"/>
        <c:crosses val="autoZero"/>
        <c:crossBetween val="between"/>
      </c:valAx>
      <c:spPr>
        <a:solidFill>
          <a:schemeClr val="bg1"/>
        </a:solidFill>
      </c:spPr>
    </c:plotArea>
    <c:legend>
      <c:legendPos val="b"/>
      <c:overlay val="0"/>
      <c:txPr>
        <a:bodyPr/>
        <a:lstStyle/>
        <a:p>
          <a:pPr>
            <a:defRPr sz="1600">
              <a:latin typeface="+mj-lt"/>
            </a:defRPr>
          </a:pPr>
          <a:endParaRPr lang="en-US"/>
        </a:p>
      </c:txPr>
    </c:legend>
    <c:plotVisOnly val="1"/>
    <c:dispBlanksAs val="gap"/>
    <c:showDLblsOverMax val="0"/>
  </c:chart>
  <c:spPr>
    <a:ln>
      <a:noFill/>
    </a:ln>
  </c:sp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0.20893</cdr:x>
      <cdr:y>0.52476</cdr:y>
    </cdr:from>
    <cdr:to>
      <cdr:x>0.31238</cdr:x>
      <cdr:y>0.59123</cdr:y>
    </cdr:to>
    <cdr:sp macro="" textlink="">
      <cdr:nvSpPr>
        <cdr:cNvPr id="2" name="TextBox 1"/>
        <cdr:cNvSpPr txBox="1"/>
      </cdr:nvSpPr>
      <cdr:spPr>
        <a:xfrm xmlns:a="http://schemas.openxmlformats.org/drawingml/2006/main">
          <a:off x="1878586" y="2862639"/>
          <a:ext cx="930165" cy="362607"/>
        </a:xfrm>
        <a:prstGeom xmlns:a="http://schemas.openxmlformats.org/drawingml/2006/main" prst="rect">
          <a:avLst/>
        </a:prstGeom>
      </cdr:spPr>
      <cdr:txBody>
        <a:bodyPr xmlns:a="http://schemas.openxmlformats.org/drawingml/2006/main" vertOverflow="clip" vert="horz" wrap="square" lIns="0" tIns="0" rIns="0" bIns="0" rtlCol="0" anchor="t" anchorCtr="0">
          <a:normAutofit/>
        </a:bodyPr>
        <a:lstStyle xmlns:a="http://schemas.openxmlformats.org/drawingml/2006/main"/>
        <a:p xmlns:a="http://schemas.openxmlformats.org/drawingml/2006/main">
          <a:pPr algn="l"/>
          <a:endParaRPr lang="en-US" sz="3000" b="0" i="0" dirty="0" smtClean="0">
            <a:solidFill>
              <a:srgbClr val="E74C39"/>
            </a:solidFill>
            <a:latin typeface="ChunkFive-Roman"/>
            <a:cs typeface="ChunkFive-Roman"/>
          </a:endParaRPr>
        </a:p>
      </cdr:txBody>
    </cdr:sp>
  </cdr:relSizeAnchor>
  <cdr:relSizeAnchor xmlns:cdr="http://schemas.openxmlformats.org/drawingml/2006/chartDrawing">
    <cdr:from>
      <cdr:x>0.10398</cdr:x>
      <cdr:y>0.32475</cdr:y>
    </cdr:from>
    <cdr:to>
      <cdr:x>0.27858</cdr:x>
      <cdr:y>0.42516</cdr:y>
    </cdr:to>
    <cdr:sp macro="" textlink="">
      <cdr:nvSpPr>
        <cdr:cNvPr id="6" name="TextBox 5"/>
        <cdr:cNvSpPr txBox="1"/>
      </cdr:nvSpPr>
      <cdr:spPr>
        <a:xfrm xmlns:a="http://schemas.openxmlformats.org/drawingml/2006/main">
          <a:off x="934892" y="1771536"/>
          <a:ext cx="1569914" cy="547743"/>
        </a:xfrm>
        <a:prstGeom xmlns:a="http://schemas.openxmlformats.org/drawingml/2006/main" prst="rect">
          <a:avLst/>
        </a:prstGeom>
      </cdr:spPr>
      <cdr:txBody>
        <a:bodyPr xmlns:a="http://schemas.openxmlformats.org/drawingml/2006/main" vertOverflow="clip" vert="horz" wrap="none" lIns="0" tIns="0" rIns="0" bIns="0" rtlCol="0" anchor="t" anchorCtr="0">
          <a:normAutofit/>
        </a:bodyPr>
        <a:lstStyle xmlns:a="http://schemas.openxmlformats.org/drawingml/2006/main"/>
        <a:p xmlns:a="http://schemas.openxmlformats.org/drawingml/2006/main">
          <a:pPr algn="l"/>
          <a:r>
            <a:rPr lang="en-US" sz="2400" b="1" dirty="0" smtClean="0">
              <a:solidFill>
                <a:schemeClr val="tx1"/>
              </a:solidFill>
              <a:latin typeface="ChunkFive-Roman"/>
              <a:cs typeface="ChunkFive-Roman"/>
            </a:rPr>
            <a:t>4 Years </a:t>
          </a:r>
        </a:p>
      </cdr:txBody>
    </cdr:sp>
  </cdr:relSizeAnchor>
  <cdr:relSizeAnchor xmlns:cdr="http://schemas.openxmlformats.org/drawingml/2006/chartDrawing">
    <cdr:from>
      <cdr:x>0.14883</cdr:x>
      <cdr:y>0.57004</cdr:y>
    </cdr:from>
    <cdr:to>
      <cdr:x>0.1821</cdr:x>
      <cdr:y>0.6329</cdr:y>
    </cdr:to>
    <cdr:sp macro="" textlink="">
      <cdr:nvSpPr>
        <cdr:cNvPr id="9" name="TextBox 1"/>
        <cdr:cNvSpPr txBox="1"/>
      </cdr:nvSpPr>
      <cdr:spPr>
        <a:xfrm xmlns:a="http://schemas.openxmlformats.org/drawingml/2006/main" rot="16200000">
          <a:off x="1316327" y="3131484"/>
          <a:ext cx="342900" cy="299196"/>
        </a:xfrm>
        <a:prstGeom xmlns:a="http://schemas.openxmlformats.org/drawingml/2006/main" prst="rect">
          <a:avLst/>
        </a:prstGeom>
      </cdr:spPr>
      <cdr:txBody>
        <a:bodyPr xmlns:a="http://schemas.openxmlformats.org/drawingml/2006/main" vert="horz" wrap="none" lIns="0" tIns="0" rIns="0" bIns="0" rtlCol="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endParaRPr lang="en-US" sz="9600" b="0" i="0" dirty="0" smtClean="0">
            <a:solidFill>
              <a:srgbClr val="002060"/>
            </a:solidFill>
            <a:latin typeface="Browallia New" panose="020B0604020202020204" pitchFamily="34" charset="-34"/>
            <a:cs typeface="Browallia New" panose="020B0604020202020204" pitchFamily="34" charset="-34"/>
          </a:endParaRPr>
        </a:p>
      </cdr:txBody>
    </cdr:sp>
  </cdr:relSizeAnchor>
  <cdr:relSizeAnchor xmlns:cdr="http://schemas.openxmlformats.org/drawingml/2006/chartDrawing">
    <cdr:from>
      <cdr:x>0.43904</cdr:x>
      <cdr:y>0.37892</cdr:y>
    </cdr:from>
    <cdr:to>
      <cdr:x>0.47002</cdr:x>
      <cdr:y>0.47868</cdr:y>
    </cdr:to>
    <cdr:sp macro="" textlink="">
      <cdr:nvSpPr>
        <cdr:cNvPr id="11" name="TextBox 1"/>
        <cdr:cNvSpPr txBox="1"/>
      </cdr:nvSpPr>
      <cdr:spPr>
        <a:xfrm xmlns:a="http://schemas.openxmlformats.org/drawingml/2006/main" rot="16200000">
          <a:off x="3814812" y="2199849"/>
          <a:ext cx="544201" cy="278570"/>
        </a:xfrm>
        <a:prstGeom xmlns:a="http://schemas.openxmlformats.org/drawingml/2006/main" prst="rect">
          <a:avLst/>
        </a:prstGeom>
      </cdr:spPr>
      <cdr:txBody>
        <a:bodyPr xmlns:a="http://schemas.openxmlformats.org/drawingml/2006/main" vert="horz" wrap="none" lIns="0" tIns="0" rIns="0" bIns="0" rtlCol="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endParaRPr lang="en-US" sz="9600" i="0" dirty="0" smtClean="0">
            <a:solidFill>
              <a:srgbClr val="002060"/>
            </a:solidFill>
            <a:latin typeface="Browallia New" panose="020B0604020202020204" pitchFamily="34" charset="-34"/>
            <a:cs typeface="Browallia New" panose="020B0604020202020204" pitchFamily="34" charset="-34"/>
          </a:endParaRPr>
        </a:p>
      </cdr:txBody>
    </cdr:sp>
  </cdr:relSizeAnchor>
  <cdr:relSizeAnchor xmlns:cdr="http://schemas.openxmlformats.org/drawingml/2006/chartDrawing">
    <cdr:from>
      <cdr:x>0.73512</cdr:x>
      <cdr:y>0.32188</cdr:y>
    </cdr:from>
    <cdr:to>
      <cdr:x>0.79996</cdr:x>
      <cdr:y>0.42164</cdr:y>
    </cdr:to>
    <cdr:sp macro="" textlink="">
      <cdr:nvSpPr>
        <cdr:cNvPr id="13" name="TextBox 1"/>
        <cdr:cNvSpPr txBox="1"/>
      </cdr:nvSpPr>
      <cdr:spPr>
        <a:xfrm xmlns:a="http://schemas.openxmlformats.org/drawingml/2006/main" rot="16200000">
          <a:off x="6629236" y="1736451"/>
          <a:ext cx="544202" cy="583091"/>
        </a:xfrm>
        <a:prstGeom xmlns:a="http://schemas.openxmlformats.org/drawingml/2006/main" prst="rect">
          <a:avLst/>
        </a:prstGeom>
      </cdr:spPr>
      <cdr:txBody>
        <a:bodyPr xmlns:a="http://schemas.openxmlformats.org/drawingml/2006/main" vert="horz" wrap="none" lIns="0" tIns="0" rIns="0" bIns="0" rtlCol="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endParaRPr lang="en-US" sz="9600" i="0" dirty="0" smtClean="0">
            <a:solidFill>
              <a:srgbClr val="002060"/>
            </a:solidFill>
            <a:latin typeface="Browallia New" panose="020B0604020202020204" pitchFamily="34" charset="-34"/>
            <a:cs typeface="Browallia New" panose="020B0604020202020204" pitchFamily="34" charset="-34"/>
          </a:endParaRPr>
        </a:p>
      </cdr:txBody>
    </cdr:sp>
  </cdr:relSizeAnchor>
  <cdr:relSizeAnchor xmlns:cdr="http://schemas.openxmlformats.org/drawingml/2006/chartDrawing">
    <cdr:from>
      <cdr:x>0.4127</cdr:x>
      <cdr:y>0.10426</cdr:y>
    </cdr:from>
    <cdr:to>
      <cdr:x>0.5873</cdr:x>
      <cdr:y>0.20466</cdr:y>
    </cdr:to>
    <cdr:sp macro="" textlink="">
      <cdr:nvSpPr>
        <cdr:cNvPr id="14" name="TextBox 1"/>
        <cdr:cNvSpPr txBox="1"/>
      </cdr:nvSpPr>
      <cdr:spPr>
        <a:xfrm xmlns:a="http://schemas.openxmlformats.org/drawingml/2006/main">
          <a:off x="3710790" y="568756"/>
          <a:ext cx="1569915" cy="547692"/>
        </a:xfrm>
        <a:prstGeom xmlns:a="http://schemas.openxmlformats.org/drawingml/2006/main" prst="rect">
          <a:avLst/>
        </a:prstGeom>
      </cdr:spPr>
      <cdr:txBody>
        <a:bodyPr xmlns:a="http://schemas.openxmlformats.org/drawingml/2006/main" vert="horz" wrap="none" lIns="0" tIns="0" rIns="0" bIns="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400" b="1" dirty="0" smtClean="0">
              <a:solidFill>
                <a:schemeClr val="tx1"/>
              </a:solidFill>
              <a:latin typeface="ChunkFive-Roman"/>
              <a:cs typeface="ChunkFive-Roman"/>
            </a:rPr>
            <a:t>5 Years </a:t>
          </a:r>
        </a:p>
      </cdr:txBody>
    </cdr:sp>
  </cdr:relSizeAnchor>
  <cdr:relSizeAnchor xmlns:cdr="http://schemas.openxmlformats.org/drawingml/2006/chartDrawing">
    <cdr:from>
      <cdr:x>0.71916</cdr:x>
      <cdr:y>0.00691</cdr:y>
    </cdr:from>
    <cdr:to>
      <cdr:x>0.89376</cdr:x>
      <cdr:y>0.10732</cdr:y>
    </cdr:to>
    <cdr:sp macro="" textlink="">
      <cdr:nvSpPr>
        <cdr:cNvPr id="15" name="TextBox 1"/>
        <cdr:cNvSpPr txBox="1"/>
      </cdr:nvSpPr>
      <cdr:spPr>
        <a:xfrm xmlns:a="http://schemas.openxmlformats.org/drawingml/2006/main">
          <a:off x="6466282" y="37693"/>
          <a:ext cx="1569915" cy="547747"/>
        </a:xfrm>
        <a:prstGeom xmlns:a="http://schemas.openxmlformats.org/drawingml/2006/main" prst="rect">
          <a:avLst/>
        </a:prstGeom>
      </cdr:spPr>
      <cdr:txBody>
        <a:bodyPr xmlns:a="http://schemas.openxmlformats.org/drawingml/2006/main" vert="horz" wrap="none" lIns="0" tIns="0" rIns="0" bIns="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400" b="1" dirty="0" smtClean="0">
              <a:solidFill>
                <a:schemeClr val="tx1"/>
              </a:solidFill>
              <a:latin typeface="ChunkFive-Roman"/>
              <a:cs typeface="ChunkFive-Roman"/>
            </a:rPr>
            <a:t>6 Years </a:t>
          </a:r>
        </a:p>
      </cdr:txBody>
    </cdr:sp>
  </cdr:relSizeAnchor>
  <cdr:relSizeAnchor xmlns:cdr="http://schemas.openxmlformats.org/drawingml/2006/chartDrawing">
    <cdr:from>
      <cdr:x>0.21827</cdr:x>
      <cdr:y>0.46219</cdr:y>
    </cdr:from>
    <cdr:to>
      <cdr:x>0.28094</cdr:x>
      <cdr:y>0.61227</cdr:y>
    </cdr:to>
    <cdr:cxnSp macro="">
      <cdr:nvCxnSpPr>
        <cdr:cNvPr id="8" name="Straight Arrow Connector 7"/>
        <cdr:cNvCxnSpPr/>
      </cdr:nvCxnSpPr>
      <cdr:spPr>
        <a:xfrm xmlns:a="http://schemas.openxmlformats.org/drawingml/2006/main" flipH="1">
          <a:off x="1962546" y="2521297"/>
          <a:ext cx="563526" cy="818707"/>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0.5068</cdr:x>
      <cdr:y>0.29847</cdr:y>
    </cdr:from>
    <cdr:to>
      <cdr:x>0.57066</cdr:x>
      <cdr:y>0.44702</cdr:y>
    </cdr:to>
    <cdr:cxnSp macro="">
      <cdr:nvCxnSpPr>
        <cdr:cNvPr id="19" name="Straight Arrow Connector 18"/>
        <cdr:cNvCxnSpPr/>
      </cdr:nvCxnSpPr>
      <cdr:spPr>
        <a:xfrm xmlns:a="http://schemas.openxmlformats.org/drawingml/2006/main" flipH="1">
          <a:off x="4556891" y="1628162"/>
          <a:ext cx="574158" cy="81040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0.80716</cdr:x>
      <cdr:y>0.28287</cdr:y>
    </cdr:from>
    <cdr:to>
      <cdr:x>0.86983</cdr:x>
      <cdr:y>0.41151</cdr:y>
    </cdr:to>
    <cdr:cxnSp macro="">
      <cdr:nvCxnSpPr>
        <cdr:cNvPr id="21" name="Straight Arrow Connector 20"/>
        <cdr:cNvCxnSpPr/>
      </cdr:nvCxnSpPr>
      <cdr:spPr>
        <a:xfrm xmlns:a="http://schemas.openxmlformats.org/drawingml/2006/main" flipH="1">
          <a:off x="7257560" y="1543102"/>
          <a:ext cx="563526" cy="701749"/>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0.54109</cdr:x>
      <cdr:y>0.18542</cdr:y>
    </cdr:from>
    <cdr:to>
      <cdr:x>0.66762</cdr:x>
      <cdr:y>0.31796</cdr:y>
    </cdr:to>
    <cdr:sp macro="" textlink="">
      <cdr:nvSpPr>
        <cdr:cNvPr id="23" name="TextBox 22"/>
        <cdr:cNvSpPr txBox="1"/>
      </cdr:nvSpPr>
      <cdr:spPr>
        <a:xfrm xmlns:a="http://schemas.openxmlformats.org/drawingml/2006/main">
          <a:off x="4865235" y="1011474"/>
          <a:ext cx="1137684" cy="723014"/>
        </a:xfrm>
        <a:prstGeom xmlns:a="http://schemas.openxmlformats.org/drawingml/2006/main" prst="rect">
          <a:avLst/>
        </a:prstGeom>
      </cdr:spPr>
      <cdr:txBody>
        <a:bodyPr xmlns:a="http://schemas.openxmlformats.org/drawingml/2006/main" vertOverflow="clip" vert="horz" wrap="square" lIns="0" tIns="0" rIns="0" bIns="0" rtlCol="0" anchor="t" anchorCtr="0">
          <a:normAutofit/>
        </a:bodyPr>
        <a:lstStyle xmlns:a="http://schemas.openxmlformats.org/drawingml/2006/main"/>
        <a:p xmlns:a="http://schemas.openxmlformats.org/drawingml/2006/main">
          <a:pPr algn="l"/>
          <a:endParaRPr lang="en-US" sz="3000" b="0" i="0" dirty="0" smtClean="0">
            <a:solidFill>
              <a:srgbClr val="E74C39"/>
            </a:solidFill>
            <a:latin typeface="ChunkFive-Roman"/>
            <a:cs typeface="ChunkFive-Roman"/>
          </a:endParaRPr>
        </a:p>
      </cdr:txBody>
    </cdr:sp>
  </cdr:relSizeAnchor>
  <cdr:relSizeAnchor xmlns:cdr="http://schemas.openxmlformats.org/drawingml/2006/chartDrawing">
    <cdr:from>
      <cdr:x>0.85682</cdr:x>
      <cdr:y>0.21271</cdr:y>
    </cdr:from>
    <cdr:to>
      <cdr:x>0.97626</cdr:x>
      <cdr:y>0.29262</cdr:y>
    </cdr:to>
    <cdr:sp macro="" textlink="">
      <cdr:nvSpPr>
        <cdr:cNvPr id="24" name="TextBox 23"/>
        <cdr:cNvSpPr txBox="1"/>
      </cdr:nvSpPr>
      <cdr:spPr>
        <a:xfrm xmlns:a="http://schemas.openxmlformats.org/drawingml/2006/main">
          <a:off x="7704128" y="1160330"/>
          <a:ext cx="1073888" cy="435935"/>
        </a:xfrm>
        <a:prstGeom xmlns:a="http://schemas.openxmlformats.org/drawingml/2006/main" prst="rect">
          <a:avLst/>
        </a:prstGeom>
      </cdr:spPr>
      <cdr:txBody>
        <a:bodyPr xmlns:a="http://schemas.openxmlformats.org/drawingml/2006/main" vertOverflow="clip" vert="horz" wrap="square" lIns="0" tIns="0" rIns="0" bIns="0" rtlCol="0" anchor="t" anchorCtr="0">
          <a:normAutofit/>
        </a:bodyPr>
        <a:lstStyle xmlns:a="http://schemas.openxmlformats.org/drawingml/2006/main"/>
        <a:p xmlns:a="http://schemas.openxmlformats.org/drawingml/2006/main">
          <a:pPr algn="l"/>
          <a:r>
            <a:rPr lang="en-US" sz="2400" b="1" i="0" dirty="0" smtClean="0">
              <a:solidFill>
                <a:srgbClr val="E74C39"/>
              </a:solidFill>
              <a:latin typeface="ChunkFive-Roman"/>
              <a:cs typeface="ChunkFive-Roman"/>
            </a:rPr>
            <a:t>Latino</a:t>
          </a:r>
        </a:p>
      </cdr:txBody>
    </cdr:sp>
  </cdr:relSizeAnchor>
  <cdr:relSizeAnchor xmlns:cdr="http://schemas.openxmlformats.org/drawingml/2006/chartDrawing">
    <cdr:from>
      <cdr:x>0.53847</cdr:x>
      <cdr:y>0.21032</cdr:y>
    </cdr:from>
    <cdr:to>
      <cdr:x>0.6579</cdr:x>
      <cdr:y>0.29024</cdr:y>
    </cdr:to>
    <cdr:sp macro="" textlink="">
      <cdr:nvSpPr>
        <cdr:cNvPr id="25" name="TextBox 1"/>
        <cdr:cNvSpPr txBox="1"/>
      </cdr:nvSpPr>
      <cdr:spPr>
        <a:xfrm xmlns:a="http://schemas.openxmlformats.org/drawingml/2006/main">
          <a:off x="4841608" y="1147334"/>
          <a:ext cx="1073888" cy="435935"/>
        </a:xfrm>
        <a:prstGeom xmlns:a="http://schemas.openxmlformats.org/drawingml/2006/main" prst="rect">
          <a:avLst/>
        </a:prstGeom>
      </cdr:spPr>
      <cdr:txBody>
        <a:bodyPr xmlns:a="http://schemas.openxmlformats.org/drawingml/2006/main" vert="horz" wrap="square" lIns="0" tIns="0" rIns="0" bIns="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400" b="1" i="0" dirty="0" smtClean="0">
              <a:solidFill>
                <a:srgbClr val="E74C39"/>
              </a:solidFill>
              <a:latin typeface="ChunkFive-Roman"/>
              <a:cs typeface="ChunkFive-Roman"/>
            </a:rPr>
            <a:t>Latino</a:t>
          </a:r>
        </a:p>
      </cdr:txBody>
    </cdr:sp>
  </cdr:relSizeAnchor>
  <cdr:relSizeAnchor xmlns:cdr="http://schemas.openxmlformats.org/drawingml/2006/chartDrawing">
    <cdr:from>
      <cdr:x>0.25466</cdr:x>
      <cdr:y>0.38465</cdr:y>
    </cdr:from>
    <cdr:to>
      <cdr:x>0.3741</cdr:x>
      <cdr:y>0.46457</cdr:y>
    </cdr:to>
    <cdr:sp macro="" textlink="">
      <cdr:nvSpPr>
        <cdr:cNvPr id="26" name="TextBox 1"/>
        <cdr:cNvSpPr txBox="1"/>
      </cdr:nvSpPr>
      <cdr:spPr>
        <a:xfrm xmlns:a="http://schemas.openxmlformats.org/drawingml/2006/main">
          <a:off x="2289793" y="2098326"/>
          <a:ext cx="1073888" cy="435935"/>
        </a:xfrm>
        <a:prstGeom xmlns:a="http://schemas.openxmlformats.org/drawingml/2006/main" prst="rect">
          <a:avLst/>
        </a:prstGeom>
      </cdr:spPr>
      <cdr:txBody>
        <a:bodyPr xmlns:a="http://schemas.openxmlformats.org/drawingml/2006/main" vert="horz" wrap="square" lIns="0" tIns="0" rIns="0" bIns="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400" b="1" i="0" dirty="0" smtClean="0">
              <a:solidFill>
                <a:srgbClr val="E74C39"/>
              </a:solidFill>
              <a:latin typeface="ChunkFive-Roman"/>
              <a:cs typeface="ChunkFive-Roman"/>
            </a:rPr>
            <a:t>Latino</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4EE74282-7BF8-0C45-914F-19D15EF7B600}" type="datetimeFigureOut">
              <a:rPr lang="en-US" smtClean="0"/>
              <a:t>3/13/17</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A394D933-477B-C14C-8EF0-D02F7F0531F5}" type="slidenum">
              <a:rPr lang="en-US" smtClean="0"/>
              <a:t>‹#›</a:t>
            </a:fld>
            <a:endParaRPr lang="en-US"/>
          </a:p>
        </p:txBody>
      </p:sp>
    </p:spTree>
    <p:extLst>
      <p:ext uri="{BB962C8B-B14F-4D97-AF65-F5344CB8AC3E}">
        <p14:creationId xmlns:p14="http://schemas.microsoft.com/office/powerpoint/2010/main" val="2793339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F63B48C9-9830-A54D-BCA7-D938A35D3B77}" type="datetimeFigureOut">
              <a:rPr lang="en-US" smtClean="0"/>
              <a:t>3/13/17</a:t>
            </a:fld>
            <a:endParaRPr lang="en-US"/>
          </a:p>
        </p:txBody>
      </p:sp>
      <p:sp>
        <p:nvSpPr>
          <p:cNvPr id="4" name="Slide Image Placeholder 3"/>
          <p:cNvSpPr>
            <a:spLocks noGrp="1" noRot="1" noChangeAspect="1"/>
          </p:cNvSpPr>
          <p:nvPr>
            <p:ph type="sldImg" idx="2"/>
          </p:nvPr>
        </p:nvSpPr>
        <p:spPr>
          <a:xfrm>
            <a:off x="1185863" y="696913"/>
            <a:ext cx="4510087"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D5E070B2-1204-254B-8282-A1D160154B14}" type="slidenum">
              <a:rPr lang="en-US" smtClean="0"/>
              <a:t>‹#›</a:t>
            </a:fld>
            <a:endParaRPr lang="en-US"/>
          </a:p>
        </p:txBody>
      </p:sp>
    </p:spTree>
    <p:extLst>
      <p:ext uri="{BB962C8B-B14F-4D97-AF65-F5344CB8AC3E}">
        <p14:creationId xmlns:p14="http://schemas.microsoft.com/office/powerpoint/2010/main" val="26283104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Pass out</a:t>
            </a:r>
            <a:r>
              <a:rPr lang="en-US" baseline="0" dirty="0" smtClean="0"/>
              <a:t> note cards</a:t>
            </a:r>
            <a:r>
              <a:rPr lang="en-US" dirty="0" smtClean="0"/>
              <a:t> and then collect? This will be used</a:t>
            </a:r>
            <a:r>
              <a:rPr lang="en-US" baseline="0" dirty="0" smtClean="0"/>
              <a:t> for the end activity. </a:t>
            </a:r>
          </a:p>
          <a:p>
            <a:endParaRPr lang="en-US" baseline="0" dirty="0" smtClean="0"/>
          </a:p>
          <a:p>
            <a:r>
              <a:rPr lang="en-US" sz="1200" kern="1200" dirty="0" smtClean="0">
                <a:solidFill>
                  <a:schemeClr val="tx1"/>
                </a:solidFill>
                <a:effectLst/>
                <a:latin typeface="+mn-lt"/>
                <a:ea typeface="+mn-ea"/>
                <a:cs typeface="+mn-cs"/>
              </a:rPr>
              <a:t>CPP (3):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California State Polytechnic University – Pomona is a public 4-year Master’s institution situated in an urban setting and has an undergraduate enrollment of over 20,000 students with transfer students making up nearly 40% of the student population. The institution is considered moderately selective with an acceptance rate of 52%. The campus is primarily nonresidential with the majority of students commuting to campus; indeed, only 11% of undergraduate students live in college-owned housing.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There are roughly 1,155 faculty members at CPP, of whom 49% are full-time, with a student-faculty ratio of 28:1. The university is a predominantly teaching institution, offering bachelor’s, master’s and doctoral degrees in over 100 majors including several STEM majors like animal sciences, biological sciences, computer science, engineering, mathematics, and physical sciences. The majors with the highest enrollment are engineering, business administration, and science. As a polytechnic university, the institution values a ‘learn by doing’ pedagogical approach to teaching, learning, and practice. </a:t>
            </a:r>
          </a:p>
          <a:p>
            <a:endParaRPr lang="en-US" dirty="0" smtClean="0"/>
          </a:p>
          <a:p>
            <a:r>
              <a:rPr lang="en-US" sz="1200" kern="1200" dirty="0" smtClean="0">
                <a:solidFill>
                  <a:schemeClr val="tx1"/>
                </a:solidFill>
                <a:effectLst/>
                <a:latin typeface="+mn-lt"/>
                <a:ea typeface="+mn-ea"/>
                <a:cs typeface="+mn-cs"/>
              </a:rPr>
              <a:t>FIU (1): </a:t>
            </a:r>
          </a:p>
          <a:p>
            <a:r>
              <a:rPr lang="en-US" sz="1200" kern="1200" dirty="0" smtClean="0">
                <a:solidFill>
                  <a:schemeClr val="tx1"/>
                </a:solidFill>
                <a:effectLst/>
                <a:latin typeface="+mn-lt"/>
                <a:ea typeface="+mn-ea"/>
                <a:cs typeface="+mn-cs"/>
              </a:rPr>
              <a:t>FIU is a public institution nestled in an urban city and has a high undergraduate enrollment but also has a high graduate coexistence. The institution is considered a selective, higher transfer-in, primarily non-residential institution. Roughly 8% of undergraduate students live in college-owned housing. There are roughly 2,255 faculty members of whom 54% are full-time, with a student-faculty ratio of 26:1. The university offers a variety of majors including several STEM majors like biological/life sciences, computer and information sciences, engineering, health professions, mathematics and statistics, physical sciences. With respect to the incoming characteristics of the freshman class, the average SAT Math score of students that were accepted was 551 and the average high school GPA for first-year freshmen was 3.91. In-state tuition for the full academic year is roughly $6,100. Also the university boasts some impressive achievements such as being awarded 1,312 STEM bachelor’s degrees in the 2012-2013 school year, 76% of which were awarded to underrepresented minorities.</a:t>
            </a:r>
          </a:p>
          <a:p>
            <a:r>
              <a:rPr lang="en-US" sz="1200" kern="1200" dirty="0" smtClean="0">
                <a:solidFill>
                  <a:schemeClr val="tx1"/>
                </a:solidFill>
                <a:effectLst/>
                <a:latin typeface="+mn-lt"/>
                <a:ea typeface="+mn-ea"/>
                <a:cs typeface="+mn-cs"/>
              </a:rPr>
              <a:t>FIU was chosen for participation because not only did it rank highly in our analysis but further investigation of the institution’s website via a </a:t>
            </a:r>
            <a:r>
              <a:rPr lang="en-US" sz="1200" kern="1200" dirty="0" err="1" smtClean="0">
                <a:solidFill>
                  <a:schemeClr val="tx1"/>
                </a:solidFill>
                <a:effectLst/>
                <a:latin typeface="+mn-lt"/>
                <a:ea typeface="+mn-ea"/>
                <a:cs typeface="+mn-cs"/>
              </a:rPr>
              <a:t>webscrape</a:t>
            </a:r>
            <a:r>
              <a:rPr lang="en-US" sz="1200" kern="1200" dirty="0" smtClean="0">
                <a:solidFill>
                  <a:schemeClr val="tx1"/>
                </a:solidFill>
                <a:effectLst/>
                <a:latin typeface="+mn-lt"/>
                <a:ea typeface="+mn-ea"/>
                <a:cs typeface="+mn-cs"/>
              </a:rPr>
              <a:t> revealed the campus was engaged in several notable interventions/initiatives to increase the success of students in STEM. These interventions are broad reaching and  target undergraduates, institutional change and faculty with professional development, and/or focus on creating partnerships with the K-12 community, particularly in creating pipelines to higher education</a:t>
            </a:r>
          </a:p>
          <a:p>
            <a:endParaRPr lang="en-US" dirty="0" smtClean="0"/>
          </a:p>
          <a:p>
            <a:r>
              <a:rPr lang="en-US" sz="1200" kern="1200" dirty="0" smtClean="0">
                <a:solidFill>
                  <a:schemeClr val="tx1"/>
                </a:solidFill>
                <a:effectLst/>
                <a:latin typeface="+mn-lt"/>
                <a:ea typeface="+mn-ea"/>
                <a:cs typeface="+mn-cs"/>
              </a:rPr>
              <a:t>RUN (2): </a:t>
            </a:r>
          </a:p>
          <a:p>
            <a:r>
              <a:rPr lang="en-US" sz="1200" kern="1200" dirty="0" smtClean="0">
                <a:solidFill>
                  <a:schemeClr val="tx1"/>
                </a:solidFill>
                <a:effectLst/>
                <a:latin typeface="+mn-lt"/>
                <a:ea typeface="+mn-ea"/>
                <a:cs typeface="+mn-cs"/>
              </a:rPr>
              <a:t>Rutgers University - Newark is a four-year, medium-size, primarily non-residential, public university with higher research activity (Carnegie classification: R2) located in the urban center of downtown Newark, New Jersey. Student enrollment is highly diverse, representative of the campus’ surrounding community, and reflective of the greater New York City metropolitan </a:t>
            </a:r>
            <a:r>
              <a:rPr lang="en-US" sz="1200" kern="1200" dirty="0" err="1" smtClean="0">
                <a:solidFill>
                  <a:schemeClr val="tx1"/>
                </a:solidFill>
                <a:effectLst/>
                <a:latin typeface="+mn-lt"/>
                <a:ea typeface="+mn-ea"/>
                <a:cs typeface="+mn-cs"/>
              </a:rPr>
              <a:t>area.The</a:t>
            </a:r>
            <a:r>
              <a:rPr lang="en-US" sz="1200" kern="1200" dirty="0" smtClean="0">
                <a:solidFill>
                  <a:schemeClr val="tx1"/>
                </a:solidFill>
                <a:effectLst/>
                <a:latin typeface="+mn-lt"/>
                <a:ea typeface="+mn-ea"/>
                <a:cs typeface="+mn-cs"/>
              </a:rPr>
              <a:t> campus openly prides itself on being “the most diverse campus in the nation.”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Rutgers’ legacy stretches back to its 1766 New Brunswick beginnings as Queens College, one of the United States’ original nine colonial colleges. The Morrill Act of 1862 launched Rutgers College’s’ earliest educational divisions of science, technology, agriculture, and engineering when it was awarded status as New Jersey’s only land-grant institution. In the mid-twentieth century, the state legislature established Rutgers as the State University of New Jersey, consolidating existing institutions throughout the state into one public system of higher education. Today, the Rutgers University - Newark campus, previously the University of Newark (f. 1908), comprises one of four Chancellor-led divisions within the Rutgers system, with the three others being the flagship New Brunswick campus, the Camden campus, and a consolidated unit of state-run medical and other health sciences facilities known as Rutgers Biomedical and Health Sciences (RBHS). </a:t>
            </a:r>
          </a:p>
          <a:p>
            <a:r>
              <a:rPr lang="en-US" sz="1200" kern="1200" dirty="0" smtClean="0">
                <a:solidFill>
                  <a:schemeClr val="tx1"/>
                </a:solidFill>
                <a:effectLst/>
                <a:latin typeface="+mn-lt"/>
                <a:ea typeface="+mn-ea"/>
                <a:cs typeface="+mn-cs"/>
              </a:rPr>
              <a:t>RU-N is a doctoral research university with majority undergraduate enrollment.  Most of its undergraduates receive Bachelor’s degrees in the professions (business, criminal justice, public affairs, education), but all students receive a traditional liberal arts and science education. Degrees in STEM are awarded by the following academic departments: Biological Sciences, Earth and Environmental Sciences, Chemistry, Mathematics and Computer Science, and Physics. Through internal articulation agreements with RBHS and external partnerships with institutions such as the adjacent New Jersey Institute of Technology (NJIT), students who initially enroll at RU-N are able to pursue pre-med, pre-engineering, allied health, and nursing degrees.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RU-N’s leadership recently changed with the appointment of Nancy Cantor. Nancy Cantor, the first female Chancellor of Rutgers University—Newark, is a distinguished leader in higher education. She is leading implementation of the institution’s first strategic plan, which is designed to leverage the university’s many strengths, particularly its exceptional diversity, tradition of high-impact research, and role as an anchor institution in Greater Newark. The plan sets priorities to invest resources to build the university’s strengths in merging excellence and opportunity, and in the words of Cantor, to reinvigorate RU–N’s abiding “commitment to pushing forward ambitiously and assertively to be that diverse urban research institution that leaves no stone unturned in its impact — on scholarship, social mobility, and urban civic life.” The initiatives include a listening tour, strategic planning process, and introduction of a new naming convention and logo for the university that reflect changes taking place across Rutgers University, as well as the naming of a leadership team in the chancellor’s office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a:t>
            </a:fld>
            <a:endParaRPr lang="en-US"/>
          </a:p>
        </p:txBody>
      </p:sp>
    </p:spTree>
    <p:extLst>
      <p:ext uri="{BB962C8B-B14F-4D97-AF65-F5344CB8AC3E}">
        <p14:creationId xmlns:p14="http://schemas.microsoft.com/office/powerpoint/2010/main" val="3741816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Many students take longer than 4 years to graduate. A majority of students who initially plan to major in STEM never earn a STEM degree, although rates are the most poor among URM students – indicating the persistent need for interventions for these groups.</a:t>
            </a:r>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3</a:t>
            </a:fld>
            <a:endParaRPr lang="en-US"/>
          </a:p>
        </p:txBody>
      </p:sp>
    </p:spTree>
    <p:extLst>
      <p:ext uri="{BB962C8B-B14F-4D97-AF65-F5344CB8AC3E}">
        <p14:creationId xmlns:p14="http://schemas.microsoft.com/office/powerpoint/2010/main" val="1684581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4</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E74C39"/>
                </a:solidFill>
                <a:latin typeface="ChunkFive-Roman"/>
                <a:cs typeface="ChunkFive-Roman"/>
              </a:rPr>
              <a:t>15-25 </a:t>
            </a:r>
            <a:r>
              <a:rPr lang="en-US" sz="1200" b="0" i="0" dirty="0" smtClean="0">
                <a:solidFill>
                  <a:srgbClr val="E74C39"/>
                </a:solidFill>
                <a:latin typeface="ChunkFive-Roman"/>
                <a:cs typeface="ChunkFive-Roman"/>
              </a:rPr>
              <a:t>Interviews with faculty, administrators and program directors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dirty="0" smtClean="0">
              <a:solidFill>
                <a:srgbClr val="E74C39"/>
              </a:solidFill>
              <a:latin typeface="ChunkFive-Roman"/>
              <a:cs typeface="ChunkFive-Roman"/>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smtClean="0">
                <a:solidFill>
                  <a:srgbClr val="E74C39"/>
                </a:solidFill>
                <a:latin typeface="ChunkFive-Roman"/>
                <a:cs typeface="ChunkFive-Roman"/>
              </a:rPr>
              <a:t>R2: 7,713 undergraduate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smtClean="0">
                <a:solidFill>
                  <a:srgbClr val="E74C39"/>
                </a:solidFill>
                <a:latin typeface="ChunkFive-Roman"/>
                <a:cs typeface="ChunkFive-Roman"/>
              </a:rPr>
              <a:t>FIU: 7,800 undergraduate </a:t>
            </a: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5</a:t>
            </a:fld>
            <a:endParaRPr lang="en-US"/>
          </a:p>
        </p:txBody>
      </p:sp>
    </p:spTree>
    <p:extLst>
      <p:ext uri="{BB962C8B-B14F-4D97-AF65-F5344CB8AC3E}">
        <p14:creationId xmlns:p14="http://schemas.microsoft.com/office/powerpoint/2010/main" val="1888874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6</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7</a:t>
            </a:fld>
            <a:endParaRPr lang="en-US"/>
          </a:p>
        </p:txBody>
      </p:sp>
    </p:spTree>
    <p:extLst>
      <p:ext uri="{BB962C8B-B14F-4D97-AF65-F5344CB8AC3E}">
        <p14:creationId xmlns:p14="http://schemas.microsoft.com/office/powerpoint/2010/main" val="168458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u="sng" kern="1200" dirty="0" smtClean="0">
                <a:solidFill>
                  <a:schemeClr val="tx1"/>
                </a:solidFill>
                <a:effectLst/>
                <a:latin typeface="+mn-lt"/>
                <a:ea typeface="+mn-ea"/>
                <a:cs typeface="+mn-cs"/>
              </a:rPr>
              <a:t>K-12 pipeline programming</a:t>
            </a:r>
          </a:p>
          <a:p>
            <a:pPr lvl="1"/>
            <a:r>
              <a:rPr lang="en-US" sz="1200" kern="1200" dirty="0" smtClean="0">
                <a:solidFill>
                  <a:schemeClr val="tx1"/>
                </a:solidFill>
                <a:effectLst/>
                <a:latin typeface="+mn-lt"/>
                <a:ea typeface="+mn-ea"/>
                <a:cs typeface="+mn-cs"/>
              </a:rPr>
              <a:t>POMONA: </a:t>
            </a:r>
          </a:p>
          <a:p>
            <a:pPr lvl="2"/>
            <a:r>
              <a:rPr lang="en-US" sz="1200" kern="1200" dirty="0" smtClean="0">
                <a:solidFill>
                  <a:schemeClr val="tx1"/>
                </a:solidFill>
                <a:effectLst/>
                <a:latin typeface="+mn-lt"/>
                <a:ea typeface="+mn-ea"/>
                <a:cs typeface="+mn-cs"/>
              </a:rPr>
              <a:t>Upward Bound (summer; feeder program); Talent Search </a:t>
            </a:r>
          </a:p>
          <a:p>
            <a:pPr lvl="2"/>
            <a:r>
              <a:rPr lang="en-US" sz="1200" kern="1200" dirty="0" smtClean="0">
                <a:solidFill>
                  <a:schemeClr val="tx1"/>
                </a:solidFill>
                <a:effectLst/>
                <a:latin typeface="+mn-lt"/>
                <a:ea typeface="+mn-ea"/>
                <a:cs typeface="+mn-cs"/>
              </a:rPr>
              <a:t>Outreach to Pomona Unified school district </a:t>
            </a:r>
          </a:p>
          <a:p>
            <a:pPr lvl="2"/>
            <a:r>
              <a:rPr lang="en-US" sz="1200" kern="1200" dirty="0" smtClean="0">
                <a:solidFill>
                  <a:schemeClr val="tx1"/>
                </a:solidFill>
                <a:effectLst/>
                <a:latin typeface="+mn-lt"/>
                <a:ea typeface="+mn-ea"/>
                <a:cs typeface="+mn-cs"/>
              </a:rPr>
              <a:t>Summer camp for 4-7 year olds </a:t>
            </a:r>
          </a:p>
          <a:p>
            <a:pPr lvl="1"/>
            <a:r>
              <a:rPr lang="en-US" sz="1200" kern="1200" dirty="0" smtClean="0">
                <a:solidFill>
                  <a:schemeClr val="tx1"/>
                </a:solidFill>
                <a:effectLst/>
                <a:latin typeface="+mn-lt"/>
                <a:ea typeface="+mn-ea"/>
                <a:cs typeface="+mn-cs"/>
              </a:rPr>
              <a:t>RUN: </a:t>
            </a:r>
          </a:p>
          <a:p>
            <a:pPr lvl="2"/>
            <a:r>
              <a:rPr lang="en-US" sz="1200" kern="1200" dirty="0" smtClean="0">
                <a:solidFill>
                  <a:schemeClr val="tx1"/>
                </a:solidFill>
                <a:effectLst/>
                <a:latin typeface="+mn-lt"/>
                <a:ea typeface="+mn-ea"/>
                <a:cs typeface="+mn-cs"/>
              </a:rPr>
              <a:t>Rutgers Teachers Scholars programs: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graders </a:t>
            </a:r>
          </a:p>
          <a:p>
            <a:pPr lvl="2"/>
            <a:r>
              <a:rPr lang="en-US" sz="1200" kern="1200" dirty="0" smtClean="0">
                <a:solidFill>
                  <a:schemeClr val="tx1"/>
                </a:solidFill>
                <a:effectLst/>
                <a:latin typeface="+mn-lt"/>
                <a:ea typeface="+mn-ea"/>
                <a:cs typeface="+mn-cs"/>
              </a:rPr>
              <a:t>LSAMP: K-12 children; </a:t>
            </a:r>
          </a:p>
          <a:p>
            <a:pPr lvl="2"/>
            <a:r>
              <a:rPr lang="en-US" sz="1200" kern="1200" dirty="0" smtClean="0">
                <a:solidFill>
                  <a:schemeClr val="tx1"/>
                </a:solidFill>
                <a:effectLst/>
                <a:latin typeface="+mn-lt"/>
                <a:ea typeface="+mn-ea"/>
                <a:cs typeface="+mn-cs"/>
              </a:rPr>
              <a:t>*Dual credential program with HS </a:t>
            </a:r>
          </a:p>
          <a:p>
            <a:pPr lvl="1"/>
            <a:r>
              <a:rPr lang="en-US" sz="1200" kern="1200" dirty="0" smtClean="0">
                <a:solidFill>
                  <a:schemeClr val="tx1"/>
                </a:solidFill>
                <a:effectLst/>
                <a:latin typeface="+mn-lt"/>
                <a:ea typeface="+mn-ea"/>
                <a:cs typeface="+mn-cs"/>
              </a:rPr>
              <a:t>FIU: </a:t>
            </a:r>
          </a:p>
          <a:p>
            <a:pPr lvl="2"/>
            <a:r>
              <a:rPr lang="en-US" sz="1200" kern="1200" dirty="0" smtClean="0">
                <a:solidFill>
                  <a:schemeClr val="tx1"/>
                </a:solidFill>
                <a:effectLst/>
                <a:latin typeface="+mn-lt"/>
                <a:ea typeface="+mn-ea"/>
                <a:cs typeface="+mn-cs"/>
              </a:rPr>
              <a:t>*Dual enrollment program with HS (highest # of students enrolled in dual enrollment in the nation) </a:t>
            </a:r>
          </a:p>
          <a:p>
            <a:pPr lvl="2"/>
            <a:r>
              <a:rPr lang="en-US" sz="1200" kern="1200" dirty="0" smtClean="0">
                <a:solidFill>
                  <a:schemeClr val="tx1"/>
                </a:solidFill>
                <a:effectLst/>
                <a:latin typeface="+mn-lt"/>
                <a:ea typeface="+mn-ea"/>
                <a:cs typeface="+mn-cs"/>
              </a:rPr>
              <a:t>STEM summer programs for K-12</a:t>
            </a:r>
          </a:p>
          <a:p>
            <a:pPr lvl="2"/>
            <a:r>
              <a:rPr lang="en-US" sz="1200" kern="1200" dirty="0" smtClean="0">
                <a:solidFill>
                  <a:schemeClr val="tx1"/>
                </a:solidFill>
                <a:effectLst/>
                <a:latin typeface="+mn-lt"/>
                <a:ea typeface="+mn-ea"/>
                <a:cs typeface="+mn-cs"/>
              </a:rPr>
              <a:t>Annual engineering week: target URM </a:t>
            </a:r>
          </a:p>
          <a:p>
            <a:pPr lvl="2"/>
            <a:r>
              <a:rPr lang="en-US" sz="1200" kern="1200" dirty="0" smtClean="0">
                <a:solidFill>
                  <a:schemeClr val="tx1"/>
                </a:solidFill>
                <a:effectLst/>
                <a:latin typeface="+mn-lt"/>
                <a:ea typeface="+mn-ea"/>
                <a:cs typeface="+mn-cs"/>
              </a:rPr>
              <a:t>Engineering on wheels: tutoring at high schools </a:t>
            </a:r>
          </a:p>
          <a:p>
            <a:pPr lvl="2"/>
            <a:r>
              <a:rPr lang="en-US" sz="1200" kern="1200" dirty="0" smtClean="0">
                <a:solidFill>
                  <a:schemeClr val="tx1"/>
                </a:solidFill>
                <a:effectLst/>
                <a:latin typeface="+mn-lt"/>
                <a:ea typeface="+mn-ea"/>
                <a:cs typeface="+mn-cs"/>
              </a:rPr>
              <a:t>Annual engineering expo K-12 </a:t>
            </a:r>
          </a:p>
          <a:p>
            <a:pPr lvl="2"/>
            <a:r>
              <a:rPr lang="en-US" sz="1200" kern="1200" dirty="0" smtClean="0">
                <a:solidFill>
                  <a:schemeClr val="tx1"/>
                </a:solidFill>
                <a:effectLst/>
                <a:latin typeface="+mn-lt"/>
                <a:ea typeface="+mn-ea"/>
                <a:cs typeface="+mn-cs"/>
              </a:rPr>
              <a:t>Partnership with Miami County Public Schools: NSF and army funded outreach </a:t>
            </a:r>
          </a:p>
          <a:p>
            <a:pPr lvl="0"/>
            <a:r>
              <a:rPr lang="en-US" sz="1200" b="1" u="sng" kern="1200" dirty="0" smtClean="0">
                <a:solidFill>
                  <a:schemeClr val="tx1"/>
                </a:solidFill>
                <a:effectLst/>
                <a:latin typeface="+mn-lt"/>
                <a:ea typeface="+mn-ea"/>
                <a:cs typeface="+mn-cs"/>
              </a:rPr>
              <a:t>Partnerships with surrounding community colleges </a:t>
            </a:r>
          </a:p>
          <a:p>
            <a:pPr lvl="1"/>
            <a:r>
              <a:rPr lang="en-US" sz="1200" kern="1200" dirty="0" smtClean="0">
                <a:solidFill>
                  <a:schemeClr val="tx1"/>
                </a:solidFill>
                <a:effectLst/>
                <a:latin typeface="+mn-lt"/>
                <a:ea typeface="+mn-ea"/>
                <a:cs typeface="+mn-cs"/>
              </a:rPr>
              <a:t>Ex. Bridges to Bachelor mentoring. </a:t>
            </a:r>
            <a:r>
              <a:rPr lang="en-US" sz="1200" b="1" kern="1200" dirty="0" smtClean="0">
                <a:solidFill>
                  <a:schemeClr val="tx1"/>
                </a:solidFill>
                <a:effectLst/>
                <a:latin typeface="+mn-lt"/>
                <a:ea typeface="+mn-ea"/>
                <a:cs typeface="+mn-cs"/>
              </a:rPr>
              <a:t>(Rutgers)</a:t>
            </a:r>
            <a:endParaRPr lang="en-US" sz="1200" kern="1200" dirty="0" smtClean="0">
              <a:solidFill>
                <a:schemeClr val="tx1"/>
              </a:solidFill>
              <a:effectLst/>
              <a:latin typeface="+mn-lt"/>
              <a:ea typeface="+mn-ea"/>
              <a:cs typeface="+mn-cs"/>
            </a:endParaRPr>
          </a:p>
          <a:p>
            <a:pPr lvl="2"/>
            <a:r>
              <a:rPr lang="en-US" sz="1200" kern="1200" dirty="0" smtClean="0">
                <a:solidFill>
                  <a:schemeClr val="tx1"/>
                </a:solidFill>
                <a:effectLst/>
                <a:latin typeface="+mn-lt"/>
                <a:ea typeface="+mn-ea"/>
                <a:cs typeface="+mn-cs"/>
              </a:rPr>
              <a:t>Mentoring wherein STEM undergrads mentor CC students who are interested in STEM and also possibly attending Rutgers 64 65 </a:t>
            </a:r>
            <a:r>
              <a:rPr lang="en-US" sz="1200" b="1" kern="1200" dirty="0" smtClean="0">
                <a:solidFill>
                  <a:schemeClr val="tx1"/>
                </a:solidFill>
                <a:effectLst/>
                <a:latin typeface="+mn-lt"/>
                <a:ea typeface="+mn-ea"/>
                <a:cs typeface="+mn-cs"/>
              </a:rPr>
              <a:t>(Rutgers)</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RUN: </a:t>
            </a:r>
          </a:p>
          <a:p>
            <a:pPr lvl="2"/>
            <a:r>
              <a:rPr lang="en-US" sz="1200" kern="1200" dirty="0" smtClean="0">
                <a:solidFill>
                  <a:schemeClr val="tx1"/>
                </a:solidFill>
                <a:effectLst/>
                <a:latin typeface="+mn-lt"/>
                <a:ea typeface="+mn-ea"/>
                <a:cs typeface="+mn-cs"/>
              </a:rPr>
              <a:t>Ex. Bridges to Bachelor mentoring. 5 CC partnership</a:t>
            </a:r>
          </a:p>
          <a:p>
            <a:pPr lvl="3"/>
            <a:r>
              <a:rPr lang="en-US" sz="1200" kern="1200" dirty="0" smtClean="0">
                <a:solidFill>
                  <a:schemeClr val="tx1"/>
                </a:solidFill>
                <a:effectLst/>
                <a:latin typeface="+mn-lt"/>
                <a:ea typeface="+mn-ea"/>
                <a:cs typeface="+mn-cs"/>
              </a:rPr>
              <a:t>Mentoring wherein STEM undergrads mentor CC students who are interested in STEM and also possibly attending Rutgers 64 65 </a:t>
            </a:r>
            <a:r>
              <a:rPr lang="en-US" sz="1200" b="1" kern="1200" dirty="0" smtClean="0">
                <a:solidFill>
                  <a:schemeClr val="tx1"/>
                </a:solidFill>
                <a:effectLst/>
                <a:latin typeface="+mn-lt"/>
                <a:ea typeface="+mn-ea"/>
                <a:cs typeface="+mn-cs"/>
              </a:rPr>
              <a:t>(Rutgers)</a:t>
            </a:r>
            <a:endParaRPr lang="en-US" sz="1200" kern="1200" dirty="0" smtClean="0">
              <a:solidFill>
                <a:schemeClr val="tx1"/>
              </a:solidFill>
              <a:effectLst/>
              <a:latin typeface="+mn-lt"/>
              <a:ea typeface="+mn-ea"/>
              <a:cs typeface="+mn-cs"/>
            </a:endParaRPr>
          </a:p>
          <a:p>
            <a:pPr lvl="2"/>
            <a:r>
              <a:rPr lang="en-US" sz="1200" kern="1200" dirty="0" smtClean="0">
                <a:solidFill>
                  <a:schemeClr val="tx1"/>
                </a:solidFill>
                <a:effectLst/>
                <a:latin typeface="+mn-lt"/>
                <a:ea typeface="+mn-ea"/>
                <a:cs typeface="+mn-cs"/>
              </a:rPr>
              <a:t>LSAMP: CC students can become affiliated scholars </a:t>
            </a:r>
          </a:p>
          <a:p>
            <a:pPr lvl="1"/>
            <a:r>
              <a:rPr lang="en-US" sz="1200" kern="1200" dirty="0" smtClean="0">
                <a:solidFill>
                  <a:schemeClr val="tx1"/>
                </a:solidFill>
                <a:effectLst/>
                <a:latin typeface="+mn-lt"/>
                <a:ea typeface="+mn-ea"/>
                <a:cs typeface="+mn-cs"/>
              </a:rPr>
              <a:t>Pomona</a:t>
            </a:r>
          </a:p>
          <a:p>
            <a:pPr lvl="2"/>
            <a:r>
              <a:rPr lang="en-US" sz="1200" kern="1200" dirty="0" smtClean="0">
                <a:solidFill>
                  <a:schemeClr val="tx1"/>
                </a:solidFill>
                <a:effectLst/>
                <a:latin typeface="+mn-lt"/>
                <a:ea typeface="+mn-ea"/>
                <a:cs typeface="+mn-cs"/>
              </a:rPr>
              <a:t>Road maps to transfer for CC, grant based program but ended when grant did (in general across the campuses </a:t>
            </a:r>
            <a:r>
              <a:rPr lang="en-US" sz="1200" b="1" kern="1200" dirty="0" smtClean="0">
                <a:solidFill>
                  <a:schemeClr val="tx1"/>
                </a:solidFill>
                <a:effectLst/>
                <a:latin typeface="+mn-lt"/>
                <a:ea typeface="+mn-ea"/>
                <a:cs typeface="+mn-cs"/>
              </a:rPr>
              <a:t>a lot of programs end when the grant ends, that’s a problem, how can they get more of them institutionalized?”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5E070B2-1204-254B-8282-A1D160154B14}" type="slidenum">
              <a:rPr lang="en-US" smtClean="0"/>
              <a:t>8</a:t>
            </a:fld>
            <a:endParaRPr lang="en-US"/>
          </a:p>
        </p:txBody>
      </p:sp>
    </p:spTree>
    <p:extLst>
      <p:ext uri="{BB962C8B-B14F-4D97-AF65-F5344CB8AC3E}">
        <p14:creationId xmlns:p14="http://schemas.microsoft.com/office/powerpoint/2010/main" val="1962561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LSAMP –</a:t>
            </a:r>
            <a:r>
              <a:rPr lang="en-US" b="1" dirty="0" smtClean="0"/>
              <a:t> (Rutgers)</a:t>
            </a:r>
            <a:endParaRPr lang="en-US" dirty="0" smtClean="0"/>
          </a:p>
          <a:p>
            <a:pPr lvl="2"/>
            <a:r>
              <a:rPr lang="en-US" dirty="0" smtClean="0"/>
              <a:t>Math boot camps</a:t>
            </a:r>
          </a:p>
          <a:p>
            <a:pPr lvl="1"/>
            <a:r>
              <a:rPr lang="en-US" dirty="0" smtClean="0"/>
              <a:t>Minority Engineering Program (MEP) now called Maximizing Engineering Potential </a:t>
            </a:r>
            <a:r>
              <a:rPr lang="en-US" b="1" dirty="0" smtClean="0"/>
              <a:t>(CPP)</a:t>
            </a:r>
            <a:endParaRPr lang="en-US" dirty="0" smtClean="0"/>
          </a:p>
          <a:p>
            <a:pPr lvl="2"/>
            <a:r>
              <a:rPr lang="en-US" dirty="0" smtClean="0"/>
              <a:t>It  is a line items on the budget 546</a:t>
            </a:r>
          </a:p>
          <a:p>
            <a:pPr lvl="1"/>
            <a:r>
              <a:rPr lang="en-US" dirty="0" smtClean="0"/>
              <a:t>Science Educational Enhancement Services (SEES) 546 </a:t>
            </a:r>
            <a:r>
              <a:rPr lang="en-US" b="1" dirty="0" smtClean="0"/>
              <a:t>(CPP)</a:t>
            </a:r>
            <a:endParaRPr lang="en-US" dirty="0" smtClean="0"/>
          </a:p>
          <a:p>
            <a:pPr lvl="2"/>
            <a:r>
              <a:rPr lang="en-US" dirty="0" smtClean="0"/>
              <a:t>Targets under-represented students including first generation students and those that are economically disadvantaged</a:t>
            </a:r>
          </a:p>
          <a:p>
            <a:pPr lvl="2"/>
            <a:r>
              <a:rPr lang="en-US" dirty="0" smtClean="0"/>
              <a:t>It  is a line items on the budget 546</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9</a:t>
            </a:fld>
            <a:endParaRPr lang="en-US"/>
          </a:p>
        </p:txBody>
      </p:sp>
    </p:spTree>
    <p:extLst>
      <p:ext uri="{BB962C8B-B14F-4D97-AF65-F5344CB8AC3E}">
        <p14:creationId xmlns:p14="http://schemas.microsoft.com/office/powerpoint/2010/main" val="1684581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t>Important because research programs can only impact a finite number of students &amp; involvement in research is usually initiated by the student</a:t>
            </a: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Faculty commonly use their own networks to connect students to colleagues in industry and at other universities so students can obtain coveted research and internship opportunities </a:t>
            </a:r>
            <a:r>
              <a:rPr lang="en-US" sz="1200" b="1" kern="1200" dirty="0" smtClean="0">
                <a:solidFill>
                  <a:schemeClr val="tx1"/>
                </a:solidFill>
                <a:effectLst/>
                <a:latin typeface="+mn-lt"/>
                <a:ea typeface="+mn-ea"/>
                <a:cs typeface="+mn-cs"/>
              </a:rPr>
              <a:t>(Rutgers &amp; CPP)</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Some departments have made a formalized research class mandatory </a:t>
            </a:r>
            <a:r>
              <a:rPr lang="en-US" sz="1200" b="1" kern="1200" dirty="0" smtClean="0">
                <a:solidFill>
                  <a:schemeClr val="tx1"/>
                </a:solidFill>
                <a:effectLst/>
                <a:latin typeface="+mn-lt"/>
                <a:ea typeface="+mn-ea"/>
                <a:cs typeface="+mn-cs"/>
              </a:rPr>
              <a:t>(FIU - chemistry)</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Provides the opportunity for informal mentoring by faculty who supervise the research and mentoring from peers within the same lab </a:t>
            </a:r>
          </a:p>
          <a:p>
            <a:pPr lvl="0"/>
            <a:r>
              <a:rPr lang="en-US" sz="1200" kern="1200" dirty="0" smtClean="0">
                <a:solidFill>
                  <a:schemeClr val="tx1"/>
                </a:solidFill>
                <a:effectLst/>
                <a:latin typeface="+mn-lt"/>
                <a:ea typeface="+mn-ea"/>
                <a:cs typeface="+mn-cs"/>
              </a:rPr>
              <a:t>Research opportunities in STEM can be part of the ethos of the institution and abundant OR can vary greatly department-by-department if some faculty believe in inviting undergrads into their research, while others do not </a:t>
            </a:r>
            <a:r>
              <a:rPr lang="en-US" sz="1200" b="1" kern="1200" dirty="0" smtClean="0">
                <a:solidFill>
                  <a:schemeClr val="tx1"/>
                </a:solidFill>
                <a:effectLst/>
                <a:latin typeface="+mn-lt"/>
                <a:ea typeface="+mn-ea"/>
                <a:cs typeface="+mn-cs"/>
              </a:rPr>
              <a:t>(CPP)</a:t>
            </a:r>
            <a:r>
              <a:rPr lang="en-US" sz="1200" kern="1200" dirty="0" smtClean="0">
                <a:solidFill>
                  <a:schemeClr val="tx1"/>
                </a:solidFill>
                <a:effectLst/>
                <a:latin typeface="+mn-lt"/>
                <a:ea typeface="+mn-ea"/>
                <a:cs typeface="+mn-cs"/>
              </a:rPr>
              <a:t> </a:t>
            </a:r>
          </a:p>
          <a:p>
            <a:pPr lvl="1"/>
            <a:r>
              <a:rPr lang="en-US" sz="1200" kern="1200" dirty="0" smtClean="0">
                <a:solidFill>
                  <a:schemeClr val="tx1"/>
                </a:solidFill>
                <a:effectLst/>
                <a:latin typeface="+mn-lt"/>
                <a:ea typeface="+mn-ea"/>
                <a:cs typeface="+mn-cs"/>
              </a:rPr>
              <a:t>Faculty do self-evaluations annually, and there is a spot for them to list the undergraduate researchers that they’ve taken on and mentored; so it’s an expectation (</a:t>
            </a:r>
            <a:r>
              <a:rPr lang="en-US" sz="1200" b="1" kern="1200" dirty="0" smtClean="0">
                <a:solidFill>
                  <a:schemeClr val="tx1"/>
                </a:solidFill>
                <a:effectLst/>
                <a:latin typeface="+mn-lt"/>
                <a:ea typeface="+mn-ea"/>
                <a:cs typeface="+mn-cs"/>
              </a:rPr>
              <a:t>FIU)</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It is helpful when there is a Center for Undergraduate Research </a:t>
            </a:r>
            <a:r>
              <a:rPr lang="en-US" sz="1200" b="1" kern="1200" dirty="0" smtClean="0">
                <a:solidFill>
                  <a:schemeClr val="tx1"/>
                </a:solidFill>
                <a:effectLst/>
                <a:latin typeface="+mn-lt"/>
                <a:ea typeface="+mn-ea"/>
                <a:cs typeface="+mn-cs"/>
              </a:rPr>
              <a:t>(CPP)</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 because research programs can only impact so many students </a:t>
            </a:r>
          </a:p>
          <a:p>
            <a:pPr lvl="1"/>
            <a:r>
              <a:rPr lang="en-US" sz="1200" kern="1200" dirty="0" smtClean="0">
                <a:solidFill>
                  <a:schemeClr val="tx1"/>
                </a:solidFill>
                <a:effectLst/>
                <a:latin typeface="+mn-lt"/>
                <a:ea typeface="+mn-ea"/>
                <a:cs typeface="+mn-cs"/>
              </a:rPr>
              <a:t>and involvement in research is usually initiated by the student who asks a faculty to work with them so students need help connecting to research opportunities</a:t>
            </a:r>
            <a:r>
              <a:rPr lang="en-US" sz="1200" b="1" kern="1200" dirty="0" smtClean="0">
                <a:solidFill>
                  <a:schemeClr val="tx1"/>
                </a:solidFill>
                <a:effectLst/>
                <a:latin typeface="+mn-lt"/>
                <a:ea typeface="+mn-ea"/>
                <a:cs typeface="+mn-cs"/>
              </a:rPr>
              <a:t> (FYI same at FIU)</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started with a CCRA grant, once the grant ended the program was institutionalized by upper-level administrators</a:t>
            </a:r>
          </a:p>
          <a:p>
            <a:pPr lvl="1"/>
            <a:r>
              <a:rPr lang="en-US" sz="1200" kern="1200" dirty="0" smtClean="0">
                <a:solidFill>
                  <a:schemeClr val="tx1"/>
                </a:solidFill>
                <a:effectLst/>
                <a:latin typeface="+mn-lt"/>
                <a:ea typeface="+mn-ea"/>
                <a:cs typeface="+mn-cs"/>
              </a:rPr>
              <a:t>The Research Center at </a:t>
            </a:r>
            <a:r>
              <a:rPr lang="en-US" sz="1200" b="1" kern="1200" dirty="0" smtClean="0">
                <a:solidFill>
                  <a:schemeClr val="tx1"/>
                </a:solidFill>
                <a:effectLst/>
                <a:latin typeface="+mn-lt"/>
                <a:ea typeface="+mn-ea"/>
                <a:cs typeface="+mn-cs"/>
              </a:rPr>
              <a:t>CPP</a:t>
            </a:r>
            <a:r>
              <a:rPr lang="en-US" sz="1200" kern="1200" dirty="0" smtClean="0">
                <a:solidFill>
                  <a:schemeClr val="tx1"/>
                </a:solidFill>
                <a:effectLst/>
                <a:latin typeface="+mn-lt"/>
                <a:ea typeface="+mn-ea"/>
                <a:cs typeface="+mn-cs"/>
              </a:rPr>
              <a:t> provides grants or modest stipends for faculty doing research with students which helps pay for faculty’s time and extra lab equipment (i.e. chemicals) to fund the project</a:t>
            </a:r>
          </a:p>
          <a:p>
            <a:pPr lvl="2"/>
            <a:r>
              <a:rPr lang="en-US" sz="1200" kern="1200" dirty="0" smtClean="0">
                <a:solidFill>
                  <a:schemeClr val="tx1"/>
                </a:solidFill>
                <a:effectLst/>
                <a:latin typeface="+mn-lt"/>
                <a:ea typeface="+mn-ea"/>
                <a:cs typeface="+mn-cs"/>
              </a:rPr>
              <a:t>Sends a message that the university values when faculty conducts research with and mentors students </a:t>
            </a: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10</a:t>
            </a:fld>
            <a:endParaRPr lang="en-US"/>
          </a:p>
        </p:txBody>
      </p:sp>
    </p:spTree>
    <p:extLst>
      <p:ext uri="{BB962C8B-B14F-4D97-AF65-F5344CB8AC3E}">
        <p14:creationId xmlns:p14="http://schemas.microsoft.com/office/powerpoint/2010/main" val="2923104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11</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smtClean="0"/>
              <a:t>(rather than just memorize content)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There is a move toward structuring inquiry based learning experiences inside the classroom wherein students can apply the concepts they learn (rather than just memorize them) and become engaged in the material immediately (rather than traditional lecture). </a:t>
            </a:r>
          </a:p>
          <a:p>
            <a:pPr lvl="1"/>
            <a:r>
              <a:rPr lang="en-US" sz="1200" kern="1200" dirty="0" smtClean="0">
                <a:solidFill>
                  <a:schemeClr val="tx1"/>
                </a:solidFill>
                <a:effectLst/>
                <a:latin typeface="+mn-lt"/>
                <a:ea typeface="+mn-ea"/>
                <a:cs typeface="+mn-cs"/>
              </a:rPr>
              <a:t>Achieved via the use of field work, labs, and hands-on activities</a:t>
            </a:r>
            <a:r>
              <a:rPr lang="en-US" sz="1200" b="1" kern="1200" dirty="0" smtClean="0">
                <a:solidFill>
                  <a:schemeClr val="tx1"/>
                </a:solidFill>
                <a:effectLst/>
                <a:latin typeface="+mn-lt"/>
                <a:ea typeface="+mn-ea"/>
                <a:cs typeface="+mn-cs"/>
              </a:rPr>
              <a:t> – (Rutgers &amp; Cal Poly “Learn by doing” &amp; FIU) </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Also a move toward promoting team-based student learning and collaboration </a:t>
            </a:r>
            <a:r>
              <a:rPr lang="en-US" sz="1200" b="1" kern="1200" dirty="0" smtClean="0">
                <a:solidFill>
                  <a:schemeClr val="tx1"/>
                </a:solidFill>
                <a:effectLst/>
                <a:latin typeface="+mn-lt"/>
                <a:ea typeface="+mn-ea"/>
                <a:cs typeface="+mn-cs"/>
              </a:rPr>
              <a:t>(Rutgers &amp; CPP &amp; FIU)</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In some cases the innovation in the classroom was changing from a lecture classroom to a flipped or hybrid classroom – part online/part in classroom. With the help of LAs, class activities are based around concepts, not content per se. This elicits much more student participation and engagement in course material. Lectures and readings are offered online. </a:t>
            </a:r>
            <a:r>
              <a:rPr lang="en-US" sz="1200" b="1" kern="1200" dirty="0" smtClean="0">
                <a:solidFill>
                  <a:schemeClr val="tx1"/>
                </a:solidFill>
                <a:effectLst/>
                <a:latin typeface="+mn-lt"/>
                <a:ea typeface="+mn-ea"/>
                <a:cs typeface="+mn-cs"/>
              </a:rPr>
              <a:t>(CPP &amp; FIU)</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Interesting concept of teaching students to embrace failure and having a growth mindset </a:t>
            </a:r>
            <a:r>
              <a:rPr lang="en-US" sz="1200" b="1" kern="1200" dirty="0" smtClean="0">
                <a:solidFill>
                  <a:schemeClr val="tx1"/>
                </a:solidFill>
                <a:effectLst/>
                <a:latin typeface="+mn-lt"/>
                <a:ea typeface="+mn-ea"/>
                <a:cs typeface="+mn-cs"/>
              </a:rPr>
              <a:t>(Rutgers)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Some departments are making more strides than others in the use of innovative teaching techniques </a:t>
            </a:r>
            <a:r>
              <a:rPr lang="en-US" sz="1200" b="1" kern="1200" dirty="0" smtClean="0">
                <a:solidFill>
                  <a:schemeClr val="tx1"/>
                </a:solidFill>
                <a:effectLst/>
                <a:latin typeface="+mn-lt"/>
                <a:ea typeface="+mn-ea"/>
                <a:cs typeface="+mn-cs"/>
              </a:rPr>
              <a:t>(CPP - physics, FIU - physics)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“High touch” in the classroom </a:t>
            </a:r>
            <a:r>
              <a:rPr lang="en-US" sz="1200" b="1" kern="1200" dirty="0" smtClean="0">
                <a:solidFill>
                  <a:schemeClr val="tx1"/>
                </a:solidFill>
                <a:effectLst/>
                <a:latin typeface="+mn-lt"/>
                <a:ea typeface="+mn-ea"/>
                <a:cs typeface="+mn-cs"/>
              </a:rPr>
              <a:t>(FIU &amp; CPP)</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This means reaching out to students (email, after class, via text) who are struggling and falling behind, talking to them to find out what is going on, and possibly getting them to come to office hrs.  </a:t>
            </a: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12</a:t>
            </a:fld>
            <a:endParaRPr lang="en-US"/>
          </a:p>
        </p:txBody>
      </p:sp>
    </p:spTree>
    <p:extLst>
      <p:ext uri="{BB962C8B-B14F-4D97-AF65-F5344CB8AC3E}">
        <p14:creationId xmlns:p14="http://schemas.microsoft.com/office/powerpoint/2010/main" val="1831357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 by doing: the application of theory </a:t>
            </a:r>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13</a:t>
            </a:fld>
            <a:endParaRPr lang="en-US"/>
          </a:p>
        </p:txBody>
      </p:sp>
    </p:spTree>
    <p:extLst>
      <p:ext uri="{BB962C8B-B14F-4D97-AF65-F5344CB8AC3E}">
        <p14:creationId xmlns:p14="http://schemas.microsoft.com/office/powerpoint/2010/main" val="482140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bg1"/>
                </a:solidFill>
                <a:latin typeface="+mn-lt"/>
                <a:ea typeface="+mn-ea"/>
                <a:cs typeface="+mn-cs"/>
              </a:rPr>
              <a:t>STEM Transformation Institute</a:t>
            </a:r>
          </a:p>
          <a:p>
            <a:pPr lvl="0"/>
            <a:r>
              <a:rPr lang="en-US" sz="1200" kern="1200" dirty="0" smtClean="0">
                <a:solidFill>
                  <a:schemeClr val="tx1"/>
                </a:solidFill>
                <a:effectLst/>
                <a:latin typeface="+mn-lt"/>
                <a:ea typeface="+mn-ea"/>
                <a:cs typeface="+mn-cs"/>
              </a:rPr>
              <a:t>Offers STEM personnel who are well equipped to provide coaching and support around best practices in STEM pedagogy (i.e. encouraging faculty to use active learning and student engaged teaching)</a:t>
            </a:r>
          </a:p>
          <a:p>
            <a:pPr lvl="0"/>
            <a:r>
              <a:rPr lang="en-US" sz="1200" kern="1200" dirty="0" smtClean="0">
                <a:solidFill>
                  <a:schemeClr val="tx1"/>
                </a:solidFill>
                <a:effectLst/>
                <a:latin typeface="+mn-lt"/>
                <a:ea typeface="+mn-ea"/>
                <a:cs typeface="+mn-cs"/>
              </a:rPr>
              <a:t>Helps with scaling and coordination of pedagogical reform efforts. </a:t>
            </a:r>
          </a:p>
          <a:p>
            <a:pPr lvl="0"/>
            <a:r>
              <a:rPr lang="en-US" sz="1200" kern="1200" dirty="0" smtClean="0">
                <a:solidFill>
                  <a:schemeClr val="tx1"/>
                </a:solidFill>
                <a:effectLst/>
                <a:latin typeface="+mn-lt"/>
                <a:ea typeface="+mn-ea"/>
                <a:cs typeface="+mn-cs"/>
              </a:rPr>
              <a:t>It’s an interdisciplinary hub wherein people from different departments (physics, math, chemistry, engineering) talk about how students can get the most out of their STEM classes that are outside of their major 503</a:t>
            </a:r>
          </a:p>
          <a:p>
            <a:pPr lvl="0"/>
            <a:r>
              <a:rPr lang="en-US" sz="1200" kern="1200" dirty="0" smtClean="0">
                <a:solidFill>
                  <a:schemeClr val="tx1"/>
                </a:solidFill>
                <a:effectLst/>
                <a:latin typeface="+mn-lt"/>
                <a:ea typeface="+mn-ea"/>
                <a:cs typeface="+mn-cs"/>
              </a:rPr>
              <a:t>One of the institute’s aims is toward hiring faculty who will conduct research in science education </a:t>
            </a:r>
          </a:p>
          <a:p>
            <a:pPr lvl="1"/>
            <a:r>
              <a:rPr lang="en-US" sz="1200" kern="1200" dirty="0" smtClean="0">
                <a:solidFill>
                  <a:schemeClr val="tx1"/>
                </a:solidFill>
                <a:effectLst/>
                <a:latin typeface="+mn-lt"/>
                <a:ea typeface="+mn-ea"/>
                <a:cs typeface="+mn-cs"/>
              </a:rPr>
              <a:t>The hope is that this research will help transform classes via the use of best practices and data driven practices in teaching. 267</a:t>
            </a:r>
          </a:p>
          <a:p>
            <a:pPr lvl="0"/>
            <a:r>
              <a:rPr lang="en-US" sz="1200" kern="1200" dirty="0" smtClean="0">
                <a:solidFill>
                  <a:schemeClr val="tx1"/>
                </a:solidFill>
                <a:effectLst/>
                <a:latin typeface="+mn-lt"/>
                <a:ea typeface="+mn-ea"/>
                <a:cs typeface="+mn-cs"/>
              </a:rPr>
              <a:t>The Institute was initially sponsored by an HHMI, Howard Hughes grant that is in its second cycle. Later, upper administration became invested in the institute and institutionalized it.  </a:t>
            </a:r>
          </a:p>
          <a:p>
            <a:pPr lvl="1"/>
            <a:r>
              <a:rPr lang="en-US" sz="1200" kern="1200" dirty="0" smtClean="0">
                <a:solidFill>
                  <a:schemeClr val="tx1"/>
                </a:solidFill>
                <a:effectLst/>
                <a:latin typeface="+mn-lt"/>
                <a:ea typeface="+mn-ea"/>
                <a:cs typeface="+mn-cs"/>
              </a:rPr>
              <a:t>Institutionalized for a total of one year, but much older than that 250 </a:t>
            </a:r>
          </a:p>
          <a:p>
            <a:pPr lvl="1"/>
            <a:r>
              <a:rPr lang="en-US" sz="1200" kern="1200" dirty="0" smtClean="0">
                <a:solidFill>
                  <a:schemeClr val="tx1"/>
                </a:solidFill>
                <a:effectLst/>
                <a:latin typeface="+mn-lt"/>
                <a:ea typeface="+mn-ea"/>
                <a:cs typeface="+mn-cs"/>
              </a:rPr>
              <a:t>Part of the monies of the HHMI grant provide faculty a month of summer salary OR a one-course teaching reduction during the academic year to learn about pedagogy and reform a course.  213</a:t>
            </a:r>
          </a:p>
          <a:p>
            <a:pPr lvl="0"/>
            <a:r>
              <a:rPr lang="en-US" sz="1200" kern="1200" dirty="0" smtClean="0">
                <a:solidFill>
                  <a:schemeClr val="tx1"/>
                </a:solidFill>
                <a:effectLst/>
                <a:latin typeface="+mn-lt"/>
                <a:ea typeface="+mn-ea"/>
                <a:cs typeface="+mn-cs"/>
              </a:rPr>
              <a:t>Houses the ‘Peer Learning Assistant Program’ (started in 2007) </a:t>
            </a:r>
          </a:p>
          <a:p>
            <a:pPr lvl="1"/>
            <a:r>
              <a:rPr lang="en-US" sz="1200" kern="1200" dirty="0" smtClean="0">
                <a:solidFill>
                  <a:schemeClr val="tx1"/>
                </a:solidFill>
                <a:effectLst/>
                <a:latin typeface="+mn-lt"/>
                <a:ea typeface="+mn-ea"/>
                <a:cs typeface="+mn-cs"/>
              </a:rPr>
              <a:t>The LA Program works with the STEM Transformation Institute to ensure resources are going to certain courses to improve them. 229</a:t>
            </a:r>
          </a:p>
          <a:p>
            <a:pPr lvl="1"/>
            <a:r>
              <a:rPr lang="en-US" sz="1200" kern="1200" dirty="0" smtClean="0">
                <a:solidFill>
                  <a:schemeClr val="tx1"/>
                </a:solidFill>
                <a:effectLst/>
                <a:latin typeface="+mn-lt"/>
                <a:ea typeface="+mn-ea"/>
                <a:cs typeface="+mn-cs"/>
              </a:rPr>
              <a:t>LAs meet with the faculty every week for planning focused on learning goals of class time, activities, and misconceptions/ difficulties current students taking the class have</a:t>
            </a:r>
          </a:p>
          <a:p>
            <a:pPr lvl="2"/>
            <a:r>
              <a:rPr lang="en-US" sz="1200" kern="1200" dirty="0" smtClean="0">
                <a:solidFill>
                  <a:schemeClr val="tx1"/>
                </a:solidFill>
                <a:effectLst/>
                <a:latin typeface="+mn-lt"/>
                <a:ea typeface="+mn-ea"/>
                <a:cs typeface="+mn-cs"/>
              </a:rPr>
              <a:t>LAs are undergrad students that are paid to be in the classroom to facilitate learning and lead some activities.</a:t>
            </a:r>
          </a:p>
          <a:p>
            <a:pPr lvl="2"/>
            <a:r>
              <a:rPr lang="en-US" sz="1200" kern="1200" dirty="0" smtClean="0">
                <a:solidFill>
                  <a:schemeClr val="tx1"/>
                </a:solidFill>
                <a:effectLst/>
                <a:latin typeface="+mn-lt"/>
                <a:ea typeface="+mn-ea"/>
                <a:cs typeface="+mn-cs"/>
              </a:rPr>
              <a:t>To train, LAs take a one semester pedagogy seminar course in science education.  </a:t>
            </a:r>
          </a:p>
          <a:p>
            <a:pPr lvl="1"/>
            <a:r>
              <a:rPr lang="en-US" sz="1200" kern="1200" dirty="0" smtClean="0">
                <a:solidFill>
                  <a:schemeClr val="tx1"/>
                </a:solidFill>
                <a:effectLst/>
                <a:latin typeface="+mn-lt"/>
                <a:ea typeface="+mn-ea"/>
                <a:cs typeface="+mn-cs"/>
              </a:rPr>
              <a:t>LA Program started in Physics, spread to Math, and is now available in other STEM disciplines. </a:t>
            </a:r>
          </a:p>
          <a:p>
            <a:pPr lvl="2"/>
            <a:r>
              <a:rPr lang="en-US" sz="1200" kern="1200" dirty="0" smtClean="0">
                <a:solidFill>
                  <a:schemeClr val="tx1"/>
                </a:solidFill>
                <a:effectLst/>
                <a:latin typeface="+mn-lt"/>
                <a:ea typeface="+mn-ea"/>
                <a:cs typeface="+mn-cs"/>
              </a:rPr>
              <a:t>Has made improvements in the pass rates of math and physics</a:t>
            </a:r>
          </a:p>
          <a:p>
            <a:pPr lvl="1"/>
            <a:r>
              <a:rPr lang="en-US" sz="1200" kern="1200" dirty="0" smtClean="0">
                <a:solidFill>
                  <a:schemeClr val="tx1"/>
                </a:solidFill>
                <a:effectLst/>
                <a:latin typeface="+mn-lt"/>
                <a:ea typeface="+mn-ea"/>
                <a:cs typeface="+mn-cs"/>
              </a:rPr>
              <a:t>LA Program talks to department chairs in STEM disciplines to determine what courses need changing </a:t>
            </a:r>
          </a:p>
          <a:p>
            <a:pPr lvl="2"/>
            <a:r>
              <a:rPr lang="en-US" sz="1200" kern="1200" dirty="0" smtClean="0">
                <a:solidFill>
                  <a:schemeClr val="tx1"/>
                </a:solidFill>
                <a:effectLst/>
                <a:latin typeface="+mn-lt"/>
                <a:ea typeface="+mn-ea"/>
                <a:cs typeface="+mn-cs"/>
              </a:rPr>
              <a:t>A low effort way to better support students in a course wherein the faculty is not yet ready to transform the course using active learning pedagogy is to start LA sessions out of class. 437 </a:t>
            </a: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14</a:t>
            </a:fld>
            <a:endParaRPr lang="en-US"/>
          </a:p>
        </p:txBody>
      </p:sp>
    </p:spTree>
    <p:extLst>
      <p:ext uri="{BB962C8B-B14F-4D97-AF65-F5344CB8AC3E}">
        <p14:creationId xmlns:p14="http://schemas.microsoft.com/office/powerpoint/2010/main" val="1055341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457200" rtl="0" eaLnBrk="1" fontAlgn="auto" latinLnBrk="0" hangingPunct="1">
              <a:lnSpc>
                <a:spcPct val="100000"/>
              </a:lnSpc>
              <a:spcBef>
                <a:spcPts val="0"/>
              </a:spcBef>
              <a:spcAft>
                <a:spcPts val="0"/>
              </a:spcAft>
              <a:buClrTx/>
              <a:buSzTx/>
              <a:buFontTx/>
              <a:buNone/>
              <a:tabLst/>
              <a:defRPr/>
            </a:pPr>
            <a:r>
              <a:rPr lang="en-US" sz="2000" dirty="0" smtClean="0"/>
              <a:t>Created with the belief that practicing math problems using interactive computer software combined with personalized, on demand assistance and mandatory student participation is the key to success </a:t>
            </a:r>
          </a:p>
          <a:p>
            <a:pPr marL="0" marR="0" lvl="2" indent="0" algn="l" defTabSz="457200" rtl="0" eaLnBrk="1" fontAlgn="auto" latinLnBrk="0" hangingPunct="1">
              <a:lnSpc>
                <a:spcPct val="100000"/>
              </a:lnSpc>
              <a:spcBef>
                <a:spcPts val="0"/>
              </a:spcBef>
              <a:spcAft>
                <a:spcPts val="0"/>
              </a:spcAft>
              <a:buClrTx/>
              <a:buSzTx/>
              <a:buFontTx/>
              <a:buNone/>
              <a:tabLst/>
              <a:defRPr/>
            </a:pPr>
            <a:endParaRPr lang="en-US" sz="2000"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lang="en-US" sz="2000" dirty="0" smtClean="0">
                <a:latin typeface="+mn-lt"/>
              </a:rPr>
              <a:t>to produce a consistent, cohesive learning experience: </a:t>
            </a:r>
          </a:p>
          <a:p>
            <a:pPr marL="0" marR="0" lvl="2" indent="0" algn="l" defTabSz="457200" rtl="0" eaLnBrk="1" fontAlgn="auto" latinLnBrk="0" hangingPunct="1">
              <a:lnSpc>
                <a:spcPct val="100000"/>
              </a:lnSpc>
              <a:spcBef>
                <a:spcPts val="0"/>
              </a:spcBef>
              <a:spcAft>
                <a:spcPts val="0"/>
              </a:spcAft>
              <a:buClrTx/>
              <a:buSzTx/>
              <a:buFontTx/>
              <a:buNone/>
              <a:tabLst/>
              <a:defRPr/>
            </a:pPr>
            <a:endParaRPr lang="en-US" sz="2000" dirty="0" smtClean="0"/>
          </a:p>
          <a:p>
            <a:endParaRPr lang="en-US" sz="1200" b="1" kern="1200" dirty="0" smtClean="0">
              <a:solidFill>
                <a:schemeClr val="tx1"/>
              </a:solidFill>
              <a:effectLst/>
              <a:latin typeface="+mn-lt"/>
              <a:ea typeface="+mn-ea"/>
              <a:cs typeface="+mn-cs"/>
            </a:endParaRP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Innovation in Math </a:t>
            </a:r>
            <a:endParaRPr lang="en-US" sz="16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Adaptive learning software (ALEKS) – </a:t>
            </a:r>
            <a:r>
              <a:rPr lang="en-US" sz="1200" b="1" kern="1200" dirty="0" smtClean="0">
                <a:solidFill>
                  <a:schemeClr val="tx1"/>
                </a:solidFill>
                <a:effectLst/>
                <a:latin typeface="+mn-lt"/>
                <a:ea typeface="+mn-ea"/>
                <a:cs typeface="+mn-cs"/>
              </a:rPr>
              <a:t>(Rutgers)</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Helps assess knowledge and lets students see what content areas they seem to have mastered and alternatively which areas needs further practice. </a:t>
            </a:r>
          </a:p>
          <a:p>
            <a:pPr lvl="1"/>
            <a:r>
              <a:rPr lang="en-US" sz="1200" kern="1200" dirty="0" smtClean="0">
                <a:solidFill>
                  <a:schemeClr val="tx1"/>
                </a:solidFill>
                <a:effectLst/>
                <a:latin typeface="+mn-lt"/>
                <a:ea typeface="+mn-ea"/>
                <a:cs typeface="+mn-cs"/>
              </a:rPr>
              <a:t>Represents an additional learning path that is offered online </a:t>
            </a:r>
          </a:p>
          <a:p>
            <a:pPr lvl="1"/>
            <a:r>
              <a:rPr lang="en-US" sz="1200" kern="1200" dirty="0" smtClean="0">
                <a:solidFill>
                  <a:schemeClr val="tx1"/>
                </a:solidFill>
                <a:effectLst/>
                <a:latin typeface="+mn-lt"/>
                <a:ea typeface="+mn-ea"/>
                <a:cs typeface="+mn-cs"/>
              </a:rPr>
              <a:t>Especially useful for helping students placed in remedial math to get up to speed </a:t>
            </a:r>
          </a:p>
          <a:p>
            <a:pPr lvl="0"/>
            <a:r>
              <a:rPr lang="en-US" sz="1200" kern="1200" dirty="0" smtClean="0">
                <a:solidFill>
                  <a:schemeClr val="tx1"/>
                </a:solidFill>
                <a:effectLst/>
                <a:latin typeface="+mn-lt"/>
                <a:ea typeface="+mn-ea"/>
                <a:cs typeface="+mn-cs"/>
              </a:rPr>
              <a:t>Remedial Summer Program (Early Start) for students with math deficiencies </a:t>
            </a:r>
            <a:r>
              <a:rPr lang="en-US" sz="1200" b="1" kern="1200" dirty="0" smtClean="0">
                <a:solidFill>
                  <a:schemeClr val="tx1"/>
                </a:solidFill>
                <a:effectLst/>
                <a:latin typeface="+mn-lt"/>
                <a:ea typeface="+mn-ea"/>
                <a:cs typeface="+mn-cs"/>
              </a:rPr>
              <a:t>(CPP)</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Incoming students who aren’t at college ready skill level in math can begin developmental math before they matriculate in the summer. This helps them move along more steadily because when they begin college in the fall, they take credit-bearing courses instead of remedial classes</a:t>
            </a:r>
          </a:p>
          <a:p>
            <a:pPr lvl="1"/>
            <a:r>
              <a:rPr lang="en-US" sz="1200" kern="1200" dirty="0" smtClean="0">
                <a:solidFill>
                  <a:schemeClr val="tx1"/>
                </a:solidFill>
                <a:effectLst/>
                <a:latin typeface="+mn-lt"/>
                <a:ea typeface="+mn-ea"/>
                <a:cs typeface="+mn-cs"/>
              </a:rPr>
              <a:t>Students who need 2 or more terms of remedial math before they are at college level are invited to participate. Amounts to roughly 1/3 of students at CPP</a:t>
            </a:r>
          </a:p>
          <a:p>
            <a:pPr lvl="1"/>
            <a:r>
              <a:rPr lang="en-US" sz="1200" kern="1200" dirty="0" smtClean="0">
                <a:solidFill>
                  <a:schemeClr val="tx1"/>
                </a:solidFill>
                <a:effectLst/>
                <a:latin typeface="+mn-lt"/>
                <a:ea typeface="+mn-ea"/>
                <a:cs typeface="+mn-cs"/>
              </a:rPr>
              <a:t>Students are provided with financial aid to pay for the classes</a:t>
            </a:r>
          </a:p>
          <a:p>
            <a:pPr lvl="1"/>
            <a:r>
              <a:rPr lang="en-US" sz="1200" kern="1200" dirty="0" smtClean="0">
                <a:solidFill>
                  <a:schemeClr val="tx1"/>
                </a:solidFill>
                <a:effectLst/>
                <a:latin typeface="+mn-lt"/>
                <a:ea typeface="+mn-ea"/>
                <a:cs typeface="+mn-cs"/>
              </a:rPr>
              <a:t>For this program to run it takes collaboration from people from several offices including admissions, the financial aid office, the test center, the math department, etc.</a:t>
            </a:r>
          </a:p>
          <a:p>
            <a:pPr lvl="0"/>
            <a:r>
              <a:rPr lang="en-US" sz="1200" kern="1200" dirty="0" smtClean="0">
                <a:solidFill>
                  <a:schemeClr val="tx1"/>
                </a:solidFill>
                <a:effectLst/>
                <a:latin typeface="+mn-lt"/>
                <a:ea typeface="+mn-ea"/>
                <a:cs typeface="+mn-cs"/>
              </a:rPr>
              <a:t>Key changes in FIU’s Math Department </a:t>
            </a:r>
            <a:r>
              <a:rPr lang="en-US" sz="1200" b="1" kern="1200" dirty="0" smtClean="0">
                <a:solidFill>
                  <a:schemeClr val="tx1"/>
                </a:solidFill>
                <a:effectLst/>
                <a:latin typeface="+mn-lt"/>
                <a:ea typeface="+mn-ea"/>
                <a:cs typeface="+mn-cs"/>
              </a:rPr>
              <a:t>(FIU)</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Created sections called 'extended sections' that meet twice the amount of time as regular sections. Students in these sections usually perform a little bit better than student in the regular length sections, because they meet with the instructor more often. Unfortunately, FIU cannot do this for all sections because of the lack of space.  443</a:t>
            </a:r>
          </a:p>
          <a:p>
            <a:pPr lvl="1"/>
            <a:r>
              <a:rPr lang="en-US" sz="1200" kern="1200" dirty="0" smtClean="0">
                <a:solidFill>
                  <a:schemeClr val="tx1"/>
                </a:solidFill>
                <a:effectLst/>
                <a:latin typeface="+mn-lt"/>
                <a:ea typeface="+mn-ea"/>
                <a:cs typeface="+mn-cs"/>
              </a:rPr>
              <a:t>It was easier to improve and standardized the actual teaching, expectations of students, and learning assessment in introductory math classes when the number of people teaching the different sections of one class was drastically reduced.  It also helped to hand select the people teaching the reformed intro classes and sticking to those who had a long track record of successfully teaching algebra.</a:t>
            </a:r>
          </a:p>
          <a:p>
            <a:pPr lvl="1"/>
            <a:r>
              <a:rPr lang="en-US" sz="1200" kern="1200" dirty="0" smtClean="0">
                <a:solidFill>
                  <a:schemeClr val="tx1"/>
                </a:solidFill>
                <a:effectLst/>
                <a:latin typeface="+mn-lt"/>
                <a:ea typeface="+mn-ea"/>
                <a:cs typeface="+mn-cs"/>
              </a:rPr>
              <a:t>The  Math Gym aka Mastery Math Lab  was created </a:t>
            </a:r>
          </a:p>
          <a:p>
            <a:pPr lvl="2"/>
            <a:r>
              <a:rPr lang="en-US" sz="1200" kern="1200" dirty="0" smtClean="0">
                <a:solidFill>
                  <a:schemeClr val="tx1"/>
                </a:solidFill>
                <a:effectLst/>
                <a:latin typeface="+mn-lt"/>
                <a:ea typeface="+mn-ea"/>
                <a:cs typeface="+mn-cs"/>
              </a:rPr>
              <a:t>This lab was created with the belief that interactive computer software combined with personalized, on-demand assistance and mandatory student participation is the key element of success.</a:t>
            </a:r>
          </a:p>
          <a:p>
            <a:pPr lvl="2"/>
            <a:r>
              <a:rPr lang="en-US" sz="1200" kern="1200" dirty="0" smtClean="0">
                <a:solidFill>
                  <a:schemeClr val="tx1"/>
                </a:solidFill>
                <a:effectLst/>
                <a:latin typeface="+mn-lt"/>
                <a:ea typeface="+mn-ea"/>
                <a:cs typeface="+mn-cs"/>
              </a:rPr>
              <a:t>In this lab students spend time doing math exercises/ math homework. In this way they can get help from trained peer LAs and/or faculty when they need it rather than trying to do homework alone at home. </a:t>
            </a:r>
          </a:p>
          <a:p>
            <a:pPr lvl="2"/>
            <a:r>
              <a:rPr lang="en-US" sz="1200" kern="1200" dirty="0" smtClean="0">
                <a:solidFill>
                  <a:schemeClr val="tx1"/>
                </a:solidFill>
                <a:effectLst/>
                <a:latin typeface="+mn-lt"/>
                <a:ea typeface="+mn-ea"/>
                <a:cs typeface="+mn-cs"/>
              </a:rPr>
              <a:t>All students in algebra are required to attend lab at least 3-4 hours per week. </a:t>
            </a:r>
          </a:p>
          <a:p>
            <a:pPr lvl="2"/>
            <a:r>
              <a:rPr lang="en-US" sz="1200" kern="1200" dirty="0" smtClean="0">
                <a:solidFill>
                  <a:schemeClr val="tx1"/>
                </a:solidFill>
                <a:effectLst/>
                <a:latin typeface="+mn-lt"/>
                <a:ea typeface="+mn-ea"/>
                <a:cs typeface="+mn-cs"/>
              </a:rPr>
              <a:t>The Director of the Master Programs at FIU also works with faculty who teach algebra, pre-calculus, and trig to make these classes more interactive.</a:t>
            </a:r>
          </a:p>
          <a:p>
            <a:pPr lvl="3"/>
            <a:r>
              <a:rPr lang="en-US" sz="1200" kern="1200" dirty="0" smtClean="0">
                <a:solidFill>
                  <a:schemeClr val="tx1"/>
                </a:solidFill>
                <a:effectLst/>
                <a:latin typeface="+mn-lt"/>
                <a:ea typeface="+mn-ea"/>
                <a:cs typeface="+mn-cs"/>
              </a:rPr>
              <a:t>The Director has math faculty work together in teams to produce a consistent cohesive learning experience for students. Together faculty design assessments for student learning, make decisions on teaching methods, pedagogies, set lab policies, and write the syllabi in non-aggressive language.</a:t>
            </a:r>
          </a:p>
          <a:p>
            <a:pPr lvl="2"/>
            <a:r>
              <a:rPr lang="en-US" sz="1200" kern="1200" dirty="0" smtClean="0">
                <a:solidFill>
                  <a:schemeClr val="tx1"/>
                </a:solidFill>
                <a:effectLst/>
                <a:latin typeface="+mn-lt"/>
                <a:ea typeface="+mn-ea"/>
                <a:cs typeface="+mn-cs"/>
              </a:rPr>
              <a:t>Results? See quote below</a:t>
            </a:r>
          </a:p>
          <a:p>
            <a:r>
              <a:rPr lang="en-US" sz="1200" i="1" kern="1200" dirty="0" smtClean="0">
                <a:solidFill>
                  <a:schemeClr val="tx1"/>
                </a:solidFill>
                <a:effectLst/>
                <a:latin typeface="+mn-lt"/>
                <a:ea typeface="+mn-ea"/>
                <a:cs typeface="+mn-cs"/>
              </a:rPr>
              <a:t>We've used the same tests, we’ve used the same material and seen that increase [in the number of students that pass the class].  We’ve also seen a dramatic decrease in the number of students that drop the class. So we know that we’re being successful in [improving] the students' feelings of self-efficacy… so that even if they're not passing the class at least they don’t feel like they’re a failure and therefore are going to drop out.  So when we had these successes.. we tested this for a number of years and then we went whole scale into college algebra in the fall of 2012. All the college algebra classes use this model. 75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15</a:t>
            </a:fld>
            <a:endParaRPr lang="en-US"/>
          </a:p>
        </p:txBody>
      </p:sp>
    </p:spTree>
    <p:extLst>
      <p:ext uri="{BB962C8B-B14F-4D97-AF65-F5344CB8AC3E}">
        <p14:creationId xmlns:p14="http://schemas.microsoft.com/office/powerpoint/2010/main" val="427067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17</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000" dirty="0" smtClean="0"/>
              <a:t>Another institution changed the roles of instructors from an individual who just teaches a single class to an individual who is fulltime (with a long term contract) and embedded within the functions of the department </a:t>
            </a:r>
            <a:r>
              <a:rPr lang="en-US" sz="2000" b="1" dirty="0" smtClean="0"/>
              <a:t>(FIU)</a:t>
            </a:r>
            <a:endParaRPr lang="en-US" sz="2000" dirty="0" smtClean="0"/>
          </a:p>
          <a:p>
            <a:pPr lvl="1"/>
            <a:r>
              <a:rPr lang="en-US" sz="2000" dirty="0" smtClean="0"/>
              <a:t>By relying on fulltime instructors, the institution simply never hired back adjuncts that had a history of horrible pass rate and kept the ones that were dedicated to teaching.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18</a:t>
            </a:fld>
            <a:endParaRPr lang="en-US"/>
          </a:p>
        </p:txBody>
      </p:sp>
    </p:spTree>
    <p:extLst>
      <p:ext uri="{BB962C8B-B14F-4D97-AF65-F5344CB8AC3E}">
        <p14:creationId xmlns:p14="http://schemas.microsoft.com/office/powerpoint/2010/main" val="1055341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19</a:t>
            </a:fld>
            <a:endParaRPr lang="en-US"/>
          </a:p>
        </p:txBody>
      </p:sp>
    </p:spTree>
    <p:extLst>
      <p:ext uri="{BB962C8B-B14F-4D97-AF65-F5344CB8AC3E}">
        <p14:creationId xmlns:p14="http://schemas.microsoft.com/office/powerpoint/2010/main" val="1780581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200" dirty="0" smtClean="0"/>
              <a:t>Contrastingly at Cal poly, professors were expected to be committed “teacher-scholars,” since the university was a teaching institution and not highly research intensive. </a:t>
            </a:r>
            <a:r>
              <a:rPr lang="en-US" sz="2200" b="1" dirty="0" smtClean="0"/>
              <a:t>(CPP)</a:t>
            </a:r>
            <a:endParaRPr lang="en-US" sz="2200" dirty="0" smtClean="0"/>
          </a:p>
          <a:p>
            <a:pPr lvl="1"/>
            <a:r>
              <a:rPr lang="en-US" sz="2000" dirty="0" smtClean="0"/>
              <a:t>Because there is no dual track, faculty can’t get tenure if they are also not a good teacher and demonstrate a real commitment to teaching. </a:t>
            </a:r>
          </a:p>
          <a:p>
            <a:pPr lvl="1"/>
            <a:endParaRPr lang="en-US" sz="2000" dirty="0" smtClean="0"/>
          </a:p>
          <a:p>
            <a:pPr lvl="1"/>
            <a:endParaRPr lang="en-US" sz="2000" dirty="0" smtClean="0"/>
          </a:p>
          <a:p>
            <a:pPr lvl="1"/>
            <a:r>
              <a:rPr lang="en-US" sz="2000" dirty="0" smtClean="0"/>
              <a:t>“We emphasize teaching and the quality of teaching here in our tenure and promotion process much more than we do research. We like faculty to have research experience</a:t>
            </a:r>
            <a:r>
              <a:rPr lang="en-US" sz="2000" baseline="0" dirty="0" smtClean="0"/>
              <a:t> </a:t>
            </a:r>
            <a:r>
              <a:rPr lang="en-US" sz="2000" dirty="0" smtClean="0"/>
              <a:t>both for their own development and also because that keeps them current in their fields and they bring that into classroom. But you will not be able to get tenure here if you're not a good teacher and we evaluate that in various ways from student evaluations and peer evaluations and reflections of the candidates themselves on their teaching and we look for improvements in that over time.  And when we're recruiting faculty we really emphasize that you're not going to be happy</a:t>
            </a:r>
            <a:r>
              <a:rPr lang="en-US" sz="2000" baseline="0" dirty="0" smtClean="0"/>
              <a:t> </a:t>
            </a:r>
            <a:r>
              <a:rPr lang="en-US" sz="2000" dirty="0" smtClean="0"/>
              <a:t>here as a faculty member if you don’t enjoy teaching and if you do not have real commitment to teaching. That you know leads to a certain selection in terms of the kind of faculty that we have here.”</a:t>
            </a:r>
            <a:endParaRPr lang="en-US" sz="2000" dirty="0"/>
          </a:p>
        </p:txBody>
      </p:sp>
      <p:sp>
        <p:nvSpPr>
          <p:cNvPr id="4" name="Slide Number Placeholder 3"/>
          <p:cNvSpPr>
            <a:spLocks noGrp="1"/>
          </p:cNvSpPr>
          <p:nvPr>
            <p:ph type="sldNum" sz="quarter" idx="10"/>
          </p:nvPr>
        </p:nvSpPr>
        <p:spPr/>
        <p:txBody>
          <a:bodyPr/>
          <a:lstStyle/>
          <a:p>
            <a:fld id="{D5E070B2-1204-254B-8282-A1D160154B14}" type="slidenum">
              <a:rPr lang="en-US" smtClean="0"/>
              <a:t>20</a:t>
            </a:fld>
            <a:endParaRPr lang="en-US"/>
          </a:p>
        </p:txBody>
      </p:sp>
    </p:spTree>
    <p:extLst>
      <p:ext uri="{BB962C8B-B14F-4D97-AF65-F5344CB8AC3E}">
        <p14:creationId xmlns:p14="http://schemas.microsoft.com/office/powerpoint/2010/main" val="1328625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indent="0">
              <a:buClrTx/>
              <a:buNone/>
            </a:pPr>
            <a:r>
              <a:rPr lang="en-US" b="1" dirty="0" smtClean="0"/>
              <a:t>Teaching Centers</a:t>
            </a:r>
            <a:endParaRPr lang="en-US" dirty="0" smtClean="0"/>
          </a:p>
          <a:p>
            <a:r>
              <a:rPr lang="en-US" dirty="0" smtClean="0"/>
              <a:t> - acting as a bridge between education research in STEM and pedagogy  to help faculty improve their</a:t>
            </a:r>
          </a:p>
          <a:p>
            <a:pPr lvl="2"/>
            <a:r>
              <a:rPr lang="en-US" dirty="0" smtClean="0"/>
              <a:t>Offers workshops and summer institutes that teach faculty: </a:t>
            </a:r>
          </a:p>
          <a:p>
            <a:pPr lvl="3"/>
            <a:r>
              <a:rPr lang="en-US" dirty="0" smtClean="0"/>
              <a:t>how to improve their classes</a:t>
            </a:r>
          </a:p>
          <a:p>
            <a:pPr lvl="3"/>
            <a:r>
              <a:rPr lang="en-US" dirty="0" smtClean="0"/>
              <a:t>About cognition and developmental stages of students and how that impacts learning</a:t>
            </a:r>
          </a:p>
          <a:p>
            <a:pPr lvl="3"/>
            <a:r>
              <a:rPr lang="en-US" dirty="0" smtClean="0"/>
              <a:t>Stresses not only teaching, but culturally sensitive teaching </a:t>
            </a:r>
          </a:p>
          <a:p>
            <a:pPr lvl="2"/>
            <a:r>
              <a:rPr lang="en-US" dirty="0" smtClean="0"/>
              <a:t>Offers faculty training on how to work with diverse students ) (low-income first gen students, underrepresented minorities, etc.) including the importance of  working with diverse students and the benefits of diverse labs </a:t>
            </a:r>
          </a:p>
          <a:p>
            <a:pPr lvl="2"/>
            <a:r>
              <a:rPr lang="en-US" dirty="0" smtClean="0"/>
              <a:t>Offers grants or small stipend to improve classes </a:t>
            </a:r>
          </a:p>
          <a:p>
            <a:pPr lvl="2"/>
            <a:r>
              <a:rPr lang="en-US" dirty="0" smtClean="0"/>
              <a:t>Incentives for participating in these teaching improvement related activities includes release time,</a:t>
            </a:r>
            <a:r>
              <a:rPr lang="en-US" baseline="0" dirty="0" smtClean="0"/>
              <a:t> summer salary, or </a:t>
            </a:r>
            <a:r>
              <a:rPr lang="en-US" dirty="0" smtClean="0"/>
              <a:t>some type of stipend </a:t>
            </a: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21</a:t>
            </a:fld>
            <a:endParaRPr lang="en-US"/>
          </a:p>
        </p:txBody>
      </p:sp>
    </p:spTree>
    <p:extLst>
      <p:ext uri="{BB962C8B-B14F-4D97-AF65-F5344CB8AC3E}">
        <p14:creationId xmlns:p14="http://schemas.microsoft.com/office/powerpoint/2010/main" val="1055341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22</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So even though change often *started* bottom-up, for the change to be scaled, it needs upper admin to provide: </a:t>
            </a:r>
            <a:r>
              <a:rPr lang="en-US" sz="1200" b="1" kern="1200" dirty="0" smtClean="0">
                <a:solidFill>
                  <a:schemeClr val="tx1"/>
                </a:solidFill>
                <a:effectLst/>
                <a:latin typeface="+mn-lt"/>
                <a:ea typeface="+mn-ea"/>
                <a:cs typeface="+mn-cs"/>
              </a:rPr>
              <a:t>(Rutgers, CPP, &amp; FIU)</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public and private recognition and celebration of good work</a:t>
            </a:r>
          </a:p>
          <a:p>
            <a:pPr lvl="1"/>
            <a:r>
              <a:rPr lang="en-US" sz="1200" kern="1200" dirty="0" smtClean="0">
                <a:solidFill>
                  <a:schemeClr val="tx1"/>
                </a:solidFill>
                <a:effectLst/>
                <a:latin typeface="+mn-lt"/>
                <a:ea typeface="+mn-ea"/>
                <a:cs typeface="+mn-cs"/>
              </a:rPr>
              <a:t>resources (money, knowledgeable staff to act as support, faculty instructor lines, funds to change classroom spaces, &amp; stipends and course releases as incentives) </a:t>
            </a:r>
          </a:p>
          <a:p>
            <a:pPr lvl="1"/>
            <a:r>
              <a:rPr lang="en-US" sz="1200" kern="1200" dirty="0" smtClean="0">
                <a:solidFill>
                  <a:schemeClr val="tx1"/>
                </a:solidFill>
                <a:effectLst/>
                <a:latin typeface="+mn-lt"/>
                <a:ea typeface="+mn-ea"/>
                <a:cs typeface="+mn-cs"/>
              </a:rPr>
              <a:t>remove any potential barriers </a:t>
            </a:r>
          </a:p>
          <a:p>
            <a:pPr lvl="1"/>
            <a:r>
              <a:rPr lang="en-US" sz="1200" kern="1200" dirty="0" smtClean="0">
                <a:solidFill>
                  <a:schemeClr val="tx1"/>
                </a:solidFill>
                <a:effectLst/>
                <a:latin typeface="+mn-lt"/>
                <a:ea typeface="+mn-ea"/>
                <a:cs typeface="+mn-cs"/>
              </a:rPr>
              <a:t>facilitate conversations about the problem, the plan to address it, and the resources that will support faculty in creating change (via retreats, town halls, suggestion boxes, guiding discussions with trustees, attending departmental faculty meetings) </a:t>
            </a:r>
          </a:p>
          <a:p>
            <a:r>
              <a:rPr lang="en-US" sz="1200" kern="1200" dirty="0" smtClean="0">
                <a:solidFill>
                  <a:schemeClr val="tx1"/>
                </a:solidFill>
                <a:effectLst/>
                <a:latin typeface="+mn-lt"/>
                <a:ea typeface="+mn-ea"/>
                <a:cs typeface="+mn-cs"/>
              </a:rPr>
              <a:t>send the message via conversations and the strategic plan that diversity, teaching, and research with students is important and expected</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needs to be the right mix of faculty staff and admin involved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Leadership can signal that they promote innovation by providing grants to fund good ideas that are student-centered and/or focused on teaching. This sparks more excitement and innovative ideas. </a:t>
            </a:r>
            <a:r>
              <a:rPr lang="en-US" sz="1200" b="1" kern="1200" dirty="0" smtClean="0">
                <a:solidFill>
                  <a:schemeClr val="tx1"/>
                </a:solidFill>
                <a:effectLst/>
                <a:latin typeface="+mn-lt"/>
                <a:ea typeface="+mn-ea"/>
                <a:cs typeface="+mn-cs"/>
              </a:rPr>
              <a:t>(Rutgers- Seed Grant Program)</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24</a:t>
            </a:fld>
            <a:endParaRPr lang="en-US"/>
          </a:p>
        </p:txBody>
      </p:sp>
    </p:spTree>
    <p:extLst>
      <p:ext uri="{BB962C8B-B14F-4D97-AF65-F5344CB8AC3E}">
        <p14:creationId xmlns:p14="http://schemas.microsoft.com/office/powerpoint/2010/main" val="3332534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The change process seemed to follow the following process at </a:t>
            </a:r>
            <a:r>
              <a:rPr lang="en-US" sz="1200" b="1" kern="1200" dirty="0" smtClean="0">
                <a:solidFill>
                  <a:schemeClr val="tx1"/>
                </a:solidFill>
                <a:effectLst/>
                <a:latin typeface="+mn-lt"/>
                <a:ea typeface="+mn-ea"/>
                <a:cs typeface="+mn-cs"/>
              </a:rPr>
              <a:t>(FIU &amp; Rutgers)</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One superstar or very curious professor/instructor experiments with different pedagogical methods (ex. active learning, flipped classes) and collects data on this. This person may even get an external grant to support him or her in the initial stages of reforming pedagogy.  It is not uncommon for sparks of innovation to be happening in more than one department. </a:t>
            </a:r>
          </a:p>
          <a:p>
            <a:pPr lvl="1"/>
            <a:r>
              <a:rPr lang="en-US" sz="1200" kern="1200" dirty="0" smtClean="0">
                <a:solidFill>
                  <a:schemeClr val="tx1"/>
                </a:solidFill>
                <a:effectLst/>
                <a:latin typeface="+mn-lt"/>
                <a:ea typeface="+mn-ea"/>
                <a:cs typeface="+mn-cs"/>
              </a:rPr>
              <a:t>Once teaching innovation is shown to work (as evidenced by data collected on learning gains of students), the faculty innovator showcases it to upper admin (this person is usually a well-liked person, which highlights the power of relationships in creating change) OR admin naturally takes notice of improved success of students, realizes that this path is beneficial to the institution, and asks for more information.</a:t>
            </a:r>
          </a:p>
          <a:p>
            <a:pPr marL="0" lvl="1"/>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25</a:t>
            </a:fld>
            <a:endParaRPr lang="en-US"/>
          </a:p>
        </p:txBody>
      </p:sp>
    </p:spTree>
    <p:extLst>
      <p:ext uri="{BB962C8B-B14F-4D97-AF65-F5344CB8AC3E}">
        <p14:creationId xmlns:p14="http://schemas.microsoft.com/office/powerpoint/2010/main" val="33325342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As a result, admin gets behind the change by determining that they want to make it a priority to innovate pedagogically, creates plans with the innovator to spread the innovation, and provides funds to maintain momentum/institutionalize the change.  Pockets of innovation may start to talk to each other and share ideas at this point </a:t>
            </a:r>
            <a:r>
              <a:rPr lang="en-US" sz="1200" b="1" kern="1200" dirty="0" smtClean="0">
                <a:solidFill>
                  <a:schemeClr val="tx1"/>
                </a:solidFill>
                <a:effectLst/>
                <a:latin typeface="+mn-lt"/>
                <a:ea typeface="+mn-ea"/>
                <a:cs typeface="+mn-cs"/>
              </a:rPr>
              <a:t>(Interdisciplinary collaboration FIU). </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The original faculty innovator, along with admin, then have to convince additional faculty (by sharing success stories) that there are more effective ways of teaching, that making these pedagogical changes improves student learning, and that these practices are fun to implement in the classroom.</a:t>
            </a:r>
          </a:p>
          <a:p>
            <a:pPr lvl="1"/>
            <a:r>
              <a:rPr lang="en-US" sz="1200" kern="1200" dirty="0" smtClean="0">
                <a:solidFill>
                  <a:schemeClr val="tx1"/>
                </a:solidFill>
                <a:effectLst/>
                <a:latin typeface="+mn-lt"/>
                <a:ea typeface="+mn-ea"/>
                <a:cs typeface="+mn-cs"/>
              </a:rPr>
              <a:t>Any announcement of plans for changes must make faculty feel as if they can provide input and that they will be empowered to make the changes outlined via the existence of sufficient support structures.  </a:t>
            </a:r>
          </a:p>
          <a:p>
            <a:pPr lvl="2"/>
            <a:r>
              <a:rPr lang="en-US" sz="1200" kern="1200" dirty="0" smtClean="0">
                <a:solidFill>
                  <a:schemeClr val="tx1"/>
                </a:solidFill>
                <a:effectLst/>
                <a:latin typeface="+mn-lt"/>
                <a:ea typeface="+mn-ea"/>
                <a:cs typeface="+mn-cs"/>
              </a:rPr>
              <a:t>Directives cannot be forced because faculty do not want to be told what to do and academic freedom prohibits forced scripts on how to teach a class.</a:t>
            </a:r>
          </a:p>
          <a:p>
            <a:pPr marL="0" lvl="1"/>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26</a:t>
            </a:fld>
            <a:endParaRPr lang="en-US"/>
          </a:p>
        </p:txBody>
      </p:sp>
    </p:spTree>
    <p:extLst>
      <p:ext uri="{BB962C8B-B14F-4D97-AF65-F5344CB8AC3E}">
        <p14:creationId xmlns:p14="http://schemas.microsoft.com/office/powerpoint/2010/main" val="3332534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dirty="0" smtClean="0"/>
              <a:t>By doing all of the above, departments increase gradually the number of sections it offers using the new pedagogical innovations, eventually increasing the number of intro classes using the innovation, and later spreading the innovation into upper division courses. Eventually we find that the innovation spreads to other departments (because either the department becomes interested in the change after seeing improved student results or admin wants other departments to change too). </a:t>
            </a:r>
            <a:endParaRPr lang="en-US" sz="1200" dirty="0"/>
          </a:p>
        </p:txBody>
      </p:sp>
      <p:sp>
        <p:nvSpPr>
          <p:cNvPr id="4" name="Slide Number Placeholder 3"/>
          <p:cNvSpPr>
            <a:spLocks noGrp="1"/>
          </p:cNvSpPr>
          <p:nvPr>
            <p:ph type="sldNum" sz="quarter" idx="10"/>
          </p:nvPr>
        </p:nvSpPr>
        <p:spPr/>
        <p:txBody>
          <a:bodyPr/>
          <a:lstStyle/>
          <a:p>
            <a:fld id="{D5E070B2-1204-254B-8282-A1D160154B14}" type="slidenum">
              <a:rPr lang="en-US" smtClean="0"/>
              <a:t>27</a:t>
            </a:fld>
            <a:endParaRPr lang="en-US"/>
          </a:p>
        </p:txBody>
      </p:sp>
    </p:spTree>
    <p:extLst>
      <p:ext uri="{BB962C8B-B14F-4D97-AF65-F5344CB8AC3E}">
        <p14:creationId xmlns:p14="http://schemas.microsoft.com/office/powerpoint/2010/main" val="3332534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995069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29</a:t>
            </a:fld>
            <a:endParaRPr lang="en-US"/>
          </a:p>
        </p:txBody>
      </p:sp>
    </p:spTree>
    <p:extLst>
      <p:ext uri="{BB962C8B-B14F-4D97-AF65-F5344CB8AC3E}">
        <p14:creationId xmlns:p14="http://schemas.microsoft.com/office/powerpoint/2010/main" val="15809731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7315200"/>
          </a:xfrm>
          <a:prstGeom prst="rect">
            <a:avLst/>
          </a:prstGeom>
        </p:spPr>
      </p:pic>
      <p:pic>
        <p:nvPicPr>
          <p:cNvPr id="11" name="Picture 10"/>
          <p:cNvPicPr>
            <a:picLocks noChangeAspect="1"/>
          </p:cNvPicPr>
          <p:nvPr userDrawn="1"/>
        </p:nvPicPr>
        <p:blipFill>
          <a:blip r:embed="rId3"/>
          <a:stretch>
            <a:fillRect/>
          </a:stretch>
        </p:blipFill>
        <p:spPr>
          <a:xfrm>
            <a:off x="1464077" y="6189142"/>
            <a:ext cx="762000" cy="762000"/>
          </a:xfrm>
          <a:prstGeom prst="rect">
            <a:avLst/>
          </a:prstGeom>
        </p:spPr>
      </p:pic>
      <p:pic>
        <p:nvPicPr>
          <p:cNvPr id="13" name="Picture 12"/>
          <p:cNvPicPr>
            <a:picLocks noChangeAspect="1"/>
          </p:cNvPicPr>
          <p:nvPr userDrawn="1"/>
        </p:nvPicPr>
        <p:blipFill>
          <a:blip r:embed="rId4"/>
          <a:stretch>
            <a:fillRect/>
          </a:stretch>
        </p:blipFill>
        <p:spPr>
          <a:xfrm>
            <a:off x="2215493" y="6428326"/>
            <a:ext cx="5765800" cy="533400"/>
          </a:xfrm>
          <a:prstGeom prst="rect">
            <a:avLst/>
          </a:prstGeom>
        </p:spPr>
      </p:pic>
      <p:sp>
        <p:nvSpPr>
          <p:cNvPr id="15" name="Content Placeholder 2"/>
          <p:cNvSpPr>
            <a:spLocks noGrp="1"/>
          </p:cNvSpPr>
          <p:nvPr>
            <p:ph idx="11" hasCustomPrompt="1"/>
          </p:nvPr>
        </p:nvSpPr>
        <p:spPr>
          <a:xfrm>
            <a:off x="1830965" y="1598139"/>
            <a:ext cx="6403085" cy="4349898"/>
          </a:xfrm>
        </p:spPr>
        <p:txBody>
          <a:bodyPr lIns="0" tIns="0" rIns="0" bIns="0">
            <a:noAutofit/>
          </a:bodyPr>
          <a:lstStyle>
            <a:lvl1pPr marL="0" indent="0" algn="l">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algn="l"/>
            <a:r>
              <a:rPr lang="en-US" sz="3000" b="0" i="0" dirty="0" smtClean="0">
                <a:solidFill>
                  <a:srgbClr val="E74C39"/>
                </a:solidFill>
                <a:latin typeface="ChunkFive-Roman"/>
                <a:cs typeface="ChunkFive-Roman"/>
              </a:rPr>
              <a:t>Title</a:t>
            </a:r>
            <a:endParaRPr lang="en-US" sz="3000" b="0" i="0" dirty="0">
              <a:solidFill>
                <a:srgbClr val="E74C39"/>
              </a:solidFill>
              <a:latin typeface="ChunkFive-Roman"/>
              <a:cs typeface="ChunkFive-Roman"/>
            </a:endParaRPr>
          </a:p>
        </p:txBody>
      </p:sp>
    </p:spTree>
    <p:extLst>
      <p:ext uri="{BB962C8B-B14F-4D97-AF65-F5344CB8AC3E}">
        <p14:creationId xmlns:p14="http://schemas.microsoft.com/office/powerpoint/2010/main" val="425296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228600" y="228600"/>
            <a:ext cx="9601200" cy="914400"/>
          </a:xfrm>
          <a:prstGeom prst="rect">
            <a:avLst/>
          </a:prstGeom>
        </p:spPr>
      </p:pic>
      <p:pic>
        <p:nvPicPr>
          <p:cNvPr id="10" name="Picture 9"/>
          <p:cNvPicPr>
            <a:picLocks noChangeAspect="1"/>
          </p:cNvPicPr>
          <p:nvPr userDrawn="1"/>
        </p:nvPicPr>
        <p:blipFill>
          <a:blip r:embed="rId3"/>
          <a:stretch>
            <a:fillRect/>
          </a:stretch>
        </p:blipFill>
        <p:spPr>
          <a:xfrm>
            <a:off x="228600" y="6629400"/>
            <a:ext cx="9601200" cy="914400"/>
          </a:xfrm>
          <a:prstGeom prst="rect">
            <a:avLst/>
          </a:prstGeom>
        </p:spPr>
      </p:pic>
      <p:pic>
        <p:nvPicPr>
          <p:cNvPr id="11" name="Picture 10"/>
          <p:cNvPicPr>
            <a:picLocks noChangeAspect="1"/>
          </p:cNvPicPr>
          <p:nvPr userDrawn="1"/>
        </p:nvPicPr>
        <p:blipFill>
          <a:blip r:embed="rId4"/>
          <a:stretch>
            <a:fillRect/>
          </a:stretch>
        </p:blipFill>
        <p:spPr>
          <a:xfrm>
            <a:off x="8585303" y="6426299"/>
            <a:ext cx="762000" cy="762000"/>
          </a:xfrm>
          <a:prstGeom prst="rect">
            <a:avLst/>
          </a:prstGeom>
        </p:spPr>
      </p:pic>
      <p:sp>
        <p:nvSpPr>
          <p:cNvPr id="16" name="Content Placeholder 2"/>
          <p:cNvSpPr>
            <a:spLocks noGrp="1"/>
          </p:cNvSpPr>
          <p:nvPr>
            <p:ph idx="11" hasCustomPrompt="1"/>
          </p:nvPr>
        </p:nvSpPr>
        <p:spPr>
          <a:xfrm>
            <a:off x="1830965" y="2508335"/>
            <a:ext cx="6403085" cy="613854"/>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0">
              <a:buClr>
                <a:srgbClr val="202945"/>
              </a:buClr>
              <a:buFont typeface="Arial"/>
              <a:buNone/>
              <a:defRPr sz="1800">
                <a:solidFill>
                  <a:srgbClr val="202945"/>
                </a:solidFill>
                <a:latin typeface="+mn-lt"/>
                <a:cs typeface="ITC Franklin Gothic BT Book"/>
              </a:defRPr>
            </a:lvl2pPr>
          </a:lstStyle>
          <a:p>
            <a:pPr lvl="1"/>
            <a:r>
              <a:rPr lang="en-US" dirty="0" smtClean="0"/>
              <a:t>Intro Copy</a:t>
            </a:r>
          </a:p>
        </p:txBody>
      </p:sp>
      <p:sp>
        <p:nvSpPr>
          <p:cNvPr id="17"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
        <p:nvSpPr>
          <p:cNvPr id="19" name="Content Placeholder 2"/>
          <p:cNvSpPr>
            <a:spLocks noGrp="1"/>
          </p:cNvSpPr>
          <p:nvPr>
            <p:ph idx="13" hasCustomPrompt="1"/>
          </p:nvPr>
        </p:nvSpPr>
        <p:spPr>
          <a:xfrm>
            <a:off x="1830965" y="3122189"/>
            <a:ext cx="6403085" cy="2963433"/>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228600" algn="l" defTabSz="457200" rtl="0" eaLnBrk="1" fontAlgn="auto" latinLnBrk="0" hangingPunct="1">
              <a:lnSpc>
                <a:spcPct val="100000"/>
              </a:lnSpc>
              <a:spcBef>
                <a:spcPct val="20000"/>
              </a:spcBef>
              <a:spcAft>
                <a:spcPts val="0"/>
              </a:spcAft>
              <a:buClr>
                <a:srgbClr val="202945"/>
              </a:buClr>
              <a:buSzTx/>
              <a:buFont typeface="Arial"/>
              <a:buChar char="◼"/>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Tree>
    <p:extLst>
      <p:ext uri="{BB962C8B-B14F-4D97-AF65-F5344CB8AC3E}">
        <p14:creationId xmlns:p14="http://schemas.microsoft.com/office/powerpoint/2010/main" val="17988759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914400"/>
          </a:xfrm>
          <a:prstGeom prst="rect">
            <a:avLst/>
          </a:prstGeom>
        </p:spPr>
      </p:pic>
      <p:pic>
        <p:nvPicPr>
          <p:cNvPr id="9" name="Picture 8"/>
          <p:cNvPicPr>
            <a:picLocks noChangeAspect="1"/>
          </p:cNvPicPr>
          <p:nvPr userDrawn="1"/>
        </p:nvPicPr>
        <p:blipFill>
          <a:blip r:embed="rId3"/>
          <a:stretch>
            <a:fillRect/>
          </a:stretch>
        </p:blipFill>
        <p:spPr>
          <a:xfrm>
            <a:off x="8585303" y="6426299"/>
            <a:ext cx="762000" cy="762000"/>
          </a:xfrm>
          <a:prstGeom prst="rect">
            <a:avLst/>
          </a:prstGeom>
        </p:spPr>
      </p:pic>
      <p:sp>
        <p:nvSpPr>
          <p:cNvPr id="15" name="Content Placeholder 2"/>
          <p:cNvSpPr>
            <a:spLocks noGrp="1"/>
          </p:cNvSpPr>
          <p:nvPr>
            <p:ph idx="11" hasCustomPrompt="1"/>
          </p:nvPr>
        </p:nvSpPr>
        <p:spPr>
          <a:xfrm>
            <a:off x="1830965" y="2503805"/>
            <a:ext cx="6403085" cy="3666488"/>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228600" algn="l" defTabSz="457200" rtl="0" eaLnBrk="1" fontAlgn="auto" latinLnBrk="0" hangingPunct="1">
              <a:lnSpc>
                <a:spcPct val="100000"/>
              </a:lnSpc>
              <a:spcBef>
                <a:spcPct val="20000"/>
              </a:spcBef>
              <a:spcAft>
                <a:spcPts val="0"/>
              </a:spcAft>
              <a:buClr>
                <a:srgbClr val="202945"/>
              </a:buClr>
              <a:buSzTx/>
              <a:buFont typeface="Arial"/>
              <a:buChar char="◼"/>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
        <p:nvSpPr>
          <p:cNvPr id="16"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Tree>
    <p:extLst>
      <p:ext uri="{BB962C8B-B14F-4D97-AF65-F5344CB8AC3E}">
        <p14:creationId xmlns:p14="http://schemas.microsoft.com/office/powerpoint/2010/main" val="3059473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914400"/>
          </a:xfrm>
          <a:prstGeom prst="rect">
            <a:avLst/>
          </a:prstGeom>
        </p:spPr>
      </p:pic>
      <p:pic>
        <p:nvPicPr>
          <p:cNvPr id="9" name="Picture 8"/>
          <p:cNvPicPr>
            <a:picLocks noChangeAspect="1"/>
          </p:cNvPicPr>
          <p:nvPr userDrawn="1"/>
        </p:nvPicPr>
        <p:blipFill>
          <a:blip r:embed="rId3"/>
          <a:stretch>
            <a:fillRect/>
          </a:stretch>
        </p:blipFill>
        <p:spPr>
          <a:xfrm>
            <a:off x="8585303" y="6426299"/>
            <a:ext cx="762000" cy="762000"/>
          </a:xfrm>
          <a:prstGeom prst="rect">
            <a:avLst/>
          </a:prstGeom>
        </p:spPr>
      </p:pic>
      <p:pic>
        <p:nvPicPr>
          <p:cNvPr id="3" name="Picture 2"/>
          <p:cNvPicPr>
            <a:picLocks noChangeAspect="1"/>
          </p:cNvPicPr>
          <p:nvPr userDrawn="1"/>
        </p:nvPicPr>
        <p:blipFill>
          <a:blip r:embed="rId4"/>
          <a:stretch>
            <a:fillRect/>
          </a:stretch>
        </p:blipFill>
        <p:spPr>
          <a:xfrm>
            <a:off x="1830964" y="6760736"/>
            <a:ext cx="6057900" cy="292100"/>
          </a:xfrm>
          <a:prstGeom prst="rect">
            <a:avLst/>
          </a:prstGeom>
        </p:spPr>
      </p:pic>
      <p:sp>
        <p:nvSpPr>
          <p:cNvPr id="11" name="Content Placeholder 2"/>
          <p:cNvSpPr>
            <a:spLocks noGrp="1"/>
          </p:cNvSpPr>
          <p:nvPr>
            <p:ph idx="11" hasCustomPrompt="1"/>
          </p:nvPr>
        </p:nvSpPr>
        <p:spPr>
          <a:xfrm>
            <a:off x="1830965" y="2503805"/>
            <a:ext cx="6403085" cy="3666488"/>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0" algn="l" defTabSz="457200" rtl="0" eaLnBrk="1" fontAlgn="auto" latinLnBrk="0" hangingPunct="1">
              <a:lnSpc>
                <a:spcPct val="100000"/>
              </a:lnSpc>
              <a:spcBef>
                <a:spcPct val="20000"/>
              </a:spcBef>
              <a:spcAft>
                <a:spcPts val="0"/>
              </a:spcAft>
              <a:buClr>
                <a:srgbClr val="202945"/>
              </a:buClr>
              <a:buSzTx/>
              <a:buFont typeface="Arial"/>
              <a:buNone/>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
        <p:nvSpPr>
          <p:cNvPr id="13"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Tree>
    <p:extLst>
      <p:ext uri="{BB962C8B-B14F-4D97-AF65-F5344CB8AC3E}">
        <p14:creationId xmlns:p14="http://schemas.microsoft.com/office/powerpoint/2010/main" val="3262339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F1576D-93AE-47D4-B877-5E1557691FC3}" type="datetimeFigureOut">
              <a:rPr lang="en-US" smtClean="0"/>
              <a:t>3/13/17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0773A-424A-4FFA-9782-51FFE92D99E6}" type="slidenum">
              <a:rPr lang="en-US" smtClean="0"/>
              <a:t>‹#›</a:t>
            </a:fld>
            <a:endParaRPr lang="en-US"/>
          </a:p>
        </p:txBody>
      </p:sp>
    </p:spTree>
    <p:extLst>
      <p:ext uri="{BB962C8B-B14F-4D97-AF65-F5344CB8AC3E}">
        <p14:creationId xmlns:p14="http://schemas.microsoft.com/office/powerpoint/2010/main" val="34794028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238" y="311150"/>
            <a:ext cx="9051925" cy="1295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3238" y="1812925"/>
            <a:ext cx="9051925" cy="5130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503238" y="7204075"/>
            <a:ext cx="2346325" cy="414338"/>
          </a:xfrm>
          <a:prstGeom prst="rect">
            <a:avLst/>
          </a:prstGeom>
        </p:spPr>
        <p:txBody>
          <a:bodyPr vert="horz" lIns="91440" tIns="45720" rIns="91440" bIns="45720" rtlCol="0" anchor="ctr"/>
          <a:lstStyle>
            <a:lvl1pPr algn="l">
              <a:defRPr sz="1200">
                <a:solidFill>
                  <a:schemeClr val="tx1">
                    <a:tint val="75000"/>
                  </a:schemeClr>
                </a:solidFill>
              </a:defRPr>
            </a:lvl1pPr>
          </a:lstStyle>
          <a:p>
            <a:fld id="{FC2A40EC-DFE1-C042-BF97-38563CC0D0BD}" type="datetimeFigureOut">
              <a:rPr lang="en-US" smtClean="0"/>
              <a:t>3/13/17</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40" tIns="45720" rIns="91440" bIns="45720" rtlCol="0" anchor="ctr"/>
          <a:lstStyle>
            <a:lvl1pPr algn="r">
              <a:defRPr sz="1200">
                <a:solidFill>
                  <a:schemeClr val="tx1">
                    <a:tint val="75000"/>
                  </a:schemeClr>
                </a:solidFill>
              </a:defRPr>
            </a:lvl1pPr>
          </a:lstStyle>
          <a:p>
            <a:fld id="{5F4256AF-D4A0-2842-ADB0-3A30D9F24279}" type="slidenum">
              <a:rPr lang="en-US" smtClean="0"/>
              <a:t>‹#›</a:t>
            </a:fld>
            <a:endParaRPr lang="en-US"/>
          </a:p>
        </p:txBody>
      </p:sp>
    </p:spTree>
    <p:extLst>
      <p:ext uri="{BB962C8B-B14F-4D97-AF65-F5344CB8AC3E}">
        <p14:creationId xmlns:p14="http://schemas.microsoft.com/office/powerpoint/2010/main" val="3392771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87" r:id="rId4"/>
    <p:sldLayoutId id="2147483688"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4.jpeg"/></Relationships>
</file>

<file path=ppt/slides/_rels/slide28.xml.rels><?xml version="1.0" encoding="UTF-8" standalone="yes"?>
<Relationships xmlns="http://schemas.openxmlformats.org/package/2006/relationships"><Relationship Id="rId11" Type="http://schemas.openxmlformats.org/officeDocument/2006/relationships/image" Target="../media/image23.png"/><Relationship Id="rId12" Type="http://schemas.openxmlformats.org/officeDocument/2006/relationships/image" Target="../media/image24.png"/><Relationship Id="rId13" Type="http://schemas.openxmlformats.org/officeDocument/2006/relationships/image" Target="../media/image25.png"/><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616099">
            <a:off x="5541209" y="662135"/>
            <a:ext cx="2717308" cy="1239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9"/>
          <p:cNvSpPr>
            <a:spLocks noGrp="1"/>
          </p:cNvSpPr>
          <p:nvPr>
            <p:ph idx="11"/>
          </p:nvPr>
        </p:nvSpPr>
        <p:spPr>
          <a:xfrm>
            <a:off x="866900" y="635599"/>
            <a:ext cx="8229600" cy="3484236"/>
          </a:xfrm>
        </p:spPr>
        <p:txBody>
          <a:bodyPr/>
          <a:lstStyle/>
          <a:p>
            <a:pPr lvl="0" algn="ctr">
              <a:spcBef>
                <a:spcPts val="0"/>
              </a:spcBef>
            </a:pPr>
            <a:r>
              <a:rPr lang="en-US" sz="6600" b="1" dirty="0" smtClean="0">
                <a:solidFill>
                  <a:srgbClr val="E74C39"/>
                </a:solidFill>
                <a:latin typeface="+mj-lt"/>
                <a:cs typeface="ChunkFive-Roman"/>
              </a:rPr>
              <a:t>Improving </a:t>
            </a:r>
            <a:r>
              <a:rPr lang="en-US" sz="800" b="1" dirty="0" smtClean="0">
                <a:solidFill>
                  <a:schemeClr val="accent6"/>
                </a:solidFill>
                <a:latin typeface="+mj-lt"/>
                <a:cs typeface="ChunkFive-Roman"/>
              </a:rPr>
              <a:t>… …                                              ………………………………………..…</a:t>
            </a:r>
            <a:endParaRPr lang="en-US" sz="800" b="1" dirty="0" smtClean="0">
              <a:solidFill>
                <a:srgbClr val="E74C39"/>
              </a:solidFill>
              <a:latin typeface="+mj-lt"/>
              <a:cs typeface="ChunkFive-Roman"/>
            </a:endParaRPr>
          </a:p>
          <a:p>
            <a:pPr lvl="0" algn="ctr">
              <a:spcBef>
                <a:spcPts val="0"/>
              </a:spcBef>
            </a:pPr>
            <a:r>
              <a:rPr lang="en-US" sz="6600" b="1" dirty="0" smtClean="0">
                <a:solidFill>
                  <a:srgbClr val="E74C39"/>
                </a:solidFill>
                <a:latin typeface="+mj-lt"/>
                <a:cs typeface="ChunkFive-Roman"/>
              </a:rPr>
              <a:t>Degree Attainment Rates: </a:t>
            </a:r>
          </a:p>
          <a:p>
            <a:pPr lvl="0" algn="ctr">
              <a:spcBef>
                <a:spcPts val="0"/>
              </a:spcBef>
            </a:pPr>
            <a:r>
              <a:rPr lang="en-US" sz="4400" b="1" dirty="0" smtClean="0">
                <a:solidFill>
                  <a:srgbClr val="E74C39"/>
                </a:solidFill>
                <a:latin typeface="+mj-lt"/>
                <a:cs typeface="ChunkFive-Roman"/>
              </a:rPr>
              <a:t>Lessons from Hispanic Serving Institutions</a:t>
            </a:r>
            <a:endParaRPr lang="en-US" sz="4400" b="1" dirty="0">
              <a:solidFill>
                <a:srgbClr val="E74C39"/>
              </a:solidFill>
              <a:latin typeface="+mj-lt"/>
              <a:cs typeface="ChunkFive-Roman"/>
            </a:endParaRPr>
          </a:p>
          <a:p>
            <a:pPr lvl="0" algn="ctr">
              <a:lnSpc>
                <a:spcPct val="80000"/>
              </a:lnSpc>
              <a:spcBef>
                <a:spcPts val="2000"/>
              </a:spcBef>
            </a:pPr>
            <a:r>
              <a:rPr lang="en-US" sz="1800" b="1" dirty="0" smtClean="0">
                <a:solidFill>
                  <a:schemeClr val="bg2"/>
                </a:solidFill>
                <a:latin typeface="ChunkFive-Roman"/>
                <a:cs typeface="ChunkFive-Roman"/>
              </a:rPr>
              <a:t>Tanya Figueroa, Ana Karen Gomez, Sylvia Hurtado </a:t>
            </a:r>
            <a:endParaRPr lang="en-US" sz="1800" b="1" dirty="0">
              <a:solidFill>
                <a:schemeClr val="bg2"/>
              </a:solidFill>
              <a:latin typeface="ChunkFive-Roman"/>
              <a:cs typeface="ChunkFive-Roman"/>
            </a:endParaRPr>
          </a:p>
          <a:p>
            <a:pPr lvl="0" algn="ctr">
              <a:lnSpc>
                <a:spcPct val="80000"/>
              </a:lnSpc>
              <a:spcBef>
                <a:spcPts val="2000"/>
              </a:spcBef>
            </a:pPr>
            <a:r>
              <a:rPr lang="en-US" sz="1800" dirty="0" smtClean="0">
                <a:solidFill>
                  <a:schemeClr val="bg2"/>
                </a:solidFill>
                <a:latin typeface="ChunkFive-Roman"/>
                <a:cs typeface="ChunkFive-Roman"/>
              </a:rPr>
              <a:t>American Association of Hispanics in Higher Education, Inc.</a:t>
            </a:r>
          </a:p>
          <a:p>
            <a:pPr lvl="0" algn="ctr">
              <a:spcBef>
                <a:spcPts val="0"/>
              </a:spcBef>
            </a:pPr>
            <a:r>
              <a:rPr lang="en-US" sz="1800" dirty="0" smtClean="0">
                <a:solidFill>
                  <a:schemeClr val="bg2"/>
                </a:solidFill>
                <a:latin typeface="ChunkFive-Roman"/>
                <a:cs typeface="ChunkFive-Roman"/>
              </a:rPr>
              <a:t>March 2017| Irvine, CA</a:t>
            </a:r>
            <a:r>
              <a:rPr lang="en-US" sz="1800" dirty="0" smtClean="0">
                <a:solidFill>
                  <a:srgbClr val="E74C39"/>
                </a:solidFill>
                <a:latin typeface="ChunkFive-Roman"/>
                <a:cs typeface="ChunkFive-Roman"/>
              </a:rPr>
              <a:t/>
            </a:r>
            <a:br>
              <a:rPr lang="en-US" sz="1800" dirty="0" smtClean="0">
                <a:solidFill>
                  <a:srgbClr val="E74C39"/>
                </a:solidFill>
                <a:latin typeface="ChunkFive-Roman"/>
                <a:cs typeface="ChunkFive-Roman"/>
              </a:rPr>
            </a:br>
            <a:endParaRPr lang="en-US" sz="1800" dirty="0" smtClean="0">
              <a:solidFill>
                <a:srgbClr val="E74C39"/>
              </a:solidFill>
              <a:latin typeface="ChunkFive-Roman"/>
              <a:cs typeface="ChunkFive-Roman"/>
            </a:endParaRPr>
          </a:p>
          <a:p>
            <a:pPr lvl="0" algn="ctr">
              <a:spcBef>
                <a:spcPts val="0"/>
              </a:spcBef>
            </a:pPr>
            <a:endParaRPr lang="en-US" sz="1800" dirty="0">
              <a:solidFill>
                <a:srgbClr val="E74C39"/>
              </a:solidFill>
              <a:latin typeface="ChunkFive-Roman"/>
              <a:cs typeface="ChunkFive-Roman"/>
            </a:endParaRPr>
          </a:p>
          <a:p>
            <a:pPr lvl="0" algn="ctr">
              <a:spcBef>
                <a:spcPts val="0"/>
              </a:spcBef>
            </a:pPr>
            <a:endParaRPr lang="en-US" sz="1800" dirty="0" smtClean="0">
              <a:solidFill>
                <a:srgbClr val="E74C39"/>
              </a:solidFill>
              <a:latin typeface="ChunkFive-Roman"/>
              <a:cs typeface="ChunkFive-Roman"/>
            </a:endParaRPr>
          </a:p>
          <a:p>
            <a:pPr lvl="0" algn="ctr">
              <a:spcBef>
                <a:spcPts val="0"/>
              </a:spcBef>
            </a:pPr>
            <a:endParaRPr lang="en-US" dirty="0" smtClean="0">
              <a:solidFill>
                <a:schemeClr val="bg1"/>
              </a:solidFill>
              <a:latin typeface="+mn-lt"/>
              <a:cs typeface="ITC Franklin Gothic BookCp"/>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245860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pic>
        <p:nvPicPr>
          <p:cNvPr id="1026" name="Picture 2" descr="Image result for gradu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4286" y="4921905"/>
            <a:ext cx="6296026" cy="20986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18381" y="1264043"/>
            <a:ext cx="5029200" cy="400110"/>
          </a:xfrm>
          <a:prstGeom prst="rect">
            <a:avLst/>
          </a:prstGeom>
        </p:spPr>
        <p:txBody>
          <a:bodyPr>
            <a:spAutoFit/>
          </a:bodyPr>
          <a:lstStyle/>
          <a:p>
            <a:r>
              <a:rPr lang="en-US" dirty="0" smtClean="0"/>
              <a:t>(</a:t>
            </a:r>
            <a:r>
              <a:rPr lang="en-US" dirty="0"/>
              <a:t>N</a:t>
            </a:r>
            <a:r>
              <a:rPr lang="en-US" dirty="0" smtClean="0"/>
              <a:t>= ALL 56,499 </a:t>
            </a:r>
            <a:r>
              <a:rPr lang="en-US" dirty="0"/>
              <a:t>students)</a:t>
            </a:r>
          </a:p>
        </p:txBody>
      </p:sp>
      <p:graphicFrame>
        <p:nvGraphicFramePr>
          <p:cNvPr id="18" name="Content Placeholder 9"/>
          <p:cNvGraphicFramePr>
            <a:graphicFrameLocks noGrp="1"/>
          </p:cNvGraphicFramePr>
          <p:nvPr>
            <p:ph idx="4294967295"/>
            <p:extLst>
              <p:ext uri="{D42A27DB-BD31-4B8C-83A1-F6EECF244321}">
                <p14:modId xmlns:p14="http://schemas.microsoft.com/office/powerpoint/2010/main" val="397285073"/>
              </p:ext>
            </p:extLst>
          </p:nvPr>
        </p:nvGraphicFramePr>
        <p:xfrm>
          <a:off x="819151" y="1956737"/>
          <a:ext cx="8477248" cy="2258760"/>
        </p:xfrm>
        <a:graphic>
          <a:graphicData uri="http://schemas.openxmlformats.org/drawingml/2006/table">
            <a:tbl>
              <a:tblPr firstRow="1" bandRow="1">
                <a:tableStyleId>{5C22544A-7EE6-4342-B048-85BDC9FD1C3A}</a:tableStyleId>
              </a:tblPr>
              <a:tblGrid>
                <a:gridCol w="2119312"/>
                <a:gridCol w="2119312"/>
                <a:gridCol w="2119312"/>
                <a:gridCol w="2119312"/>
              </a:tblGrid>
              <a:tr h="451752">
                <a:tc>
                  <a:txBody>
                    <a:bodyPr/>
                    <a:lstStyle/>
                    <a:p>
                      <a:r>
                        <a:rPr lang="en-US" dirty="0" smtClean="0"/>
                        <a:t>Type</a:t>
                      </a:r>
                      <a:endParaRPr lang="en-US" dirty="0"/>
                    </a:p>
                  </a:txBody>
                  <a:tcPr/>
                </a:tc>
                <a:tc>
                  <a:txBody>
                    <a:bodyPr/>
                    <a:lstStyle/>
                    <a:p>
                      <a:pPr algn="ctr"/>
                      <a:r>
                        <a:rPr lang="en-US" dirty="0" smtClean="0"/>
                        <a:t>4-Year</a:t>
                      </a:r>
                      <a:endParaRPr lang="en-US" dirty="0"/>
                    </a:p>
                  </a:txBody>
                  <a:tcPr/>
                </a:tc>
                <a:tc>
                  <a:txBody>
                    <a:bodyPr/>
                    <a:lstStyle/>
                    <a:p>
                      <a:pPr algn="ctr"/>
                      <a:r>
                        <a:rPr lang="en-US" dirty="0" smtClean="0"/>
                        <a:t>5-Year</a:t>
                      </a:r>
                      <a:endParaRPr lang="en-US" dirty="0"/>
                    </a:p>
                  </a:txBody>
                  <a:tcPr/>
                </a:tc>
                <a:tc>
                  <a:txBody>
                    <a:bodyPr/>
                    <a:lstStyle/>
                    <a:p>
                      <a:pPr algn="ctr"/>
                      <a:r>
                        <a:rPr lang="en-US" dirty="0" smtClean="0"/>
                        <a:t>6-Year</a:t>
                      </a:r>
                      <a:endParaRPr lang="en-US" dirty="0"/>
                    </a:p>
                  </a:txBody>
                  <a:tcPr/>
                </a:tc>
              </a:tr>
              <a:tr h="451752">
                <a:tc>
                  <a:txBody>
                    <a:bodyPr/>
                    <a:lstStyle/>
                    <a:p>
                      <a:r>
                        <a:rPr lang="en-US" dirty="0" smtClean="0"/>
                        <a:t>HSI</a:t>
                      </a:r>
                      <a:endParaRPr lang="en-US" dirty="0"/>
                    </a:p>
                  </a:txBody>
                  <a:tcPr/>
                </a:tc>
                <a:tc>
                  <a:txBody>
                    <a:bodyPr/>
                    <a:lstStyle/>
                    <a:p>
                      <a:pPr algn="ctr"/>
                      <a:r>
                        <a:rPr lang="en-US" dirty="0" smtClean="0"/>
                        <a:t>10.0</a:t>
                      </a:r>
                      <a:endParaRPr lang="en-US" dirty="0"/>
                    </a:p>
                  </a:txBody>
                  <a:tcPr/>
                </a:tc>
                <a:tc>
                  <a:txBody>
                    <a:bodyPr/>
                    <a:lstStyle/>
                    <a:p>
                      <a:pPr algn="ctr"/>
                      <a:r>
                        <a:rPr lang="en-US" dirty="0" smtClean="0"/>
                        <a:t>22.2</a:t>
                      </a:r>
                      <a:endParaRPr lang="en-US" dirty="0"/>
                    </a:p>
                  </a:txBody>
                  <a:tcPr/>
                </a:tc>
                <a:tc>
                  <a:txBody>
                    <a:bodyPr/>
                    <a:lstStyle/>
                    <a:p>
                      <a:pPr algn="ctr"/>
                      <a:r>
                        <a:rPr lang="en-US" dirty="0" smtClean="0"/>
                        <a:t>28.6</a:t>
                      </a:r>
                      <a:endParaRPr lang="en-US" dirty="0"/>
                    </a:p>
                  </a:txBody>
                  <a:tcPr/>
                </a:tc>
              </a:tr>
              <a:tr h="451752">
                <a:tc>
                  <a:txBody>
                    <a:bodyPr/>
                    <a:lstStyle/>
                    <a:p>
                      <a:r>
                        <a:rPr lang="en-US" dirty="0" smtClean="0"/>
                        <a:t>Emerging HSI</a:t>
                      </a:r>
                      <a:endParaRPr lang="en-US" dirty="0"/>
                    </a:p>
                  </a:txBody>
                  <a:tcPr>
                    <a:solidFill>
                      <a:schemeClr val="accent1">
                        <a:lumMod val="20000"/>
                        <a:lumOff val="80000"/>
                      </a:schemeClr>
                    </a:solidFill>
                  </a:tcPr>
                </a:tc>
                <a:tc>
                  <a:txBody>
                    <a:bodyPr/>
                    <a:lstStyle/>
                    <a:p>
                      <a:pPr algn="ctr"/>
                      <a:r>
                        <a:rPr lang="en-US" dirty="0" smtClean="0"/>
                        <a:t>26.7</a:t>
                      </a:r>
                      <a:endParaRPr lang="en-US" dirty="0"/>
                    </a:p>
                  </a:txBody>
                  <a:tcPr>
                    <a:solidFill>
                      <a:schemeClr val="accent1">
                        <a:lumMod val="20000"/>
                        <a:lumOff val="80000"/>
                      </a:schemeClr>
                    </a:solidFill>
                  </a:tcPr>
                </a:tc>
                <a:tc>
                  <a:txBody>
                    <a:bodyPr/>
                    <a:lstStyle/>
                    <a:p>
                      <a:pPr algn="ctr"/>
                      <a:r>
                        <a:rPr lang="en-US" dirty="0" smtClean="0"/>
                        <a:t>44.1</a:t>
                      </a:r>
                      <a:endParaRPr lang="en-US" dirty="0"/>
                    </a:p>
                  </a:txBody>
                  <a:tcPr>
                    <a:solidFill>
                      <a:schemeClr val="accent1">
                        <a:lumMod val="20000"/>
                        <a:lumOff val="80000"/>
                      </a:schemeClr>
                    </a:solidFill>
                  </a:tcPr>
                </a:tc>
                <a:tc>
                  <a:txBody>
                    <a:bodyPr/>
                    <a:lstStyle/>
                    <a:p>
                      <a:pPr algn="ctr"/>
                      <a:r>
                        <a:rPr lang="en-US" dirty="0" smtClean="0"/>
                        <a:t>47.5</a:t>
                      </a:r>
                      <a:endParaRPr lang="en-US" dirty="0"/>
                    </a:p>
                  </a:txBody>
                  <a:tcPr>
                    <a:solidFill>
                      <a:schemeClr val="accent1">
                        <a:lumMod val="20000"/>
                        <a:lumOff val="80000"/>
                      </a:schemeClr>
                    </a:solidFill>
                  </a:tcPr>
                </a:tc>
              </a:tr>
              <a:tr h="451752">
                <a:tc>
                  <a:txBody>
                    <a:bodyPr/>
                    <a:lstStyle/>
                    <a:p>
                      <a:r>
                        <a:rPr lang="en-US" dirty="0" smtClean="0"/>
                        <a:t>PWI</a:t>
                      </a:r>
                      <a:endParaRPr lang="en-US" dirty="0"/>
                    </a:p>
                  </a:txBody>
                  <a:tcPr/>
                </a:tc>
                <a:tc>
                  <a:txBody>
                    <a:bodyPr/>
                    <a:lstStyle/>
                    <a:p>
                      <a:pPr algn="ctr"/>
                      <a:r>
                        <a:rPr lang="en-US" dirty="0" smtClean="0"/>
                        <a:t>23.7</a:t>
                      </a:r>
                      <a:endParaRPr lang="en-US" dirty="0"/>
                    </a:p>
                  </a:txBody>
                  <a:tcPr/>
                </a:tc>
                <a:tc>
                  <a:txBody>
                    <a:bodyPr/>
                    <a:lstStyle/>
                    <a:p>
                      <a:pPr algn="ctr"/>
                      <a:r>
                        <a:rPr lang="en-US" dirty="0" smtClean="0"/>
                        <a:t>38.0</a:t>
                      </a:r>
                      <a:endParaRPr lang="en-US" dirty="0"/>
                    </a:p>
                  </a:txBody>
                  <a:tcPr/>
                </a:tc>
                <a:tc>
                  <a:txBody>
                    <a:bodyPr/>
                    <a:lstStyle/>
                    <a:p>
                      <a:pPr algn="ctr"/>
                      <a:r>
                        <a:rPr lang="en-US" dirty="0" smtClean="0"/>
                        <a:t>42.6</a:t>
                      </a:r>
                      <a:endParaRPr lang="en-US" dirty="0"/>
                    </a:p>
                  </a:txBody>
                  <a:tcPr/>
                </a:tc>
              </a:tr>
              <a:tr h="451752">
                <a:tc gridSpan="4">
                  <a:txBody>
                    <a:bodyPr/>
                    <a:lstStyle/>
                    <a:p>
                      <a:r>
                        <a:rPr lang="en-US" sz="1600" dirty="0" smtClean="0"/>
                        <a:t>* Percentage of STEM Aspirants Who Completed a STEM Degree</a:t>
                      </a:r>
                      <a:endParaRPr lang="en-US" sz="16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bl>
          </a:graphicData>
        </a:graphic>
      </p:graphicFrame>
      <p:sp>
        <p:nvSpPr>
          <p:cNvPr id="8" name="TextBox 7"/>
          <p:cNvSpPr txBox="1"/>
          <p:nvPr/>
        </p:nvSpPr>
        <p:spPr>
          <a:xfrm>
            <a:off x="1297381" y="404039"/>
            <a:ext cx="8325293" cy="627321"/>
          </a:xfrm>
          <a:prstGeom prst="rect">
            <a:avLst/>
          </a:prstGeom>
        </p:spPr>
        <p:txBody>
          <a:bodyPr vert="horz" wrap="square" lIns="0" tIns="0" rIns="0" bIns="0" rtlCol="0" anchor="t" anchorCtr="0">
            <a:normAutofit/>
          </a:bodyPr>
          <a:lstStyle/>
          <a:p>
            <a:r>
              <a:rPr lang="en-US" sz="3200" b="1" dirty="0">
                <a:solidFill>
                  <a:schemeClr val="bg1"/>
                </a:solidFill>
                <a:latin typeface="+mj-lt"/>
              </a:rPr>
              <a:t>STEM Completion Rates* by Institution Type</a:t>
            </a:r>
            <a:endParaRPr lang="en-US" sz="3000" b="1" i="0" dirty="0" smtClean="0">
              <a:solidFill>
                <a:schemeClr val="bg1"/>
              </a:solidFill>
              <a:latin typeface="+mj-lt"/>
              <a:cs typeface="ChunkFive-Roman"/>
            </a:endParaRPr>
          </a:p>
        </p:txBody>
      </p:sp>
    </p:spTree>
    <p:extLst>
      <p:ext uri="{BB962C8B-B14F-4D97-AF65-F5344CB8AC3E}">
        <p14:creationId xmlns:p14="http://schemas.microsoft.com/office/powerpoint/2010/main" val="2338001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1386" y="320778"/>
            <a:ext cx="9664995" cy="932484"/>
          </a:xfrm>
          <a:prstGeom prst="rect">
            <a:avLst/>
          </a:prstGeom>
        </p:spPr>
        <p:txBody>
          <a:bodyPr vert="horz" wrap="square" lIns="0" tIns="0" rIns="0" bIns="0" rtlCol="0" anchor="t" anchorCtr="0">
            <a:noAutofit/>
          </a:bodyPr>
          <a:lstStyle/>
          <a:p>
            <a:pPr algn="ctr">
              <a:defRPr sz="1800" b="1" i="0" u="none" strike="noStrike" kern="1200" baseline="0">
                <a:solidFill>
                  <a:prstClr val="black"/>
                </a:solidFill>
                <a:latin typeface="Merriweather"/>
                <a:ea typeface="+mn-ea"/>
                <a:cs typeface="+mn-cs"/>
              </a:defRPr>
            </a:pPr>
            <a:r>
              <a:rPr lang="en-US" sz="2400" b="1" dirty="0">
                <a:solidFill>
                  <a:schemeClr val="bg1"/>
                </a:solidFill>
                <a:latin typeface="+mj-lt"/>
              </a:rPr>
              <a:t>Percentage of 2004 STEM Aspirants Who Completed STEM Degrees in Four, Five, and Six Years, by Race/Ethnicity</a:t>
            </a:r>
          </a:p>
        </p:txBody>
      </p:sp>
      <p:sp>
        <p:nvSpPr>
          <p:cNvPr id="3" name="TextBox 2"/>
          <p:cNvSpPr txBox="1"/>
          <p:nvPr/>
        </p:nvSpPr>
        <p:spPr>
          <a:xfrm>
            <a:off x="271818" y="6828546"/>
            <a:ext cx="8534400" cy="307777"/>
          </a:xfrm>
          <a:prstGeom prst="rect">
            <a:avLst/>
          </a:prstGeom>
          <a:noFill/>
        </p:spPr>
        <p:txBody>
          <a:bodyPr wrap="square" rtlCol="0">
            <a:spAutoFit/>
          </a:bodyPr>
          <a:lstStyle/>
          <a:p>
            <a:r>
              <a:rPr lang="en-US" sz="1400" dirty="0" smtClean="0">
                <a:solidFill>
                  <a:schemeClr val="bg1"/>
                </a:solidFill>
                <a:latin typeface="Franklin Gothic Demi" panose="020B0703020102020204" pitchFamily="34" charset="0"/>
              </a:rPr>
              <a:t>Data Source: 2004 </a:t>
            </a:r>
            <a:r>
              <a:rPr lang="en-US" sz="1400" dirty="0" smtClean="0">
                <a:solidFill>
                  <a:schemeClr val="bg1"/>
                </a:solidFill>
                <a:latin typeface="Merriweather"/>
              </a:rPr>
              <a:t>Freshman</a:t>
            </a:r>
            <a:r>
              <a:rPr lang="en-US" sz="1400" dirty="0" smtClean="0">
                <a:solidFill>
                  <a:schemeClr val="bg1"/>
                </a:solidFill>
                <a:latin typeface="Franklin Gothic Demi" panose="020B0703020102020204" pitchFamily="34" charset="0"/>
              </a:rPr>
              <a:t> Survey, 2010-11 National Student Clearinghouse; HERI, UCLA </a:t>
            </a:r>
            <a:endParaRPr lang="en-US" sz="1400" dirty="0">
              <a:solidFill>
                <a:schemeClr val="bg1"/>
              </a:solidFill>
              <a:latin typeface="Franklin Gothic Demi" panose="020B0703020102020204" pitchFamily="34" charset="0"/>
            </a:endParaRPr>
          </a:p>
        </p:txBody>
      </p:sp>
      <p:graphicFrame>
        <p:nvGraphicFramePr>
          <p:cNvPr id="6" name="Chart 5"/>
          <p:cNvGraphicFramePr>
            <a:graphicFrameLocks/>
          </p:cNvGraphicFramePr>
          <p:nvPr>
            <p:extLst>
              <p:ext uri="{D42A27DB-BD31-4B8C-83A1-F6EECF244321}">
                <p14:modId xmlns:p14="http://schemas.microsoft.com/office/powerpoint/2010/main" val="725965361"/>
              </p:ext>
            </p:extLst>
          </p:nvPr>
        </p:nvGraphicFramePr>
        <p:xfrm>
          <a:off x="770021" y="1157568"/>
          <a:ext cx="8991496" cy="545510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271818" y="2169042"/>
            <a:ext cx="658624" cy="2854189"/>
          </a:xfrm>
          <a:prstGeom prst="rect">
            <a:avLst/>
          </a:prstGeom>
        </p:spPr>
        <p:txBody>
          <a:bodyPr vert="vert270" wrap="square" lIns="0" tIns="0" rIns="0" bIns="0" rtlCol="0" anchor="t" anchorCtr="0">
            <a:normAutofit/>
          </a:bodyPr>
          <a:lstStyle/>
          <a:p>
            <a:pPr algn="l"/>
            <a:r>
              <a:rPr lang="en-US" b="1" i="0" dirty="0" smtClean="0">
                <a:solidFill>
                  <a:schemeClr val="tx1">
                    <a:lumMod val="95000"/>
                    <a:lumOff val="5000"/>
                  </a:schemeClr>
                </a:solidFill>
                <a:cs typeface="ChunkFive-Roman"/>
              </a:rPr>
              <a:t>% of All STEM Aspirants</a:t>
            </a:r>
          </a:p>
        </p:txBody>
      </p:sp>
      <p:sp>
        <p:nvSpPr>
          <p:cNvPr id="5" name="TextBox 4"/>
          <p:cNvSpPr txBox="1"/>
          <p:nvPr/>
        </p:nvSpPr>
        <p:spPr>
          <a:xfrm>
            <a:off x="4539018" y="1418897"/>
            <a:ext cx="914400" cy="614855"/>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28685969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1211095" y="2221920"/>
            <a:ext cx="8013685" cy="3005996"/>
          </a:xfrm>
        </p:spPr>
        <p:txBody>
          <a:bodyPr/>
          <a:lstStyle/>
          <a:p>
            <a:pPr lvl="0" algn="ctr">
              <a:lnSpc>
                <a:spcPct val="80000"/>
              </a:lnSpc>
              <a:spcBef>
                <a:spcPts val="2000"/>
              </a:spcBef>
            </a:pPr>
            <a:r>
              <a:rPr lang="en-US" sz="7200" b="1" i="1" dirty="0" smtClean="0">
                <a:solidFill>
                  <a:srgbClr val="E74C39"/>
                </a:solidFill>
                <a:latin typeface="+mj-lt"/>
                <a:cs typeface="ChunkFive-Roman"/>
              </a:rPr>
              <a:t>3 Hispanic Serving Institutions</a:t>
            </a:r>
            <a:r>
              <a:rPr lang="en-US" sz="1800" b="0" i="0" dirty="0" smtClean="0">
                <a:solidFill>
                  <a:srgbClr val="E74C39"/>
                </a:solidFill>
                <a:latin typeface="ChunkFive-Roman"/>
                <a:cs typeface="ChunkFive-Roman"/>
              </a:rPr>
              <a:t/>
            </a:r>
            <a:br>
              <a:rPr lang="en-US" sz="1800" b="0" i="0" dirty="0" smtClean="0">
                <a:solidFill>
                  <a:srgbClr val="E74C39"/>
                </a:solidFill>
                <a:latin typeface="ChunkFive-Roman"/>
                <a:cs typeface="ChunkFive-Roman"/>
              </a:rPr>
            </a:br>
            <a:endParaRPr lang="en-US" sz="1800" b="0" i="0" dirty="0" smtClean="0">
              <a:solidFill>
                <a:srgbClr val="E74C39"/>
              </a:solidFill>
              <a:latin typeface="ChunkFive-Roman"/>
              <a:cs typeface="ChunkFive-Roman"/>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1171348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2704290" y="306678"/>
            <a:ext cx="6478621" cy="743910"/>
          </a:xfrm>
        </p:spPr>
        <p:txBody>
          <a:bodyPr/>
          <a:lstStyle/>
          <a:p>
            <a:r>
              <a:rPr lang="en-US" sz="4400" b="1" dirty="0" smtClean="0">
                <a:solidFill>
                  <a:schemeClr val="bg1"/>
                </a:solidFill>
                <a:latin typeface="+mj-lt"/>
              </a:rPr>
              <a:t>Case </a:t>
            </a:r>
            <a:r>
              <a:rPr lang="en-US" sz="4400" b="1" smtClean="0">
                <a:solidFill>
                  <a:schemeClr val="bg1"/>
                </a:solidFill>
                <a:latin typeface="+mj-lt"/>
              </a:rPr>
              <a:t>Study Sample</a:t>
            </a:r>
            <a:endParaRPr lang="en-US" sz="4400" b="1" dirty="0">
              <a:solidFill>
                <a:schemeClr val="bg1"/>
              </a:solidFill>
              <a:latin typeface="+mj-lt"/>
            </a:endParaRPr>
          </a:p>
        </p:txBody>
      </p:sp>
      <p:graphicFrame>
        <p:nvGraphicFramePr>
          <p:cNvPr id="5" name="Content Placeholder 4"/>
          <p:cNvGraphicFramePr>
            <a:graphicFrameLocks noGrp="1"/>
          </p:cNvGraphicFramePr>
          <p:nvPr>
            <p:ph idx="13"/>
            <p:extLst>
              <p:ext uri="{D42A27DB-BD31-4B8C-83A1-F6EECF244321}">
                <p14:modId xmlns:p14="http://schemas.microsoft.com/office/powerpoint/2010/main" val="1972552757"/>
              </p:ext>
            </p:extLst>
          </p:nvPr>
        </p:nvGraphicFramePr>
        <p:xfrm>
          <a:off x="3291866" y="1438939"/>
          <a:ext cx="6586803" cy="3839073"/>
        </p:xfrm>
        <a:graphic>
          <a:graphicData uri="http://schemas.openxmlformats.org/drawingml/2006/table">
            <a:tbl>
              <a:tblPr firstRow="1" firstCol="1" bandRow="1">
                <a:tableStyleId>{0505E3EF-67EA-436B-97B2-0124C06EBD24}</a:tableStyleId>
              </a:tblPr>
              <a:tblGrid>
                <a:gridCol w="2072556"/>
                <a:gridCol w="1992428"/>
                <a:gridCol w="2521819"/>
              </a:tblGrid>
              <a:tr h="745996">
                <a:tc>
                  <a:txBody>
                    <a:bodyPr/>
                    <a:lstStyle/>
                    <a:p>
                      <a:pPr marL="0" marR="0" algn="ctr">
                        <a:spcBef>
                          <a:spcPts val="0"/>
                        </a:spcBef>
                        <a:spcAft>
                          <a:spcPts val="0"/>
                        </a:spcAft>
                      </a:pPr>
                      <a:r>
                        <a:rPr lang="en-US" sz="2000" b="1" dirty="0" smtClean="0">
                          <a:effectLst/>
                          <a:latin typeface="+mn-lt"/>
                          <a:ea typeface="+mn-ea"/>
                          <a:cs typeface="+mn-cs"/>
                        </a:rPr>
                        <a:t>R1</a:t>
                      </a:r>
                      <a:r>
                        <a:rPr lang="en-US" sz="2000" b="1" baseline="0" dirty="0" smtClean="0">
                          <a:effectLst/>
                          <a:latin typeface="+mn-lt"/>
                          <a:ea typeface="+mn-ea"/>
                          <a:cs typeface="+mn-cs"/>
                        </a:rPr>
                        <a:t> Large HSI</a:t>
                      </a:r>
                      <a:endParaRPr lang="en-US" sz="2000" b="1"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8911"/>
                    </a:solidFill>
                  </a:tcPr>
                </a:tc>
                <a:tc>
                  <a:txBody>
                    <a:bodyPr/>
                    <a:lstStyle/>
                    <a:p>
                      <a:pPr marL="0" marR="0" algn="ctr">
                        <a:spcBef>
                          <a:spcPts val="0"/>
                        </a:spcBef>
                        <a:spcAft>
                          <a:spcPts val="0"/>
                        </a:spcAft>
                      </a:pPr>
                      <a:r>
                        <a:rPr lang="en-US" sz="2000" b="1" dirty="0" smtClean="0">
                          <a:effectLst/>
                        </a:rPr>
                        <a:t>R2</a:t>
                      </a:r>
                      <a:r>
                        <a:rPr lang="en-US" sz="2000" b="1" baseline="0" dirty="0" smtClean="0">
                          <a:effectLst/>
                        </a:rPr>
                        <a:t> Small HSI</a:t>
                      </a:r>
                      <a:endParaRPr lang="en-US" sz="2000" b="1"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8911"/>
                    </a:solidFill>
                  </a:tcPr>
                </a:tc>
                <a:tc>
                  <a:txBody>
                    <a:bodyPr/>
                    <a:lstStyle/>
                    <a:p>
                      <a:pPr marL="0" marR="0" algn="ctr">
                        <a:spcBef>
                          <a:spcPts val="0"/>
                        </a:spcBef>
                        <a:spcAft>
                          <a:spcPts val="0"/>
                        </a:spcAft>
                      </a:pPr>
                      <a:r>
                        <a:rPr lang="en-US" sz="2000" b="1" dirty="0" smtClean="0">
                          <a:effectLst/>
                          <a:latin typeface="+mn-lt"/>
                          <a:ea typeface="+mn-ea"/>
                          <a:cs typeface="+mn-cs"/>
                        </a:rPr>
                        <a:t>Master’s </a:t>
                      </a:r>
                    </a:p>
                    <a:p>
                      <a:pPr marL="0" marR="0" algn="ctr">
                        <a:spcBef>
                          <a:spcPts val="0"/>
                        </a:spcBef>
                        <a:spcAft>
                          <a:spcPts val="0"/>
                        </a:spcAft>
                      </a:pPr>
                      <a:r>
                        <a:rPr lang="en-US" sz="2000" b="1" dirty="0" smtClean="0">
                          <a:effectLst/>
                          <a:latin typeface="+mn-lt"/>
                          <a:ea typeface="+mn-ea"/>
                          <a:cs typeface="+mn-cs"/>
                        </a:rPr>
                        <a:t>Comprehensive HSI</a:t>
                      </a: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8911"/>
                    </a:solidFill>
                  </a:tcPr>
                </a:tc>
              </a:tr>
              <a:tr h="481263">
                <a:tc>
                  <a:txBody>
                    <a:bodyPr/>
                    <a:lstStyle/>
                    <a:p>
                      <a:pPr marL="0" marR="0" algn="ctr">
                        <a:spcBef>
                          <a:spcPts val="0"/>
                        </a:spcBef>
                        <a:spcAft>
                          <a:spcPts val="0"/>
                        </a:spcAft>
                      </a:pPr>
                      <a:r>
                        <a:rPr lang="en-US" sz="1600" b="0" dirty="0" smtClean="0">
                          <a:effectLst/>
                        </a:rPr>
                        <a:t>55,000</a:t>
                      </a:r>
                      <a:endParaRPr lang="en-US" sz="900" b="0" dirty="0">
                        <a:effectLst/>
                      </a:endParaRPr>
                    </a:p>
                    <a:p>
                      <a:pPr marL="0" marR="0" algn="ctr">
                        <a:spcBef>
                          <a:spcPts val="0"/>
                        </a:spcBef>
                        <a:spcAft>
                          <a:spcPts val="0"/>
                        </a:spcAft>
                      </a:pPr>
                      <a:r>
                        <a:rPr lang="en-US" sz="1600" b="0" dirty="0">
                          <a:effectLst/>
                        </a:rPr>
                        <a:t>(61% Latino)</a:t>
                      </a:r>
                      <a:endParaRPr lang="en-US" sz="900" b="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b="0" dirty="0" smtClean="0">
                          <a:effectLst/>
                        </a:rPr>
                        <a:t>11,800</a:t>
                      </a:r>
                      <a:endParaRPr lang="en-US" sz="900" b="0" dirty="0">
                        <a:effectLst/>
                      </a:endParaRPr>
                    </a:p>
                    <a:p>
                      <a:pPr marL="0" marR="0" algn="ctr">
                        <a:spcBef>
                          <a:spcPts val="0"/>
                        </a:spcBef>
                        <a:spcAft>
                          <a:spcPts val="0"/>
                        </a:spcAft>
                      </a:pPr>
                      <a:r>
                        <a:rPr lang="en-US" sz="1600" b="0" dirty="0">
                          <a:effectLst/>
                        </a:rPr>
                        <a:t>(25% Latino</a:t>
                      </a:r>
                      <a:r>
                        <a:rPr lang="en-US" sz="1600" b="0" dirty="0" smtClean="0">
                          <a:effectLst/>
                        </a:rPr>
                        <a:t>)</a:t>
                      </a:r>
                    </a:p>
                    <a:p>
                      <a:pPr marL="0" marR="0" algn="ctr">
                        <a:spcBef>
                          <a:spcPts val="0"/>
                        </a:spcBef>
                        <a:spcAft>
                          <a:spcPts val="0"/>
                        </a:spcAft>
                      </a:pPr>
                      <a:endParaRPr lang="en-US" sz="90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dirty="0" smtClean="0">
                          <a:effectLst/>
                        </a:rPr>
                        <a:t>24,000</a:t>
                      </a:r>
                      <a:endParaRPr lang="en-US" sz="900" dirty="0">
                        <a:effectLst/>
                      </a:endParaRPr>
                    </a:p>
                    <a:p>
                      <a:pPr marL="0" marR="0" algn="ctr">
                        <a:spcBef>
                          <a:spcPts val="0"/>
                        </a:spcBef>
                        <a:spcAft>
                          <a:spcPts val="0"/>
                        </a:spcAft>
                      </a:pPr>
                      <a:r>
                        <a:rPr lang="en-US" sz="1600" dirty="0">
                          <a:effectLst/>
                        </a:rPr>
                        <a:t>(37</a:t>
                      </a:r>
                      <a:r>
                        <a:rPr lang="en-US" sz="1600" dirty="0" smtClean="0">
                          <a:effectLst/>
                        </a:rPr>
                        <a:t>% Latino)</a:t>
                      </a:r>
                      <a:endParaRPr lang="en-US" sz="90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1078832">
                <a:tc>
                  <a:txBody>
                    <a:bodyPr/>
                    <a:lstStyle/>
                    <a:p>
                      <a:pPr marL="0" marR="0" algn="ctr">
                        <a:spcBef>
                          <a:spcPts val="0"/>
                        </a:spcBef>
                        <a:spcAft>
                          <a:spcPts val="0"/>
                        </a:spcAft>
                      </a:pPr>
                      <a:r>
                        <a:rPr lang="en-US" sz="1600" b="0" dirty="0" smtClean="0">
                          <a:effectLst/>
                        </a:rPr>
                        <a:t>R1</a:t>
                      </a:r>
                      <a:endParaRPr lang="en-US" sz="900" b="0" dirty="0">
                        <a:effectLst/>
                      </a:endParaRPr>
                    </a:p>
                    <a:p>
                      <a:pPr marL="0" marR="0" algn="ctr">
                        <a:spcBef>
                          <a:spcPts val="0"/>
                        </a:spcBef>
                        <a:spcAft>
                          <a:spcPts val="0"/>
                        </a:spcAft>
                      </a:pPr>
                      <a:endParaRPr lang="en-US" sz="1600" b="0" dirty="0" smtClean="0">
                        <a:effectLst/>
                      </a:endParaRPr>
                    </a:p>
                    <a:p>
                      <a:pPr marL="0" marR="0" algn="ctr">
                        <a:spcBef>
                          <a:spcPts val="0"/>
                        </a:spcBef>
                        <a:spcAft>
                          <a:spcPts val="0"/>
                        </a:spcAft>
                      </a:pPr>
                      <a:r>
                        <a:rPr lang="en-US" sz="1600" b="0" dirty="0" smtClean="0">
                          <a:effectLst/>
                        </a:rPr>
                        <a:t>Highest </a:t>
                      </a:r>
                      <a:r>
                        <a:rPr lang="en-US" sz="1600" b="0" dirty="0">
                          <a:effectLst/>
                        </a:rPr>
                        <a:t>research </a:t>
                      </a:r>
                      <a:r>
                        <a:rPr lang="en-US" sz="1600" b="0" dirty="0" smtClean="0">
                          <a:effectLst/>
                        </a:rPr>
                        <a:t>activity</a:t>
                      </a:r>
                    </a:p>
                    <a:p>
                      <a:pPr marL="0" marR="0" algn="ctr">
                        <a:spcBef>
                          <a:spcPts val="0"/>
                        </a:spcBef>
                        <a:spcAft>
                          <a:spcPts val="0"/>
                        </a:spcAft>
                      </a:pPr>
                      <a:endParaRPr lang="en-US" sz="1600" b="0" dirty="0" smtClean="0">
                        <a:effectLst/>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b="0" dirty="0" smtClean="0">
                          <a:effectLst/>
                        </a:rPr>
                        <a:t>R2</a:t>
                      </a:r>
                      <a:endParaRPr lang="en-US" sz="900" b="0" dirty="0">
                        <a:effectLst/>
                      </a:endParaRPr>
                    </a:p>
                    <a:p>
                      <a:pPr marL="0" marR="0" algn="ctr">
                        <a:spcBef>
                          <a:spcPts val="0"/>
                        </a:spcBef>
                        <a:spcAft>
                          <a:spcPts val="0"/>
                        </a:spcAft>
                      </a:pPr>
                      <a:endParaRPr lang="en-US" sz="1600" b="0" dirty="0" smtClean="0">
                        <a:effectLst/>
                      </a:endParaRPr>
                    </a:p>
                    <a:p>
                      <a:pPr marL="0" marR="0" algn="ctr">
                        <a:spcBef>
                          <a:spcPts val="0"/>
                        </a:spcBef>
                        <a:spcAft>
                          <a:spcPts val="0"/>
                        </a:spcAft>
                      </a:pPr>
                      <a:r>
                        <a:rPr lang="en-US" sz="1600" b="0" dirty="0" smtClean="0">
                          <a:effectLst/>
                        </a:rPr>
                        <a:t>Higher </a:t>
                      </a:r>
                      <a:r>
                        <a:rPr lang="en-US" sz="1600" b="0" dirty="0">
                          <a:effectLst/>
                        </a:rPr>
                        <a:t>research </a:t>
                      </a:r>
                      <a:r>
                        <a:rPr lang="en-US" sz="1600" b="0" dirty="0" smtClean="0">
                          <a:effectLst/>
                        </a:rPr>
                        <a:t>activity</a:t>
                      </a:r>
                    </a:p>
                    <a:p>
                      <a:pPr marL="0" marR="0" algn="ctr">
                        <a:spcBef>
                          <a:spcPts val="0"/>
                        </a:spcBef>
                        <a:spcAft>
                          <a:spcPts val="0"/>
                        </a:spcAft>
                      </a:pPr>
                      <a:endParaRPr lang="en-US" sz="900" b="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dirty="0" smtClean="0">
                          <a:effectLst/>
                        </a:rPr>
                        <a:t>Not-classified</a:t>
                      </a:r>
                      <a:endParaRPr lang="en-US" sz="900" dirty="0">
                        <a:effectLst/>
                      </a:endParaRPr>
                    </a:p>
                    <a:p>
                      <a:pPr marL="0" marR="0" algn="ctr">
                        <a:spcBef>
                          <a:spcPts val="0"/>
                        </a:spcBef>
                        <a:spcAft>
                          <a:spcPts val="0"/>
                        </a:spcAft>
                      </a:pPr>
                      <a:endParaRPr lang="en-US" sz="1600" dirty="0" smtClean="0">
                        <a:effectLst/>
                      </a:endParaRPr>
                    </a:p>
                    <a:p>
                      <a:pPr marL="0" marR="0" algn="ctr">
                        <a:spcBef>
                          <a:spcPts val="0"/>
                        </a:spcBef>
                        <a:spcAft>
                          <a:spcPts val="0"/>
                        </a:spcAft>
                      </a:pPr>
                      <a:r>
                        <a:rPr lang="en-US" sz="1600" dirty="0" smtClean="0">
                          <a:effectLst/>
                        </a:rPr>
                        <a:t>Master’s </a:t>
                      </a:r>
                      <a:r>
                        <a:rPr lang="en-US" sz="1600" dirty="0">
                          <a:effectLst/>
                        </a:rPr>
                        <a:t>College</a:t>
                      </a:r>
                      <a:endParaRPr lang="en-US" sz="900" dirty="0">
                        <a:effectLst/>
                      </a:endParaRPr>
                    </a:p>
                    <a:p>
                      <a:pPr marL="0" marR="0" algn="ctr">
                        <a:spcBef>
                          <a:spcPts val="0"/>
                        </a:spcBef>
                        <a:spcAft>
                          <a:spcPts val="0"/>
                        </a:spcAft>
                      </a:pPr>
                      <a:r>
                        <a:rPr lang="en-US" sz="1600" dirty="0">
                          <a:effectLst/>
                        </a:rPr>
                        <a:t>Teaching </a:t>
                      </a:r>
                      <a:r>
                        <a:rPr lang="en-US" sz="1600" dirty="0" smtClean="0">
                          <a:effectLst/>
                        </a:rPr>
                        <a:t>University</a:t>
                      </a:r>
                    </a:p>
                    <a:p>
                      <a:pPr marL="0" marR="0" algn="ctr">
                        <a:spcBef>
                          <a:spcPts val="0"/>
                        </a:spcBef>
                        <a:spcAft>
                          <a:spcPts val="0"/>
                        </a:spcAft>
                      </a:pPr>
                      <a:endParaRPr lang="en-US" sz="90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85653">
                <a:tc>
                  <a:txBody>
                    <a:bodyPr/>
                    <a:lstStyle/>
                    <a:p>
                      <a:pPr marL="0" marR="0" algn="ctr">
                        <a:spcBef>
                          <a:spcPts val="0"/>
                        </a:spcBef>
                        <a:spcAft>
                          <a:spcPts val="0"/>
                        </a:spcAft>
                      </a:pPr>
                      <a:r>
                        <a:rPr lang="en-US" sz="1600" b="0" dirty="0" smtClean="0">
                          <a:effectLst/>
                        </a:rPr>
                        <a:t>public</a:t>
                      </a:r>
                      <a:endParaRPr lang="en-US" sz="1600" b="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b="0" dirty="0" smtClean="0">
                          <a:effectLst/>
                        </a:rPr>
                        <a:t>public</a:t>
                      </a:r>
                      <a:endParaRPr lang="en-US" sz="1600" b="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b="0" dirty="0" smtClean="0">
                          <a:effectLst/>
                        </a:rPr>
                        <a:t>public</a:t>
                      </a:r>
                      <a:endParaRPr lang="en-US" sz="160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455755">
                <a:tc>
                  <a:txBody>
                    <a:bodyPr/>
                    <a:lstStyle/>
                    <a:p>
                      <a:pPr marL="0" marR="0" algn="ctr">
                        <a:spcBef>
                          <a:spcPts val="0"/>
                        </a:spcBef>
                        <a:spcAft>
                          <a:spcPts val="0"/>
                        </a:spcAft>
                      </a:pPr>
                      <a:r>
                        <a:rPr lang="en-US" sz="1600" b="0" dirty="0" smtClean="0">
                          <a:effectLst/>
                        </a:rPr>
                        <a:t>47</a:t>
                      </a:r>
                      <a:r>
                        <a:rPr lang="en-US" sz="1600" b="0" dirty="0">
                          <a:effectLst/>
                        </a:rPr>
                        <a:t>% admittance rate</a:t>
                      </a:r>
                      <a:endParaRPr lang="en-US" sz="900" b="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b="0" dirty="0" smtClean="0">
                          <a:effectLst/>
                        </a:rPr>
                        <a:t>65</a:t>
                      </a:r>
                      <a:r>
                        <a:rPr lang="en-US" sz="1600" b="0" dirty="0">
                          <a:effectLst/>
                        </a:rPr>
                        <a:t>% admittance rate</a:t>
                      </a:r>
                      <a:endParaRPr lang="en-US" sz="900" b="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dirty="0" smtClean="0">
                          <a:effectLst/>
                        </a:rPr>
                        <a:t>52</a:t>
                      </a:r>
                      <a:r>
                        <a:rPr lang="en-US" sz="1600" dirty="0">
                          <a:effectLst/>
                        </a:rPr>
                        <a:t>% admittance rate</a:t>
                      </a:r>
                      <a:endParaRPr lang="en-US" sz="90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407629">
                <a:tc>
                  <a:txBody>
                    <a:bodyPr/>
                    <a:lstStyle/>
                    <a:p>
                      <a:pPr marL="0" marR="0" algn="ctr">
                        <a:spcBef>
                          <a:spcPts val="0"/>
                        </a:spcBef>
                        <a:spcAft>
                          <a:spcPts val="0"/>
                        </a:spcAft>
                      </a:pPr>
                      <a:r>
                        <a:rPr lang="en-US" sz="1600" b="0" dirty="0" smtClean="0">
                          <a:effectLst/>
                        </a:rPr>
                        <a:t>Deep South</a:t>
                      </a:r>
                      <a:r>
                        <a:rPr lang="en-US" sz="1600" b="0" baseline="0" dirty="0" smtClean="0">
                          <a:effectLst/>
                        </a:rPr>
                        <a:t> </a:t>
                      </a:r>
                      <a:endParaRPr lang="en-US" sz="1600" b="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b="0" dirty="0" smtClean="0">
                          <a:effectLst/>
                          <a:latin typeface="Calibri" charset="0"/>
                          <a:ea typeface="Calibri" charset="0"/>
                          <a:cs typeface="Times New Roman" charset="0"/>
                        </a:rPr>
                        <a:t>North East</a:t>
                      </a:r>
                      <a:endParaRPr lang="en-US" sz="1600" b="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600" dirty="0" smtClean="0">
                          <a:effectLst/>
                          <a:latin typeface="Calibri" charset="0"/>
                          <a:ea typeface="Calibri" charset="0"/>
                          <a:cs typeface="Times New Roman" charset="0"/>
                        </a:rPr>
                        <a:t>West Coast</a:t>
                      </a:r>
                      <a:endParaRPr lang="en-US" sz="1600" dirty="0">
                        <a:effectLst/>
                        <a:latin typeface="Calibri" charset="0"/>
                        <a:ea typeface="Calibri" charset="0"/>
                        <a:cs typeface="Times New Roman" charset="0"/>
                      </a:endParaRPr>
                    </a:p>
                  </a:txBody>
                  <a:tcPr marL="50319" marR="5031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pic>
        <p:nvPicPr>
          <p:cNvPr id="1026" name="Picture 2" descr="Image result for cartoon univers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507" y="2654140"/>
            <a:ext cx="2849104" cy="284910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79659" y="5503244"/>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4" name="TextBox 3"/>
          <p:cNvSpPr txBox="1"/>
          <p:nvPr/>
        </p:nvSpPr>
        <p:spPr>
          <a:xfrm>
            <a:off x="409087" y="5503244"/>
            <a:ext cx="914400" cy="914400"/>
          </a:xfrm>
          <a:prstGeom prst="rect">
            <a:avLst/>
          </a:prstGeom>
        </p:spPr>
        <p:txBody>
          <a:bodyPr vert="horz" wrap="none" lIns="0" tIns="0" rIns="0" bIns="0" rtlCol="0" anchor="t" anchorCtr="0">
            <a:normAutofit/>
          </a:bodyPr>
          <a:lstStyle/>
          <a:p>
            <a:pPr algn="l"/>
            <a:r>
              <a:rPr lang="en-US" sz="3000" b="0" i="0" smtClean="0">
                <a:solidFill>
                  <a:srgbClr val="E74C39"/>
                </a:solidFill>
                <a:latin typeface="ChunkFive-Roman"/>
                <a:cs typeface="ChunkFive-Roman"/>
              </a:rPr>
              <a:t>Interviews </a:t>
            </a:r>
            <a:r>
              <a:rPr lang="en-US" sz="3000" b="0" i="0" dirty="0" smtClean="0">
                <a:solidFill>
                  <a:srgbClr val="E74C39"/>
                </a:solidFill>
                <a:latin typeface="ChunkFive-Roman"/>
                <a:cs typeface="ChunkFive-Roman"/>
              </a:rPr>
              <a:t>with faculty, administrators and program directors</a:t>
            </a:r>
          </a:p>
        </p:txBody>
      </p:sp>
    </p:spTree>
    <p:extLst>
      <p:ext uri="{BB962C8B-B14F-4D97-AF65-F5344CB8AC3E}">
        <p14:creationId xmlns:p14="http://schemas.microsoft.com/office/powerpoint/2010/main" val="3372144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1211095" y="2221920"/>
            <a:ext cx="8013685" cy="3005996"/>
          </a:xfrm>
        </p:spPr>
        <p:txBody>
          <a:bodyPr/>
          <a:lstStyle/>
          <a:p>
            <a:pPr lvl="0" algn="ctr">
              <a:lnSpc>
                <a:spcPct val="80000"/>
              </a:lnSpc>
              <a:spcBef>
                <a:spcPts val="2000"/>
              </a:spcBef>
            </a:pPr>
            <a:r>
              <a:rPr lang="en-US" sz="7200" b="1" i="1" dirty="0" smtClean="0">
                <a:solidFill>
                  <a:srgbClr val="E74C39"/>
                </a:solidFill>
                <a:latin typeface="+mj-lt"/>
                <a:cs typeface="ChunkFive-Roman"/>
              </a:rPr>
              <a:t>Key Features of the 3 HSIs</a:t>
            </a:r>
            <a:endParaRPr lang="en-US" sz="4400" b="1" dirty="0">
              <a:solidFill>
                <a:srgbClr val="E74C39"/>
              </a:solidFill>
              <a:latin typeface="+mj-lt"/>
              <a:cs typeface="ChunkFive-Roman"/>
            </a:endParaRPr>
          </a:p>
          <a:p>
            <a:pPr lvl="0" algn="ctr">
              <a:lnSpc>
                <a:spcPct val="80000"/>
              </a:lnSpc>
              <a:spcBef>
                <a:spcPts val="2000"/>
              </a:spcBef>
            </a:pPr>
            <a:r>
              <a:rPr lang="en-US" sz="1800" b="0" i="0" dirty="0" smtClean="0">
                <a:solidFill>
                  <a:srgbClr val="E74C39"/>
                </a:solidFill>
                <a:latin typeface="ChunkFive-Roman"/>
                <a:cs typeface="ChunkFive-Roman"/>
              </a:rPr>
              <a:t/>
            </a:r>
            <a:br>
              <a:rPr lang="en-US" sz="1800" b="0" i="0" dirty="0" smtClean="0">
                <a:solidFill>
                  <a:srgbClr val="E74C39"/>
                </a:solidFill>
                <a:latin typeface="ChunkFive-Roman"/>
                <a:cs typeface="ChunkFive-Roman"/>
              </a:rPr>
            </a:br>
            <a:endParaRPr lang="en-US" sz="1800" b="0" i="0" dirty="0" smtClean="0">
              <a:solidFill>
                <a:srgbClr val="E74C39"/>
              </a:solidFill>
              <a:latin typeface="ChunkFive-Roman"/>
              <a:cs typeface="ChunkFive-Roman"/>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3846117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843" y="273441"/>
            <a:ext cx="9457898" cy="1131002"/>
          </a:xfrm>
          <a:prstGeom prst="rect">
            <a:avLst/>
          </a:prstGeom>
        </p:spPr>
        <p:txBody>
          <a:bodyPr vert="horz" wrap="square" lIns="0" tIns="0" rIns="0" bIns="0" rtlCol="0" anchor="t" anchorCtr="0">
            <a:noAutofit/>
          </a:bodyPr>
          <a:lstStyle/>
          <a:p>
            <a:pPr algn="ctr"/>
            <a:r>
              <a:rPr lang="en-US" sz="4400" b="1" i="0" dirty="0" smtClean="0">
                <a:solidFill>
                  <a:schemeClr val="bg1"/>
                </a:solidFill>
                <a:latin typeface="+mj-lt"/>
                <a:cs typeface="ChunkFive-Roman"/>
              </a:rPr>
              <a:t>HSIs Embrace Student</a:t>
            </a:r>
            <a:r>
              <a:rPr lang="en-US" sz="4400" b="1" dirty="0" smtClean="0">
                <a:solidFill>
                  <a:schemeClr val="bg1"/>
                </a:solidFill>
                <a:latin typeface="+mj-lt"/>
                <a:cs typeface="ChunkFive-Roman"/>
              </a:rPr>
              <a:t> Diversity</a:t>
            </a:r>
            <a:endParaRPr lang="en-US" sz="4400" b="1" i="0" dirty="0" smtClean="0">
              <a:solidFill>
                <a:schemeClr val="bg1"/>
              </a:solidFill>
              <a:latin typeface="+mj-lt"/>
              <a:cs typeface="ChunkFive-Roman"/>
            </a:endParaRPr>
          </a:p>
        </p:txBody>
      </p:sp>
      <p:sp>
        <p:nvSpPr>
          <p:cNvPr id="2" name="TextBox 1"/>
          <p:cNvSpPr txBox="1"/>
          <p:nvPr/>
        </p:nvSpPr>
        <p:spPr>
          <a:xfrm>
            <a:off x="3088888" y="6166624"/>
            <a:ext cx="2899317" cy="579864"/>
          </a:xfrm>
          <a:prstGeom prst="rect">
            <a:avLst/>
          </a:prstGeom>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3" name="Rectangle 2"/>
          <p:cNvSpPr/>
          <p:nvPr/>
        </p:nvSpPr>
        <p:spPr>
          <a:xfrm>
            <a:off x="228915" y="1404443"/>
            <a:ext cx="5946537" cy="4370427"/>
          </a:xfrm>
          <a:prstGeom prst="rect">
            <a:avLst/>
          </a:prstGeom>
        </p:spPr>
        <p:txBody>
          <a:bodyPr wrap="square">
            <a:spAutoFit/>
          </a:bodyPr>
          <a:lstStyle/>
          <a:p>
            <a:pPr marL="342900" indent="-342900">
              <a:buFont typeface="Wingdings" charset="2"/>
              <a:buChar char="v"/>
            </a:pPr>
            <a:r>
              <a:rPr lang="en-US" sz="2200" b="1" dirty="0" smtClean="0"/>
              <a:t>All institutions embraced </a:t>
            </a:r>
            <a:r>
              <a:rPr lang="en-US" sz="2200" b="1" dirty="0"/>
              <a:t>the fact that their student body is becoming more diverse </a:t>
            </a:r>
            <a:r>
              <a:rPr lang="en-US" sz="2200" dirty="0"/>
              <a:t>(immigrant, first generation students, URM, CC transfers, </a:t>
            </a:r>
            <a:r>
              <a:rPr lang="en-US" sz="2200" dirty="0" err="1"/>
              <a:t>etc</a:t>
            </a:r>
            <a:r>
              <a:rPr lang="en-US" sz="2200" dirty="0" smtClean="0"/>
              <a:t>) </a:t>
            </a:r>
            <a:r>
              <a:rPr lang="en-US" sz="900" dirty="0">
                <a:solidFill>
                  <a:srgbClr val="D2372C"/>
                </a:solidFill>
              </a:rPr>
              <a:t>1, 2, </a:t>
            </a:r>
            <a:r>
              <a:rPr lang="en-US" sz="900" dirty="0" smtClean="0">
                <a:solidFill>
                  <a:srgbClr val="D2372C"/>
                </a:solidFill>
              </a:rPr>
              <a:t>3</a:t>
            </a:r>
            <a:endParaRPr lang="en-US" sz="900" dirty="0" smtClean="0"/>
          </a:p>
          <a:p>
            <a:pPr lvl="0"/>
            <a:endParaRPr lang="en-US" sz="1000" dirty="0" smtClean="0"/>
          </a:p>
          <a:p>
            <a:pPr marL="342900" lvl="0" indent="-342900">
              <a:buFont typeface="Wingdings" charset="2"/>
              <a:buChar char="v"/>
            </a:pPr>
            <a:r>
              <a:rPr lang="en-US" sz="2200" b="1" dirty="0" smtClean="0"/>
              <a:t>Leadership professed a desire to </a:t>
            </a:r>
            <a:r>
              <a:rPr lang="en-US" sz="2200" b="1" dirty="0"/>
              <a:t>hire</a:t>
            </a:r>
            <a:r>
              <a:rPr lang="en-US" sz="2400" b="1" dirty="0"/>
              <a:t>:</a:t>
            </a:r>
          </a:p>
          <a:p>
            <a:pPr marL="852312" lvl="1" indent="-342900">
              <a:buFont typeface="Arial" charset="0"/>
              <a:buChar char="•"/>
            </a:pPr>
            <a:r>
              <a:rPr lang="en-US" dirty="0"/>
              <a:t>more diverse faculty </a:t>
            </a:r>
            <a:r>
              <a:rPr lang="en-US" sz="900" dirty="0" smtClean="0">
                <a:solidFill>
                  <a:srgbClr val="D2372C"/>
                </a:solidFill>
              </a:rPr>
              <a:t>2, 3</a:t>
            </a:r>
            <a:endParaRPr lang="en-US" sz="900" dirty="0">
              <a:solidFill>
                <a:srgbClr val="D2372C"/>
              </a:solidFill>
            </a:endParaRPr>
          </a:p>
          <a:p>
            <a:pPr marL="852312" lvl="1" indent="-342900">
              <a:buFont typeface="Arial" charset="0"/>
              <a:buChar char="•"/>
            </a:pPr>
            <a:r>
              <a:rPr lang="en-US" dirty="0"/>
              <a:t>faculty who like to teach and include diverse students in their research </a:t>
            </a:r>
            <a:r>
              <a:rPr lang="en-US" dirty="0" smtClean="0"/>
              <a:t> </a:t>
            </a:r>
            <a:r>
              <a:rPr lang="en-US" sz="900" dirty="0" smtClean="0">
                <a:solidFill>
                  <a:srgbClr val="D2372C"/>
                </a:solidFill>
              </a:rPr>
              <a:t>1, 3</a:t>
            </a:r>
          </a:p>
          <a:p>
            <a:pPr marL="852312" lvl="1" indent="-342900">
              <a:buFont typeface="Wingdings" charset="2"/>
              <a:buChar char="v"/>
            </a:pPr>
            <a:endParaRPr lang="en-US" sz="1000" dirty="0"/>
          </a:p>
          <a:p>
            <a:pPr marL="342900" lvl="0" indent="-342900">
              <a:buFont typeface="Wingdings" charset="2"/>
              <a:buChar char="v"/>
            </a:pPr>
            <a:r>
              <a:rPr lang="en-US" sz="2200" b="1" dirty="0" smtClean="0"/>
              <a:t>Diversity was </a:t>
            </a:r>
            <a:r>
              <a:rPr lang="en-US" sz="2200" b="1" dirty="0"/>
              <a:t>reinforced when </a:t>
            </a:r>
            <a:r>
              <a:rPr lang="en-US" sz="2200" b="1" dirty="0" smtClean="0"/>
              <a:t>leadership was vocal </a:t>
            </a:r>
            <a:r>
              <a:rPr lang="en-US" sz="2200" b="1" dirty="0"/>
              <a:t>about the importance of </a:t>
            </a:r>
            <a:r>
              <a:rPr lang="en-US" sz="2200" b="1" dirty="0" smtClean="0"/>
              <a:t>diversity </a:t>
            </a:r>
            <a:r>
              <a:rPr lang="en-US" sz="900" dirty="0" smtClean="0">
                <a:solidFill>
                  <a:srgbClr val="D2372C"/>
                </a:solidFill>
              </a:rPr>
              <a:t>2</a:t>
            </a:r>
            <a:endParaRPr lang="en-US" sz="900" dirty="0">
              <a:solidFill>
                <a:srgbClr val="D2372C"/>
              </a:solidFill>
            </a:endParaRPr>
          </a:p>
          <a:p>
            <a:pPr marL="852312" lvl="1" indent="-342900">
              <a:buFont typeface="Arial" panose="020B0604020202020204" pitchFamily="34" charset="0"/>
              <a:buChar char="•"/>
            </a:pPr>
            <a:r>
              <a:rPr lang="en-US" dirty="0"/>
              <a:t>In all, however </a:t>
            </a:r>
            <a:r>
              <a:rPr lang="en-US" dirty="0" smtClean="0"/>
              <a:t>issues pertaining to diversity seemed to be everyone’s </a:t>
            </a:r>
            <a:r>
              <a:rPr lang="en-US" dirty="0"/>
              <a:t>job </a:t>
            </a:r>
            <a:r>
              <a:rPr lang="en-US" sz="900" dirty="0" smtClean="0">
                <a:solidFill>
                  <a:srgbClr val="D2372C"/>
                </a:solidFill>
              </a:rPr>
              <a:t>1, 2, 3</a:t>
            </a:r>
            <a:endParaRPr lang="en-US" sz="900" dirty="0">
              <a:solidFill>
                <a:srgbClr val="D2372C"/>
              </a:solidFill>
            </a:endParaRPr>
          </a:p>
        </p:txBody>
      </p:sp>
      <p:sp>
        <p:nvSpPr>
          <p:cNvPr id="5" name="TextBox 4"/>
          <p:cNvSpPr txBox="1"/>
          <p:nvPr/>
        </p:nvSpPr>
        <p:spPr>
          <a:xfrm>
            <a:off x="6175452" y="1609681"/>
            <a:ext cx="3543300" cy="4345677"/>
          </a:xfrm>
          <a:prstGeom prst="rect">
            <a:avLst/>
          </a:prstGeom>
          <a:solidFill>
            <a:schemeClr val="tx2">
              <a:lumMod val="10000"/>
              <a:lumOff val="90000"/>
            </a:schemeClr>
          </a:solidFill>
        </p:spPr>
        <p:txBody>
          <a:bodyPr vert="horz" wrap="square" lIns="0" tIns="0" rIns="0" bIns="0" rtlCol="0" anchor="t" anchorCtr="0">
            <a:normAutofit/>
          </a:bodyPr>
          <a:lstStyle/>
          <a:p>
            <a:pPr algn="ctr"/>
            <a:endParaRPr lang="en-US" sz="2400" b="1" i="1" dirty="0" smtClean="0">
              <a:solidFill>
                <a:schemeClr val="accent1"/>
              </a:solidFill>
            </a:endParaRPr>
          </a:p>
          <a:p>
            <a:pPr algn="ctr"/>
            <a:r>
              <a:rPr lang="en-US" sz="2400" i="1" dirty="0" smtClean="0">
                <a:solidFill>
                  <a:schemeClr val="accent1"/>
                </a:solidFill>
              </a:rPr>
              <a:t>“When </a:t>
            </a:r>
            <a:r>
              <a:rPr lang="en-US" sz="2400" i="1" dirty="0">
                <a:solidFill>
                  <a:schemeClr val="accent1"/>
                </a:solidFill>
              </a:rPr>
              <a:t>we hire faculty… we are looking for somebody who really loves being with students, who likes teaching students, who’s not afraid to work with people from different diverse backgrounds</a:t>
            </a:r>
            <a:r>
              <a:rPr lang="en-US" sz="2400" i="1" dirty="0" smtClean="0">
                <a:solidFill>
                  <a:schemeClr val="accent1"/>
                </a:solidFill>
              </a:rPr>
              <a:t>.”   </a:t>
            </a:r>
            <a:endParaRPr lang="en-US" sz="3200" i="1" dirty="0">
              <a:solidFill>
                <a:schemeClr val="accent1"/>
              </a:solidFill>
            </a:endParaRPr>
          </a:p>
          <a:p>
            <a:pPr algn="ctr"/>
            <a:r>
              <a:rPr lang="en-US" sz="3200" i="1" dirty="0" smtClean="0">
                <a:solidFill>
                  <a:schemeClr val="accent1"/>
                </a:solidFill>
              </a:rPr>
              <a:t> -</a:t>
            </a:r>
            <a:r>
              <a:rPr lang="en-US" sz="1900" dirty="0" smtClean="0">
                <a:solidFill>
                  <a:schemeClr val="accent1"/>
                </a:solidFill>
              </a:rPr>
              <a:t>Professor Emeritus in Biology</a:t>
            </a:r>
          </a:p>
          <a:p>
            <a:pPr algn="ctr"/>
            <a:r>
              <a:rPr lang="en-US" sz="1900" dirty="0" smtClean="0">
                <a:solidFill>
                  <a:schemeClr val="accent1"/>
                </a:solidFill>
              </a:rPr>
              <a:t>Master’s Comprehensive HSI</a:t>
            </a:r>
            <a:endParaRPr lang="en-US" sz="1900" dirty="0">
              <a:solidFill>
                <a:schemeClr val="accent1"/>
              </a:solidFill>
            </a:endParaRPr>
          </a:p>
          <a:p>
            <a:pPr algn="l"/>
            <a:endParaRPr lang="en-US" sz="3000" b="0" i="0" dirty="0" smtClean="0">
              <a:solidFill>
                <a:srgbClr val="E74C39"/>
              </a:solidFill>
              <a:latin typeface="ChunkFive-Roman"/>
              <a:cs typeface="ChunkFive-Roman"/>
            </a:endParaRPr>
          </a:p>
        </p:txBody>
      </p:sp>
      <p:sp>
        <p:nvSpPr>
          <p:cNvPr id="6" name="TextBox 5"/>
          <p:cNvSpPr txBox="1"/>
          <p:nvPr/>
        </p:nvSpPr>
        <p:spPr>
          <a:xfrm>
            <a:off x="587141" y="674648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
        <p:nvSpPr>
          <p:cNvPr id="7" name="TextBox 6"/>
          <p:cNvSpPr txBox="1"/>
          <p:nvPr/>
        </p:nvSpPr>
        <p:spPr>
          <a:xfrm>
            <a:off x="4591455" y="5992238"/>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12032040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203200" y="1517735"/>
            <a:ext cx="9744074" cy="613854"/>
          </a:xfrm>
        </p:spPr>
        <p:txBody>
          <a:bodyPr/>
          <a:lstStyle/>
          <a:p>
            <a:pPr marL="342900" lvl="0" indent="-342900">
              <a:buFont typeface="Wingdings" charset="2"/>
              <a:buChar char="v"/>
            </a:pPr>
            <a:r>
              <a:rPr lang="en-US" sz="2400" b="1" dirty="0" smtClean="0"/>
              <a:t>Purpose of K-12 STEM pipeline programming with underrepresented students: </a:t>
            </a:r>
            <a:r>
              <a:rPr lang="en-US" sz="900" dirty="0" smtClean="0">
                <a:solidFill>
                  <a:srgbClr val="D2372C"/>
                </a:solidFill>
              </a:rPr>
              <a:t>1 2 3</a:t>
            </a:r>
          </a:p>
          <a:p>
            <a:pPr marL="1485900" lvl="2" indent="-342900">
              <a:buFont typeface="Arial" charset="0"/>
              <a:buChar char="•"/>
            </a:pPr>
            <a:r>
              <a:rPr lang="en-US" dirty="0" smtClean="0"/>
              <a:t>ignite </a:t>
            </a:r>
            <a:r>
              <a:rPr lang="en-US" dirty="0"/>
              <a:t>early interest in </a:t>
            </a:r>
            <a:r>
              <a:rPr lang="en-US" dirty="0" smtClean="0"/>
              <a:t>STEM </a:t>
            </a:r>
          </a:p>
          <a:p>
            <a:pPr marL="1485900" lvl="2" indent="-342900">
              <a:buFont typeface="Arial" charset="0"/>
              <a:buChar char="•"/>
            </a:pPr>
            <a:r>
              <a:rPr lang="en-US" dirty="0" smtClean="0"/>
              <a:t>reinforce </a:t>
            </a:r>
            <a:r>
              <a:rPr lang="en-US" dirty="0"/>
              <a:t>STEM interest along multiple </a:t>
            </a:r>
            <a:r>
              <a:rPr lang="en-US" dirty="0" smtClean="0"/>
              <a:t>stages</a:t>
            </a:r>
            <a:r>
              <a:rPr lang="en-US" dirty="0"/>
              <a:t> </a:t>
            </a:r>
            <a:endParaRPr lang="en-US" dirty="0" smtClean="0"/>
          </a:p>
          <a:p>
            <a:pPr marL="1485900" lvl="2" indent="-342900">
              <a:buFont typeface="Arial" charset="0"/>
              <a:buChar char="•"/>
            </a:pPr>
            <a:r>
              <a:rPr lang="en-US" dirty="0" smtClean="0"/>
              <a:t>provide </a:t>
            </a:r>
            <a:r>
              <a:rPr lang="en-US" dirty="0"/>
              <a:t>a transition to the </a:t>
            </a:r>
            <a:r>
              <a:rPr lang="en-US" dirty="0" smtClean="0"/>
              <a:t>university</a:t>
            </a:r>
          </a:p>
          <a:p>
            <a:pPr marL="342900" lvl="0" indent="-342900">
              <a:buFont typeface="Wingdings" charset="2"/>
              <a:buChar char="v"/>
            </a:pPr>
            <a:endParaRPr lang="en-US" sz="2400" dirty="0"/>
          </a:p>
          <a:p>
            <a:pPr marL="342900" lvl="0" indent="-342900">
              <a:buFont typeface="Wingdings" charset="2"/>
              <a:buChar char="v"/>
            </a:pPr>
            <a:r>
              <a:rPr lang="en-US" sz="2400" b="1" dirty="0" smtClean="0"/>
              <a:t>Purpose of partnerships </a:t>
            </a:r>
            <a:r>
              <a:rPr lang="en-US" sz="2400" b="1" dirty="0"/>
              <a:t>with surrounding community </a:t>
            </a:r>
            <a:r>
              <a:rPr lang="en-US" sz="2400" b="1" dirty="0" smtClean="0"/>
              <a:t>colleges:</a:t>
            </a:r>
            <a:r>
              <a:rPr lang="en-US" sz="900" dirty="0" smtClean="0">
                <a:solidFill>
                  <a:srgbClr val="D2372C"/>
                </a:solidFill>
              </a:rPr>
              <a:t>2 3 </a:t>
            </a:r>
          </a:p>
          <a:p>
            <a:pPr marL="1485900" lvl="2" indent="-342900"/>
            <a:r>
              <a:rPr lang="en-US" dirty="0" smtClean="0"/>
              <a:t>facilitate transfer</a:t>
            </a:r>
          </a:p>
          <a:p>
            <a:pPr marL="1485900" lvl="2" indent="-342900"/>
            <a:r>
              <a:rPr lang="en-US" dirty="0" smtClean="0"/>
              <a:t>introduce </a:t>
            </a:r>
            <a:r>
              <a:rPr lang="en-US" dirty="0"/>
              <a:t>community college students to </a:t>
            </a:r>
            <a:r>
              <a:rPr lang="en-US" dirty="0" smtClean="0"/>
              <a:t>research</a:t>
            </a:r>
          </a:p>
          <a:p>
            <a:pPr marL="1485900" lvl="2" indent="-342900"/>
            <a:r>
              <a:rPr lang="en-US" dirty="0" smtClean="0"/>
              <a:t>articulation agreements </a:t>
            </a:r>
            <a:endParaRPr lang="en-US" dirty="0"/>
          </a:p>
        </p:txBody>
      </p:sp>
      <p:sp>
        <p:nvSpPr>
          <p:cNvPr id="3" name="Content Placeholder 2"/>
          <p:cNvSpPr>
            <a:spLocks noGrp="1"/>
          </p:cNvSpPr>
          <p:nvPr>
            <p:ph idx="12"/>
          </p:nvPr>
        </p:nvSpPr>
        <p:spPr>
          <a:xfrm>
            <a:off x="1054070" y="376288"/>
            <a:ext cx="10360258" cy="654844"/>
          </a:xfrm>
        </p:spPr>
        <p:txBody>
          <a:bodyPr/>
          <a:lstStyle/>
          <a:p>
            <a:r>
              <a:rPr lang="en-US" sz="4000" b="1" smtClean="0">
                <a:solidFill>
                  <a:schemeClr val="bg1"/>
                </a:solidFill>
                <a:latin typeface="+mj-lt"/>
              </a:rPr>
              <a:t>HSI Partnerships </a:t>
            </a:r>
            <a:r>
              <a:rPr lang="en-US" sz="4000" b="1" dirty="0">
                <a:solidFill>
                  <a:schemeClr val="bg1"/>
                </a:solidFill>
                <a:latin typeface="+mj-lt"/>
              </a:rPr>
              <a:t>with </a:t>
            </a:r>
            <a:r>
              <a:rPr lang="en-US" sz="4000" b="1" dirty="0" smtClean="0">
                <a:solidFill>
                  <a:schemeClr val="bg1"/>
                </a:solidFill>
                <a:latin typeface="+mj-lt"/>
              </a:rPr>
              <a:t>Community</a:t>
            </a:r>
            <a:endParaRPr lang="en-US" sz="4000" b="1" dirty="0">
              <a:solidFill>
                <a:schemeClr val="bg1"/>
              </a:solidFill>
              <a:latin typeface="+mj-lt"/>
            </a:endParaRPr>
          </a:p>
        </p:txBody>
      </p:sp>
      <p:pic>
        <p:nvPicPr>
          <p:cNvPr id="2050" name="Picture 2" descr="Image result for community partnersh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00" y="5354830"/>
            <a:ext cx="4041774" cy="22651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87141" y="6746488"/>
            <a:ext cx="5318359" cy="799718"/>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HSI; 2= R2 HSI; 3=Masters Comprehensive HSI</a:t>
            </a:r>
          </a:p>
        </p:txBody>
      </p:sp>
    </p:spTree>
    <p:extLst>
      <p:ext uri="{BB962C8B-B14F-4D97-AF65-F5344CB8AC3E}">
        <p14:creationId xmlns:p14="http://schemas.microsoft.com/office/powerpoint/2010/main" val="804959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843" y="360808"/>
            <a:ext cx="9457898" cy="1131002"/>
          </a:xfrm>
          <a:prstGeom prst="rect">
            <a:avLst/>
          </a:prstGeom>
        </p:spPr>
        <p:txBody>
          <a:bodyPr vert="horz" wrap="square" lIns="0" tIns="0" rIns="0" bIns="0" rtlCol="0" anchor="t" anchorCtr="0">
            <a:noAutofit/>
          </a:bodyPr>
          <a:lstStyle/>
          <a:p>
            <a:pPr algn="ctr"/>
            <a:r>
              <a:rPr lang="en-US" sz="3600" b="1" i="0" dirty="0" smtClean="0">
                <a:solidFill>
                  <a:schemeClr val="bg1"/>
                </a:solidFill>
                <a:latin typeface="+mj-lt"/>
                <a:cs typeface="ChunkFive-Roman"/>
              </a:rPr>
              <a:t>Comprehensive STEM Programs for Students </a:t>
            </a:r>
          </a:p>
        </p:txBody>
      </p:sp>
      <p:sp>
        <p:nvSpPr>
          <p:cNvPr id="2" name="TextBox 1"/>
          <p:cNvSpPr txBox="1"/>
          <p:nvPr/>
        </p:nvSpPr>
        <p:spPr>
          <a:xfrm>
            <a:off x="3088888" y="6166624"/>
            <a:ext cx="2899317" cy="579864"/>
          </a:xfrm>
          <a:prstGeom prst="rect">
            <a:avLst/>
          </a:prstGeom>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3" name="TextBox 2"/>
          <p:cNvSpPr txBox="1"/>
          <p:nvPr/>
        </p:nvSpPr>
        <p:spPr>
          <a:xfrm>
            <a:off x="354843" y="1273215"/>
            <a:ext cx="9457898" cy="5011838"/>
          </a:xfrm>
          <a:prstGeom prst="rect">
            <a:avLst/>
          </a:prstGeom>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pic>
        <p:nvPicPr>
          <p:cNvPr id="3074" name="Picture 2" descr="Image result for ACADEMIC PR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9627" y="1273213"/>
            <a:ext cx="2293114" cy="23487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87141" y="1273216"/>
            <a:ext cx="8673591" cy="5011838"/>
          </a:xfrm>
          <a:prstGeom prst="rect">
            <a:avLst/>
          </a:prstGeom>
        </p:spPr>
        <p:txBody>
          <a:bodyPr vert="horz" wrap="square" lIns="0" tIns="0" rIns="0" bIns="0" rtlCol="0" anchor="t" anchorCtr="0">
            <a:normAutofit fontScale="92500" lnSpcReduction="20000"/>
          </a:bodyPr>
          <a:lstStyle/>
          <a:p>
            <a:pPr marL="342900" lvl="0" indent="-342900">
              <a:buFont typeface="Arial" panose="020B0604020202020204" pitchFamily="34" charset="0"/>
              <a:buChar char="•"/>
            </a:pPr>
            <a:endParaRPr lang="en-US" sz="800" dirty="0"/>
          </a:p>
          <a:p>
            <a:pPr marL="342900" lvl="0" indent="-342900">
              <a:buFont typeface="Wingdings" charset="2"/>
              <a:buChar char="v"/>
            </a:pPr>
            <a:r>
              <a:rPr lang="en-US" sz="2500" dirty="0" smtClean="0"/>
              <a:t>Offer holistic services such as: </a:t>
            </a:r>
            <a:r>
              <a:rPr lang="en-US" sz="1000" dirty="0" smtClean="0">
                <a:solidFill>
                  <a:srgbClr val="D2372C"/>
                </a:solidFill>
              </a:rPr>
              <a:t>2, 3</a:t>
            </a:r>
          </a:p>
          <a:p>
            <a:pPr lvl="0"/>
            <a:endParaRPr lang="en-US" sz="2500" dirty="0" smtClean="0"/>
          </a:p>
          <a:p>
            <a:pPr marL="852312" lvl="1" indent="-342900">
              <a:buFont typeface="Arial" charset="0"/>
              <a:buChar char="•"/>
            </a:pPr>
            <a:r>
              <a:rPr lang="en-US" sz="2500" dirty="0" smtClean="0"/>
              <a:t>tutoring </a:t>
            </a:r>
          </a:p>
          <a:p>
            <a:pPr marL="852312" lvl="1" indent="-342900">
              <a:buFont typeface="Arial" charset="0"/>
              <a:buChar char="•"/>
            </a:pPr>
            <a:r>
              <a:rPr lang="en-US" sz="2500" dirty="0" smtClean="0"/>
              <a:t>advising </a:t>
            </a:r>
          </a:p>
          <a:p>
            <a:pPr marL="852312" lvl="1" indent="-342900">
              <a:buFont typeface="Arial" charset="0"/>
              <a:buChar char="•"/>
            </a:pPr>
            <a:r>
              <a:rPr lang="en-US" sz="2500" dirty="0" smtClean="0"/>
              <a:t>workshops</a:t>
            </a:r>
          </a:p>
          <a:p>
            <a:pPr marL="852312" lvl="1" indent="-342900">
              <a:buFont typeface="Arial" charset="0"/>
              <a:buChar char="•"/>
            </a:pPr>
            <a:r>
              <a:rPr lang="en-US" sz="2500" dirty="0" smtClean="0"/>
              <a:t>study groups</a:t>
            </a:r>
          </a:p>
          <a:p>
            <a:pPr marL="852312" lvl="1" indent="-342900">
              <a:buFont typeface="Arial" charset="0"/>
              <a:buChar char="•"/>
            </a:pPr>
            <a:r>
              <a:rPr lang="en-US" sz="2500" dirty="0" smtClean="0"/>
              <a:t>research opportunities</a:t>
            </a:r>
          </a:p>
          <a:p>
            <a:pPr marL="852312" lvl="1" indent="-342900">
              <a:buFont typeface="Arial" charset="0"/>
              <a:buChar char="•"/>
            </a:pPr>
            <a:r>
              <a:rPr lang="en-US" sz="2500" dirty="0" smtClean="0"/>
              <a:t>mentoring (either peer-to-peer and/or from faculty) </a:t>
            </a:r>
          </a:p>
          <a:p>
            <a:pPr lvl="1"/>
            <a:endParaRPr lang="en-US" sz="2500" dirty="0" smtClean="0"/>
          </a:p>
          <a:p>
            <a:pPr marL="342900" indent="-342900">
              <a:buFont typeface="Wingdings" charset="2"/>
              <a:buChar char="v"/>
            </a:pPr>
            <a:r>
              <a:rPr lang="en-US" sz="2500" dirty="0" smtClean="0"/>
              <a:t>Closely monitor students’ success </a:t>
            </a:r>
            <a:r>
              <a:rPr lang="en-US" sz="1000" dirty="0" smtClean="0">
                <a:solidFill>
                  <a:srgbClr val="D2372C"/>
                </a:solidFill>
              </a:rPr>
              <a:t>2, </a:t>
            </a:r>
            <a:r>
              <a:rPr lang="en-US" sz="1000" dirty="0">
                <a:solidFill>
                  <a:srgbClr val="D2372C"/>
                </a:solidFill>
              </a:rPr>
              <a:t>3</a:t>
            </a:r>
            <a:endParaRPr lang="en-US" sz="1000" dirty="0" smtClean="0"/>
          </a:p>
          <a:p>
            <a:endParaRPr lang="en-US" sz="2500" dirty="0" smtClean="0"/>
          </a:p>
          <a:p>
            <a:pPr marL="342900" indent="-342900">
              <a:buFont typeface="Wingdings" charset="2"/>
              <a:buChar char="v"/>
            </a:pPr>
            <a:r>
              <a:rPr lang="en-US" sz="2500" dirty="0" smtClean="0"/>
              <a:t>Have great expectations of students </a:t>
            </a:r>
            <a:r>
              <a:rPr lang="en-US" sz="1000" dirty="0" smtClean="0">
                <a:solidFill>
                  <a:srgbClr val="D2372C"/>
                </a:solidFill>
              </a:rPr>
              <a:t>2, </a:t>
            </a:r>
            <a:r>
              <a:rPr lang="en-US" sz="1000" dirty="0">
                <a:solidFill>
                  <a:srgbClr val="D2372C"/>
                </a:solidFill>
              </a:rPr>
              <a:t>3</a:t>
            </a:r>
            <a:endParaRPr lang="en-US" sz="1000" dirty="0" smtClean="0"/>
          </a:p>
          <a:p>
            <a:pPr marL="342900" indent="-342900">
              <a:buFont typeface="Wingdings" charset="2"/>
              <a:buChar char="v"/>
            </a:pPr>
            <a:endParaRPr lang="en-US" sz="2500" dirty="0" smtClean="0"/>
          </a:p>
          <a:p>
            <a:pPr marL="342900" indent="-342900">
              <a:buFont typeface="Wingdings" charset="2"/>
              <a:buChar char="v"/>
            </a:pPr>
            <a:r>
              <a:rPr lang="en-US" sz="2500" dirty="0" smtClean="0"/>
              <a:t>Require partnerships across campus </a:t>
            </a:r>
            <a:r>
              <a:rPr lang="en-US" sz="1000" dirty="0" smtClean="0">
                <a:solidFill>
                  <a:srgbClr val="D2372C"/>
                </a:solidFill>
              </a:rPr>
              <a:t>2, 3</a:t>
            </a:r>
          </a:p>
          <a:p>
            <a:pPr marL="342900" lvl="0" indent="-342900">
              <a:buFont typeface="Wingdings" charset="2"/>
              <a:buChar char="v"/>
            </a:pPr>
            <a:endParaRPr lang="en-US" sz="2500" dirty="0" smtClean="0"/>
          </a:p>
          <a:p>
            <a:pPr marL="342900" lvl="0" indent="-342900">
              <a:buFont typeface="Wingdings" charset="2"/>
              <a:buChar char="v"/>
            </a:pPr>
            <a:r>
              <a:rPr lang="en-US" sz="2500" dirty="0" smtClean="0"/>
              <a:t>At one institution, two comprehensive programs were budget line items, which enabled them to expand with external grants  </a:t>
            </a:r>
            <a:r>
              <a:rPr lang="en-US" sz="1000" dirty="0" smtClean="0">
                <a:solidFill>
                  <a:srgbClr val="D2372C"/>
                </a:solidFill>
              </a:rPr>
              <a:t>3</a:t>
            </a:r>
          </a:p>
          <a:p>
            <a:pPr algn="l"/>
            <a:endParaRPr lang="en-US" sz="3000" b="0" i="0" dirty="0" smtClean="0">
              <a:solidFill>
                <a:srgbClr val="E74C39"/>
              </a:solidFill>
              <a:latin typeface="ChunkFive-Roman"/>
              <a:cs typeface="ChunkFive-Roman"/>
            </a:endParaRPr>
          </a:p>
        </p:txBody>
      </p:sp>
      <p:sp>
        <p:nvSpPr>
          <p:cNvPr id="6" name="TextBox 5"/>
          <p:cNvSpPr txBox="1"/>
          <p:nvPr/>
        </p:nvSpPr>
        <p:spPr>
          <a:xfrm>
            <a:off x="1771650" y="7010400"/>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8" name="TextBox 7"/>
          <p:cNvSpPr txBox="1"/>
          <p:nvPr/>
        </p:nvSpPr>
        <p:spPr>
          <a:xfrm>
            <a:off x="587141" y="674648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1123566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a:xfrm>
            <a:off x="186315" y="1058130"/>
            <a:ext cx="9662535" cy="5247111"/>
          </a:xfrm>
        </p:spPr>
        <p:txBody>
          <a:bodyPr/>
          <a:lstStyle/>
          <a:p>
            <a:pPr marL="342900" lvl="1" indent="-342900">
              <a:lnSpc>
                <a:spcPct val="150000"/>
              </a:lnSpc>
              <a:buFont typeface="Wingdings" charset="2"/>
              <a:buChar char="v"/>
            </a:pPr>
            <a:r>
              <a:rPr lang="en-US" sz="2600" dirty="0" smtClean="0"/>
              <a:t>Research </a:t>
            </a:r>
            <a:r>
              <a:rPr lang="en-US" sz="2600" dirty="0"/>
              <a:t>opportunities </a:t>
            </a:r>
            <a:r>
              <a:rPr lang="en-US" sz="2600" dirty="0" smtClean="0"/>
              <a:t>vary </a:t>
            </a:r>
            <a:r>
              <a:rPr lang="en-US" sz="2600" dirty="0"/>
              <a:t>greatly </a:t>
            </a:r>
            <a:r>
              <a:rPr lang="en-US" sz="2600" dirty="0" smtClean="0"/>
              <a:t>by department &amp; by institution </a:t>
            </a:r>
            <a:r>
              <a:rPr lang="en-US" sz="900" dirty="0" smtClean="0">
                <a:solidFill>
                  <a:srgbClr val="D2372C"/>
                </a:solidFill>
              </a:rPr>
              <a:t>1, 2 </a:t>
            </a:r>
            <a:r>
              <a:rPr lang="en-US" sz="900" dirty="0">
                <a:solidFill>
                  <a:srgbClr val="D2372C"/>
                </a:solidFill>
              </a:rPr>
              <a:t>,</a:t>
            </a:r>
            <a:r>
              <a:rPr lang="en-US" sz="900" dirty="0" smtClean="0">
                <a:solidFill>
                  <a:srgbClr val="D2372C"/>
                </a:solidFill>
              </a:rPr>
              <a:t>3</a:t>
            </a:r>
            <a:endParaRPr lang="en-US" sz="900" dirty="0">
              <a:solidFill>
                <a:srgbClr val="D2372C"/>
              </a:solidFill>
            </a:endParaRPr>
          </a:p>
          <a:p>
            <a:pPr marL="342900" indent="-342900">
              <a:lnSpc>
                <a:spcPct val="150000"/>
              </a:lnSpc>
              <a:buFont typeface="Wingdings" charset="2"/>
              <a:buChar char="v"/>
            </a:pPr>
            <a:r>
              <a:rPr lang="en-US" sz="2600" dirty="0">
                <a:solidFill>
                  <a:schemeClr val="tx1"/>
                </a:solidFill>
                <a:latin typeface="+mn-lt"/>
              </a:rPr>
              <a:t> Required course based research </a:t>
            </a:r>
            <a:r>
              <a:rPr lang="en-US" sz="2600" dirty="0">
                <a:solidFill>
                  <a:schemeClr val="tx1"/>
                </a:solidFill>
                <a:latin typeface="+mn-lt"/>
                <a:sym typeface="Wingdings" panose="05000000000000000000" pitchFamily="2" charset="2"/>
              </a:rPr>
              <a:t>linked with faculty mentors </a:t>
            </a:r>
            <a:r>
              <a:rPr lang="en-US" sz="900" dirty="0" smtClean="0">
                <a:solidFill>
                  <a:srgbClr val="D2372C"/>
                </a:solidFill>
                <a:latin typeface="+mn-lt"/>
                <a:sym typeface="Wingdings" panose="05000000000000000000" pitchFamily="2" charset="2"/>
              </a:rPr>
              <a:t>1</a:t>
            </a:r>
            <a:r>
              <a:rPr lang="en-US" sz="2600" dirty="0" smtClean="0">
                <a:solidFill>
                  <a:schemeClr val="tx1"/>
                </a:solidFill>
                <a:latin typeface="+mn-lt"/>
              </a:rPr>
              <a:t> </a:t>
            </a:r>
          </a:p>
          <a:p>
            <a:pPr marL="342900" lvl="0" indent="-342900">
              <a:lnSpc>
                <a:spcPct val="150000"/>
              </a:lnSpc>
              <a:buFont typeface="Wingdings" charset="2"/>
              <a:buChar char="v"/>
            </a:pPr>
            <a:r>
              <a:rPr lang="en-US" sz="2600" dirty="0" smtClean="0">
                <a:solidFill>
                  <a:schemeClr val="tx1"/>
                </a:solidFill>
                <a:latin typeface="+mn-lt"/>
              </a:rPr>
              <a:t>Faculty connect </a:t>
            </a:r>
            <a:r>
              <a:rPr lang="en-US" sz="2600" dirty="0">
                <a:solidFill>
                  <a:schemeClr val="tx1"/>
                </a:solidFill>
                <a:latin typeface="+mn-lt"/>
              </a:rPr>
              <a:t>students to </a:t>
            </a:r>
            <a:r>
              <a:rPr lang="en-US" sz="2600" dirty="0" smtClean="0">
                <a:solidFill>
                  <a:schemeClr val="tx1"/>
                </a:solidFill>
                <a:latin typeface="+mn-lt"/>
              </a:rPr>
              <a:t>internships/research networks </a:t>
            </a:r>
            <a:r>
              <a:rPr lang="en-US" sz="900" dirty="0">
                <a:solidFill>
                  <a:srgbClr val="D2372C"/>
                </a:solidFill>
                <a:latin typeface="+mn-lt"/>
              </a:rPr>
              <a:t>2 3</a:t>
            </a:r>
          </a:p>
          <a:p>
            <a:pPr marL="342900" lvl="1" indent="-342900">
              <a:lnSpc>
                <a:spcPct val="150000"/>
              </a:lnSpc>
              <a:buFont typeface="Wingdings" charset="2"/>
              <a:buChar char="v"/>
            </a:pPr>
            <a:r>
              <a:rPr lang="en-US" sz="2600" dirty="0" smtClean="0">
                <a:solidFill>
                  <a:schemeClr val="tx1"/>
                </a:solidFill>
              </a:rPr>
              <a:t>Center </a:t>
            </a:r>
            <a:r>
              <a:rPr lang="en-US" sz="2600" dirty="0">
                <a:solidFill>
                  <a:schemeClr val="tx1"/>
                </a:solidFill>
              </a:rPr>
              <a:t>for Undergraduate </a:t>
            </a:r>
            <a:r>
              <a:rPr lang="en-US" sz="2600" dirty="0" smtClean="0">
                <a:solidFill>
                  <a:schemeClr val="tx1"/>
                </a:solidFill>
              </a:rPr>
              <a:t>Research:</a:t>
            </a:r>
            <a:r>
              <a:rPr lang="en-US" sz="900" dirty="0" smtClean="0">
                <a:solidFill>
                  <a:srgbClr val="D2372C"/>
                </a:solidFill>
              </a:rPr>
              <a:t> 3</a:t>
            </a:r>
          </a:p>
          <a:p>
            <a:pPr lvl="2">
              <a:buFont typeface="Arial" panose="020B0604020202020204" pitchFamily="34" charset="0"/>
              <a:buChar char="•"/>
            </a:pPr>
            <a:r>
              <a:rPr lang="en-US" sz="2600" dirty="0" smtClean="0"/>
              <a:t>Connects students  to research opportunities</a:t>
            </a:r>
          </a:p>
          <a:p>
            <a:pPr lvl="2">
              <a:buFont typeface="Arial" panose="020B0604020202020204" pitchFamily="34" charset="0"/>
              <a:buChar char="•"/>
            </a:pPr>
            <a:r>
              <a:rPr lang="en-US" sz="2600" dirty="0" smtClean="0"/>
              <a:t>Teaches students how to approach faculty</a:t>
            </a:r>
          </a:p>
          <a:p>
            <a:pPr lvl="2">
              <a:buFont typeface="Arial" panose="020B0604020202020204" pitchFamily="34" charset="0"/>
              <a:buChar char="•"/>
            </a:pPr>
            <a:r>
              <a:rPr lang="en-US" sz="2600" dirty="0"/>
              <a:t>P</a:t>
            </a:r>
            <a:r>
              <a:rPr lang="en-US" sz="2600" dirty="0" smtClean="0"/>
              <a:t>rovides grants/stipends </a:t>
            </a:r>
            <a:r>
              <a:rPr lang="en-US" sz="2600" dirty="0"/>
              <a:t>for faculty doing research </a:t>
            </a:r>
            <a:r>
              <a:rPr lang="en-US" sz="2600" dirty="0" smtClean="0"/>
              <a:t>with students and small funds for student researchers</a:t>
            </a:r>
          </a:p>
          <a:p>
            <a:pPr lvl="3">
              <a:buFont typeface="Arial" panose="020B0604020202020204" pitchFamily="34" charset="0"/>
              <a:buChar char="•"/>
            </a:pPr>
            <a:r>
              <a:rPr lang="en-US" sz="2200" dirty="0" smtClean="0"/>
              <a:t>Conveys that faculty </a:t>
            </a:r>
            <a:r>
              <a:rPr lang="en-US" sz="2200" dirty="0"/>
              <a:t>who </a:t>
            </a:r>
            <a:r>
              <a:rPr lang="en-US" sz="2200" dirty="0" smtClean="0"/>
              <a:t>mentor </a:t>
            </a:r>
            <a:r>
              <a:rPr lang="en-US" sz="2200" dirty="0"/>
              <a:t>and conduct research with students are highly valued by the university</a:t>
            </a:r>
          </a:p>
          <a:p>
            <a:pPr lvl="2">
              <a:buFont typeface="Arial" panose="020B0604020202020204" pitchFamily="34" charset="0"/>
              <a:buChar char="•"/>
            </a:pPr>
            <a:endParaRPr lang="en-US" sz="2600" dirty="0" smtClean="0"/>
          </a:p>
          <a:p>
            <a:endParaRPr lang="en-US" sz="2600" dirty="0"/>
          </a:p>
        </p:txBody>
      </p:sp>
      <p:sp>
        <p:nvSpPr>
          <p:cNvPr id="5" name="TextBox 4"/>
          <p:cNvSpPr txBox="1"/>
          <p:nvPr/>
        </p:nvSpPr>
        <p:spPr>
          <a:xfrm>
            <a:off x="812800" y="393700"/>
            <a:ext cx="8763000" cy="609600"/>
          </a:xfrm>
          <a:prstGeom prst="rect">
            <a:avLst/>
          </a:prstGeom>
        </p:spPr>
        <p:txBody>
          <a:bodyPr vert="horz" wrap="square" lIns="0" tIns="0" rIns="0" bIns="0" rtlCol="0" anchor="t" anchorCtr="0">
            <a:normAutofit/>
          </a:bodyPr>
          <a:lstStyle/>
          <a:p>
            <a:pPr algn="ctr"/>
            <a:r>
              <a:rPr lang="en-US" sz="3600" b="1" i="0" dirty="0" smtClean="0">
                <a:solidFill>
                  <a:schemeClr val="bg1"/>
                </a:solidFill>
                <a:latin typeface="+mj-lt"/>
                <a:cs typeface="ChunkFive-Roman"/>
              </a:rPr>
              <a:t>Undergraduate Research Opportunities</a:t>
            </a:r>
          </a:p>
        </p:txBody>
      </p:sp>
      <p:sp>
        <p:nvSpPr>
          <p:cNvPr id="7" name="TextBox 6"/>
          <p:cNvSpPr txBox="1"/>
          <p:nvPr/>
        </p:nvSpPr>
        <p:spPr>
          <a:xfrm>
            <a:off x="587141" y="674648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4032294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1211095" y="2221920"/>
            <a:ext cx="8013685" cy="3005996"/>
          </a:xfrm>
        </p:spPr>
        <p:txBody>
          <a:bodyPr/>
          <a:lstStyle/>
          <a:p>
            <a:pPr lvl="0" algn="ctr">
              <a:lnSpc>
                <a:spcPct val="80000"/>
              </a:lnSpc>
              <a:spcBef>
                <a:spcPts val="2000"/>
              </a:spcBef>
            </a:pPr>
            <a:r>
              <a:rPr lang="en-US" sz="7200" b="1" i="1" dirty="0" smtClean="0">
                <a:solidFill>
                  <a:srgbClr val="E74C39"/>
                </a:solidFill>
                <a:latin typeface="+mj-lt"/>
                <a:cs typeface="ChunkFive-Roman"/>
              </a:rPr>
              <a:t>Innovations in the Classroom</a:t>
            </a:r>
            <a:endParaRPr lang="en-US" sz="4400" b="1" dirty="0">
              <a:solidFill>
                <a:srgbClr val="E74C39"/>
              </a:solidFill>
              <a:latin typeface="+mj-lt"/>
              <a:cs typeface="ChunkFive-Roman"/>
            </a:endParaRPr>
          </a:p>
          <a:p>
            <a:pPr lvl="0" algn="ctr">
              <a:lnSpc>
                <a:spcPct val="80000"/>
              </a:lnSpc>
              <a:spcBef>
                <a:spcPts val="2000"/>
              </a:spcBef>
            </a:pPr>
            <a:r>
              <a:rPr lang="en-US" sz="1800" b="0" i="0" dirty="0" smtClean="0">
                <a:solidFill>
                  <a:srgbClr val="E74C39"/>
                </a:solidFill>
                <a:latin typeface="ChunkFive-Roman"/>
                <a:cs typeface="ChunkFive-Roman"/>
              </a:rPr>
              <a:t/>
            </a:r>
            <a:br>
              <a:rPr lang="en-US" sz="1800" b="0" i="0" dirty="0" smtClean="0">
                <a:solidFill>
                  <a:srgbClr val="E74C39"/>
                </a:solidFill>
                <a:latin typeface="ChunkFive-Roman"/>
                <a:cs typeface="ChunkFive-Roman"/>
              </a:rPr>
            </a:br>
            <a:endParaRPr lang="en-US" sz="1800" b="0" i="0" dirty="0" smtClean="0">
              <a:solidFill>
                <a:srgbClr val="E74C39"/>
              </a:solidFill>
              <a:latin typeface="ChunkFive-Roman"/>
              <a:cs typeface="ChunkFive-Roman"/>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3036792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1600201" y="371576"/>
            <a:ext cx="8318499" cy="455401"/>
          </a:xfrm>
        </p:spPr>
        <p:txBody>
          <a:bodyPr/>
          <a:lstStyle/>
          <a:p>
            <a:r>
              <a:rPr lang="en-US" sz="4000" b="1" dirty="0" smtClean="0">
                <a:solidFill>
                  <a:schemeClr val="bg1"/>
                </a:solidFill>
                <a:latin typeface="+mj-lt"/>
              </a:rPr>
              <a:t>Innovations </a:t>
            </a:r>
            <a:r>
              <a:rPr lang="en-US" sz="4000" b="1" dirty="0">
                <a:solidFill>
                  <a:schemeClr val="bg1"/>
                </a:solidFill>
                <a:latin typeface="+mj-lt"/>
              </a:rPr>
              <a:t>in the Classroom</a:t>
            </a:r>
            <a:endParaRPr lang="en-US" sz="4000" dirty="0">
              <a:solidFill>
                <a:schemeClr val="bg1"/>
              </a:solidFill>
              <a:latin typeface="+mj-lt"/>
            </a:endParaRPr>
          </a:p>
        </p:txBody>
      </p:sp>
      <p:sp>
        <p:nvSpPr>
          <p:cNvPr id="4" name="Content Placeholder 3"/>
          <p:cNvSpPr>
            <a:spLocks noGrp="1"/>
          </p:cNvSpPr>
          <p:nvPr>
            <p:ph idx="13"/>
          </p:nvPr>
        </p:nvSpPr>
        <p:spPr>
          <a:xfrm>
            <a:off x="285750" y="826977"/>
            <a:ext cx="9632950" cy="5486399"/>
          </a:xfrm>
        </p:spPr>
        <p:txBody>
          <a:bodyPr/>
          <a:lstStyle/>
          <a:p>
            <a:pPr marL="342900" indent="-342900">
              <a:buFont typeface="Wingdings" charset="2"/>
              <a:buChar char="v"/>
            </a:pPr>
            <a:endParaRPr lang="en-US" sz="2400" b="1" dirty="0" smtClean="0">
              <a:latin typeface="+mn-lt"/>
            </a:endParaRPr>
          </a:p>
          <a:p>
            <a:pPr marL="285750" lvl="0" indent="-285750">
              <a:buFont typeface="Wingdings" charset="2"/>
              <a:buChar char="v"/>
            </a:pPr>
            <a:endParaRPr lang="en-US" sz="800" b="1" dirty="0">
              <a:latin typeface="+mn-lt"/>
            </a:endParaRPr>
          </a:p>
          <a:p>
            <a:pPr marL="342900" lvl="0" indent="-342900">
              <a:buFont typeface="Wingdings" charset="2"/>
              <a:buChar char="v"/>
            </a:pPr>
            <a:r>
              <a:rPr lang="en-US" sz="2400" b="1" dirty="0" smtClean="0">
                <a:latin typeface="+mn-lt"/>
              </a:rPr>
              <a:t>Some </a:t>
            </a:r>
            <a:r>
              <a:rPr lang="en-US" sz="2400" b="1" dirty="0">
                <a:latin typeface="+mn-lt"/>
              </a:rPr>
              <a:t>departments making more strides than others </a:t>
            </a:r>
            <a:r>
              <a:rPr lang="en-US" sz="2400" dirty="0">
                <a:latin typeface="+mn-lt"/>
              </a:rPr>
              <a:t>(i.e. physics)</a:t>
            </a:r>
            <a:r>
              <a:rPr lang="en-US" sz="900" dirty="0">
                <a:solidFill>
                  <a:srgbClr val="D2372C"/>
                </a:solidFill>
                <a:latin typeface="+mn-lt"/>
              </a:rPr>
              <a:t> 1, </a:t>
            </a:r>
            <a:r>
              <a:rPr lang="en-US" sz="900" dirty="0" smtClean="0">
                <a:solidFill>
                  <a:srgbClr val="D2372C"/>
                </a:solidFill>
                <a:latin typeface="+mn-lt"/>
              </a:rPr>
              <a:t>3</a:t>
            </a:r>
            <a:r>
              <a:rPr lang="en-US" sz="2400" b="1" dirty="0" smtClean="0">
                <a:latin typeface="+mn-lt"/>
              </a:rPr>
              <a:t> </a:t>
            </a:r>
          </a:p>
          <a:p>
            <a:pPr marL="342900" lvl="0" indent="-342900">
              <a:buFont typeface="Wingdings" charset="2"/>
              <a:buChar char="v"/>
            </a:pPr>
            <a:r>
              <a:rPr lang="en-US" sz="2400" b="1" dirty="0" smtClean="0">
                <a:latin typeface="+mn-lt"/>
              </a:rPr>
              <a:t>From lecture towards structured inquiry-based </a:t>
            </a:r>
            <a:r>
              <a:rPr lang="en-US" sz="2400" b="1" dirty="0">
                <a:latin typeface="+mn-lt"/>
              </a:rPr>
              <a:t>learning </a:t>
            </a:r>
            <a:r>
              <a:rPr lang="en-US" sz="2400" b="1" dirty="0" smtClean="0">
                <a:latin typeface="+mn-lt"/>
              </a:rPr>
              <a:t>experiences: </a:t>
            </a:r>
            <a:r>
              <a:rPr lang="en-US" sz="900" dirty="0" smtClean="0">
                <a:solidFill>
                  <a:srgbClr val="D2372C"/>
                </a:solidFill>
                <a:latin typeface="+mn-lt"/>
              </a:rPr>
              <a:t>1, 2, 3</a:t>
            </a:r>
            <a:endParaRPr lang="en-US" sz="900" dirty="0">
              <a:solidFill>
                <a:srgbClr val="D2372C"/>
              </a:solidFill>
              <a:latin typeface="+mn-lt"/>
            </a:endParaRPr>
          </a:p>
          <a:p>
            <a:pPr marL="1485900" lvl="2" indent="-342900"/>
            <a:r>
              <a:rPr lang="en-US" sz="2200" dirty="0" smtClean="0"/>
              <a:t>Students apply concepts in team based learning groups</a:t>
            </a:r>
          </a:p>
          <a:p>
            <a:pPr marL="1485900" lvl="2" indent="-342900"/>
            <a:r>
              <a:rPr lang="en-US" sz="2200" dirty="0" smtClean="0"/>
              <a:t>“Learn by doing” - Application focus not only abstract theory </a:t>
            </a:r>
          </a:p>
          <a:p>
            <a:pPr marL="1485900" lvl="2" indent="-342900"/>
            <a:r>
              <a:rPr lang="en-US" sz="2200" dirty="0" smtClean="0"/>
              <a:t>Achieved </a:t>
            </a:r>
            <a:r>
              <a:rPr lang="en-US" sz="2200" dirty="0"/>
              <a:t>via the use of field work, labs, and hands-on </a:t>
            </a:r>
            <a:r>
              <a:rPr lang="en-US" sz="2200" dirty="0" smtClean="0"/>
              <a:t>activities</a:t>
            </a:r>
            <a:endParaRPr lang="en-US" sz="2200" b="1" dirty="0"/>
          </a:p>
          <a:p>
            <a:pPr marL="1485900" lvl="2" indent="-342900"/>
            <a:r>
              <a:rPr lang="en-US" sz="2200" dirty="0" smtClean="0"/>
              <a:t>Allows for students to be engaged </a:t>
            </a:r>
            <a:r>
              <a:rPr lang="en-US" sz="2200" dirty="0"/>
              <a:t>in the material immediately </a:t>
            </a:r>
          </a:p>
          <a:p>
            <a:pPr marL="342900" indent="-342900">
              <a:buFont typeface="Wingdings" charset="2"/>
              <a:buChar char="v"/>
            </a:pPr>
            <a:r>
              <a:rPr lang="en-US" sz="2400" b="1" dirty="0">
                <a:latin typeface="+mn-lt"/>
              </a:rPr>
              <a:t>Flipped &amp; hybrid courses:  </a:t>
            </a:r>
            <a:r>
              <a:rPr lang="en-US" sz="900" dirty="0">
                <a:solidFill>
                  <a:srgbClr val="D2372C"/>
                </a:solidFill>
                <a:latin typeface="+mn-lt"/>
              </a:rPr>
              <a:t>1, 3</a:t>
            </a:r>
          </a:p>
          <a:p>
            <a:pPr marL="1485900" lvl="2" indent="-342900"/>
            <a:r>
              <a:rPr lang="en-US" sz="2200" dirty="0"/>
              <a:t>Class time is reserved for engaging activities, not delivery of content</a:t>
            </a:r>
          </a:p>
          <a:p>
            <a:pPr marL="1485900" lvl="2" indent="-342900"/>
            <a:r>
              <a:rPr lang="en-US" sz="2200" dirty="0"/>
              <a:t>Lectures and readings are offered online </a:t>
            </a:r>
            <a:r>
              <a:rPr lang="en-US" sz="2400" dirty="0" smtClean="0"/>
              <a:t> </a:t>
            </a:r>
          </a:p>
          <a:p>
            <a:pPr marL="342900" lvl="0" indent="-342900">
              <a:buFont typeface="Wingdings" charset="2"/>
              <a:buChar char="v"/>
            </a:pPr>
            <a:r>
              <a:rPr lang="en-US" sz="2400" b="1" dirty="0" smtClean="0">
                <a:latin typeface="+mn-lt"/>
              </a:rPr>
              <a:t>Accepting </a:t>
            </a:r>
            <a:r>
              <a:rPr lang="en-US" sz="2400" b="1" dirty="0">
                <a:latin typeface="+mn-lt"/>
              </a:rPr>
              <a:t>failure </a:t>
            </a:r>
            <a:r>
              <a:rPr lang="en-US" sz="2400" b="1" dirty="0" smtClean="0">
                <a:latin typeface="+mn-lt"/>
              </a:rPr>
              <a:t>as part of learning &amp; having </a:t>
            </a:r>
            <a:r>
              <a:rPr lang="en-US" sz="2400" b="1" dirty="0">
                <a:latin typeface="+mn-lt"/>
              </a:rPr>
              <a:t>a growth mindset </a:t>
            </a:r>
            <a:r>
              <a:rPr lang="en-US" sz="2400" b="1" dirty="0" smtClean="0">
                <a:latin typeface="+mn-lt"/>
              </a:rPr>
              <a:t> </a:t>
            </a:r>
            <a:r>
              <a:rPr lang="en-US" sz="900" dirty="0" smtClean="0">
                <a:solidFill>
                  <a:srgbClr val="D2372C"/>
                </a:solidFill>
                <a:latin typeface="+mn-lt"/>
              </a:rPr>
              <a:t>2</a:t>
            </a:r>
          </a:p>
          <a:p>
            <a:pPr marL="285750" lvl="0" indent="-285750">
              <a:buFont typeface="Wingdings" charset="2"/>
              <a:buChar char="v"/>
            </a:pPr>
            <a:endParaRPr lang="en-US" sz="800" dirty="0">
              <a:latin typeface="+mn-lt"/>
            </a:endParaRPr>
          </a:p>
          <a:p>
            <a:pPr marL="342900" lvl="0" indent="-342900">
              <a:buFont typeface="Wingdings" charset="2"/>
              <a:buChar char="v"/>
            </a:pPr>
            <a:r>
              <a:rPr lang="en-US" sz="2400" b="1" dirty="0" smtClean="0">
                <a:latin typeface="+mn-lt"/>
              </a:rPr>
              <a:t>“</a:t>
            </a:r>
            <a:r>
              <a:rPr lang="en-US" sz="2400" b="1" dirty="0">
                <a:latin typeface="+mn-lt"/>
              </a:rPr>
              <a:t>High touch</a:t>
            </a:r>
            <a:r>
              <a:rPr lang="en-US" sz="2400" b="1" dirty="0" smtClean="0">
                <a:latin typeface="+mn-lt"/>
              </a:rPr>
              <a:t>” culture for making contact with students falling behind in   the classroom via text, email to convey concern for progress </a:t>
            </a:r>
            <a:r>
              <a:rPr lang="en-US" sz="900" dirty="0" smtClean="0">
                <a:solidFill>
                  <a:srgbClr val="D2372C"/>
                </a:solidFill>
                <a:latin typeface="+mn-lt"/>
              </a:rPr>
              <a:t>1, 3</a:t>
            </a:r>
            <a:endParaRPr lang="en-US" sz="900" dirty="0">
              <a:solidFill>
                <a:srgbClr val="D2372C"/>
              </a:solidFill>
              <a:latin typeface="+mn-lt"/>
            </a:endParaRPr>
          </a:p>
        </p:txBody>
      </p:sp>
      <p:sp>
        <p:nvSpPr>
          <p:cNvPr id="6" name="TextBox 5"/>
          <p:cNvSpPr txBox="1"/>
          <p:nvPr/>
        </p:nvSpPr>
        <p:spPr>
          <a:xfrm>
            <a:off x="587141" y="678416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9891689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381001" y="365146"/>
            <a:ext cx="9677399" cy="341262"/>
          </a:xfrm>
        </p:spPr>
        <p:txBody>
          <a:bodyPr/>
          <a:lstStyle/>
          <a:p>
            <a:r>
              <a:rPr lang="en-US" sz="4000" b="1" dirty="0">
                <a:solidFill>
                  <a:srgbClr val="D2372C"/>
                </a:solidFill>
                <a:latin typeface="+mj-lt"/>
              </a:rPr>
              <a:t> </a:t>
            </a:r>
            <a:r>
              <a:rPr lang="en-US" sz="4000" b="1" dirty="0" smtClean="0">
                <a:solidFill>
                  <a:srgbClr val="D2372C"/>
                </a:solidFill>
                <a:latin typeface="+mj-lt"/>
              </a:rPr>
              <a:t> </a:t>
            </a:r>
            <a:r>
              <a:rPr lang="en-US" sz="4000" b="1" dirty="0" smtClean="0">
                <a:solidFill>
                  <a:schemeClr val="bg1"/>
                </a:solidFill>
                <a:latin typeface="+mj-lt"/>
              </a:rPr>
              <a:t>Peer </a:t>
            </a:r>
            <a:r>
              <a:rPr lang="en-US" sz="4000" b="1" dirty="0">
                <a:solidFill>
                  <a:schemeClr val="bg1"/>
                </a:solidFill>
                <a:latin typeface="+mj-lt"/>
              </a:rPr>
              <a:t>Learning </a:t>
            </a:r>
            <a:r>
              <a:rPr lang="en-US" sz="4000" b="1" dirty="0" smtClean="0">
                <a:solidFill>
                  <a:schemeClr val="bg1"/>
                </a:solidFill>
                <a:latin typeface="+mj-lt"/>
              </a:rPr>
              <a:t>Assistant (LA) Program </a:t>
            </a:r>
            <a:r>
              <a:rPr lang="en-US" sz="900" dirty="0" smtClean="0">
                <a:solidFill>
                  <a:srgbClr val="FF0000"/>
                </a:solidFill>
                <a:latin typeface="+mj-lt"/>
              </a:rPr>
              <a:t>1,3 </a:t>
            </a:r>
            <a:endParaRPr lang="en-US" sz="900" dirty="0">
              <a:solidFill>
                <a:srgbClr val="FF0000"/>
              </a:solidFill>
              <a:latin typeface="+mj-lt"/>
            </a:endParaRPr>
          </a:p>
        </p:txBody>
      </p:sp>
      <p:sp>
        <p:nvSpPr>
          <p:cNvPr id="4" name="Content Placeholder 3"/>
          <p:cNvSpPr>
            <a:spLocks noGrp="1"/>
          </p:cNvSpPr>
          <p:nvPr>
            <p:ph idx="13"/>
          </p:nvPr>
        </p:nvSpPr>
        <p:spPr>
          <a:xfrm>
            <a:off x="241300" y="1358900"/>
            <a:ext cx="9677399" cy="5295899"/>
          </a:xfrm>
        </p:spPr>
        <p:txBody>
          <a:bodyPr/>
          <a:lstStyle/>
          <a:p>
            <a:pPr lvl="1" indent="0">
              <a:lnSpc>
                <a:spcPct val="150000"/>
              </a:lnSpc>
              <a:buNone/>
            </a:pPr>
            <a:r>
              <a:rPr lang="en-US" sz="2400" b="1" dirty="0" smtClean="0"/>
              <a:t>What do LAs do? </a:t>
            </a:r>
          </a:p>
          <a:p>
            <a:pPr lvl="2">
              <a:buFont typeface="Arial" panose="020B0604020202020204" pitchFamily="34" charset="0"/>
              <a:buChar char="•"/>
            </a:pPr>
            <a:r>
              <a:rPr lang="en-US" sz="2200" dirty="0"/>
              <a:t>U</a:t>
            </a:r>
            <a:r>
              <a:rPr lang="en-US" sz="2200" dirty="0" smtClean="0"/>
              <a:t>ndergrad students </a:t>
            </a:r>
            <a:r>
              <a:rPr lang="en-US" sz="2200" dirty="0"/>
              <a:t>paid </a:t>
            </a:r>
            <a:r>
              <a:rPr lang="en-US" sz="2200" dirty="0" smtClean="0"/>
              <a:t>to </a:t>
            </a:r>
            <a:r>
              <a:rPr lang="en-US" sz="2200" dirty="0"/>
              <a:t>facilitate learning &amp;</a:t>
            </a:r>
            <a:r>
              <a:rPr lang="en-US" sz="2200" dirty="0" smtClean="0"/>
              <a:t> lead activities in classes</a:t>
            </a:r>
            <a:endParaRPr lang="en-US" sz="2200" dirty="0"/>
          </a:p>
          <a:p>
            <a:pPr lvl="2">
              <a:buFont typeface="Arial" panose="020B0604020202020204" pitchFamily="34" charset="0"/>
              <a:buChar char="•"/>
            </a:pPr>
            <a:r>
              <a:rPr lang="en-US" sz="2200" dirty="0" smtClean="0"/>
              <a:t>Trained through a one semester </a:t>
            </a:r>
            <a:r>
              <a:rPr lang="en-US" sz="2200" dirty="0"/>
              <a:t>pedagogy </a:t>
            </a:r>
            <a:r>
              <a:rPr lang="en-US" sz="2200" dirty="0" smtClean="0"/>
              <a:t>seminar </a:t>
            </a:r>
            <a:r>
              <a:rPr lang="en-US" sz="2200" dirty="0"/>
              <a:t>in </a:t>
            </a:r>
            <a:r>
              <a:rPr lang="en-US" sz="2200" dirty="0" smtClean="0"/>
              <a:t>Science education </a:t>
            </a:r>
            <a:endParaRPr lang="en-US" sz="2200" dirty="0"/>
          </a:p>
          <a:p>
            <a:pPr lvl="2">
              <a:buFont typeface="Arial" panose="020B0604020202020204" pitchFamily="34" charset="0"/>
              <a:buChar char="•"/>
            </a:pPr>
            <a:r>
              <a:rPr lang="en-US" sz="2200" dirty="0" smtClean="0"/>
              <a:t>Meet weekly </a:t>
            </a:r>
            <a:r>
              <a:rPr lang="en-US" sz="2200" dirty="0"/>
              <a:t>with faculty </a:t>
            </a:r>
            <a:r>
              <a:rPr lang="en-US" sz="2200" dirty="0" smtClean="0"/>
              <a:t>to discuss learning goals, plan activities</a:t>
            </a:r>
            <a:r>
              <a:rPr lang="en-US" sz="2200" dirty="0"/>
              <a:t>, </a:t>
            </a:r>
            <a:r>
              <a:rPr lang="en-US" sz="2200" dirty="0" smtClean="0"/>
              <a:t>and address the </a:t>
            </a:r>
            <a:r>
              <a:rPr lang="en-US" sz="2200" dirty="0"/>
              <a:t>misconceptions/ </a:t>
            </a:r>
            <a:r>
              <a:rPr lang="en-US" sz="2200" dirty="0" smtClean="0"/>
              <a:t>difficulties of </a:t>
            </a:r>
            <a:r>
              <a:rPr lang="en-US" sz="2200" dirty="0"/>
              <a:t>current </a:t>
            </a:r>
            <a:r>
              <a:rPr lang="en-US" sz="2200" dirty="0" smtClean="0"/>
              <a:t>students</a:t>
            </a:r>
            <a:endParaRPr lang="en-US" sz="2200" dirty="0"/>
          </a:p>
          <a:p>
            <a:pPr marL="457200" lvl="1" indent="-457200">
              <a:buFont typeface="Arial" panose="020B0604020202020204" pitchFamily="34" charset="0"/>
              <a:buChar char="•"/>
            </a:pPr>
            <a:endParaRPr lang="en-US" sz="2400" dirty="0" smtClean="0"/>
          </a:p>
          <a:p>
            <a:pPr lvl="1" indent="0">
              <a:buNone/>
            </a:pPr>
            <a:r>
              <a:rPr lang="en-US" sz="2400" b="1" dirty="0"/>
              <a:t>What is the LA Program? </a:t>
            </a:r>
          </a:p>
          <a:p>
            <a:pPr marL="1485900" lvl="2" indent="-342900">
              <a:buFont typeface="Arial" charset="0"/>
              <a:buChar char="•"/>
            </a:pPr>
            <a:r>
              <a:rPr lang="en-US" sz="2200" dirty="0"/>
              <a:t>It started in Physics, spread to Math, and is now available in other STEM disciplines</a:t>
            </a:r>
          </a:p>
          <a:p>
            <a:pPr marL="1485900" lvl="2" indent="-342900">
              <a:buFont typeface="Arial" charset="0"/>
              <a:buChar char="•"/>
            </a:pPr>
            <a:r>
              <a:rPr lang="en-US" sz="2200" dirty="0"/>
              <a:t>LA Program Directors talk to department chairs in STEM disciplines to determine what courses need additional support</a:t>
            </a:r>
          </a:p>
          <a:p>
            <a:pPr marL="1485900" lvl="2" indent="-342900">
              <a:lnSpc>
                <a:spcPct val="150000"/>
              </a:lnSpc>
              <a:buFont typeface="Arial" charset="0"/>
              <a:buChar char="•"/>
            </a:pPr>
            <a:r>
              <a:rPr lang="en-US" sz="2200" dirty="0"/>
              <a:t>LAs contributed to improvements in pass rates of math and physics</a:t>
            </a:r>
            <a:endParaRPr lang="en-US" b="1" dirty="0"/>
          </a:p>
          <a:p>
            <a:pPr marL="457200" lvl="1" indent="-457200">
              <a:buFont typeface="Arial" panose="020B0604020202020204" pitchFamily="34" charset="0"/>
              <a:buChar char="•"/>
            </a:pPr>
            <a:endParaRPr lang="en-US" sz="2400" dirty="0" smtClean="0"/>
          </a:p>
          <a:p>
            <a:endParaRPr lang="en-US" dirty="0"/>
          </a:p>
        </p:txBody>
      </p:sp>
      <p:sp>
        <p:nvSpPr>
          <p:cNvPr id="2" name="TextBox 1"/>
          <p:cNvSpPr txBox="1"/>
          <p:nvPr/>
        </p:nvSpPr>
        <p:spPr>
          <a:xfrm>
            <a:off x="298450" y="665479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5" name="Rectangle 4"/>
          <p:cNvSpPr/>
          <p:nvPr/>
        </p:nvSpPr>
        <p:spPr>
          <a:xfrm>
            <a:off x="298450" y="6654799"/>
            <a:ext cx="8436988" cy="707886"/>
          </a:xfrm>
          <a:prstGeom prst="rect">
            <a:avLst/>
          </a:prstGeom>
        </p:spPr>
        <p:txBody>
          <a:bodyPr wrap="square">
            <a:spAutoFit/>
          </a:bodyPr>
          <a:lstStyle/>
          <a:p>
            <a:r>
              <a:rPr lang="en-US" i="1" dirty="0">
                <a:solidFill>
                  <a:srgbClr val="E74C39"/>
                </a:solidFill>
                <a:latin typeface="ChunkFive-Roman"/>
                <a:cs typeface="ChunkFive-Roman"/>
              </a:rPr>
              <a:t>Note: </a:t>
            </a:r>
            <a:r>
              <a:rPr lang="en-US" dirty="0">
                <a:solidFill>
                  <a:srgbClr val="E74C39"/>
                </a:solidFill>
                <a:latin typeface="ChunkFive-Roman"/>
                <a:cs typeface="ChunkFive-Roman"/>
              </a:rPr>
              <a:t>Institutions for which the finding is applicable is notated by the following: </a:t>
            </a:r>
          </a:p>
          <a:p>
            <a:r>
              <a:rPr lang="en-US" dirty="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11394705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304800" y="353705"/>
            <a:ext cx="9385300" cy="455401"/>
          </a:xfrm>
        </p:spPr>
        <p:txBody>
          <a:bodyPr/>
          <a:lstStyle/>
          <a:p>
            <a:pPr algn="ctr"/>
            <a:r>
              <a:rPr lang="en-US" sz="4000" b="1" dirty="0" smtClean="0">
                <a:solidFill>
                  <a:srgbClr val="D2372C"/>
                </a:solidFill>
                <a:latin typeface="+mj-lt"/>
              </a:rPr>
              <a:t>*</a:t>
            </a:r>
            <a:r>
              <a:rPr lang="en-US" sz="4000" b="1" dirty="0" smtClean="0">
                <a:solidFill>
                  <a:schemeClr val="bg1"/>
                </a:solidFill>
                <a:latin typeface="+mj-lt"/>
              </a:rPr>
              <a:t>Most </a:t>
            </a:r>
            <a:r>
              <a:rPr lang="en-US" sz="4000" b="1" dirty="0">
                <a:solidFill>
                  <a:schemeClr val="bg1"/>
                </a:solidFill>
                <a:latin typeface="+mj-lt"/>
              </a:rPr>
              <a:t>Unique Innovation </a:t>
            </a:r>
            <a:endParaRPr lang="en-US" sz="4000" b="1" dirty="0" smtClean="0">
              <a:solidFill>
                <a:schemeClr val="bg1"/>
              </a:solidFill>
              <a:latin typeface="+mj-lt"/>
            </a:endParaRPr>
          </a:p>
        </p:txBody>
      </p:sp>
      <p:sp>
        <p:nvSpPr>
          <p:cNvPr id="4" name="Content Placeholder 3"/>
          <p:cNvSpPr>
            <a:spLocks noGrp="1"/>
          </p:cNvSpPr>
          <p:nvPr>
            <p:ph idx="13"/>
          </p:nvPr>
        </p:nvSpPr>
        <p:spPr>
          <a:xfrm>
            <a:off x="444501" y="1274551"/>
            <a:ext cx="9245599" cy="4635499"/>
          </a:xfrm>
        </p:spPr>
        <p:txBody>
          <a:bodyPr/>
          <a:lstStyle/>
          <a:p>
            <a:pPr lvl="0"/>
            <a:r>
              <a:rPr lang="en-US" sz="2800" b="1" dirty="0" smtClean="0"/>
              <a:t>STEM Transformation Institute: </a:t>
            </a:r>
          </a:p>
          <a:p>
            <a:pPr marL="457200" lvl="0" indent="-457200">
              <a:buFont typeface="Wingdings" charset="2"/>
              <a:buChar char="v"/>
            </a:pPr>
            <a:r>
              <a:rPr lang="en-US" sz="2600" dirty="0"/>
              <a:t>Interdisciplinary hub (people from different departments discuss how students can get the most out of their STEM classes outside their major) </a:t>
            </a:r>
            <a:endParaRPr lang="en-US" sz="2600" dirty="0" smtClean="0"/>
          </a:p>
          <a:p>
            <a:pPr marL="457200" lvl="0" indent="-457200">
              <a:buFont typeface="Wingdings" charset="2"/>
              <a:buChar char="v"/>
            </a:pPr>
            <a:r>
              <a:rPr lang="en-US" sz="2600" dirty="0" smtClean="0"/>
              <a:t>STEM personnel provide coaching &amp; support for STEM pedagogy </a:t>
            </a:r>
          </a:p>
          <a:p>
            <a:pPr marL="457200" lvl="0" indent="-457200">
              <a:buFont typeface="Wingdings" charset="2"/>
              <a:buChar char="v"/>
            </a:pPr>
            <a:r>
              <a:rPr lang="en-US" sz="2600" dirty="0" smtClean="0"/>
              <a:t>Aims to hire </a:t>
            </a:r>
            <a:r>
              <a:rPr lang="en-US" sz="2600" dirty="0"/>
              <a:t>faculty who will conduct research in science </a:t>
            </a:r>
            <a:r>
              <a:rPr lang="en-US" sz="2600" dirty="0" smtClean="0"/>
              <a:t>education</a:t>
            </a:r>
          </a:p>
          <a:p>
            <a:pPr marL="457200" lvl="0" indent="-457200">
              <a:buFont typeface="Wingdings" charset="2"/>
              <a:buChar char="v"/>
            </a:pPr>
            <a:r>
              <a:rPr lang="en-US" sz="2600" dirty="0"/>
              <a:t>Helps with scaling and coordination of pedagogical reform efforts </a:t>
            </a:r>
          </a:p>
          <a:p>
            <a:pPr marL="457200" lvl="0" indent="-457200">
              <a:buFont typeface="Wingdings" charset="2"/>
              <a:buChar char="v"/>
            </a:pPr>
            <a:r>
              <a:rPr lang="en-US" sz="2600" dirty="0" smtClean="0"/>
              <a:t>Houses </a:t>
            </a:r>
            <a:r>
              <a:rPr lang="en-US" sz="2600" dirty="0"/>
              <a:t>the ‘Peer Learning Assistant Program’ </a:t>
            </a:r>
            <a:endParaRPr lang="en-US" sz="2600" dirty="0" smtClean="0"/>
          </a:p>
          <a:p>
            <a:pPr marL="457200" indent="-457200">
              <a:buFont typeface="Wingdings" charset="2"/>
              <a:buChar char="v"/>
            </a:pPr>
            <a:r>
              <a:rPr lang="en-US" sz="2600" dirty="0"/>
              <a:t>Initially sponsored by a grant, later institutionalized </a:t>
            </a:r>
          </a:p>
          <a:p>
            <a:endParaRPr lang="en-US" sz="2600" dirty="0"/>
          </a:p>
        </p:txBody>
      </p:sp>
      <p:sp>
        <p:nvSpPr>
          <p:cNvPr id="5" name="Rectangle 4"/>
          <p:cNvSpPr/>
          <p:nvPr/>
        </p:nvSpPr>
        <p:spPr>
          <a:xfrm>
            <a:off x="561192" y="6907810"/>
            <a:ext cx="5081840" cy="400110"/>
          </a:xfrm>
          <a:prstGeom prst="rect">
            <a:avLst/>
          </a:prstGeom>
        </p:spPr>
        <p:txBody>
          <a:bodyPr wrap="none">
            <a:spAutoFit/>
          </a:bodyPr>
          <a:lstStyle/>
          <a:p>
            <a:r>
              <a:rPr lang="en-US" dirty="0">
                <a:solidFill>
                  <a:srgbClr val="E74C39"/>
                </a:solidFill>
                <a:latin typeface="ChunkFive-Roman"/>
                <a:cs typeface="ChunkFive-Roman"/>
              </a:rPr>
              <a:t>*Only </a:t>
            </a:r>
            <a:r>
              <a:rPr lang="en-US" dirty="0" smtClean="0">
                <a:solidFill>
                  <a:srgbClr val="E74C39"/>
                </a:solidFill>
                <a:latin typeface="ChunkFive-Roman"/>
                <a:cs typeface="ChunkFive-Roman"/>
              </a:rPr>
              <a:t>found in case study for R1 Large HSI</a:t>
            </a:r>
            <a:endParaRPr lang="en-US" dirty="0">
              <a:solidFill>
                <a:srgbClr val="E74C39"/>
              </a:solidFill>
              <a:latin typeface="ChunkFive-Roman"/>
              <a:cs typeface="ChunkFive-Roman"/>
            </a:endParaRPr>
          </a:p>
        </p:txBody>
      </p:sp>
    </p:spTree>
    <p:extLst>
      <p:ext uri="{BB962C8B-B14F-4D97-AF65-F5344CB8AC3E}">
        <p14:creationId xmlns:p14="http://schemas.microsoft.com/office/powerpoint/2010/main" val="37479131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2618365" y="349220"/>
            <a:ext cx="6403085" cy="455401"/>
          </a:xfrm>
        </p:spPr>
        <p:txBody>
          <a:bodyPr/>
          <a:lstStyle/>
          <a:p>
            <a:r>
              <a:rPr lang="en-US" sz="4000" b="1" dirty="0" smtClean="0">
                <a:solidFill>
                  <a:schemeClr val="bg1"/>
                </a:solidFill>
                <a:latin typeface="+mj-lt"/>
              </a:rPr>
              <a:t>Innovations </a:t>
            </a:r>
            <a:r>
              <a:rPr lang="en-US" sz="4000" b="1" dirty="0">
                <a:solidFill>
                  <a:schemeClr val="bg1"/>
                </a:solidFill>
                <a:latin typeface="+mj-lt"/>
              </a:rPr>
              <a:t>in Math</a:t>
            </a:r>
            <a:endParaRPr lang="en-US" sz="4000" dirty="0">
              <a:solidFill>
                <a:schemeClr val="bg1"/>
              </a:solidFill>
              <a:latin typeface="+mj-lt"/>
            </a:endParaRPr>
          </a:p>
        </p:txBody>
      </p:sp>
      <p:sp>
        <p:nvSpPr>
          <p:cNvPr id="4" name="Content Placeholder 3"/>
          <p:cNvSpPr>
            <a:spLocks noGrp="1"/>
          </p:cNvSpPr>
          <p:nvPr>
            <p:ph idx="13"/>
          </p:nvPr>
        </p:nvSpPr>
        <p:spPr>
          <a:xfrm>
            <a:off x="273050" y="1246075"/>
            <a:ext cx="9556750" cy="6730999"/>
          </a:xfrm>
        </p:spPr>
        <p:txBody>
          <a:bodyPr/>
          <a:lstStyle/>
          <a:p>
            <a:pPr marL="342900" lvl="0" indent="-342900">
              <a:buFont typeface="Wingdings" charset="2"/>
              <a:buChar char="v"/>
            </a:pPr>
            <a:r>
              <a:rPr lang="en-US" sz="2000" b="1" dirty="0" smtClean="0">
                <a:latin typeface="+mn-lt"/>
              </a:rPr>
              <a:t>Remedial </a:t>
            </a:r>
            <a:r>
              <a:rPr lang="en-US" sz="2000" b="1" dirty="0">
                <a:latin typeface="+mn-lt"/>
              </a:rPr>
              <a:t>Summer Program </a:t>
            </a:r>
            <a:r>
              <a:rPr lang="en-US" sz="2000" b="1" dirty="0" smtClean="0">
                <a:latin typeface="+mn-lt"/>
              </a:rPr>
              <a:t>(</a:t>
            </a:r>
            <a:r>
              <a:rPr lang="en-US" sz="2000" dirty="0" smtClean="0">
                <a:latin typeface="+mn-lt"/>
              </a:rPr>
              <a:t>for </a:t>
            </a:r>
            <a:r>
              <a:rPr lang="en-US" sz="2000" dirty="0">
                <a:latin typeface="+mn-lt"/>
              </a:rPr>
              <a:t>students with math </a:t>
            </a:r>
            <a:r>
              <a:rPr lang="en-US" sz="2000" dirty="0" smtClean="0">
                <a:latin typeface="+mn-lt"/>
              </a:rPr>
              <a:t>deficiencies) </a:t>
            </a:r>
            <a:r>
              <a:rPr lang="en-US" sz="900" dirty="0" smtClean="0">
                <a:solidFill>
                  <a:srgbClr val="D2372C"/>
                </a:solidFill>
                <a:latin typeface="+mn-lt"/>
              </a:rPr>
              <a:t>3</a:t>
            </a:r>
          </a:p>
          <a:p>
            <a:pPr marL="342900" lvl="0" indent="-342900">
              <a:buFont typeface="Wingdings" charset="2"/>
              <a:buChar char="v"/>
            </a:pPr>
            <a:r>
              <a:rPr lang="en-US" sz="2000" b="1" dirty="0" smtClean="0">
                <a:latin typeface="+mn-lt"/>
              </a:rPr>
              <a:t>Extended math sections </a:t>
            </a:r>
            <a:r>
              <a:rPr lang="en-US" sz="2000" dirty="0" smtClean="0">
                <a:latin typeface="+mn-lt"/>
              </a:rPr>
              <a:t>(twice as long) </a:t>
            </a:r>
            <a:r>
              <a:rPr lang="en-US" sz="900" dirty="0" smtClean="0">
                <a:solidFill>
                  <a:srgbClr val="D2372C"/>
                </a:solidFill>
                <a:latin typeface="+mn-lt"/>
              </a:rPr>
              <a:t>1</a:t>
            </a:r>
          </a:p>
          <a:p>
            <a:pPr marL="342900" lvl="0" indent="-342900">
              <a:buFont typeface="Wingdings" charset="2"/>
              <a:buChar char="v"/>
            </a:pPr>
            <a:r>
              <a:rPr lang="en-US" sz="2000" b="1" dirty="0" smtClean="0">
                <a:latin typeface="+mn-lt"/>
              </a:rPr>
              <a:t>More interactive classes</a:t>
            </a:r>
            <a:r>
              <a:rPr lang="en-US" sz="2000" b="1" dirty="0" smtClean="0">
                <a:solidFill>
                  <a:srgbClr val="D2372C"/>
                </a:solidFill>
                <a:latin typeface="+mn-lt"/>
              </a:rPr>
              <a:t> </a:t>
            </a:r>
            <a:r>
              <a:rPr lang="en-US" sz="900" dirty="0" smtClean="0">
                <a:solidFill>
                  <a:srgbClr val="D2372C"/>
                </a:solidFill>
                <a:latin typeface="+mn-lt"/>
              </a:rPr>
              <a:t>1</a:t>
            </a:r>
            <a:r>
              <a:rPr lang="en-US" sz="2000" b="1" dirty="0" smtClean="0">
                <a:solidFill>
                  <a:srgbClr val="D2372C"/>
                </a:solidFill>
                <a:latin typeface="+mn-lt"/>
              </a:rPr>
              <a:t> </a:t>
            </a:r>
          </a:p>
          <a:p>
            <a:pPr marL="342900" lvl="0" indent="-342900">
              <a:buFont typeface="Wingdings" charset="2"/>
              <a:buChar char="v"/>
            </a:pPr>
            <a:r>
              <a:rPr lang="en-US" sz="2000" b="1" dirty="0" smtClean="0">
                <a:latin typeface="+mn-lt"/>
              </a:rPr>
              <a:t>Standardizing  class sections:  </a:t>
            </a:r>
            <a:r>
              <a:rPr lang="en-US" sz="900" b="1" dirty="0" smtClean="0">
                <a:solidFill>
                  <a:srgbClr val="D2372C"/>
                </a:solidFill>
                <a:latin typeface="+mn-lt"/>
              </a:rPr>
              <a:t>1</a:t>
            </a:r>
          </a:p>
          <a:p>
            <a:pPr lvl="2"/>
            <a:r>
              <a:rPr lang="en-US" sz="2000" dirty="0" smtClean="0"/>
              <a:t>Drastically reduced number of people teaching different sections of one class</a:t>
            </a:r>
          </a:p>
          <a:p>
            <a:pPr lvl="2"/>
            <a:r>
              <a:rPr lang="en-US" sz="2000" dirty="0" smtClean="0"/>
              <a:t>Instructors hand-selected based on track </a:t>
            </a:r>
            <a:r>
              <a:rPr lang="en-US" sz="2000" dirty="0"/>
              <a:t>record of </a:t>
            </a:r>
            <a:r>
              <a:rPr lang="en-US" sz="2000" dirty="0" smtClean="0"/>
              <a:t>successful teaching</a:t>
            </a:r>
          </a:p>
          <a:p>
            <a:pPr lvl="2"/>
            <a:r>
              <a:rPr lang="en-US" sz="2000" dirty="0" smtClean="0"/>
              <a:t>Instructors </a:t>
            </a:r>
            <a:r>
              <a:rPr lang="en-US" sz="2000" dirty="0"/>
              <a:t>work together in </a:t>
            </a:r>
            <a:r>
              <a:rPr lang="en-US" sz="2000" dirty="0" smtClean="0"/>
              <a:t>teams to design assessments, make decisions on </a:t>
            </a:r>
            <a:r>
              <a:rPr lang="en-US" sz="2000" dirty="0"/>
              <a:t>teaching methods</a:t>
            </a:r>
            <a:r>
              <a:rPr lang="en-US" sz="2000" dirty="0" smtClean="0"/>
              <a:t>, and set </a:t>
            </a:r>
            <a:r>
              <a:rPr lang="en-US" sz="2000" dirty="0"/>
              <a:t>lab </a:t>
            </a:r>
            <a:r>
              <a:rPr lang="en-US" sz="2000" dirty="0" smtClean="0"/>
              <a:t>policies</a:t>
            </a:r>
            <a:endParaRPr lang="en-US" sz="2000" dirty="0"/>
          </a:p>
          <a:p>
            <a:pPr marL="342900" lvl="1" indent="-342900">
              <a:buFont typeface="Wingdings" charset="2"/>
              <a:buChar char="v"/>
            </a:pPr>
            <a:r>
              <a:rPr lang="en-US" sz="2000" b="1" dirty="0" smtClean="0"/>
              <a:t>Adaptive </a:t>
            </a:r>
            <a:r>
              <a:rPr lang="en-US" sz="2000" b="1" dirty="0"/>
              <a:t>learning software (ALEKS</a:t>
            </a:r>
            <a:r>
              <a:rPr lang="en-US" sz="2000" b="1" dirty="0" smtClean="0"/>
              <a:t>) “Mastery Math Lab:” </a:t>
            </a:r>
            <a:r>
              <a:rPr lang="en-US" sz="900" b="1" dirty="0" smtClean="0">
                <a:solidFill>
                  <a:srgbClr val="D2372C"/>
                </a:solidFill>
              </a:rPr>
              <a:t>1, 2</a:t>
            </a:r>
          </a:p>
          <a:p>
            <a:pPr lvl="2"/>
            <a:r>
              <a:rPr lang="en-US" sz="2000" dirty="0" smtClean="0"/>
              <a:t>Students do math problems using interactive computer software either in a lab </a:t>
            </a:r>
            <a:r>
              <a:rPr lang="en-US" sz="900" b="1" dirty="0" smtClean="0">
                <a:solidFill>
                  <a:srgbClr val="D2372C"/>
                </a:solidFill>
              </a:rPr>
              <a:t>1  </a:t>
            </a:r>
            <a:r>
              <a:rPr lang="en-US" sz="2000" dirty="0" smtClean="0"/>
              <a:t>or on-line </a:t>
            </a:r>
            <a:r>
              <a:rPr lang="en-US" sz="900" b="1" dirty="0" smtClean="0">
                <a:solidFill>
                  <a:srgbClr val="D2372C"/>
                </a:solidFill>
              </a:rPr>
              <a:t>2</a:t>
            </a:r>
            <a:endParaRPr lang="en-US" sz="900" b="1" dirty="0">
              <a:solidFill>
                <a:srgbClr val="D2372C"/>
              </a:solidFill>
            </a:endParaRPr>
          </a:p>
          <a:p>
            <a:pPr lvl="2"/>
            <a:r>
              <a:rPr lang="en-US" sz="2000" dirty="0"/>
              <a:t>Helps assess knowledge and lets students see what content areas they </a:t>
            </a:r>
            <a:r>
              <a:rPr lang="en-US" sz="2000" dirty="0" smtClean="0"/>
              <a:t>have </a:t>
            </a:r>
            <a:r>
              <a:rPr lang="en-US" sz="2000" dirty="0"/>
              <a:t>mastered and alternatively which areas needs further </a:t>
            </a:r>
            <a:r>
              <a:rPr lang="en-US" sz="2000" dirty="0" smtClean="0"/>
              <a:t>practice</a:t>
            </a:r>
          </a:p>
          <a:p>
            <a:pPr lvl="2"/>
            <a:r>
              <a:rPr lang="en-US" sz="2000" dirty="0" smtClean="0"/>
              <a:t>Personalized, on-demand assistance </a:t>
            </a:r>
            <a:r>
              <a:rPr lang="en-US" sz="900" b="1" dirty="0" smtClean="0">
                <a:solidFill>
                  <a:srgbClr val="D2372C"/>
                </a:solidFill>
              </a:rPr>
              <a:t>1, </a:t>
            </a:r>
            <a:r>
              <a:rPr lang="en-US" sz="900" b="1" dirty="0">
                <a:solidFill>
                  <a:srgbClr val="D2372C"/>
                </a:solidFill>
              </a:rPr>
              <a:t>2</a:t>
            </a:r>
          </a:p>
          <a:p>
            <a:pPr lvl="2"/>
            <a:r>
              <a:rPr lang="en-US" sz="2000" dirty="0" smtClean="0"/>
              <a:t>Mandatory student participation </a:t>
            </a:r>
            <a:r>
              <a:rPr lang="en-US" sz="900" b="1" dirty="0" smtClean="0">
                <a:solidFill>
                  <a:srgbClr val="D2372C"/>
                </a:solidFill>
              </a:rPr>
              <a:t>1, 2        </a:t>
            </a:r>
            <a:r>
              <a:rPr lang="en-US" sz="2000" dirty="0" smtClean="0"/>
              <a:t>3-4 hours per week </a:t>
            </a:r>
            <a:r>
              <a:rPr lang="en-US" sz="900" b="1" dirty="0" smtClean="0">
                <a:solidFill>
                  <a:srgbClr val="D2372C"/>
                </a:solidFill>
              </a:rPr>
              <a:t>1</a:t>
            </a:r>
          </a:p>
          <a:p>
            <a:pPr lvl="2"/>
            <a:endParaRPr lang="en-US" sz="2000" b="1" dirty="0"/>
          </a:p>
        </p:txBody>
      </p:sp>
      <p:sp>
        <p:nvSpPr>
          <p:cNvPr id="6" name="TextBox 5"/>
          <p:cNvSpPr txBox="1"/>
          <p:nvPr/>
        </p:nvSpPr>
        <p:spPr>
          <a:xfrm>
            <a:off x="587141" y="670634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3564558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1202315" y="353244"/>
            <a:ext cx="8697335" cy="455401"/>
          </a:xfrm>
        </p:spPr>
        <p:txBody>
          <a:bodyPr/>
          <a:lstStyle/>
          <a:p>
            <a:r>
              <a:rPr lang="en-US" sz="4000" b="1" dirty="0" smtClean="0">
                <a:solidFill>
                  <a:schemeClr val="bg1"/>
                </a:solidFill>
                <a:latin typeface="+mj-lt"/>
              </a:rPr>
              <a:t>Results of Pedagogical Innovations</a:t>
            </a:r>
            <a:endParaRPr lang="en-US" sz="4000" b="1" dirty="0">
              <a:solidFill>
                <a:schemeClr val="bg1"/>
              </a:solidFill>
              <a:latin typeface="+mj-lt"/>
            </a:endParaRPr>
          </a:p>
        </p:txBody>
      </p:sp>
      <p:sp>
        <p:nvSpPr>
          <p:cNvPr id="4" name="Content Placeholder 3"/>
          <p:cNvSpPr>
            <a:spLocks noGrp="1"/>
          </p:cNvSpPr>
          <p:nvPr>
            <p:ph idx="13"/>
          </p:nvPr>
        </p:nvSpPr>
        <p:spPr>
          <a:xfrm>
            <a:off x="637165" y="2360189"/>
            <a:ext cx="8697335" cy="4929611"/>
          </a:xfrm>
        </p:spPr>
        <p:txBody>
          <a:bodyPr/>
          <a:lstStyle/>
          <a:p>
            <a:r>
              <a:rPr lang="en-US" sz="2400" i="1" dirty="0" smtClean="0">
                <a:solidFill>
                  <a:srgbClr val="E74C39"/>
                </a:solidFill>
              </a:rPr>
              <a:t>“We've </a:t>
            </a:r>
            <a:r>
              <a:rPr lang="en-US" sz="2400" i="1" dirty="0">
                <a:solidFill>
                  <a:srgbClr val="E74C39"/>
                </a:solidFill>
              </a:rPr>
              <a:t>used the same tests, we’ve used the same material and seen that increase [in the number of students that pass the class].  We’ve also seen a dramatic decrease in the number of students that drop the class. So we know that we’re being successful in [improving] the students' feelings of self-efficacy… so that even if they're not passing the class at least they don’t feel like they’re a failure and therefore are going to drop out.  So when we had these successes.. we tested this for a number of years and then we went whole scale into college algebra in the fall of 2012. All the college algebra classes use this model</a:t>
            </a:r>
            <a:r>
              <a:rPr lang="en-US" sz="2400" i="1" dirty="0" smtClean="0">
                <a:solidFill>
                  <a:srgbClr val="E74C39"/>
                </a:solidFill>
              </a:rPr>
              <a:t>.” </a:t>
            </a:r>
          </a:p>
          <a:p>
            <a:endParaRPr lang="en-US" sz="800" i="1" dirty="0" smtClean="0">
              <a:solidFill>
                <a:srgbClr val="E74C39"/>
              </a:solidFill>
            </a:endParaRPr>
          </a:p>
          <a:p>
            <a:r>
              <a:rPr lang="en-US" sz="1900" dirty="0" smtClean="0">
                <a:solidFill>
                  <a:srgbClr val="E74C39"/>
                </a:solidFill>
              </a:rPr>
              <a:t>– Director of the Master Math Program R1 Large HSI </a:t>
            </a:r>
            <a:endParaRPr lang="en-US" sz="1900" dirty="0">
              <a:solidFill>
                <a:srgbClr val="E74C39"/>
              </a:solidFill>
            </a:endParaRPr>
          </a:p>
          <a:p>
            <a:endParaRPr lang="en-US" sz="2800" dirty="0"/>
          </a:p>
        </p:txBody>
      </p:sp>
      <p:sp>
        <p:nvSpPr>
          <p:cNvPr id="5" name="TextBox 4"/>
          <p:cNvSpPr txBox="1"/>
          <p:nvPr/>
        </p:nvSpPr>
        <p:spPr>
          <a:xfrm>
            <a:off x="637165" y="1257300"/>
            <a:ext cx="8862435" cy="977900"/>
          </a:xfrm>
          <a:prstGeom prst="rect">
            <a:avLst/>
          </a:prstGeom>
        </p:spPr>
        <p:txBody>
          <a:bodyPr vert="horz" wrap="square" lIns="0" tIns="0" rIns="0" bIns="0" rtlCol="0" anchor="t" anchorCtr="0">
            <a:normAutofit/>
          </a:bodyPr>
          <a:lstStyle/>
          <a:p>
            <a:r>
              <a:rPr lang="en-US" b="0" i="0" dirty="0" smtClean="0">
                <a:cs typeface="ChunkFive-Roman"/>
              </a:rPr>
              <a:t>Referring to Math </a:t>
            </a:r>
            <a:r>
              <a:rPr lang="en-US" dirty="0"/>
              <a:t>faculty working in teams to redesign courses </a:t>
            </a:r>
            <a:r>
              <a:rPr lang="en-US" dirty="0" smtClean="0"/>
              <a:t>combined with </a:t>
            </a:r>
            <a:r>
              <a:rPr lang="en-US" b="0" i="0" dirty="0" smtClean="0">
                <a:cs typeface="ChunkFive-Roman"/>
              </a:rPr>
              <a:t>using</a:t>
            </a:r>
            <a:r>
              <a:rPr lang="en-US" dirty="0" smtClean="0"/>
              <a:t> adaptive </a:t>
            </a:r>
            <a:r>
              <a:rPr lang="en-US" dirty="0"/>
              <a:t>learning </a:t>
            </a:r>
            <a:r>
              <a:rPr lang="en-US" dirty="0" smtClean="0"/>
              <a:t>software in a math lab staffed with faculty and peer learning assistants…</a:t>
            </a:r>
            <a:r>
              <a:rPr lang="en-US" b="0" i="0" dirty="0" smtClean="0">
                <a:solidFill>
                  <a:srgbClr val="E74C39"/>
                </a:solidFill>
                <a:cs typeface="ChunkFive-Roman"/>
              </a:rPr>
              <a:t> </a:t>
            </a:r>
          </a:p>
        </p:txBody>
      </p:sp>
    </p:spTree>
    <p:extLst>
      <p:ext uri="{BB962C8B-B14F-4D97-AF65-F5344CB8AC3E}">
        <p14:creationId xmlns:p14="http://schemas.microsoft.com/office/powerpoint/2010/main" val="2973903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1211095" y="1840920"/>
            <a:ext cx="8013685" cy="3005996"/>
          </a:xfrm>
        </p:spPr>
        <p:txBody>
          <a:bodyPr/>
          <a:lstStyle/>
          <a:p>
            <a:pPr lvl="0" algn="ctr">
              <a:lnSpc>
                <a:spcPct val="80000"/>
              </a:lnSpc>
              <a:spcBef>
                <a:spcPts val="2000"/>
              </a:spcBef>
            </a:pPr>
            <a:r>
              <a:rPr lang="en-US" sz="7200" b="1" i="1" dirty="0" smtClean="0">
                <a:solidFill>
                  <a:srgbClr val="E74C39"/>
                </a:solidFill>
                <a:latin typeface="+mj-lt"/>
                <a:cs typeface="ChunkFive-Roman"/>
              </a:rPr>
              <a:t>Changing Faculty Roles and Professional Development</a:t>
            </a:r>
            <a:endParaRPr lang="en-US" sz="4400" b="1" dirty="0">
              <a:solidFill>
                <a:srgbClr val="E74C39"/>
              </a:solidFill>
              <a:latin typeface="+mj-lt"/>
              <a:cs typeface="ChunkFive-Roman"/>
            </a:endParaRPr>
          </a:p>
          <a:p>
            <a:pPr lvl="0" algn="ctr">
              <a:lnSpc>
                <a:spcPct val="80000"/>
              </a:lnSpc>
              <a:spcBef>
                <a:spcPts val="2000"/>
              </a:spcBef>
            </a:pPr>
            <a:r>
              <a:rPr lang="en-US" sz="1800" b="0" i="0" dirty="0" smtClean="0">
                <a:solidFill>
                  <a:srgbClr val="E74C39"/>
                </a:solidFill>
                <a:latin typeface="ChunkFive-Roman"/>
                <a:cs typeface="ChunkFive-Roman"/>
              </a:rPr>
              <a:t/>
            </a:r>
            <a:br>
              <a:rPr lang="en-US" sz="1800" b="0" i="0" dirty="0" smtClean="0">
                <a:solidFill>
                  <a:srgbClr val="E74C39"/>
                </a:solidFill>
                <a:latin typeface="ChunkFive-Roman"/>
                <a:cs typeface="ChunkFive-Roman"/>
              </a:rPr>
            </a:br>
            <a:endParaRPr lang="en-US" sz="1800" b="0" i="0" dirty="0" smtClean="0">
              <a:solidFill>
                <a:srgbClr val="E74C39"/>
              </a:solidFill>
              <a:latin typeface="ChunkFive-Roman"/>
              <a:cs typeface="ChunkFive-Roman"/>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24972689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2070101" y="365226"/>
            <a:ext cx="6426200" cy="455401"/>
          </a:xfrm>
        </p:spPr>
        <p:txBody>
          <a:bodyPr/>
          <a:lstStyle/>
          <a:p>
            <a:r>
              <a:rPr lang="en-US" sz="4000" b="1" dirty="0">
                <a:solidFill>
                  <a:schemeClr val="bg1"/>
                </a:solidFill>
                <a:latin typeface="+mj-lt"/>
              </a:rPr>
              <a:t>Changing Faculty Roles</a:t>
            </a:r>
            <a:endParaRPr lang="en-US" sz="4000" dirty="0">
              <a:solidFill>
                <a:schemeClr val="bg1"/>
              </a:solidFill>
              <a:latin typeface="+mj-lt"/>
            </a:endParaRPr>
          </a:p>
        </p:txBody>
      </p:sp>
      <p:sp>
        <p:nvSpPr>
          <p:cNvPr id="4" name="Content Placeholder 3"/>
          <p:cNvSpPr>
            <a:spLocks noGrp="1"/>
          </p:cNvSpPr>
          <p:nvPr>
            <p:ph idx="13"/>
          </p:nvPr>
        </p:nvSpPr>
        <p:spPr>
          <a:xfrm>
            <a:off x="444501" y="1371601"/>
            <a:ext cx="9245599" cy="647699"/>
          </a:xfrm>
        </p:spPr>
        <p:txBody>
          <a:bodyPr/>
          <a:lstStyle/>
          <a:p>
            <a:pPr lvl="0"/>
            <a:r>
              <a:rPr lang="en-US" sz="2200" b="1" dirty="0" smtClean="0">
                <a:latin typeface="+mn-lt"/>
              </a:rPr>
              <a:t>R1 Large HSI</a:t>
            </a:r>
          </a:p>
          <a:p>
            <a:pPr marL="342900" lvl="0" indent="-342900">
              <a:buFont typeface="Arial" panose="020B0604020202020204" pitchFamily="34" charset="0"/>
              <a:buChar char="•"/>
            </a:pPr>
            <a:r>
              <a:rPr lang="en-US" sz="2000" dirty="0" smtClean="0">
                <a:latin typeface="+mn-lt"/>
              </a:rPr>
              <a:t> </a:t>
            </a:r>
            <a:r>
              <a:rPr lang="en-US" sz="2000" dirty="0">
                <a:latin typeface="+mn-lt"/>
              </a:rPr>
              <a:t>S</a:t>
            </a:r>
            <a:r>
              <a:rPr lang="en-US" sz="2000" dirty="0" smtClean="0">
                <a:latin typeface="+mn-lt"/>
              </a:rPr>
              <a:t>witched to relying only on fixed term, full-time adjunct faculty </a:t>
            </a:r>
            <a:endParaRPr lang="en-US" sz="2000" dirty="0">
              <a:latin typeface="+mn-lt"/>
            </a:endParaRPr>
          </a:p>
          <a:p>
            <a:endParaRPr lang="en-US" dirty="0"/>
          </a:p>
        </p:txBody>
      </p:sp>
      <p:sp>
        <p:nvSpPr>
          <p:cNvPr id="6" name="TextBox 5"/>
          <p:cNvSpPr txBox="1"/>
          <p:nvPr/>
        </p:nvSpPr>
        <p:spPr>
          <a:xfrm>
            <a:off x="812801" y="2257351"/>
            <a:ext cx="8597900" cy="4127500"/>
          </a:xfrm>
          <a:prstGeom prst="rect">
            <a:avLst/>
          </a:prstGeom>
          <a:solidFill>
            <a:schemeClr val="bg2">
              <a:lumMod val="75000"/>
              <a:alpha val="19000"/>
            </a:schemeClr>
          </a:solidFill>
        </p:spPr>
        <p:txBody>
          <a:bodyPr vert="horz" wrap="square" lIns="0" tIns="0" rIns="0" bIns="0" rtlCol="0" anchor="t" anchorCtr="0">
            <a:normAutofit/>
          </a:bodyPr>
          <a:lstStyle/>
          <a:p>
            <a:r>
              <a:rPr lang="en-US" sz="2400" i="1" dirty="0" smtClean="0">
                <a:solidFill>
                  <a:srgbClr val="E74C39"/>
                </a:solidFill>
              </a:rPr>
              <a:t>If </a:t>
            </a:r>
            <a:r>
              <a:rPr lang="en-US" sz="2400" i="1" dirty="0">
                <a:solidFill>
                  <a:srgbClr val="E74C39"/>
                </a:solidFill>
              </a:rPr>
              <a:t>we have fulltime instructors, we can </a:t>
            </a:r>
            <a:r>
              <a:rPr lang="en-US" sz="2400" i="1" dirty="0" smtClean="0">
                <a:solidFill>
                  <a:srgbClr val="E74C39"/>
                </a:solidFill>
              </a:rPr>
              <a:t>hold people </a:t>
            </a:r>
            <a:r>
              <a:rPr lang="en-US" sz="2400" i="1" dirty="0">
                <a:solidFill>
                  <a:srgbClr val="E74C39"/>
                </a:solidFill>
              </a:rPr>
              <a:t>accountable, we can have them participate in professional development, etcetera… Once they are hired, they are told, </a:t>
            </a:r>
            <a:r>
              <a:rPr lang="en-US" sz="2400" i="1" dirty="0" smtClean="0">
                <a:solidFill>
                  <a:srgbClr val="E74C39"/>
                </a:solidFill>
              </a:rPr>
              <a:t>‘You </a:t>
            </a:r>
            <a:r>
              <a:rPr lang="en-US" sz="2400" i="1" dirty="0">
                <a:solidFill>
                  <a:srgbClr val="E74C39"/>
                </a:solidFill>
              </a:rPr>
              <a:t>are going to be a part of transforming classes, that’s going to be part of your role… This is not [just] teaching classes and going home.   The expectation is that you'll meet with the people that you’re working with.  The expectation is that you’ll participate in the Math </a:t>
            </a:r>
            <a:r>
              <a:rPr lang="en-US" sz="2400" i="1" dirty="0" smtClean="0">
                <a:solidFill>
                  <a:srgbClr val="E74C39"/>
                </a:solidFill>
              </a:rPr>
              <a:t>Department.. you’re </a:t>
            </a:r>
            <a:r>
              <a:rPr lang="en-US" sz="2400" i="1" dirty="0">
                <a:solidFill>
                  <a:srgbClr val="E74C39"/>
                </a:solidFill>
              </a:rPr>
              <a:t>going to be serving on </a:t>
            </a:r>
            <a:r>
              <a:rPr lang="en-US" sz="2400" i="1" dirty="0" smtClean="0">
                <a:solidFill>
                  <a:srgbClr val="E74C39"/>
                </a:solidFill>
              </a:rPr>
              <a:t>committees... </a:t>
            </a:r>
            <a:r>
              <a:rPr lang="en-US" sz="2400" i="1" dirty="0">
                <a:solidFill>
                  <a:srgbClr val="E74C39"/>
                </a:solidFill>
              </a:rPr>
              <a:t>This is going to be your profession, rather than a way of making money</a:t>
            </a:r>
            <a:r>
              <a:rPr lang="en-US" sz="2400" i="1" dirty="0" smtClean="0">
                <a:solidFill>
                  <a:srgbClr val="E74C39"/>
                </a:solidFill>
              </a:rPr>
              <a:t>.’</a:t>
            </a:r>
          </a:p>
          <a:p>
            <a:r>
              <a:rPr lang="en-US" sz="2400" i="1" dirty="0" smtClean="0">
                <a:solidFill>
                  <a:srgbClr val="E74C39"/>
                </a:solidFill>
              </a:rPr>
              <a:t> </a:t>
            </a:r>
          </a:p>
          <a:p>
            <a:r>
              <a:rPr lang="en-US" sz="1900" dirty="0" smtClean="0">
                <a:solidFill>
                  <a:srgbClr val="E74C39"/>
                </a:solidFill>
              </a:rPr>
              <a:t>– </a:t>
            </a:r>
            <a:r>
              <a:rPr lang="en-US" sz="1900" dirty="0">
                <a:solidFill>
                  <a:srgbClr val="E74C39"/>
                </a:solidFill>
              </a:rPr>
              <a:t>Director of the Master Math </a:t>
            </a:r>
            <a:r>
              <a:rPr lang="en-US" sz="1900" dirty="0" smtClean="0">
                <a:solidFill>
                  <a:srgbClr val="E74C39"/>
                </a:solidFill>
              </a:rPr>
              <a:t>Program, R1 Large HSI</a:t>
            </a:r>
            <a:endParaRPr lang="en-US" sz="1900" dirty="0">
              <a:solidFill>
                <a:srgbClr val="E74C39"/>
              </a:solidFill>
            </a:endParaRPr>
          </a:p>
          <a:p>
            <a:pPr algn="l"/>
            <a:endParaRPr lang="en-US" sz="24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4084874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0700" y="2960000"/>
            <a:ext cx="9055100" cy="3363802"/>
          </a:xfrm>
          <a:prstGeom prst="rect">
            <a:avLst/>
          </a:prstGeom>
          <a:solidFill>
            <a:schemeClr val="accent6">
              <a:lumMod val="10000"/>
              <a:lumOff val="90000"/>
              <a:alpha val="53000"/>
            </a:schemeClr>
          </a:solidFill>
        </p:spPr>
        <p:txBody>
          <a:bodyPr vert="horz" wrap="square" lIns="0" tIns="0" rIns="0" bIns="0" rtlCol="0" anchor="t" anchorCtr="0">
            <a:normAutofit lnSpcReduction="10000"/>
          </a:bodyPr>
          <a:lstStyle/>
          <a:p>
            <a:r>
              <a:rPr lang="en-US" sz="2400" i="1" dirty="0">
                <a:solidFill>
                  <a:srgbClr val="E74C39"/>
                </a:solidFill>
              </a:rPr>
              <a:t>They see their passion as teaching and interacting with students, and they love it. They're almost relieved that now universities are looking for them because they don't have that publish-or-perish hatchet hanging over their heads, and they can actually do what they love, which is focusing on students. What you have in departments then is you have people being hired in who's primary focus is on student success, student learning, and teaching, and they serve a very vital role in the </a:t>
            </a:r>
            <a:r>
              <a:rPr lang="en-US" sz="2400" i="1" dirty="0" smtClean="0">
                <a:solidFill>
                  <a:srgbClr val="E74C39"/>
                </a:solidFill>
              </a:rPr>
              <a:t>department. </a:t>
            </a:r>
          </a:p>
          <a:p>
            <a:pPr algn="ctr"/>
            <a:endParaRPr lang="en-US" sz="900" i="1" dirty="0" smtClean="0">
              <a:solidFill>
                <a:srgbClr val="E74C39"/>
              </a:solidFill>
            </a:endParaRPr>
          </a:p>
          <a:p>
            <a:r>
              <a:rPr lang="en-US" sz="1900" i="1" dirty="0" smtClean="0">
                <a:solidFill>
                  <a:srgbClr val="E74C39"/>
                </a:solidFill>
              </a:rPr>
              <a:t>– Associate Dean of Educational Initiatives for the College of Arts and Sciences, </a:t>
            </a:r>
          </a:p>
          <a:p>
            <a:r>
              <a:rPr lang="en-US" sz="1900" i="1" dirty="0" smtClean="0">
                <a:solidFill>
                  <a:srgbClr val="E74C39"/>
                </a:solidFill>
              </a:rPr>
              <a:t>   R2 Small HSI</a:t>
            </a:r>
            <a:endParaRPr lang="en-US" sz="1900" i="1" dirty="0">
              <a:solidFill>
                <a:srgbClr val="E74C39"/>
              </a:solidFill>
            </a:endParaRPr>
          </a:p>
          <a:p>
            <a:pPr algn="l"/>
            <a:endParaRPr lang="en-US" sz="3000" b="0" i="0" dirty="0" smtClean="0">
              <a:solidFill>
                <a:srgbClr val="E74C39"/>
              </a:solidFill>
              <a:latin typeface="ChunkFive-Roman"/>
              <a:cs typeface="ChunkFive-Roman"/>
            </a:endParaRPr>
          </a:p>
        </p:txBody>
      </p:sp>
      <p:sp>
        <p:nvSpPr>
          <p:cNvPr id="3" name="Content Placeholder 2"/>
          <p:cNvSpPr>
            <a:spLocks noGrp="1"/>
          </p:cNvSpPr>
          <p:nvPr>
            <p:ph idx="12"/>
          </p:nvPr>
        </p:nvSpPr>
        <p:spPr>
          <a:xfrm>
            <a:off x="2184400" y="290678"/>
            <a:ext cx="8420099" cy="455401"/>
          </a:xfrm>
        </p:spPr>
        <p:txBody>
          <a:bodyPr/>
          <a:lstStyle/>
          <a:p>
            <a:r>
              <a:rPr lang="en-US" sz="4000" b="1" dirty="0" smtClean="0">
                <a:solidFill>
                  <a:schemeClr val="bg1"/>
                </a:solidFill>
                <a:latin typeface="+mj-lt"/>
              </a:rPr>
              <a:t>Changing Faculty Roles</a:t>
            </a:r>
            <a:endParaRPr lang="en-US" sz="4000" dirty="0">
              <a:solidFill>
                <a:schemeClr val="bg1"/>
              </a:solidFill>
              <a:latin typeface="+mj-lt"/>
            </a:endParaRPr>
          </a:p>
        </p:txBody>
      </p:sp>
      <p:sp>
        <p:nvSpPr>
          <p:cNvPr id="4" name="Content Placeholder 3"/>
          <p:cNvSpPr>
            <a:spLocks noGrp="1"/>
          </p:cNvSpPr>
          <p:nvPr>
            <p:ph idx="13"/>
          </p:nvPr>
        </p:nvSpPr>
        <p:spPr>
          <a:xfrm>
            <a:off x="241301" y="1242279"/>
            <a:ext cx="9613898" cy="1221521"/>
          </a:xfrm>
        </p:spPr>
        <p:txBody>
          <a:bodyPr/>
          <a:lstStyle/>
          <a:p>
            <a:r>
              <a:rPr lang="en-US" sz="2200" b="1" dirty="0" smtClean="0">
                <a:latin typeface="+mn-lt"/>
              </a:rPr>
              <a:t>R2 Small HS</a:t>
            </a:r>
            <a:r>
              <a:rPr lang="en-US" sz="2200" b="1" dirty="0">
                <a:latin typeface="+mn-lt"/>
              </a:rPr>
              <a:t>I</a:t>
            </a:r>
            <a:r>
              <a:rPr lang="en-US" sz="2200" b="1" dirty="0" smtClean="0">
                <a:latin typeface="+mn-lt"/>
              </a:rPr>
              <a:t> </a:t>
            </a:r>
            <a:endParaRPr lang="en-US" sz="2200" dirty="0">
              <a:latin typeface="+mn-lt"/>
            </a:endParaRPr>
          </a:p>
          <a:p>
            <a:pPr marL="342900" lvl="0" indent="-342900">
              <a:buFont typeface="Arial" panose="020B0604020202020204" pitchFamily="34" charset="0"/>
              <a:buChar char="•"/>
            </a:pPr>
            <a:r>
              <a:rPr lang="en-US" sz="2000" dirty="0" smtClean="0">
                <a:latin typeface="+mn-lt"/>
              </a:rPr>
              <a:t>Created </a:t>
            </a:r>
            <a:r>
              <a:rPr lang="en-US" sz="2000" dirty="0">
                <a:latin typeface="+mn-lt"/>
              </a:rPr>
              <a:t>a </a:t>
            </a:r>
            <a:r>
              <a:rPr lang="en-US" sz="2000" dirty="0" smtClean="0">
                <a:latin typeface="+mn-lt"/>
              </a:rPr>
              <a:t>‘master teacher’ full-time </a:t>
            </a:r>
            <a:r>
              <a:rPr lang="en-US" sz="2000" dirty="0">
                <a:latin typeface="+mn-lt"/>
              </a:rPr>
              <a:t>career </a:t>
            </a:r>
            <a:r>
              <a:rPr lang="en-US" sz="2000" dirty="0" smtClean="0">
                <a:latin typeface="+mn-lt"/>
              </a:rPr>
              <a:t>track </a:t>
            </a:r>
            <a:r>
              <a:rPr lang="en-US" sz="2000" dirty="0">
                <a:latin typeface="+mn-lt"/>
              </a:rPr>
              <a:t>with steps for promotion </a:t>
            </a:r>
            <a:r>
              <a:rPr lang="en-US" sz="2000" dirty="0" smtClean="0">
                <a:latin typeface="+mn-lt"/>
              </a:rPr>
              <a:t>that comes with a higher teacher title. </a:t>
            </a:r>
          </a:p>
          <a:p>
            <a:pPr marL="1485900" lvl="2" indent="-342900">
              <a:buFont typeface="Arial" panose="020B0604020202020204" pitchFamily="34" charset="0"/>
              <a:buChar char="•"/>
            </a:pPr>
            <a:r>
              <a:rPr lang="en-US" sz="2000" dirty="0" smtClean="0"/>
              <a:t> </a:t>
            </a:r>
            <a:r>
              <a:rPr lang="en-US" sz="2000" dirty="0"/>
              <a:t>Evaluation based upon teaching portfolios and service, not so much </a:t>
            </a:r>
            <a:r>
              <a:rPr lang="en-US" sz="2000" dirty="0" smtClean="0"/>
              <a:t>research. </a:t>
            </a:r>
            <a:endParaRPr lang="en-US" dirty="0"/>
          </a:p>
        </p:txBody>
      </p:sp>
    </p:spTree>
    <p:extLst>
      <p:ext uri="{BB962C8B-B14F-4D97-AF65-F5344CB8AC3E}">
        <p14:creationId xmlns:p14="http://schemas.microsoft.com/office/powerpoint/2010/main" val="15003922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2133601" y="355078"/>
            <a:ext cx="6464299" cy="455401"/>
          </a:xfrm>
        </p:spPr>
        <p:txBody>
          <a:bodyPr/>
          <a:lstStyle/>
          <a:p>
            <a:r>
              <a:rPr lang="en-US" sz="4000" b="1" dirty="0">
                <a:solidFill>
                  <a:schemeClr val="bg1"/>
                </a:solidFill>
                <a:latin typeface="+mj-lt"/>
              </a:rPr>
              <a:t>Changing Faculty Roles</a:t>
            </a:r>
            <a:endParaRPr lang="en-US" sz="4000" dirty="0">
              <a:solidFill>
                <a:schemeClr val="bg1"/>
              </a:solidFill>
              <a:latin typeface="+mj-lt"/>
            </a:endParaRPr>
          </a:p>
        </p:txBody>
      </p:sp>
      <p:sp>
        <p:nvSpPr>
          <p:cNvPr id="4" name="Content Placeholder 3"/>
          <p:cNvSpPr>
            <a:spLocks noGrp="1"/>
          </p:cNvSpPr>
          <p:nvPr>
            <p:ph idx="13"/>
          </p:nvPr>
        </p:nvSpPr>
        <p:spPr>
          <a:xfrm>
            <a:off x="271339" y="1235578"/>
            <a:ext cx="8153399" cy="4714022"/>
          </a:xfrm>
        </p:spPr>
        <p:txBody>
          <a:bodyPr/>
          <a:lstStyle/>
          <a:p>
            <a:r>
              <a:rPr lang="en-US" sz="2200" b="1" dirty="0" smtClean="0">
                <a:latin typeface="+mn-lt"/>
              </a:rPr>
              <a:t>Masters Comprehensive HSI</a:t>
            </a:r>
          </a:p>
          <a:p>
            <a:pPr marL="342900" indent="-342900">
              <a:buFont typeface="Arial" panose="020B0604020202020204" pitchFamily="34" charset="0"/>
              <a:buChar char="•"/>
            </a:pPr>
            <a:r>
              <a:rPr lang="en-US" sz="2000" dirty="0" smtClean="0">
                <a:latin typeface="+mn-lt"/>
              </a:rPr>
              <a:t>Because it is a teaching institution, all professors are expected </a:t>
            </a:r>
            <a:r>
              <a:rPr lang="en-US" sz="2000" dirty="0">
                <a:latin typeface="+mn-lt"/>
              </a:rPr>
              <a:t>to be committed “</a:t>
            </a:r>
            <a:r>
              <a:rPr lang="en-US" sz="2000" dirty="0" smtClean="0">
                <a:latin typeface="+mn-lt"/>
              </a:rPr>
              <a:t>teacher-scholars”</a:t>
            </a:r>
            <a:endParaRPr lang="en-US" sz="2000" dirty="0">
              <a:latin typeface="+mn-lt"/>
            </a:endParaRPr>
          </a:p>
        </p:txBody>
      </p:sp>
      <p:sp useBgFill="1">
        <p:nvSpPr>
          <p:cNvPr id="6" name="TextBox 5"/>
          <p:cNvSpPr txBox="1"/>
          <p:nvPr/>
        </p:nvSpPr>
        <p:spPr>
          <a:xfrm>
            <a:off x="1258921" y="2412460"/>
            <a:ext cx="7783480" cy="3852154"/>
          </a:xfrm>
          <a:prstGeom prst="rect">
            <a:avLst/>
          </a:prstGeom>
        </p:spPr>
        <p:txBody>
          <a:bodyPr vert="horz" wrap="square" lIns="0" tIns="0" rIns="0" bIns="0" rtlCol="0" anchor="t" anchorCtr="0">
            <a:normAutofit fontScale="92500" lnSpcReduction="10000"/>
          </a:bodyPr>
          <a:lstStyle/>
          <a:p>
            <a:pPr marL="0" lvl="1"/>
            <a:r>
              <a:rPr lang="en-US" sz="2200" dirty="0" smtClean="0">
                <a:solidFill>
                  <a:srgbClr val="F78911"/>
                </a:solidFill>
              </a:rPr>
              <a:t>We </a:t>
            </a:r>
            <a:r>
              <a:rPr lang="en-US" sz="2200" dirty="0">
                <a:solidFill>
                  <a:srgbClr val="F78911"/>
                </a:solidFill>
              </a:rPr>
              <a:t>emphasize teaching and the quality of teaching here in our tenure and promotion process much more than we do research. We like faculty to have research experience both for their own development and also because that keeps them current in their fields and they bring that into classroom. But you will not be able to get tenure here if you're not a good teacher and we evaluate that in various ways from student evaluations and peer evaluations and reflections of the candidates themselves on their teaching and we look for improvements in that over time.  And when we're recruiting faculty we really emphasize that you're not going to be happy here as a faculty member if you don’t enjoy teaching and if you do not have real commitment to teaching. </a:t>
            </a:r>
            <a:endParaRPr lang="en-US" sz="2200" dirty="0" smtClean="0">
              <a:solidFill>
                <a:srgbClr val="F78911"/>
              </a:solidFill>
            </a:endParaRPr>
          </a:p>
          <a:p>
            <a:pPr marL="0" lvl="1" algn="ctr"/>
            <a:endParaRPr lang="en-US" sz="1100" b="1" i="1" dirty="0" smtClean="0">
              <a:solidFill>
                <a:srgbClr val="F78911"/>
              </a:solidFill>
            </a:endParaRPr>
          </a:p>
          <a:p>
            <a:pPr algn="ctr"/>
            <a:r>
              <a:rPr lang="en-US" sz="2400" dirty="0" smtClean="0"/>
              <a:t> 	</a:t>
            </a:r>
            <a:r>
              <a:rPr lang="en-US" sz="2200" dirty="0" smtClean="0">
                <a:solidFill>
                  <a:srgbClr val="F78911"/>
                </a:solidFill>
              </a:rPr>
              <a:t>- Provost </a:t>
            </a:r>
            <a:r>
              <a:rPr lang="en-US" sz="2200" dirty="0">
                <a:solidFill>
                  <a:srgbClr val="F78911"/>
                </a:solidFill>
              </a:rPr>
              <a:t>and Vice President for Academic </a:t>
            </a:r>
            <a:r>
              <a:rPr lang="en-US" sz="2200" dirty="0" smtClean="0">
                <a:solidFill>
                  <a:srgbClr val="F78911"/>
                </a:solidFill>
              </a:rPr>
              <a:t>Affairs, </a:t>
            </a:r>
            <a:r>
              <a:rPr lang="en-US" sz="2200" i="1" dirty="0" smtClean="0">
                <a:solidFill>
                  <a:srgbClr val="F78911"/>
                </a:solidFill>
              </a:rPr>
              <a:t>Master’s Comprehensive HSI</a:t>
            </a:r>
            <a:endParaRPr lang="en-US" sz="2200" dirty="0">
              <a:solidFill>
                <a:srgbClr val="F78911"/>
              </a:solidFill>
            </a:endParaRPr>
          </a:p>
          <a:p>
            <a:pPr algn="l"/>
            <a:endParaRPr lang="en-US" sz="3000" b="0" i="0" dirty="0" smtClean="0">
              <a:solidFill>
                <a:srgbClr val="E74C39"/>
              </a:solidFill>
              <a:latin typeface="ChunkFive-Roman"/>
              <a:cs typeface="ChunkFive-Roman"/>
            </a:endParaRPr>
          </a:p>
        </p:txBody>
      </p:sp>
      <p:pic>
        <p:nvPicPr>
          <p:cNvPr id="5122" name="Picture 2" descr="Image result for teac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58383"/>
            <a:ext cx="2303338" cy="2714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8740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a:xfrm>
            <a:off x="1460500" y="433438"/>
            <a:ext cx="9410699" cy="455401"/>
          </a:xfrm>
        </p:spPr>
        <p:txBody>
          <a:bodyPr/>
          <a:lstStyle/>
          <a:p>
            <a:r>
              <a:rPr lang="en-US" sz="4000" b="1" dirty="0">
                <a:solidFill>
                  <a:schemeClr val="bg1"/>
                </a:solidFill>
                <a:latin typeface="+mj-lt"/>
              </a:rPr>
              <a:t>Faculty Professional Development</a:t>
            </a:r>
          </a:p>
        </p:txBody>
      </p:sp>
      <p:sp>
        <p:nvSpPr>
          <p:cNvPr id="4" name="Content Placeholder 3"/>
          <p:cNvSpPr>
            <a:spLocks noGrp="1"/>
          </p:cNvSpPr>
          <p:nvPr>
            <p:ph idx="13"/>
          </p:nvPr>
        </p:nvSpPr>
        <p:spPr>
          <a:xfrm>
            <a:off x="444501" y="1371601"/>
            <a:ext cx="9474199" cy="4991099"/>
          </a:xfrm>
        </p:spPr>
        <p:txBody>
          <a:bodyPr/>
          <a:lstStyle/>
          <a:p>
            <a:pPr lvl="1" indent="0">
              <a:buClrTx/>
              <a:buNone/>
            </a:pPr>
            <a:r>
              <a:rPr lang="en-US" sz="2400" b="1" dirty="0"/>
              <a:t>Teaching </a:t>
            </a:r>
            <a:r>
              <a:rPr lang="en-US" sz="2400" b="1" dirty="0" smtClean="0"/>
              <a:t>Centers </a:t>
            </a:r>
            <a:r>
              <a:rPr lang="en-US" sz="2400" dirty="0" smtClean="0"/>
              <a:t> - act as </a:t>
            </a:r>
            <a:r>
              <a:rPr lang="en-US" sz="2400" dirty="0"/>
              <a:t>a bridge between education research in STEM and pedagogy t</a:t>
            </a:r>
            <a:r>
              <a:rPr lang="en-US" sz="2400" dirty="0" smtClean="0"/>
              <a:t>o help faculty improve their teaching </a:t>
            </a:r>
            <a:r>
              <a:rPr lang="en-US" sz="900" dirty="0" smtClean="0">
                <a:solidFill>
                  <a:srgbClr val="D2372C"/>
                </a:solidFill>
              </a:rPr>
              <a:t>1 3</a:t>
            </a:r>
            <a:endParaRPr lang="en-US" sz="900" dirty="0">
              <a:solidFill>
                <a:srgbClr val="D2372C"/>
              </a:solidFill>
            </a:endParaRPr>
          </a:p>
          <a:p>
            <a:pPr lvl="2"/>
            <a:r>
              <a:rPr lang="en-US" sz="2200" dirty="0"/>
              <a:t>Offers workshops and summer institutes that teach faculty: </a:t>
            </a:r>
          </a:p>
          <a:p>
            <a:pPr lvl="3"/>
            <a:r>
              <a:rPr lang="en-US" sz="2200" dirty="0" smtClean="0"/>
              <a:t>How </a:t>
            </a:r>
            <a:r>
              <a:rPr lang="en-US" sz="2200" dirty="0"/>
              <a:t>to improve their classes</a:t>
            </a:r>
          </a:p>
          <a:p>
            <a:pPr lvl="3"/>
            <a:r>
              <a:rPr lang="en-US" sz="2200" dirty="0"/>
              <a:t>About cognition and developmental stages of students and how that impacts </a:t>
            </a:r>
            <a:r>
              <a:rPr lang="en-US" sz="2200" dirty="0" smtClean="0"/>
              <a:t>learning</a:t>
            </a:r>
          </a:p>
          <a:p>
            <a:pPr lvl="3"/>
            <a:r>
              <a:rPr lang="en-US" sz="2200" dirty="0" smtClean="0"/>
              <a:t>How to engage in “culturally relevant” teaching </a:t>
            </a:r>
          </a:p>
          <a:p>
            <a:pPr lvl="3"/>
            <a:r>
              <a:rPr lang="en-US" sz="2200" dirty="0" smtClean="0"/>
              <a:t>How </a:t>
            </a:r>
            <a:r>
              <a:rPr lang="en-US" sz="2200" dirty="0"/>
              <a:t>to work with diverse </a:t>
            </a:r>
            <a:r>
              <a:rPr lang="en-US" sz="2200" dirty="0" smtClean="0"/>
              <a:t>students, the </a:t>
            </a:r>
            <a:r>
              <a:rPr lang="en-US" sz="2200" dirty="0"/>
              <a:t>benefits of diverse </a:t>
            </a:r>
            <a:r>
              <a:rPr lang="en-US" sz="2200" dirty="0" smtClean="0"/>
              <a:t>labs, and the benefits to students  </a:t>
            </a:r>
          </a:p>
          <a:p>
            <a:pPr lvl="2"/>
            <a:r>
              <a:rPr lang="en-US" sz="2200" dirty="0" smtClean="0"/>
              <a:t>Incentives: release time, summer salary or stipend </a:t>
            </a:r>
            <a:r>
              <a:rPr lang="en-US" sz="2200" dirty="0"/>
              <a:t>to improve classes </a:t>
            </a:r>
          </a:p>
          <a:p>
            <a:pPr lvl="2"/>
            <a:endParaRPr lang="en-US" sz="2200" dirty="0"/>
          </a:p>
          <a:p>
            <a:pPr lvl="2"/>
            <a:endParaRPr lang="en-US" dirty="0"/>
          </a:p>
          <a:p>
            <a:endParaRPr lang="en-US" dirty="0"/>
          </a:p>
        </p:txBody>
      </p:sp>
      <p:sp>
        <p:nvSpPr>
          <p:cNvPr id="5" name="TextBox 4"/>
          <p:cNvSpPr txBox="1"/>
          <p:nvPr/>
        </p:nvSpPr>
        <p:spPr>
          <a:xfrm>
            <a:off x="587141" y="678416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6803912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1211095" y="2221920"/>
            <a:ext cx="8013685" cy="3005996"/>
          </a:xfrm>
        </p:spPr>
        <p:txBody>
          <a:bodyPr/>
          <a:lstStyle/>
          <a:p>
            <a:pPr lvl="0" algn="ctr">
              <a:lnSpc>
                <a:spcPct val="80000"/>
              </a:lnSpc>
              <a:spcBef>
                <a:spcPts val="2000"/>
              </a:spcBef>
            </a:pPr>
            <a:r>
              <a:rPr lang="en-US" sz="7200" b="1" i="1" dirty="0" smtClean="0">
                <a:solidFill>
                  <a:srgbClr val="E74C39"/>
                </a:solidFill>
                <a:latin typeface="+mj-lt"/>
                <a:cs typeface="ChunkFive-Roman"/>
              </a:rPr>
              <a:t>Starting and Scaling Change</a:t>
            </a:r>
            <a:endParaRPr lang="en-US" sz="4400" b="1" dirty="0">
              <a:solidFill>
                <a:srgbClr val="E74C39"/>
              </a:solidFill>
              <a:latin typeface="+mj-lt"/>
              <a:cs typeface="ChunkFive-Roman"/>
            </a:endParaRPr>
          </a:p>
          <a:p>
            <a:pPr lvl="0" algn="ctr">
              <a:lnSpc>
                <a:spcPct val="80000"/>
              </a:lnSpc>
              <a:spcBef>
                <a:spcPts val="2000"/>
              </a:spcBef>
            </a:pPr>
            <a:r>
              <a:rPr lang="en-US" sz="1800" b="0" i="0" dirty="0" smtClean="0">
                <a:solidFill>
                  <a:srgbClr val="E74C39"/>
                </a:solidFill>
                <a:latin typeface="ChunkFive-Roman"/>
                <a:cs typeface="ChunkFive-Roman"/>
              </a:rPr>
              <a:t/>
            </a:r>
            <a:br>
              <a:rPr lang="en-US" sz="1800" b="0" i="0" dirty="0" smtClean="0">
                <a:solidFill>
                  <a:srgbClr val="E74C39"/>
                </a:solidFill>
                <a:latin typeface="ChunkFive-Roman"/>
                <a:cs typeface="ChunkFive-Roman"/>
              </a:rPr>
            </a:br>
            <a:endParaRPr lang="en-US" sz="1800" b="0" i="0" dirty="0" smtClean="0">
              <a:solidFill>
                <a:srgbClr val="E74C39"/>
              </a:solidFill>
              <a:latin typeface="ChunkFive-Roman"/>
              <a:cs typeface="ChunkFive-Roman"/>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24972689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249814" y="1212935"/>
            <a:ext cx="4728586" cy="5213265"/>
          </a:xfrm>
        </p:spPr>
        <p:txBody>
          <a:bodyPr/>
          <a:lstStyle/>
          <a:p>
            <a:pPr marL="342900" lvl="1" indent="-342900">
              <a:buClrTx/>
              <a:buFont typeface="Arial" panose="020B0604020202020204" pitchFamily="34" charset="0"/>
              <a:buChar char="•"/>
            </a:pPr>
            <a:r>
              <a:rPr lang="en-US" sz="2400" dirty="0" smtClean="0"/>
              <a:t>External </a:t>
            </a:r>
            <a:r>
              <a:rPr lang="en-US" sz="2400" dirty="0"/>
              <a:t>grants </a:t>
            </a:r>
            <a:r>
              <a:rPr lang="en-US" sz="2400" dirty="0" smtClean="0"/>
              <a:t>tended to provide the initial money for the </a:t>
            </a:r>
            <a:r>
              <a:rPr lang="en-US" sz="2400" dirty="0"/>
              <a:t>change </a:t>
            </a:r>
            <a:r>
              <a:rPr lang="en-US" sz="2400" dirty="0" smtClean="0"/>
              <a:t>process </a:t>
            </a:r>
            <a:r>
              <a:rPr lang="en-US" sz="900" dirty="0" smtClean="0">
                <a:solidFill>
                  <a:srgbClr val="D2372C"/>
                </a:solidFill>
              </a:rPr>
              <a:t>1 3</a:t>
            </a:r>
          </a:p>
          <a:p>
            <a:pPr marL="342900" lvl="1" indent="-342900">
              <a:buClrTx/>
              <a:buFont typeface="Arial" panose="020B0604020202020204" pitchFamily="34" charset="0"/>
              <a:buChar char="•"/>
            </a:pPr>
            <a:r>
              <a:rPr lang="en-US" sz="2400" dirty="0" smtClean="0"/>
              <a:t>Once </a:t>
            </a:r>
            <a:r>
              <a:rPr lang="en-US" sz="2400" dirty="0"/>
              <a:t>the innovations are shown to work, the institution becomes invested in sustaining the change and institutionalizes the </a:t>
            </a:r>
            <a:r>
              <a:rPr lang="en-US" sz="2400" dirty="0" smtClean="0"/>
              <a:t>efforts </a:t>
            </a:r>
            <a:r>
              <a:rPr lang="en-US" sz="900" dirty="0" smtClean="0">
                <a:solidFill>
                  <a:srgbClr val="D2372C"/>
                </a:solidFill>
              </a:rPr>
              <a:t>1 3 </a:t>
            </a:r>
            <a:r>
              <a:rPr lang="en-US" sz="900" b="1" dirty="0" smtClean="0">
                <a:solidFill>
                  <a:srgbClr val="D2372C"/>
                </a:solidFill>
              </a:rPr>
              <a:t> </a:t>
            </a:r>
          </a:p>
          <a:p>
            <a:pPr marL="342900" lvl="1" indent="-342900">
              <a:buClrTx/>
              <a:buFont typeface="Arial" panose="020B0604020202020204" pitchFamily="34" charset="0"/>
              <a:buChar char="•"/>
            </a:pPr>
            <a:r>
              <a:rPr lang="en-US" sz="2400" dirty="0"/>
              <a:t>Leadership can signal that they promote innovation by providing seed grants to fund good ideas that are student-centered and/or focused on teaching. </a:t>
            </a:r>
            <a:r>
              <a:rPr lang="en-US" sz="2400" dirty="0" smtClean="0"/>
              <a:t>This </a:t>
            </a:r>
            <a:r>
              <a:rPr lang="en-US" sz="2400" dirty="0"/>
              <a:t>sparks more excitement </a:t>
            </a:r>
            <a:r>
              <a:rPr lang="en-US" sz="2400" dirty="0" smtClean="0"/>
              <a:t>over new ideas. </a:t>
            </a:r>
            <a:r>
              <a:rPr lang="en-US" sz="900" dirty="0" smtClean="0">
                <a:solidFill>
                  <a:srgbClr val="D2372C"/>
                </a:solidFill>
              </a:rPr>
              <a:t>2</a:t>
            </a:r>
            <a:r>
              <a:rPr lang="en-US" sz="2400" dirty="0" smtClean="0"/>
              <a:t> </a:t>
            </a:r>
            <a:endParaRPr lang="en-US" sz="2400" dirty="0">
              <a:latin typeface="Merriweather"/>
            </a:endParaRPr>
          </a:p>
          <a:p>
            <a:pPr marL="342900" lvl="1" indent="-342900">
              <a:buClrTx/>
              <a:buFont typeface="Arial" panose="020B0604020202020204" pitchFamily="34" charset="0"/>
              <a:buChar char="•"/>
            </a:pPr>
            <a:endParaRPr lang="en-US" dirty="0"/>
          </a:p>
        </p:txBody>
      </p:sp>
      <p:sp>
        <p:nvSpPr>
          <p:cNvPr id="5" name="TextBox 4"/>
          <p:cNvSpPr txBox="1"/>
          <p:nvPr/>
        </p:nvSpPr>
        <p:spPr>
          <a:xfrm>
            <a:off x="2971800" y="309232"/>
            <a:ext cx="4400550" cy="609600"/>
          </a:xfrm>
          <a:prstGeom prst="rect">
            <a:avLst/>
          </a:prstGeom>
        </p:spPr>
        <p:txBody>
          <a:bodyPr vert="horz" wrap="square" lIns="0" tIns="0" rIns="0" bIns="0" rtlCol="0" anchor="t" anchorCtr="0">
            <a:noAutofit/>
          </a:bodyPr>
          <a:lstStyle/>
          <a:p>
            <a:pPr algn="l"/>
            <a:r>
              <a:rPr lang="en-US" sz="4000" b="1" i="0" dirty="0" smtClean="0">
                <a:solidFill>
                  <a:schemeClr val="bg1"/>
                </a:solidFill>
                <a:latin typeface="+mj-lt"/>
                <a:cs typeface="ChunkFive-Roman"/>
              </a:rPr>
              <a:t>Power of Grants</a:t>
            </a:r>
          </a:p>
        </p:txBody>
      </p:sp>
      <p:sp>
        <p:nvSpPr>
          <p:cNvPr id="3" name="Content Placeholder 2"/>
          <p:cNvSpPr>
            <a:spLocks noGrp="1"/>
          </p:cNvSpPr>
          <p:nvPr>
            <p:ph idx="13"/>
          </p:nvPr>
        </p:nvSpPr>
        <p:spPr>
          <a:xfrm>
            <a:off x="5448300" y="1369589"/>
            <a:ext cx="4230242" cy="4821661"/>
          </a:xfrm>
          <a:solidFill>
            <a:schemeClr val="accent6">
              <a:lumMod val="10000"/>
              <a:lumOff val="90000"/>
            </a:schemeClr>
          </a:solidFill>
        </p:spPr>
        <p:txBody>
          <a:bodyPr/>
          <a:lstStyle/>
          <a:p>
            <a:pPr algn="ctr"/>
            <a:r>
              <a:rPr lang="en-US" sz="2200" i="1" dirty="0">
                <a:solidFill>
                  <a:srgbClr val="E74C39"/>
                </a:solidFill>
                <a:latin typeface="+mn-lt"/>
              </a:rPr>
              <a:t>With the previous chancellor, money was not given to fund projects. If you had a good idea – good luck. With this Chancellor, it was the first time in my life [here] when there was a dollar amount [given]… 200 cents on the dollar…. [for your project proposals]. The idea that was really sent down to the faculty was, ‘If you have a good idea, the administration is now going to fight to help you fund it.’ </a:t>
            </a:r>
          </a:p>
          <a:p>
            <a:pPr algn="ctr"/>
            <a:r>
              <a:rPr lang="en-US" sz="2200" i="1" dirty="0">
                <a:solidFill>
                  <a:srgbClr val="E74C39"/>
                </a:solidFill>
                <a:latin typeface="+mn-lt"/>
              </a:rPr>
              <a:t>– Assistant Professor in </a:t>
            </a:r>
            <a:r>
              <a:rPr lang="en-US" sz="2200" i="1" dirty="0" smtClean="0">
                <a:solidFill>
                  <a:srgbClr val="E74C39"/>
                </a:solidFill>
                <a:latin typeface="+mn-lt"/>
              </a:rPr>
              <a:t>Biology</a:t>
            </a:r>
          </a:p>
          <a:p>
            <a:pPr algn="ctr"/>
            <a:r>
              <a:rPr lang="en-US" sz="2200" i="1" dirty="0" smtClean="0">
                <a:solidFill>
                  <a:srgbClr val="E74C39"/>
                </a:solidFill>
                <a:latin typeface="+mn-lt"/>
              </a:rPr>
              <a:t> R2 Small HSI</a:t>
            </a:r>
            <a:endParaRPr lang="en-US" sz="2200" i="1" dirty="0">
              <a:solidFill>
                <a:srgbClr val="E74C39"/>
              </a:solidFill>
              <a:latin typeface="+mn-lt"/>
            </a:endParaRPr>
          </a:p>
          <a:p>
            <a:endParaRPr lang="en-US" dirty="0"/>
          </a:p>
        </p:txBody>
      </p:sp>
      <p:sp>
        <p:nvSpPr>
          <p:cNvPr id="6" name="TextBox 5"/>
          <p:cNvSpPr txBox="1"/>
          <p:nvPr/>
        </p:nvSpPr>
        <p:spPr>
          <a:xfrm>
            <a:off x="587141" y="678416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29915426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1"/>
          </p:nvPr>
        </p:nvSpPr>
        <p:spPr>
          <a:xfrm>
            <a:off x="268367" y="1235035"/>
            <a:ext cx="9515713" cy="5379720"/>
          </a:xfrm>
        </p:spPr>
        <p:txBody>
          <a:bodyPr/>
          <a:lstStyle/>
          <a:p>
            <a:pPr marL="285750" lvl="0" indent="-285750">
              <a:buFont typeface="Arial" panose="020B0604020202020204" pitchFamily="34" charset="0"/>
              <a:buChar char="•"/>
            </a:pPr>
            <a:r>
              <a:rPr lang="en-US" sz="2400" b="1" dirty="0" smtClean="0"/>
              <a:t>To scale change, admin needs to:</a:t>
            </a:r>
          </a:p>
          <a:p>
            <a:pPr marL="1428750" lvl="2" indent="-285750">
              <a:buFont typeface="Arial" panose="020B0604020202020204" pitchFamily="34" charset="0"/>
              <a:buChar char="•"/>
            </a:pPr>
            <a:r>
              <a:rPr lang="en-US" sz="2200" dirty="0" smtClean="0"/>
              <a:t>Recognize and celebrate good work</a:t>
            </a:r>
            <a:endParaRPr lang="en-US" sz="2200" dirty="0"/>
          </a:p>
          <a:p>
            <a:pPr marL="1428750" lvl="2" indent="-285750">
              <a:buFont typeface="Arial" panose="020B0604020202020204" pitchFamily="34" charset="0"/>
              <a:buChar char="•"/>
            </a:pPr>
            <a:r>
              <a:rPr lang="en-US" sz="2200" dirty="0" smtClean="0"/>
              <a:t>Provide resources </a:t>
            </a:r>
            <a:r>
              <a:rPr lang="en-US" sz="2200" dirty="0"/>
              <a:t>(money, knowledgeable staff to act as support, faculty instructor lines, funds to change classroom spaces, &amp; stipends and course releases as incentives) </a:t>
            </a:r>
          </a:p>
          <a:p>
            <a:pPr marL="1428750" lvl="2" indent="-285750">
              <a:buFont typeface="Arial" panose="020B0604020202020204" pitchFamily="34" charset="0"/>
              <a:buChar char="•"/>
            </a:pPr>
            <a:r>
              <a:rPr lang="en-US" sz="2200" dirty="0" smtClean="0"/>
              <a:t>Remove </a:t>
            </a:r>
            <a:r>
              <a:rPr lang="en-US" sz="2200" dirty="0"/>
              <a:t>any potential barriers </a:t>
            </a:r>
          </a:p>
          <a:p>
            <a:pPr marL="1428750" lvl="2" indent="-285750">
              <a:buFont typeface="Arial" panose="020B0604020202020204" pitchFamily="34" charset="0"/>
              <a:buChar char="•"/>
            </a:pPr>
            <a:r>
              <a:rPr lang="en-US" sz="2200" dirty="0" smtClean="0"/>
              <a:t>Facilitate </a:t>
            </a:r>
            <a:r>
              <a:rPr lang="en-US" sz="2200" dirty="0"/>
              <a:t>conversations about the problem, the plan to address it, and the resources that will support faculty in creating change (via retreats, town halls, suggestion boxes, guiding discussions with trustees, attending departmental faculty meetings) </a:t>
            </a:r>
            <a:endParaRPr lang="en-US" sz="2200" dirty="0" smtClean="0"/>
          </a:p>
          <a:p>
            <a:pPr marL="1428750" lvl="2" indent="-285750">
              <a:buFont typeface="Arial" panose="020B0604020202020204" pitchFamily="34" charset="0"/>
              <a:buChar char="•"/>
            </a:pPr>
            <a:r>
              <a:rPr lang="en-US" sz="2200" dirty="0" smtClean="0"/>
              <a:t>Urge change in introductory STEM classes by sharing </a:t>
            </a:r>
            <a:r>
              <a:rPr lang="en-US" sz="2200" dirty="0"/>
              <a:t>expectations that </a:t>
            </a:r>
            <a:r>
              <a:rPr lang="en-US" sz="2200" dirty="0" smtClean="0"/>
              <a:t>these courses must improve</a:t>
            </a:r>
          </a:p>
        </p:txBody>
      </p:sp>
      <p:sp>
        <p:nvSpPr>
          <p:cNvPr id="12" name="Content Placeholder 11"/>
          <p:cNvSpPr>
            <a:spLocks noGrp="1"/>
          </p:cNvSpPr>
          <p:nvPr>
            <p:ph idx="12"/>
          </p:nvPr>
        </p:nvSpPr>
        <p:spPr>
          <a:xfrm>
            <a:off x="452093" y="327118"/>
            <a:ext cx="9148260" cy="455401"/>
          </a:xfrm>
        </p:spPr>
        <p:txBody>
          <a:bodyPr/>
          <a:lstStyle/>
          <a:p>
            <a:pPr lvl="0" algn="ctr"/>
            <a:r>
              <a:rPr lang="en-US" sz="3600" b="1" dirty="0" smtClean="0">
                <a:solidFill>
                  <a:schemeClr val="bg1"/>
                </a:solidFill>
                <a:latin typeface="+mj-lt"/>
              </a:rPr>
              <a:t>Administrators’ Role in Supporting Innovation </a:t>
            </a:r>
          </a:p>
          <a:p>
            <a:pPr lvl="0" algn="ctr"/>
            <a:r>
              <a:rPr lang="en-US" sz="900" b="1" dirty="0" smtClean="0">
                <a:solidFill>
                  <a:srgbClr val="D2372C"/>
                </a:solidFill>
                <a:latin typeface="+mj-lt"/>
              </a:rPr>
              <a:t>1 2 3</a:t>
            </a:r>
          </a:p>
        </p:txBody>
      </p:sp>
      <p:sp>
        <p:nvSpPr>
          <p:cNvPr id="4" name="TextBox 3"/>
          <p:cNvSpPr txBox="1"/>
          <p:nvPr/>
        </p:nvSpPr>
        <p:spPr>
          <a:xfrm>
            <a:off x="587141" y="678416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10699214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1"/>
          </p:nvPr>
        </p:nvSpPr>
        <p:spPr>
          <a:xfrm>
            <a:off x="268367" y="1235035"/>
            <a:ext cx="9515713" cy="5379720"/>
          </a:xfrm>
        </p:spPr>
        <p:txBody>
          <a:bodyPr/>
          <a:lstStyle/>
          <a:p>
            <a:pPr marL="457200" lvl="1" indent="-457200">
              <a:buFont typeface="+mj-lt"/>
              <a:buAutoNum type="arabicPeriod"/>
            </a:pPr>
            <a:r>
              <a:rPr lang="en-US" sz="2400" b="1" dirty="0" smtClean="0">
                <a:latin typeface="+mj-lt"/>
              </a:rPr>
              <a:t>Experimentation:  </a:t>
            </a:r>
            <a:endParaRPr lang="en-US" sz="900" b="1" dirty="0" smtClean="0">
              <a:solidFill>
                <a:srgbClr val="D2372C"/>
              </a:solidFill>
              <a:latin typeface="+mj-lt"/>
            </a:endParaRPr>
          </a:p>
          <a:p>
            <a:pPr lvl="2" indent="-457200">
              <a:buFont typeface="Wingdings" charset="2"/>
              <a:buChar char="v"/>
            </a:pPr>
            <a:r>
              <a:rPr lang="en-US" sz="2200" dirty="0" smtClean="0"/>
              <a:t>Stories of how a </a:t>
            </a:r>
            <a:r>
              <a:rPr lang="en-US" sz="2200" dirty="0"/>
              <a:t>professor/instructor experiments with different pedagogical methods (ex. active learning, flipped classes) and collects data on </a:t>
            </a:r>
            <a:r>
              <a:rPr lang="en-US" sz="2200" dirty="0" smtClean="0"/>
              <a:t>this </a:t>
            </a:r>
            <a:endParaRPr lang="en-US" sz="2200" dirty="0"/>
          </a:p>
          <a:p>
            <a:pPr lvl="3" indent="-457200"/>
            <a:r>
              <a:rPr lang="en-US" dirty="0" smtClean="0"/>
              <a:t>Some secured </a:t>
            </a:r>
            <a:r>
              <a:rPr lang="en-US" dirty="0"/>
              <a:t>external grant to support him or her in the initial stages of reforming pedagogy.  </a:t>
            </a:r>
            <a:endParaRPr lang="en-US" dirty="0" smtClean="0"/>
          </a:p>
          <a:p>
            <a:pPr lvl="3" indent="-457200"/>
            <a:r>
              <a:rPr lang="en-US" dirty="0" smtClean="0"/>
              <a:t>It </a:t>
            </a:r>
            <a:r>
              <a:rPr lang="en-US" dirty="0"/>
              <a:t>is not uncommon for sparks of innovation to be happening in more than one department. </a:t>
            </a:r>
          </a:p>
          <a:p>
            <a:pPr marL="457200" lvl="1" indent="-457200">
              <a:buFont typeface="+mj-lt"/>
              <a:buAutoNum type="arabicPeriod"/>
            </a:pPr>
            <a:r>
              <a:rPr lang="en-US" sz="2400" b="1" dirty="0" smtClean="0">
                <a:latin typeface="+mj-lt"/>
              </a:rPr>
              <a:t>Dissemination of Idea:</a:t>
            </a:r>
            <a:r>
              <a:rPr lang="en-US" sz="2400" dirty="0" smtClean="0"/>
              <a:t> (Once </a:t>
            </a:r>
            <a:r>
              <a:rPr lang="en-US" sz="2400" dirty="0"/>
              <a:t>teaching innovation is shown to </a:t>
            </a:r>
            <a:r>
              <a:rPr lang="en-US" sz="2400" dirty="0" smtClean="0"/>
              <a:t>work) </a:t>
            </a:r>
          </a:p>
          <a:p>
            <a:pPr marL="1600200" lvl="2" indent="-457200">
              <a:buFont typeface="Wingdings" charset="2"/>
              <a:buChar char="v"/>
            </a:pPr>
            <a:r>
              <a:rPr lang="en-US" sz="2200" dirty="0" smtClean="0"/>
              <a:t>The </a:t>
            </a:r>
            <a:r>
              <a:rPr lang="en-US" sz="2200" dirty="0"/>
              <a:t>faculty innovator </a:t>
            </a:r>
            <a:r>
              <a:rPr lang="en-US" sz="2200" dirty="0" smtClean="0"/>
              <a:t>(</a:t>
            </a:r>
            <a:r>
              <a:rPr lang="en-US" sz="2200" dirty="0"/>
              <a:t>this person is usually a well-liked person, which highlights the power of relationships in creating change) showcases </a:t>
            </a:r>
            <a:r>
              <a:rPr lang="en-US" sz="2200" dirty="0" smtClean="0"/>
              <a:t>work to their dean and provost OR </a:t>
            </a:r>
          </a:p>
          <a:p>
            <a:pPr marL="1600200" lvl="2" indent="-457200">
              <a:buFont typeface="Wingdings" charset="2"/>
              <a:buChar char="v"/>
            </a:pPr>
            <a:r>
              <a:rPr lang="en-US" sz="2200" dirty="0" smtClean="0"/>
              <a:t>President or Provost </a:t>
            </a:r>
            <a:r>
              <a:rPr lang="en-US" sz="2200" dirty="0"/>
              <a:t>naturally takes notice of improved success of students, realizes that this path is beneficial to the institution, and asks for more </a:t>
            </a:r>
            <a:r>
              <a:rPr lang="en-US" sz="2200" dirty="0" smtClean="0"/>
              <a:t>information</a:t>
            </a:r>
            <a:endParaRPr lang="en-US" sz="2200" dirty="0"/>
          </a:p>
          <a:p>
            <a:pPr marL="457200" indent="-457200">
              <a:buFont typeface="Arial" panose="020B0604020202020204" pitchFamily="34" charset="0"/>
              <a:buChar char="•"/>
            </a:pPr>
            <a:endParaRPr lang="en-US" sz="2400" dirty="0" smtClean="0">
              <a:latin typeface="Merriweather"/>
            </a:endParaRPr>
          </a:p>
        </p:txBody>
      </p:sp>
      <p:sp>
        <p:nvSpPr>
          <p:cNvPr id="12" name="Content Placeholder 11"/>
          <p:cNvSpPr>
            <a:spLocks noGrp="1"/>
          </p:cNvSpPr>
          <p:nvPr>
            <p:ph idx="12"/>
          </p:nvPr>
        </p:nvSpPr>
        <p:spPr>
          <a:xfrm>
            <a:off x="452093" y="289018"/>
            <a:ext cx="9148260" cy="455401"/>
          </a:xfrm>
        </p:spPr>
        <p:txBody>
          <a:bodyPr/>
          <a:lstStyle/>
          <a:p>
            <a:pPr lvl="0" algn="ctr"/>
            <a:r>
              <a:rPr lang="en-US" sz="4000" b="1" dirty="0">
                <a:solidFill>
                  <a:schemeClr val="bg1"/>
                </a:solidFill>
                <a:latin typeface="+mj-lt"/>
              </a:rPr>
              <a:t>How Change </a:t>
            </a:r>
            <a:r>
              <a:rPr lang="en-US" sz="4000" b="1" dirty="0" smtClean="0">
                <a:solidFill>
                  <a:schemeClr val="bg1"/>
                </a:solidFill>
                <a:latin typeface="+mj-lt"/>
              </a:rPr>
              <a:t>Starts </a:t>
            </a:r>
            <a:r>
              <a:rPr lang="en-US" sz="900" b="1" dirty="0" smtClean="0">
                <a:solidFill>
                  <a:srgbClr val="D2372C"/>
                </a:solidFill>
                <a:latin typeface="+mj-lt"/>
              </a:rPr>
              <a:t>1 3</a:t>
            </a:r>
          </a:p>
        </p:txBody>
      </p:sp>
      <p:sp>
        <p:nvSpPr>
          <p:cNvPr id="4" name="TextBox 3"/>
          <p:cNvSpPr txBox="1"/>
          <p:nvPr/>
        </p:nvSpPr>
        <p:spPr>
          <a:xfrm>
            <a:off x="587141" y="6784168"/>
            <a:ext cx="7729086" cy="684215"/>
          </a:xfrm>
          <a:prstGeom prst="rect">
            <a:avLst/>
          </a:prstGeom>
        </p:spPr>
        <p:txBody>
          <a:bodyPr vert="horz" wrap="square" lIns="0" tIns="0" rIns="0" bIns="0" rtlCol="0" anchor="t" anchorCtr="0">
            <a:normAutofit/>
          </a:bodyPr>
          <a:lstStyle/>
          <a:p>
            <a:pPr algn="l"/>
            <a:r>
              <a:rPr lang="en-US" sz="1600" b="0" i="1" dirty="0" smtClean="0">
                <a:solidFill>
                  <a:srgbClr val="E74C39"/>
                </a:solidFill>
                <a:latin typeface="ChunkFive-Roman"/>
                <a:cs typeface="ChunkFive-Roman"/>
              </a:rPr>
              <a:t>Note: </a:t>
            </a:r>
            <a:r>
              <a:rPr lang="en-US" sz="1600" b="0" i="0" dirty="0" smtClean="0">
                <a:solidFill>
                  <a:srgbClr val="E74C39"/>
                </a:solidFill>
                <a:latin typeface="ChunkFive-Roman"/>
                <a:cs typeface="ChunkFive-Roman"/>
              </a:rPr>
              <a:t>Institutions for which the finding is applicable is notated by the following: </a:t>
            </a:r>
          </a:p>
          <a:p>
            <a:pPr algn="l"/>
            <a:r>
              <a:rPr lang="en-US" sz="1600" b="0" i="0" dirty="0" smtClean="0">
                <a:solidFill>
                  <a:srgbClr val="E74C39"/>
                </a:solidFill>
                <a:latin typeface="ChunkFive-Roman"/>
                <a:cs typeface="ChunkFive-Roman"/>
              </a:rPr>
              <a:t>1=  R1 Large HSI; 2= R2 Small HSI; 3=Masters Comprehensive HSI</a:t>
            </a:r>
          </a:p>
        </p:txBody>
      </p:sp>
    </p:spTree>
    <p:extLst>
      <p:ext uri="{BB962C8B-B14F-4D97-AF65-F5344CB8AC3E}">
        <p14:creationId xmlns:p14="http://schemas.microsoft.com/office/powerpoint/2010/main" val="993778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1"/>
          </p:nvPr>
        </p:nvSpPr>
        <p:spPr>
          <a:xfrm>
            <a:off x="127000" y="1146135"/>
            <a:ext cx="9829800" cy="5379720"/>
          </a:xfrm>
        </p:spPr>
        <p:txBody>
          <a:bodyPr/>
          <a:lstStyle/>
          <a:p>
            <a:pPr lvl="1"/>
            <a:r>
              <a:rPr lang="en-US" sz="2400" b="1" dirty="0" smtClean="0">
                <a:latin typeface="+mj-lt"/>
              </a:rPr>
              <a:t>3.  Decision and Plans Made to Implement Idea:</a:t>
            </a:r>
          </a:p>
          <a:p>
            <a:pPr marL="1600200" lvl="2" indent="-457200">
              <a:buFont typeface="Wingdings" charset="2"/>
              <a:buChar char="v"/>
            </a:pPr>
            <a:r>
              <a:rPr lang="en-US" sz="2200" dirty="0" smtClean="0"/>
              <a:t>President or Provost make </a:t>
            </a:r>
            <a:r>
              <a:rPr lang="en-US" sz="2200" dirty="0"/>
              <a:t>it a priority to innovate pedagogically, </a:t>
            </a:r>
            <a:r>
              <a:rPr lang="en-US" sz="2200" dirty="0" smtClean="0"/>
              <a:t>creates </a:t>
            </a:r>
            <a:r>
              <a:rPr lang="en-US" sz="2200" dirty="0"/>
              <a:t>plans with the innovator to spread the innovation, </a:t>
            </a:r>
            <a:r>
              <a:rPr lang="en-US" sz="2200" dirty="0" smtClean="0"/>
              <a:t>and </a:t>
            </a:r>
            <a:r>
              <a:rPr lang="en-US" sz="2200" dirty="0"/>
              <a:t>provides funds to maintain momentum/institutionalize the </a:t>
            </a:r>
            <a:r>
              <a:rPr lang="en-US" sz="2200" dirty="0" smtClean="0"/>
              <a:t>change  </a:t>
            </a:r>
          </a:p>
          <a:p>
            <a:pPr marL="1600200" lvl="2" indent="-457200">
              <a:buFont typeface="Wingdings" charset="2"/>
              <a:buChar char="v"/>
            </a:pPr>
            <a:r>
              <a:rPr lang="en-US" sz="2200" dirty="0"/>
              <a:t>Plans for </a:t>
            </a:r>
            <a:r>
              <a:rPr lang="en-US" sz="2200" dirty="0" smtClean="0"/>
              <a:t>change </a:t>
            </a:r>
            <a:r>
              <a:rPr lang="en-US" sz="2200" dirty="0"/>
              <a:t>must include faculty input and empower faculty </a:t>
            </a:r>
            <a:r>
              <a:rPr lang="en-US" sz="2200" dirty="0" smtClean="0"/>
              <a:t>to </a:t>
            </a:r>
            <a:r>
              <a:rPr lang="en-US" sz="2200" dirty="0"/>
              <a:t>make the changes outlined via the existence of sufficient support structures  </a:t>
            </a:r>
          </a:p>
          <a:p>
            <a:pPr marL="1600200" lvl="2" indent="-457200">
              <a:buFont typeface="Wingdings" charset="2"/>
              <a:buChar char="v"/>
            </a:pPr>
            <a:r>
              <a:rPr lang="en-US" sz="2200" dirty="0" smtClean="0"/>
              <a:t>Innovators around campus start </a:t>
            </a:r>
            <a:r>
              <a:rPr lang="en-US" sz="2200" dirty="0"/>
              <a:t>to talk to each other and share </a:t>
            </a:r>
            <a:r>
              <a:rPr lang="en-US" sz="2200" dirty="0" smtClean="0"/>
              <a:t>ideas</a:t>
            </a:r>
          </a:p>
          <a:p>
            <a:pPr marL="1600200" lvl="2" indent="-457200">
              <a:buFont typeface="Wingdings" charset="2"/>
              <a:buChar char="v"/>
            </a:pPr>
            <a:endParaRPr lang="en-US" sz="800" b="1" dirty="0"/>
          </a:p>
          <a:p>
            <a:pPr lvl="1"/>
            <a:r>
              <a:rPr lang="en-US" sz="2400" b="1" dirty="0" smtClean="0">
                <a:latin typeface="+mj-lt"/>
              </a:rPr>
              <a:t>4.  Creating More Faculty Buy-In: </a:t>
            </a:r>
          </a:p>
          <a:p>
            <a:pPr marL="1600200" lvl="2" indent="-457200">
              <a:buFont typeface="Wingdings" charset="2"/>
              <a:buChar char="v"/>
            </a:pPr>
            <a:r>
              <a:rPr lang="en-US" sz="2200" dirty="0" smtClean="0"/>
              <a:t>It is necessary to </a:t>
            </a:r>
            <a:r>
              <a:rPr lang="en-US" sz="2200" dirty="0"/>
              <a:t>convince additional faculty (by sharing success stories) that there are more effective ways of teaching, that making these pedagogical changes </a:t>
            </a:r>
            <a:r>
              <a:rPr lang="en-US" sz="2200" dirty="0" smtClean="0"/>
              <a:t>retains students, </a:t>
            </a:r>
            <a:r>
              <a:rPr lang="en-US" sz="2200" dirty="0"/>
              <a:t>and that these practices are fun to implement in the </a:t>
            </a:r>
            <a:r>
              <a:rPr lang="en-US" sz="2200" dirty="0" smtClean="0"/>
              <a:t>classroom</a:t>
            </a:r>
          </a:p>
          <a:p>
            <a:pPr marL="228600" lvl="1" indent="-228600">
              <a:buFont typeface="+mj-lt"/>
              <a:buAutoNum type="arabicPeriod"/>
            </a:pPr>
            <a:endParaRPr lang="en-US" sz="800" dirty="0"/>
          </a:p>
          <a:p>
            <a:endParaRPr lang="en-US" sz="2400" dirty="0" smtClean="0">
              <a:latin typeface="Merriweather"/>
            </a:endParaRPr>
          </a:p>
        </p:txBody>
      </p:sp>
      <p:sp>
        <p:nvSpPr>
          <p:cNvPr id="12" name="Content Placeholder 11"/>
          <p:cNvSpPr>
            <a:spLocks noGrp="1"/>
          </p:cNvSpPr>
          <p:nvPr>
            <p:ph idx="12"/>
          </p:nvPr>
        </p:nvSpPr>
        <p:spPr>
          <a:xfrm>
            <a:off x="467770" y="289018"/>
            <a:ext cx="9148260" cy="455401"/>
          </a:xfrm>
        </p:spPr>
        <p:txBody>
          <a:bodyPr/>
          <a:lstStyle/>
          <a:p>
            <a:pPr lvl="0" algn="ctr"/>
            <a:r>
              <a:rPr lang="en-US" sz="4000" b="1" dirty="0" smtClean="0">
                <a:solidFill>
                  <a:schemeClr val="bg1"/>
                </a:solidFill>
                <a:latin typeface="+mj-lt"/>
              </a:rPr>
              <a:t>Gaining Momentum</a:t>
            </a:r>
          </a:p>
        </p:txBody>
      </p:sp>
    </p:spTree>
    <p:extLst>
      <p:ext uri="{BB962C8B-B14F-4D97-AF65-F5344CB8AC3E}">
        <p14:creationId xmlns:p14="http://schemas.microsoft.com/office/powerpoint/2010/main" val="57763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1"/>
          </p:nvPr>
        </p:nvSpPr>
        <p:spPr>
          <a:xfrm>
            <a:off x="268367" y="2392680"/>
            <a:ext cx="5484733" cy="5379720"/>
          </a:xfrm>
        </p:spPr>
        <p:txBody>
          <a:bodyPr/>
          <a:lstStyle/>
          <a:p>
            <a:pPr lvl="1"/>
            <a:r>
              <a:rPr lang="en-US" sz="2400" b="1" dirty="0" smtClean="0">
                <a:latin typeface="+mj-lt"/>
              </a:rPr>
              <a:t>5.  Training faculty in the Innovation:</a:t>
            </a:r>
          </a:p>
          <a:p>
            <a:pPr marL="977900" lvl="2" indent="-342900">
              <a:buFont typeface="Wingdings" charset="2"/>
              <a:buChar char="v"/>
            </a:pPr>
            <a:r>
              <a:rPr lang="en-US" sz="2200" dirty="0" smtClean="0"/>
              <a:t>This </a:t>
            </a:r>
            <a:r>
              <a:rPr lang="en-US" sz="2200" dirty="0"/>
              <a:t>requires a great deal of support from a team that is knowledgeable on pedagogical innovation and interdisciplinary </a:t>
            </a:r>
            <a:r>
              <a:rPr lang="en-US" sz="2200" dirty="0" smtClean="0"/>
              <a:t>collaboration</a:t>
            </a:r>
          </a:p>
          <a:p>
            <a:pPr marL="1600200" lvl="2" indent="-457200"/>
            <a:endParaRPr lang="en-US" sz="800" dirty="0" smtClean="0"/>
          </a:p>
          <a:p>
            <a:pPr marL="404813" lvl="1" indent="-404813"/>
            <a:r>
              <a:rPr lang="en-US" sz="2400" b="1" dirty="0" smtClean="0">
                <a:latin typeface="+mj-lt"/>
              </a:rPr>
              <a:t>6.  There </a:t>
            </a:r>
            <a:r>
              <a:rPr lang="en-US" sz="2400" b="1" dirty="0">
                <a:latin typeface="+mj-lt"/>
              </a:rPr>
              <a:t>also needs to be some intentional effort in </a:t>
            </a:r>
            <a:r>
              <a:rPr lang="en-US" sz="2400" b="1" dirty="0" smtClean="0">
                <a:latin typeface="+mj-lt"/>
              </a:rPr>
              <a:t>continuously training faculty to sustain </a:t>
            </a:r>
            <a:r>
              <a:rPr lang="en-US" sz="2400" b="1" dirty="0">
                <a:latin typeface="+mj-lt"/>
              </a:rPr>
              <a:t>reform </a:t>
            </a:r>
            <a:r>
              <a:rPr lang="en-US" sz="2400" b="1" dirty="0" smtClean="0">
                <a:latin typeface="+mj-lt"/>
              </a:rPr>
              <a:t>efforts </a:t>
            </a:r>
          </a:p>
          <a:p>
            <a:pPr marL="457200" lvl="1" indent="-457200">
              <a:buFont typeface="+mj-lt"/>
              <a:buAutoNum type="arabicPeriod"/>
            </a:pPr>
            <a:endParaRPr lang="en-US" sz="800" dirty="0"/>
          </a:p>
          <a:p>
            <a:pPr marL="457200" indent="-457200">
              <a:buFont typeface="Arial" panose="020B0604020202020204" pitchFamily="34" charset="0"/>
              <a:buChar char="•"/>
            </a:pPr>
            <a:endParaRPr lang="en-US" sz="2400" dirty="0" smtClean="0">
              <a:latin typeface="Merriweather"/>
            </a:endParaRPr>
          </a:p>
        </p:txBody>
      </p:sp>
      <p:sp>
        <p:nvSpPr>
          <p:cNvPr id="12" name="Content Placeholder 11"/>
          <p:cNvSpPr>
            <a:spLocks noGrp="1"/>
          </p:cNvSpPr>
          <p:nvPr>
            <p:ph idx="12"/>
          </p:nvPr>
        </p:nvSpPr>
        <p:spPr>
          <a:xfrm>
            <a:off x="452093" y="289018"/>
            <a:ext cx="9148260" cy="455401"/>
          </a:xfrm>
        </p:spPr>
        <p:txBody>
          <a:bodyPr/>
          <a:lstStyle/>
          <a:p>
            <a:pPr lvl="0" algn="ctr"/>
            <a:r>
              <a:rPr lang="en-US" sz="4000" b="1" dirty="0" smtClean="0">
                <a:solidFill>
                  <a:schemeClr val="bg1"/>
                </a:solidFill>
                <a:latin typeface="+mj-lt"/>
              </a:rPr>
              <a:t>Scaling the Change</a:t>
            </a:r>
          </a:p>
        </p:txBody>
      </p:sp>
      <p:pic>
        <p:nvPicPr>
          <p:cNvPr id="4098" name="Picture 2" descr="Image result for change"/>
          <p:cNvPicPr>
            <a:picLocks noChangeAspect="1" noChangeArrowheads="1"/>
          </p:cNvPicPr>
          <p:nvPr/>
        </p:nvPicPr>
        <p:blipFill>
          <a:blip r:embed="rId3">
            <a:alphaModFix amt="89000"/>
            <a:extLst>
              <a:ext uri="{28A0092B-C50C-407E-A947-70E740481C1C}">
                <a14:useLocalDpi xmlns:a14="http://schemas.microsoft.com/office/drawing/2010/main" val="0"/>
              </a:ext>
            </a:extLst>
          </a:blip>
          <a:srcRect/>
          <a:stretch>
            <a:fillRect/>
          </a:stretch>
        </p:blipFill>
        <p:spPr bwMode="auto">
          <a:xfrm>
            <a:off x="5985745" y="1744682"/>
            <a:ext cx="3848505" cy="4065568"/>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4508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38549" y="2381596"/>
            <a:ext cx="4206239" cy="4081548"/>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2985900" y="2403298"/>
            <a:ext cx="4112895" cy="3990340"/>
          </a:xfrm>
          <a:custGeom>
            <a:avLst/>
            <a:gdLst/>
            <a:ahLst/>
            <a:cxnLst/>
            <a:rect l="l" t="t" r="r" b="b"/>
            <a:pathLst>
              <a:path w="4112895" h="3990340">
                <a:moveTo>
                  <a:pt x="652043" y="258485"/>
                </a:moveTo>
                <a:lnTo>
                  <a:pt x="726799" y="364877"/>
                </a:lnTo>
                <a:lnTo>
                  <a:pt x="686219" y="400187"/>
                </a:lnTo>
                <a:lnTo>
                  <a:pt x="646637" y="436489"/>
                </a:lnTo>
                <a:lnTo>
                  <a:pt x="608069" y="473761"/>
                </a:lnTo>
                <a:lnTo>
                  <a:pt x="570530" y="511980"/>
                </a:lnTo>
                <a:lnTo>
                  <a:pt x="534036" y="551124"/>
                </a:lnTo>
                <a:lnTo>
                  <a:pt x="498602" y="591171"/>
                </a:lnTo>
                <a:lnTo>
                  <a:pt x="464244" y="632098"/>
                </a:lnTo>
                <a:lnTo>
                  <a:pt x="430977" y="673884"/>
                </a:lnTo>
                <a:lnTo>
                  <a:pt x="398817" y="716505"/>
                </a:lnTo>
                <a:lnTo>
                  <a:pt x="367779" y="759939"/>
                </a:lnTo>
                <a:lnTo>
                  <a:pt x="337879" y="804164"/>
                </a:lnTo>
                <a:lnTo>
                  <a:pt x="309132" y="849158"/>
                </a:lnTo>
                <a:lnTo>
                  <a:pt x="281555" y="894899"/>
                </a:lnTo>
                <a:lnTo>
                  <a:pt x="255161" y="941363"/>
                </a:lnTo>
                <a:lnTo>
                  <a:pt x="229968" y="988529"/>
                </a:lnTo>
                <a:lnTo>
                  <a:pt x="205990" y="1036374"/>
                </a:lnTo>
                <a:lnTo>
                  <a:pt x="183244" y="1084876"/>
                </a:lnTo>
                <a:lnTo>
                  <a:pt x="161744" y="1134013"/>
                </a:lnTo>
                <a:lnTo>
                  <a:pt x="141506" y="1183762"/>
                </a:lnTo>
                <a:lnTo>
                  <a:pt x="122545" y="1234100"/>
                </a:lnTo>
                <a:lnTo>
                  <a:pt x="71577" y="1395013"/>
                </a:lnTo>
                <a:lnTo>
                  <a:pt x="34376" y="1556913"/>
                </a:lnTo>
                <a:lnTo>
                  <a:pt x="10622" y="1719123"/>
                </a:lnTo>
                <a:lnTo>
                  <a:pt x="0" y="1880965"/>
                </a:lnTo>
                <a:lnTo>
                  <a:pt x="2190" y="2041761"/>
                </a:lnTo>
                <a:lnTo>
                  <a:pt x="16876" y="2200834"/>
                </a:lnTo>
                <a:lnTo>
                  <a:pt x="43740" y="2357506"/>
                </a:lnTo>
                <a:lnTo>
                  <a:pt x="82464" y="2511099"/>
                </a:lnTo>
                <a:lnTo>
                  <a:pt x="132730" y="2660936"/>
                </a:lnTo>
                <a:lnTo>
                  <a:pt x="194222" y="2806339"/>
                </a:lnTo>
                <a:lnTo>
                  <a:pt x="266622" y="2946630"/>
                </a:lnTo>
                <a:lnTo>
                  <a:pt x="349611" y="3081132"/>
                </a:lnTo>
                <a:lnTo>
                  <a:pt x="442872" y="3209166"/>
                </a:lnTo>
                <a:lnTo>
                  <a:pt x="546088" y="3330056"/>
                </a:lnTo>
                <a:lnTo>
                  <a:pt x="658941" y="3443122"/>
                </a:lnTo>
                <a:lnTo>
                  <a:pt x="781114" y="3547689"/>
                </a:lnTo>
                <a:lnTo>
                  <a:pt x="912288" y="3643077"/>
                </a:lnTo>
                <a:lnTo>
                  <a:pt x="1052147" y="3728610"/>
                </a:lnTo>
                <a:lnTo>
                  <a:pt x="1200372" y="3803609"/>
                </a:lnTo>
                <a:lnTo>
                  <a:pt x="1356646" y="3867397"/>
                </a:lnTo>
                <a:lnTo>
                  <a:pt x="1517559" y="3918365"/>
                </a:lnTo>
                <a:lnTo>
                  <a:pt x="1679459" y="3955567"/>
                </a:lnTo>
                <a:lnTo>
                  <a:pt x="1841668" y="3979320"/>
                </a:lnTo>
                <a:lnTo>
                  <a:pt x="2003510" y="3989943"/>
                </a:lnTo>
                <a:lnTo>
                  <a:pt x="2164307" y="3987752"/>
                </a:lnTo>
                <a:lnTo>
                  <a:pt x="2323380" y="3973066"/>
                </a:lnTo>
                <a:lnTo>
                  <a:pt x="2480052" y="3946203"/>
                </a:lnTo>
                <a:lnTo>
                  <a:pt x="2633645" y="3907479"/>
                </a:lnTo>
                <a:lnTo>
                  <a:pt x="2783482" y="3857212"/>
                </a:lnTo>
                <a:lnTo>
                  <a:pt x="2928885" y="3795720"/>
                </a:lnTo>
                <a:lnTo>
                  <a:pt x="3022190" y="3747569"/>
                </a:lnTo>
                <a:lnTo>
                  <a:pt x="2068077" y="3747569"/>
                </a:lnTo>
                <a:lnTo>
                  <a:pt x="1928894" y="3743099"/>
                </a:lnTo>
                <a:lnTo>
                  <a:pt x="1790457" y="3728029"/>
                </a:lnTo>
                <a:lnTo>
                  <a:pt x="1653425" y="3702407"/>
                </a:lnTo>
                <a:lnTo>
                  <a:pt x="1518455" y="3666278"/>
                </a:lnTo>
                <a:lnTo>
                  <a:pt x="1386207" y="3619689"/>
                </a:lnTo>
                <a:lnTo>
                  <a:pt x="1257340" y="3562686"/>
                </a:lnTo>
                <a:lnTo>
                  <a:pt x="1132511" y="3495316"/>
                </a:lnTo>
                <a:lnTo>
                  <a:pt x="1012379" y="3417624"/>
                </a:lnTo>
                <a:lnTo>
                  <a:pt x="897604" y="3329658"/>
                </a:lnTo>
                <a:lnTo>
                  <a:pt x="788842" y="3231464"/>
                </a:lnTo>
                <a:lnTo>
                  <a:pt x="686754" y="3123087"/>
                </a:lnTo>
                <a:lnTo>
                  <a:pt x="593746" y="3006825"/>
                </a:lnTo>
                <a:lnTo>
                  <a:pt x="511754" y="2885382"/>
                </a:lnTo>
                <a:lnTo>
                  <a:pt x="440731" y="2759416"/>
                </a:lnTo>
                <a:lnTo>
                  <a:pt x="380633" y="2629587"/>
                </a:lnTo>
                <a:lnTo>
                  <a:pt x="331412" y="2496552"/>
                </a:lnTo>
                <a:lnTo>
                  <a:pt x="293022" y="2360971"/>
                </a:lnTo>
                <a:lnTo>
                  <a:pt x="265416" y="2223501"/>
                </a:lnTo>
                <a:lnTo>
                  <a:pt x="248549" y="2084802"/>
                </a:lnTo>
                <a:lnTo>
                  <a:pt x="242374" y="1945531"/>
                </a:lnTo>
                <a:lnTo>
                  <a:pt x="246844" y="1806348"/>
                </a:lnTo>
                <a:lnTo>
                  <a:pt x="261913" y="1667911"/>
                </a:lnTo>
                <a:lnTo>
                  <a:pt x="287536" y="1530879"/>
                </a:lnTo>
                <a:lnTo>
                  <a:pt x="323664" y="1395909"/>
                </a:lnTo>
                <a:lnTo>
                  <a:pt x="370253" y="1263662"/>
                </a:lnTo>
                <a:lnTo>
                  <a:pt x="427256" y="1134794"/>
                </a:lnTo>
                <a:lnTo>
                  <a:pt x="494626" y="1009965"/>
                </a:lnTo>
                <a:lnTo>
                  <a:pt x="572318" y="889834"/>
                </a:lnTo>
                <a:lnTo>
                  <a:pt x="660284" y="775058"/>
                </a:lnTo>
                <a:lnTo>
                  <a:pt x="758479" y="666297"/>
                </a:lnTo>
                <a:lnTo>
                  <a:pt x="866855" y="564208"/>
                </a:lnTo>
                <a:lnTo>
                  <a:pt x="942287" y="564208"/>
                </a:lnTo>
                <a:lnTo>
                  <a:pt x="943732" y="350346"/>
                </a:lnTo>
                <a:lnTo>
                  <a:pt x="652043" y="258485"/>
                </a:lnTo>
                <a:close/>
              </a:path>
              <a:path w="4112895" h="3990340">
                <a:moveTo>
                  <a:pt x="2755842" y="0"/>
                </a:moveTo>
                <a:lnTo>
                  <a:pt x="2673347" y="228022"/>
                </a:lnTo>
                <a:lnTo>
                  <a:pt x="2716710" y="244339"/>
                </a:lnTo>
                <a:lnTo>
                  <a:pt x="2759579" y="261732"/>
                </a:lnTo>
                <a:lnTo>
                  <a:pt x="2801936" y="280188"/>
                </a:lnTo>
                <a:lnTo>
                  <a:pt x="2843761" y="299695"/>
                </a:lnTo>
                <a:lnTo>
                  <a:pt x="2885038" y="320239"/>
                </a:lnTo>
                <a:lnTo>
                  <a:pt x="2925747" y="341808"/>
                </a:lnTo>
                <a:lnTo>
                  <a:pt x="2965870" y="364389"/>
                </a:lnTo>
                <a:lnTo>
                  <a:pt x="3005388" y="387970"/>
                </a:lnTo>
                <a:lnTo>
                  <a:pt x="3044283" y="412538"/>
                </a:lnTo>
                <a:lnTo>
                  <a:pt x="3082536" y="438080"/>
                </a:lnTo>
                <a:lnTo>
                  <a:pt x="3120130" y="464584"/>
                </a:lnTo>
                <a:lnTo>
                  <a:pt x="3157045" y="492037"/>
                </a:lnTo>
                <a:lnTo>
                  <a:pt x="3193264" y="520426"/>
                </a:lnTo>
                <a:lnTo>
                  <a:pt x="3228767" y="549740"/>
                </a:lnTo>
                <a:lnTo>
                  <a:pt x="3263537" y="579964"/>
                </a:lnTo>
                <a:lnTo>
                  <a:pt x="3297554" y="611087"/>
                </a:lnTo>
                <a:lnTo>
                  <a:pt x="3330801" y="643095"/>
                </a:lnTo>
                <a:lnTo>
                  <a:pt x="3363259" y="675977"/>
                </a:lnTo>
                <a:lnTo>
                  <a:pt x="3394909" y="709719"/>
                </a:lnTo>
                <a:lnTo>
                  <a:pt x="3425734" y="744308"/>
                </a:lnTo>
                <a:lnTo>
                  <a:pt x="3518742" y="860571"/>
                </a:lnTo>
                <a:lnTo>
                  <a:pt x="3600735" y="982014"/>
                </a:lnTo>
                <a:lnTo>
                  <a:pt x="3671757" y="1107980"/>
                </a:lnTo>
                <a:lnTo>
                  <a:pt x="3731855" y="1237809"/>
                </a:lnTo>
                <a:lnTo>
                  <a:pt x="3781076" y="1370844"/>
                </a:lnTo>
                <a:lnTo>
                  <a:pt x="3819466" y="1506425"/>
                </a:lnTo>
                <a:lnTo>
                  <a:pt x="3847072" y="1643895"/>
                </a:lnTo>
                <a:lnTo>
                  <a:pt x="3863939" y="1782595"/>
                </a:lnTo>
                <a:lnTo>
                  <a:pt x="3870115" y="1921865"/>
                </a:lnTo>
                <a:lnTo>
                  <a:pt x="3865644" y="2061048"/>
                </a:lnTo>
                <a:lnTo>
                  <a:pt x="3850575" y="2199485"/>
                </a:lnTo>
                <a:lnTo>
                  <a:pt x="3824953" y="2336518"/>
                </a:lnTo>
                <a:lnTo>
                  <a:pt x="3788824" y="2471487"/>
                </a:lnTo>
                <a:lnTo>
                  <a:pt x="3742235" y="2603735"/>
                </a:lnTo>
                <a:lnTo>
                  <a:pt x="3685232" y="2732603"/>
                </a:lnTo>
                <a:lnTo>
                  <a:pt x="3617862" y="2857431"/>
                </a:lnTo>
                <a:lnTo>
                  <a:pt x="3540171" y="2977563"/>
                </a:lnTo>
                <a:lnTo>
                  <a:pt x="3452205" y="3092339"/>
                </a:lnTo>
                <a:lnTo>
                  <a:pt x="3354010" y="3201100"/>
                </a:lnTo>
                <a:lnTo>
                  <a:pt x="3245634" y="3303188"/>
                </a:lnTo>
                <a:lnTo>
                  <a:pt x="3129372" y="3396197"/>
                </a:lnTo>
                <a:lnTo>
                  <a:pt x="3007928" y="3478189"/>
                </a:lnTo>
                <a:lnTo>
                  <a:pt x="2881963" y="3549211"/>
                </a:lnTo>
                <a:lnTo>
                  <a:pt x="2752133" y="3609309"/>
                </a:lnTo>
                <a:lnTo>
                  <a:pt x="2619099" y="3658531"/>
                </a:lnTo>
                <a:lnTo>
                  <a:pt x="2483517" y="3696921"/>
                </a:lnTo>
                <a:lnTo>
                  <a:pt x="2346047" y="3724526"/>
                </a:lnTo>
                <a:lnTo>
                  <a:pt x="2207348" y="3741393"/>
                </a:lnTo>
                <a:lnTo>
                  <a:pt x="2068077" y="3747569"/>
                </a:lnTo>
                <a:lnTo>
                  <a:pt x="3022190" y="3747569"/>
                </a:lnTo>
                <a:lnTo>
                  <a:pt x="3069176" y="3723321"/>
                </a:lnTo>
                <a:lnTo>
                  <a:pt x="3203678" y="3640332"/>
                </a:lnTo>
                <a:lnTo>
                  <a:pt x="3331712" y="3547070"/>
                </a:lnTo>
                <a:lnTo>
                  <a:pt x="3452601" y="3443854"/>
                </a:lnTo>
                <a:lnTo>
                  <a:pt x="3565668" y="3331001"/>
                </a:lnTo>
                <a:lnTo>
                  <a:pt x="3670235" y="3208828"/>
                </a:lnTo>
                <a:lnTo>
                  <a:pt x="3765623" y="3077654"/>
                </a:lnTo>
                <a:lnTo>
                  <a:pt x="3851156" y="2937796"/>
                </a:lnTo>
                <a:lnTo>
                  <a:pt x="3926155" y="2789570"/>
                </a:lnTo>
                <a:lnTo>
                  <a:pt x="3989943" y="2633296"/>
                </a:lnTo>
                <a:lnTo>
                  <a:pt x="4040910" y="2472384"/>
                </a:lnTo>
                <a:lnTo>
                  <a:pt x="4078112" y="2310484"/>
                </a:lnTo>
                <a:lnTo>
                  <a:pt x="4101865" y="2148274"/>
                </a:lnTo>
                <a:lnTo>
                  <a:pt x="4112488" y="1986432"/>
                </a:lnTo>
                <a:lnTo>
                  <a:pt x="4110298" y="1825636"/>
                </a:lnTo>
                <a:lnTo>
                  <a:pt x="4095612" y="1666563"/>
                </a:lnTo>
                <a:lnTo>
                  <a:pt x="4068748" y="1509891"/>
                </a:lnTo>
                <a:lnTo>
                  <a:pt x="4030024" y="1356297"/>
                </a:lnTo>
                <a:lnTo>
                  <a:pt x="3979757" y="1206460"/>
                </a:lnTo>
                <a:lnTo>
                  <a:pt x="3918265" y="1061057"/>
                </a:lnTo>
                <a:lnTo>
                  <a:pt x="3845866" y="920766"/>
                </a:lnTo>
                <a:lnTo>
                  <a:pt x="3762877" y="786265"/>
                </a:lnTo>
                <a:lnTo>
                  <a:pt x="3669616" y="658230"/>
                </a:lnTo>
                <a:lnTo>
                  <a:pt x="3566400" y="537341"/>
                </a:lnTo>
                <a:lnTo>
                  <a:pt x="3453547" y="424274"/>
                </a:lnTo>
                <a:lnTo>
                  <a:pt x="3331374" y="319708"/>
                </a:lnTo>
                <a:lnTo>
                  <a:pt x="3200200" y="224319"/>
                </a:lnTo>
                <a:lnTo>
                  <a:pt x="3060341" y="138787"/>
                </a:lnTo>
                <a:lnTo>
                  <a:pt x="2912116" y="63788"/>
                </a:lnTo>
                <a:lnTo>
                  <a:pt x="2755842" y="0"/>
                </a:lnTo>
                <a:close/>
              </a:path>
              <a:path w="4112895" h="3990340">
                <a:moveTo>
                  <a:pt x="942287" y="564208"/>
                </a:moveTo>
                <a:lnTo>
                  <a:pt x="866855" y="564208"/>
                </a:lnTo>
                <a:lnTo>
                  <a:pt x="941568" y="670544"/>
                </a:lnTo>
                <a:lnTo>
                  <a:pt x="942287" y="564208"/>
                </a:lnTo>
                <a:close/>
              </a:path>
            </a:pathLst>
          </a:custGeom>
          <a:solidFill>
            <a:srgbClr val="0070C0"/>
          </a:solidFill>
        </p:spPr>
        <p:txBody>
          <a:bodyPr wrap="square" lIns="0" tIns="0" rIns="0" bIns="0" rtlCol="0"/>
          <a:lstStyle/>
          <a:p>
            <a:endParaRPr/>
          </a:p>
        </p:txBody>
      </p:sp>
      <p:sp>
        <p:nvSpPr>
          <p:cNvPr id="4" name="object 4"/>
          <p:cNvSpPr/>
          <p:nvPr/>
        </p:nvSpPr>
        <p:spPr>
          <a:xfrm>
            <a:off x="3965172" y="2157152"/>
            <a:ext cx="2152996" cy="111806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256116" y="2286000"/>
            <a:ext cx="1562792" cy="864523"/>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4015935" y="2180011"/>
            <a:ext cx="2058852" cy="1029432"/>
          </a:xfrm>
          <a:prstGeom prst="rect">
            <a:avLst/>
          </a:prstGeom>
          <a:solidFill>
            <a:srgbClr val="F78911"/>
          </a:solidFill>
        </p:spPr>
        <p:txBody>
          <a:bodyPr wrap="square" lIns="0" tIns="0" rIns="0" bIns="0" rtlCol="0"/>
          <a:lstStyle/>
          <a:p>
            <a:endParaRPr/>
          </a:p>
        </p:txBody>
      </p:sp>
      <p:sp>
        <p:nvSpPr>
          <p:cNvPr id="7" name="object 7"/>
          <p:cNvSpPr txBox="1"/>
          <p:nvPr/>
        </p:nvSpPr>
        <p:spPr>
          <a:xfrm>
            <a:off x="4638009" y="2362602"/>
            <a:ext cx="814705" cy="406949"/>
          </a:xfrm>
          <a:prstGeom prst="rect">
            <a:avLst/>
          </a:prstGeom>
        </p:spPr>
        <p:txBody>
          <a:bodyPr vert="horz" wrap="square" lIns="0" tIns="0" rIns="0" bIns="0" rtlCol="0">
            <a:spAutoFit/>
          </a:bodyPr>
          <a:lstStyle/>
          <a:p>
            <a:pPr marL="12699">
              <a:lnSpc>
                <a:spcPts val="3094"/>
              </a:lnSpc>
            </a:pPr>
            <a:r>
              <a:rPr sz="2600" dirty="0">
                <a:solidFill>
                  <a:srgbClr val="FFFFFF"/>
                </a:solidFill>
                <a:latin typeface="Arial"/>
                <a:cs typeface="Arial"/>
              </a:rPr>
              <a:t>Data/</a:t>
            </a:r>
            <a:endParaRPr sz="2600" dirty="0">
              <a:latin typeface="Arial"/>
              <a:cs typeface="Arial"/>
            </a:endParaRPr>
          </a:p>
        </p:txBody>
      </p:sp>
      <p:sp>
        <p:nvSpPr>
          <p:cNvPr id="8" name="object 8"/>
          <p:cNvSpPr txBox="1"/>
          <p:nvPr/>
        </p:nvSpPr>
        <p:spPr>
          <a:xfrm>
            <a:off x="4326027" y="2705502"/>
            <a:ext cx="1438910" cy="401135"/>
          </a:xfrm>
          <a:prstGeom prst="rect">
            <a:avLst/>
          </a:prstGeom>
        </p:spPr>
        <p:txBody>
          <a:bodyPr vert="horz" wrap="square" lIns="0" tIns="0" rIns="0" bIns="0" rtlCol="0">
            <a:spAutoFit/>
          </a:bodyPr>
          <a:lstStyle/>
          <a:p>
            <a:pPr marL="12699"/>
            <a:r>
              <a:rPr sz="2600" dirty="0">
                <a:solidFill>
                  <a:srgbClr val="FFFFFF"/>
                </a:solidFill>
                <a:latin typeface="Arial"/>
                <a:cs typeface="Arial"/>
              </a:rPr>
              <a:t>Research</a:t>
            </a:r>
            <a:endParaRPr sz="2600" dirty="0">
              <a:latin typeface="Arial"/>
              <a:cs typeface="Arial"/>
            </a:endParaRPr>
          </a:p>
        </p:txBody>
      </p:sp>
      <p:sp>
        <p:nvSpPr>
          <p:cNvPr id="9" name="object 9"/>
          <p:cNvSpPr/>
          <p:nvPr/>
        </p:nvSpPr>
        <p:spPr>
          <a:xfrm>
            <a:off x="5739938" y="3445624"/>
            <a:ext cx="2152996" cy="1118061"/>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6030883" y="3574473"/>
            <a:ext cx="1562792" cy="864523"/>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5782853" y="3526990"/>
            <a:ext cx="2058851" cy="1029432"/>
          </a:xfrm>
          <a:prstGeom prst="rect">
            <a:avLst/>
          </a:prstGeom>
          <a:solidFill>
            <a:srgbClr val="F78911"/>
          </a:solidFill>
        </p:spPr>
        <p:txBody>
          <a:bodyPr wrap="square" lIns="0" tIns="0" rIns="0" bIns="0" rtlCol="0"/>
          <a:lstStyle/>
          <a:p>
            <a:endParaRPr/>
          </a:p>
        </p:txBody>
      </p:sp>
      <p:sp>
        <p:nvSpPr>
          <p:cNvPr id="12" name="object 12"/>
          <p:cNvSpPr txBox="1"/>
          <p:nvPr/>
        </p:nvSpPr>
        <p:spPr>
          <a:xfrm>
            <a:off x="6099674" y="3638708"/>
            <a:ext cx="1438910" cy="640080"/>
          </a:xfrm>
          <a:prstGeom prst="rect">
            <a:avLst/>
          </a:prstGeom>
        </p:spPr>
        <p:txBody>
          <a:bodyPr vert="horz" wrap="square" lIns="0" tIns="0" rIns="0" bIns="0" rtlCol="0">
            <a:spAutoFit/>
          </a:bodyPr>
          <a:lstStyle/>
          <a:p>
            <a:pPr marL="58412" marR="5080" indent="-46350">
              <a:lnSpc>
                <a:spcPts val="2800"/>
              </a:lnSpc>
            </a:pPr>
            <a:r>
              <a:rPr sz="2600" spc="-4" dirty="0">
                <a:solidFill>
                  <a:srgbClr val="FFFFFF"/>
                </a:solidFill>
                <a:latin typeface="Arial"/>
                <a:cs typeface="Arial"/>
              </a:rPr>
              <a:t>Changing </a:t>
            </a:r>
            <a:r>
              <a:rPr sz="2600" dirty="0">
                <a:solidFill>
                  <a:srgbClr val="FFFFFF"/>
                </a:solidFill>
                <a:latin typeface="Arial"/>
                <a:cs typeface="Arial"/>
              </a:rPr>
              <a:t>Mindse</a:t>
            </a:r>
            <a:r>
              <a:rPr sz="2600" spc="-10" dirty="0">
                <a:solidFill>
                  <a:srgbClr val="FFFFFF"/>
                </a:solidFill>
                <a:latin typeface="Arial"/>
                <a:cs typeface="Arial"/>
              </a:rPr>
              <a:t>t</a:t>
            </a:r>
            <a:r>
              <a:rPr sz="2600" dirty="0">
                <a:solidFill>
                  <a:srgbClr val="FFFFFF"/>
                </a:solidFill>
                <a:latin typeface="Arial"/>
                <a:cs typeface="Arial"/>
              </a:rPr>
              <a:t>s</a:t>
            </a:r>
            <a:endParaRPr sz="2600" dirty="0">
              <a:latin typeface="Arial"/>
              <a:cs typeface="Arial"/>
            </a:endParaRPr>
          </a:p>
        </p:txBody>
      </p:sp>
      <p:sp>
        <p:nvSpPr>
          <p:cNvPr id="13" name="object 13"/>
          <p:cNvSpPr/>
          <p:nvPr/>
        </p:nvSpPr>
        <p:spPr>
          <a:xfrm>
            <a:off x="5062451" y="5527963"/>
            <a:ext cx="2152996" cy="1122218"/>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5249487" y="5660968"/>
            <a:ext cx="1770611" cy="864523"/>
          </a:xfrm>
          <a:prstGeom prst="rect">
            <a:avLst/>
          </a:prstGeom>
          <a:blipFill>
            <a:blip r:embed="rId9" cstate="print"/>
            <a:stretch>
              <a:fillRect/>
            </a:stretch>
          </a:blipFill>
        </p:spPr>
        <p:txBody>
          <a:bodyPr wrap="square" lIns="0" tIns="0" rIns="0" bIns="0" rtlCol="0"/>
          <a:lstStyle/>
          <a:p>
            <a:endParaRPr/>
          </a:p>
        </p:txBody>
      </p:sp>
      <p:sp>
        <p:nvSpPr>
          <p:cNvPr id="15" name="object 15"/>
          <p:cNvSpPr/>
          <p:nvPr/>
        </p:nvSpPr>
        <p:spPr>
          <a:xfrm>
            <a:off x="5109044" y="5552328"/>
            <a:ext cx="2058851" cy="1029432"/>
          </a:xfrm>
          <a:prstGeom prst="rect">
            <a:avLst/>
          </a:prstGeom>
          <a:solidFill>
            <a:srgbClr val="F78911"/>
          </a:solidFill>
        </p:spPr>
        <p:txBody>
          <a:bodyPr wrap="square" lIns="0" tIns="0" rIns="0" bIns="0" rtlCol="0"/>
          <a:lstStyle/>
          <a:p>
            <a:endParaRPr/>
          </a:p>
        </p:txBody>
      </p:sp>
      <p:sp>
        <p:nvSpPr>
          <p:cNvPr id="16" name="object 16"/>
          <p:cNvSpPr txBox="1"/>
          <p:nvPr/>
        </p:nvSpPr>
        <p:spPr>
          <a:xfrm>
            <a:off x="5311988" y="5724042"/>
            <a:ext cx="1659889" cy="726694"/>
          </a:xfrm>
          <a:prstGeom prst="rect">
            <a:avLst/>
          </a:prstGeom>
        </p:spPr>
        <p:txBody>
          <a:bodyPr vert="horz" wrap="square" lIns="0" tIns="0" rIns="0" bIns="0" rtlCol="0">
            <a:spAutoFit/>
          </a:bodyPr>
          <a:lstStyle/>
          <a:p>
            <a:pPr marL="12699" marR="5080" indent="177144">
              <a:lnSpc>
                <a:spcPts val="2800"/>
              </a:lnSpc>
            </a:pPr>
            <a:r>
              <a:rPr sz="2600" dirty="0">
                <a:solidFill>
                  <a:srgbClr val="FFFFFF"/>
                </a:solidFill>
                <a:latin typeface="Arial"/>
                <a:cs typeface="Arial"/>
              </a:rPr>
              <a:t>Di</a:t>
            </a:r>
            <a:r>
              <a:rPr sz="2600" spc="-60" dirty="0">
                <a:solidFill>
                  <a:srgbClr val="FFFFFF"/>
                </a:solidFill>
                <a:latin typeface="Arial"/>
                <a:cs typeface="Arial"/>
              </a:rPr>
              <a:t>f</a:t>
            </a:r>
            <a:r>
              <a:rPr sz="2600" spc="-10" dirty="0">
                <a:solidFill>
                  <a:srgbClr val="FFFFFF"/>
                </a:solidFill>
                <a:latin typeface="Arial"/>
                <a:cs typeface="Arial"/>
              </a:rPr>
              <a:t>f</a:t>
            </a:r>
            <a:r>
              <a:rPr sz="2600" dirty="0">
                <a:solidFill>
                  <a:srgbClr val="FFFFFF"/>
                </a:solidFill>
                <a:latin typeface="Arial"/>
                <a:cs typeface="Arial"/>
              </a:rPr>
              <a:t>using Knowledge</a:t>
            </a:r>
            <a:endParaRPr sz="2600" dirty="0">
              <a:latin typeface="Arial"/>
              <a:cs typeface="Arial"/>
            </a:endParaRPr>
          </a:p>
        </p:txBody>
      </p:sp>
      <p:sp>
        <p:nvSpPr>
          <p:cNvPr id="17" name="object 17"/>
          <p:cNvSpPr/>
          <p:nvPr/>
        </p:nvSpPr>
        <p:spPr>
          <a:xfrm>
            <a:off x="2872047" y="5527963"/>
            <a:ext cx="2148840" cy="1122218"/>
          </a:xfrm>
          <a:prstGeom prst="rect">
            <a:avLst/>
          </a:prstGeom>
          <a:blipFill>
            <a:blip r:embed="rId10" cstate="print"/>
            <a:stretch>
              <a:fillRect/>
            </a:stretch>
          </a:blipFill>
        </p:spPr>
        <p:txBody>
          <a:bodyPr wrap="square" lIns="0" tIns="0" rIns="0" bIns="0" rtlCol="0"/>
          <a:lstStyle/>
          <a:p>
            <a:endParaRPr/>
          </a:p>
        </p:txBody>
      </p:sp>
      <p:sp>
        <p:nvSpPr>
          <p:cNvPr id="18" name="object 18"/>
          <p:cNvSpPr/>
          <p:nvPr/>
        </p:nvSpPr>
        <p:spPr>
          <a:xfrm>
            <a:off x="3158835" y="5660968"/>
            <a:ext cx="1566948" cy="864523"/>
          </a:xfrm>
          <a:prstGeom prst="rect">
            <a:avLst/>
          </a:prstGeom>
          <a:blipFill>
            <a:blip r:embed="rId11" cstate="print"/>
            <a:stretch>
              <a:fillRect/>
            </a:stretch>
          </a:blipFill>
        </p:spPr>
        <p:txBody>
          <a:bodyPr wrap="square" lIns="0" tIns="0" rIns="0" bIns="0" rtlCol="0"/>
          <a:lstStyle/>
          <a:p>
            <a:endParaRPr/>
          </a:p>
        </p:txBody>
      </p:sp>
      <p:sp>
        <p:nvSpPr>
          <p:cNvPr id="19" name="object 19"/>
          <p:cNvSpPr/>
          <p:nvPr/>
        </p:nvSpPr>
        <p:spPr>
          <a:xfrm>
            <a:off x="2916394" y="5552328"/>
            <a:ext cx="2058851" cy="1029432"/>
          </a:xfrm>
          <a:prstGeom prst="rect">
            <a:avLst/>
          </a:prstGeom>
          <a:solidFill>
            <a:srgbClr val="F78911"/>
          </a:solidFill>
        </p:spPr>
        <p:txBody>
          <a:bodyPr wrap="square" lIns="0" tIns="0" rIns="0" bIns="0" rtlCol="0"/>
          <a:lstStyle/>
          <a:p>
            <a:endParaRPr/>
          </a:p>
        </p:txBody>
      </p:sp>
      <p:sp>
        <p:nvSpPr>
          <p:cNvPr id="20" name="object 20"/>
          <p:cNvSpPr txBox="1"/>
          <p:nvPr/>
        </p:nvSpPr>
        <p:spPr>
          <a:xfrm>
            <a:off x="3229460" y="5724042"/>
            <a:ext cx="1438910" cy="726694"/>
          </a:xfrm>
          <a:prstGeom prst="rect">
            <a:avLst/>
          </a:prstGeom>
        </p:spPr>
        <p:txBody>
          <a:bodyPr vert="horz" wrap="square" lIns="0" tIns="0" rIns="0" bIns="0" rtlCol="0">
            <a:spAutoFit/>
          </a:bodyPr>
          <a:lstStyle/>
          <a:p>
            <a:pPr marL="67302" marR="5080" indent="-55238">
              <a:lnSpc>
                <a:spcPts val="2800"/>
              </a:lnSpc>
            </a:pPr>
            <a:r>
              <a:rPr sz="2600" spc="-4" dirty="0">
                <a:solidFill>
                  <a:srgbClr val="FFFFFF"/>
                </a:solidFill>
                <a:latin typeface="Arial"/>
                <a:cs typeface="Arial"/>
              </a:rPr>
              <a:t>Changing </a:t>
            </a:r>
            <a:r>
              <a:rPr sz="2600" dirty="0">
                <a:solidFill>
                  <a:srgbClr val="FFFFFF"/>
                </a:solidFill>
                <a:latin typeface="Arial"/>
                <a:cs typeface="Arial"/>
              </a:rPr>
              <a:t>Behavior</a:t>
            </a:r>
            <a:endParaRPr sz="2600" dirty="0">
              <a:latin typeface="Arial"/>
              <a:cs typeface="Arial"/>
            </a:endParaRPr>
          </a:p>
        </p:txBody>
      </p:sp>
      <p:sp>
        <p:nvSpPr>
          <p:cNvPr id="21" name="object 21"/>
          <p:cNvSpPr/>
          <p:nvPr/>
        </p:nvSpPr>
        <p:spPr>
          <a:xfrm>
            <a:off x="2194561" y="3445624"/>
            <a:ext cx="2148840" cy="1118061"/>
          </a:xfrm>
          <a:prstGeom prst="rect">
            <a:avLst/>
          </a:prstGeom>
          <a:blipFill>
            <a:blip r:embed="rId12" cstate="print"/>
            <a:stretch>
              <a:fillRect/>
            </a:stretch>
          </a:blipFill>
        </p:spPr>
        <p:txBody>
          <a:bodyPr wrap="square" lIns="0" tIns="0" rIns="0" bIns="0" rtlCol="0"/>
          <a:lstStyle/>
          <a:p>
            <a:endParaRPr/>
          </a:p>
        </p:txBody>
      </p:sp>
      <p:sp>
        <p:nvSpPr>
          <p:cNvPr id="22" name="object 22"/>
          <p:cNvSpPr/>
          <p:nvPr/>
        </p:nvSpPr>
        <p:spPr>
          <a:xfrm>
            <a:off x="2419004" y="3574473"/>
            <a:ext cx="1691639" cy="864523"/>
          </a:xfrm>
          <a:prstGeom prst="rect">
            <a:avLst/>
          </a:prstGeom>
          <a:blipFill>
            <a:blip r:embed="rId13" cstate="print"/>
            <a:stretch>
              <a:fillRect/>
            </a:stretch>
          </a:blipFill>
        </p:spPr>
        <p:txBody>
          <a:bodyPr wrap="square" lIns="0" tIns="0" rIns="0" bIns="0" rtlCol="0"/>
          <a:lstStyle/>
          <a:p>
            <a:endParaRPr/>
          </a:p>
        </p:txBody>
      </p:sp>
      <p:sp>
        <p:nvSpPr>
          <p:cNvPr id="23" name="object 23"/>
          <p:cNvSpPr/>
          <p:nvPr/>
        </p:nvSpPr>
        <p:spPr>
          <a:xfrm>
            <a:off x="2230746" y="3484467"/>
            <a:ext cx="2058851" cy="1029432"/>
          </a:xfrm>
          <a:prstGeom prst="rect">
            <a:avLst/>
          </a:prstGeom>
          <a:solidFill>
            <a:srgbClr val="F78911"/>
          </a:solidFill>
        </p:spPr>
        <p:txBody>
          <a:bodyPr wrap="square" lIns="0" tIns="0" rIns="0" bIns="0" rtlCol="0"/>
          <a:lstStyle/>
          <a:p>
            <a:endParaRPr/>
          </a:p>
        </p:txBody>
      </p:sp>
      <p:sp>
        <p:nvSpPr>
          <p:cNvPr id="24" name="object 24"/>
          <p:cNvSpPr txBox="1"/>
          <p:nvPr/>
        </p:nvSpPr>
        <p:spPr>
          <a:xfrm>
            <a:off x="2425119" y="3637751"/>
            <a:ext cx="1733288" cy="718145"/>
          </a:xfrm>
          <a:prstGeom prst="rect">
            <a:avLst/>
          </a:prstGeom>
        </p:spPr>
        <p:txBody>
          <a:bodyPr vert="horz" wrap="square" lIns="0" tIns="0" rIns="0" bIns="0" rtlCol="0">
            <a:spAutoFit/>
          </a:bodyPr>
          <a:lstStyle/>
          <a:p>
            <a:pPr marL="205080" marR="5080" indent="-193017">
              <a:lnSpc>
                <a:spcPts val="2800"/>
              </a:lnSpc>
            </a:pPr>
            <a:r>
              <a:rPr sz="2600" dirty="0">
                <a:solidFill>
                  <a:srgbClr val="FFFFFF"/>
                </a:solidFill>
                <a:latin typeface="Arial"/>
                <a:cs typeface="Arial"/>
              </a:rPr>
              <a:t>Su</a:t>
            </a:r>
            <a:r>
              <a:rPr sz="2600" spc="-14" dirty="0">
                <a:solidFill>
                  <a:srgbClr val="FFFFFF"/>
                </a:solidFill>
                <a:latin typeface="Arial"/>
                <a:cs typeface="Arial"/>
              </a:rPr>
              <a:t>staining </a:t>
            </a:r>
            <a:r>
              <a:rPr sz="2600" spc="-4" dirty="0">
                <a:solidFill>
                  <a:srgbClr val="FFFFFF"/>
                </a:solidFill>
                <a:latin typeface="Arial"/>
                <a:cs typeface="Arial"/>
              </a:rPr>
              <a:t>Change</a:t>
            </a:r>
            <a:endParaRPr sz="2600" dirty="0">
              <a:latin typeface="Arial"/>
              <a:cs typeface="Arial"/>
            </a:endParaRPr>
          </a:p>
        </p:txBody>
      </p:sp>
      <p:sp>
        <p:nvSpPr>
          <p:cNvPr id="25" name="object 25"/>
          <p:cNvSpPr txBox="1">
            <a:spLocks noGrp="1"/>
          </p:cNvSpPr>
          <p:nvPr>
            <p:ph type="title"/>
          </p:nvPr>
        </p:nvSpPr>
        <p:spPr>
          <a:xfrm>
            <a:off x="502920" y="255939"/>
            <a:ext cx="9052560" cy="1406035"/>
          </a:xfrm>
          <a:prstGeom prst="rect">
            <a:avLst/>
          </a:prstGeom>
          <a:solidFill>
            <a:schemeClr val="accent6">
              <a:lumMod val="10000"/>
              <a:lumOff val="90000"/>
            </a:schemeClr>
          </a:solidFill>
        </p:spPr>
        <p:txBody>
          <a:bodyPr vert="horz" wrap="square" lIns="0" tIns="51317" rIns="0" bIns="0" rtlCol="0">
            <a:spAutoFit/>
          </a:bodyPr>
          <a:lstStyle/>
          <a:p>
            <a:pPr marL="776514" marR="5080" indent="85080"/>
            <a:r>
              <a:rPr dirty="0"/>
              <a:t>Elemen</a:t>
            </a:r>
            <a:r>
              <a:rPr spc="-20" dirty="0"/>
              <a:t>t</a:t>
            </a:r>
            <a:r>
              <a:rPr dirty="0"/>
              <a:t>s</a:t>
            </a:r>
            <a:r>
              <a:rPr spc="-4" dirty="0"/>
              <a:t> </a:t>
            </a:r>
            <a:r>
              <a:rPr spc="-40" dirty="0"/>
              <a:t>O</a:t>
            </a:r>
            <a:r>
              <a:rPr spc="-14" dirty="0"/>
              <a:t>f</a:t>
            </a:r>
            <a:r>
              <a:rPr spc="-4" dirty="0"/>
              <a:t> </a:t>
            </a:r>
            <a:r>
              <a:rPr spc="-40" dirty="0"/>
              <a:t>O</a:t>
            </a:r>
            <a:r>
              <a:rPr dirty="0"/>
              <a:t>rganiza</a:t>
            </a:r>
            <a:r>
              <a:rPr spc="-20" dirty="0"/>
              <a:t>t</a:t>
            </a:r>
            <a:r>
              <a:rPr dirty="0"/>
              <a:t>ional Learning</a:t>
            </a:r>
            <a:r>
              <a:rPr spc="-4" dirty="0"/>
              <a:t> </a:t>
            </a:r>
            <a:r>
              <a:rPr dirty="0"/>
              <a:t>and</a:t>
            </a:r>
            <a:r>
              <a:rPr spc="-4" dirty="0"/>
              <a:t> </a:t>
            </a:r>
            <a:r>
              <a:rPr spc="-30" dirty="0"/>
              <a:t>T</a:t>
            </a:r>
            <a:r>
              <a:rPr dirty="0"/>
              <a:t>ran</a:t>
            </a:r>
            <a:r>
              <a:rPr spc="-20" dirty="0"/>
              <a:t>sf</a:t>
            </a:r>
            <a:r>
              <a:rPr dirty="0"/>
              <a:t>orma</a:t>
            </a:r>
            <a:r>
              <a:rPr spc="-20" dirty="0"/>
              <a:t>t</a:t>
            </a:r>
            <a:r>
              <a:rPr dirty="0"/>
              <a:t>ion</a:t>
            </a:r>
          </a:p>
        </p:txBody>
      </p:sp>
      <p:sp>
        <p:nvSpPr>
          <p:cNvPr id="26" name="object 26"/>
          <p:cNvSpPr txBox="1"/>
          <p:nvPr/>
        </p:nvSpPr>
        <p:spPr>
          <a:xfrm>
            <a:off x="7622539" y="2605437"/>
            <a:ext cx="1597661" cy="718145"/>
          </a:xfrm>
          <a:prstGeom prst="rect">
            <a:avLst/>
          </a:prstGeom>
          <a:solidFill>
            <a:schemeClr val="accent6">
              <a:lumMod val="10000"/>
              <a:lumOff val="90000"/>
            </a:schemeClr>
          </a:solidFill>
        </p:spPr>
        <p:txBody>
          <a:bodyPr vert="horz" wrap="square" lIns="0" tIns="0" rIns="0" bIns="0" rtlCol="0">
            <a:spAutoFit/>
          </a:bodyPr>
          <a:lstStyle/>
          <a:p>
            <a:pPr marL="12699" marR="5080">
              <a:lnSpc>
                <a:spcPts val="2800"/>
              </a:lnSpc>
            </a:pPr>
            <a:r>
              <a:rPr sz="2500" b="1" spc="-14" dirty="0">
                <a:latin typeface="Arial"/>
                <a:cs typeface="Arial"/>
              </a:rPr>
              <a:t>External Pressures</a:t>
            </a:r>
            <a:endParaRPr sz="2500" b="1" dirty="0">
              <a:latin typeface="Arial"/>
              <a:cs typeface="Arial"/>
            </a:endParaRPr>
          </a:p>
        </p:txBody>
      </p:sp>
      <p:sp>
        <p:nvSpPr>
          <p:cNvPr id="27" name="object 27"/>
          <p:cNvSpPr txBox="1"/>
          <p:nvPr/>
        </p:nvSpPr>
        <p:spPr>
          <a:xfrm>
            <a:off x="7241540" y="4967635"/>
            <a:ext cx="2131060" cy="718145"/>
          </a:xfrm>
          <a:prstGeom prst="rect">
            <a:avLst/>
          </a:prstGeom>
          <a:solidFill>
            <a:schemeClr val="accent6">
              <a:lumMod val="10000"/>
              <a:lumOff val="90000"/>
            </a:schemeClr>
          </a:solidFill>
        </p:spPr>
        <p:txBody>
          <a:bodyPr vert="horz" wrap="square" lIns="0" tIns="0" rIns="0" bIns="0" rtlCol="0">
            <a:spAutoFit/>
          </a:bodyPr>
          <a:lstStyle/>
          <a:p>
            <a:pPr marL="12699" marR="5080">
              <a:lnSpc>
                <a:spcPts val="2800"/>
              </a:lnSpc>
            </a:pPr>
            <a:r>
              <a:rPr sz="2500" b="1" spc="-105" dirty="0">
                <a:latin typeface="Arial"/>
                <a:cs typeface="Arial"/>
              </a:rPr>
              <a:t>T</a:t>
            </a:r>
            <a:r>
              <a:rPr sz="2500" b="1" dirty="0">
                <a:latin typeface="Arial"/>
                <a:cs typeface="Arial"/>
              </a:rPr>
              <a:t>raining</a:t>
            </a:r>
            <a:r>
              <a:rPr sz="2500" b="1" spc="-10" dirty="0">
                <a:latin typeface="Arial"/>
                <a:cs typeface="Arial"/>
              </a:rPr>
              <a:t>/ </a:t>
            </a:r>
            <a:r>
              <a:rPr sz="2500" b="1" dirty="0">
                <a:latin typeface="Arial"/>
                <a:cs typeface="Arial"/>
              </a:rPr>
              <a:t>Developmen</a:t>
            </a:r>
            <a:r>
              <a:rPr sz="2500" b="1" spc="-10" dirty="0">
                <a:latin typeface="Arial"/>
                <a:cs typeface="Arial"/>
              </a:rPr>
              <a:t>t</a:t>
            </a:r>
            <a:endParaRPr sz="2500" b="1" dirty="0">
              <a:latin typeface="Arial"/>
              <a:cs typeface="Arial"/>
            </a:endParaRPr>
          </a:p>
        </p:txBody>
      </p:sp>
      <p:sp>
        <p:nvSpPr>
          <p:cNvPr id="28" name="object 28"/>
          <p:cNvSpPr txBox="1"/>
          <p:nvPr/>
        </p:nvSpPr>
        <p:spPr>
          <a:xfrm>
            <a:off x="670561" y="5272435"/>
            <a:ext cx="2101849" cy="726694"/>
          </a:xfrm>
          <a:prstGeom prst="rect">
            <a:avLst/>
          </a:prstGeom>
          <a:solidFill>
            <a:schemeClr val="accent6">
              <a:lumMod val="10000"/>
              <a:lumOff val="90000"/>
            </a:schemeClr>
          </a:solidFill>
        </p:spPr>
        <p:txBody>
          <a:bodyPr vert="horz" wrap="square" lIns="0" tIns="0" rIns="0" bIns="0" rtlCol="0">
            <a:spAutoFit/>
          </a:bodyPr>
          <a:lstStyle/>
          <a:p>
            <a:pPr marL="12699" marR="5080">
              <a:lnSpc>
                <a:spcPts val="2800"/>
              </a:lnSpc>
            </a:pPr>
            <a:r>
              <a:rPr sz="2500" b="1" dirty="0">
                <a:latin typeface="Arial"/>
                <a:cs typeface="Arial"/>
              </a:rPr>
              <a:t>Buy-in</a:t>
            </a:r>
            <a:r>
              <a:rPr sz="2500" b="1" spc="-4" dirty="0">
                <a:latin typeface="Arial"/>
                <a:cs typeface="Arial"/>
              </a:rPr>
              <a:t> </a:t>
            </a:r>
            <a:r>
              <a:rPr sz="2500" b="1" dirty="0">
                <a:latin typeface="Arial"/>
                <a:cs typeface="Arial"/>
              </a:rPr>
              <a:t>and Rela</a:t>
            </a:r>
            <a:r>
              <a:rPr sz="2500" b="1" spc="-10" dirty="0">
                <a:latin typeface="Arial"/>
                <a:cs typeface="Arial"/>
              </a:rPr>
              <a:t>t</a:t>
            </a:r>
            <a:r>
              <a:rPr sz="2500" b="1" dirty="0">
                <a:latin typeface="Arial"/>
                <a:cs typeface="Arial"/>
              </a:rPr>
              <a:t>ionships</a:t>
            </a:r>
          </a:p>
        </p:txBody>
      </p:sp>
      <p:sp>
        <p:nvSpPr>
          <p:cNvPr id="29" name="object 29"/>
          <p:cNvSpPr txBox="1"/>
          <p:nvPr/>
        </p:nvSpPr>
        <p:spPr>
          <a:xfrm>
            <a:off x="1022467" y="2910235"/>
            <a:ext cx="2257942" cy="384721"/>
          </a:xfrm>
          <a:prstGeom prst="rect">
            <a:avLst/>
          </a:prstGeom>
          <a:solidFill>
            <a:schemeClr val="accent6">
              <a:lumMod val="10000"/>
              <a:lumOff val="90000"/>
            </a:schemeClr>
          </a:solidFill>
        </p:spPr>
        <p:txBody>
          <a:bodyPr vert="horz" wrap="square" lIns="0" tIns="0" rIns="0" bIns="0" rtlCol="0">
            <a:spAutoFit/>
          </a:bodyPr>
          <a:lstStyle/>
          <a:p>
            <a:pPr marL="12699"/>
            <a:r>
              <a:rPr sz="2500" b="1" dirty="0">
                <a:latin typeface="Arial"/>
                <a:cs typeface="Arial"/>
              </a:rPr>
              <a:t>Accoun</a:t>
            </a:r>
            <a:r>
              <a:rPr sz="2500" b="1" spc="-10" dirty="0">
                <a:latin typeface="Arial"/>
                <a:cs typeface="Arial"/>
              </a:rPr>
              <a:t>tability</a:t>
            </a:r>
            <a:endParaRPr sz="2500" b="1" dirty="0">
              <a:latin typeface="Arial"/>
              <a:cs typeface="Arial"/>
            </a:endParaRPr>
          </a:p>
        </p:txBody>
      </p:sp>
      <p:sp>
        <p:nvSpPr>
          <p:cNvPr id="30" name="object 30"/>
          <p:cNvSpPr txBox="1"/>
          <p:nvPr/>
        </p:nvSpPr>
        <p:spPr>
          <a:xfrm>
            <a:off x="4119502" y="4533234"/>
            <a:ext cx="1761814" cy="830997"/>
          </a:xfrm>
          <a:prstGeom prst="rect">
            <a:avLst/>
          </a:prstGeom>
          <a:solidFill>
            <a:srgbClr val="0070C0"/>
          </a:solidFill>
        </p:spPr>
        <p:txBody>
          <a:bodyPr vert="horz" wrap="square" lIns="0" tIns="0" rIns="0" bIns="0" rtlCol="0">
            <a:spAutoFit/>
          </a:bodyPr>
          <a:lstStyle/>
          <a:p>
            <a:pPr marL="90794" marR="434925" algn="ctr">
              <a:lnSpc>
                <a:spcPct val="99500"/>
              </a:lnSpc>
            </a:pPr>
            <a:r>
              <a:rPr sz="1800" b="1" dirty="0">
                <a:solidFill>
                  <a:schemeClr val="bg1"/>
                </a:solidFill>
                <a:latin typeface="Arial"/>
                <a:cs typeface="Arial"/>
              </a:rPr>
              <a:t>Naviga</a:t>
            </a:r>
            <a:r>
              <a:rPr sz="1800" b="1" spc="-4" dirty="0">
                <a:solidFill>
                  <a:schemeClr val="bg1"/>
                </a:solidFill>
                <a:latin typeface="Arial"/>
                <a:cs typeface="Arial"/>
              </a:rPr>
              <a:t>ting </a:t>
            </a:r>
            <a:r>
              <a:rPr lang="en-US" sz="1800" b="1" spc="-4" dirty="0" smtClean="0">
                <a:solidFill>
                  <a:schemeClr val="bg1"/>
                </a:solidFill>
                <a:latin typeface="Arial"/>
                <a:cs typeface="Arial"/>
              </a:rPr>
              <a:t>   </a:t>
            </a:r>
            <a:r>
              <a:rPr sz="1800" b="1" spc="-4" dirty="0" smtClean="0">
                <a:solidFill>
                  <a:schemeClr val="bg1"/>
                </a:solidFill>
                <a:latin typeface="Arial"/>
                <a:cs typeface="Arial"/>
              </a:rPr>
              <a:t>Power </a:t>
            </a:r>
            <a:r>
              <a:rPr sz="1800" b="1" spc="-4" dirty="0">
                <a:solidFill>
                  <a:schemeClr val="bg1"/>
                </a:solidFill>
                <a:latin typeface="Arial"/>
                <a:cs typeface="Arial"/>
              </a:rPr>
              <a:t>Dynamics</a:t>
            </a:r>
            <a:endParaRPr sz="1800" b="1" dirty="0">
              <a:solidFill>
                <a:schemeClr val="bg1"/>
              </a:solidFill>
              <a:latin typeface="Arial"/>
              <a:cs typeface="Arial"/>
            </a:endParaRPr>
          </a:p>
        </p:txBody>
      </p:sp>
    </p:spTree>
    <p:extLst>
      <p:ext uri="{BB962C8B-B14F-4D97-AF65-F5344CB8AC3E}">
        <p14:creationId xmlns:p14="http://schemas.microsoft.com/office/powerpoint/2010/main" val="38299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2"/>
          </p:nvPr>
        </p:nvSpPr>
        <p:spPr>
          <a:xfrm>
            <a:off x="480115" y="320993"/>
            <a:ext cx="9104152" cy="455401"/>
          </a:xfrm>
        </p:spPr>
        <p:txBody>
          <a:bodyPr/>
          <a:lstStyle/>
          <a:p>
            <a:pPr lvl="0" algn="ctr"/>
            <a:r>
              <a:rPr lang="en-US" sz="4000" b="1" i="0" dirty="0" smtClean="0">
                <a:solidFill>
                  <a:srgbClr val="E74C39"/>
                </a:solidFill>
                <a:latin typeface="+mj-lt"/>
                <a:cs typeface="ChunkFive-Roman"/>
              </a:rPr>
              <a:t>Contact Us</a:t>
            </a:r>
            <a:endParaRPr lang="en-US" sz="4000" b="1" dirty="0" smtClean="0">
              <a:latin typeface="+mj-lt"/>
            </a:endParaRPr>
          </a:p>
        </p:txBody>
      </p:sp>
      <p:sp>
        <p:nvSpPr>
          <p:cNvPr id="5" name="Shape 260"/>
          <p:cNvSpPr/>
          <p:nvPr/>
        </p:nvSpPr>
        <p:spPr>
          <a:xfrm>
            <a:off x="595556" y="3812238"/>
            <a:ext cx="3050285" cy="1613350"/>
          </a:xfrm>
          <a:prstGeom prst="rect">
            <a:avLst/>
          </a:prstGeom>
          <a:noFill/>
          <a:ln>
            <a:noFill/>
          </a:ln>
        </p:spPr>
        <p:txBody>
          <a:bodyPr lIns="91425" tIns="91425"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b="1" i="0" u="none" strike="noStrike" cap="none" baseline="0" dirty="0">
                <a:solidFill>
                  <a:srgbClr val="21324D"/>
                </a:solidFill>
                <a:latin typeface="+mj-lt"/>
                <a:ea typeface="Merriweather"/>
                <a:cs typeface="Merriweather"/>
                <a:sym typeface="Merriweather"/>
              </a:rPr>
              <a:t>Faculty/Co-PIs</a:t>
            </a:r>
            <a:r>
              <a:rPr lang="en-US" b="1" i="0" u="none" strike="noStrike" cap="none" baseline="0" dirty="0" smtClean="0">
                <a:solidFill>
                  <a:srgbClr val="21324D"/>
                </a:solidFill>
                <a:latin typeface="+mj-lt"/>
                <a:ea typeface="Merriweather"/>
                <a:cs typeface="Merriweather"/>
                <a:sym typeface="Merriweather"/>
              </a:rPr>
              <a:t>:</a:t>
            </a:r>
            <a:endParaRPr lang="en-US" b="0" i="0" u="none" strike="noStrike" cap="none" baseline="0" dirty="0" smtClean="0">
              <a:solidFill>
                <a:schemeClr val="dk1"/>
              </a:solidFill>
              <a:latin typeface="+mj-lt"/>
              <a:ea typeface="Merriweather"/>
              <a:cs typeface="Merriweather"/>
              <a:sym typeface="Merriweather"/>
            </a:endParaRPr>
          </a:p>
          <a:p>
            <a:pPr marL="342900" marR="0" lvl="0" indent="-342900" algn="l" rtl="0">
              <a:lnSpc>
                <a:spcPct val="80000"/>
              </a:lnSpc>
              <a:spcBef>
                <a:spcPts val="400"/>
              </a:spcBef>
              <a:buClr>
                <a:schemeClr val="dk2"/>
              </a:buClr>
              <a:buSzPct val="25000"/>
              <a:buFont typeface="Noto Symbol"/>
              <a:buNone/>
            </a:pPr>
            <a:r>
              <a:rPr lang="en-US" b="0" i="0" u="none" strike="noStrike" cap="none" baseline="0" dirty="0" smtClean="0">
                <a:solidFill>
                  <a:schemeClr val="dk1"/>
                </a:solidFill>
                <a:latin typeface="+mj-lt"/>
                <a:ea typeface="Merriweather"/>
                <a:cs typeface="Merriweather"/>
                <a:sym typeface="Merriweather"/>
              </a:rPr>
              <a:t>-Sylvia </a:t>
            </a:r>
            <a:r>
              <a:rPr lang="en-US" b="0" i="0" u="none" strike="noStrike" cap="none" baseline="0" dirty="0">
                <a:solidFill>
                  <a:schemeClr val="dk1"/>
                </a:solidFill>
                <a:latin typeface="+mj-lt"/>
                <a:ea typeface="Merriweather"/>
                <a:cs typeface="Merriweather"/>
                <a:sym typeface="Merriweather"/>
              </a:rPr>
              <a:t>Hurtado</a:t>
            </a:r>
          </a:p>
          <a:p>
            <a:pPr marL="342900" marR="0" lvl="0" indent="-342900" algn="l" rtl="0">
              <a:lnSpc>
                <a:spcPct val="80000"/>
              </a:lnSpc>
              <a:spcBef>
                <a:spcPts val="400"/>
              </a:spcBef>
              <a:buClr>
                <a:schemeClr val="dk2"/>
              </a:buClr>
              <a:buSzPct val="25000"/>
              <a:buFont typeface="Noto Symbol"/>
              <a:buNone/>
            </a:pPr>
            <a:r>
              <a:rPr lang="en-US" b="0" i="0" u="none" strike="noStrike" cap="none" baseline="0" dirty="0" smtClean="0">
                <a:solidFill>
                  <a:schemeClr val="dk1"/>
                </a:solidFill>
                <a:latin typeface="+mj-lt"/>
                <a:ea typeface="Merriweather"/>
                <a:cs typeface="Merriweather"/>
                <a:sym typeface="Merriweather"/>
              </a:rPr>
              <a:t>-Kevin </a:t>
            </a:r>
            <a:r>
              <a:rPr lang="en-US" b="0" i="0" u="none" strike="noStrike" cap="none" baseline="0" dirty="0">
                <a:solidFill>
                  <a:schemeClr val="dk1"/>
                </a:solidFill>
                <a:latin typeface="+mj-lt"/>
                <a:ea typeface="Merriweather"/>
                <a:cs typeface="Merriweather"/>
                <a:sym typeface="Merriweather"/>
              </a:rPr>
              <a:t>Eagan</a:t>
            </a:r>
          </a:p>
          <a:p>
            <a:pPr marL="342900" marR="0" lvl="0" indent="-342900" algn="l" rtl="0">
              <a:lnSpc>
                <a:spcPct val="80000"/>
              </a:lnSpc>
              <a:spcBef>
                <a:spcPts val="400"/>
              </a:spcBef>
              <a:buClr>
                <a:schemeClr val="dk2"/>
              </a:buClr>
              <a:buFont typeface="Noto Symbol"/>
              <a:buNone/>
            </a:pPr>
            <a:endParaRPr sz="2000" b="0" i="0" u="sng" strike="noStrike" cap="none" baseline="0" dirty="0">
              <a:solidFill>
                <a:schemeClr val="dk1"/>
              </a:solidFill>
              <a:latin typeface="Merriweather"/>
              <a:ea typeface="Merriweather"/>
              <a:cs typeface="Merriweather"/>
              <a:sym typeface="Merriweather"/>
            </a:endParaRPr>
          </a:p>
          <a:p>
            <a:pPr marL="342900" marR="0" lvl="0" indent="-342900" algn="l" rtl="0">
              <a:lnSpc>
                <a:spcPct val="80000"/>
              </a:lnSpc>
              <a:spcBef>
                <a:spcPts val="400"/>
              </a:spcBef>
              <a:buClr>
                <a:schemeClr val="dk2"/>
              </a:buClr>
              <a:buFont typeface="Noto Symbol"/>
              <a:buNone/>
            </a:pPr>
            <a:endParaRPr sz="2000" b="0" i="0" u="sng" strike="noStrike" cap="none" baseline="0" dirty="0">
              <a:solidFill>
                <a:schemeClr val="dk1"/>
              </a:solidFill>
              <a:latin typeface="Merriweather"/>
              <a:ea typeface="Merriweather"/>
              <a:cs typeface="Merriweather"/>
              <a:sym typeface="Merriweather"/>
            </a:endParaRPr>
          </a:p>
        </p:txBody>
      </p:sp>
      <p:sp>
        <p:nvSpPr>
          <p:cNvPr id="6" name="Shape 262"/>
          <p:cNvSpPr/>
          <p:nvPr/>
        </p:nvSpPr>
        <p:spPr>
          <a:xfrm>
            <a:off x="3296461" y="3812238"/>
            <a:ext cx="2895600" cy="707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b="1" i="0" u="none" strike="noStrike" cap="none" baseline="0" dirty="0">
                <a:solidFill>
                  <a:srgbClr val="21324D"/>
                </a:solidFill>
                <a:latin typeface="+mj-lt"/>
                <a:ea typeface="Merriweather"/>
                <a:cs typeface="Merriweather"/>
                <a:sym typeface="Merriweather"/>
              </a:rPr>
              <a:t>Postdoctoral Scholar:</a:t>
            </a:r>
          </a:p>
          <a:p>
            <a:pPr marL="0" marR="0" lvl="0" indent="0" algn="l" rtl="0">
              <a:spcBef>
                <a:spcPts val="0"/>
              </a:spcBef>
              <a:buSzPct val="25000"/>
              <a:buNone/>
            </a:pPr>
            <a:r>
              <a:rPr lang="en-US" b="0" i="0" u="none" strike="noStrike" cap="none" baseline="0" dirty="0" smtClean="0">
                <a:solidFill>
                  <a:schemeClr val="dk1"/>
                </a:solidFill>
                <a:latin typeface="+mj-lt"/>
                <a:ea typeface="Merriweather"/>
                <a:cs typeface="Merriweather"/>
                <a:sym typeface="Merriweather"/>
              </a:rPr>
              <a:t>Tanya </a:t>
            </a:r>
            <a:r>
              <a:rPr lang="en-US" b="0" i="0" u="none" strike="noStrike" cap="none" baseline="0" dirty="0">
                <a:solidFill>
                  <a:schemeClr val="dk1"/>
                </a:solidFill>
                <a:latin typeface="+mj-lt"/>
                <a:ea typeface="Merriweather"/>
                <a:cs typeface="Merriweather"/>
                <a:sym typeface="Merriweather"/>
              </a:rPr>
              <a:t>Figueroa</a:t>
            </a:r>
          </a:p>
        </p:txBody>
      </p:sp>
      <p:sp>
        <p:nvSpPr>
          <p:cNvPr id="8" name="Shape 263"/>
          <p:cNvSpPr/>
          <p:nvPr/>
        </p:nvSpPr>
        <p:spPr>
          <a:xfrm>
            <a:off x="6192061" y="3812238"/>
            <a:ext cx="2906110" cy="70802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b="1" i="0" u="none" strike="noStrike" cap="none" baseline="0" dirty="0">
                <a:solidFill>
                  <a:srgbClr val="21324D"/>
                </a:solidFill>
                <a:latin typeface="+mj-lt"/>
                <a:ea typeface="Merriweather"/>
                <a:cs typeface="Merriweather"/>
                <a:sym typeface="Merriweather"/>
              </a:rPr>
              <a:t>Administrative Staff:</a:t>
            </a:r>
          </a:p>
          <a:p>
            <a:pPr marL="0" marR="0" lvl="0" indent="0" algn="l" rtl="0">
              <a:spcBef>
                <a:spcPts val="0"/>
              </a:spcBef>
              <a:buSzPct val="25000"/>
              <a:buNone/>
            </a:pPr>
            <a:r>
              <a:rPr lang="en-US" b="0" i="0" u="none" strike="noStrike" cap="none" baseline="0" dirty="0">
                <a:solidFill>
                  <a:schemeClr val="dk1"/>
                </a:solidFill>
                <a:latin typeface="+mj-lt"/>
                <a:ea typeface="Merriweather"/>
                <a:cs typeface="Merriweather"/>
                <a:sym typeface="Merriweather"/>
              </a:rPr>
              <a:t>Dominique Harrison</a:t>
            </a:r>
          </a:p>
        </p:txBody>
      </p:sp>
      <p:sp>
        <p:nvSpPr>
          <p:cNvPr id="9" name="Shape 264"/>
          <p:cNvSpPr/>
          <p:nvPr/>
        </p:nvSpPr>
        <p:spPr>
          <a:xfrm>
            <a:off x="595556" y="5055196"/>
            <a:ext cx="6917467" cy="344487"/>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1800" i="0" u="none" strike="noStrike" cap="none" baseline="0" dirty="0">
                <a:solidFill>
                  <a:srgbClr val="002060"/>
                </a:solidFill>
                <a:ea typeface="Merriweather"/>
                <a:cs typeface="Merriweather"/>
                <a:sym typeface="Merriweather"/>
              </a:rPr>
              <a:t>Graduate Research Assistants:</a:t>
            </a:r>
          </a:p>
        </p:txBody>
      </p:sp>
      <p:sp>
        <p:nvSpPr>
          <p:cNvPr id="11" name="Shape 261"/>
          <p:cNvSpPr/>
          <p:nvPr/>
        </p:nvSpPr>
        <p:spPr>
          <a:xfrm>
            <a:off x="595556" y="5485317"/>
            <a:ext cx="2819400" cy="11430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SzPct val="25000"/>
              <a:buNone/>
            </a:pPr>
            <a:r>
              <a:rPr lang="en-US" sz="2400" b="0" i="0" u="none" strike="noStrike" cap="none" baseline="0" dirty="0" smtClean="0">
                <a:solidFill>
                  <a:schemeClr val="dk1"/>
                </a:solidFill>
                <a:latin typeface="+mj-lt"/>
                <a:ea typeface="Merriweather"/>
                <a:cs typeface="Merriweather"/>
                <a:sym typeface="Merriweather"/>
              </a:rPr>
              <a:t>-</a:t>
            </a:r>
            <a:r>
              <a:rPr lang="en-US" sz="1800" b="0" i="0" u="none" strike="noStrike" cap="none" baseline="0" dirty="0" smtClean="0">
                <a:solidFill>
                  <a:schemeClr val="dk1"/>
                </a:solidFill>
                <a:latin typeface="+mj-lt"/>
                <a:ea typeface="Merriweather"/>
                <a:cs typeface="Merriweather"/>
                <a:sym typeface="Merriweather"/>
              </a:rPr>
              <a:t>Ashlee Wilkins</a:t>
            </a:r>
          </a:p>
          <a:p>
            <a:pPr marL="342900" marR="0" lvl="0" indent="-342900" algn="l" rtl="0">
              <a:lnSpc>
                <a:spcPct val="80000"/>
              </a:lnSpc>
              <a:spcBef>
                <a:spcPts val="0"/>
              </a:spcBef>
              <a:buSzPct val="25000"/>
              <a:buNone/>
            </a:pPr>
            <a:endParaRPr lang="en-US" sz="1800" dirty="0" smtClean="0">
              <a:solidFill>
                <a:schemeClr val="dk1"/>
              </a:solidFill>
              <a:latin typeface="+mj-lt"/>
              <a:ea typeface="Merriweather"/>
              <a:cs typeface="Merriweather"/>
              <a:sym typeface="Merriweather"/>
            </a:endParaRPr>
          </a:p>
          <a:p>
            <a:pPr marL="342900" marR="0" lvl="0" indent="-342900" algn="l" rtl="0">
              <a:lnSpc>
                <a:spcPct val="80000"/>
              </a:lnSpc>
              <a:spcBef>
                <a:spcPts val="0"/>
              </a:spcBef>
              <a:buSzPct val="25000"/>
              <a:buNone/>
            </a:pPr>
            <a:r>
              <a:rPr lang="en-US" sz="1800" dirty="0" smtClean="0">
                <a:solidFill>
                  <a:schemeClr val="dk1"/>
                </a:solidFill>
                <a:latin typeface="+mj-lt"/>
                <a:ea typeface="Merriweather"/>
                <a:cs typeface="Merriweather"/>
                <a:sym typeface="Merriweather"/>
              </a:rPr>
              <a:t>-Tracy Teel</a:t>
            </a:r>
          </a:p>
          <a:p>
            <a:pPr marL="342900" marR="0" lvl="0" indent="-342900" algn="l" rtl="0">
              <a:lnSpc>
                <a:spcPct val="80000"/>
              </a:lnSpc>
              <a:spcBef>
                <a:spcPts val="0"/>
              </a:spcBef>
              <a:buSzPct val="25000"/>
              <a:buNone/>
            </a:pPr>
            <a:endParaRPr lang="en-US" sz="1800" b="0" i="0" u="none" strike="noStrike" cap="none" baseline="0" dirty="0" smtClean="0">
              <a:solidFill>
                <a:schemeClr val="dk1"/>
              </a:solidFill>
              <a:latin typeface="+mj-lt"/>
              <a:ea typeface="Merriweather"/>
              <a:cs typeface="Merriweather"/>
              <a:sym typeface="Merriweather"/>
            </a:endParaRPr>
          </a:p>
        </p:txBody>
      </p:sp>
      <p:sp>
        <p:nvSpPr>
          <p:cNvPr id="13" name="Shape 265"/>
          <p:cNvSpPr/>
          <p:nvPr/>
        </p:nvSpPr>
        <p:spPr>
          <a:xfrm>
            <a:off x="2775824" y="5485317"/>
            <a:ext cx="4512733" cy="1344521"/>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400" b="0" i="0" u="none" strike="noStrike" cap="none" baseline="0" dirty="0" smtClean="0">
                <a:solidFill>
                  <a:schemeClr val="dk1"/>
                </a:solidFill>
                <a:latin typeface="+mj-lt"/>
                <a:ea typeface="Merriweather"/>
                <a:cs typeface="Merriweather"/>
                <a:sym typeface="Merriweather"/>
              </a:rPr>
              <a:t>  </a:t>
            </a:r>
            <a:r>
              <a:rPr lang="en-US" sz="1800" b="0" i="0" u="none" strike="noStrike" cap="none" baseline="0" dirty="0" smtClean="0">
                <a:solidFill>
                  <a:schemeClr val="dk1"/>
                </a:solidFill>
                <a:latin typeface="+mj-lt"/>
                <a:ea typeface="Merriweather"/>
                <a:cs typeface="Merriweather"/>
                <a:sym typeface="Merriweather"/>
              </a:rPr>
              <a:t>-</a:t>
            </a:r>
            <a:r>
              <a:rPr lang="en-US" sz="1800" b="0" i="0" u="none" strike="noStrike" cap="none" baseline="0" dirty="0" err="1" smtClean="0">
                <a:solidFill>
                  <a:schemeClr val="dk1"/>
                </a:solidFill>
                <a:latin typeface="+mj-lt"/>
                <a:ea typeface="Merriweather"/>
                <a:cs typeface="Merriweather"/>
                <a:sym typeface="Merriweather"/>
              </a:rPr>
              <a:t>Damani</a:t>
            </a:r>
            <a:r>
              <a:rPr lang="en-US" sz="1800" b="0" i="0" u="none" strike="noStrike" cap="none" baseline="0" dirty="0" smtClean="0">
                <a:solidFill>
                  <a:schemeClr val="dk1"/>
                </a:solidFill>
                <a:latin typeface="+mj-lt"/>
                <a:ea typeface="Merriweather"/>
                <a:cs typeface="Merriweather"/>
                <a:sym typeface="Merriweather"/>
              </a:rPr>
              <a:t> </a:t>
            </a:r>
            <a:r>
              <a:rPr lang="en-US" sz="1800" b="0" i="0" u="none" strike="noStrike" cap="none" baseline="0" dirty="0">
                <a:solidFill>
                  <a:schemeClr val="dk1"/>
                </a:solidFill>
                <a:latin typeface="+mj-lt"/>
                <a:ea typeface="Merriweather"/>
                <a:cs typeface="Merriweather"/>
                <a:sym typeface="Merriweather"/>
              </a:rPr>
              <a:t>White-Lewis</a:t>
            </a:r>
          </a:p>
          <a:p>
            <a:pPr marL="342900" marR="0" lvl="0" indent="-342900" algn="l" rtl="0">
              <a:lnSpc>
                <a:spcPct val="80000"/>
              </a:lnSpc>
              <a:spcBef>
                <a:spcPts val="400"/>
              </a:spcBef>
              <a:buClr>
                <a:schemeClr val="dk2"/>
              </a:buClr>
              <a:buSzPct val="25000"/>
              <a:buFont typeface="Noto Symbol"/>
              <a:buNone/>
            </a:pPr>
            <a:endParaRPr lang="en-US" sz="1800" b="0" i="0" u="none" strike="noStrike" cap="none" baseline="0" dirty="0" smtClean="0">
              <a:solidFill>
                <a:schemeClr val="dk1"/>
              </a:solidFill>
              <a:latin typeface="+mj-lt"/>
              <a:ea typeface="Merriweather"/>
              <a:cs typeface="Merriweather"/>
              <a:sym typeface="Merriweather"/>
            </a:endParaRPr>
          </a:p>
          <a:p>
            <a:pPr marL="342900" marR="0" lvl="0" indent="-342900" algn="l" rtl="0">
              <a:lnSpc>
                <a:spcPct val="80000"/>
              </a:lnSpc>
              <a:spcBef>
                <a:spcPts val="400"/>
              </a:spcBef>
              <a:buClr>
                <a:schemeClr val="dk2"/>
              </a:buClr>
              <a:buSzPct val="25000"/>
              <a:buFont typeface="Noto Symbol"/>
              <a:buNone/>
            </a:pPr>
            <a:r>
              <a:rPr lang="en-US" sz="1800" b="0" i="0" u="none" strike="noStrike" cap="none" baseline="0" dirty="0" smtClean="0">
                <a:solidFill>
                  <a:schemeClr val="dk1"/>
                </a:solidFill>
                <a:latin typeface="+mj-lt"/>
                <a:ea typeface="Merriweather"/>
                <a:cs typeface="Merriweather"/>
                <a:sym typeface="Merriweather"/>
              </a:rPr>
              <a:t>  -Krystle Cobian</a:t>
            </a:r>
          </a:p>
        </p:txBody>
      </p:sp>
      <p:sp>
        <p:nvSpPr>
          <p:cNvPr id="16" name="Shape 259"/>
          <p:cNvSpPr/>
          <p:nvPr/>
        </p:nvSpPr>
        <p:spPr>
          <a:xfrm>
            <a:off x="0" y="1489579"/>
            <a:ext cx="9578286" cy="1059545"/>
          </a:xfrm>
          <a:prstGeom prst="rect">
            <a:avLst/>
          </a:prstGeom>
          <a:noFill/>
          <a:ln>
            <a:noFill/>
          </a:ln>
        </p:spPr>
        <p:txBody>
          <a:bodyPr lIns="91425" tIns="45700" rIns="91425" bIns="45700" anchor="t" anchorCtr="0">
            <a:noAutofit/>
          </a:bodyPr>
          <a:lstStyle/>
          <a:p>
            <a:pPr marL="342900" marR="0" lvl="0" indent="-342900" algn="ctr" rtl="0">
              <a:spcBef>
                <a:spcPts val="0"/>
              </a:spcBef>
              <a:buClr>
                <a:schemeClr val="dk2"/>
              </a:buClr>
              <a:buSzPct val="25000"/>
              <a:buFont typeface="Noto Symbol"/>
              <a:buNone/>
            </a:pPr>
            <a:r>
              <a:rPr lang="en-US" sz="2600" b="0" i="0" u="none" strike="noStrike" cap="none" baseline="0" dirty="0">
                <a:solidFill>
                  <a:schemeClr val="dk1"/>
                </a:solidFill>
                <a:latin typeface="+mj-lt"/>
                <a:ea typeface="Merriweather"/>
                <a:cs typeface="Merriweather"/>
                <a:sym typeface="Merriweather"/>
              </a:rPr>
              <a:t>Papers and reports are available for download from project website: </a:t>
            </a:r>
          </a:p>
          <a:p>
            <a:pPr marL="342900" marR="0" lvl="0" indent="-342900" algn="ctr" rtl="0">
              <a:spcBef>
                <a:spcPts val="400"/>
              </a:spcBef>
              <a:buClr>
                <a:schemeClr val="dk2"/>
              </a:buClr>
              <a:buSzPct val="25000"/>
              <a:buFont typeface="Noto Symbol"/>
              <a:buNone/>
            </a:pPr>
            <a:r>
              <a:rPr lang="en-US" sz="2600" b="0" i="0" u="none" strike="noStrike" cap="none" baseline="0" dirty="0">
                <a:solidFill>
                  <a:schemeClr val="dk1"/>
                </a:solidFill>
                <a:latin typeface="+mj-lt"/>
                <a:ea typeface="Merriweather"/>
                <a:cs typeface="Merriweather"/>
                <a:sym typeface="Merriweather"/>
              </a:rPr>
              <a:t>http://heri.ucla.edu/nih</a:t>
            </a:r>
          </a:p>
          <a:p>
            <a:pPr marL="342900" marR="0" lvl="0" indent="-342900" algn="ctr" rtl="0">
              <a:spcBef>
                <a:spcPts val="360"/>
              </a:spcBef>
              <a:buClr>
                <a:schemeClr val="dk2"/>
              </a:buClr>
              <a:buSzPct val="25000"/>
              <a:buFont typeface="Noto Symbol"/>
              <a:buNone/>
            </a:pPr>
            <a:r>
              <a:rPr lang="en-US" sz="2600" b="0" i="0" u="none" strike="noStrike" cap="none" baseline="0" dirty="0">
                <a:solidFill>
                  <a:schemeClr val="dk1"/>
                </a:solidFill>
                <a:latin typeface="+mj-lt"/>
                <a:ea typeface="Merriweather"/>
                <a:cs typeface="Merriweather"/>
                <a:sym typeface="Merriweather"/>
              </a:rPr>
              <a:t>Project e-mail: </a:t>
            </a:r>
            <a:r>
              <a:rPr lang="en-US" sz="2600" b="0" i="0" u="none" strike="noStrike" cap="none" baseline="0" dirty="0">
                <a:solidFill>
                  <a:srgbClr val="003399"/>
                </a:solidFill>
                <a:latin typeface="+mj-lt"/>
                <a:ea typeface="Merriweather"/>
                <a:cs typeface="Merriweather"/>
                <a:sym typeface="Merriweather"/>
              </a:rPr>
              <a:t>herinih@ucla.edu</a:t>
            </a:r>
          </a:p>
        </p:txBody>
      </p:sp>
      <p:sp>
        <p:nvSpPr>
          <p:cNvPr id="2" name="TextBox 1"/>
          <p:cNvSpPr txBox="1"/>
          <p:nvPr/>
        </p:nvSpPr>
        <p:spPr>
          <a:xfrm>
            <a:off x="5977466" y="5485317"/>
            <a:ext cx="914400" cy="914400"/>
          </a:xfrm>
          <a:prstGeom prst="rect">
            <a:avLst/>
          </a:prstGeom>
        </p:spPr>
        <p:txBody>
          <a:bodyPr vert="horz" wrap="none" lIns="0" tIns="0" rIns="0" bIns="0" rtlCol="0" anchor="t" anchorCtr="0">
            <a:normAutofit/>
          </a:bodyPr>
          <a:lstStyle/>
          <a:p>
            <a:pPr marL="342900" lvl="0" indent="-342900">
              <a:lnSpc>
                <a:spcPct val="80000"/>
              </a:lnSpc>
              <a:buSzPct val="25000"/>
            </a:pPr>
            <a:r>
              <a:rPr lang="en-US" sz="2400" dirty="0" smtClean="0">
                <a:solidFill>
                  <a:schemeClr val="dk1"/>
                </a:solidFill>
                <a:latin typeface="+mj-lt"/>
                <a:ea typeface="Merriweather"/>
                <a:cs typeface="Merriweather"/>
                <a:sym typeface="Merriweather"/>
              </a:rPr>
              <a:t>      -</a:t>
            </a:r>
            <a:r>
              <a:rPr lang="en-US" sz="1800" dirty="0" smtClean="0">
                <a:solidFill>
                  <a:schemeClr val="dk1"/>
                </a:solidFill>
                <a:latin typeface="+mj-lt"/>
                <a:ea typeface="Merriweather"/>
                <a:cs typeface="Merriweather"/>
                <a:sym typeface="Merriweather"/>
              </a:rPr>
              <a:t>Ana </a:t>
            </a:r>
            <a:r>
              <a:rPr lang="en-US" sz="1800" dirty="0">
                <a:solidFill>
                  <a:schemeClr val="dk1"/>
                </a:solidFill>
                <a:latin typeface="+mj-lt"/>
                <a:ea typeface="Merriweather"/>
                <a:cs typeface="Merriweather"/>
                <a:sym typeface="Merriweather"/>
              </a:rPr>
              <a:t>Karen Gomez</a:t>
            </a:r>
          </a:p>
        </p:txBody>
      </p:sp>
    </p:spTree>
    <p:extLst>
      <p:ext uri="{BB962C8B-B14F-4D97-AF65-F5344CB8AC3E}">
        <p14:creationId xmlns:p14="http://schemas.microsoft.com/office/powerpoint/2010/main" val="129352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HERI">
  <a:themeElements>
    <a:clrScheme name="Custom 1">
      <a:dk1>
        <a:sysClr val="windowText" lastClr="000000"/>
      </a:dk1>
      <a:lt1>
        <a:sysClr val="window" lastClr="FFFFFF"/>
      </a:lt1>
      <a:dk2>
        <a:srgbClr val="202945"/>
      </a:dk2>
      <a:lt2>
        <a:srgbClr val="FFFFFE"/>
      </a:lt2>
      <a:accent1>
        <a:srgbClr val="E74C39"/>
      </a:accent1>
      <a:accent2>
        <a:srgbClr val="202945"/>
      </a:accent2>
      <a:accent3>
        <a:srgbClr val="E74C39"/>
      </a:accent3>
      <a:accent4>
        <a:srgbClr val="202945"/>
      </a:accent4>
      <a:accent5>
        <a:srgbClr val="E74C39"/>
      </a:accent5>
      <a:accent6>
        <a:srgbClr val="202945"/>
      </a:accent6>
      <a:hlink>
        <a:srgbClr val="E74C39"/>
      </a:hlink>
      <a:folHlink>
        <a:srgbClr val="202945"/>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chor="t" anchorCtr="0">
        <a:normAutofit/>
      </a:bodyPr>
      <a:lstStyle>
        <a:defPPr algn="l">
          <a:defRPr sz="3000" b="0" i="0" dirty="0" smtClean="0">
            <a:solidFill>
              <a:srgbClr val="E74C39"/>
            </a:solidFill>
            <a:latin typeface="ChunkFive-Roman"/>
            <a:cs typeface="ChunkFive-Roman"/>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7631</TotalTime>
  <Words>6176</Words>
  <Application>Microsoft Macintosh PowerPoint</Application>
  <PresentationFormat>Custom</PresentationFormat>
  <Paragraphs>487</Paragraphs>
  <Slides>29</Slides>
  <Notes>27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29</vt:i4>
      </vt:variant>
    </vt:vector>
  </HeadingPairs>
  <TitlesOfParts>
    <vt:vector size="44" baseType="lpstr">
      <vt:lpstr>Arial</vt:lpstr>
      <vt:lpstr>Browallia New</vt:lpstr>
      <vt:lpstr>Calibri</vt:lpstr>
      <vt:lpstr>ChunkFive-Roman</vt:lpstr>
      <vt:lpstr>Franklin Gothic Book</vt:lpstr>
      <vt:lpstr>Franklin Gothic Demi</vt:lpstr>
      <vt:lpstr>Franklin Gothic Medium</vt:lpstr>
      <vt:lpstr>ITC Franklin Gothic BookCp</vt:lpstr>
      <vt:lpstr>ITC Franklin Gothic BT Book</vt:lpstr>
      <vt:lpstr>ITC Franklin Gothic Heavy</vt:lpstr>
      <vt:lpstr>Merriweather</vt:lpstr>
      <vt:lpstr>Noto Symbol</vt:lpstr>
      <vt:lpstr>Times New Roman</vt:lpstr>
      <vt:lpstr>Wingdings</vt:lpstr>
      <vt:lpstr>HERI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Elements Of Organizational Learning and Transformation</vt:lpstr>
      <vt:lpstr>PowerPoint Presentation</vt:lpstr>
    </vt:vector>
  </TitlesOfParts>
  <Company>Jennifer Babcock Design</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Babcock</dc:creator>
  <cp:lastModifiedBy>Ana Gomez</cp:lastModifiedBy>
  <cp:revision>484</cp:revision>
  <cp:lastPrinted>2017-02-22T23:58:15Z</cp:lastPrinted>
  <dcterms:created xsi:type="dcterms:W3CDTF">2016-05-19T14:17:55Z</dcterms:created>
  <dcterms:modified xsi:type="dcterms:W3CDTF">2017-03-13T17:30:44Z</dcterms:modified>
</cp:coreProperties>
</file>