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0" r:id="rId3"/>
    <p:sldId id="258" r:id="rId4"/>
    <p:sldId id="279" r:id="rId5"/>
    <p:sldId id="287" r:id="rId6"/>
    <p:sldId id="259" r:id="rId7"/>
    <p:sldId id="288" r:id="rId8"/>
    <p:sldId id="281" r:id="rId9"/>
    <p:sldId id="284" r:id="rId10"/>
    <p:sldId id="285" r:id="rId11"/>
    <p:sldId id="286" r:id="rId12"/>
    <p:sldId id="260" r:id="rId13"/>
    <p:sldId id="262" r:id="rId14"/>
    <p:sldId id="264" r:id="rId15"/>
    <p:sldId id="275" r:id="rId16"/>
    <p:sldId id="265" r:id="rId17"/>
    <p:sldId id="267" r:id="rId18"/>
    <p:sldId id="268" r:id="rId19"/>
    <p:sldId id="289" r:id="rId20"/>
    <p:sldId id="290" r:id="rId21"/>
    <p:sldId id="269" r:id="rId22"/>
    <p:sldId id="271" r:id="rId23"/>
    <p:sldId id="276" r:id="rId2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980" autoAdjust="0"/>
  </p:normalViewPr>
  <p:slideViewPr>
    <p:cSldViewPr>
      <p:cViewPr varScale="1">
        <p:scale>
          <a:sx n="89" d="100"/>
          <a:sy n="89" d="100"/>
        </p:scale>
        <p:origin x="-2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322D0A-504C-40EF-B87C-DE675D5C839F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577E79-FB5C-4955-A563-236F1E2E25D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C7E2940E-659D-4468-A572-02166CC8F3B2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9BFA86B1-8562-4C12-B41D-2892EF90778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dirty="0" err="1" smtClean="0"/>
              <a:t>Stayers</a:t>
            </a:r>
            <a:r>
              <a:rPr lang="en-US" dirty="0" smtClean="0"/>
              <a:t>  = </a:t>
            </a:r>
            <a:r>
              <a:rPr lang="en-US" dirty="0" smtClean="0"/>
              <a:t>Students </a:t>
            </a:r>
            <a:r>
              <a:rPr lang="en-US" dirty="0" smtClean="0"/>
              <a:t>who continuously enrolled in </a:t>
            </a:r>
            <a:r>
              <a:rPr lang="en-US" dirty="0" smtClean="0"/>
              <a:t>subsequent </a:t>
            </a:r>
            <a:r>
              <a:rPr lang="en-US" dirty="0" smtClean="0"/>
              <a:t>terms following their entering term for at least one </a:t>
            </a:r>
            <a:r>
              <a:rPr lang="en-US" dirty="0" smtClean="0"/>
              <a:t>course at the same institution</a:t>
            </a:r>
            <a:endParaRPr lang="en-US" dirty="0" smtClean="0"/>
          </a:p>
          <a:p>
            <a:r>
              <a:rPr lang="en-US" dirty="0" err="1" smtClean="0"/>
              <a:t>Swirlers</a:t>
            </a:r>
            <a:r>
              <a:rPr lang="en-US" dirty="0" smtClean="0"/>
              <a:t> = Students </a:t>
            </a:r>
            <a:r>
              <a:rPr lang="en-US" dirty="0" smtClean="0"/>
              <a:t>with multi-institutional </a:t>
            </a:r>
            <a:r>
              <a:rPr lang="en-US" dirty="0" smtClean="0"/>
              <a:t>attendance that is multi-directional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36122D-6ACC-423B-94ED-3D0AB87062B7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A4A6E5F5-B7F6-4965-9DE3-125F39B4291D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dirty="0" smtClean="0"/>
              <a:t>Traditional Enrollment  = Students who continuously enrolled in </a:t>
            </a:r>
            <a:r>
              <a:rPr lang="en-US" dirty="0" smtClean="0"/>
              <a:t>subsequent </a:t>
            </a:r>
            <a:r>
              <a:rPr lang="en-US" dirty="0" smtClean="0"/>
              <a:t>terms following their entering </a:t>
            </a:r>
            <a:r>
              <a:rPr lang="en-US" dirty="0" smtClean="0"/>
              <a:t>term; 21.9% / 42.2%</a:t>
            </a:r>
            <a:endParaRPr lang="en-US" dirty="0" smtClean="0"/>
          </a:p>
          <a:p>
            <a:r>
              <a:rPr lang="en-US" dirty="0" err="1" smtClean="0"/>
              <a:t>Stayers</a:t>
            </a:r>
            <a:r>
              <a:rPr lang="en-US" dirty="0" smtClean="0"/>
              <a:t> = students who graduated from the same institution they started at, but may </a:t>
            </a:r>
            <a:r>
              <a:rPr lang="en-US" dirty="0" smtClean="0"/>
              <a:t>have taken </a:t>
            </a:r>
            <a:r>
              <a:rPr lang="en-US" dirty="0" smtClean="0"/>
              <a:t>courses elsewhere or even stopped </a:t>
            </a:r>
            <a:r>
              <a:rPr lang="en-US" dirty="0" smtClean="0"/>
              <a:t>out; 35.4% / 60.4%</a:t>
            </a:r>
            <a:endParaRPr lang="en-US" dirty="0" smtClean="0"/>
          </a:p>
          <a:p>
            <a:r>
              <a:rPr lang="en-US" dirty="0" err="1" smtClean="0"/>
              <a:t>Swirlers</a:t>
            </a:r>
            <a:r>
              <a:rPr lang="en-US" dirty="0" smtClean="0"/>
              <a:t> = Students with multi-institutional attendance and more than one change</a:t>
            </a:r>
          </a:p>
          <a:p>
            <a:pPr eaLnBrk="1" hangingPunct="1"/>
            <a:r>
              <a:rPr lang="en-US" dirty="0" smtClean="0"/>
              <a:t>Re-Enrollers = students who stop-out and subsequently return to any institution</a:t>
            </a:r>
          </a:p>
          <a:p>
            <a:pPr eaLnBrk="1" hangingPunct="1"/>
            <a:r>
              <a:rPr lang="en-US" dirty="0" smtClean="0"/>
              <a:t>Traditional</a:t>
            </a:r>
            <a:r>
              <a:rPr lang="en-US" dirty="0" smtClean="0"/>
              <a:t>, </a:t>
            </a:r>
            <a:r>
              <a:rPr lang="en-US" dirty="0" err="1" smtClean="0"/>
              <a:t>Stayers</a:t>
            </a:r>
            <a:r>
              <a:rPr lang="en-US" dirty="0" smtClean="0"/>
              <a:t>, </a:t>
            </a:r>
            <a:r>
              <a:rPr lang="en-US" dirty="0" err="1" smtClean="0"/>
              <a:t>Swirlers</a:t>
            </a:r>
            <a:r>
              <a:rPr lang="en-US" dirty="0" smtClean="0"/>
              <a:t> &amp; Re-Enrollers: 39.9% / 83.2%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4757-4095-46CC-BDA4-A3F983DC8D2C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dirty="0" smtClean="0"/>
              <a:t>Note</a:t>
            </a:r>
            <a:r>
              <a:rPr lang="en-US" dirty="0" smtClean="0"/>
              <a:t>: 4-year retention includes all students who earned a degree in 4yrs, plus those who continue to persist in </a:t>
            </a:r>
            <a:r>
              <a:rPr lang="en-US" dirty="0" smtClean="0"/>
              <a:t>college</a:t>
            </a:r>
            <a:endParaRPr lang="en-US" dirty="0" smtClean="0"/>
          </a:p>
          <a:p>
            <a:pPr eaLnBrk="1" hangingPunct="1"/>
            <a:r>
              <a:rPr lang="en-US" dirty="0" smtClean="0"/>
              <a:t>Asian American 46%, 70%</a:t>
            </a:r>
          </a:p>
          <a:p>
            <a:pPr eaLnBrk="1" hangingPunct="1"/>
            <a:r>
              <a:rPr lang="en-US" dirty="0" smtClean="0"/>
              <a:t>White 43.8%, 63.6%</a:t>
            </a:r>
          </a:p>
          <a:p>
            <a:pPr eaLnBrk="1" hangingPunct="1"/>
            <a:r>
              <a:rPr lang="en-US" dirty="0" smtClean="0"/>
              <a:t>Multiracial 37.5%, 57.9%</a:t>
            </a:r>
          </a:p>
          <a:p>
            <a:pPr eaLnBrk="1" hangingPunct="1"/>
            <a:r>
              <a:rPr lang="en-US" dirty="0" smtClean="0"/>
              <a:t>Latina/o 30.65, 56.4%</a:t>
            </a:r>
          </a:p>
          <a:p>
            <a:pPr eaLnBrk="1" hangingPunct="1"/>
            <a:r>
              <a:rPr lang="en-US" dirty="0" smtClean="0"/>
              <a:t>African American 23.6%, 50.1%</a:t>
            </a:r>
          </a:p>
          <a:p>
            <a:pPr eaLnBrk="1" hangingPunct="1"/>
            <a:r>
              <a:rPr lang="en-US" dirty="0" smtClean="0"/>
              <a:t>American Indian 19.0%, 43.9%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91150B-C653-41CD-A5C7-BD2F43550835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4-year degree completion has been dropping, entering cohort of 1994 36.6%, entering cohort of 1985 39.9</a:t>
            </a:r>
            <a:r>
              <a:rPr lang="en-US" sz="1100" dirty="0" smtClean="0"/>
              <a:t>%</a:t>
            </a:r>
            <a:endParaRPr lang="en-US" sz="1100" dirty="0" smtClean="0"/>
          </a:p>
          <a:p>
            <a:pPr eaLnBrk="1" hangingPunct="1">
              <a:lnSpc>
                <a:spcPct val="90000"/>
              </a:lnSpc>
            </a:pPr>
            <a:endParaRPr lang="en-US" sz="1100" dirty="0" smtClean="0"/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Public </a:t>
            </a:r>
            <a:r>
              <a:rPr lang="en-US" sz="1100" dirty="0" smtClean="0"/>
              <a:t>37.4%</a:t>
            </a:r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Private University 56.1%</a:t>
            </a:r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Public 4-Year College 22.4%</a:t>
            </a:r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Private 4-year college 46.6%</a:t>
            </a:r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Catholic 4-year college 38.3%</a:t>
            </a:r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Other Religious 4-year college 39.2%</a:t>
            </a:r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All Institutions 35.4%</a:t>
            </a:r>
          </a:p>
          <a:p>
            <a:pPr eaLnBrk="1" hangingPunct="1">
              <a:lnSpc>
                <a:spcPct val="90000"/>
              </a:lnSpc>
            </a:pPr>
            <a:endParaRPr lang="en-US" sz="1100" dirty="0" smtClean="0"/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4-year retention</a:t>
            </a:r>
          </a:p>
          <a:p>
            <a:pPr eaLnBrk="1" hangingPunct="1">
              <a:lnSpc>
                <a:spcPct val="90000"/>
              </a:lnSpc>
            </a:pPr>
            <a:endParaRPr lang="en-US" sz="1100" dirty="0" smtClean="0"/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Public 69.1%</a:t>
            </a:r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Private University 66.9%</a:t>
            </a:r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Public 4-Year College 54.2%</a:t>
            </a:r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Private 4-year college 61.1%</a:t>
            </a:r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Catholic 4-year college 49.3%</a:t>
            </a:r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Other Religious 4-year college 49.8%</a:t>
            </a:r>
          </a:p>
          <a:p>
            <a:pPr eaLnBrk="1" hangingPunct="1">
              <a:lnSpc>
                <a:spcPct val="90000"/>
              </a:lnSpc>
            </a:pPr>
            <a:r>
              <a:rPr lang="en-US" sz="1100" dirty="0" smtClean="0"/>
              <a:t>All Institutions 60.5</a:t>
            </a:r>
            <a:r>
              <a:rPr lang="en-US" sz="1100" dirty="0" smtClean="0"/>
              <a:t>%</a:t>
            </a:r>
            <a:endParaRPr lang="en-US" sz="1100" dirty="0" smtClean="0"/>
          </a:p>
          <a:p>
            <a:pPr eaLnBrk="1" hangingPunct="1">
              <a:lnSpc>
                <a:spcPct val="90000"/>
              </a:lnSpc>
            </a:pPr>
            <a:endParaRPr lang="en-US" sz="11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9201D-2675-4FE0-8610-D52DFEBA84A1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91DC8-E6E5-4690-8025-65503E3B74FC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i="1" smtClean="0"/>
              <a:t>Enrollment Mobility: </a:t>
            </a:r>
            <a:r>
              <a:rPr lang="en-US" smtClean="0"/>
              <a:t>The enrollment in more than one undergraduate institution at any time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A038FC4A-66CB-46AA-B58E-00F04A33B392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D1920631-2E82-470C-BEFB-793DA3DCE4DD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For </a:t>
            </a:r>
            <a:r>
              <a:rPr lang="en-US" dirty="0" smtClean="0"/>
              <a:t>these analyses, reverse transfer does not include students who temporarily drop in to a 2yr from a </a:t>
            </a:r>
            <a:r>
              <a:rPr lang="en-US" dirty="0" smtClean="0"/>
              <a:t>4yr</a:t>
            </a:r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F0F8F8BC-D75B-4A21-BC7C-34FBAE5D4614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F6AD7-F06C-401A-B23C-732788C4C2B1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1341DE97-0400-480A-8B6B-1A6A8CAABE0B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6A8D2-8B7E-494A-B6C9-41F7144A2FC5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D31816-DD70-491F-AB67-CDB8943BDB77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B5B67812-F4E3-4254-AFDA-8637EECCAF01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39C1A1-40D8-4280-B514-1C49BAB0D4A1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6FAC0E04-C869-4CB4-A8A7-F958ECF4173B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1B221B89-8E4B-429C-AF6D-54A1ECB79ED9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406A48B0-4BB2-4915-B278-FF92BAE0BB6E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fld id="{1C968532-5D61-48F4-AAA9-E16D67B721D5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3142EA-B142-4273-8A77-D802C0D1D4E1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AC8F88-A3C3-4A76-BE47-EB3A3D5CAC91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511D4E41-4B43-4BC1-A108-3567375B106A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23DC30-5674-4065-A44A-3C4599B0A1B1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291713CD-DD32-42E7-A059-E77117FE8A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A33C98-164D-4031-BE47-6AEB457605ED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FF184CF-F57C-41D9-8B75-D05A1F2457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C8B2D2EE-0ADC-4477-B891-16DBB2BC30D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C88BC3B-389B-43EF-BB7C-E01DDA11BB1A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43CD8875-58EE-4B78-BEB7-7C52D2420B9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fld id="{C52F22A2-9D9D-4206-8CB4-1CBA90697E5D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E588B3-8569-40AD-9A45-E76931974093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B1A9E-BF90-4CA5-B077-0E4BAA929497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5AFD5899-5A03-4F3A-8C71-D57B492D317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757615A6-36A5-44BC-85A9-3A5C46D534DA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Georgia" pitchFamily="18" charset="0"/>
              </a:defRPr>
            </a:lvl1pPr>
          </a:lstStyle>
          <a:p>
            <a:fld id="{2E710B22-5D3D-40D5-8ADB-528B62733399}" type="datetimeFigureOut">
              <a:rPr lang="en-US"/>
              <a:pPr/>
              <a:t>12/15/2010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Georgia" pitchFamily="18" charset="0"/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sz="1800">
              <a:latin typeface="Georgia" pitchFamily="18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600">
                <a:solidFill>
                  <a:srgbClr val="7B9899"/>
                </a:solidFill>
                <a:latin typeface="Georgia" pitchFamily="18" charset="0"/>
              </a:defRPr>
            </a:lvl1pPr>
          </a:lstStyle>
          <a:p>
            <a:fld id="{B5E1CF12-3C23-4318-9655-4A5917350A9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ＭＳ Ｐゴシック" pitchFamily="1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ＭＳ Ｐゴシック" pitchFamily="1" charset="-128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ＭＳ Ｐゴシック" pitchFamily="1" charset="-128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97-2003_Worksheet2.xls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Excel_97-2003_Worksheet3.xls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Word_97_-_2003_Document4.doc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971800"/>
          </a:xfrm>
        </p:spPr>
        <p:txBody>
          <a:bodyPr>
            <a:normAutofit/>
          </a:bodyPr>
          <a:lstStyle/>
          <a:p>
            <a:pPr eaLnBrk="1" hangingPunct="1"/>
            <a:r>
              <a:rPr lang="en-US" cap="none" smtClean="0"/>
              <a:t>SYLVIA HURTADO</a:t>
            </a:r>
          </a:p>
          <a:p>
            <a:pPr eaLnBrk="1" hangingPunct="1"/>
            <a:r>
              <a:rPr lang="en-US" cap="none" smtClean="0"/>
              <a:t>LINDA DEANGELO</a:t>
            </a:r>
          </a:p>
          <a:p>
            <a:pPr eaLnBrk="1" hangingPunct="1"/>
            <a:r>
              <a:rPr lang="en-US" cap="none" smtClean="0"/>
              <a:t>CHELSEA GUILLERMO-WANN</a:t>
            </a:r>
          </a:p>
          <a:p>
            <a:pPr eaLnBrk="1" hangingPunct="1"/>
            <a:r>
              <a:rPr lang="en-US" cap="none" smtClean="0"/>
              <a:t>SUTEE SUJITPARAPITAYA</a:t>
            </a:r>
          </a:p>
          <a:p>
            <a:pPr eaLnBrk="1" hangingPunct="1"/>
            <a:r>
              <a:rPr lang="en-US" cap="none" smtClean="0"/>
              <a:t>AURORA KAMIMURA</a:t>
            </a:r>
          </a:p>
          <a:p>
            <a:pPr eaLnBrk="1" hangingPunct="1"/>
            <a:endParaRPr lang="en-US" cap="none" smtClean="0"/>
          </a:p>
          <a:p>
            <a:pPr eaLnBrk="1" hangingPunct="1"/>
            <a:r>
              <a:rPr lang="en-US" cap="none" smtClean="0"/>
              <a:t>AAC&amp;U</a:t>
            </a:r>
          </a:p>
          <a:p>
            <a:pPr eaLnBrk="1" hangingPunct="1"/>
            <a:r>
              <a:rPr lang="en-US" cap="none" smtClean="0"/>
              <a:t>OCT. 22, 2010</a:t>
            </a:r>
          </a:p>
          <a:p>
            <a:pPr eaLnBrk="1" hangingPunct="1"/>
            <a:r>
              <a:rPr lang="en-US" cap="none" smtClean="0"/>
              <a:t>HOUSTON, TX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81000"/>
            <a:ext cx="8686800" cy="1752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Stayers, Swirlers, and Re-Enrollers:</a:t>
            </a:r>
            <a:br>
              <a:rPr lang="en-US" sz="3800" smtClean="0"/>
            </a:br>
            <a:r>
              <a:rPr lang="en-US" sz="3800" smtClean="0"/>
              <a:t>Understanding the Trajectory of College Students </a:t>
            </a:r>
          </a:p>
        </p:txBody>
      </p:sp>
      <p:pic>
        <p:nvPicPr>
          <p:cNvPr id="15363" name="Picture 6" descr="HERI_square_RG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340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219200" y="5937250"/>
            <a:ext cx="61722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200">
                <a:solidFill>
                  <a:schemeClr val="tx2"/>
                </a:solidFill>
                <a:latin typeface="Minion Pro" charset="0"/>
              </a:rPr>
              <a:t>HIGHER EDUCATION RESEARCH INSTITUTE AT UCLA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200" i="1">
                <a:solidFill>
                  <a:schemeClr val="tx2"/>
                </a:solidFill>
                <a:latin typeface="Minion Pro" charset="0"/>
              </a:rPr>
              <a:t>home of the  </a:t>
            </a:r>
            <a:r>
              <a:rPr lang="en-US" sz="1200">
                <a:solidFill>
                  <a:schemeClr val="tx2"/>
                </a:solidFill>
                <a:latin typeface="Minion Pro" charset="0"/>
              </a:rPr>
              <a:t>COOPERATIVE INSTITUTIONAL RESEARCH PROGRAM</a:t>
            </a:r>
            <a:endParaRPr lang="en-US" sz="1200" i="1">
              <a:solidFill>
                <a:schemeClr val="tx2"/>
              </a:solidFill>
              <a:latin typeface="Minion Pr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7B9899"/>
                </a:solidFill>
              </a:rPr>
              <a:t>Introduction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676400"/>
            <a:ext cx="8504238" cy="4648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mtClean="0"/>
              <a:t>Obama’s 2010 “American Graduation Initiative”</a:t>
            </a:r>
          </a:p>
          <a:p>
            <a:pPr eaLnBrk="1" hangingPunct="1">
              <a:lnSpc>
                <a:spcPct val="150000"/>
              </a:lnSpc>
            </a:pPr>
            <a:r>
              <a:rPr lang="en-US" smtClean="0"/>
              <a:t>Current State of Degree Attainment – DOE</a:t>
            </a:r>
          </a:p>
          <a:p>
            <a:pPr eaLnBrk="1" hangingPunct="1">
              <a:lnSpc>
                <a:spcPct val="150000"/>
              </a:lnSpc>
            </a:pPr>
            <a:r>
              <a:rPr lang="en-US" smtClean="0"/>
              <a:t>HERI’s Current Degree Completion Projects</a:t>
            </a:r>
          </a:p>
          <a:p>
            <a:pPr eaLnBrk="1" hangingPunct="1">
              <a:lnSpc>
                <a:spcPct val="150000"/>
              </a:lnSpc>
            </a:pPr>
            <a:r>
              <a:rPr lang="en-US" smtClean="0"/>
              <a:t>Purpose: Provide data and discussion directed at ensuring student retention and degree attainment</a:t>
            </a:r>
          </a:p>
          <a:p>
            <a:pPr eaLnBrk="1" hangingPunct="1">
              <a:lnSpc>
                <a:spcPct val="150000"/>
              </a:lnSpc>
            </a:pPr>
            <a:r>
              <a:rPr lang="en-US" smtClean="0"/>
              <a:t>Limitations:6 yr data coming, 2yr starters DLE only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0" y="1524000"/>
            <a:ext cx="4419600" cy="733425"/>
          </a:xfrm>
          <a:ln w="9525"/>
          <a:effectLst>
            <a:outerShdw dist="254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sz="1900">
                <a:ea typeface="ＭＳ Ｐゴシック" pitchFamily="1" charset="-128"/>
              </a:rPr>
              <a:t>The CIRP Freshman Survey with National Clearinghouse (DARCU)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>
          <a:xfrm>
            <a:off x="228600" y="1524000"/>
            <a:ext cx="4200525" cy="731838"/>
          </a:xfrm>
          <a:ln w="9525"/>
          <a:effectLst>
            <a:outerShdw dist="254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900" smtClean="0">
                <a:solidFill>
                  <a:srgbClr val="FFFFFF"/>
                </a:solidFill>
                <a:ea typeface="ＭＳ Ｐゴシック" pitchFamily="1" charset="-128"/>
              </a:rPr>
              <a:t>Diverse Learning Environments Pilot Survey (DLE)</a:t>
            </a:r>
          </a:p>
        </p:txBody>
      </p:sp>
      <p:sp>
        <p:nvSpPr>
          <p:cNvPr id="18435" name="Content Placeholder 3"/>
          <p:cNvSpPr>
            <a:spLocks noGrp="1"/>
          </p:cNvSpPr>
          <p:nvPr>
            <p:ph sz="quarter" idx="2"/>
          </p:nvPr>
        </p:nvSpPr>
        <p:spPr>
          <a:xfrm>
            <a:off x="301625" y="2471738"/>
            <a:ext cx="4194175" cy="3817937"/>
          </a:xfrm>
        </p:spPr>
        <p:txBody>
          <a:bodyPr/>
          <a:lstStyle/>
          <a:p>
            <a:pPr eaLnBrk="1" hangingPunct="1"/>
            <a:r>
              <a:rPr lang="en-US" smtClean="0"/>
              <a:t>2010</a:t>
            </a:r>
          </a:p>
          <a:p>
            <a:pPr eaLnBrk="1" hangingPunct="1"/>
            <a:r>
              <a:rPr lang="en-US" smtClean="0"/>
              <a:t>N =5,010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68.3% Female</a:t>
            </a:r>
          </a:p>
          <a:p>
            <a:pPr eaLnBrk="1" hangingPunct="1"/>
            <a:r>
              <a:rPr lang="en-US" smtClean="0"/>
              <a:t>58.4% Students of Color</a:t>
            </a:r>
          </a:p>
          <a:p>
            <a:pPr eaLnBrk="1" hangingPunct="1"/>
            <a:r>
              <a:rPr lang="en-US" smtClean="0"/>
              <a:t>33.6% Age 25+</a:t>
            </a:r>
          </a:p>
          <a:p>
            <a:pPr eaLnBrk="1" hangingPunct="1"/>
            <a:r>
              <a:rPr lang="en-US" smtClean="0"/>
              <a:t>39.7% Currently at 2-yr</a:t>
            </a:r>
          </a:p>
        </p:txBody>
      </p:sp>
      <p:sp>
        <p:nvSpPr>
          <p:cNvPr id="18436" name="Content Placeholder 4"/>
          <p:cNvSpPr>
            <a:spLocks noGrp="1"/>
          </p:cNvSpPr>
          <p:nvPr>
            <p:ph sz="quarter" idx="4"/>
          </p:nvPr>
        </p:nvSpPr>
        <p:spPr>
          <a:xfrm>
            <a:off x="4724400" y="2471738"/>
            <a:ext cx="4191000" cy="3821112"/>
          </a:xfrm>
        </p:spPr>
        <p:txBody>
          <a:bodyPr/>
          <a:lstStyle/>
          <a:p>
            <a:pPr eaLnBrk="1" hangingPunct="1"/>
            <a:r>
              <a:rPr lang="en-US" smtClean="0"/>
              <a:t>2004-2008</a:t>
            </a:r>
          </a:p>
          <a:p>
            <a:pPr eaLnBrk="1" hangingPunct="1"/>
            <a:r>
              <a:rPr lang="en-US" smtClean="0"/>
              <a:t> n = 276,234*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53.7% Female</a:t>
            </a:r>
          </a:p>
          <a:p>
            <a:pPr eaLnBrk="1" hangingPunct="1"/>
            <a:r>
              <a:rPr lang="en-US" smtClean="0"/>
              <a:t>26.6% Students of Color</a:t>
            </a:r>
          </a:p>
          <a:p>
            <a:pPr eaLnBrk="1" hangingPunct="1"/>
            <a:r>
              <a:rPr lang="en-US" smtClean="0"/>
              <a:t>0.2% Age 25+</a:t>
            </a:r>
          </a:p>
          <a:p>
            <a:pPr eaLnBrk="1" hangingPunct="1"/>
            <a:r>
              <a:rPr lang="en-US" smtClean="0"/>
              <a:t>0% Started at 2-yr</a:t>
            </a:r>
          </a:p>
        </p:txBody>
      </p:sp>
      <p:sp>
        <p:nvSpPr>
          <p:cNvPr id="18437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Data 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758825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rgbClr val="7B9899"/>
                </a:solidFill>
              </a:rPr>
              <a:t>4-Year Degree Completion and Retention Rates</a:t>
            </a:r>
            <a:br>
              <a:rPr lang="en-US" sz="2800" smtClean="0">
                <a:solidFill>
                  <a:srgbClr val="7B9899"/>
                </a:solidFill>
              </a:rPr>
            </a:br>
            <a:r>
              <a:rPr lang="en-US" sz="2800" smtClean="0">
                <a:solidFill>
                  <a:srgbClr val="7B9899"/>
                </a:solidFill>
              </a:rPr>
              <a:t>2004-2008</a:t>
            </a:r>
          </a:p>
        </p:txBody>
      </p:sp>
      <p:graphicFrame>
        <p:nvGraphicFramePr>
          <p:cNvPr id="22530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presentationml/2006/ole">
            <p:oleObj spid="_x0000_s22530" name="Chart" r:id="rId4" imgW="8509313" imgH="4571622" progId="Excel.Shee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1225" cy="758825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rgbClr val="7B9899"/>
                </a:solidFill>
              </a:rPr>
              <a:t>4-Year Degree Completion and Retention Rates at Original   4-Year Institution by Race/Ethnicity, 2004-2008</a:t>
            </a:r>
          </a:p>
        </p:txBody>
      </p:sp>
      <p:graphicFrame>
        <p:nvGraphicFramePr>
          <p:cNvPr id="20482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presentationml/2006/ole">
            <p:oleObj spid="_x0000_s20482" r:id="rId4" imgW="8509313" imgH="4571622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68425" y="2743200"/>
            <a:ext cx="6480175" cy="1673225"/>
          </a:xfrm>
        </p:spPr>
        <p:txBody>
          <a:bodyPr>
            <a:normAutofit/>
          </a:bodyPr>
          <a:lstStyle/>
          <a:p>
            <a:pPr eaLnBrk="1" hangingPunct="1"/>
            <a:r>
              <a:rPr lang="en-US" cap="none" smtClean="0"/>
              <a:t>4-YEAR DEGREE COMPLETION</a:t>
            </a:r>
          </a:p>
          <a:p>
            <a:pPr eaLnBrk="1" hangingPunct="1"/>
            <a:r>
              <a:rPr lang="en-US" cap="none" smtClean="0"/>
              <a:t>AT ORIGINAL INSTITUTION</a:t>
            </a:r>
          </a:p>
          <a:p>
            <a:pPr eaLnBrk="1" hangingPunct="1"/>
            <a:r>
              <a:rPr lang="en-US" cap="none" smtClean="0"/>
              <a:t>(POSSIBLE MOBILITY)</a:t>
            </a: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Predicting 4-Year “Stayers”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7B9899"/>
                </a:solidFill>
              </a:rPr>
              <a:t>4-Year Degree Completion “Stayers”</a:t>
            </a:r>
          </a:p>
        </p:txBody>
      </p:sp>
      <p:graphicFrame>
        <p:nvGraphicFramePr>
          <p:cNvPr id="25602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presentationml/2006/ole">
            <p:oleObj spid="_x0000_s25602" r:id="rId4" imgW="8509313" imgH="4571622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4800" y="1676400"/>
          <a:ext cx="8534400" cy="3840480"/>
        </p:xfrm>
        <a:graphic>
          <a:graphicData uri="http://schemas.openxmlformats.org/drawingml/2006/table">
            <a:tbl>
              <a:tblPr/>
              <a:tblGrid>
                <a:gridCol w="3660775"/>
                <a:gridCol w="1216025"/>
                <a:gridCol w="1219200"/>
                <a:gridCol w="1222375"/>
                <a:gridCol w="121602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African American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Latino/a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Asian American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White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Activities in the Last Year of High School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Used Internet for Research/Homework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7147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Reasons for Attending Particular College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HS Guidance Counselor Advised Me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Pvt Guidance Counselor Advised Me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Wanted to Live Near Home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Graduates Get Good Jobs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Rankings in National Magazine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Information from Website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384175"/>
            <a:ext cx="8839200" cy="758825"/>
          </a:xfrm>
        </p:spPr>
        <p:txBody>
          <a:bodyPr/>
          <a:lstStyle/>
          <a:p>
            <a:pPr eaLnBrk="1" hangingPunct="1"/>
            <a:r>
              <a:rPr lang="en-US" sz="3000" smtClean="0">
                <a:solidFill>
                  <a:srgbClr val="7B9899"/>
                </a:solidFill>
              </a:rPr>
              <a:t>Predicting 4-Year Degree Completion</a:t>
            </a:r>
            <a:br>
              <a:rPr lang="en-US" sz="3000" smtClean="0">
                <a:solidFill>
                  <a:srgbClr val="7B9899"/>
                </a:solidFill>
              </a:rPr>
            </a:br>
            <a:r>
              <a:rPr lang="en-US" sz="3000" smtClean="0">
                <a:solidFill>
                  <a:srgbClr val="7B9899"/>
                </a:solidFill>
              </a:rPr>
              <a:t>at Original Institution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304800" y="1676400"/>
          <a:ext cx="8534400" cy="3840480"/>
        </p:xfrm>
        <a:graphic>
          <a:graphicData uri="http://schemas.openxmlformats.org/drawingml/2006/table">
            <a:tbl>
              <a:tblPr/>
              <a:tblGrid>
                <a:gridCol w="3660775"/>
                <a:gridCol w="1219200"/>
                <a:gridCol w="1219200"/>
                <a:gridCol w="1219200"/>
                <a:gridCol w="121602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African American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Latino/a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Asian American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White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Reference Major: Undecided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Major: Bio Sciences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Major: Physical Sciences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Major: Social Sciences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Major: Business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37147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Possible Future Activities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Participate in Student Government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Participate in Community Service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Participate in Study Abroad Program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+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1625" y="384175"/>
            <a:ext cx="8534400" cy="758825"/>
          </a:xfrm>
        </p:spPr>
        <p:txBody>
          <a:bodyPr/>
          <a:lstStyle/>
          <a:p>
            <a:pPr eaLnBrk="1" hangingPunct="1"/>
            <a:r>
              <a:rPr lang="en-US" sz="3000" smtClean="0">
                <a:solidFill>
                  <a:srgbClr val="7B9899"/>
                </a:solidFill>
              </a:rPr>
              <a:t>Predicting 4-Year Degree Completion</a:t>
            </a:r>
            <a:br>
              <a:rPr lang="en-US" sz="3000" smtClean="0">
                <a:solidFill>
                  <a:srgbClr val="7B9899"/>
                </a:solidFill>
              </a:rPr>
            </a:br>
            <a:r>
              <a:rPr lang="en-US" sz="3000" smtClean="0">
                <a:solidFill>
                  <a:srgbClr val="7B9899"/>
                </a:solidFill>
              </a:rPr>
              <a:t>at Original Institution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HERI Retention Calculator</a:t>
            </a:r>
          </a:p>
        </p:txBody>
      </p:sp>
      <p:sp>
        <p:nvSpPr>
          <p:cNvPr id="29698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Predicting</a:t>
            </a:r>
            <a:br>
              <a:rPr lang="en-US" b="1" smtClean="0"/>
            </a:br>
            <a:r>
              <a:rPr lang="en-US" b="1" smtClean="0"/>
              <a:t>4-Year Degree Completion at Original Institution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546100"/>
            <a:ext cx="5029200" cy="582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758825"/>
          </a:xfrm>
        </p:spPr>
        <p:txBody>
          <a:bodyPr/>
          <a:lstStyle/>
          <a:p>
            <a:pPr eaLnBrk="1" hangingPunct="1"/>
            <a:r>
              <a:rPr lang="en-US" smtClean="0"/>
              <a:t>Degree Completion Calculator Examples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1625" y="1371600"/>
            <a:ext cx="4038600" cy="4681538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n-US" smtClean="0"/>
              <a:t>Private University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smtClean="0"/>
              <a:t>Medium Selectivity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54% expected degree completion for African American students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55% expected degree completion for White Students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538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n-US" smtClean="0"/>
              <a:t>Public College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smtClean="0"/>
              <a:t>Medium Selectivity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33% expected degree completion for African American students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28% expected degree completion for White Students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68425" y="2743200"/>
            <a:ext cx="6480175" cy="1673225"/>
          </a:xfrm>
        </p:spPr>
        <p:txBody>
          <a:bodyPr>
            <a:normAutofit/>
          </a:bodyPr>
          <a:lstStyle/>
          <a:p>
            <a:pPr eaLnBrk="1" hangingPunct="1"/>
            <a:r>
              <a:rPr lang="en-US" cap="none" smtClean="0"/>
              <a:t>COLLEGE STUDENT ENROLLMENT MOBILITY</a:t>
            </a:r>
          </a:p>
        </p:txBody>
      </p:sp>
      <p:sp>
        <p:nvSpPr>
          <p:cNvPr id="3277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Swirlers and Re-Enrollers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7B9899"/>
                </a:solidFill>
              </a:rPr>
              <a:t>Enrollment Mobility: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i="1" smtClean="0"/>
              <a:t>Traditional Enrollment: </a:t>
            </a:r>
            <a:r>
              <a:rPr lang="en-US" smtClean="0"/>
              <a:t>Continuous enrollment at only one institution </a:t>
            </a:r>
            <a:r>
              <a:rPr lang="en-US" sz="1600" smtClean="0">
                <a:solidFill>
                  <a:srgbClr val="8CADAE"/>
                </a:solidFill>
              </a:rPr>
              <a:t>(Goldrick-Rab, 2006)</a:t>
            </a:r>
          </a:p>
          <a:p>
            <a:pPr eaLnBrk="1" hangingPunct="1">
              <a:spcBef>
                <a:spcPct val="50000"/>
              </a:spcBef>
            </a:pPr>
            <a:r>
              <a:rPr lang="en-US" i="1" smtClean="0"/>
              <a:t>Fluid Movement: </a:t>
            </a:r>
            <a:r>
              <a:rPr lang="en-US" smtClean="0"/>
              <a:t>Continual enrollment between two or more institutions </a:t>
            </a:r>
            <a:r>
              <a:rPr lang="en-US" sz="1700" smtClean="0">
                <a:solidFill>
                  <a:srgbClr val="8CADAE"/>
                </a:solidFill>
              </a:rPr>
              <a:t>(Goldrick-Rab, 2006)</a:t>
            </a:r>
            <a:r>
              <a:rPr lang="en-US" i="1" smtClean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i="1" smtClean="0"/>
              <a:t>Interrupted Enrollment: </a:t>
            </a:r>
            <a:r>
              <a:rPr lang="en-US" smtClean="0"/>
              <a:t>Discontinuous enrollment (stop-out) from only one institution </a:t>
            </a:r>
            <a:r>
              <a:rPr lang="en-US" sz="1700" smtClean="0">
                <a:solidFill>
                  <a:srgbClr val="8CADAE"/>
                </a:solidFill>
              </a:rPr>
              <a:t>(Goldrick-Rab, 2006)</a:t>
            </a:r>
          </a:p>
          <a:p>
            <a:pPr eaLnBrk="1" hangingPunct="1">
              <a:spcBef>
                <a:spcPct val="50000"/>
              </a:spcBef>
            </a:pPr>
            <a:r>
              <a:rPr lang="en-US" i="1" smtClean="0"/>
              <a:t>Interrupted Movement: </a:t>
            </a:r>
            <a:r>
              <a:rPr lang="en-US" smtClean="0"/>
              <a:t>Discontinuous enrollment (stop-out) between two or more institutions </a:t>
            </a:r>
            <a:r>
              <a:rPr lang="en-US" sz="1700" smtClean="0">
                <a:solidFill>
                  <a:srgbClr val="8CADAE"/>
                </a:solidFill>
              </a:rPr>
              <a:t>(Goldrick-Rab, 2006)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7B9899"/>
                </a:solidFill>
              </a:rPr>
              <a:t>Transfer Mobility: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873625"/>
          </a:xfrm>
        </p:spPr>
        <p:txBody>
          <a:bodyPr>
            <a:normAutofit/>
          </a:bodyPr>
          <a:lstStyle/>
          <a:p>
            <a:pPr eaLnBrk="1" hangingPunct="1"/>
            <a:r>
              <a:rPr lang="en-US" i="1" smtClean="0"/>
              <a:t>Vertical Transfer: </a:t>
            </a:r>
            <a:r>
              <a:rPr lang="en-US" smtClean="0"/>
              <a:t>Begins at a 2-yr institution and subsequently enrolls in a 4-yr institution </a:t>
            </a:r>
            <a:r>
              <a:rPr lang="en-US" sz="1700" smtClean="0">
                <a:solidFill>
                  <a:srgbClr val="8CADAE"/>
                </a:solidFill>
              </a:rPr>
              <a:t>(Cohen &amp; Brawer, 2008)</a:t>
            </a:r>
          </a:p>
          <a:p>
            <a:pPr eaLnBrk="1" hangingPunct="1"/>
            <a:r>
              <a:rPr lang="en-US" i="1" smtClean="0"/>
              <a:t>Reverse Transfer: </a:t>
            </a:r>
            <a:r>
              <a:rPr lang="en-US" smtClean="0"/>
              <a:t>Begins at a 4-yr institution and subsequently enrolls in at least one two-year institution </a:t>
            </a:r>
            <a:r>
              <a:rPr lang="en-US" sz="1700" smtClean="0">
                <a:solidFill>
                  <a:srgbClr val="8CADAE"/>
                </a:solidFill>
              </a:rPr>
              <a:t>(see Townsend, 1999)</a:t>
            </a:r>
          </a:p>
          <a:p>
            <a:pPr eaLnBrk="1" hangingPunct="1"/>
            <a:r>
              <a:rPr lang="en-US" i="1" smtClean="0"/>
              <a:t>Horizontal Transfer: </a:t>
            </a:r>
            <a:r>
              <a:rPr lang="en-US" smtClean="0"/>
              <a:t>Begins at one type of institution and enrolls in at least one additional same-type institution during a regular term</a:t>
            </a:r>
            <a:endParaRPr lang="en-US" i="1" smtClean="0"/>
          </a:p>
          <a:p>
            <a:pPr lvl="1" eaLnBrk="1" hangingPunct="1"/>
            <a:r>
              <a:rPr lang="en-US" smtClean="0"/>
              <a:t>2 to 2 Year</a:t>
            </a:r>
          </a:p>
          <a:p>
            <a:pPr lvl="1" eaLnBrk="1" hangingPunct="1"/>
            <a:r>
              <a:rPr lang="en-US" smtClean="0"/>
              <a:t>4 to 4 Year </a:t>
            </a:r>
            <a:r>
              <a:rPr lang="en-US" sz="1100" smtClean="0">
                <a:solidFill>
                  <a:srgbClr val="8CADAE"/>
                </a:solidFill>
              </a:rPr>
              <a:t>(see Li, 2010)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490663"/>
            <a:ext cx="4038600" cy="4681537"/>
          </a:xfrm>
        </p:spPr>
        <p:txBody>
          <a:bodyPr/>
          <a:lstStyle/>
          <a:p>
            <a:pPr eaLnBrk="1" hangingPunct="1"/>
            <a:r>
              <a:rPr lang="en-US" sz="2400" smtClean="0"/>
              <a:t>Traditional Enrollment</a:t>
            </a:r>
          </a:p>
          <a:p>
            <a:pPr lvl="1" eaLnBrk="1" hangingPunct="1"/>
            <a:r>
              <a:rPr lang="en-US" sz="1900" smtClean="0"/>
              <a:t>White students highest (~50%)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1900" smtClean="0"/>
          </a:p>
          <a:p>
            <a:pPr eaLnBrk="1" hangingPunct="1"/>
            <a:r>
              <a:rPr lang="en-US" sz="2400" smtClean="0"/>
              <a:t>Two or More Institutions</a:t>
            </a:r>
          </a:p>
          <a:p>
            <a:pPr lvl="1" eaLnBrk="1" hangingPunct="1"/>
            <a:r>
              <a:rPr lang="en-US" sz="1900" smtClean="0"/>
              <a:t>White students lowest (~36%)</a:t>
            </a:r>
          </a:p>
          <a:p>
            <a:pPr lvl="1" eaLnBrk="1" hangingPunct="1"/>
            <a:endParaRPr lang="en-US" sz="1900" smtClean="0"/>
          </a:p>
          <a:p>
            <a:pPr eaLnBrk="1" hangingPunct="1"/>
            <a:r>
              <a:rPr lang="en-US" sz="2400" smtClean="0"/>
              <a:t>Any Type of Stop-Out</a:t>
            </a:r>
          </a:p>
          <a:p>
            <a:pPr lvl="1" eaLnBrk="1" hangingPunct="1"/>
            <a:r>
              <a:rPr lang="en-US" sz="1900" smtClean="0"/>
              <a:t>African American students highest (~40%)</a:t>
            </a:r>
          </a:p>
          <a:p>
            <a:pPr eaLnBrk="1" hangingPunct="1"/>
            <a:endParaRPr lang="en-US" smtClean="0"/>
          </a:p>
        </p:txBody>
      </p:sp>
      <p:sp>
        <p:nvSpPr>
          <p:cNvPr id="3891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490663"/>
            <a:ext cx="4038600" cy="4681537"/>
          </a:xfrm>
        </p:spPr>
        <p:txBody>
          <a:bodyPr/>
          <a:lstStyle/>
          <a:p>
            <a:pPr eaLnBrk="1" hangingPunct="1"/>
            <a:r>
              <a:rPr lang="en-US" sz="2400" smtClean="0"/>
              <a:t>Interrupted Enrollment</a:t>
            </a:r>
          </a:p>
          <a:p>
            <a:pPr lvl="1" eaLnBrk="1" hangingPunct="1"/>
            <a:r>
              <a:rPr lang="en-US" sz="1900" smtClean="0"/>
              <a:t>African American highest (~17%)</a:t>
            </a:r>
          </a:p>
          <a:p>
            <a:pPr lvl="1" eaLnBrk="1" hangingPunct="1"/>
            <a:r>
              <a:rPr lang="en-US" sz="1900" smtClean="0"/>
              <a:t>White students lowest (~11%)</a:t>
            </a:r>
          </a:p>
          <a:p>
            <a:pPr lvl="1" eaLnBrk="1" hangingPunct="1"/>
            <a:endParaRPr lang="en-US" sz="1900" smtClean="0"/>
          </a:p>
          <a:p>
            <a:pPr eaLnBrk="1" hangingPunct="1"/>
            <a:r>
              <a:rPr lang="en-US" sz="2400" smtClean="0"/>
              <a:t>Vertical Transfer</a:t>
            </a:r>
          </a:p>
          <a:p>
            <a:pPr lvl="1" eaLnBrk="1" hangingPunct="1"/>
            <a:r>
              <a:rPr lang="en-US" sz="1900" smtClean="0"/>
              <a:t>Asian American students highest (~9%)</a:t>
            </a:r>
          </a:p>
          <a:p>
            <a:pPr lvl="1" eaLnBrk="1" hangingPunct="1"/>
            <a:r>
              <a:rPr lang="en-US" sz="1900" smtClean="0"/>
              <a:t>Latina/os lowest (~6%)</a:t>
            </a:r>
          </a:p>
          <a:p>
            <a:pPr lvl="1" eaLnBrk="1" hangingPunct="1"/>
            <a:endParaRPr lang="en-US" sz="1900" smtClean="0"/>
          </a:p>
          <a:p>
            <a:pPr eaLnBrk="1" hangingPunct="1"/>
            <a:r>
              <a:rPr lang="en-US" sz="2400" smtClean="0"/>
              <a:t>4-to-4 yr Transfer</a:t>
            </a:r>
          </a:p>
          <a:p>
            <a:pPr lvl="1" eaLnBrk="1" hangingPunct="1"/>
            <a:r>
              <a:rPr lang="en-US" sz="1900" smtClean="0"/>
              <a:t>Latina/os lowest (~11%)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758825"/>
          </a:xfrm>
        </p:spPr>
        <p:txBody>
          <a:bodyPr/>
          <a:lstStyle/>
          <a:p>
            <a:pPr eaLnBrk="1" hangingPunct="1"/>
            <a:r>
              <a:rPr lang="en-US" sz="2600" smtClean="0"/>
              <a:t>Select High and Low Enrollment Mobility</a:t>
            </a:r>
            <a:br>
              <a:rPr lang="en-US" sz="2600" smtClean="0"/>
            </a:br>
            <a:r>
              <a:rPr lang="en-US" sz="2600" smtClean="0"/>
              <a:t>by Racial Groups in DLE and DARCU Data Sets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000" smtClean="0">
                <a:solidFill>
                  <a:srgbClr val="7B9899"/>
                </a:solidFill>
              </a:rPr>
              <a:t>Proportion of Students Displaying Enrollment Mobility Patterns &amp; By 4-Year Degree Completion</a:t>
            </a:r>
          </a:p>
        </p:txBody>
      </p:sp>
      <p:graphicFrame>
        <p:nvGraphicFramePr>
          <p:cNvPr id="41048" name="Group 88"/>
          <p:cNvGraphicFramePr>
            <a:graphicFrameLocks noGrp="1"/>
          </p:cNvGraphicFramePr>
          <p:nvPr>
            <p:ph sz="quarter" idx="1"/>
          </p:nvPr>
        </p:nvGraphicFramePr>
        <p:xfrm>
          <a:off x="358775" y="1600200"/>
          <a:ext cx="8404225" cy="4823460"/>
        </p:xfrm>
        <a:graphic>
          <a:graphicData uri="http://schemas.openxmlformats.org/drawingml/2006/table">
            <a:tbl>
              <a:tblPr/>
              <a:tblGrid>
                <a:gridCol w="2974975"/>
                <a:gridCol w="1800225"/>
                <a:gridCol w="1800225"/>
                <a:gridCol w="1828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Enrollment 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DLE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DARCU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Overall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Overall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4yr Degree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Any Type of Movement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40.6%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36.5%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12.0%***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Any Type of Interruption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28.5%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36.1%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7.4%***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Traditional Enrollment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51.7%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42.2%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21.9%***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Fluid Movement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19.8%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16.9%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7.1%***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Interrupted Enrollment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7.7%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18.5%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4.4%***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Interrupted Movement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20.8%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17.6%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3.0%***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Vertical Transfer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8.0%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Reverse Transfer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15.6%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9.0%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1.0%***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4-to-4 Yr Transfer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10.9%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19.4%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ＭＳ Ｐゴシック" pitchFamily="1" charset="-128"/>
                        </a:rPr>
                        <a:t>9.3%***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400800"/>
            <a:ext cx="121920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sz="1100">
                <a:latin typeface="Georgia" pitchFamily="18" charset="0"/>
              </a:rPr>
              <a:t>*** p &lt; .001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68425" y="2743200"/>
            <a:ext cx="6480175" cy="1673225"/>
          </a:xfrm>
        </p:spPr>
        <p:txBody>
          <a:bodyPr>
            <a:normAutofit/>
          </a:bodyPr>
          <a:lstStyle/>
          <a:p>
            <a:pPr eaLnBrk="1" hangingPunct="1"/>
            <a:r>
              <a:rPr lang="en-US" cap="none" smtClean="0"/>
              <a:t>SAN JOSE STATE UNIVERSITY</a:t>
            </a:r>
          </a:p>
          <a:p>
            <a:pPr eaLnBrk="1" hangingPunct="1"/>
            <a:r>
              <a:rPr lang="en-US" cap="none" smtClean="0"/>
              <a:t>AND</a:t>
            </a:r>
          </a:p>
          <a:p>
            <a:pPr eaLnBrk="1" hangingPunct="1"/>
            <a:r>
              <a:rPr lang="en-US" cap="none" smtClean="0"/>
              <a:t>SANTA ANA COLLEGE</a:t>
            </a:r>
          </a:p>
        </p:txBody>
      </p:sp>
      <p:sp>
        <p:nvSpPr>
          <p:cNvPr id="4301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Campus Perspectives on Retention and Mobility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7B9899"/>
                </a:solidFill>
              </a:rPr>
              <a:t>San Jose State University</a:t>
            </a:r>
          </a:p>
        </p:txBody>
      </p:sp>
      <p:graphicFrame>
        <p:nvGraphicFramePr>
          <p:cNvPr id="44034" name="Content Placeholder 2"/>
          <p:cNvGraphicFramePr>
            <a:graphicFrameLocks noGrp="1"/>
          </p:cNvGraphicFramePr>
          <p:nvPr>
            <p:ph sz="quarter" idx="1"/>
          </p:nvPr>
        </p:nvGraphicFramePr>
        <p:xfrm>
          <a:off x="533400" y="990600"/>
          <a:ext cx="8077200" cy="5791200"/>
        </p:xfrm>
        <a:graphic>
          <a:graphicData uri="http://schemas.openxmlformats.org/presentationml/2006/ole">
            <p:oleObj spid="_x0000_s44034" name="Document" r:id="rId4" imgW="4687824" imgH="3304032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SJSU_DeliveryCh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534400" cy="758825"/>
          </a:xfrm>
        </p:spPr>
        <p:txBody>
          <a:bodyPr/>
          <a:lstStyle/>
          <a:p>
            <a:pPr eaLnBrk="1" hangingPunct="1"/>
            <a:r>
              <a:rPr lang="en-US" smtClean="0"/>
              <a:t>Santa Ana College</a:t>
            </a:r>
          </a:p>
        </p:txBody>
      </p:sp>
      <p:sp>
        <p:nvSpPr>
          <p:cNvPr id="152580" name="Title 1"/>
          <p:cNvSpPr>
            <a:spLocks/>
          </p:cNvSpPr>
          <p:nvPr/>
        </p:nvSpPr>
        <p:spPr bwMode="auto">
          <a:xfrm>
            <a:off x="2060575" y="3200400"/>
            <a:ext cx="4572000" cy="609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100" b="1">
                <a:solidFill>
                  <a:srgbClr val="7B9899"/>
                </a:solidFill>
                <a:latin typeface="Georgia" pitchFamily="18" charset="0"/>
              </a:rPr>
              <a:t>Santa Ana College</a:t>
            </a:r>
          </a:p>
        </p:txBody>
      </p:sp>
      <p:sp>
        <p:nvSpPr>
          <p:cNvPr id="152581" name="Subtitle 2"/>
          <p:cNvSpPr>
            <a:spLocks/>
          </p:cNvSpPr>
          <p:nvPr/>
        </p:nvSpPr>
        <p:spPr bwMode="auto">
          <a:xfrm>
            <a:off x="231775" y="5257800"/>
            <a:ext cx="19050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sz="1400">
                <a:latin typeface="Georgia" pitchFamily="18" charset="0"/>
              </a:rPr>
              <a:t>Degree Attainment </a:t>
            </a:r>
          </a:p>
          <a:p>
            <a: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sz="1400">
                <a:latin typeface="Georgia" pitchFamily="18" charset="0"/>
              </a:rPr>
              <a:t>(AA, AS, Certificate)</a:t>
            </a:r>
          </a:p>
        </p:txBody>
      </p:sp>
      <p:sp>
        <p:nvSpPr>
          <p:cNvPr id="152582" name="Subtitle 2"/>
          <p:cNvSpPr txBox="1">
            <a:spLocks/>
          </p:cNvSpPr>
          <p:nvPr/>
        </p:nvSpPr>
        <p:spPr bwMode="auto">
          <a:xfrm>
            <a:off x="2667000" y="5257800"/>
            <a:ext cx="1597025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1600">
                <a:latin typeface="Calibri" pitchFamily="34" charset="0"/>
              </a:rPr>
              <a:t>4 Yr. University</a:t>
            </a:r>
          </a:p>
        </p:txBody>
      </p:sp>
      <p:sp>
        <p:nvSpPr>
          <p:cNvPr id="152583" name="Subtitle 2"/>
          <p:cNvSpPr txBox="1">
            <a:spLocks/>
          </p:cNvSpPr>
          <p:nvPr/>
        </p:nvSpPr>
        <p:spPr bwMode="auto">
          <a:xfrm>
            <a:off x="4724400" y="5257800"/>
            <a:ext cx="1603375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1600">
                <a:latin typeface="Calibri" pitchFamily="34" charset="0"/>
              </a:rPr>
              <a:t>Other 2 Yr. 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1600">
                <a:latin typeface="Calibri" pitchFamily="34" charset="0"/>
              </a:rPr>
              <a:t>College</a:t>
            </a:r>
          </a:p>
        </p:txBody>
      </p:sp>
      <p:sp>
        <p:nvSpPr>
          <p:cNvPr id="152584" name="Subtitle 2"/>
          <p:cNvSpPr txBox="1">
            <a:spLocks/>
          </p:cNvSpPr>
          <p:nvPr/>
        </p:nvSpPr>
        <p:spPr bwMode="auto">
          <a:xfrm>
            <a:off x="6861175" y="5257800"/>
            <a:ext cx="17526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1600">
                <a:latin typeface="Calibri" pitchFamily="34" charset="0"/>
              </a:rPr>
              <a:t>Stop Out</a:t>
            </a:r>
          </a:p>
        </p:txBody>
      </p:sp>
      <p:cxnSp>
        <p:nvCxnSpPr>
          <p:cNvPr id="9" name="Straight Arrow Connector 8"/>
          <p:cNvCxnSpPr>
            <a:stCxn id="152584" idx="1"/>
          </p:cNvCxnSpPr>
          <p:nvPr/>
        </p:nvCxnSpPr>
        <p:spPr>
          <a:xfrm rot="10800000">
            <a:off x="6403975" y="5561013"/>
            <a:ext cx="457200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222375" y="3886200"/>
            <a:ext cx="1371600" cy="1219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2632076" y="4533900"/>
            <a:ext cx="1295400" cy="3175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4612482" y="4533106"/>
            <a:ext cx="1295400" cy="1587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 noChangeShapeType="1"/>
          </p:cNvCxnSpPr>
          <p:nvPr/>
        </p:nvCxnSpPr>
        <p:spPr bwMode="auto">
          <a:xfrm rot="16200000" flipH="1">
            <a:off x="6175375" y="3886200"/>
            <a:ext cx="1371600" cy="12192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52590" name="Subtitle 2"/>
          <p:cNvSpPr txBox="1">
            <a:spLocks/>
          </p:cNvSpPr>
          <p:nvPr/>
        </p:nvSpPr>
        <p:spPr bwMode="auto">
          <a:xfrm>
            <a:off x="5184775" y="6248400"/>
            <a:ext cx="1676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1600">
                <a:latin typeface="Calibri" pitchFamily="34" charset="0"/>
              </a:rPr>
              <a:t>For Profit</a:t>
            </a:r>
          </a:p>
        </p:txBody>
      </p:sp>
      <p:sp>
        <p:nvSpPr>
          <p:cNvPr id="152591" name="Subtitle 2"/>
          <p:cNvSpPr txBox="1">
            <a:spLocks/>
          </p:cNvSpPr>
          <p:nvPr/>
        </p:nvSpPr>
        <p:spPr bwMode="auto">
          <a:xfrm>
            <a:off x="7242175" y="6248400"/>
            <a:ext cx="1676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1600">
                <a:latin typeface="Calibri" pitchFamily="34" charset="0"/>
              </a:rPr>
              <a:t>Job Placement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6632575" y="5867400"/>
            <a:ext cx="38100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7662069" y="6058694"/>
            <a:ext cx="381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594" name="Subtitle 2"/>
          <p:cNvSpPr txBox="1">
            <a:spLocks/>
          </p:cNvSpPr>
          <p:nvPr/>
        </p:nvSpPr>
        <p:spPr bwMode="auto">
          <a:xfrm>
            <a:off x="231775" y="2057400"/>
            <a:ext cx="17526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1600">
                <a:latin typeface="Calibri" pitchFamily="34" charset="0"/>
              </a:rPr>
              <a:t>High School</a:t>
            </a:r>
          </a:p>
        </p:txBody>
      </p:sp>
      <p:sp>
        <p:nvSpPr>
          <p:cNvPr id="152595" name="Subtitle 2"/>
          <p:cNvSpPr txBox="1">
            <a:spLocks/>
          </p:cNvSpPr>
          <p:nvPr/>
        </p:nvSpPr>
        <p:spPr bwMode="auto">
          <a:xfrm>
            <a:off x="2670175" y="2057400"/>
            <a:ext cx="15240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1600">
                <a:latin typeface="Calibri" pitchFamily="34" charset="0"/>
              </a:rPr>
              <a:t>Continuing Education</a:t>
            </a:r>
          </a:p>
        </p:txBody>
      </p:sp>
      <p:sp>
        <p:nvSpPr>
          <p:cNvPr id="152596" name="Subtitle 2"/>
          <p:cNvSpPr txBox="1">
            <a:spLocks/>
          </p:cNvSpPr>
          <p:nvPr/>
        </p:nvSpPr>
        <p:spPr bwMode="auto">
          <a:xfrm>
            <a:off x="4498975" y="2057400"/>
            <a:ext cx="14478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1600">
                <a:latin typeface="Calibri" pitchFamily="34" charset="0"/>
              </a:rPr>
              <a:t>Adult Learner</a:t>
            </a:r>
          </a:p>
        </p:txBody>
      </p:sp>
      <p:sp>
        <p:nvSpPr>
          <p:cNvPr id="152597" name="Subtitle 2"/>
          <p:cNvSpPr txBox="1">
            <a:spLocks/>
          </p:cNvSpPr>
          <p:nvPr/>
        </p:nvSpPr>
        <p:spPr bwMode="auto">
          <a:xfrm>
            <a:off x="228600" y="1524000"/>
            <a:ext cx="3962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1600">
                <a:latin typeface="Calibri" pitchFamily="34" charset="0"/>
              </a:rPr>
              <a:t>Professional/ Personal Development</a:t>
            </a:r>
          </a:p>
        </p:txBody>
      </p:sp>
      <p:sp>
        <p:nvSpPr>
          <p:cNvPr id="152598" name="Subtitle 2"/>
          <p:cNvSpPr txBox="1">
            <a:spLocks/>
          </p:cNvSpPr>
          <p:nvPr/>
        </p:nvSpPr>
        <p:spPr bwMode="auto">
          <a:xfrm>
            <a:off x="5486400" y="1524000"/>
            <a:ext cx="17526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1600">
                <a:latin typeface="Calibri" pitchFamily="34" charset="0"/>
              </a:rPr>
              <a:t>Reverse Transfer</a:t>
            </a:r>
          </a:p>
        </p:txBody>
      </p:sp>
      <p:sp>
        <p:nvSpPr>
          <p:cNvPr id="152599" name="Subtitle 2"/>
          <p:cNvSpPr txBox="1">
            <a:spLocks/>
          </p:cNvSpPr>
          <p:nvPr/>
        </p:nvSpPr>
        <p:spPr bwMode="auto">
          <a:xfrm>
            <a:off x="7013575" y="2057400"/>
            <a:ext cx="17526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1600">
                <a:latin typeface="Calibri" pitchFamily="34" charset="0"/>
              </a:rPr>
              <a:t>Returning Learner</a:t>
            </a:r>
          </a:p>
        </p:txBody>
      </p:sp>
      <p:cxnSp>
        <p:nvCxnSpPr>
          <p:cNvPr id="40" name="Straight Arrow Connector 39"/>
          <p:cNvCxnSpPr>
            <a:cxnSpLocks noChangeShapeType="1"/>
          </p:cNvCxnSpPr>
          <p:nvPr/>
        </p:nvCxnSpPr>
        <p:spPr bwMode="auto">
          <a:xfrm rot="10800000" flipV="1">
            <a:off x="6480175" y="2514600"/>
            <a:ext cx="762000" cy="609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5" name="Straight Arrow Connector 44"/>
          <p:cNvCxnSpPr>
            <a:cxnSpLocks noChangeShapeType="1"/>
          </p:cNvCxnSpPr>
          <p:nvPr/>
        </p:nvCxnSpPr>
        <p:spPr bwMode="auto">
          <a:xfrm>
            <a:off x="6172200" y="1981200"/>
            <a:ext cx="0" cy="12192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7" name="Straight Arrow Connector 46"/>
          <p:cNvCxnSpPr/>
          <p:nvPr/>
        </p:nvCxnSpPr>
        <p:spPr>
          <a:xfrm rot="5400000">
            <a:off x="4881563" y="2819400"/>
            <a:ext cx="60801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152595" idx="2"/>
          </p:cNvCxnSpPr>
          <p:nvPr/>
        </p:nvCxnSpPr>
        <p:spPr>
          <a:xfrm rot="5400000">
            <a:off x="3201988" y="2894012"/>
            <a:ext cx="457200" cy="31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cxnSpLocks noChangeShapeType="1"/>
          </p:cNvCxnSpPr>
          <p:nvPr/>
        </p:nvCxnSpPr>
        <p:spPr bwMode="auto">
          <a:xfrm>
            <a:off x="2362200" y="1981200"/>
            <a:ext cx="155575" cy="1143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6" name="Straight Arrow Connector 55"/>
          <p:cNvCxnSpPr>
            <a:cxnSpLocks noChangeShapeType="1"/>
            <a:stCxn id="152594" idx="2"/>
          </p:cNvCxnSpPr>
          <p:nvPr/>
        </p:nvCxnSpPr>
        <p:spPr bwMode="auto">
          <a:xfrm rot="16200000" flipH="1">
            <a:off x="1317625" y="2305050"/>
            <a:ext cx="609600" cy="10287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8" name="Straight Arrow Connector 57"/>
          <p:cNvCxnSpPr>
            <a:cxnSpLocks noChangeShapeType="1"/>
          </p:cNvCxnSpPr>
          <p:nvPr/>
        </p:nvCxnSpPr>
        <p:spPr bwMode="auto">
          <a:xfrm rot="5400000" flipH="1" flipV="1">
            <a:off x="6746876" y="3924300"/>
            <a:ext cx="2667000" cy="3175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7B9899"/>
                </a:solidFill>
              </a:rPr>
              <a:t>Santa Ana College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721225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mtClean="0"/>
              <a:t>Latina/o - high personal self-concept, low academic self-concept compared to Latinos in PWI</a:t>
            </a:r>
            <a:endParaRPr lang="en-US" sz="2800" smtClean="0"/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Need for more counseling and tutoring</a:t>
            </a:r>
            <a:endParaRPr lang="en-US" sz="2800" smtClean="0"/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DLE data will influence practice, hiring, funding allocation for services that support student success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Economic challenges &amp; family responsibilities persist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Lessons learned: Can’t take compositional diversity for granted, need to facilitate conversations for development and success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7B9899"/>
                </a:solidFill>
              </a:rPr>
              <a:t>Conclusion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en-US" smtClean="0"/>
              <a:t>Shifting national conversation to broad access and diverse institutions</a:t>
            </a:r>
          </a:p>
          <a:p>
            <a:pPr eaLnBrk="1" hangingPunct="1"/>
            <a:r>
              <a:rPr lang="en-US" smtClean="0"/>
              <a:t>Research tools to assess and improve retention and graduation</a:t>
            </a:r>
          </a:p>
          <a:p>
            <a:pPr eaLnBrk="1" hangingPunct="1"/>
            <a:r>
              <a:rPr lang="en-US" smtClean="0"/>
              <a:t>Value-added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Questions/ Discussion</a:t>
            </a:r>
          </a:p>
        </p:txBody>
      </p:sp>
      <p:sp>
        <p:nvSpPr>
          <p:cNvPr id="48130" name="Text Placeholder 2"/>
          <p:cNvSpPr>
            <a:spLocks noGrp="1"/>
          </p:cNvSpPr>
          <p:nvPr>
            <p:ph type="body" idx="2"/>
          </p:nvPr>
        </p:nvSpPr>
        <p:spPr>
          <a:xfrm>
            <a:off x="381000" y="3962400"/>
            <a:ext cx="2362200" cy="2163763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48131" name="Content Placeholder 3"/>
          <p:cNvSpPr>
            <a:spLocks noGrp="1"/>
          </p:cNvSpPr>
          <p:nvPr>
            <p:ph sz="quarter" idx="1"/>
          </p:nvPr>
        </p:nvSpPr>
        <p:spPr>
          <a:xfrm>
            <a:off x="2971800" y="685800"/>
            <a:ext cx="6019800" cy="54102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endParaRPr lang="en-US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en-US" b="1" smtClean="0"/>
              <a:t>Contact Information</a:t>
            </a:r>
          </a:p>
          <a:p>
            <a:pPr algn="ctr" eaLnBrk="1" hangingPunct="1">
              <a:buFont typeface="Wingdings 2" pitchFamily="18" charset="2"/>
              <a:buNone/>
            </a:pPr>
            <a:endParaRPr lang="en-US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en-US" i="1" smtClean="0"/>
              <a:t>Higher Education Research Institute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www.heri.ucla.edu</a:t>
            </a:r>
          </a:p>
          <a:p>
            <a:pPr algn="ctr" eaLnBrk="1" hangingPunct="1">
              <a:buFont typeface="Wingdings 2" pitchFamily="18" charset="2"/>
              <a:buNone/>
            </a:pPr>
            <a:endParaRPr lang="en-US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en-US" i="1" smtClean="0"/>
              <a:t>Diverse Learning Environments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www.heri.ucla.edu/dle</a:t>
            </a:r>
          </a:p>
          <a:p>
            <a:pPr algn="ctr" eaLnBrk="1" hangingPunct="1">
              <a:buFont typeface="Wingdings 2" pitchFamily="18" charset="2"/>
              <a:buNone/>
            </a:pPr>
            <a:endParaRPr lang="en-US" smtClean="0"/>
          </a:p>
        </p:txBody>
      </p:sp>
      <p:pic>
        <p:nvPicPr>
          <p:cNvPr id="48132" name="Picture 6" descr="HERI_square_RG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105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1295400" y="4749800"/>
            <a:ext cx="16764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200">
                <a:solidFill>
                  <a:schemeClr val="tx2"/>
                </a:solidFill>
                <a:latin typeface="Minion Pro" charset="0"/>
              </a:rPr>
              <a:t>HIGHER EDUCATION RESEARCH INSTITUTE AT UCLA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200" i="1">
                <a:solidFill>
                  <a:schemeClr val="tx2"/>
                </a:solidFill>
                <a:latin typeface="Minion Pro" charset="0"/>
              </a:rPr>
              <a:t>home of the  </a:t>
            </a:r>
            <a:r>
              <a:rPr lang="en-US" sz="1200">
                <a:solidFill>
                  <a:schemeClr val="tx2"/>
                </a:solidFill>
                <a:latin typeface="Minion Pro" charset="0"/>
              </a:rPr>
              <a:t>COOPERATIVE INSTITUTIONAL RESEARCH PROGRAM</a:t>
            </a:r>
            <a:endParaRPr lang="en-US" sz="1200" i="1">
              <a:solidFill>
                <a:schemeClr val="tx2"/>
              </a:solidFill>
              <a:latin typeface="Minion Pr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1323</TotalTime>
  <Words>1171</Words>
  <Application>Microsoft Office PowerPoint</Application>
  <PresentationFormat>On-screen Show (4:3)</PresentationFormat>
  <Paragraphs>279</Paragraphs>
  <Slides>23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Civic</vt:lpstr>
      <vt:lpstr>Chart</vt:lpstr>
      <vt:lpstr>Microsoft Office Excel 97-2003 Worksheet</vt:lpstr>
      <vt:lpstr>Document</vt:lpstr>
      <vt:lpstr>Stayers, Swirlers, and Re-Enrollers: Understanding the Trajectory of College Students </vt:lpstr>
      <vt:lpstr>Introduction</vt:lpstr>
      <vt:lpstr>Data Sources</vt:lpstr>
      <vt:lpstr>4-Year Degree Completion and Retention Rates 2004-2008</vt:lpstr>
      <vt:lpstr>4-Year Degree Completion and Retention Rates at Original   4-Year Institution by Race/Ethnicity, 2004-2008</vt:lpstr>
      <vt:lpstr>Predicting 4-Year “Stayers”</vt:lpstr>
      <vt:lpstr>4-Year Degree Completion “Stayers”</vt:lpstr>
      <vt:lpstr>Predicting 4-Year Degree Completion at Original Institution</vt:lpstr>
      <vt:lpstr>Predicting 4-Year Degree Completion at Original Institution</vt:lpstr>
      <vt:lpstr>HERI Retention Calculator</vt:lpstr>
      <vt:lpstr>Degree Completion Calculator Examples</vt:lpstr>
      <vt:lpstr>Swirlers and Re-Enrollers</vt:lpstr>
      <vt:lpstr>Enrollment Mobility: Definitions</vt:lpstr>
      <vt:lpstr>Transfer Mobility: Definitions</vt:lpstr>
      <vt:lpstr>Select High and Low Enrollment Mobility by Racial Groups in DLE and DARCU Data Sets</vt:lpstr>
      <vt:lpstr>Proportion of Students Displaying Enrollment Mobility Patterns &amp; By 4-Year Degree Completion</vt:lpstr>
      <vt:lpstr>Campus Perspectives on Retention and Mobility</vt:lpstr>
      <vt:lpstr>San Jose State University</vt:lpstr>
      <vt:lpstr>Slide 19</vt:lpstr>
      <vt:lpstr>Santa Ana College</vt:lpstr>
      <vt:lpstr>Santa Ana College</vt:lpstr>
      <vt:lpstr>Conclusion</vt:lpstr>
      <vt:lpstr>Questions/ Discussion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Stayers, Swirlers, and Re-Enrollers: Understanding the Trajectory of College Students </dc:title>
  <dc:creator>Chelsea Guillermo-Wann</dc:creator>
  <cp:lastModifiedBy>wann</cp:lastModifiedBy>
  <cp:revision>205</cp:revision>
  <dcterms:created xsi:type="dcterms:W3CDTF">2010-10-11T20:38:56Z</dcterms:created>
  <dcterms:modified xsi:type="dcterms:W3CDTF">2010-12-15T18:00:22Z</dcterms:modified>
</cp:coreProperties>
</file>