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6"/>
  </p:notesMasterIdLst>
  <p:handoutMasterIdLst>
    <p:handoutMasterId r:id="rId17"/>
  </p:handoutMasterIdLst>
  <p:sldIdLst>
    <p:sldId id="594" r:id="rId2"/>
    <p:sldId id="585" r:id="rId3"/>
    <p:sldId id="598" r:id="rId4"/>
    <p:sldId id="608" r:id="rId5"/>
    <p:sldId id="601" r:id="rId6"/>
    <p:sldId id="609" r:id="rId7"/>
    <p:sldId id="603" r:id="rId8"/>
    <p:sldId id="602" r:id="rId9"/>
    <p:sldId id="600" r:id="rId10"/>
    <p:sldId id="605" r:id="rId11"/>
    <p:sldId id="606" r:id="rId12"/>
    <p:sldId id="604" r:id="rId13"/>
    <p:sldId id="607" r:id="rId14"/>
    <p:sldId id="593" r:id="rId15"/>
  </p:sldIdLst>
  <p:sldSz cx="9144000" cy="6858000" type="screen4x3"/>
  <p:notesSz cx="6997700" cy="9283700"/>
  <p:custDataLst>
    <p:tags r:id="rId18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04" autoAdjust="0"/>
    <p:restoredTop sz="79599" autoAdjust="0"/>
  </p:normalViewPr>
  <p:slideViewPr>
    <p:cSldViewPr snapToGrid="0">
      <p:cViewPr varScale="1">
        <p:scale>
          <a:sx n="83" d="100"/>
          <a:sy n="83" d="100"/>
        </p:scale>
        <p:origin x="-90" y="-108"/>
      </p:cViewPr>
      <p:guideLst>
        <p:guide orient="horz" pos="3705"/>
        <p:guide orient="horz" pos="1185"/>
        <p:guide pos="254"/>
        <p:guide pos="2892"/>
        <p:guide pos="55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01" tIns="44550" rIns="89101" bIns="44550" numCol="1" anchor="t" anchorCtr="0" compatLnSpc="1">
            <a:prstTxWarp prst="textNoShape">
              <a:avLst/>
            </a:prstTxWarp>
          </a:bodyPr>
          <a:lstStyle>
            <a:lvl1pPr defTabSz="889000" eaLnBrk="1" hangingPunct="1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0650" y="0"/>
            <a:ext cx="30829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01" tIns="44550" rIns="89101" bIns="44550" numCol="1" anchor="t" anchorCtr="0" compatLnSpc="1">
            <a:prstTxWarp prst="textNoShape">
              <a:avLst/>
            </a:prstTxWarp>
          </a:bodyPr>
          <a:lstStyle>
            <a:lvl1pPr algn="r" defTabSz="889000" eaLnBrk="1" hangingPunct="1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99513"/>
            <a:ext cx="30067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01" tIns="44550" rIns="89101" bIns="44550" numCol="1" anchor="b" anchorCtr="0" compatLnSpc="1">
            <a:prstTxWarp prst="textNoShape">
              <a:avLst/>
            </a:prstTxWarp>
          </a:bodyPr>
          <a:lstStyle>
            <a:lvl1pPr defTabSz="889000" eaLnBrk="1" hangingPunct="1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0650" y="8799513"/>
            <a:ext cx="30829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01" tIns="44550" rIns="89101" bIns="44550" numCol="1" anchor="b" anchorCtr="0" compatLnSpc="1">
            <a:prstTxWarp prst="textNoShape">
              <a:avLst/>
            </a:prstTxWarp>
          </a:bodyPr>
          <a:lstStyle>
            <a:lvl1pPr algn="r" defTabSz="889000" eaLnBrk="1" hangingPunct="1">
              <a:defRPr sz="1200" smtClean="0"/>
            </a:lvl1pPr>
          </a:lstStyle>
          <a:p>
            <a:pPr>
              <a:defRPr/>
            </a:pPr>
            <a:fld id="{D28EF841-3F44-4FAF-838F-F7134C0334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05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>
            <a:lvl1pPr defTabSz="942975" eaLnBrk="1" hangingPunct="1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7163" y="0"/>
            <a:ext cx="303053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3438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0075"/>
            <a:ext cx="51308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Klicken Sie, um die Formate des Vorlagentextes zu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b" anchorCtr="0" compatLnSpc="1">
            <a:prstTxWarp prst="textNoShape">
              <a:avLst/>
            </a:prstTxWarp>
          </a:bodyPr>
          <a:lstStyle>
            <a:lvl1pPr defTabSz="942975" eaLnBrk="1" hangingPunct="1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7163" y="8820150"/>
            <a:ext cx="30305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5" tIns="47239" rIns="94475" bIns="47239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300" smtClean="0"/>
            </a:lvl1pPr>
          </a:lstStyle>
          <a:p>
            <a:pPr>
              <a:defRPr/>
            </a:pPr>
            <a:fld id="{27F1ADD5-CEB9-4968-855D-7FA56E65E9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638522-8041-4E3A-AEF0-E5AC6C4560BC}" type="slidenum">
              <a:rPr lang="en-GB"/>
              <a:pPr/>
              <a:t>1</a:t>
            </a:fld>
            <a:endParaRPr lang="en-GB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4000" y="4957763"/>
            <a:ext cx="6562725" cy="3824287"/>
          </a:xfrm>
          <a:noFill/>
          <a:ln/>
        </p:spPr>
        <p:txBody>
          <a:bodyPr lIns="89384" tIns="44694" rIns="89384" bIns="44694"/>
          <a:lstStyle/>
          <a:p>
            <a:pPr eaLnBrk="1" hangingPunct="1"/>
            <a:endParaRPr lang="en-GB" smtClean="0"/>
          </a:p>
        </p:txBody>
      </p:sp>
      <p:sp>
        <p:nvSpPr>
          <p:cNvPr id="18436" name="Rectangle 3"/>
          <p:cNvSpPr>
            <a:spLocks noChangeArrowheads="1" noTextEdit="1"/>
          </p:cNvSpPr>
          <p:nvPr>
            <p:ph type="sldImg"/>
          </p:nvPr>
        </p:nvSpPr>
        <p:spPr>
          <a:xfrm>
            <a:off x="338138" y="0"/>
            <a:ext cx="6321425" cy="4740275"/>
          </a:xfrm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1C55D7-64D7-42A4-8D41-EC1A9976D869}" type="slidenum">
              <a:rPr lang="en-GB"/>
              <a:pPr/>
              <a:t>2</a:t>
            </a:fld>
            <a:endParaRPr lang="en-GB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B14384-FB00-4FCA-98A9-D6F8488AF7C3}" type="slidenum">
              <a:rPr lang="en-GB"/>
              <a:pPr/>
              <a:t>3</a:t>
            </a:fld>
            <a:endParaRPr lang="en-GB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F01A27-27C4-4BE6-AEA1-82460A50E020}" type="slidenum">
              <a:rPr lang="en-GB"/>
              <a:pPr/>
              <a:t>4</a:t>
            </a:fld>
            <a:endParaRPr lang="en-GB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51753-0D52-4BB5-8AFF-8FE20F370F9E}" type="slidenum">
              <a:rPr lang="en-GB"/>
              <a:pPr/>
              <a:t>5</a:t>
            </a:fld>
            <a:endParaRPr lang="en-GB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058F46-2A06-4734-A33F-E44A9C213EB8}" type="slidenum">
              <a:rPr lang="en-GB"/>
              <a:pPr/>
              <a:t>6</a:t>
            </a:fld>
            <a:endParaRPr lang="en-GB"/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C1EB22-0FB6-4B39-99F2-8E554B688C10}" type="slidenum">
              <a:rPr lang="en-GB"/>
              <a:pPr/>
              <a:t>7</a:t>
            </a:fld>
            <a:endParaRPr lang="en-GB"/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E237A6-BAA3-44AA-A8A9-2918F38ACE67}" type="slidenum">
              <a:rPr lang="en-GB"/>
              <a:pPr/>
              <a:t>8</a:t>
            </a:fld>
            <a:endParaRPr lang="en-GB"/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B195F-DC03-4992-B3F9-6C901A5163CE}" type="slidenum">
              <a:rPr lang="en-GB"/>
              <a:pPr/>
              <a:t>9</a:t>
            </a:fld>
            <a:endParaRPr lang="en-GB"/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24FB29-88B3-4E6E-B59A-B9F92B48341E}" type="slidenum">
              <a:rPr lang="en-GB"/>
              <a:pPr/>
              <a:t>10</a:t>
            </a:fld>
            <a:endParaRPr lang="en-GB"/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F5B5A-8F14-4315-B227-5E2AF319FEE1}" type="slidenum">
              <a:rPr lang="en-GB"/>
              <a:pPr/>
              <a:t>11</a:t>
            </a:fld>
            <a:endParaRPr lang="en-GB"/>
          </a:p>
        </p:txBody>
      </p:sp>
      <p:sp>
        <p:nvSpPr>
          <p:cNvPr id="28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B90CF9-1CFD-4672-A1B6-578EF621EC2F}" type="slidenum">
              <a:rPr lang="en-GB"/>
              <a:pPr/>
              <a:t>12</a:t>
            </a:fld>
            <a:endParaRPr lang="en-GB"/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B96AD9-EC6B-4C0C-9045-5DBAE85C358F}" type="slidenum">
              <a:rPr lang="en-GB"/>
              <a:pPr/>
              <a:t>13</a:t>
            </a:fld>
            <a:endParaRPr lang="en-GB"/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790322-A97F-4769-8350-C768B3BE2969}" type="slidenum">
              <a:rPr lang="en-GB"/>
              <a:pPr/>
              <a:t>14</a:t>
            </a:fld>
            <a:endParaRPr lang="en-GB"/>
          </a:p>
        </p:txBody>
      </p:sp>
      <p:sp>
        <p:nvSpPr>
          <p:cNvPr id="31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intergrun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Himmel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65550"/>
            <a:ext cx="91440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schatten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65550"/>
            <a:ext cx="9144000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0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727075" y="1260475"/>
            <a:ext cx="6757988" cy="1143000"/>
          </a:xfrm>
        </p:spPr>
        <p:txBody>
          <a:bodyPr lIns="91440" rIns="91440"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0752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27075" y="2571750"/>
            <a:ext cx="6764338" cy="773113"/>
          </a:xfrm>
        </p:spPr>
        <p:txBody>
          <a:bodyPr lIns="91440" rIns="91440"/>
          <a:lstStyle>
            <a:lvl1pPr marL="0" indent="0">
              <a:buFont typeface="Wingdings" pitchFamily="1" charset="2"/>
              <a:buNone/>
              <a:defRPr sz="2200" b="1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5E510D78-7BC7-404D-94B9-2FE1FDB5765C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E9FC500-3F0C-4D0B-AE72-561AE6695EA1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8" y="1090613"/>
            <a:ext cx="4122737" cy="4799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090613"/>
            <a:ext cx="4122738" cy="4799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B287E342-DEA3-4E7A-BE37-8E9140A951F5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B33C7BC-6AE7-4941-9E11-E8A150418F99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AEE42C9B-15FD-46EB-AD71-7F21F6DB5970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2CBB355-6705-4103-B0AC-E9C750BFFE11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57A33AC-7FFA-4914-8FD9-4AA3FA88BEB2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E435B5CE-98E6-4270-AC91-C57775F439DC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84B1EDF-21B6-40F2-830B-2E4B7668C86D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230188"/>
            <a:ext cx="2100263" cy="56594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3225" y="230188"/>
            <a:ext cx="6149975" cy="5659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E6EF3703-6138-4310-BCE1-2545DB717EE2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89" name="Rectangle 13"/>
          <p:cNvSpPr>
            <a:spLocks noChangeArrowheads="1"/>
          </p:cNvSpPr>
          <p:nvPr userDrawn="1"/>
        </p:nvSpPr>
        <p:spPr bwMode="auto">
          <a:xfrm>
            <a:off x="0" y="1003300"/>
            <a:ext cx="9144000" cy="5346700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7" name="Picture 5" descr="Hintergrund"/>
          <p:cNvPicPr>
            <a:picLocks noChangeAspect="1" noChangeArrowheads="1"/>
          </p:cNvPicPr>
          <p:nvPr userDrawn="1"/>
        </p:nvPicPr>
        <p:blipFill>
          <a:blip r:embed="rId13" cstate="print"/>
          <a:srcRect b="92570"/>
          <a:stretch>
            <a:fillRect/>
          </a:stretch>
        </p:blipFill>
        <p:spPr bwMode="auto">
          <a:xfrm>
            <a:off x="0" y="6362700"/>
            <a:ext cx="91440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3225" y="230188"/>
            <a:ext cx="83629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7988" y="1090613"/>
            <a:ext cx="8397875" cy="479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7418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45450" y="6464300"/>
            <a:ext cx="10668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A34ED698-157E-4C39-AF07-5EFD53FA62A0}" type="slidenum">
              <a:rPr lang="en-US" sz="1400" b="1"/>
              <a:pPr>
                <a:defRPr/>
              </a:pPr>
              <a:t>‹#›</a:t>
            </a:fld>
            <a:endParaRPr lang="en-US" sz="1400" b="1"/>
          </a:p>
        </p:txBody>
      </p:sp>
      <p:pic>
        <p:nvPicPr>
          <p:cNvPr id="1031" name="Picture 6" descr="schatten"/>
          <p:cNvPicPr>
            <a:picLocks noChangeAspect="1" noChangeArrowheads="1"/>
          </p:cNvPicPr>
          <p:nvPr userDrawn="1"/>
        </p:nvPicPr>
        <p:blipFill>
          <a:blip r:embed="rId14" cstate="print">
            <a:lum bright="36000"/>
          </a:blip>
          <a:srcRect/>
          <a:stretch>
            <a:fillRect/>
          </a:stretch>
        </p:blipFill>
        <p:spPr bwMode="auto">
          <a:xfrm>
            <a:off x="0" y="6243638"/>
            <a:ext cx="9144000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4188" name="Rectangle 12"/>
          <p:cNvSpPr>
            <a:spLocks noChangeArrowheads="1"/>
          </p:cNvSpPr>
          <p:nvPr/>
        </p:nvSpPr>
        <p:spPr bwMode="auto">
          <a:xfrm>
            <a:off x="1876425" y="6464300"/>
            <a:ext cx="537686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sz="1200"/>
              <a:t>Retention, Mobility, and Time to Degree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transition spd="med">
    <p:wipe dir="r"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1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-"/>
        <a:defRPr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1" charset="2"/>
        <a:buChar char="§"/>
        <a:defRPr>
          <a:solidFill>
            <a:schemeClr val="tx1"/>
          </a:solidFill>
          <a:latin typeface="+mn-lt"/>
        </a:defRPr>
      </a:lvl3pPr>
      <a:lvl4pPr marL="752475" indent="-1889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-"/>
        <a:defRPr>
          <a:solidFill>
            <a:schemeClr val="tx1"/>
          </a:solidFill>
          <a:latin typeface="+mn-lt"/>
        </a:defRPr>
      </a:lvl4pPr>
      <a:lvl5pPr marL="962025" indent="-2079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1" charset="2"/>
        <a:buChar char="§"/>
        <a:defRPr>
          <a:solidFill>
            <a:schemeClr val="tx1"/>
          </a:solidFill>
          <a:latin typeface="+mn-lt"/>
        </a:defRPr>
      </a:lvl5pPr>
      <a:lvl6pPr marL="1419225" indent="-2079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1" charset="2"/>
        <a:buChar char="§"/>
        <a:defRPr>
          <a:solidFill>
            <a:schemeClr val="tx1"/>
          </a:solidFill>
          <a:latin typeface="+mn-lt"/>
        </a:defRPr>
      </a:lvl6pPr>
      <a:lvl7pPr marL="1876425" indent="-2079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1" charset="2"/>
        <a:buChar char="§"/>
        <a:defRPr>
          <a:solidFill>
            <a:schemeClr val="tx1"/>
          </a:solidFill>
          <a:latin typeface="+mn-lt"/>
        </a:defRPr>
      </a:lvl7pPr>
      <a:lvl8pPr marL="2333625" indent="-2079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1" charset="2"/>
        <a:buChar char="§"/>
        <a:defRPr>
          <a:solidFill>
            <a:schemeClr val="tx1"/>
          </a:solidFill>
          <a:latin typeface="+mn-lt"/>
        </a:defRPr>
      </a:lvl8pPr>
      <a:lvl9pPr marL="2790825" indent="-2079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1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8875" y="498475"/>
            <a:ext cx="6757988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Mobility, Time to Degree, and Institutional Practices: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03275" y="1822450"/>
            <a:ext cx="7593013" cy="773113"/>
          </a:xfrm>
        </p:spPr>
        <p:txBody>
          <a:bodyPr/>
          <a:lstStyle/>
          <a:p>
            <a:pPr algn="ctr" eaLnBrk="1" hangingPunct="1"/>
            <a:r>
              <a:rPr lang="en-US" smtClean="0"/>
              <a:t>Towards a New Conceptual Model of Undergraduate Retention for Underrepresented Students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815975" y="3111500"/>
            <a:ext cx="7593013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/>
              <a:t>Lucy Arellano, Chelsea Guillermo-Wann, Sylvia Hurtado, Luz Colin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77800" y="6054725"/>
            <a:ext cx="4259263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1600"/>
              <a:t>American Educational Research Association Annual Conference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716463" y="6054725"/>
            <a:ext cx="4259262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1600"/>
              <a:t>Denver, Colorado</a:t>
            </a:r>
            <a:br>
              <a:rPr lang="en-US" sz="1600"/>
            </a:br>
            <a:r>
              <a:rPr lang="en-US" sz="1600"/>
              <a:t>Monday, May 3, 2010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0496B9BB-27E4-4B3A-9688-FD59295E58B3}" type="slidenum">
              <a:rPr lang="en-US" sz="1400" b="1"/>
              <a:pPr/>
              <a:t>2</a:t>
            </a:fld>
            <a:endParaRPr lang="en-US" sz="1400" b="1"/>
          </a:p>
        </p:txBody>
      </p:sp>
      <p:sp>
        <p:nvSpPr>
          <p:cNvPr id="409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Introduction</a:t>
            </a:r>
          </a:p>
        </p:txBody>
      </p:sp>
      <p:sp>
        <p:nvSpPr>
          <p:cNvPr id="4100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397875" cy="4325937"/>
          </a:xfrm>
        </p:spPr>
        <p:txBody>
          <a:bodyPr/>
          <a:lstStyle/>
          <a:p>
            <a:pPr eaLnBrk="1" hangingPunct="1"/>
            <a:r>
              <a:rPr lang="en-US" sz="2800" smtClean="0"/>
              <a:t>Institutional Retention Practices</a:t>
            </a:r>
          </a:p>
          <a:p>
            <a:pPr eaLnBrk="1" hangingPunct="1"/>
            <a:r>
              <a:rPr lang="en-US" sz="2800" smtClean="0"/>
              <a:t>Enrollment Mobility Patterns</a:t>
            </a:r>
          </a:p>
          <a:p>
            <a:pPr eaLnBrk="1" hangingPunct="1"/>
            <a:r>
              <a:rPr lang="en-US" sz="2800" smtClean="0"/>
              <a:t>Undergraduate Time-to-Degree</a:t>
            </a:r>
          </a:p>
          <a:p>
            <a:pPr eaLnBrk="1" hangingPunct="1">
              <a:buFont typeface="Wingdings" pitchFamily="1" charset="2"/>
              <a:buNone/>
            </a:pPr>
            <a:endParaRPr lang="en-US" sz="2400" b="1" smtClean="0"/>
          </a:p>
          <a:p>
            <a:pPr eaLnBrk="1" hangingPunct="1">
              <a:buFont typeface="Wingdings" pitchFamily="1" charset="2"/>
              <a:buNone/>
            </a:pPr>
            <a:r>
              <a:rPr lang="en-US" sz="2400" b="1" smtClean="0"/>
              <a:t>This paper presents a new conceptual model by:</a:t>
            </a:r>
            <a:endParaRPr lang="en-US" sz="2800" smtClean="0"/>
          </a:p>
          <a:p>
            <a:pPr eaLnBrk="1" hangingPunct="1"/>
            <a:r>
              <a:rPr lang="en-US" sz="2800" smtClean="0"/>
              <a:t>Re-conceptualizing retention from within-institution to within-system (of higher education)</a:t>
            </a: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403225" y="1241425"/>
            <a:ext cx="79581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r>
              <a:rPr lang="en-US" sz="2400" b="1"/>
              <a:t>This paper aims to address the following concepts: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7DD9C3C7-F1F5-4A74-B1E1-E5718DDB3BAC}" type="slidenum">
              <a:rPr lang="en-US" sz="1400" b="1"/>
              <a:pPr/>
              <a:t>3</a:t>
            </a:fld>
            <a:endParaRPr lang="en-US" sz="1400" b="1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Retention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9888" y="1044575"/>
            <a:ext cx="8421687" cy="5154613"/>
          </a:xfrm>
        </p:spPr>
        <p:txBody>
          <a:bodyPr/>
          <a:lstStyle/>
          <a:p>
            <a:pPr eaLnBrk="1" hangingPunct="1"/>
            <a:r>
              <a:rPr lang="en-US" sz="2800" smtClean="0"/>
              <a:t>Sets of interchangeably used terms (but different):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/>
              <a:t>Retention, attrition, persistence</a:t>
            </a:r>
          </a:p>
          <a:p>
            <a:pPr lvl="1" eaLnBrk="1" hangingPunct="1"/>
            <a:r>
              <a:rPr lang="en-US" sz="2400" smtClean="0"/>
              <a:t>Time-to-degree, degree completion, degree attainment</a:t>
            </a:r>
          </a:p>
          <a:p>
            <a:pPr lvl="1" eaLnBrk="1" hangingPunct="1"/>
            <a:r>
              <a:rPr lang="en-US" sz="2400" smtClean="0"/>
              <a:t>Swirling, double-dipping, mobility</a:t>
            </a:r>
          </a:p>
          <a:p>
            <a:pPr lvl="1" eaLnBrk="1" hangingPunct="1">
              <a:buFontTx/>
              <a:buNone/>
            </a:pPr>
            <a:endParaRPr lang="en-US" sz="2400" smtClean="0"/>
          </a:p>
          <a:p>
            <a:pPr eaLnBrk="1" hangingPunct="1"/>
            <a:r>
              <a:rPr lang="en-US" sz="2800" smtClean="0"/>
              <a:t>One of the most studied topics in higher education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65553B07-A1E1-4B39-BBC9-58C692CC64FD}" type="slidenum">
              <a:rPr lang="en-US" sz="1400" b="1"/>
              <a:pPr/>
              <a:t>4</a:t>
            </a:fld>
            <a:endParaRPr lang="en-US" sz="1400" b="1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Retention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9888" y="982663"/>
            <a:ext cx="8423275" cy="5118100"/>
          </a:xfrm>
        </p:spPr>
        <p:txBody>
          <a:bodyPr/>
          <a:lstStyle/>
          <a:p>
            <a:pPr eaLnBrk="1" hangingPunct="1"/>
            <a:r>
              <a:rPr lang="en-US" sz="2800" smtClean="0"/>
              <a:t>Early frameworks are not applicable to today’s changing student demographics</a:t>
            </a:r>
            <a:br>
              <a:rPr lang="en-US" sz="2800" smtClean="0"/>
            </a:br>
            <a:r>
              <a:rPr lang="en-US" sz="2400" smtClean="0"/>
              <a:t>(e.g. Spady, Tinto, Bean)</a:t>
            </a:r>
            <a:r>
              <a:rPr lang="en-US" sz="2800" smtClean="0"/>
              <a:t> </a:t>
            </a:r>
          </a:p>
          <a:p>
            <a:pPr eaLnBrk="1" hangingPunct="1">
              <a:buFont typeface="Wingdings" pitchFamily="1" charset="2"/>
              <a:buNone/>
            </a:pPr>
            <a:endParaRPr lang="en-US" sz="2800" smtClean="0"/>
          </a:p>
          <a:p>
            <a:pPr eaLnBrk="1" hangingPunct="1"/>
            <a:r>
              <a:rPr lang="en-US" sz="2800" smtClean="0"/>
              <a:t>Call to expand beyond traditional students</a:t>
            </a:r>
            <a:br>
              <a:rPr lang="en-US" sz="2800" smtClean="0"/>
            </a:br>
            <a:r>
              <a:rPr lang="en-US" sz="2400" smtClean="0"/>
              <a:t>(Rendon et al., 2000)</a:t>
            </a:r>
            <a:endParaRPr lang="en-US" sz="2800" smtClean="0"/>
          </a:p>
          <a:p>
            <a:pPr eaLnBrk="1" hangingPunct="1">
              <a:buFont typeface="Wingdings" pitchFamily="1" charset="2"/>
              <a:buNone/>
            </a:pPr>
            <a:endParaRPr lang="en-US" sz="2800" smtClean="0"/>
          </a:p>
          <a:p>
            <a:pPr eaLnBrk="1" hangingPunct="1"/>
            <a:r>
              <a:rPr lang="en-US" sz="2800" smtClean="0"/>
              <a:t>New frameworks</a:t>
            </a:r>
            <a:br>
              <a:rPr lang="en-US" sz="2800" smtClean="0"/>
            </a:br>
            <a:r>
              <a:rPr lang="en-US" sz="2400" smtClean="0"/>
              <a:t>(Nora, Barlow &amp; Crisp, 2005)</a:t>
            </a:r>
            <a:br>
              <a:rPr lang="en-US" sz="2400" smtClean="0"/>
            </a:br>
            <a:r>
              <a:rPr lang="en-US" sz="2400" smtClean="0"/>
              <a:t>(Crisp &amp; Nora, 2010)</a:t>
            </a:r>
            <a:endParaRPr lang="en-US" sz="28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FD0F064F-1EC3-461C-B1A1-C8F37DE460BB}" type="slidenum">
              <a:rPr lang="en-US" sz="1400" b="1"/>
              <a:pPr/>
              <a:t>5</a:t>
            </a:fld>
            <a:endParaRPr lang="en-US" sz="1400" b="1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Retention Practices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4175" y="1751013"/>
            <a:ext cx="4438650" cy="42703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Campus culture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Institutional mission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Faculty interaction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Institutional expenditures</a:t>
            </a:r>
            <a:endParaRPr lang="en-US" sz="3200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Student services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Academic support programs</a:t>
            </a:r>
            <a:endParaRPr lang="en-US" sz="2800" smtClean="0"/>
          </a:p>
        </p:txBody>
      </p:sp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1174750" y="1109663"/>
            <a:ext cx="68453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 i="1"/>
              <a:t>Local level (campus) institutional practices</a:t>
            </a:r>
          </a:p>
        </p:txBody>
      </p:sp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4705350" y="1755775"/>
            <a:ext cx="4438650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Influence on students’:</a:t>
            </a:r>
          </a:p>
          <a:p>
            <a:pPr marL="381000" lvl="1" indent="-188913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Tx/>
              <a:buChar char="-"/>
            </a:pPr>
            <a:r>
              <a:rPr lang="en-US" sz="2400"/>
              <a:t>Institutional commitment</a:t>
            </a:r>
          </a:p>
          <a:p>
            <a:pPr marL="381000" lvl="1" indent="-188913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Tx/>
              <a:buChar char="-"/>
            </a:pPr>
            <a:r>
              <a:rPr lang="en-US" sz="2400"/>
              <a:t>Social integration</a:t>
            </a:r>
          </a:p>
          <a:p>
            <a:pPr marL="381000" lvl="1" indent="-188913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Tx/>
              <a:buChar char="-"/>
            </a:pPr>
            <a:r>
              <a:rPr lang="en-US" sz="2400"/>
              <a:t>Academic integration</a:t>
            </a:r>
          </a:p>
          <a:p>
            <a:pPr marL="381000" lvl="1" indent="-188913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Tx/>
              <a:buChar char="-"/>
            </a:pPr>
            <a:r>
              <a:rPr lang="en-US" sz="2400"/>
              <a:t>Intellectual growth</a:t>
            </a:r>
            <a:endParaRPr lang="en-US" sz="28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F09E7FBD-9306-4860-A65C-96CC1293061B}" type="slidenum">
              <a:rPr lang="en-US" sz="1400" b="1"/>
              <a:pPr/>
              <a:t>6</a:t>
            </a:fld>
            <a:endParaRPr lang="en-US" sz="1400" b="1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Retention Practices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05300" y="1052513"/>
            <a:ext cx="4838700" cy="52990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1" charset="2"/>
              <a:buNone/>
            </a:pPr>
            <a:r>
              <a:rPr lang="en-US" i="1" smtClean="0"/>
              <a:t>National-level practices</a:t>
            </a:r>
            <a:endParaRPr lang="en-US" sz="2400" i="1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Financial aid policy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Standardized assessments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Evidence-based accountability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Benchmarks: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Retention program coordination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Research and assessment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Orientation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Early warning practices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Faculty-student interaction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Advising practices</a:t>
            </a:r>
          </a:p>
          <a:p>
            <a:pPr eaLnBrk="1" hangingPunct="1">
              <a:lnSpc>
                <a:spcPct val="90000"/>
              </a:lnSpc>
            </a:pPr>
            <a:endParaRPr lang="en-US" sz="1600" smtClean="0"/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268288" y="1069975"/>
            <a:ext cx="4122737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2800" i="1"/>
              <a:t>State-level initiatives</a:t>
            </a:r>
            <a:endParaRPr lang="en-US" sz="3200" i="1"/>
          </a:p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Articulation agreements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Core curricula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Common course numbering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Financial aid policy</a:t>
            </a:r>
            <a:endParaRPr lang="en-US" sz="2800" i="1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0E35B5E2-31A5-4529-8BA0-E4B249725A20}" type="slidenum">
              <a:rPr lang="en-US" sz="1400" b="1"/>
              <a:pPr/>
              <a:t>7</a:t>
            </a:fld>
            <a:endParaRPr lang="en-US" sz="1400" b="1"/>
          </a:p>
        </p:txBody>
      </p:sp>
      <p:pic>
        <p:nvPicPr>
          <p:cNvPr id="9219" name="Picture 2" descr="Hintergrund"/>
          <p:cNvPicPr>
            <a:picLocks noChangeAspect="1" noChangeArrowheads="1"/>
          </p:cNvPicPr>
          <p:nvPr/>
        </p:nvPicPr>
        <p:blipFill>
          <a:blip r:embed="rId4" cstate="print"/>
          <a:srcRect b="7220"/>
          <a:stretch>
            <a:fillRect/>
          </a:stretch>
        </p:blipFill>
        <p:spPr bwMode="auto">
          <a:xfrm>
            <a:off x="0" y="0"/>
            <a:ext cx="9144000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 descr="schatten"/>
          <p:cNvPicPr>
            <a:picLocks noChangeAspect="1" noChangeArrowheads="1"/>
          </p:cNvPicPr>
          <p:nvPr/>
        </p:nvPicPr>
        <p:blipFill>
          <a:blip r:embed="rId5" cstate="print">
            <a:lum bright="36000"/>
          </a:blip>
          <a:srcRect/>
          <a:stretch>
            <a:fillRect/>
          </a:stretch>
        </p:blipFill>
        <p:spPr bwMode="auto">
          <a:xfrm>
            <a:off x="0" y="6243638"/>
            <a:ext cx="9144000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87325" y="492125"/>
            <a:ext cx="8677275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4000" b="1">
                <a:ea typeface="ＭＳ Ｐゴシック" pitchFamily="1" charset="-128"/>
              </a:rPr>
              <a:t>Enrollment Mobility Patterns</a:t>
            </a:r>
          </a:p>
          <a:p>
            <a:pPr algn="ctr">
              <a:lnSpc>
                <a:spcPct val="110000"/>
              </a:lnSpc>
            </a:pPr>
            <a:r>
              <a:rPr lang="en-US" sz="3200" b="1">
                <a:ea typeface="ＭＳ Ｐゴシック" pitchFamily="1" charset="-128"/>
              </a:rPr>
              <a:t>(see Table 1)</a:t>
            </a:r>
            <a:endParaRPr lang="de-DE" sz="3200" b="1">
              <a:ea typeface="ＭＳ Ｐゴシック" pitchFamily="1" charset="-128"/>
            </a:endParaRPr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268288" y="2462213"/>
            <a:ext cx="8875712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Challenge to be addressed in 21st century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Students of color, low-income, and academically underprepared students more likely to engage in enrollment mobility that extends time to degree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Goal: Graduate those who have accessed the system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Char char="q"/>
            </a:pPr>
            <a:r>
              <a:rPr lang="en-US" sz="2800"/>
              <a:t>Key influences on type of mobility: SES, academic preparation and previous achievement, race and ethnicity, social integration</a:t>
            </a:r>
            <a:endParaRPr lang="en-US" sz="2800" i="1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C31A198C-3BD8-4105-9F2B-E897ED371698}" type="slidenum">
              <a:rPr lang="en-US" sz="1400" b="1"/>
              <a:pPr/>
              <a:t>8</a:t>
            </a:fld>
            <a:endParaRPr lang="en-US" sz="1400" b="1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Time-to-Degree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01738"/>
            <a:ext cx="8397875" cy="4916487"/>
          </a:xfrm>
        </p:spPr>
        <p:txBody>
          <a:bodyPr/>
          <a:lstStyle/>
          <a:p>
            <a:pPr eaLnBrk="1" hangingPunct="1"/>
            <a:r>
              <a:rPr lang="en-US" sz="2800" smtClean="0"/>
              <a:t>Almost half of all first-time freshmen begin in 2-yr colleges; less earn bachelor’s than 4-yr starters</a:t>
            </a:r>
          </a:p>
          <a:p>
            <a:pPr eaLnBrk="1" hangingPunct="1"/>
            <a:r>
              <a:rPr lang="en-US" sz="2800" smtClean="0"/>
              <a:t>One third of students entering 4-yr institutions at a traditional age graduate in four years</a:t>
            </a:r>
          </a:p>
          <a:p>
            <a:pPr eaLnBrk="1" hangingPunct="1"/>
            <a:r>
              <a:rPr lang="en-US" sz="2800" smtClean="0"/>
              <a:t>Literature that considers time to degree beyond a 4-6 year completion rate is lacking</a:t>
            </a:r>
          </a:p>
          <a:p>
            <a:pPr eaLnBrk="1" hangingPunct="1"/>
            <a:r>
              <a:rPr lang="en-US" sz="2800" smtClean="0"/>
              <a:t>Literature is incomplete regarding factors that contribute to longer time to degree for first generation, low-income, and students of color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76F0EEC9-972E-48A0-9904-AE57DB2E381A}" type="slidenum">
              <a:rPr lang="en-US" sz="1400" b="1"/>
              <a:pPr/>
              <a:t>9</a:t>
            </a:fld>
            <a:endParaRPr lang="en-US" sz="1400" b="1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Time-to-Degree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01738"/>
            <a:ext cx="8397875" cy="5062537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1" charset="2"/>
              <a:buNone/>
            </a:pPr>
            <a:r>
              <a:rPr lang="en-US" sz="2800" i="1" smtClean="0"/>
              <a:t>Contributing Factors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Demographics and Academic Preparation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Lack of equity in educational outcomes across groups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High test scores (SAT/ACT) and GPA influence timely completion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Financial Aid and Policy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Students receiving grants and campus-based work study take less time to graduate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Units enrolled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Student Transitions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Transition to major: critical hurdle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Enrollment Mobility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D93359E9-3847-4499-AE7F-674259778FAC}" type="slidenum">
              <a:rPr lang="en-US" sz="1400" b="1"/>
              <a:pPr/>
              <a:t>10</a:t>
            </a:fld>
            <a:endParaRPr lang="en-US" sz="1400" b="1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Time-to-Degree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01738"/>
            <a:ext cx="8397875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1" charset="2"/>
              <a:buNone/>
            </a:pPr>
            <a:r>
              <a:rPr lang="en-US" sz="2800" i="1" smtClean="0"/>
              <a:t>Practices to decrease time to degree mirror those of strengthening retention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Local (Campus) Initiatives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Student transitions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Organizational culture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Faculty involvement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Implement longitudinal assessment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Support services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Higher Education (System) Practices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Student-centered education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Articulation policies &amp; inter-institutional efforts at all levels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1FBABAB7-E744-4335-9574-1B7941F56D3D}" type="slidenum">
              <a:rPr lang="en-US" sz="1400" b="1"/>
              <a:pPr/>
              <a:t>11</a:t>
            </a:fld>
            <a:endParaRPr lang="en-US" sz="1400" b="1"/>
          </a:p>
        </p:txBody>
      </p:sp>
      <p:pic>
        <p:nvPicPr>
          <p:cNvPr id="13315" name="Picture 5" descr="Hintergrund"/>
          <p:cNvPicPr>
            <a:picLocks noChangeAspect="1" noChangeArrowheads="1"/>
          </p:cNvPicPr>
          <p:nvPr/>
        </p:nvPicPr>
        <p:blipFill>
          <a:blip r:embed="rId4" cstate="print"/>
          <a:srcRect b="7220"/>
          <a:stretch>
            <a:fillRect/>
          </a:stretch>
        </p:blipFill>
        <p:spPr bwMode="auto">
          <a:xfrm>
            <a:off x="0" y="0"/>
            <a:ext cx="9144000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69863"/>
            <a:ext cx="91440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4000" b="1">
                <a:ea typeface="ＭＳ Ｐゴシック" pitchFamily="1" charset="-128"/>
              </a:rPr>
              <a:t>Toward a New Conceptual Framework</a:t>
            </a:r>
          </a:p>
          <a:p>
            <a:pPr algn="ctr">
              <a:lnSpc>
                <a:spcPct val="110000"/>
              </a:lnSpc>
            </a:pPr>
            <a:r>
              <a:rPr lang="en-US" sz="3200" b="1">
                <a:ea typeface="ＭＳ Ｐゴシック" pitchFamily="1" charset="-128"/>
              </a:rPr>
              <a:t>(see Figure 1)</a:t>
            </a:r>
            <a:endParaRPr lang="de-DE" sz="3200" b="1">
              <a:ea typeface="ＭＳ Ｐゴシック" pitchFamily="1" charset="-128"/>
            </a:endParaRPr>
          </a:p>
        </p:txBody>
      </p:sp>
      <p:sp>
        <p:nvSpPr>
          <p:cNvPr id="1331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95288" y="2360613"/>
            <a:ext cx="8397875" cy="3870325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Path A: Traditional Trajectory at a Single Institution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Path B: Unidirectional Transfer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Path C: Concurrent Enrollment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Path D: Primarily Enrolled, Secondary Classes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Path E: Stopping Out at Any Point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Paths are not all mutually exclusive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FAF5D81E-2768-475A-AD4D-720BEF0657CA}" type="slidenum">
              <a:rPr lang="en-US" sz="1400" b="1"/>
              <a:pPr/>
              <a:t>12</a:t>
            </a:fld>
            <a:endParaRPr lang="en-US" sz="1400" b="1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Implications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12825"/>
            <a:ext cx="8397875" cy="5354638"/>
          </a:xfrm>
        </p:spPr>
        <p:txBody>
          <a:bodyPr/>
          <a:lstStyle/>
          <a:p>
            <a:pPr eaLnBrk="1" hangingPunct="1"/>
            <a:r>
              <a:rPr lang="en-US" sz="2800" smtClean="0"/>
              <a:t>Campus/Institutional Practices</a:t>
            </a:r>
          </a:p>
          <a:p>
            <a:pPr lvl="1" eaLnBrk="1" hangingPunct="1"/>
            <a:r>
              <a:rPr lang="en-US" sz="2400" smtClean="0"/>
              <a:t>Create collaborative relationships with surrounding institutions (high schools, 2-yr, 4-yr institutions)</a:t>
            </a:r>
          </a:p>
          <a:p>
            <a:pPr lvl="1" eaLnBrk="1" hangingPunct="1"/>
            <a:r>
              <a:rPr lang="en-US" sz="2400" smtClean="0"/>
              <a:t>Understand student needs/goals to maximize achievement</a:t>
            </a:r>
          </a:p>
          <a:p>
            <a:pPr eaLnBrk="1" hangingPunct="1"/>
            <a:r>
              <a:rPr lang="en-US" sz="2800" smtClean="0"/>
              <a:t>Policy</a:t>
            </a:r>
          </a:p>
          <a:p>
            <a:pPr lvl="1" eaLnBrk="1" hangingPunct="1"/>
            <a:r>
              <a:rPr lang="en-US" sz="2400" smtClean="0"/>
              <a:t>Create initiatives that help students complete their degree</a:t>
            </a:r>
          </a:p>
          <a:p>
            <a:pPr lvl="1" eaLnBrk="1" hangingPunct="1"/>
            <a:r>
              <a:rPr lang="en-US" sz="2400" smtClean="0"/>
              <a:t>Account for student mobility, especially in financial aid</a:t>
            </a:r>
          </a:p>
          <a:p>
            <a:pPr eaLnBrk="1" hangingPunct="1"/>
            <a:r>
              <a:rPr lang="en-US" sz="2800" smtClean="0"/>
              <a:t>Research</a:t>
            </a:r>
          </a:p>
          <a:p>
            <a:pPr lvl="1" eaLnBrk="1" hangingPunct="1"/>
            <a:r>
              <a:rPr lang="en-US" sz="2400" smtClean="0"/>
              <a:t>Expand the definitions of a “successful college trajectory” beyond a 4-yr graduation rate at a single institution</a:t>
            </a:r>
          </a:p>
          <a:p>
            <a:pPr lvl="1" eaLnBrk="1" hangingPunct="1"/>
            <a:r>
              <a:rPr lang="en-US" sz="2400" smtClean="0"/>
              <a:t>Bring together the different facets of the student experience to best understand their trajectory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3D3F22BE-FF67-4376-BC76-BF1A3C9B7545}" type="slidenum">
              <a:rPr lang="en-US" sz="1400" b="1"/>
              <a:pPr/>
              <a:t>13</a:t>
            </a:fld>
            <a:endParaRPr lang="en-US" sz="1400" b="1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Conclusion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38225"/>
            <a:ext cx="8397875" cy="52308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Students exhibit multiple types of mobility across institutions within a system that currently does not have the capacity to facilitate smooth transitions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We need to shift our focus from within-institution retention to system-wide degree attainment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 goal should be to establish a community of learning across sectors and institutional boundaries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Building an effective transportation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Particularly crucial for first-generation, low-income and underrepresented groups</a:t>
            </a:r>
          </a:p>
          <a:p>
            <a:pPr lvl="1" eaLnBrk="1" hangingPunct="1">
              <a:lnSpc>
                <a:spcPct val="90000"/>
              </a:lnSpc>
            </a:pPr>
            <a:endParaRPr lang="en-US" sz="12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Future directions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Consider this framework under a “systems theory” lens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  <a:fld id="{01DCEFA8-69E1-4FE4-AA5E-6403D9A1E564}" type="slidenum">
              <a:rPr lang="en-US" sz="1400" b="1"/>
              <a:pPr/>
              <a:t>14</a:t>
            </a:fld>
            <a:endParaRPr lang="en-US" sz="1400" b="1"/>
          </a:p>
        </p:txBody>
      </p:sp>
      <p:pic>
        <p:nvPicPr>
          <p:cNvPr id="16387" name="Picture 27" descr="Hintergr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19"/>
          <p:cNvSpPr>
            <a:spLocks noChangeArrowheads="1"/>
          </p:cNvSpPr>
          <p:nvPr/>
        </p:nvSpPr>
        <p:spPr bwMode="auto">
          <a:xfrm>
            <a:off x="438150" y="406400"/>
            <a:ext cx="8315325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90000" rIns="72000" bIns="90000"/>
          <a:lstStyle/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2600" dirty="0"/>
              <a:t>Mobility, Time to Degree, and Institutional Practices:</a:t>
            </a:r>
          </a:p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2600" dirty="0"/>
              <a:t>Towards a New Conceptual Model of Undergraduate Retention for Underrepresented Students</a:t>
            </a:r>
          </a:p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endParaRPr lang="en-US" sz="2200" dirty="0"/>
          </a:p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2200" dirty="0"/>
              <a:t>Lucy Arellano, Research Analyst, UCLA</a:t>
            </a:r>
          </a:p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2200" dirty="0"/>
              <a:t>Chelsea </a:t>
            </a:r>
            <a:r>
              <a:rPr lang="en-US" sz="2200" dirty="0" smtClean="0"/>
              <a:t>Guillermo-Wann</a:t>
            </a:r>
            <a:r>
              <a:rPr lang="en-US" sz="2200" dirty="0"/>
              <a:t>, Research Analyst, UCLA</a:t>
            </a:r>
          </a:p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2200" dirty="0"/>
              <a:t>Sylvia Hurtado, Professor, UCLA</a:t>
            </a:r>
          </a:p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en-US" sz="2200" dirty="0"/>
              <a:t>Luz Colin, Consultant, The INNOVA Group Inc.</a:t>
            </a:r>
            <a:endParaRPr lang="de-DE" sz="2200" dirty="0"/>
          </a:p>
        </p:txBody>
      </p:sp>
      <p:sp>
        <p:nvSpPr>
          <p:cNvPr id="16389" name="Line 22"/>
          <p:cNvSpPr>
            <a:spLocks noChangeShapeType="1"/>
          </p:cNvSpPr>
          <p:nvPr/>
        </p:nvSpPr>
        <p:spPr bwMode="auto">
          <a:xfrm>
            <a:off x="676275" y="4064000"/>
            <a:ext cx="7724775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28"/>
          <p:cNvSpPr>
            <a:spLocks noChangeArrowheads="1"/>
          </p:cNvSpPr>
          <p:nvPr/>
        </p:nvSpPr>
        <p:spPr bwMode="auto">
          <a:xfrm>
            <a:off x="438150" y="4432300"/>
            <a:ext cx="831532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90000" rIns="72000" bIns="90000"/>
          <a:lstStyle/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de-DE" sz="3200"/>
              <a:t>www.heri.ucla.edu/dle</a:t>
            </a:r>
          </a:p>
          <a:p>
            <a:pPr marL="177800" indent="-177800" algn="ctr" defTabSz="801688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1" charset="2"/>
              <a:buNone/>
            </a:pPr>
            <a:r>
              <a:rPr lang="de-DE" sz="3200"/>
              <a:t>E-mail: larellano@ucla.edu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KE-OFF DISPLAYTYP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9KnBgefcZ0ub6tgdEtwp1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9KnBgefcZ0ub6tgdEtwp1w"/>
</p:tagLst>
</file>

<file path=ppt/theme/theme1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494949"/>
      </a:dk2>
      <a:lt2>
        <a:srgbClr val="3E7EA6"/>
      </a:lt2>
      <a:accent1>
        <a:srgbClr val="6E6E6E"/>
      </a:accent1>
      <a:accent2>
        <a:srgbClr val="9B9B9B"/>
      </a:accent2>
      <a:accent3>
        <a:srgbClr val="FFFFFF"/>
      </a:accent3>
      <a:accent4>
        <a:srgbClr val="000000"/>
      </a:accent4>
      <a:accent5>
        <a:srgbClr val="BABABA"/>
      </a:accent5>
      <a:accent6>
        <a:srgbClr val="8C8C8C"/>
      </a:accent6>
      <a:hlink>
        <a:srgbClr val="C1C1C1"/>
      </a:hlink>
      <a:folHlink>
        <a:srgbClr val="E6E6E6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494949"/>
        </a:dk2>
        <a:lt2>
          <a:srgbClr val="3E7EA6"/>
        </a:lt2>
        <a:accent1>
          <a:srgbClr val="6E6E6E"/>
        </a:accent1>
        <a:accent2>
          <a:srgbClr val="9B9B9B"/>
        </a:accent2>
        <a:accent3>
          <a:srgbClr val="FFFFFF"/>
        </a:accent3>
        <a:accent4>
          <a:srgbClr val="000000"/>
        </a:accent4>
        <a:accent5>
          <a:srgbClr val="BABABA"/>
        </a:accent5>
        <a:accent6>
          <a:srgbClr val="8C8C8C"/>
        </a:accent6>
        <a:hlink>
          <a:srgbClr val="C1C1C1"/>
        </a:hlink>
        <a:folHlink>
          <a:srgbClr val="E6E6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733</Words>
  <Application>Microsoft Office PowerPoint</Application>
  <PresentationFormat>On-screen Show (4:3)</PresentationFormat>
  <Paragraphs>154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Wingdings</vt:lpstr>
      <vt:lpstr>ＭＳ Ｐゴシック</vt:lpstr>
      <vt:lpstr>1_Standarddesign</vt:lpstr>
      <vt:lpstr>Mobility, Time to Degree, and Institutional Practices:</vt:lpstr>
      <vt:lpstr>Introduction</vt:lpstr>
      <vt:lpstr>Retention</vt:lpstr>
      <vt:lpstr>Retention</vt:lpstr>
      <vt:lpstr>Retention Practices</vt:lpstr>
      <vt:lpstr>Retention Practices</vt:lpstr>
      <vt:lpstr>Slide 7</vt:lpstr>
      <vt:lpstr>Time-to-Degree</vt:lpstr>
      <vt:lpstr>Time-to-Degree</vt:lpstr>
      <vt:lpstr>Time-to-Degree</vt:lpstr>
      <vt:lpstr>Slide 11</vt:lpstr>
      <vt:lpstr>Implications</vt:lpstr>
      <vt:lpstr>Conclusion</vt:lpstr>
      <vt:lpstr>Slide 14</vt:lpstr>
    </vt:vector>
  </TitlesOfParts>
  <Company>PresentationPoint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Mobility, Time to Degree, and Institutional Practices: Towards a New Conceptual Modle of Undergraduate Retention for Underrepresented Students</dc:title>
  <dc:creator>Lucy Arellano</dc:creator>
  <cp:lastModifiedBy>wann</cp:lastModifiedBy>
  <cp:revision>553</cp:revision>
  <cp:lastPrinted>2005-03-15T07:48:11Z</cp:lastPrinted>
  <dcterms:created xsi:type="dcterms:W3CDTF">2004-11-16T16:03:16Z</dcterms:created>
  <dcterms:modified xsi:type="dcterms:W3CDTF">2010-12-15T18:07:33Z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PPL_Language">
    <vt:i4>1031</vt:i4>
  </property>
</Properties>
</file>