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04" r:id="rId3"/>
    <p:sldId id="305" r:id="rId4"/>
    <p:sldId id="297" r:id="rId5"/>
    <p:sldId id="282" r:id="rId6"/>
    <p:sldId id="260" r:id="rId7"/>
    <p:sldId id="275" r:id="rId8"/>
    <p:sldId id="258" r:id="rId9"/>
    <p:sldId id="310" r:id="rId10"/>
    <p:sldId id="307" r:id="rId11"/>
    <p:sldId id="291" r:id="rId12"/>
    <p:sldId id="292" r:id="rId13"/>
    <p:sldId id="288" r:id="rId14"/>
    <p:sldId id="319" r:id="rId15"/>
    <p:sldId id="287" r:id="rId16"/>
    <p:sldId id="306" r:id="rId17"/>
    <p:sldId id="296" r:id="rId18"/>
    <p:sldId id="309" r:id="rId19"/>
    <p:sldId id="289" r:id="rId20"/>
    <p:sldId id="322" r:id="rId21"/>
    <p:sldId id="313" r:id="rId22"/>
    <p:sldId id="316" r:id="rId23"/>
    <p:sldId id="315" r:id="rId24"/>
    <p:sldId id="321" r:id="rId25"/>
    <p:sldId id="317" r:id="rId26"/>
    <p:sldId id="274" r:id="rId27"/>
  </p:sldIdLst>
  <p:sldSz cx="9144000" cy="6858000" type="screen4x3"/>
  <p:notesSz cx="6881813" cy="9296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6699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25" autoAdjust="0"/>
    <p:restoredTop sz="90929"/>
  </p:normalViewPr>
  <p:slideViewPr>
    <p:cSldViewPr>
      <p:cViewPr varScale="1">
        <p:scale>
          <a:sx n="81" d="100"/>
          <a:sy n="81" d="100"/>
        </p:scale>
        <p:origin x="-102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3FB40A-677C-4097-B027-1A64F0F454C2}" type="datetime1">
              <a:rPr lang="en-US"/>
              <a:pPr/>
              <a:t>12/15/2010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350B98-7E81-4B35-8ADC-A5A33C20FF0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4CB0B9-73C5-4F04-A4EA-4E99810CA439}" type="datetime1">
              <a:rPr lang="en-US"/>
              <a:pPr/>
              <a:t>12/15/2010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46" tIns="46223" rIns="92446" bIns="4622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8FF9A8-83FC-4DD1-B288-89C311D0087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5B4328-508A-40EE-ABBB-F1D1531513E2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BE36BB-8EF8-4F18-8098-9294B92D2B16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500419-5AD1-4A2B-A81C-8AB2B2D19332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E15686-27A1-442C-A9FD-A86C4ED65936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3D5B13-EC00-4D41-A036-E496CCE50812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51E33B-7CAD-43F3-A3DB-F111FE049311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F67-8931-4ED2-8E45-2AE654484CA6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BF0DFF-153D-4DFE-B112-96FEBD84EF0F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F6C34C-E3F8-4BB1-B8D2-9C22A014A522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z="1800" smtClean="0">
              <a:latin typeface="Verdana" pitchFamily="1" charset="0"/>
              <a:ea typeface="ＭＳ Ｐゴシック" pitchFamily="1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4756919-2641-4961-AD79-317E12BE733A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088D5C-DECE-4948-91CE-2853DE60D8FB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59232F-FC74-4E19-BEAB-D355B4979CC7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7812088" y="63023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leproject@gseis.ucla.edu" TargetMode="External"/><Relationship Id="rId5" Type="http://schemas.openxmlformats.org/officeDocument/2006/relationships/hyperlink" Target="http://heri.ucla.edu/dle" TargetMode="External"/><Relationship Id="rId4" Type="http://schemas.openxmlformats.org/officeDocument/2006/relationships/hyperlink" Target="http://www.heri.ucl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685800" y="1127125"/>
            <a:ext cx="8278813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400">
                <a:solidFill>
                  <a:schemeClr val="tx2"/>
                </a:solidFill>
                <a:ea typeface="ＭＳ Ｐゴシック" pitchFamily="1" charset="-128"/>
              </a:rPr>
              <a:t>Diverse Learning Environments: A New Assessment and Plan of Action to Transform Campus Climate</a:t>
            </a:r>
            <a:endParaRPr lang="fr-FR" sz="4400">
              <a:solidFill>
                <a:schemeClr val="tx2"/>
              </a:solidFill>
              <a:ea typeface="ＭＳ Ｐゴシック" pitchFamily="1" charset="-128"/>
            </a:endParaRPr>
          </a:p>
        </p:txBody>
      </p:sp>
      <p:sp>
        <p:nvSpPr>
          <p:cNvPr id="15364" name="Text Box 11"/>
          <p:cNvSpPr txBox="1">
            <a:spLocks noChangeArrowheads="1"/>
          </p:cNvSpPr>
          <p:nvPr/>
        </p:nvSpPr>
        <p:spPr bwMode="auto">
          <a:xfrm>
            <a:off x="1447800" y="4876800"/>
            <a:ext cx="7318375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US" sz="2000">
                <a:ea typeface="ＭＳ Ｐゴシック" pitchFamily="1" charset="-128"/>
              </a:rPr>
              <a:t>Sylvia Hurtado, Cynthia Lua Alvarez, Chelsea Guillermo-Wann</a:t>
            </a:r>
          </a:p>
          <a:p>
            <a:pPr algn="r">
              <a:spcBef>
                <a:spcPct val="20000"/>
              </a:spcBef>
            </a:pPr>
            <a:r>
              <a:rPr lang="en-US" sz="2000">
                <a:ea typeface="ＭＳ Ｐゴシック" pitchFamily="1" charset="-128"/>
              </a:rPr>
              <a:t>23rd Annual NCORE</a:t>
            </a:r>
          </a:p>
          <a:p>
            <a:pPr algn="r">
              <a:spcBef>
                <a:spcPct val="20000"/>
              </a:spcBef>
            </a:pPr>
            <a:r>
              <a:rPr lang="en-US" sz="2000">
                <a:ea typeface="ＭＳ Ｐゴシック" pitchFamily="1" charset="-128"/>
              </a:rPr>
              <a:t>National Harbor, Maryland</a:t>
            </a:r>
          </a:p>
          <a:p>
            <a:pPr algn="r">
              <a:spcBef>
                <a:spcPct val="20000"/>
              </a:spcBef>
            </a:pPr>
            <a:r>
              <a:rPr lang="en-US" sz="2000">
                <a:ea typeface="ＭＳ Ｐゴシック" pitchFamily="1" charset="-128"/>
              </a:rPr>
              <a:t>June 3,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Overview</a:t>
            </a:r>
            <a:endParaRPr lang="en-US" sz="3200" smtClean="0">
              <a:latin typeface="Verdana" pitchFamily="1" charset="0"/>
            </a:endParaRP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914400" y="1676400"/>
            <a:ext cx="73152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Purpose, Goals, &amp; Key Features of Project</a:t>
            </a:r>
          </a:p>
          <a:p>
            <a:pPr marL="514350" indent="-514350">
              <a:buFont typeface="Arial" charset="0"/>
              <a:buChar char="•"/>
            </a:pPr>
            <a:endParaRPr lang="en-US" sz="2600">
              <a:latin typeface="Verdana" pitchFamily="1" charset="0"/>
            </a:endParaRPr>
          </a:p>
          <a:p>
            <a:pPr marL="514350" indent="-514350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Developing the DLE Conceptual Framework</a:t>
            </a:r>
          </a:p>
          <a:p>
            <a:pPr marL="514350" indent="-514350">
              <a:buFont typeface="Arial" charset="0"/>
              <a:buChar char="•"/>
            </a:pPr>
            <a:endParaRPr lang="en-US" sz="2600">
              <a:latin typeface="Verdana" pitchFamily="1" charset="0"/>
            </a:endParaRPr>
          </a:p>
          <a:p>
            <a:pPr marL="514350" indent="-514350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A New Assessment: Diverse Learning Environments Survey </a:t>
            </a:r>
          </a:p>
          <a:p>
            <a:pPr marL="514350" indent="-514350">
              <a:buFont typeface="Arial" charset="0"/>
              <a:buChar char="•"/>
            </a:pPr>
            <a:endParaRPr lang="en-US" sz="2600">
              <a:latin typeface="Verdana" pitchFamily="1" charset="0"/>
            </a:endParaRPr>
          </a:p>
          <a:p>
            <a:pPr marL="514350" indent="-514350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Action Plan to Transform Campus Climate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algn="ctr" eaLnBrk="1" hangingPunct="1">
              <a:buFontTx/>
              <a:buNone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Purpose, Goals, </a:t>
            </a: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&amp; Key Features </a:t>
            </a: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of the DLE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Purpose &amp; Goals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14400"/>
            <a:ext cx="8229600" cy="5715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2400" smtClean="0">
                <a:latin typeface="Verdana" pitchFamily="1" charset="0"/>
              </a:rPr>
              <a:t>Purpose:</a:t>
            </a:r>
          </a:p>
          <a:p>
            <a:pPr lvl="1">
              <a:buFont typeface="Arial" charset="0"/>
              <a:buChar char="•"/>
            </a:pPr>
            <a:r>
              <a:rPr lang="en-US" sz="2400" smtClean="0">
                <a:latin typeface="Verdana" pitchFamily="1" charset="0"/>
              </a:rPr>
              <a:t>Assist educators in advancing the success of diverse students</a:t>
            </a:r>
          </a:p>
          <a:p>
            <a:pPr>
              <a:buFontTx/>
              <a:buNone/>
            </a:pPr>
            <a:endParaRPr lang="en-US" sz="2400" smtClean="0">
              <a:latin typeface="Verdana" pitchFamily="1" charset="0"/>
            </a:endParaRPr>
          </a:p>
          <a:p>
            <a:pPr>
              <a:buFontTx/>
              <a:buNone/>
            </a:pPr>
            <a:r>
              <a:rPr lang="en-US" sz="2400" smtClean="0">
                <a:latin typeface="Verdana" pitchFamily="1" charset="0"/>
              </a:rPr>
              <a:t>Goals:</a:t>
            </a:r>
          </a:p>
          <a:p>
            <a:pPr lvl="1">
              <a:buFont typeface="Arial" charset="0"/>
              <a:buChar char="•"/>
            </a:pPr>
            <a:r>
              <a:rPr lang="en-US" sz="2400" smtClean="0">
                <a:latin typeface="Verdana" pitchFamily="1" charset="0"/>
              </a:rPr>
              <a:t>Develop a greater awareness about diversity, student learning, and student success</a:t>
            </a:r>
          </a:p>
          <a:p>
            <a:pPr lvl="1">
              <a:buFont typeface="Arial" charset="0"/>
              <a:buChar char="•"/>
            </a:pPr>
            <a:r>
              <a:rPr lang="en-US" sz="2400" smtClean="0">
                <a:latin typeface="Verdana" pitchFamily="1" charset="0"/>
              </a:rPr>
              <a:t>Assess undergraduate skills for work and citizenship in a pluralistic democracy</a:t>
            </a:r>
          </a:p>
          <a:p>
            <a:pPr lvl="1">
              <a:buFont typeface="Arial" charset="0"/>
              <a:buChar char="•"/>
            </a:pPr>
            <a:r>
              <a:rPr lang="en-US" sz="2400" smtClean="0">
                <a:latin typeface="Verdana" pitchFamily="1" charset="0"/>
              </a:rPr>
              <a:t>Increase retention rates and improve the assessment of retention</a:t>
            </a:r>
          </a:p>
          <a:p>
            <a:pPr lvl="1">
              <a:buFont typeface="Arial" charset="0"/>
              <a:buChar char="•"/>
            </a:pPr>
            <a:r>
              <a:rPr lang="en-US" sz="2400" smtClean="0">
                <a:latin typeface="Verdana" pitchFamily="1" charset="0"/>
              </a:rPr>
              <a:t>Create the conditions for realizing the benefits of diversity in the learning process</a:t>
            </a:r>
            <a:r>
              <a:rPr lang="en-US" sz="2000" smtClean="0">
                <a:latin typeface="Verdana" pitchFamily="1" charset="0"/>
              </a:rPr>
              <a:t/>
            </a:r>
            <a:br>
              <a:rPr lang="en-US" sz="2000" smtClean="0">
                <a:latin typeface="Verdana" pitchFamily="1" charset="0"/>
              </a:rPr>
            </a:br>
            <a:endParaRPr lang="en-US" sz="2000" smtClean="0">
              <a:latin typeface="Verdan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1524000" y="152400"/>
            <a:ext cx="6413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Key Features of the Project</a:t>
            </a:r>
            <a:endParaRPr lang="fr-FR" sz="3200" b="1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533400" y="838200"/>
            <a:ext cx="8353425" cy="559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>
              <a:latin typeface="Verdana" pitchFamily="1" charset="0"/>
            </a:endParaRPr>
          </a:p>
          <a:p>
            <a:r>
              <a:rPr lang="en-US" sz="2600">
                <a:latin typeface="Verdana" pitchFamily="1" charset="0"/>
              </a:rPr>
              <a:t>Research:</a:t>
            </a:r>
          </a:p>
          <a:p>
            <a:pPr lvl="1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 Diverse Learning Environments Survey</a:t>
            </a:r>
          </a:p>
          <a:p>
            <a:pPr lvl="1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 Campus Case Studies of 8 Institutions</a:t>
            </a:r>
          </a:p>
          <a:p>
            <a:pPr lvl="1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 National Retention Study (Clearinghouse)</a:t>
            </a:r>
          </a:p>
          <a:p>
            <a:pPr>
              <a:buFontTx/>
              <a:buChar char="•"/>
            </a:pPr>
            <a:endParaRPr lang="en-US" sz="2600">
              <a:latin typeface="Verdana" pitchFamily="1" charset="0"/>
            </a:endParaRPr>
          </a:p>
          <a:p>
            <a:pPr>
              <a:buFontTx/>
              <a:buChar char="•"/>
            </a:pPr>
            <a:endParaRPr lang="en-US" sz="2600">
              <a:latin typeface="Verdana" pitchFamily="1" charset="0"/>
            </a:endParaRPr>
          </a:p>
          <a:p>
            <a:r>
              <a:rPr lang="en-US" sz="2600">
                <a:latin typeface="Verdana" pitchFamily="1" charset="0"/>
              </a:rPr>
              <a:t>Practice:</a:t>
            </a:r>
          </a:p>
          <a:p>
            <a:pPr lvl="1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  Institute for the Critical Analysis </a:t>
            </a:r>
            <a:br>
              <a:rPr lang="en-US" sz="2600">
                <a:latin typeface="Verdana" pitchFamily="1" charset="0"/>
              </a:rPr>
            </a:br>
            <a:r>
              <a:rPr lang="en-US" sz="2600">
                <a:latin typeface="Verdana" pitchFamily="1" charset="0"/>
              </a:rPr>
              <a:t>   of Quantitative Data</a:t>
            </a:r>
          </a:p>
          <a:p>
            <a:pPr lvl="1"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  Diversity Research Institute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algn="ctr" eaLnBrk="1" hangingPunct="1">
              <a:buFontTx/>
              <a:buNone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Developing the</a:t>
            </a: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Diverse Learning Environments</a:t>
            </a: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Conceptual Framework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285875" y="142875"/>
            <a:ext cx="64801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Student Success Outcomes 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500063" y="1214438"/>
            <a:ext cx="8353425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endParaRPr lang="en-US" sz="2800">
              <a:solidFill>
                <a:srgbClr val="000000"/>
              </a:solidFill>
              <a:latin typeface="Verdana" pitchFamily="1" charset="0"/>
              <a:cs typeface="Times New Roman" pitchFamily="1" charset="0"/>
            </a:endParaRPr>
          </a:p>
          <a:p>
            <a:pPr>
              <a:buFontTx/>
              <a:buChar char="•"/>
            </a:pPr>
            <a:endParaRPr lang="en-US" sz="2800">
              <a:solidFill>
                <a:srgbClr val="000000"/>
              </a:solidFill>
              <a:latin typeface="Verdana" pitchFamily="1" charset="0"/>
              <a:cs typeface="Times New Roman" pitchFamily="1" charset="0"/>
            </a:endParaRPr>
          </a:p>
          <a:p>
            <a:pPr>
              <a:buFont typeface="Arial" charset="0"/>
              <a:buChar char="•"/>
            </a:pPr>
            <a:r>
              <a:rPr lang="en-US" sz="2600">
                <a:solidFill>
                  <a:srgbClr val="000000"/>
                </a:solidFill>
                <a:latin typeface="Verdana" pitchFamily="1" charset="0"/>
                <a:cs typeface="Times New Roman" pitchFamily="1" charset="0"/>
              </a:rPr>
              <a:t> Habits of Mind/Skills for Lifelong Learning</a:t>
            </a:r>
          </a:p>
          <a:p>
            <a:pPr>
              <a:buFont typeface="Arial" charset="0"/>
              <a:buChar char="•"/>
            </a:pPr>
            <a:endParaRPr lang="en-US" sz="2600">
              <a:solidFill>
                <a:srgbClr val="000000"/>
              </a:solidFill>
              <a:latin typeface="Verdana" pitchFamily="1" charset="0"/>
              <a:cs typeface="Times New Roman" pitchFamily="1" charset="0"/>
            </a:endParaRPr>
          </a:p>
          <a:p>
            <a:pPr>
              <a:buFont typeface="Arial" charset="0"/>
              <a:buChar char="•"/>
            </a:pPr>
            <a:endParaRPr lang="en-US" sz="2600">
              <a:solidFill>
                <a:srgbClr val="000000"/>
              </a:solidFill>
              <a:latin typeface="Verdana" pitchFamily="1" charset="0"/>
              <a:cs typeface="Times New Roman" pitchFamily="1" charset="0"/>
            </a:endParaRPr>
          </a:p>
          <a:p>
            <a:pPr>
              <a:buFont typeface="Arial" charset="0"/>
              <a:buChar char="•"/>
            </a:pPr>
            <a:r>
              <a:rPr lang="en-US" sz="2600">
                <a:solidFill>
                  <a:srgbClr val="000000"/>
                </a:solidFill>
                <a:latin typeface="Verdana" pitchFamily="1" charset="0"/>
                <a:cs typeface="Times New Roman" pitchFamily="1" charset="0"/>
              </a:rPr>
              <a:t> Competencies for a Multicultural World</a:t>
            </a:r>
          </a:p>
          <a:p>
            <a:pPr>
              <a:buFont typeface="Arial" charset="0"/>
              <a:buChar char="•"/>
            </a:pPr>
            <a:endParaRPr lang="en-US" sz="2600">
              <a:solidFill>
                <a:srgbClr val="000000"/>
              </a:solidFill>
              <a:latin typeface="Verdana" pitchFamily="1" charset="0"/>
              <a:cs typeface="Times New Roman" pitchFamily="1" charset="0"/>
            </a:endParaRPr>
          </a:p>
          <a:p>
            <a:pPr>
              <a:buFont typeface="Arial" charset="0"/>
              <a:buChar char="•"/>
            </a:pPr>
            <a:endParaRPr lang="en-US" sz="2600">
              <a:solidFill>
                <a:srgbClr val="000000"/>
              </a:solidFill>
              <a:latin typeface="Verdana" pitchFamily="1" charset="0"/>
              <a:cs typeface="Times New Roman" pitchFamily="1" charset="0"/>
            </a:endParaRPr>
          </a:p>
          <a:p>
            <a:pPr>
              <a:buFont typeface="Arial" charset="0"/>
              <a:buChar char="•"/>
            </a:pPr>
            <a:r>
              <a:rPr lang="en-US" sz="2600">
                <a:solidFill>
                  <a:srgbClr val="000000"/>
                </a:solidFill>
                <a:latin typeface="Verdana" pitchFamily="1" charset="0"/>
                <a:cs typeface="Times New Roman" pitchFamily="1" charset="0"/>
              </a:rPr>
              <a:t> Achievement and Retention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1500188" y="214313"/>
            <a:ext cx="6134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Foundational Frameworks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304800" y="1219200"/>
            <a:ext cx="8610600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2800">
                <a:latin typeface="Verdana" pitchFamily="1" charset="0"/>
              </a:rPr>
              <a:t> </a:t>
            </a:r>
            <a:r>
              <a:rPr lang="en-US" sz="2600">
                <a:latin typeface="Verdana" pitchFamily="1" charset="0"/>
              </a:rPr>
              <a:t>Institutional Adaptation to Student Diversity </a:t>
            </a:r>
            <a:r>
              <a:rPr lang="en-US" sz="2800">
                <a:latin typeface="Verdana" pitchFamily="1" charset="0"/>
              </a:rPr>
              <a:t>	</a:t>
            </a:r>
            <a:r>
              <a:rPr lang="en-US" sz="2000">
                <a:latin typeface="Verdana" pitchFamily="1" charset="0"/>
              </a:rPr>
              <a:t>Richardson &amp; Skinner (1990)</a:t>
            </a:r>
          </a:p>
          <a:p>
            <a:pPr>
              <a:buFont typeface="Arial" charset="0"/>
              <a:buChar char="•"/>
            </a:pPr>
            <a:endParaRPr lang="en-US" sz="2400">
              <a:latin typeface="Verdana" pitchFamily="1" charset="0"/>
            </a:endParaRPr>
          </a:p>
          <a:p>
            <a:pPr>
              <a:buFont typeface="Arial" charset="0"/>
              <a:buChar char="•"/>
            </a:pPr>
            <a:r>
              <a:rPr lang="en-US" sz="2800">
                <a:latin typeface="Verdana" pitchFamily="1" charset="0"/>
              </a:rPr>
              <a:t> </a:t>
            </a:r>
            <a:r>
              <a:rPr lang="en-US" sz="2600">
                <a:latin typeface="Verdana" pitchFamily="1" charset="0"/>
              </a:rPr>
              <a:t>Campus Climate for Diversity</a:t>
            </a:r>
          </a:p>
          <a:p>
            <a:pPr lvl="2"/>
            <a:r>
              <a:rPr lang="en-US" sz="2000">
                <a:latin typeface="Verdana" pitchFamily="1" charset="0"/>
              </a:rPr>
              <a:t>Hurtado, Milem, Clayton-Pedersen &amp; Allen (1998, 1999)</a:t>
            </a:r>
          </a:p>
          <a:p>
            <a:pPr lvl="2"/>
            <a:r>
              <a:rPr lang="en-US" sz="2000">
                <a:latin typeface="Verdana" pitchFamily="1" charset="0"/>
              </a:rPr>
              <a:t>Milem, Chang &amp; Antonio (2005)</a:t>
            </a:r>
          </a:p>
          <a:p>
            <a:pPr lvl="2">
              <a:buFont typeface="Arial" charset="0"/>
              <a:buChar char="•"/>
            </a:pPr>
            <a:endParaRPr lang="en-US" sz="2400">
              <a:latin typeface="Verdana" pitchFamily="1" charset="0"/>
            </a:endParaRPr>
          </a:p>
          <a:p>
            <a:pPr>
              <a:buFont typeface="Arial" charset="0"/>
              <a:buChar char="•"/>
            </a:pPr>
            <a:r>
              <a:rPr lang="en-US" sz="2600">
                <a:latin typeface="Verdana" pitchFamily="1" charset="0"/>
              </a:rPr>
              <a:t> Student/Institution Engagement Model</a:t>
            </a:r>
          </a:p>
          <a:p>
            <a:r>
              <a:rPr lang="en-US" sz="2000">
                <a:latin typeface="Verdana" pitchFamily="1" charset="0"/>
              </a:rPr>
              <a:t>	Nora, Barlow &amp; Crisp (2005)</a:t>
            </a:r>
          </a:p>
          <a:p>
            <a:pPr>
              <a:buFont typeface="Arial" charset="0"/>
              <a:buChar char="•"/>
            </a:pPr>
            <a:endParaRPr lang="en-US" sz="2800">
              <a:latin typeface="Verdana" pitchFamily="1" charset="0"/>
            </a:endParaRPr>
          </a:p>
          <a:p>
            <a:pPr>
              <a:buFont typeface="Arial" charset="0"/>
              <a:buChar char="•"/>
            </a:pPr>
            <a:r>
              <a:rPr lang="en-US" sz="2800">
                <a:latin typeface="Verdana" pitchFamily="1" charset="0"/>
              </a:rPr>
              <a:t> </a:t>
            </a:r>
            <a:r>
              <a:rPr lang="en-US" sz="2600">
                <a:latin typeface="Verdana" pitchFamily="1" charset="0"/>
              </a:rPr>
              <a:t>Dynamics of Multicultural Teaching &amp; Learning</a:t>
            </a:r>
          </a:p>
          <a:p>
            <a:pPr lvl="2"/>
            <a:r>
              <a:rPr lang="en-US" sz="2000">
                <a:latin typeface="Verdana" pitchFamily="1" charset="0"/>
              </a:rPr>
              <a:t>Marchesani &amp; Adams (1992) adaptation of Jackson (1988)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472238" y="15160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DLE Conceptual Framework</a:t>
            </a:r>
          </a:p>
        </p:txBody>
      </p:sp>
      <p:pic>
        <p:nvPicPr>
          <p:cNvPr id="29700" name="Picture 5" descr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219200"/>
            <a:ext cx="7392988" cy="498951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algn="ctr" eaLnBrk="1" hangingPunct="1">
              <a:buFontTx/>
              <a:buNone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A New Assessment:</a:t>
            </a: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Diverse Learning </a:t>
            </a:r>
          </a:p>
          <a:p>
            <a:pPr algn="ctr" eaLnBrk="1" hangingPunct="1">
              <a:buFontTx/>
              <a:buNone/>
            </a:pPr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Environments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type="body" idx="4294967295"/>
          </p:nvPr>
        </p:nvSpPr>
        <p:spPr bwMode="auto">
          <a:xfrm>
            <a:off x="457200" y="1295400"/>
            <a:ext cx="8229600" cy="518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>
                <a:latin typeface="Verdana" pitchFamily="1" charset="0"/>
              </a:rPr>
              <a:t>Integrated assessment of climate, diversity practice, and outcomes</a:t>
            </a:r>
            <a:br>
              <a:rPr lang="en-US" sz="2600" smtClean="0">
                <a:latin typeface="Verdana" pitchFamily="1" charset="0"/>
              </a:rPr>
            </a:br>
            <a:endParaRPr lang="en-US" sz="26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latin typeface="Verdana" pitchFamily="1" charset="0"/>
              </a:rPr>
              <a:t>Inclusive of diverse social identities</a:t>
            </a:r>
            <a:br>
              <a:rPr lang="en-US" sz="2600" smtClean="0">
                <a:latin typeface="Verdana" pitchFamily="1" charset="0"/>
              </a:rPr>
            </a:br>
            <a:endParaRPr lang="en-US" sz="26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latin typeface="Verdana" pitchFamily="1" charset="0"/>
              </a:rPr>
              <a:t>Modules targeting specific topics</a:t>
            </a:r>
            <a:br>
              <a:rPr lang="en-US" sz="2600" smtClean="0">
                <a:latin typeface="Verdana" pitchFamily="1" charset="0"/>
              </a:rPr>
            </a:br>
            <a:endParaRPr lang="en-US" sz="26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latin typeface="Verdana" pitchFamily="1" charset="0"/>
              </a:rPr>
              <a:t>Longitudinal when linked with other student data (e.g. registrar data)</a:t>
            </a:r>
            <a:br>
              <a:rPr lang="en-US" sz="2600" smtClean="0">
                <a:latin typeface="Verdana" pitchFamily="1" charset="0"/>
              </a:rPr>
            </a:br>
            <a:endParaRPr lang="en-US" sz="26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latin typeface="Verdana" pitchFamily="1" charset="0"/>
              </a:rPr>
              <a:t>Nationally available CIRP survey in the future</a:t>
            </a:r>
          </a:p>
        </p:txBody>
      </p:sp>
      <p:sp>
        <p:nvSpPr>
          <p:cNvPr id="10247" name="Text Box 3"/>
          <p:cNvSpPr txBox="1">
            <a:spLocks noChangeArrowheads="1"/>
          </p:cNvSpPr>
          <p:nvPr/>
        </p:nvSpPr>
        <p:spPr bwMode="auto">
          <a:xfrm>
            <a:off x="1143000" y="214313"/>
            <a:ext cx="69675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Unveiling the DLE Instrument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143000"/>
            <a:ext cx="82296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600" smtClean="0">
                <a:latin typeface="Verdana" pitchFamily="1" charset="0"/>
              </a:rPr>
              <a:t>Core Survey</a:t>
            </a:r>
            <a:br>
              <a:rPr lang="en-US" sz="2600" smtClean="0">
                <a:latin typeface="Verdana" pitchFamily="1" charset="0"/>
              </a:rPr>
            </a:br>
            <a:endParaRPr lang="en-US" sz="2600" smtClean="0">
              <a:latin typeface="Verdana" pitchFamily="1" charset="0"/>
            </a:endParaRPr>
          </a:p>
          <a:p>
            <a:r>
              <a:rPr lang="en-US" sz="2600" smtClean="0">
                <a:latin typeface="Verdana" pitchFamily="1" charset="0"/>
              </a:rPr>
              <a:t>Modules</a:t>
            </a:r>
          </a:p>
          <a:p>
            <a:pPr lvl="1">
              <a:buFont typeface="Arial" charset="0"/>
              <a:buChar char="•"/>
            </a:pPr>
            <a:r>
              <a:rPr lang="en-US" sz="2600" smtClean="0">
                <a:latin typeface="Verdana" pitchFamily="1" charset="0"/>
              </a:rPr>
              <a:t>Classroom Climate</a:t>
            </a:r>
          </a:p>
          <a:p>
            <a:pPr lvl="1">
              <a:buFont typeface="Arial" charset="0"/>
              <a:buChar char="•"/>
            </a:pPr>
            <a:r>
              <a:rPr lang="en-US" sz="2600" smtClean="0">
                <a:latin typeface="Verdana" pitchFamily="1" charset="0"/>
              </a:rPr>
              <a:t>Transition into the Major</a:t>
            </a:r>
          </a:p>
          <a:p>
            <a:pPr lvl="1">
              <a:buFont typeface="Arial" charset="0"/>
              <a:buChar char="•"/>
            </a:pPr>
            <a:r>
              <a:rPr lang="en-US" sz="2600" smtClean="0">
                <a:latin typeface="Verdana" pitchFamily="1" charset="0"/>
              </a:rPr>
              <a:t>Intergroup Relations</a:t>
            </a:r>
          </a:p>
          <a:p>
            <a:pPr lvl="1">
              <a:buFont typeface="Arial" charset="0"/>
              <a:buChar char="•"/>
            </a:pPr>
            <a:r>
              <a:rPr lang="en-US" sz="2600" smtClean="0">
                <a:latin typeface="Verdana" pitchFamily="1" charset="0"/>
              </a:rPr>
              <a:t>Community College Students’ Transfer Pathway</a:t>
            </a:r>
          </a:p>
          <a:p>
            <a:pPr lvl="1">
              <a:buFont typeface="Arial" charset="0"/>
              <a:buChar char="•"/>
            </a:pPr>
            <a:r>
              <a:rPr lang="en-US" sz="2600" smtClean="0">
                <a:latin typeface="Verdana" pitchFamily="1" charset="0"/>
              </a:rPr>
              <a:t>Transition Experiences for Transfer Students at 4-year Institutions</a:t>
            </a: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1905000" y="214313"/>
            <a:ext cx="5756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DLE Survey Components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>
                <a:latin typeface="Verdana" charset="0"/>
              </a:rPr>
              <a:t>General </a:t>
            </a:r>
            <a:r>
              <a:rPr lang="en-US" sz="2400" dirty="0" smtClean="0">
                <a:latin typeface="Verdana" charset="0"/>
              </a:rPr>
              <a:t>diversity: 50</a:t>
            </a: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solidFill>
                <a:srgbClr val="FF0000"/>
              </a:solidFill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>
                <a:latin typeface="Verdana" charset="0"/>
              </a:rPr>
              <a:t>Race/ethnicity: 42</a:t>
            </a: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Gender</a:t>
            </a:r>
            <a:r>
              <a:rPr lang="en-US" sz="2400" dirty="0">
                <a:latin typeface="Verdana" charset="0"/>
              </a:rPr>
              <a:t>: 15</a:t>
            </a: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Socioeconomic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latin typeface="Verdana" charset="0"/>
              </a:rPr>
              <a:t>   class</a:t>
            </a:r>
            <a:r>
              <a:rPr lang="en-US" sz="2400" dirty="0">
                <a:latin typeface="Verdana" charset="0"/>
              </a:rPr>
              <a:t>: 18</a:t>
            </a: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Age</a:t>
            </a:r>
            <a:r>
              <a:rPr lang="en-US" sz="2400" dirty="0">
                <a:latin typeface="Verdana" charset="0"/>
              </a:rPr>
              <a:t>: </a:t>
            </a:r>
            <a:r>
              <a:rPr lang="en-US" sz="2400" dirty="0" smtClean="0">
                <a:latin typeface="Verdana" charset="0"/>
              </a:rPr>
              <a:t>4</a:t>
            </a: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6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Sexual Orientation: 9</a:t>
            </a: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Ability/Disability: 7</a:t>
            </a: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Political Orientation: 10</a:t>
            </a: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Religion/spirituality: 7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400" dirty="0" smtClean="0">
                <a:latin typeface="Verdana" charset="0"/>
              </a:rPr>
              <a:t>Citizenship: 6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>
              <a:latin typeface="Verdana" charset="0"/>
            </a:endParaRPr>
          </a:p>
        </p:txBody>
      </p:sp>
      <p:sp>
        <p:nvSpPr>
          <p:cNvPr id="20486" name="Text Box 3"/>
          <p:cNvSpPr txBox="1">
            <a:spLocks noChangeArrowheads="1"/>
          </p:cNvSpPr>
          <p:nvPr/>
        </p:nvSpPr>
        <p:spPr bwMode="auto">
          <a:xfrm>
            <a:off x="876300" y="304800"/>
            <a:ext cx="7578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Items Addressing Diverse Social</a:t>
            </a:r>
            <a:b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</a:br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Identity Groups in Core Survey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 bwMode="auto">
          <a:xfrm>
            <a:off x="0" y="304800"/>
            <a:ext cx="91440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Construct: </a:t>
            </a:r>
            <a:b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</a:br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Effects of Economic Context</a:t>
            </a:r>
            <a:endParaRPr lang="en-US" sz="3200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600200"/>
            <a:ext cx="8229600" cy="4830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600" smtClean="0"/>
              <a:t>I may have to choose between financially supporting my family and going to college</a:t>
            </a:r>
          </a:p>
          <a:p>
            <a:endParaRPr lang="en-US" sz="2600" smtClean="0"/>
          </a:p>
          <a:p>
            <a:r>
              <a:rPr lang="en-US" sz="2600" smtClean="0"/>
              <a:t>I am facing more financial difficulty this year</a:t>
            </a:r>
          </a:p>
          <a:p>
            <a:endParaRPr lang="en-US" sz="2600" smtClean="0"/>
          </a:p>
          <a:p>
            <a:r>
              <a:rPr lang="en-US" sz="2600" smtClean="0"/>
              <a:t>Felt concerned about my ability to finance my college education</a:t>
            </a:r>
          </a:p>
          <a:p>
            <a:endParaRPr lang="en-US" sz="2600" smtClean="0"/>
          </a:p>
          <a:p>
            <a:r>
              <a:rPr lang="en-US" sz="2600" smtClean="0"/>
              <a:t>The current economy has lead me to question my major choice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81000" y="1524000"/>
            <a:ext cx="8534400" cy="480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Faculty empower me to learn here</a:t>
            </a: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endParaRPr lang="en-US" sz="2200" smtClean="0">
              <a:latin typeface="Verdana" pitchFamily="1" charset="0"/>
            </a:endParaRP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At least one staff member has taken an interest in my development</a:t>
            </a: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endParaRPr lang="en-US" sz="2200" smtClean="0">
              <a:latin typeface="Verdana" pitchFamily="1" charset="0"/>
            </a:endParaRP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Faculty believe in my potential to succeed academically </a:t>
            </a: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endParaRPr lang="en-US" sz="2200" smtClean="0">
              <a:latin typeface="Verdana" pitchFamily="1" charset="0"/>
            </a:endParaRP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Staff encourage me to get involved in campus activities</a:t>
            </a: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endParaRPr lang="en-US" sz="2200" smtClean="0">
              <a:latin typeface="Verdana" pitchFamily="1" charset="0"/>
            </a:endParaRP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Staff recognize my achievements</a:t>
            </a: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endParaRPr lang="en-US" sz="2200" smtClean="0">
              <a:latin typeface="Verdana" pitchFamily="1" charset="0"/>
            </a:endParaRPr>
          </a:p>
          <a:p>
            <a:pPr>
              <a:lnSpc>
                <a:spcPct val="80000"/>
              </a:lnSpc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At least one faculty member has taken an interest in my development</a:t>
            </a:r>
            <a:endParaRPr lang="en-US" sz="2600" smtClean="0"/>
          </a:p>
        </p:txBody>
      </p:sp>
      <p:sp>
        <p:nvSpPr>
          <p:cNvPr id="17416" name="Text Box 3"/>
          <p:cNvSpPr txBox="1">
            <a:spLocks noChangeArrowheads="1"/>
          </p:cNvSpPr>
          <p:nvPr/>
        </p:nvSpPr>
        <p:spPr bwMode="auto">
          <a:xfrm>
            <a:off x="990600" y="152400"/>
            <a:ext cx="7315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Construct: </a:t>
            </a:r>
          </a:p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General Validation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533400" y="1371600"/>
            <a:ext cx="81534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 typeface="Times" pitchFamily="1" charset="0"/>
              <a:buChar char="•"/>
            </a:pPr>
            <a:r>
              <a:rPr lang="en-US" sz="2200" smtClean="0"/>
              <a:t>Instructors were able to determine my level of understanding of course material</a:t>
            </a:r>
          </a:p>
          <a:p>
            <a:pPr>
              <a:lnSpc>
                <a:spcPct val="90000"/>
              </a:lnSpc>
              <a:buFont typeface="Times" pitchFamily="1" charset="0"/>
              <a:buChar char="•"/>
            </a:pPr>
            <a:endParaRPr lang="en-US" sz="2200" smtClean="0"/>
          </a:p>
          <a:p>
            <a:pPr>
              <a:lnSpc>
                <a:spcPct val="90000"/>
              </a:lnSpc>
              <a:buFont typeface="Times" pitchFamily="1" charset="0"/>
              <a:buChar char="•"/>
            </a:pPr>
            <a:r>
              <a:rPr lang="en-US" sz="2200" smtClean="0"/>
              <a:t>Instructors provided me with feedback that helped me judge my progress</a:t>
            </a:r>
            <a:br>
              <a:rPr lang="en-US" sz="2200" smtClean="0"/>
            </a:br>
            <a:endParaRPr lang="en-US" sz="2200" smtClean="0"/>
          </a:p>
          <a:p>
            <a:pPr>
              <a:lnSpc>
                <a:spcPct val="90000"/>
              </a:lnSpc>
              <a:buFont typeface="Times" pitchFamily="1" charset="0"/>
              <a:buChar char="•"/>
            </a:pPr>
            <a:r>
              <a:rPr lang="en-US" sz="2200" smtClean="0"/>
              <a:t>I feel like my contributions were valued in class</a:t>
            </a:r>
            <a:br>
              <a:rPr lang="en-US" sz="2200" smtClean="0"/>
            </a:br>
            <a:endParaRPr lang="en-US" sz="2200" smtClean="0"/>
          </a:p>
          <a:p>
            <a:pPr>
              <a:lnSpc>
                <a:spcPct val="90000"/>
              </a:lnSpc>
              <a:buFont typeface="Times" pitchFamily="1" charset="0"/>
              <a:buChar char="•"/>
            </a:pPr>
            <a:r>
              <a:rPr lang="en-US" sz="2200" smtClean="0"/>
              <a:t>Instructors encouraged me to meet with them after or outside of class</a:t>
            </a:r>
            <a:br>
              <a:rPr lang="en-US" sz="2200" smtClean="0"/>
            </a:br>
            <a:endParaRPr lang="en-US" sz="2200" smtClean="0"/>
          </a:p>
          <a:p>
            <a:pPr>
              <a:lnSpc>
                <a:spcPct val="90000"/>
              </a:lnSpc>
              <a:buFont typeface="Times" pitchFamily="1" charset="0"/>
              <a:buChar char="•"/>
            </a:pPr>
            <a:r>
              <a:rPr lang="en-US" sz="2200" smtClean="0"/>
              <a:t>Instructors encouraged me to ask questions and participate in discussions</a:t>
            </a:r>
            <a:br>
              <a:rPr lang="en-US" sz="2200" smtClean="0"/>
            </a:br>
            <a:endParaRPr lang="en-US" sz="2200" smtClean="0"/>
          </a:p>
          <a:p>
            <a:pPr>
              <a:lnSpc>
                <a:spcPct val="90000"/>
              </a:lnSpc>
              <a:buFont typeface="Times" pitchFamily="1" charset="0"/>
              <a:buChar char="•"/>
            </a:pPr>
            <a:r>
              <a:rPr lang="en-US" sz="2200" smtClean="0"/>
              <a:t>I received recognition for my academic work</a:t>
            </a:r>
            <a:endParaRPr lang="en-US" smtClean="0">
              <a:latin typeface="Verdana" pitchFamily="1" charset="0"/>
            </a:endParaRPr>
          </a:p>
        </p:txBody>
      </p:sp>
      <p:sp>
        <p:nvSpPr>
          <p:cNvPr id="17416" name="Text Box 3"/>
          <p:cNvSpPr txBox="1">
            <a:spLocks noChangeArrowheads="1"/>
          </p:cNvSpPr>
          <p:nvPr/>
        </p:nvSpPr>
        <p:spPr bwMode="auto">
          <a:xfrm>
            <a:off x="177800" y="228600"/>
            <a:ext cx="8585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Construct: </a:t>
            </a:r>
          </a:p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Validation in the Classroom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1066800"/>
            <a:ext cx="8229600" cy="5181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smtClean="0"/>
              <a:t>Considered taking a course at another institution 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Taken a leave of absence from this college temporarily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Taken a course from another institution while taking classes here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Considered leaving this institution permanently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Taken a summer course at another institution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Taken an online course from another institution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Considered transferring to another institution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Taken a course from another institution while not taking classes here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It will take me longer to graduate than I had planned</a:t>
            </a:r>
            <a:br>
              <a:rPr lang="en-US" sz="1800" smtClean="0"/>
            </a:br>
            <a:endParaRPr lang="en-US" sz="1800" smtClean="0"/>
          </a:p>
          <a:p>
            <a:pPr>
              <a:lnSpc>
                <a:spcPct val="90000"/>
              </a:lnSpc>
            </a:pPr>
            <a:r>
              <a:rPr lang="en-US" sz="1800" smtClean="0"/>
              <a:t>If offered a job in my field before I finish my degree I would stop attending college</a:t>
            </a:r>
            <a:endParaRPr lang="en-US" sz="1800" smtClean="0">
              <a:latin typeface="Verdana" pitchFamily="1" charset="0"/>
            </a:endParaRPr>
          </a:p>
        </p:txBody>
      </p:sp>
      <p:sp>
        <p:nvSpPr>
          <p:cNvPr id="19462" name="Text Box 3"/>
          <p:cNvSpPr txBox="1">
            <a:spLocks noChangeArrowheads="1"/>
          </p:cNvSpPr>
          <p:nvPr/>
        </p:nvSpPr>
        <p:spPr bwMode="auto">
          <a:xfrm>
            <a:off x="1219200" y="0"/>
            <a:ext cx="65690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Construct:</a:t>
            </a:r>
          </a:p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Student Enrollment Mobility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914400"/>
            <a:ext cx="4038600" cy="51355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smtClean="0">
                <a:latin typeface="Verdana" pitchFamily="1" charset="0"/>
              </a:rPr>
              <a:t>CIRP (9 categories)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White/Caucasian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African American/Black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American Indian/Alaska Native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Asian American/Asian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Native Hawaiian/Pacific Islander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Mexican American/Chicano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Puerto Rican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Other Latino</a:t>
            </a:r>
          </a:p>
          <a:p>
            <a:pPr lvl="1"/>
            <a:r>
              <a:rPr lang="en-US" sz="2000" smtClean="0">
                <a:latin typeface="Verdana" pitchFamily="1" charset="0"/>
              </a:rPr>
              <a:t>Other</a:t>
            </a:r>
            <a:endParaRPr lang="en-US" sz="2200" smtClean="0">
              <a:latin typeface="Verdana" pitchFamily="1" charset="0"/>
            </a:endParaRPr>
          </a:p>
        </p:txBody>
      </p:sp>
      <p:sp>
        <p:nvSpPr>
          <p:cNvPr id="24579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914400"/>
            <a:ext cx="4038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smtClean="0">
                <a:latin typeface="Verdana" pitchFamily="1" charset="0"/>
              </a:rPr>
              <a:t>DLE (62 categories)</a:t>
            </a:r>
          </a:p>
          <a:p>
            <a:endParaRPr lang="en-US" sz="2000" smtClean="0">
              <a:latin typeface="Verdana" pitchFamily="1" charset="0"/>
            </a:endParaRP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Arab American: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Egyptian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Iraqi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Lebanese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Palestinian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Syrian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Arab/Arabic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Middle Eastern 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	Persian</a:t>
            </a:r>
          </a:p>
          <a:p>
            <a:pPr>
              <a:buFontTx/>
              <a:buNone/>
            </a:pPr>
            <a:r>
              <a:rPr lang="en-US" sz="2000" smtClean="0">
                <a:latin typeface="Verdana" pitchFamily="1" charset="0"/>
              </a:rPr>
              <a:t>    Other </a:t>
            </a:r>
          </a:p>
        </p:txBody>
      </p:sp>
      <p:sp>
        <p:nvSpPr>
          <p:cNvPr id="18438" name="Text Box 3"/>
          <p:cNvSpPr txBox="1">
            <a:spLocks noChangeArrowheads="1"/>
          </p:cNvSpPr>
          <p:nvPr/>
        </p:nvSpPr>
        <p:spPr bwMode="auto">
          <a:xfrm>
            <a:off x="1828800" y="214313"/>
            <a:ext cx="5748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Race/Ethnicity Question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24400" y="1676400"/>
            <a:ext cx="41910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>
                <a:latin typeface="Verdana" pitchFamily="1" charset="0"/>
              </a:rPr>
              <a:t>Latina/o:</a:t>
            </a:r>
          </a:p>
          <a:p>
            <a:r>
              <a:rPr lang="en-US" sz="2200">
                <a:latin typeface="Verdana" pitchFamily="1" charset="0"/>
              </a:rPr>
              <a:t>    Cuban</a:t>
            </a:r>
          </a:p>
          <a:p>
            <a:r>
              <a:rPr lang="en-US" sz="2200">
                <a:latin typeface="Verdana" pitchFamily="1" charset="0"/>
              </a:rPr>
              <a:t>    Puerto Rican</a:t>
            </a:r>
          </a:p>
          <a:p>
            <a:r>
              <a:rPr lang="en-US" sz="2200">
                <a:latin typeface="Verdana" pitchFamily="1" charset="0"/>
              </a:rPr>
              <a:t>    Central American</a:t>
            </a:r>
          </a:p>
          <a:p>
            <a:r>
              <a:rPr lang="en-US" sz="2200">
                <a:latin typeface="Verdana" pitchFamily="1" charset="0"/>
              </a:rPr>
              <a:t>    Mexican-American/    </a:t>
            </a:r>
          </a:p>
          <a:p>
            <a:r>
              <a:rPr lang="en-US" sz="2200">
                <a:latin typeface="Verdana" pitchFamily="1" charset="0"/>
              </a:rPr>
              <a:t>    Chicano</a:t>
            </a:r>
          </a:p>
          <a:p>
            <a:r>
              <a:rPr lang="en-US" sz="2200">
                <a:latin typeface="Verdana" pitchFamily="1" charset="0"/>
              </a:rPr>
              <a:t>    South American</a:t>
            </a:r>
          </a:p>
          <a:p>
            <a:r>
              <a:rPr lang="en-US" sz="2200">
                <a:latin typeface="Verdana" pitchFamily="1" charset="0"/>
              </a:rPr>
              <a:t>    Hispanic</a:t>
            </a:r>
          </a:p>
          <a:p>
            <a:r>
              <a:rPr lang="en-US" sz="2200">
                <a:latin typeface="Verdana" pitchFamily="1" charset="0"/>
              </a:rPr>
              <a:t>    Other</a:t>
            </a:r>
          </a:p>
          <a:p>
            <a:endParaRPr lang="en-US" sz="2200">
              <a:latin typeface="Verdana" pitchFamily="1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00600" y="1676400"/>
            <a:ext cx="37338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>
                <a:latin typeface="Verdana" pitchFamily="1" charset="0"/>
              </a:rPr>
              <a:t>Black:</a:t>
            </a:r>
          </a:p>
          <a:p>
            <a:r>
              <a:rPr lang="en-US" sz="2200">
                <a:latin typeface="Verdana" pitchFamily="1" charset="0"/>
              </a:rPr>
              <a:t>    African American</a:t>
            </a:r>
          </a:p>
          <a:p>
            <a:r>
              <a:rPr lang="en-US" sz="2200">
                <a:latin typeface="Verdana" pitchFamily="1" charset="0"/>
              </a:rPr>
              <a:t>    Ethiopian</a:t>
            </a:r>
          </a:p>
          <a:p>
            <a:r>
              <a:rPr lang="en-US" sz="2200">
                <a:latin typeface="Verdana" pitchFamily="1" charset="0"/>
              </a:rPr>
              <a:t>    Ghanaian</a:t>
            </a:r>
          </a:p>
          <a:p>
            <a:r>
              <a:rPr lang="en-US" sz="2200">
                <a:latin typeface="Verdana" pitchFamily="1" charset="0"/>
              </a:rPr>
              <a:t>    Nigerian</a:t>
            </a:r>
          </a:p>
          <a:p>
            <a:r>
              <a:rPr lang="en-US" sz="2200">
                <a:latin typeface="Verdana" pitchFamily="1" charset="0"/>
              </a:rPr>
              <a:t>    South African</a:t>
            </a:r>
          </a:p>
          <a:p>
            <a:r>
              <a:rPr lang="en-US" sz="2200">
                <a:latin typeface="Verdana" pitchFamily="1" charset="0"/>
              </a:rPr>
              <a:t>    Other African</a:t>
            </a:r>
          </a:p>
          <a:p>
            <a:r>
              <a:rPr lang="en-US" sz="2200">
                <a:latin typeface="Verdana" pitchFamily="1" charset="0"/>
              </a:rPr>
              <a:t>    Haitian</a:t>
            </a:r>
          </a:p>
          <a:p>
            <a:r>
              <a:rPr lang="en-US" sz="2200">
                <a:latin typeface="Verdana" pitchFamily="1" charset="0"/>
              </a:rPr>
              <a:t>    Jamaican</a:t>
            </a:r>
          </a:p>
          <a:p>
            <a:r>
              <a:rPr lang="en-US" sz="2200">
                <a:latin typeface="Verdana" pitchFamily="1" charset="0"/>
              </a:rPr>
              <a:t>    Trinidadian</a:t>
            </a:r>
          </a:p>
          <a:p>
            <a:r>
              <a:rPr lang="en-US" sz="2200">
                <a:latin typeface="Verdana" pitchFamily="1" charset="0"/>
              </a:rPr>
              <a:t>    Other West Indian</a:t>
            </a:r>
          </a:p>
          <a:p>
            <a:r>
              <a:rPr lang="en-US" sz="2200">
                <a:latin typeface="Verdana" pitchFamily="1" charset="0"/>
              </a:rPr>
              <a:t>    Other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24400" y="1676400"/>
            <a:ext cx="3048000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>
                <a:latin typeface="Verdana" pitchFamily="1" charset="0"/>
              </a:rPr>
              <a:t>White/Caucasian:</a:t>
            </a:r>
          </a:p>
          <a:p>
            <a:r>
              <a:rPr lang="en-US" sz="2200">
                <a:latin typeface="Verdana" pitchFamily="1" charset="0"/>
              </a:rPr>
              <a:t>  Australian</a:t>
            </a:r>
          </a:p>
          <a:p>
            <a:r>
              <a:rPr lang="en-US" sz="2200">
                <a:latin typeface="Verdana" pitchFamily="1" charset="0"/>
              </a:rPr>
              <a:t>  British</a:t>
            </a:r>
          </a:p>
          <a:p>
            <a:r>
              <a:rPr lang="en-US" sz="2200">
                <a:latin typeface="Verdana" pitchFamily="1" charset="0"/>
              </a:rPr>
              <a:t>  Canadian</a:t>
            </a:r>
          </a:p>
          <a:p>
            <a:r>
              <a:rPr lang="en-US" sz="2200">
                <a:latin typeface="Verdana" pitchFamily="1" charset="0"/>
              </a:rPr>
              <a:t>  French</a:t>
            </a:r>
          </a:p>
          <a:p>
            <a:r>
              <a:rPr lang="en-US" sz="2200">
                <a:latin typeface="Verdana" pitchFamily="1" charset="0"/>
              </a:rPr>
              <a:t>  German</a:t>
            </a:r>
          </a:p>
          <a:p>
            <a:r>
              <a:rPr lang="en-US" sz="2200">
                <a:latin typeface="Verdana" pitchFamily="1" charset="0"/>
              </a:rPr>
              <a:t>  Irish</a:t>
            </a:r>
          </a:p>
          <a:p>
            <a:r>
              <a:rPr lang="en-US" sz="2200">
                <a:latin typeface="Verdana" pitchFamily="1" charset="0"/>
              </a:rPr>
              <a:t>  Italian</a:t>
            </a:r>
          </a:p>
          <a:p>
            <a:r>
              <a:rPr lang="en-US" sz="2200">
                <a:latin typeface="Verdana" pitchFamily="1" charset="0"/>
              </a:rPr>
              <a:t>  Polish</a:t>
            </a:r>
          </a:p>
          <a:p>
            <a:r>
              <a:rPr lang="en-US" sz="2200">
                <a:latin typeface="Verdana" pitchFamily="1" charset="0"/>
              </a:rPr>
              <a:t>  Russian</a:t>
            </a:r>
          </a:p>
          <a:p>
            <a:r>
              <a:rPr lang="en-US" sz="2200">
                <a:latin typeface="Verdana" pitchFamily="1" charset="0"/>
              </a:rPr>
              <a:t>  Scottish</a:t>
            </a:r>
          </a:p>
          <a:p>
            <a:r>
              <a:rPr lang="en-US" sz="2200">
                <a:latin typeface="Verdana" pitchFamily="1" charset="0"/>
              </a:rPr>
              <a:t>  Other European</a:t>
            </a:r>
          </a:p>
          <a:p>
            <a:r>
              <a:rPr lang="en-US" sz="2200">
                <a:latin typeface="Verdana" pitchFamily="1" charset="0"/>
              </a:rPr>
              <a:t> 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24400" y="1600200"/>
            <a:ext cx="35052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Verdana" pitchFamily="1" charset="0"/>
              </a:rPr>
              <a:t>Asian American/Asian:</a:t>
            </a:r>
          </a:p>
          <a:p>
            <a:r>
              <a:rPr lang="en-US" sz="2000">
                <a:latin typeface="Verdana" pitchFamily="1" charset="0"/>
              </a:rPr>
              <a:t>  Cambodian</a:t>
            </a:r>
          </a:p>
          <a:p>
            <a:r>
              <a:rPr lang="en-US" sz="2000">
                <a:latin typeface="Verdana" pitchFamily="1" charset="0"/>
              </a:rPr>
              <a:t>  Chinese</a:t>
            </a:r>
          </a:p>
          <a:p>
            <a:r>
              <a:rPr lang="en-US" sz="2000">
                <a:latin typeface="Verdana" pitchFamily="1" charset="0"/>
              </a:rPr>
              <a:t>  Taiwanese</a:t>
            </a:r>
          </a:p>
          <a:p>
            <a:r>
              <a:rPr lang="en-US" sz="2000">
                <a:latin typeface="Verdana" pitchFamily="1" charset="0"/>
              </a:rPr>
              <a:t>  Japanese</a:t>
            </a:r>
          </a:p>
          <a:p>
            <a:r>
              <a:rPr lang="en-US" sz="2000">
                <a:latin typeface="Verdana" pitchFamily="1" charset="0"/>
              </a:rPr>
              <a:t>  Hmong</a:t>
            </a:r>
          </a:p>
          <a:p>
            <a:r>
              <a:rPr lang="en-US" sz="2000">
                <a:latin typeface="Verdana" pitchFamily="1" charset="0"/>
              </a:rPr>
              <a:t>  Laotian</a:t>
            </a:r>
          </a:p>
          <a:p>
            <a:r>
              <a:rPr lang="en-US" sz="2000">
                <a:latin typeface="Verdana" pitchFamily="1" charset="0"/>
              </a:rPr>
              <a:t>  Bangladeshi</a:t>
            </a:r>
          </a:p>
          <a:p>
            <a:r>
              <a:rPr lang="en-US" sz="2000">
                <a:latin typeface="Verdana" pitchFamily="1" charset="0"/>
              </a:rPr>
              <a:t>  Indonesian</a:t>
            </a:r>
          </a:p>
          <a:p>
            <a:r>
              <a:rPr lang="en-US" sz="2000">
                <a:latin typeface="Verdana" pitchFamily="1" charset="0"/>
              </a:rPr>
              <a:t>  Sri Lankan’</a:t>
            </a:r>
          </a:p>
          <a:p>
            <a:r>
              <a:rPr lang="en-US" sz="2000">
                <a:latin typeface="Verdana" pitchFamily="1" charset="0"/>
              </a:rPr>
              <a:t>  Indian</a:t>
            </a:r>
          </a:p>
          <a:p>
            <a:r>
              <a:rPr lang="en-US" sz="2000">
                <a:latin typeface="Verdana" pitchFamily="1" charset="0"/>
              </a:rPr>
              <a:t>  Korean</a:t>
            </a:r>
          </a:p>
          <a:p>
            <a:r>
              <a:rPr lang="en-US" sz="2000">
                <a:latin typeface="Verdana" pitchFamily="1" charset="0"/>
              </a:rPr>
              <a:t>  Malaysian</a:t>
            </a:r>
          </a:p>
          <a:p>
            <a:r>
              <a:rPr lang="en-US" sz="2000">
                <a:latin typeface="Verdana" pitchFamily="1" charset="0"/>
              </a:rPr>
              <a:t>  Pakistani</a:t>
            </a:r>
            <a:endParaRPr lang="en-US" sz="2200">
              <a:latin typeface="Verdana" pitchFamily="1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24400" y="1371600"/>
            <a:ext cx="4572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Verdana" pitchFamily="1" charset="0"/>
              </a:rPr>
              <a:t>Native Hawaiian/Pacific Islander:</a:t>
            </a:r>
          </a:p>
          <a:p>
            <a:r>
              <a:rPr lang="en-US" sz="2000">
                <a:latin typeface="Verdana" pitchFamily="1" charset="0"/>
              </a:rPr>
              <a:t>     Samoan</a:t>
            </a:r>
          </a:p>
          <a:p>
            <a:r>
              <a:rPr lang="en-US" sz="2000">
                <a:latin typeface="Verdana" pitchFamily="1" charset="0"/>
              </a:rPr>
              <a:t>     Guamanian/Chamorro</a:t>
            </a:r>
          </a:p>
          <a:p>
            <a:r>
              <a:rPr lang="en-US" sz="2000">
                <a:latin typeface="Verdana" pitchFamily="1" charset="0"/>
              </a:rPr>
              <a:t>     Tongan</a:t>
            </a:r>
          </a:p>
          <a:p>
            <a:r>
              <a:rPr lang="en-US" sz="2000">
                <a:latin typeface="Verdana" pitchFamily="1" charset="0"/>
              </a:rPr>
              <a:t>     Fijian</a:t>
            </a:r>
          </a:p>
          <a:p>
            <a:r>
              <a:rPr lang="en-US" sz="2000">
                <a:latin typeface="Verdana" pitchFamily="1" charset="0"/>
              </a:rPr>
              <a:t>     Other</a:t>
            </a:r>
          </a:p>
          <a:p>
            <a:r>
              <a:rPr lang="en-US" sz="2000">
                <a:latin typeface="Verdana" pitchFamily="1" charset="0"/>
              </a:rPr>
              <a:t>	</a:t>
            </a:r>
          </a:p>
          <a:p>
            <a:endParaRPr lang="en-US" sz="2000">
              <a:latin typeface="Verdana" pitchFamily="1" charset="0"/>
            </a:endParaRPr>
          </a:p>
          <a:p>
            <a:endParaRPr lang="en-US" sz="2200">
              <a:latin typeface="Verdana" pitchFamily="1" charset="0"/>
            </a:endParaRPr>
          </a:p>
          <a:p>
            <a:endParaRPr lang="en-US" sz="2200">
              <a:latin typeface="Verdana" pitchFamily="1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05400" y="2362200"/>
            <a:ext cx="3048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Verdana" pitchFamily="1" charset="0"/>
              </a:rPr>
              <a:t>Native American/American Indian/Alaska Native:</a:t>
            </a:r>
          </a:p>
          <a:p>
            <a:endParaRPr lang="en-US" sz="2000">
              <a:latin typeface="Verdana" pitchFamily="1" charset="0"/>
            </a:endParaRPr>
          </a:p>
          <a:p>
            <a:r>
              <a:rPr lang="en-US" sz="2000">
                <a:latin typeface="Verdana" pitchFamily="1" charset="0"/>
              </a:rPr>
              <a:t>Tribe__________</a:t>
            </a:r>
            <a:endParaRPr lang="en-US" sz="2200">
              <a:latin typeface="Verdan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2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2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2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2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20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2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2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2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2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20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820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2200" smtClean="0"/>
              <a:t>End of pilot phase: June 30, 2010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2200" smtClean="0"/>
              <a:t>15 Institutions Registered for Pilot Phase</a:t>
            </a:r>
            <a:endParaRPr lang="en-US" sz="3100" smtClean="0">
              <a:latin typeface="Verdana" pitchFamily="1" charset="0"/>
            </a:endParaRPr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1143000" y="304800"/>
            <a:ext cx="6897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DLE Administration &amp; Sample</a:t>
            </a:r>
            <a:endParaRPr lang="en-US" sz="32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381000" y="2286000"/>
            <a:ext cx="38862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u="sng"/>
              <a:t>Two-Year Institutions</a:t>
            </a:r>
            <a:endParaRPr lang="en-US" sz="20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en-US" sz="20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Full cohorts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Students who have completed 24 units or more at the institution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Inclusive of vocational and academic paths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Inclusive of all degree aspirations (not transfer-bound only)</a:t>
            </a:r>
            <a:endParaRPr lang="en-US" sz="2200">
              <a:latin typeface="Verdana" pitchFamily="1" charset="0"/>
            </a:endParaRPr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4343400" y="2286000"/>
            <a:ext cx="4419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000" u="sng"/>
              <a:t>Four-Year Institutions</a:t>
            </a:r>
            <a:endParaRPr lang="en-US" sz="2000"/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Full cohorts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Students in their sophomore year (were 1st time freshman in fall 2008)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Students in their junior year (were 1st time freshman in fall 2007)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2000"/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Transfer students who have completed one year at the institution</a:t>
            </a:r>
            <a:endParaRPr lang="en-US" sz="2200">
              <a:latin typeface="Verdan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85800" y="304800"/>
            <a:ext cx="80772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Deliverables for Institutions</a:t>
            </a:r>
          </a:p>
          <a:p>
            <a:pPr algn="ctr" eaLnBrk="0" hangingPunct="0"/>
            <a:endParaRPr lang="en-US" sz="2200" b="1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200"/>
              <a:t>Data for all student responses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2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200"/>
              <a:t>Reports</a:t>
            </a: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/>
              <a:t>Institutional Profile</a:t>
            </a: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/>
              <a:t>Frequencies, means, standard deviations</a:t>
            </a: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/>
              <a:t>CIRP Constructs</a:t>
            </a: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/>
              <a:t>CIRP Themes</a:t>
            </a: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/>
              <a:t>Comparison Groups (if 5 or more institutions in comparison group)</a:t>
            </a:r>
            <a:br>
              <a:rPr lang="en-US" sz="2200"/>
            </a:br>
            <a:endParaRPr lang="en-US" sz="2200"/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Char char="•"/>
            </a:pPr>
            <a:r>
              <a:rPr lang="en-US" sz="2200"/>
              <a:t>Recommendations of strategies to increase student success and retention for institutions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514600"/>
            <a:ext cx="77724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Action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600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Key Considerations: </a:t>
            </a:r>
            <a:b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</a:br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Have a Plan for </a:t>
            </a:r>
            <a:b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</a:br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Ownership &amp; Responsibility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2057400"/>
            <a:ext cx="4114800" cy="441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Times" pitchFamily="1" charset="0"/>
              <a:buNone/>
            </a:pPr>
            <a:r>
              <a:rPr lang="en-US" sz="2200" smtClean="0">
                <a:latin typeface="Verdana" pitchFamily="1" charset="0"/>
              </a:rPr>
              <a:t>Conducting Research:</a:t>
            </a:r>
            <a:endParaRPr lang="en-US" sz="2200" b="1" smtClean="0">
              <a:latin typeface="Verdana" pitchFamily="1" charset="0"/>
            </a:endParaRPr>
          </a:p>
          <a:p>
            <a:pPr eaLnBrk="1" hangingPunct="1"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Wide involvement for input on challenges</a:t>
            </a:r>
          </a:p>
          <a:p>
            <a:pPr eaLnBrk="1" hangingPunct="1"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Different approaches for constituencies (e.g. faculty, staff, students)</a:t>
            </a:r>
          </a:p>
          <a:p>
            <a:pPr eaLnBrk="1" hangingPunct="1"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Use of data and stories</a:t>
            </a:r>
          </a:p>
          <a:p>
            <a:pPr eaLnBrk="1" hangingPunct="1"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Capitalize on those interested in this work</a:t>
            </a:r>
          </a:p>
          <a:p>
            <a:pPr eaLnBrk="1" hangingPunct="1">
              <a:buFont typeface="Times" pitchFamily="1" charset="0"/>
              <a:buChar char="•"/>
            </a:pPr>
            <a:r>
              <a:rPr lang="en-US" sz="2200" smtClean="0">
                <a:latin typeface="Verdana" pitchFamily="1" charset="0"/>
              </a:rPr>
              <a:t>Studies on similar campuses</a:t>
            </a:r>
            <a:endParaRPr lang="en-US" sz="2600" smtClean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4648200" y="2057400"/>
            <a:ext cx="4267200" cy="441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sz="2200" smtClean="0">
                <a:latin typeface="Verdana" pitchFamily="1" charset="0"/>
              </a:rPr>
              <a:t>Use Information for Practice:</a:t>
            </a:r>
            <a:endParaRPr lang="en-US" sz="2200" b="1" smtClean="0">
              <a:latin typeface="Verdana" pitchFamily="1" charset="0"/>
            </a:endParaRPr>
          </a:p>
          <a:p>
            <a:pPr eaLnBrk="1" hangingPunct="1"/>
            <a:r>
              <a:rPr lang="en-US" sz="2200" smtClean="0">
                <a:latin typeface="Verdana" pitchFamily="1" charset="0"/>
              </a:rPr>
              <a:t>Dissemination of information (e.g. Summit)</a:t>
            </a:r>
          </a:p>
          <a:p>
            <a:pPr eaLnBrk="1" hangingPunct="1"/>
            <a:r>
              <a:rPr lang="en-US" sz="2200" smtClean="0">
                <a:latin typeface="Verdana" pitchFamily="1" charset="0"/>
              </a:rPr>
              <a:t>Use converging evidence (multiple sources) for solutions</a:t>
            </a:r>
          </a:p>
          <a:p>
            <a:pPr eaLnBrk="1" hangingPunct="1"/>
            <a:r>
              <a:rPr lang="en-US" sz="2200" smtClean="0">
                <a:latin typeface="Verdana" pitchFamily="1" charset="0"/>
              </a:rPr>
              <a:t>Writing recommendations and next steps </a:t>
            </a:r>
          </a:p>
          <a:p>
            <a:pPr eaLnBrk="1" hangingPunct="1"/>
            <a:r>
              <a:rPr lang="en-US" sz="2200" smtClean="0">
                <a:latin typeface="Verdana" pitchFamily="1" charset="0"/>
              </a:rPr>
              <a:t>Prepare those who have the responsibility for implementation of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066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Increasing the Participation of Marginalized Groups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9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Times" pitchFamily="1" charset="0"/>
              <a:buNone/>
            </a:pPr>
            <a:r>
              <a:rPr lang="en-US" sz="2200" smtClean="0">
                <a:latin typeface="Verdana" pitchFamily="1" charset="0"/>
              </a:rPr>
              <a:t>Most marginalized are least likely to participate</a:t>
            </a:r>
            <a:br>
              <a:rPr lang="en-US" sz="2200" smtClean="0">
                <a:latin typeface="Verdana" pitchFamily="1" charset="0"/>
              </a:rPr>
            </a:br>
            <a:endParaRPr lang="en-US" sz="2800" smtClean="0">
              <a:latin typeface="Verdana" pitchFamily="1" charset="0"/>
            </a:endParaRPr>
          </a:p>
          <a:p>
            <a:pPr lvl="1" eaLnBrk="1" hangingPunct="1">
              <a:buFont typeface="Times" pitchFamily="1" charset="0"/>
              <a:buChar char="•"/>
            </a:pPr>
            <a:r>
              <a:rPr lang="en-US" sz="2000" smtClean="0">
                <a:latin typeface="Verdana" pitchFamily="1" charset="0"/>
              </a:rPr>
              <a:t>Work with communities, student organizations, centers (e.g. use peers, centers)</a:t>
            </a:r>
            <a:br>
              <a:rPr lang="en-US" sz="2000" smtClean="0">
                <a:latin typeface="Verdana" pitchFamily="1" charset="0"/>
              </a:rPr>
            </a:br>
            <a:endParaRPr lang="en-US" sz="2000" smtClean="0">
              <a:latin typeface="Verdana" pitchFamily="1" charset="0"/>
            </a:endParaRPr>
          </a:p>
          <a:p>
            <a:pPr lvl="1" eaLnBrk="1" hangingPunct="1">
              <a:buFont typeface="Times" pitchFamily="1" charset="0"/>
              <a:buChar char="•"/>
            </a:pPr>
            <a:r>
              <a:rPr lang="en-US" sz="2000" smtClean="0">
                <a:latin typeface="Verdana" pitchFamily="1" charset="0"/>
              </a:rPr>
              <a:t>Emphasize participation as part of institutional self-study and change</a:t>
            </a:r>
            <a:br>
              <a:rPr lang="en-US" sz="2000" smtClean="0">
                <a:latin typeface="Verdana" pitchFamily="1" charset="0"/>
              </a:rPr>
            </a:br>
            <a:endParaRPr lang="en-US" sz="2000" smtClean="0">
              <a:latin typeface="Verdana" pitchFamily="1" charset="0"/>
            </a:endParaRPr>
          </a:p>
          <a:p>
            <a:pPr lvl="1" eaLnBrk="1" hangingPunct="1">
              <a:buFont typeface="Times" pitchFamily="1" charset="0"/>
              <a:buChar char="•"/>
            </a:pPr>
            <a:r>
              <a:rPr lang="en-US" sz="2000" smtClean="0">
                <a:latin typeface="Verdana" pitchFamily="1" charset="0"/>
              </a:rPr>
              <a:t>“Face-to-face” contact or personalized email survey</a:t>
            </a:r>
            <a:br>
              <a:rPr lang="en-US" sz="2000" smtClean="0">
                <a:latin typeface="Verdana" pitchFamily="1" charset="0"/>
              </a:rPr>
            </a:br>
            <a:endParaRPr lang="en-US" sz="2000" smtClean="0">
              <a:latin typeface="Verdana" pitchFamily="1" charset="0"/>
            </a:endParaRPr>
          </a:p>
          <a:p>
            <a:pPr lvl="1" eaLnBrk="1" hangingPunct="1">
              <a:buFont typeface="Times" pitchFamily="1" charset="0"/>
              <a:buChar char="•"/>
            </a:pPr>
            <a:r>
              <a:rPr lang="en-US" sz="2000" smtClean="0">
                <a:latin typeface="Verdana" pitchFamily="1" charset="0"/>
              </a:rPr>
              <a:t> Incentives – drawing for tuition/fees, parking pass, books, etc. or small incentive for each student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228600"/>
            <a:ext cx="7772400" cy="533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Increasing Response Rates</a:t>
            </a:r>
            <a:endParaRPr lang="en-US" b="1" smtClean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066800"/>
            <a:ext cx="8382000" cy="5257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200" smtClean="0">
                <a:latin typeface="Verdana" pitchFamily="1" charset="0"/>
              </a:rPr>
              <a:t>Inform your IT department</a:t>
            </a:r>
            <a:br>
              <a:rPr lang="en-US" sz="2200" smtClean="0">
                <a:latin typeface="Verdana" pitchFamily="1" charset="0"/>
              </a:rPr>
            </a:br>
            <a:endParaRPr lang="en-US" sz="2200" smtClean="0">
              <a:latin typeface="Verdana" pitchFamily="1" charset="0"/>
            </a:endParaRPr>
          </a:p>
          <a:p>
            <a:pPr>
              <a:lnSpc>
                <a:spcPct val="120000"/>
              </a:lnSpc>
            </a:pPr>
            <a:r>
              <a:rPr lang="en-US" sz="2200" smtClean="0">
                <a:latin typeface="Verdana" pitchFamily="1" charset="0"/>
              </a:rPr>
              <a:t>Send out advanced notification to students either through an email, campus announcement, class announcement, student web portal, etc.</a:t>
            </a:r>
            <a:br>
              <a:rPr lang="en-US" sz="2200" smtClean="0">
                <a:latin typeface="Verdana" pitchFamily="1" charset="0"/>
              </a:rPr>
            </a:br>
            <a:endParaRPr lang="en-US" sz="2200" smtClean="0">
              <a:latin typeface="Verdana" pitchFamily="1" charset="0"/>
            </a:endParaRPr>
          </a:p>
          <a:p>
            <a:pPr>
              <a:lnSpc>
                <a:spcPct val="120000"/>
              </a:lnSpc>
            </a:pPr>
            <a:r>
              <a:rPr lang="en-US" sz="2200" smtClean="0">
                <a:latin typeface="Verdana" pitchFamily="1" charset="0"/>
              </a:rPr>
              <a:t>Customize survey as much as possible</a:t>
            </a:r>
            <a:br>
              <a:rPr lang="en-US" sz="2200" smtClean="0">
                <a:latin typeface="Verdana" pitchFamily="1" charset="0"/>
              </a:rPr>
            </a:br>
            <a:endParaRPr lang="en-US" sz="2200" smtClean="0">
              <a:latin typeface="Verdana" pitchFamily="1" charset="0"/>
            </a:endParaRPr>
          </a:p>
          <a:p>
            <a:pPr>
              <a:lnSpc>
                <a:spcPct val="120000"/>
              </a:lnSpc>
            </a:pPr>
            <a:r>
              <a:rPr lang="en-US" sz="2200" smtClean="0">
                <a:latin typeface="Verdana" pitchFamily="1" charset="0"/>
              </a:rPr>
              <a:t>Send email using an email account familiar to students</a:t>
            </a:r>
            <a:br>
              <a:rPr lang="en-US" sz="2200" smtClean="0">
                <a:latin typeface="Verdana" pitchFamily="1" charset="0"/>
              </a:rPr>
            </a:br>
            <a:endParaRPr lang="en-US" sz="2200" smtClean="0">
              <a:latin typeface="Verdana" pitchFamily="1" charset="0"/>
            </a:endParaRPr>
          </a:p>
          <a:p>
            <a:pPr>
              <a:lnSpc>
                <a:spcPct val="120000"/>
              </a:lnSpc>
            </a:pPr>
            <a:r>
              <a:rPr lang="en-US" sz="2200" smtClean="0">
                <a:latin typeface="Verdana" pitchFamily="1" charset="0"/>
              </a:rPr>
              <a:t>Send reminder emails and keep track of responses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Determining Key Steps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486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smtClean="0">
                <a:latin typeface="Verdana" pitchFamily="1" charset="0"/>
              </a:rPr>
              <a:t>Given campus goals/issues and frameworks, determine the key steps that need to occur to incorporate more research about diversity on campus: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smtClean="0">
                <a:latin typeface="Verdana" pitchFamily="1" charset="0"/>
              </a:rPr>
              <a:t>What are the desired outcomes? What information do we need most and from which constituency? (Units, faculty, students)</a:t>
            </a:r>
          </a:p>
          <a:p>
            <a:pPr eaLnBrk="1" hangingPunct="1">
              <a:lnSpc>
                <a:spcPct val="90000"/>
              </a:lnSpc>
            </a:pPr>
            <a:endParaRPr lang="en-US" sz="22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smtClean="0">
                <a:latin typeface="Verdana" pitchFamily="1" charset="0"/>
              </a:rPr>
              <a:t>Who else needs to be at the table on campus? What expertise do we need?</a:t>
            </a:r>
            <a:br>
              <a:rPr lang="en-US" sz="2200" smtClean="0">
                <a:latin typeface="Verdana" pitchFamily="1" charset="0"/>
              </a:rPr>
            </a:br>
            <a:endParaRPr lang="en-US" sz="22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smtClean="0">
                <a:latin typeface="Verdana" pitchFamily="1" charset="0"/>
              </a:rPr>
              <a:t> How do we encourage the participation of students, staff, faculty? </a:t>
            </a:r>
            <a:br>
              <a:rPr lang="en-US" sz="2200" smtClean="0">
                <a:latin typeface="Verdana" pitchFamily="1" charset="0"/>
              </a:rPr>
            </a:br>
            <a:endParaRPr lang="en-US" sz="2200" smtClean="0">
              <a:latin typeface="Verdana" pitchFamily="1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smtClean="0">
                <a:latin typeface="Verdana" pitchFamily="1" charset="0"/>
              </a:rPr>
              <a:t>How will we disseminate the information to ensure it is used to promote progress/change on campus?</a:t>
            </a:r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12788" y="457200"/>
            <a:ext cx="7745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1" charset="0"/>
              </a:rPr>
              <a:t>Resources &amp; Questions</a:t>
            </a:r>
            <a:endParaRPr lang="fr-FR" sz="3200" b="1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1" charset="0"/>
            </a:endParaRPr>
          </a:p>
        </p:txBody>
      </p:sp>
      <p:sp>
        <p:nvSpPr>
          <p:cNvPr id="54276" name="Text Box 6"/>
          <p:cNvSpPr txBox="1">
            <a:spLocks noChangeArrowheads="1"/>
          </p:cNvSpPr>
          <p:nvPr/>
        </p:nvSpPr>
        <p:spPr bwMode="auto">
          <a:xfrm>
            <a:off x="1371600" y="2057400"/>
            <a:ext cx="6629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Times" pitchFamily="1" charset="0"/>
              <a:buNone/>
            </a:pPr>
            <a:r>
              <a:rPr lang="en-US" sz="2600"/>
              <a:t> Higher Education Research Institute   </a:t>
            </a:r>
            <a:br>
              <a:rPr lang="en-US" sz="2600"/>
            </a:br>
            <a:r>
              <a:rPr lang="en-US" sz="2600"/>
              <a:t>  </a:t>
            </a:r>
            <a:r>
              <a:rPr lang="en-US" sz="2600">
                <a:hlinkClick r:id="rId4"/>
              </a:rPr>
              <a:t>http://www.heri.ucla.edu</a:t>
            </a:r>
            <a:r>
              <a:rPr lang="en-US" sz="2600"/>
              <a:t/>
            </a:r>
            <a:br>
              <a:rPr lang="en-US" sz="2600"/>
            </a:br>
            <a:endParaRPr lang="en-US" sz="2600"/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Times" pitchFamily="1" charset="0"/>
              <a:buNone/>
            </a:pPr>
            <a:r>
              <a:rPr lang="en-US" sz="2600"/>
              <a:t> Diverse Learning Environments Project</a:t>
            </a:r>
            <a:br>
              <a:rPr lang="en-US" sz="2600"/>
            </a:br>
            <a:r>
              <a:rPr lang="en-US" sz="2600"/>
              <a:t>     Website: </a:t>
            </a:r>
            <a:r>
              <a:rPr lang="en-US" sz="2600">
                <a:hlinkClick r:id="rId5"/>
              </a:rPr>
              <a:t>http://heri.ucla.edu/dle</a:t>
            </a:r>
            <a:endParaRPr lang="en-US" sz="2600"/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Times" pitchFamily="1" charset="0"/>
              <a:buNone/>
            </a:pPr>
            <a:r>
              <a:rPr lang="en-US" sz="2600"/>
              <a:t>    Email: </a:t>
            </a:r>
            <a:r>
              <a:rPr lang="en-US" sz="2600">
                <a:hlinkClick r:id="rId6"/>
              </a:rPr>
              <a:t>dleproject@gseis.ucla.edu</a:t>
            </a:r>
            <a:endParaRPr lang="en-US" sz="2600"/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Times" pitchFamily="1" charset="0"/>
              <a:buNone/>
            </a:pPr>
            <a:r>
              <a:rPr lang="en-US" sz="2600"/>
              <a:t>    Phone: 310-267-5930</a:t>
            </a:r>
            <a:br>
              <a:rPr lang="en-US" sz="2600"/>
            </a:b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2004:Templates:Presentations:Designs:Zig Zag</Template>
  <TotalTime>3630</TotalTime>
  <Words>890</Words>
  <Application>Microsoft Office PowerPoint</Application>
  <PresentationFormat>On-screen Show (4:3)</PresentationFormat>
  <Paragraphs>312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ＭＳ Ｐゴシック</vt:lpstr>
      <vt:lpstr>Verdana</vt:lpstr>
      <vt:lpstr>Times New Roman</vt:lpstr>
      <vt:lpstr>Times</vt:lpstr>
      <vt:lpstr>Modèle par défaut</vt:lpstr>
      <vt:lpstr>Slide 1</vt:lpstr>
      <vt:lpstr>Overview</vt:lpstr>
      <vt:lpstr>Slide 3</vt:lpstr>
      <vt:lpstr>Purpose &amp; Goals</vt:lpstr>
      <vt:lpstr>Slide 5</vt:lpstr>
      <vt:lpstr>Slide 6</vt:lpstr>
      <vt:lpstr>Slide 7</vt:lpstr>
      <vt:lpstr>Slide 8</vt:lpstr>
      <vt:lpstr>DLE Conceptual Framework</vt:lpstr>
      <vt:lpstr>Slide 10</vt:lpstr>
      <vt:lpstr>Slide 11</vt:lpstr>
      <vt:lpstr>Slide 12</vt:lpstr>
      <vt:lpstr>Slide 13</vt:lpstr>
      <vt:lpstr>Construct:  Effects of Economic Context</vt:lpstr>
      <vt:lpstr>Slide 15</vt:lpstr>
      <vt:lpstr>Slide 16</vt:lpstr>
      <vt:lpstr>Slide 17</vt:lpstr>
      <vt:lpstr>Slide 18</vt:lpstr>
      <vt:lpstr>Slide 19</vt:lpstr>
      <vt:lpstr>Slide 20</vt:lpstr>
      <vt:lpstr>Action Plan</vt:lpstr>
      <vt:lpstr>Key Considerations:  Have a Plan for  Ownership &amp; Responsibility</vt:lpstr>
      <vt:lpstr>Increasing the Participation of Marginalized Groups</vt:lpstr>
      <vt:lpstr>Increasing Response Rates</vt:lpstr>
      <vt:lpstr>Determining Key Steps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Diverse Learning Environments: A New Assessment and Plan of Action to Transform Campus Climate</dc:title>
  <dc:creator>Cynthia Lua Alvarez</dc:creator>
  <cp:lastModifiedBy>wann</cp:lastModifiedBy>
  <cp:revision>149</cp:revision>
  <dcterms:created xsi:type="dcterms:W3CDTF">2010-06-03T02:01:32Z</dcterms:created>
  <dcterms:modified xsi:type="dcterms:W3CDTF">2010-12-15T18:04:05Z</dcterms:modified>
</cp:coreProperties>
</file>