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60" r:id="rId2"/>
    <p:sldId id="319" r:id="rId3"/>
    <p:sldId id="293" r:id="rId4"/>
    <p:sldId id="294" r:id="rId5"/>
    <p:sldId id="295" r:id="rId6"/>
    <p:sldId id="296" r:id="rId7"/>
    <p:sldId id="297" r:id="rId8"/>
    <p:sldId id="298" r:id="rId9"/>
    <p:sldId id="269" r:id="rId10"/>
    <p:sldId id="299" r:id="rId11"/>
    <p:sldId id="300" r:id="rId12"/>
    <p:sldId id="301" r:id="rId13"/>
    <p:sldId id="302" r:id="rId14"/>
    <p:sldId id="259" r:id="rId15"/>
    <p:sldId id="270" r:id="rId16"/>
    <p:sldId id="266" r:id="rId17"/>
    <p:sldId id="273" r:id="rId18"/>
    <p:sldId id="272" r:id="rId19"/>
    <p:sldId id="267" r:id="rId20"/>
    <p:sldId id="275" r:id="rId21"/>
    <p:sldId id="276" r:id="rId22"/>
    <p:sldId id="268" r:id="rId23"/>
    <p:sldId id="274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20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847" autoAdjust="0"/>
  </p:normalViewPr>
  <p:slideViewPr>
    <p:cSldViewPr>
      <p:cViewPr varScale="1">
        <p:scale>
          <a:sx n="82" d="100"/>
          <a:sy n="82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shared.gseis.ucla.edu\research\heri\research\ford\AACU_2010\DLE_Presentation\Data%20Analysis\Tables_2yr_4yr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shared.gseis.ucla.edu\research\heri\research\ford\AACU_2010\DLE_Presentation\Data%20Analysis\Tables_2yr_4yr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dk1" tx1="lt1" bg2="dk2" tx2="lt2" accent1="accent1" accent2="accent2" accent3="accent3" accent4="accent4" accent5="accent5" accent6="accent6" hlink="hlink" folHlink="folHlink"/>
  <c:chart>
    <c:plotArea>
      <c:layout/>
      <c:barChart>
        <c:barDir val="bar"/>
        <c:grouping val="clustered"/>
        <c:ser>
          <c:idx val="0"/>
          <c:order val="0"/>
          <c:tx>
            <c:strRef>
              <c:f>Sheet1!$B$3</c:f>
              <c:strCache>
                <c:ptCount val="1"/>
                <c:pt idx="0">
                  <c:v>Four Year</c:v>
                </c:pt>
              </c:strCache>
            </c:strRef>
          </c:tx>
          <c:cat>
            <c:strRef>
              <c:f>Sheet1!$A$4:$A$8</c:f>
              <c:strCache>
                <c:ptCount val="5"/>
                <c:pt idx="0">
                  <c:v>Campus-wide respect for the expression of diverse beliefs and experiences</c:v>
                </c:pt>
                <c:pt idx="1">
                  <c:v>Interactions among different racial/ethnic groups</c:v>
                </c:pt>
                <c:pt idx="2">
                  <c:v>Administrative response to incidents of discrimination</c:v>
                </c:pt>
                <c:pt idx="3">
                  <c:v>Racial/ethnic diversity of the faculty</c:v>
                </c:pt>
                <c:pt idx="4">
                  <c:v>Racial/ethnic diversity of the student body</c:v>
                </c:pt>
              </c:strCache>
            </c:strRef>
          </c:cat>
          <c:val>
            <c:numRef>
              <c:f>Sheet1!$B$4:$B$8</c:f>
              <c:numCache>
                <c:formatCode>General</c:formatCode>
                <c:ptCount val="5"/>
                <c:pt idx="0">
                  <c:v>61.7</c:v>
                </c:pt>
                <c:pt idx="1">
                  <c:v>53.9</c:v>
                </c:pt>
                <c:pt idx="2">
                  <c:v>47.7</c:v>
                </c:pt>
                <c:pt idx="3">
                  <c:v>54.9</c:v>
                </c:pt>
                <c:pt idx="4">
                  <c:v>52.5</c:v>
                </c:pt>
              </c:numCache>
            </c:numRef>
          </c:val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Two Year</c:v>
                </c:pt>
              </c:strCache>
            </c:strRef>
          </c:tx>
          <c:cat>
            <c:strRef>
              <c:f>Sheet1!$A$4:$A$8</c:f>
              <c:strCache>
                <c:ptCount val="5"/>
                <c:pt idx="0">
                  <c:v>Campus-wide respect for the expression of diverse beliefs and experiences</c:v>
                </c:pt>
                <c:pt idx="1">
                  <c:v>Interactions among different racial/ethnic groups</c:v>
                </c:pt>
                <c:pt idx="2">
                  <c:v>Administrative response to incidents of discrimination</c:v>
                </c:pt>
                <c:pt idx="3">
                  <c:v>Racial/ethnic diversity of the faculty</c:v>
                </c:pt>
                <c:pt idx="4">
                  <c:v>Racial/ethnic diversity of the student body</c:v>
                </c:pt>
              </c:strCache>
            </c:strRef>
          </c:cat>
          <c:val>
            <c:numRef>
              <c:f>Sheet1!$C$4:$C$8</c:f>
              <c:numCache>
                <c:formatCode>General</c:formatCode>
                <c:ptCount val="5"/>
                <c:pt idx="0">
                  <c:v>70.8</c:v>
                </c:pt>
                <c:pt idx="1">
                  <c:v>65.3</c:v>
                </c:pt>
                <c:pt idx="2">
                  <c:v>49.7</c:v>
                </c:pt>
                <c:pt idx="3">
                  <c:v>67.8</c:v>
                </c:pt>
                <c:pt idx="4">
                  <c:v>72.7</c:v>
                </c:pt>
              </c:numCache>
            </c:numRef>
          </c:val>
        </c:ser>
        <c:axId val="40037376"/>
        <c:axId val="40784640"/>
      </c:barChart>
      <c:catAx>
        <c:axId val="40037376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40784640"/>
        <c:crosses val="autoZero"/>
        <c:auto val="1"/>
        <c:lblAlgn val="ctr"/>
        <c:lblOffset val="100"/>
      </c:catAx>
      <c:valAx>
        <c:axId val="40784640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4003737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dk1" tx1="lt1" bg2="dk2" tx2="lt2" accent1="accent1" accent2="accent2" accent3="accent3" accent4="accent4" accent5="accent5" accent6="accent6" hlink="hlink" folHlink="folHlink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Sheet1!$B$16</c:f>
              <c:strCache>
                <c:ptCount val="1"/>
                <c:pt idx="0">
                  <c:v>Four Year</c:v>
                </c:pt>
              </c:strCache>
            </c:strRef>
          </c:tx>
          <c:cat>
            <c:strRef>
              <c:f>Sheet1!$A$17:$A$22</c:f>
              <c:strCache>
                <c:ptCount val="6"/>
                <c:pt idx="0">
                  <c:v>At least one faculty member has taken an interest in my development</c:v>
                </c:pt>
                <c:pt idx="1">
                  <c:v>Staff recognize my achievements</c:v>
                </c:pt>
                <c:pt idx="2">
                  <c:v>Staff encourage me to get involved in campus activities</c:v>
                </c:pt>
                <c:pt idx="3">
                  <c:v>Faculty believe in my potential to succeed academically</c:v>
                </c:pt>
                <c:pt idx="4">
                  <c:v>At least one staff member has taken an interest in my development</c:v>
                </c:pt>
                <c:pt idx="5">
                  <c:v>Faculty empower me to learn here</c:v>
                </c:pt>
              </c:strCache>
            </c:strRef>
          </c:cat>
          <c:val>
            <c:numRef>
              <c:f>Sheet1!$B$17:$B$22</c:f>
              <c:numCache>
                <c:formatCode>General</c:formatCode>
                <c:ptCount val="6"/>
                <c:pt idx="0">
                  <c:v>80.3</c:v>
                </c:pt>
                <c:pt idx="1">
                  <c:v>77</c:v>
                </c:pt>
                <c:pt idx="2">
                  <c:v>68.3</c:v>
                </c:pt>
                <c:pt idx="3">
                  <c:v>90.8</c:v>
                </c:pt>
                <c:pt idx="4">
                  <c:v>82</c:v>
                </c:pt>
                <c:pt idx="5">
                  <c:v>90.4</c:v>
                </c:pt>
              </c:numCache>
            </c:numRef>
          </c:val>
        </c:ser>
        <c:ser>
          <c:idx val="1"/>
          <c:order val="1"/>
          <c:tx>
            <c:strRef>
              <c:f>Sheet1!$C$16</c:f>
              <c:strCache>
                <c:ptCount val="1"/>
                <c:pt idx="0">
                  <c:v>Two Year</c:v>
                </c:pt>
              </c:strCache>
            </c:strRef>
          </c:tx>
          <c:cat>
            <c:strRef>
              <c:f>Sheet1!$A$17:$A$22</c:f>
              <c:strCache>
                <c:ptCount val="6"/>
                <c:pt idx="0">
                  <c:v>At least one faculty member has taken an interest in my development</c:v>
                </c:pt>
                <c:pt idx="1">
                  <c:v>Staff recognize my achievements</c:v>
                </c:pt>
                <c:pt idx="2">
                  <c:v>Staff encourage me to get involved in campus activities</c:v>
                </c:pt>
                <c:pt idx="3">
                  <c:v>Faculty believe in my potential to succeed academically</c:v>
                </c:pt>
                <c:pt idx="4">
                  <c:v>At least one staff member has taken an interest in my development</c:v>
                </c:pt>
                <c:pt idx="5">
                  <c:v>Faculty empower me to learn here</c:v>
                </c:pt>
              </c:strCache>
            </c:strRef>
          </c:cat>
          <c:val>
            <c:numRef>
              <c:f>Sheet1!$C$17:$C$22</c:f>
              <c:numCache>
                <c:formatCode>General</c:formatCode>
                <c:ptCount val="6"/>
                <c:pt idx="0">
                  <c:v>74.7</c:v>
                </c:pt>
                <c:pt idx="1">
                  <c:v>74.7</c:v>
                </c:pt>
                <c:pt idx="2">
                  <c:v>50.4</c:v>
                </c:pt>
                <c:pt idx="3">
                  <c:v>88</c:v>
                </c:pt>
                <c:pt idx="4">
                  <c:v>76.599999999999994</c:v>
                </c:pt>
                <c:pt idx="5">
                  <c:v>89.3</c:v>
                </c:pt>
              </c:numCache>
            </c:numRef>
          </c:val>
        </c:ser>
        <c:axId val="40818560"/>
        <c:axId val="40820096"/>
      </c:barChart>
      <c:catAx>
        <c:axId val="40818560"/>
        <c:scaling>
          <c:orientation val="minMax"/>
        </c:scaling>
        <c:axPos val="l"/>
        <c:tickLblPos val="nextTo"/>
        <c:txPr>
          <a:bodyPr/>
          <a:lstStyle/>
          <a:p>
            <a:pPr>
              <a:defRPr sz="1500"/>
            </a:pPr>
            <a:endParaRPr lang="en-US"/>
          </a:p>
        </c:txPr>
        <c:crossAx val="40820096"/>
        <c:crosses val="autoZero"/>
        <c:auto val="1"/>
        <c:lblAlgn val="ctr"/>
        <c:lblOffset val="100"/>
      </c:catAx>
      <c:valAx>
        <c:axId val="40820096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4081856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35A5891-D077-4A73-A217-A5E06C49DE89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1553E12E-DA95-46B4-88A1-616C5098C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1E22306-F096-4DD0-9514-39CD63477A72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EE29CE9C-642C-4143-BD38-8359DF63B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AEFAE-1D99-4A0F-95BA-5F3E19EB5394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64C84-050C-401F-B333-93B6E3D0B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65B6F-E624-469B-85D7-8F511E586B0E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F8511-85B9-4E4B-9ED1-797AAD01A3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0611B-1EA7-45F7-AEE7-8B55EE8627F6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26C8D-29E6-4CE1-B9D3-F50A4F095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DBE09-4112-4FC4-8B90-62B9ECE97C54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0D991-8AA1-46AF-868E-CF638CC99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b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b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BAF27-B7D5-470C-A61E-4A1D8DBB0A8F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5484E-76DD-4BF6-98ED-A2BFB94C07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1481C-206B-4696-A2D0-E2DCF1A3455E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679A8-C835-45FA-BD5B-15C637FE7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B40AC-6E5C-454E-812F-61B625AC7501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2B37D-0881-4217-A1A9-D2FB53240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>
            <a:noFill/>
            <a:miter lim="800000"/>
            <a:headEnd/>
            <a:tailEnd/>
          </a:ln>
          <a:effectLst>
            <a:outerShdw blurRad="63500" dist="12900" dir="5400000" algn="tl" rotWithShape="0">
              <a:srgbClr val="000000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Rockwel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D6C2B-47D4-4EC3-AFBA-17B16768AD1F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E0094-97AC-4585-A5A8-99FD2416F1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96C31-177E-4B90-841D-FC0A9B76234D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3A152-69AE-4EDD-B335-13C464EE2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424B6-E376-4122-B04E-D7A66B3A5FFE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C6064-79D9-427D-B7A9-D58404C240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FCDE2-1131-4B47-9DD9-C497933D595C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C5653-4992-49C7-A328-E7FF17AB6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B3AEAC"/>
                </a:solidFill>
                <a:latin typeface="Rockwel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B3AEAC"/>
                </a:solidFill>
                <a:latin typeface="Rockwell" charset="0"/>
              </a:defRPr>
            </a:lvl1pPr>
          </a:lstStyle>
          <a:p>
            <a:pPr>
              <a:defRPr/>
            </a:pPr>
            <a:fld id="{CEFD6082-1E32-45CD-88D8-C9BF515A129F}" type="datetime1">
              <a:rPr lang="en-US"/>
              <a:pPr>
                <a:defRPr/>
              </a:pPr>
              <a:t>12/15/2010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F0E3C0"/>
                </a:solidFill>
                <a:latin typeface="Rockwell" charset="0"/>
              </a:defRPr>
            </a:lvl1pPr>
          </a:lstStyle>
          <a:p>
            <a:pPr>
              <a:defRPr/>
            </a:pPr>
            <a:fld id="{DBE7B5AC-A126-4890-8326-5C4099AFB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32" r:id="rId7"/>
    <p:sldLayoutId id="2147483841" r:id="rId8"/>
    <p:sldLayoutId id="2147483842" r:id="rId9"/>
    <p:sldLayoutId id="2147483833" r:id="rId10"/>
    <p:sldLayoutId id="2147483834" r:id="rId11"/>
  </p:sldLayoutIdLst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FFF49C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  <a:ea typeface="ＭＳ Ｐゴシック" charset="-128"/>
          <a:cs typeface="ＭＳ Ｐゴシック" charset="-128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  <a:ea typeface="ＭＳ Ｐゴシック" charset="-128"/>
          <a:cs typeface="ＭＳ Ｐゴシック" charset="-128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  <a:ea typeface="ＭＳ Ｐゴシック" charset="-128"/>
          <a:cs typeface="ＭＳ Ｐゴシック" charset="-128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  <a:ea typeface="ＭＳ Ｐゴシック" charset="-128"/>
          <a:cs typeface="ＭＳ Ｐゴシック" charset="-128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FFF49C"/>
          </a:solidFill>
          <a:latin typeface="Rockwell" pitchFamily="18" charset="0"/>
        </a:defRPr>
      </a:lvl9pPr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charset="2"/>
        <a:buChar char="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B58B80"/>
        </a:buClr>
        <a:buSzPct val="100000"/>
        <a:buFont typeface="Wingdings 2" charset="2"/>
        <a:buChar char=""/>
        <a:defRPr sz="23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B58B80"/>
        </a:buClr>
        <a:buSzPct val="100000"/>
        <a:buFont typeface="Wingdings 2" charset="2"/>
        <a:buChar char="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B58B80"/>
        </a:buClr>
        <a:buSzPct val="100000"/>
        <a:buFont typeface="Wingdings 2" charset="2"/>
        <a:buChar char=""/>
        <a:defRPr sz="19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indent="0" eaLnBrk="1" fontAlgn="auto" hangingPunct="1">
              <a:spcAft>
                <a:spcPts val="0"/>
              </a:spcAft>
              <a:defRPr/>
            </a:pPr>
            <a:r>
              <a:rPr lang="en-US" sz="3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Campus Climate, Effective Practices, and Student Outcomes in </a:t>
            </a:r>
            <a:br>
              <a:rPr lang="en-US" sz="3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sz="3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Diverse Learning Environments</a:t>
            </a:r>
            <a:endParaRPr lang="en-US" sz="38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1267" name="Subtitle 4"/>
          <p:cNvSpPr>
            <a:spLocks noGrp="1"/>
          </p:cNvSpPr>
          <p:nvPr>
            <p:ph type="subTitle" idx="1"/>
          </p:nvPr>
        </p:nvSpPr>
        <p:spPr>
          <a:xfrm>
            <a:off x="609600" y="2971800"/>
            <a:ext cx="8388350" cy="17526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Sylvia Hurtado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Marcela Cuellar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Cynthia </a:t>
            </a:r>
            <a:r>
              <a:rPr lang="en-US" dirty="0" err="1" smtClean="0"/>
              <a:t>Lua</a:t>
            </a:r>
            <a:r>
              <a:rPr lang="en-US" dirty="0" smtClean="0"/>
              <a:t> Alvarez</a:t>
            </a:r>
            <a:endParaRPr lang="en-US" dirty="0" smtClean="0"/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4724400" y="5562600"/>
            <a:ext cx="41148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Font typeface="Wingdings 2" charset="2"/>
              <a:buNone/>
              <a:defRPr/>
            </a:pPr>
            <a:r>
              <a:rPr lang="en-US" sz="2200" dirty="0">
                <a:latin typeface="+mj-lt"/>
              </a:rPr>
              <a:t>AAC&amp;U Meeting</a:t>
            </a:r>
          </a:p>
          <a:p>
            <a:pPr algn="r">
              <a:buFont typeface="Wingdings 2" charset="2"/>
              <a:buNone/>
              <a:defRPr/>
            </a:pPr>
            <a:r>
              <a:rPr lang="en-US" sz="2200" dirty="0">
                <a:latin typeface="+mj-lt"/>
              </a:rPr>
              <a:t>October 22, 2010</a:t>
            </a:r>
          </a:p>
          <a:p>
            <a:pPr algn="r">
              <a:buFont typeface="Wingdings 2" charset="2"/>
              <a:buNone/>
              <a:defRPr/>
            </a:pPr>
            <a:r>
              <a:rPr lang="en-US" sz="2200" dirty="0">
                <a:latin typeface="+mj-lt"/>
              </a:rPr>
              <a:t>Houston, TX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Overview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Purposes, goals, &amp; Key Features of Project</a:t>
            </a:r>
          </a:p>
          <a:p>
            <a:pPr>
              <a:buFont typeface="Wingdings 2" charset="2"/>
              <a:buNone/>
            </a:pPr>
            <a:endParaRPr lang="en-US" smtClean="0"/>
          </a:p>
          <a:p>
            <a:r>
              <a:rPr lang="en-US" smtClean="0"/>
              <a:t>Developing the DLE Conceptual Framework</a:t>
            </a:r>
          </a:p>
          <a:p>
            <a:pPr>
              <a:buFont typeface="Wingdings 2" charset="2"/>
              <a:buNone/>
            </a:pPr>
            <a:endParaRPr lang="en-US" smtClean="0"/>
          </a:p>
          <a:p>
            <a:r>
              <a:rPr lang="en-US" smtClean="0"/>
              <a:t>A New Assessment:  Diverse Learning Environments Survey</a:t>
            </a:r>
          </a:p>
          <a:p>
            <a:pPr>
              <a:buFont typeface="Wingdings 2" charset="2"/>
              <a:buNone/>
            </a:pPr>
            <a:endParaRPr lang="en-US" smtClean="0"/>
          </a:p>
          <a:p>
            <a:r>
              <a:rPr lang="en-US" smtClean="0"/>
              <a:t>DLE Survey Pilot Findings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Purpose, Goals, &amp; Key Features of the DLE Project 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rIns="91440"/>
          <a:lstStyle/>
          <a:p>
            <a:pPr algn="ctr" eaLnBrk="1" hangingPunct="1">
              <a:buFontTx/>
              <a:buNone/>
              <a:defRPr/>
            </a:pPr>
            <a:endParaRPr lang="en-US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charset="0"/>
            </a:endParaRPr>
          </a:p>
          <a:p>
            <a:pPr algn="ctr" eaLnBrk="1" hangingPunct="1">
              <a:buFontTx/>
              <a:buNone/>
              <a:defRPr/>
            </a:pPr>
            <a:endParaRPr lang="en-US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Purpose &amp; Goals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smtClean="0"/>
              <a:t>Purpose:</a:t>
            </a:r>
          </a:p>
          <a:p>
            <a:pPr lvl="1"/>
            <a:r>
              <a:rPr lang="en-US" sz="2300" smtClean="0"/>
              <a:t>Assist educators in advancing the success of diverse students</a:t>
            </a:r>
          </a:p>
          <a:p>
            <a:pPr>
              <a:buFontTx/>
              <a:buNone/>
            </a:pPr>
            <a:endParaRPr lang="en-US" sz="2400" smtClean="0"/>
          </a:p>
          <a:p>
            <a:r>
              <a:rPr lang="en-US" smtClean="0"/>
              <a:t>Goals:</a:t>
            </a:r>
          </a:p>
          <a:p>
            <a:pPr lvl="1"/>
            <a:r>
              <a:rPr lang="en-US" sz="2300" smtClean="0"/>
              <a:t>Develop a greater awareness about diversity, student learning, and student success</a:t>
            </a:r>
          </a:p>
          <a:p>
            <a:pPr lvl="1"/>
            <a:r>
              <a:rPr lang="en-US" sz="2300" smtClean="0"/>
              <a:t>Assess undergraduate skills for work and citizenship in a pluralistic democracy</a:t>
            </a:r>
          </a:p>
          <a:p>
            <a:pPr lvl="1"/>
            <a:r>
              <a:rPr lang="en-US" sz="2300" smtClean="0"/>
              <a:t>Increase retention rates and improve the assessment of retention</a:t>
            </a:r>
          </a:p>
          <a:p>
            <a:pPr lvl="1"/>
            <a:r>
              <a:rPr lang="en-US" sz="2300" smtClean="0"/>
              <a:t>Create the conditions for realizing the benefits of diversity in the learning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Key Features of the Project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Research:</a:t>
            </a:r>
          </a:p>
          <a:p>
            <a:pPr lvl="1"/>
            <a:r>
              <a:rPr lang="en-US" smtClean="0"/>
              <a:t> Diverse Learning Environments Survey</a:t>
            </a:r>
          </a:p>
          <a:p>
            <a:pPr lvl="1"/>
            <a:r>
              <a:rPr lang="en-US" smtClean="0"/>
              <a:t> Campus Case Studies of 7 Institutions</a:t>
            </a:r>
          </a:p>
          <a:p>
            <a:pPr lvl="1"/>
            <a:r>
              <a:rPr lang="en-US" smtClean="0"/>
              <a:t> National Retention Study (Clearinghouse)</a:t>
            </a:r>
          </a:p>
          <a:p>
            <a:pPr>
              <a:buFont typeface="Wingdings 2" charset="2"/>
              <a:buNone/>
            </a:pPr>
            <a:endParaRPr lang="en-US" sz="2600" smtClean="0"/>
          </a:p>
          <a:p>
            <a:r>
              <a:rPr lang="en-US" smtClean="0"/>
              <a:t>Practice:</a:t>
            </a:r>
          </a:p>
          <a:p>
            <a:pPr lvl="1"/>
            <a:r>
              <a:rPr lang="en-US" smtClean="0"/>
              <a:t>  Institute for the Critical Analysis </a:t>
            </a:r>
            <a:br>
              <a:rPr lang="en-US" smtClean="0"/>
            </a:br>
            <a:r>
              <a:rPr lang="en-US" smtClean="0"/>
              <a:t>   of Quantitative Data</a:t>
            </a:r>
          </a:p>
          <a:p>
            <a:pPr lvl="1"/>
            <a:r>
              <a:rPr lang="en-US" smtClean="0"/>
              <a:t>  Diversity Research Institute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Developing the Diverse Learning Environments Conceptual Framework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Student Success Outcomes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Times New Roman" charset="0"/>
              </a:rPr>
              <a:t>Habits of Mind/Skills for Lifelong Learning</a:t>
            </a:r>
          </a:p>
          <a:p>
            <a:endParaRPr lang="en-US" smtClean="0">
              <a:cs typeface="Times New Roman" charset="0"/>
            </a:endParaRPr>
          </a:p>
          <a:p>
            <a:endParaRPr lang="en-US" smtClean="0">
              <a:cs typeface="Times New Roman" charset="0"/>
            </a:endParaRPr>
          </a:p>
          <a:p>
            <a:r>
              <a:rPr lang="en-US" smtClean="0">
                <a:cs typeface="Times New Roman" charset="0"/>
              </a:rPr>
              <a:t> Competencies for a Multicultural World</a:t>
            </a:r>
          </a:p>
          <a:p>
            <a:endParaRPr lang="en-US" smtClean="0">
              <a:cs typeface="Times New Roman" charset="0"/>
            </a:endParaRPr>
          </a:p>
          <a:p>
            <a:endParaRPr lang="en-US" smtClean="0">
              <a:cs typeface="Times New Roman" charset="0"/>
            </a:endParaRPr>
          </a:p>
          <a:p>
            <a:r>
              <a:rPr lang="en-US" smtClean="0">
                <a:cs typeface="Times New Roman" charset="0"/>
              </a:rPr>
              <a:t> Achievement and Retention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Foundational Frameworks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smtClean="0"/>
              <a:t>Institutional Adaptation to Student Diversity</a:t>
            </a:r>
          </a:p>
          <a:p>
            <a:pPr lvl="2"/>
            <a:r>
              <a:rPr lang="en-US" sz="2000" smtClean="0"/>
              <a:t>Richardson &amp; Skinner (1990)</a:t>
            </a:r>
          </a:p>
          <a:p>
            <a:pPr lvl="2">
              <a:buFont typeface="Wingdings 2" charset="2"/>
              <a:buNone/>
            </a:pPr>
            <a:endParaRPr lang="en-US" sz="2400" smtClean="0"/>
          </a:p>
          <a:p>
            <a:r>
              <a:rPr lang="en-US" sz="3000" smtClean="0"/>
              <a:t>Campus Climate for Diversity</a:t>
            </a:r>
          </a:p>
          <a:p>
            <a:pPr lvl="2"/>
            <a:r>
              <a:rPr lang="en-US" sz="2000" smtClean="0"/>
              <a:t>Hurtado, Milem, Clayton-Pedersen &amp; Allen (1998, 1999)</a:t>
            </a:r>
          </a:p>
          <a:p>
            <a:pPr lvl="2"/>
            <a:r>
              <a:rPr lang="en-US" sz="2000" smtClean="0"/>
              <a:t>Milem, Chang &amp; Antonio (2005)</a:t>
            </a:r>
          </a:p>
          <a:p>
            <a:pPr lvl="2">
              <a:buFont typeface="Arial" charset="0"/>
              <a:buChar char="•"/>
            </a:pPr>
            <a:endParaRPr lang="en-US" sz="2400" smtClean="0"/>
          </a:p>
          <a:p>
            <a:r>
              <a:rPr lang="en-US" sz="3000" smtClean="0"/>
              <a:t>Student/Institution Engagement Model</a:t>
            </a:r>
          </a:p>
          <a:p>
            <a:pPr lvl="2"/>
            <a:r>
              <a:rPr lang="en-US" sz="2000" smtClean="0"/>
              <a:t>Nora, Barlow &amp; Crisp (2005)</a:t>
            </a:r>
          </a:p>
          <a:p>
            <a:pPr>
              <a:buFont typeface="Wingdings 2" charset="2"/>
              <a:buNone/>
            </a:pPr>
            <a:endParaRPr lang="en-US" sz="2800" smtClean="0"/>
          </a:p>
          <a:p>
            <a:r>
              <a:rPr lang="en-US" sz="2800" smtClean="0"/>
              <a:t>Dynamics of Multicultural Teaching &amp; Learning</a:t>
            </a:r>
          </a:p>
          <a:p>
            <a:pPr lvl="2"/>
            <a:r>
              <a:rPr lang="en-US" sz="2000" smtClean="0"/>
              <a:t>Marchesani &amp; Adams (1992) adaptation of Jackson (1988)</a:t>
            </a:r>
          </a:p>
          <a:p>
            <a:pPr>
              <a:buFont typeface="Wingdings 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ECA7D6-EDC3-44F0-BF48-A2FFA71D7DF9}" type="slidenum">
              <a:rPr lang="en-US" smtClean="0"/>
              <a:pPr/>
              <a:t>9</a:t>
            </a:fld>
            <a:endParaRPr lang="en-US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6" name="Acrobat Document" r:id="rId3" imgW="7128000" imgH="5508000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A New Assessment:  </a:t>
            </a:r>
            <a:br>
              <a:rPr lang="en-US" dirty="0" smtClean="0">
                <a:ea typeface="+mj-ea"/>
                <a:cs typeface="+mj-cs"/>
              </a:rPr>
            </a:br>
            <a:r>
              <a:rPr lang="en-US" dirty="0" smtClean="0">
                <a:ea typeface="+mj-ea"/>
                <a:cs typeface="+mj-cs"/>
              </a:rPr>
              <a:t>Diverse Learning Environments Survey 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Unveiling the DLE Survey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Nationally available CIRP survey</a:t>
            </a:r>
          </a:p>
          <a:p>
            <a:pPr eaLnBrk="1" hangingPunct="1">
              <a:lnSpc>
                <a:spcPct val="90000"/>
              </a:lnSpc>
              <a:buFont typeface="Wingdings 2" charset="2"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Integrated assessment of climate, diversity practice, and outcomes</a:t>
            </a:r>
            <a:br>
              <a:rPr lang="en-US" smtClean="0"/>
            </a:b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Inclusive of diverse social identities</a:t>
            </a:r>
            <a:br>
              <a:rPr lang="en-US" smtClean="0"/>
            </a:b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Modules targeting specific topics</a:t>
            </a:r>
            <a:br>
              <a:rPr lang="en-US" smtClean="0"/>
            </a:b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Longitudinal when linked with other student data (e.g. registrar data)</a:t>
            </a:r>
            <a:r>
              <a:rPr lang="en-US" smtClean="0">
                <a:latin typeface="Verdana" charset="0"/>
              </a:rPr>
              <a:t/>
            </a:r>
            <a:br>
              <a:rPr lang="en-US" smtClean="0">
                <a:latin typeface="Verdana" charset="0"/>
              </a:rPr>
            </a:br>
            <a:endParaRPr lang="en-US" smtClean="0">
              <a:latin typeface="Verdana" charset="0"/>
            </a:endParaRP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DLE Survey </a:t>
            </a:r>
            <a:r>
              <a:rPr lang="en-US" dirty="0" err="1" smtClean="0">
                <a:ea typeface="+mj-ea"/>
                <a:cs typeface="+mj-cs"/>
              </a:rPr>
              <a:t>Compnents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Core Survey</a:t>
            </a:r>
            <a:r>
              <a:rPr lang="en-US" sz="2600" smtClean="0"/>
              <a:t/>
            </a:r>
            <a:br>
              <a:rPr lang="en-US" sz="2600" smtClean="0"/>
            </a:br>
            <a:endParaRPr lang="en-US" sz="2600" smtClean="0"/>
          </a:p>
          <a:p>
            <a:r>
              <a:rPr lang="en-US" smtClean="0"/>
              <a:t>Modules</a:t>
            </a:r>
          </a:p>
          <a:p>
            <a:pPr lvl="1"/>
            <a:r>
              <a:rPr lang="en-US" smtClean="0"/>
              <a:t>Classroom Climate</a:t>
            </a:r>
          </a:p>
          <a:p>
            <a:pPr lvl="1"/>
            <a:r>
              <a:rPr lang="en-US" smtClean="0"/>
              <a:t>Transition into the Major</a:t>
            </a:r>
          </a:p>
          <a:p>
            <a:pPr lvl="1"/>
            <a:r>
              <a:rPr lang="en-US" smtClean="0"/>
              <a:t>Intergroup Relations</a:t>
            </a:r>
          </a:p>
          <a:p>
            <a:pPr lvl="1"/>
            <a:r>
              <a:rPr lang="en-US" smtClean="0"/>
              <a:t>Community College Students’ Transfer Pathway</a:t>
            </a:r>
          </a:p>
          <a:p>
            <a:pPr lvl="1"/>
            <a:r>
              <a:rPr lang="en-US" smtClean="0"/>
              <a:t>Transition Experiences for Transfer Students at 4-year Institutions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DLE Survey Pilot Findings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Pilot Sample Info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3555" name="Content Placeholder 3"/>
          <p:cNvSpPr>
            <a:spLocks noGrp="1"/>
          </p:cNvSpPr>
          <p:nvPr>
            <p:ph idx="4294967295"/>
          </p:nvPr>
        </p:nvSpPr>
        <p:spPr>
          <a:xfrm>
            <a:off x="914400" y="1905000"/>
            <a:ext cx="6934200" cy="38179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DLE Pilot data from 14 institutions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Academic Year 2009 -10</a:t>
            </a:r>
          </a:p>
          <a:p>
            <a:pPr eaLnBrk="1" hangingPunct="1">
              <a:lnSpc>
                <a:spcPct val="90000"/>
              </a:lnSpc>
            </a:pPr>
            <a:r>
              <a:rPr lang="en-US" i="1" smtClean="0"/>
              <a:t>N</a:t>
            </a:r>
            <a:r>
              <a:rPr lang="en-US" smtClean="0"/>
              <a:t> = 5,010 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68.3% Female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58.4% Students of Color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33.6% Age 25+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39.7% Currently at 2-yr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Factor Analysis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9088" indent="-319088" eaLnBrk="1" hangingPunct="1">
              <a:lnSpc>
                <a:spcPct val="80000"/>
              </a:lnSpc>
            </a:pPr>
            <a:r>
              <a:rPr lang="en-US" sz="2700" smtClean="0"/>
              <a:t>Instrument Coded for Conceptual Themes in Literature</a:t>
            </a:r>
          </a:p>
          <a:p>
            <a:pPr marL="319088" indent="-319088" eaLnBrk="1" hangingPunct="1">
              <a:lnSpc>
                <a:spcPct val="80000"/>
              </a:lnSpc>
              <a:buFont typeface="Wingdings 2" charset="2"/>
              <a:buNone/>
            </a:pPr>
            <a:endParaRPr lang="en-US" sz="2700" smtClean="0"/>
          </a:p>
          <a:p>
            <a:pPr marL="319088" indent="-319088" eaLnBrk="1" hangingPunct="1">
              <a:lnSpc>
                <a:spcPct val="80000"/>
              </a:lnSpc>
            </a:pPr>
            <a:r>
              <a:rPr lang="en-US" sz="2700" smtClean="0"/>
              <a:t>Exploratory Factor Analysis (EFA) in SPSS</a:t>
            </a:r>
          </a:p>
          <a:p>
            <a:pPr lvl="1" indent="-273050" eaLnBrk="1" hangingPunct="1">
              <a:lnSpc>
                <a:spcPct val="80000"/>
              </a:lnSpc>
            </a:pPr>
            <a:r>
              <a:rPr lang="en-US" sz="2200" smtClean="0"/>
              <a:t>Principal Axis Factoring</a:t>
            </a:r>
          </a:p>
          <a:p>
            <a:pPr lvl="1" indent="-273050" eaLnBrk="1" hangingPunct="1">
              <a:lnSpc>
                <a:spcPct val="80000"/>
              </a:lnSpc>
            </a:pPr>
            <a:r>
              <a:rPr lang="en-US" sz="2200" smtClean="0"/>
              <a:t>Varimax Rotation</a:t>
            </a:r>
          </a:p>
          <a:p>
            <a:pPr lvl="1" indent="-273050" eaLnBrk="1" hangingPunct="1">
              <a:lnSpc>
                <a:spcPct val="80000"/>
              </a:lnSpc>
            </a:pPr>
            <a:r>
              <a:rPr lang="en-US" sz="2200" smtClean="0"/>
              <a:t>Items removed if loading below .35</a:t>
            </a:r>
          </a:p>
          <a:p>
            <a:pPr lvl="1" indent="-273050" eaLnBrk="1" hangingPunct="1">
              <a:lnSpc>
                <a:spcPct val="80000"/>
              </a:lnSpc>
            </a:pPr>
            <a:endParaRPr lang="en-US" sz="2200" smtClean="0"/>
          </a:p>
          <a:p>
            <a:pPr marL="319088" indent="-319088" eaLnBrk="1" hangingPunct="1">
              <a:lnSpc>
                <a:spcPct val="80000"/>
              </a:lnSpc>
            </a:pPr>
            <a:r>
              <a:rPr lang="en-US" sz="2700" smtClean="0"/>
              <a:t>Confirmatory Factor Analysis (CFA) in EQS</a:t>
            </a:r>
          </a:p>
          <a:p>
            <a:pPr lvl="1" indent="-273050" eaLnBrk="1" hangingPunct="1">
              <a:lnSpc>
                <a:spcPct val="80000"/>
              </a:lnSpc>
            </a:pPr>
            <a:r>
              <a:rPr lang="en-US" sz="2200" smtClean="0"/>
              <a:t>With Uncorrelated Errors (Factor Loadings 1</a:t>
            </a:r>
            <a:r>
              <a:rPr lang="en-US" sz="2200" baseline="30000" smtClean="0"/>
              <a:t>st</a:t>
            </a:r>
            <a:r>
              <a:rPr lang="en-US" sz="2200" smtClean="0"/>
              <a:t> Column)</a:t>
            </a:r>
          </a:p>
          <a:p>
            <a:pPr lvl="1" indent="-273050" eaLnBrk="1" hangingPunct="1">
              <a:lnSpc>
                <a:spcPct val="80000"/>
              </a:lnSpc>
            </a:pPr>
            <a:r>
              <a:rPr lang="en-US" sz="2200" smtClean="0"/>
              <a:t>With Correlated Errors (Factor Loadings 2</a:t>
            </a:r>
            <a:r>
              <a:rPr lang="en-US" sz="2200" baseline="30000" smtClean="0"/>
              <a:t>nd</a:t>
            </a:r>
            <a:r>
              <a:rPr lang="en-US" sz="2200" smtClean="0"/>
              <a:t> Column)</a:t>
            </a:r>
          </a:p>
          <a:p>
            <a:pPr lvl="1" indent="-273050" eaLnBrk="1" hangingPunct="1">
              <a:lnSpc>
                <a:spcPct val="80000"/>
              </a:lnSpc>
            </a:pPr>
            <a:endParaRPr lang="en-US" sz="2200" smtClean="0"/>
          </a:p>
          <a:p>
            <a:pPr marL="319088" indent="-319088" eaLnBrk="1" hangingPunct="1">
              <a:lnSpc>
                <a:spcPct val="80000"/>
              </a:lnSpc>
            </a:pPr>
            <a:r>
              <a:rPr lang="en-US" sz="2700" smtClean="0"/>
              <a:t>Factors Rescaled to 0 – 100 with a mean of 50</a:t>
            </a:r>
          </a:p>
          <a:p>
            <a:pPr marL="319088" indent="-319088" eaLnBrk="1" hangingPunct="1">
              <a:lnSpc>
                <a:spcPct val="80000"/>
              </a:lnSpc>
              <a:buFont typeface="Wingdings 2" charset="2"/>
              <a:buNone/>
            </a:pPr>
            <a:endParaRPr lang="en-US" sz="2700" smtClean="0"/>
          </a:p>
          <a:p>
            <a:pPr marL="319088" indent="-319088" eaLnBrk="1" hangingPunct="1">
              <a:lnSpc>
                <a:spcPct val="80000"/>
              </a:lnSpc>
            </a:pPr>
            <a:endParaRPr lang="en-US" sz="2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Climate</a:t>
            </a:r>
          </a:p>
        </p:txBody>
      </p:sp>
      <p:sp>
        <p:nvSpPr>
          <p:cNvPr id="25603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000" smtClean="0"/>
              <a:t>Harassment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Discrimination &amp; Bias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Positive Cross-Racial Interactions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Negative Cross-Racial Interactions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Satisfaction with Diverse Perspectives on Campus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Institutional Commitment to Diversity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Student Financial Difficulty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Academic Validation in the Classroom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General Interpersonal Validation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Sense of Belonging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3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Discrimination and Bias </a:t>
            </a:r>
            <a:br>
              <a:rPr lang="en-US" sz="43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sz="43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(</a:t>
            </a:r>
            <a:r>
              <a:rPr lang="el-GR" sz="43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α</a:t>
            </a:r>
            <a:r>
              <a:rPr lang="en-US" sz="43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 = 0.889) </a:t>
            </a: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/>
        </p:nvGraphicFramePr>
        <p:xfrm>
          <a:off x="304800" y="2209800"/>
          <a:ext cx="8458200" cy="3714750"/>
        </p:xfrm>
        <a:graphic>
          <a:graphicData uri="http://schemas.openxmlformats.org/drawingml/2006/table">
            <a:tbl>
              <a:tblPr/>
              <a:tblGrid>
                <a:gridCol w="6813550"/>
                <a:gridCol w="16446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Factor Loadings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Witnessed discrimination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.758/.750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Been mistaken as a member of a racial/ethnic group that is not your own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.454/.444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Heard insensitive or disparaging remarks from students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.685/.644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Heard insensitive or disparaging remarks from faculty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.751/.677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Heard insensitive or disparaging remarks from staff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.741/.664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Verbal comments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.775/.792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Written comments (e.g. emails, texts, writing on walls, etc.)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.753/.762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Exclusion (e.g. from gatherings, events, etc.)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.716/.746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Offensive visual images or items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.735/.733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47800" y="5867400"/>
          <a:ext cx="5867400" cy="742950"/>
        </p:xfrm>
        <a:graphic>
          <a:graphicData uri="http://schemas.openxmlformats.org/drawingml/2006/table">
            <a:tbl>
              <a:tblPr/>
              <a:tblGrid>
                <a:gridCol w="5867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Robust ML Model-Fit Results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NFI = .698/.955; CFI = .700/.958; RMSEA = .138/.056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26670" name="Rectangle 9"/>
          <p:cNvSpPr>
            <a:spLocks noChangeArrowheads="1"/>
          </p:cNvSpPr>
          <p:nvPr/>
        </p:nvSpPr>
        <p:spPr bwMode="auto">
          <a:xfrm>
            <a:off x="533400" y="1438275"/>
            <a:ext cx="73152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500">
                <a:latin typeface="Tw Cen MT" charset="0"/>
              </a:rPr>
              <a:t>Please indicate how often at this institution you have:</a:t>
            </a:r>
          </a:p>
          <a:p>
            <a:r>
              <a:rPr lang="en-US" sz="1500">
                <a:latin typeface="Tw Cen MT" charset="0"/>
              </a:rPr>
              <a:t>Please indicate how often you have experienced the following forms of bias/harassment/discrimination while at this institution: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Academic Validation in the Classroom (</a:t>
            </a:r>
            <a:r>
              <a:rPr lang="el-GR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α</a:t>
            </a: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 = .863) 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/>
        </p:nvGraphicFramePr>
        <p:xfrm>
          <a:off x="381000" y="2286000"/>
          <a:ext cx="8305800" cy="2954655"/>
        </p:xfrm>
        <a:graphic>
          <a:graphicData uri="http://schemas.openxmlformats.org/drawingml/2006/table">
            <a:tbl>
              <a:tblPr/>
              <a:tblGrid>
                <a:gridCol w="6691313"/>
                <a:gridCol w="1614487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Factor Loadings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Instructors were able to determine my level of understanding of course material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.753/.776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Instructors provided me with feedback that helped me judge my progress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.818/.842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 feel like my contributions were valued in 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.810/.811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Instructors encouraged me to meet with them after or outside of 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.651/.582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Instructors encouraged me to ask questions and participate in discussions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.717/.673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Instructors showed concern about my progress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.611/.588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52600" y="5562600"/>
          <a:ext cx="5861050" cy="742950"/>
        </p:xfrm>
        <a:graphic>
          <a:graphicData uri="http://schemas.openxmlformats.org/drawingml/2006/table">
            <a:tbl>
              <a:tblPr/>
              <a:tblGrid>
                <a:gridCol w="58610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Robust ML Model-Fit Results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NFI = .927/.986; CFI = .928/.986; RMSEA = .126/.062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27685" name="TextBox 6"/>
          <p:cNvSpPr txBox="1">
            <a:spLocks noChangeArrowheads="1"/>
          </p:cNvSpPr>
          <p:nvPr/>
        </p:nvSpPr>
        <p:spPr bwMode="auto">
          <a:xfrm>
            <a:off x="381000" y="1676400"/>
            <a:ext cx="80772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500">
                <a:latin typeface="Tw Cen MT" charset="0"/>
              </a:rPr>
              <a:t>Please indicate how often you have experienced the following </a:t>
            </a:r>
            <a:r>
              <a:rPr lang="en-US" sz="1500" u="sng">
                <a:latin typeface="Tw Cen MT" charset="0"/>
              </a:rPr>
              <a:t>in</a:t>
            </a:r>
            <a:r>
              <a:rPr lang="en-US" sz="1500">
                <a:latin typeface="Tw Cen MT" charset="0"/>
              </a:rPr>
              <a:t> </a:t>
            </a:r>
            <a:r>
              <a:rPr lang="en-US" sz="1500" u="sng">
                <a:latin typeface="Tw Cen MT" charset="0"/>
              </a:rPr>
              <a:t>class</a:t>
            </a:r>
            <a:r>
              <a:rPr lang="en-US" sz="1500">
                <a:latin typeface="Tw Cen MT" charset="0"/>
              </a:rPr>
              <a:t> at this institution: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le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Practices</a:t>
            </a:r>
          </a:p>
        </p:txBody>
      </p:sp>
      <p:sp>
        <p:nvSpPr>
          <p:cNvPr id="28675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Curriculum of Inclusion</a:t>
            </a:r>
          </a:p>
          <a:p>
            <a:pPr eaLnBrk="1" hangingPunct="1">
              <a:buFont typeface="Wingdings 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Co-Curricular Diversity Activities (Campus-Facilitated)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Curriculum of Inclusion </a:t>
            </a:r>
            <a:b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(</a:t>
            </a:r>
            <a:r>
              <a:rPr lang="el-GR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α</a:t>
            </a: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 = 0.854) 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/>
        </p:nvGraphicFramePr>
        <p:xfrm>
          <a:off x="228600" y="2286000"/>
          <a:ext cx="8458200" cy="3131820"/>
        </p:xfrm>
        <a:graphic>
          <a:graphicData uri="http://schemas.openxmlformats.org/drawingml/2006/table">
            <a:tbl>
              <a:tblPr/>
              <a:tblGrid>
                <a:gridCol w="6813550"/>
                <a:gridCol w="16446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Factor Loadings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Materials/readings on gender issues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Material/readings on issues of oppression as a system of power and dominance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Serving communities in need (e.g. service learning)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.578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Material/readings on race and ethnicity issues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.824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Opportunities for intensive dialogue between students with different backgrounds and beliefs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Materials/readings on issues of privilege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14600" y="5638800"/>
          <a:ext cx="4114800" cy="742950"/>
        </p:xfrm>
        <a:graphic>
          <a:graphicData uri="http://schemas.openxmlformats.org/drawingml/2006/table">
            <a:tbl>
              <a:tblPr/>
              <a:tblGrid>
                <a:gridCol w="4114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ML Model-Fit Results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NFI = .987; CFI = .988; RMSEA = .056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29733" name="TextBox 6"/>
          <p:cNvSpPr txBox="1">
            <a:spLocks noChangeArrowheads="1"/>
          </p:cNvSpPr>
          <p:nvPr/>
        </p:nvSpPr>
        <p:spPr bwMode="auto">
          <a:xfrm>
            <a:off x="533400" y="1676400"/>
            <a:ext cx="784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w Cen MT" charset="0"/>
              </a:rPr>
              <a:t>How many courses have you taken at this institution that included the following?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Co-curricular Diversity Activities (Campus Facilitated)(</a:t>
            </a:r>
            <a:r>
              <a:rPr lang="el-GR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α</a:t>
            </a: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 = 0.903) </a:t>
            </a:r>
            <a:endParaRPr lang="en-US" sz="40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/>
        </p:nvGraphicFramePr>
        <p:xfrm>
          <a:off x="609600" y="2438400"/>
          <a:ext cx="8229600" cy="3131820"/>
        </p:xfrm>
        <a:graphic>
          <a:graphicData uri="http://schemas.openxmlformats.org/drawingml/2006/table">
            <a:tbl>
              <a:tblPr/>
              <a:tblGrid>
                <a:gridCol w="66294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Factor Loadings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Attended presentations, performances, and art exhibits on diversity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.637/.649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Attended debates or panels about diversity issues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.797/.810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Participated in ongoing campus-organized discussions on racial/ethnic issues (e.g. intergroup dialogue)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.854/.866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Participated in the Lesbian, Gay, Bisexual, and Transgender Center activities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.762/.729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Participated in the Ethnic or Cultural Center activities</a:t>
                      </a: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.844/.848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Participated in the Women’s/Men’s Center activities</a:t>
                      </a: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.809/.782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81200" y="5867400"/>
          <a:ext cx="5486400" cy="742950"/>
        </p:xfrm>
        <a:graphic>
          <a:graphicData uri="http://schemas.openxmlformats.org/drawingml/2006/table">
            <a:tbl>
              <a:tblPr/>
              <a:tblGrid>
                <a:gridCol w="5486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Robust ML Model-Fit Results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NFI = .964/.981; CFI = .965/.982; RMSEA = .079/.062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30757" name="TextBox 7"/>
          <p:cNvSpPr txBox="1">
            <a:spLocks noChangeArrowheads="1"/>
          </p:cNvSpPr>
          <p:nvPr/>
        </p:nvSpPr>
        <p:spPr bwMode="auto">
          <a:xfrm>
            <a:off x="533400" y="1600200"/>
            <a:ext cx="7924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500">
                <a:latin typeface="Tw Cen MT" charset="0"/>
              </a:rPr>
              <a:t>Since entering this institution have you:</a:t>
            </a:r>
          </a:p>
          <a:p>
            <a:r>
              <a:rPr lang="en-US" sz="1500">
                <a:latin typeface="Tw Cen MT" charset="0"/>
              </a:rPr>
              <a:t>Since entering this institution, how often have you done the following?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Outcomes</a:t>
            </a:r>
          </a:p>
        </p:txBody>
      </p:sp>
      <p:sp>
        <p:nvSpPr>
          <p:cNvPr id="31747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Integration of Learning</a:t>
            </a:r>
          </a:p>
          <a:p>
            <a:pPr eaLnBrk="1" hangingPunct="1">
              <a:buFont typeface="Wingdings 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Pluralistic Orientation</a:t>
            </a:r>
          </a:p>
          <a:p>
            <a:pPr eaLnBrk="1" hangingPunct="1">
              <a:buFont typeface="Wingdings 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Social Action Engagement</a:t>
            </a:r>
          </a:p>
          <a:p>
            <a:pPr eaLnBrk="1" hangingPunct="1">
              <a:buFont typeface="Wingdings 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Civic 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Pluralistic Orientation </a:t>
            </a:r>
            <a:b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(</a:t>
            </a:r>
            <a:r>
              <a:rPr lang="el-GR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Lucida Sans Unicode" pitchFamily="34" charset="0"/>
              </a:rPr>
              <a:t>α</a:t>
            </a: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Lucida Sans Unicode" pitchFamily="34" charset="0"/>
              </a:rPr>
              <a:t> = </a:t>
            </a: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0.787</a:t>
            </a:r>
            <a:r>
              <a:rPr lang="en-US" sz="4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Lucida Sans Unicode" pitchFamily="34" charset="0"/>
              </a:rPr>
              <a:t>)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/>
        </p:nvGraphicFramePr>
        <p:xfrm>
          <a:off x="609600" y="2732088"/>
          <a:ext cx="8077200" cy="2502408"/>
        </p:xfrm>
        <a:graphic>
          <a:graphicData uri="http://schemas.openxmlformats.org/drawingml/2006/table">
            <a:tbl>
              <a:tblPr/>
              <a:tblGrid>
                <a:gridCol w="6432550"/>
                <a:gridCol w="16446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Items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Factor Loadings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Ability to see the world from someone else's perspective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.621/.589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Tolerance of others with different beliefs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.678/.752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Openness to having my own views challenged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.697/.672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Ability to discuss and negotiate controversial issues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.650/.728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Ability to work cooperatively with diverse people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.628/.607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33600" y="5562600"/>
          <a:ext cx="5638800" cy="742950"/>
        </p:xfrm>
        <a:graphic>
          <a:graphicData uri="http://schemas.openxmlformats.org/drawingml/2006/table">
            <a:tbl>
              <a:tblPr/>
              <a:tblGrid>
                <a:gridCol w="5638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Robust ML Model-Fit Results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NFI = .955/.990; CFI = .954/.991; RMSEA = .103/.052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32802" name="TextBox 6"/>
          <p:cNvSpPr txBox="1">
            <a:spLocks noChangeArrowheads="1"/>
          </p:cNvSpPr>
          <p:nvPr/>
        </p:nvSpPr>
        <p:spPr bwMode="auto">
          <a:xfrm>
            <a:off x="533400" y="1676400"/>
            <a:ext cx="7467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w Cen MT" charset="0"/>
              </a:rPr>
              <a:t>Rate yourself on each of the following traits as compared with the average person your age.  We want the most accurate estimate of how you see yourself.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Analysis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379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Frequencies of Select Items &amp; Factors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Cross-tabulations of Factors by Racial/Ethnic Groups </a:t>
            </a:r>
          </a:p>
          <a:p>
            <a:pPr eaLnBrk="1" hangingPunct="1">
              <a:lnSpc>
                <a:spcPct val="90000"/>
              </a:lnSpc>
              <a:buFont typeface="Wingdings 2" charset="2"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Multiple Regression on Select Factors</a:t>
            </a:r>
          </a:p>
          <a:p>
            <a:pPr eaLnBrk="1" hangingPunct="1">
              <a:lnSpc>
                <a:spcPct val="90000"/>
              </a:lnSpc>
              <a:buFont typeface="Wingdings 2" charset="2"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Enrollment Mobility Frequencies &amp; Cross-tabulations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Frequencies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481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Student Satisfaction with Climate</a:t>
            </a:r>
          </a:p>
          <a:p>
            <a:r>
              <a:rPr lang="en-US" smtClean="0">
                <a:solidFill>
                  <a:srgbClr val="FFFFFF"/>
                </a:solidFill>
              </a:rPr>
              <a:t>General Interpersonal Validation</a:t>
            </a:r>
          </a:p>
          <a:p>
            <a:r>
              <a:rPr lang="en-US" smtClean="0">
                <a:solidFill>
                  <a:srgbClr val="FFFFFF"/>
                </a:solidFill>
              </a:rPr>
              <a:t>Reporting Discrimination</a:t>
            </a:r>
          </a:p>
          <a:p>
            <a:r>
              <a:rPr lang="en-US" smtClean="0">
                <a:solidFill>
                  <a:srgbClr val="FFFFFF"/>
                </a:solidFill>
              </a:rPr>
              <a:t>Harassment Based on Different Social Identities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Student Satisfaction with </a:t>
            </a:r>
            <a:br>
              <a:rPr lang="en-US" dirty="0" smtClean="0">
                <a:ea typeface="+mj-ea"/>
                <a:cs typeface="+mj-cs"/>
              </a:rPr>
            </a:br>
            <a:r>
              <a:rPr lang="en-US" dirty="0" smtClean="0">
                <a:ea typeface="+mj-ea"/>
                <a:cs typeface="+mj-cs"/>
              </a:rPr>
              <a:t>Climate Indicators </a:t>
            </a:r>
            <a:endParaRPr lang="en-US" dirty="0"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524000"/>
          <a:ext cx="8686800" cy="4983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4724400" y="63246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Percentages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sz="4000" dirty="0" smtClean="0">
                <a:ea typeface="+mj-ea"/>
                <a:cs typeface="+mj-cs"/>
              </a:rPr>
              <a:t>General Interpersonal Validation</a:t>
            </a:r>
            <a:endParaRPr lang="en-US" dirty="0"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646238"/>
          <a:ext cx="8458200" cy="483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4419600" y="63246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Percentages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Reporting Discrimination</a:t>
            </a:r>
            <a:endParaRPr lang="en-US" sz="40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23579" name="Group 27"/>
          <p:cNvGraphicFramePr>
            <a:graphicFrameLocks noGrp="1"/>
          </p:cNvGraphicFramePr>
          <p:nvPr/>
        </p:nvGraphicFramePr>
        <p:xfrm>
          <a:off x="1828800" y="3124200"/>
          <a:ext cx="5486400" cy="2228850"/>
        </p:xfrm>
        <a:graphic>
          <a:graphicData uri="http://schemas.openxmlformats.org/drawingml/2006/table">
            <a:tbl>
              <a:tblPr/>
              <a:tblGrid>
                <a:gridCol w="2700338"/>
                <a:gridCol w="2786062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Scale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n = 5,007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 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Never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4,457 (89.0%)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Seldom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266 (5.3%)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Sometimes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160 (3.2%)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Often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82 (1.8%)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Very Often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42 (0.8%)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Rockwel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37914" name="TextBox 6"/>
          <p:cNvSpPr txBox="1">
            <a:spLocks noChangeArrowheads="1"/>
          </p:cNvSpPr>
          <p:nvPr/>
        </p:nvSpPr>
        <p:spPr bwMode="auto">
          <a:xfrm>
            <a:off x="533400" y="1981200"/>
            <a:ext cx="8077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w Cen MT" charset="0"/>
              </a:rPr>
              <a:t>Please indicate how often at this institution you have:</a:t>
            </a:r>
          </a:p>
          <a:p>
            <a:endParaRPr lang="en-US">
              <a:latin typeface="Tw Cen MT" charset="0"/>
            </a:endParaRPr>
          </a:p>
          <a:p>
            <a:r>
              <a:rPr lang="en-US">
                <a:latin typeface="Tw Cen MT" charset="0"/>
              </a:rPr>
              <a:t>Reported an incident of discrimination to a campus authority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9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Harassment based on </a:t>
            </a:r>
            <a:br>
              <a:rPr lang="en-US" sz="39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sz="39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Different Social Identities</a:t>
            </a:r>
            <a:endParaRPr lang="en-US" sz="39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24626" name="Group 50"/>
          <p:cNvGraphicFramePr>
            <a:graphicFrameLocks noGrp="1"/>
          </p:cNvGraphicFramePr>
          <p:nvPr>
            <p:ph idx="1"/>
          </p:nvPr>
        </p:nvGraphicFramePr>
        <p:xfrm>
          <a:off x="381000" y="1752600"/>
          <a:ext cx="8382000" cy="4585021"/>
        </p:xfrm>
        <a:graphic>
          <a:graphicData uri="http://schemas.openxmlformats.org/drawingml/2006/table">
            <a:tbl>
              <a:tblPr/>
              <a:tblGrid>
                <a:gridCol w="2949575"/>
                <a:gridCol w="1784350"/>
                <a:gridCol w="1785938"/>
                <a:gridCol w="1862137"/>
              </a:tblGrid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Social Identity Group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Never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Seldom - Sometimes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Often –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Very Often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Race/Ethnicity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71.2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23.9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Gender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72.1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23.7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73.4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Sexual Orientation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86.0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11.0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Ability/Disability Status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85.2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12.2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Citizenship Status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87.0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10.0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Political Beliefs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70.2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24.1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5.7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Cross-Tabulations by Racial/Ethnic Groups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993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Discrimination &amp; Bias</a:t>
            </a:r>
          </a:p>
          <a:p>
            <a:r>
              <a:rPr lang="en-US" smtClean="0">
                <a:solidFill>
                  <a:srgbClr val="FFFFFF"/>
                </a:solidFill>
              </a:rPr>
              <a:t>Positive Cross Racial Interactions</a:t>
            </a:r>
          </a:p>
          <a:p>
            <a:r>
              <a:rPr lang="en-US" smtClean="0">
                <a:solidFill>
                  <a:srgbClr val="FFFFFF"/>
                </a:solidFill>
              </a:rPr>
              <a:t>Negative Cross Racial Interactions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Discrimination &amp; Bias </a:t>
            </a:r>
            <a:b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by Racial/Ethnic Groups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20521" name="Group 41"/>
          <p:cNvGraphicFramePr>
            <a:graphicFrameLocks noGrp="1"/>
          </p:cNvGraphicFramePr>
          <p:nvPr>
            <p:ph idx="1"/>
          </p:nvPr>
        </p:nvGraphicFramePr>
        <p:xfrm>
          <a:off x="457200" y="2209800"/>
          <a:ext cx="8382000" cy="3381378"/>
        </p:xfrm>
        <a:graphic>
          <a:graphicData uri="http://schemas.openxmlformats.org/drawingml/2006/table">
            <a:tbl>
              <a:tblPr/>
              <a:tblGrid>
                <a:gridCol w="2949575"/>
                <a:gridCol w="1784350"/>
                <a:gridCol w="1785938"/>
                <a:gridCol w="1862137"/>
              </a:tblGrid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Racial /Ethnic Groups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Middle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Asian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27.3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29.1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43.6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African American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25.3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34.1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Latina/o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39.6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33.2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27.2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White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36.0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35.3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28.7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Two or More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24.7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35.1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41000" name="Rectangle 4"/>
          <p:cNvSpPr>
            <a:spLocks noChangeArrowheads="1"/>
          </p:cNvSpPr>
          <p:nvPr/>
        </p:nvSpPr>
        <p:spPr bwMode="auto">
          <a:xfrm>
            <a:off x="7315200" y="57150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Cambria" charset="0"/>
              </a:rPr>
              <a:t>χ</a:t>
            </a:r>
            <a:r>
              <a:rPr lang="en-US">
                <a:latin typeface="Rockwell" charset="0"/>
              </a:rPr>
              <a:t>² = 126.244</a:t>
            </a:r>
          </a:p>
          <a:p>
            <a:r>
              <a:rPr lang="en-US">
                <a:latin typeface="Rockwell" charset="0"/>
              </a:rPr>
              <a:t>p &lt; .001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Positive Cross Racial Interactions</a:t>
            </a:r>
            <a:b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by Racial/Ethnic Groups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21545" name="Group 41"/>
          <p:cNvGraphicFramePr>
            <a:graphicFrameLocks noGrp="1"/>
          </p:cNvGraphicFramePr>
          <p:nvPr>
            <p:ph idx="1"/>
          </p:nvPr>
        </p:nvGraphicFramePr>
        <p:xfrm>
          <a:off x="457200" y="2209800"/>
          <a:ext cx="8382000" cy="3381378"/>
        </p:xfrm>
        <a:graphic>
          <a:graphicData uri="http://schemas.openxmlformats.org/drawingml/2006/table">
            <a:tbl>
              <a:tblPr/>
              <a:tblGrid>
                <a:gridCol w="2949575"/>
                <a:gridCol w="1784350"/>
                <a:gridCol w="1785938"/>
                <a:gridCol w="1862137"/>
              </a:tblGrid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Racial /Ethnic Groups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Middle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Asian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23.6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39.4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37.0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African American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36.7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23.7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39.5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Latina/o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39.3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31.7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29.0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White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36.3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34.1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29.6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Two or More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26.8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42024" name="Rectangle 4"/>
          <p:cNvSpPr>
            <a:spLocks noChangeArrowheads="1"/>
          </p:cNvSpPr>
          <p:nvPr/>
        </p:nvSpPr>
        <p:spPr bwMode="auto">
          <a:xfrm>
            <a:off x="7315200" y="57150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Cambria" charset="0"/>
              </a:rPr>
              <a:t>χ</a:t>
            </a:r>
            <a:r>
              <a:rPr lang="en-US">
                <a:latin typeface="Rockwell" charset="0"/>
              </a:rPr>
              <a:t>² = 106.723</a:t>
            </a:r>
          </a:p>
          <a:p>
            <a:r>
              <a:rPr lang="en-US">
                <a:latin typeface="Rockwell" charset="0"/>
              </a:rPr>
              <a:t>p &lt; .001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9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Negative Cross Racial Interactions</a:t>
            </a:r>
            <a:br>
              <a:rPr lang="en-US" sz="39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sz="39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by Racial/Ethnic Groups</a:t>
            </a:r>
            <a:endParaRPr lang="en-US" sz="39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22570" name="Group 42"/>
          <p:cNvGraphicFramePr>
            <a:graphicFrameLocks noGrp="1"/>
          </p:cNvGraphicFramePr>
          <p:nvPr>
            <p:ph idx="1"/>
          </p:nvPr>
        </p:nvGraphicFramePr>
        <p:xfrm>
          <a:off x="457200" y="2209800"/>
          <a:ext cx="8382000" cy="3381378"/>
        </p:xfrm>
        <a:graphic>
          <a:graphicData uri="http://schemas.openxmlformats.org/drawingml/2006/table">
            <a:tbl>
              <a:tblPr/>
              <a:tblGrid>
                <a:gridCol w="2949575"/>
                <a:gridCol w="1784350"/>
                <a:gridCol w="1785938"/>
                <a:gridCol w="1862137"/>
              </a:tblGrid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Racial /Ethnic Groups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Middle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Asian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26.5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51.0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African American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34.3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35.3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Latina/o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39.9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27.1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33.1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White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47.7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27.9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24.4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0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Two or More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39.2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28.3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charset="0"/>
                          <a:ea typeface="ＭＳ Ｐゴシック" charset="-128"/>
                        </a:rPr>
                        <a:t>32.5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43048" name="Rectangle 4"/>
          <p:cNvSpPr>
            <a:spLocks noChangeArrowheads="1"/>
          </p:cNvSpPr>
          <p:nvPr/>
        </p:nvSpPr>
        <p:spPr bwMode="auto">
          <a:xfrm>
            <a:off x="7315200" y="57150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Cambria" charset="0"/>
              </a:rPr>
              <a:t>χ</a:t>
            </a:r>
            <a:r>
              <a:rPr lang="en-US">
                <a:latin typeface="Rockwell" charset="0"/>
              </a:rPr>
              <a:t>² = 209.258</a:t>
            </a:r>
          </a:p>
          <a:p>
            <a:r>
              <a:rPr lang="en-US">
                <a:latin typeface="Rockwell" charset="0"/>
              </a:rPr>
              <a:t>p &lt; .001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Multiple Regressions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4035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General Interpersonal Validation</a:t>
            </a:r>
          </a:p>
          <a:p>
            <a:r>
              <a:rPr lang="en-US" smtClean="0">
                <a:solidFill>
                  <a:srgbClr val="FFFFFF"/>
                </a:solidFill>
              </a:rPr>
              <a:t>Academic Validation in the Classroom</a:t>
            </a:r>
          </a:p>
          <a:p>
            <a:r>
              <a:rPr lang="en-US" smtClean="0">
                <a:solidFill>
                  <a:srgbClr val="FFFFFF"/>
                </a:solidFill>
              </a:rPr>
              <a:t>Pluralistic Orientation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Predictors of </a:t>
            </a:r>
            <a:b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General Interpersonal Validation 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6238"/>
            <a:ext cx="4038600" cy="4525962"/>
          </a:xfrm>
        </p:spPr>
        <p:txBody>
          <a:bodyPr/>
          <a:lstStyle/>
          <a:p>
            <a:pPr algn="ctr" eaLnBrk="1" hangingPunct="1">
              <a:buFont typeface="Wingdings 2" charset="2"/>
              <a:buNone/>
            </a:pPr>
            <a:r>
              <a:rPr lang="en-US" u="sng" smtClean="0"/>
              <a:t>Informal</a:t>
            </a:r>
          </a:p>
          <a:p>
            <a:pPr eaLnBrk="1" hangingPunct="1"/>
            <a:r>
              <a:rPr lang="en-US" smtClean="0"/>
              <a:t>Visiting Office Hours</a:t>
            </a:r>
          </a:p>
          <a:p>
            <a:pPr eaLnBrk="1" hangingPunct="1"/>
            <a:r>
              <a:rPr lang="en-US" smtClean="0"/>
              <a:t>Discrimination and Bias (-)</a:t>
            </a:r>
          </a:p>
          <a:p>
            <a:pPr eaLnBrk="1" hangingPunct="1"/>
            <a:r>
              <a:rPr lang="en-US" smtClean="0"/>
              <a:t>High level of peer encouragement</a:t>
            </a:r>
          </a:p>
        </p:txBody>
      </p:sp>
      <p:sp>
        <p:nvSpPr>
          <p:cNvPr id="4506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6238"/>
            <a:ext cx="4038600" cy="4525962"/>
          </a:xfrm>
        </p:spPr>
        <p:txBody>
          <a:bodyPr/>
          <a:lstStyle/>
          <a:p>
            <a:pPr algn="ctr" eaLnBrk="1" hangingPunct="1">
              <a:buFont typeface="Wingdings 2" charset="2"/>
              <a:buNone/>
            </a:pPr>
            <a:r>
              <a:rPr lang="en-US" u="sng" smtClean="0"/>
              <a:t>Campus – Facilitated</a:t>
            </a:r>
          </a:p>
          <a:p>
            <a:pPr eaLnBrk="1" hangingPunct="1"/>
            <a:r>
              <a:rPr lang="en-US" smtClean="0"/>
              <a:t>Faculty</a:t>
            </a:r>
          </a:p>
          <a:p>
            <a:pPr eaLnBrk="1" hangingPunct="1"/>
            <a:r>
              <a:rPr lang="en-US" smtClean="0"/>
              <a:t>Staff</a:t>
            </a:r>
          </a:p>
          <a:p>
            <a:pPr eaLnBrk="1" hangingPunct="1"/>
            <a:r>
              <a:rPr lang="en-US" sz="2400" smtClean="0"/>
              <a:t>Academic Counselors (-)</a:t>
            </a:r>
          </a:p>
          <a:p>
            <a:pPr eaLnBrk="1" hangingPunct="1"/>
            <a:r>
              <a:rPr lang="en-US" smtClean="0"/>
              <a:t>Curriculum of Inclusion</a:t>
            </a:r>
          </a:p>
          <a:p>
            <a:pPr eaLnBrk="1" hangingPunct="1"/>
            <a:r>
              <a:rPr lang="en-US" smtClean="0"/>
              <a:t>Institutional Commitment to Diversity</a:t>
            </a:r>
          </a:p>
          <a:p>
            <a:pPr eaLnBrk="1" hangingPunct="1"/>
            <a:r>
              <a:rPr lang="en-US" smtClean="0"/>
              <a:t>Co-curricular Diversity Activities</a:t>
            </a:r>
          </a:p>
          <a:p>
            <a:pPr eaLnBrk="1" hangingPunct="1">
              <a:buFont typeface="Wingdings 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Predictors of</a:t>
            </a:r>
            <a:br>
              <a:rPr lang="en-US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Academic Validation in the Classroom </a:t>
            </a:r>
            <a:endParaRPr lang="en-US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608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6238"/>
            <a:ext cx="4038600" cy="4525962"/>
          </a:xfrm>
        </p:spPr>
        <p:txBody>
          <a:bodyPr/>
          <a:lstStyle/>
          <a:p>
            <a:pPr algn="ctr" eaLnBrk="1" hangingPunct="1">
              <a:buFont typeface="Wingdings 2" charset="2"/>
              <a:buNone/>
            </a:pPr>
            <a:r>
              <a:rPr lang="en-US" u="sng" smtClean="0"/>
              <a:t>Informal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Visiting Office Hours</a:t>
            </a:r>
          </a:p>
          <a:p>
            <a:pPr eaLnBrk="1" hangingPunct="1"/>
            <a:r>
              <a:rPr lang="en-US" smtClean="0"/>
              <a:t>Discrimination and Bias (-)</a:t>
            </a:r>
          </a:p>
          <a:p>
            <a:pPr eaLnBrk="1" hangingPunct="1"/>
            <a:r>
              <a:rPr lang="en-US" smtClean="0"/>
              <a:t>High level of peer encouragement</a:t>
            </a:r>
          </a:p>
        </p:txBody>
      </p:sp>
      <p:sp>
        <p:nvSpPr>
          <p:cNvPr id="4608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6238"/>
            <a:ext cx="4038600" cy="4525962"/>
          </a:xfrm>
        </p:spPr>
        <p:txBody>
          <a:bodyPr/>
          <a:lstStyle/>
          <a:p>
            <a:pPr algn="ctr" eaLnBrk="1" hangingPunct="1">
              <a:buFont typeface="Wingdings 2" charset="2"/>
              <a:buNone/>
            </a:pPr>
            <a:r>
              <a:rPr lang="en-US" u="sng" smtClean="0"/>
              <a:t>Campus – Facilitated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Faculty</a:t>
            </a:r>
          </a:p>
          <a:p>
            <a:pPr eaLnBrk="1" hangingPunct="1"/>
            <a:r>
              <a:rPr lang="en-US" smtClean="0"/>
              <a:t>Curriculum of Inclusion</a:t>
            </a:r>
          </a:p>
          <a:p>
            <a:pPr eaLnBrk="1" hangingPunct="1"/>
            <a:r>
              <a:rPr lang="en-US" smtClean="0"/>
              <a:t>Institutional Commitment to Diversity</a:t>
            </a:r>
          </a:p>
          <a:p>
            <a:pPr eaLnBrk="1" hangingPunct="1">
              <a:buFont typeface="Wingdings 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Predictors of</a:t>
            </a:r>
            <a:b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</a:b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a typeface="+mj-ea"/>
                <a:cs typeface="+mj-cs"/>
              </a:rPr>
              <a:t>Pluralistic Orientation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710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6238"/>
            <a:ext cx="4038600" cy="4525962"/>
          </a:xfrm>
        </p:spPr>
        <p:txBody>
          <a:bodyPr/>
          <a:lstStyle/>
          <a:p>
            <a:pPr algn="ctr" eaLnBrk="1" hangingPunct="1">
              <a:buFont typeface="Wingdings 2" charset="2"/>
              <a:buNone/>
            </a:pPr>
            <a:r>
              <a:rPr lang="en-US" u="sng" smtClean="0"/>
              <a:t>Informal</a:t>
            </a:r>
          </a:p>
          <a:p>
            <a:pPr eaLnBrk="1" hangingPunct="1">
              <a:buFont typeface="Wingdings 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Positive Cross Racial Interactions</a:t>
            </a:r>
          </a:p>
          <a:p>
            <a:pPr eaLnBrk="1" hangingPunct="1"/>
            <a:r>
              <a:rPr lang="en-US" smtClean="0"/>
              <a:t>Interest in helping to promote racial understanding</a:t>
            </a:r>
          </a:p>
        </p:txBody>
      </p:sp>
      <p:sp>
        <p:nvSpPr>
          <p:cNvPr id="4710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6238"/>
            <a:ext cx="4038600" cy="4525962"/>
          </a:xfrm>
        </p:spPr>
        <p:txBody>
          <a:bodyPr/>
          <a:lstStyle/>
          <a:p>
            <a:pPr algn="ctr" eaLnBrk="1" hangingPunct="1">
              <a:buFont typeface="Wingdings 2" charset="2"/>
              <a:buNone/>
            </a:pPr>
            <a:r>
              <a:rPr lang="en-US" u="sng" smtClean="0"/>
              <a:t>Campus – Facilitated</a:t>
            </a:r>
          </a:p>
          <a:p>
            <a:pPr eaLnBrk="1" hangingPunct="1">
              <a:buFont typeface="Wingdings 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Institutional Commitment to Diversity</a:t>
            </a:r>
          </a:p>
          <a:p>
            <a:pPr eaLnBrk="1" hangingPunct="1"/>
            <a:r>
              <a:rPr lang="en-US" smtClean="0"/>
              <a:t>Conversations Across Differences</a:t>
            </a:r>
          </a:p>
          <a:p>
            <a:pPr eaLnBrk="1" hangingPunct="1">
              <a:buFont typeface="Wingdings 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CIRP DLE Launch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4754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000" smtClean="0"/>
              <a:t>Registration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Opened Oct. 20, 2010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Standard CIRP Fees: $775 admin, $3/ returned survey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PDF preview of core and modules online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www.cirpsurveys.org</a:t>
            </a:r>
          </a:p>
          <a:p>
            <a:pPr>
              <a:lnSpc>
                <a:spcPct val="80000"/>
              </a:lnSpc>
              <a:buFont typeface="Wingdings 2" charset="2"/>
              <a:buNone/>
            </a:pPr>
            <a:endParaRPr lang="en-US" sz="3000" smtClean="0"/>
          </a:p>
          <a:p>
            <a:pPr>
              <a:lnSpc>
                <a:spcPct val="80000"/>
              </a:lnSpc>
            </a:pPr>
            <a:r>
              <a:rPr lang="en-US" sz="3000" smtClean="0"/>
              <a:t>Administration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February 12 – June 30, 2011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Online only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400" smtClean="0"/>
          </a:p>
          <a:p>
            <a:pPr>
              <a:lnSpc>
                <a:spcPct val="80000"/>
              </a:lnSpc>
            </a:pPr>
            <a:r>
              <a:rPr lang="en-US" sz="3000" smtClean="0"/>
              <a:t>Contact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www.heri.ucla.edu 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HERI: 310-825-1925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 smtClean="0">
                <a:effectLst/>
              </a:rPr>
              <a:t>Conclusion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Suggestions?</a:t>
            </a:r>
          </a:p>
          <a:p>
            <a:pPr>
              <a:buFont typeface="Wingdings 2" charset="2"/>
              <a:buNone/>
            </a:pPr>
            <a:endParaRPr lang="en-US" smtClean="0"/>
          </a:p>
          <a:p>
            <a:r>
              <a:rPr lang="en-US" smtClean="0"/>
              <a:t>Comments?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Foundry">
    <a:maj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微軟正黑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標楷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Foundry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75000"/>
              <a:satMod val="400000"/>
            </a:schemeClr>
          </a:gs>
          <a:gs pos="20000">
            <a:schemeClr val="phClr">
              <a:tint val="80000"/>
              <a:satMod val="355000"/>
            </a:schemeClr>
          </a:gs>
          <a:gs pos="100000">
            <a:schemeClr val="phClr">
              <a:tint val="95000"/>
              <a:shade val="55000"/>
              <a:satMod val="355000"/>
            </a:schemeClr>
          </a:gs>
        </a:gsLst>
        <a:path path="circle">
          <a:fillToRect l="67500" t="35000" r="32500" b="65000"/>
        </a:path>
      </a:gradFill>
      <a:blipFill>
        <a:blip xmlns:r="http://schemas.openxmlformats.org/officeDocument/2006/relationships" r:embed="rId1">
          <a:duotone>
            <a:schemeClr val="phClr">
              <a:shade val="30000"/>
              <a:satMod val="120000"/>
            </a:schemeClr>
            <a:schemeClr val="phClr">
              <a:tint val="70000"/>
              <a:satMod val="250000"/>
            </a:schemeClr>
          </a:duotone>
        </a:blip>
        <a:tile tx="0" ty="0" sx="50000" sy="50000" flip="none" algn="t"/>
      </a:blipFill>
    </a:bgFillStyleLst>
  </a:fmtScheme>
</a:themeOverride>
</file>

<file path=ppt/theme/themeOverride2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Foundry">
    <a:maj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微軟正黑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標楷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Foundry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75000"/>
              <a:satMod val="400000"/>
            </a:schemeClr>
          </a:gs>
          <a:gs pos="20000">
            <a:schemeClr val="phClr">
              <a:tint val="80000"/>
              <a:satMod val="355000"/>
            </a:schemeClr>
          </a:gs>
          <a:gs pos="100000">
            <a:schemeClr val="phClr">
              <a:tint val="95000"/>
              <a:shade val="55000"/>
              <a:satMod val="355000"/>
            </a:schemeClr>
          </a:gs>
        </a:gsLst>
        <a:path path="circle">
          <a:fillToRect l="67500" t="35000" r="32500" b="65000"/>
        </a:path>
      </a:gradFill>
      <a:blipFill>
        <a:blip xmlns:r="http://schemas.openxmlformats.org/officeDocument/2006/relationships" r:embed="rId1">
          <a:duotone>
            <a:schemeClr val="phClr">
              <a:shade val="30000"/>
              <a:satMod val="120000"/>
            </a:schemeClr>
            <a:schemeClr val="phClr">
              <a:tint val="70000"/>
              <a:satMod val="250000"/>
            </a:schemeClr>
          </a:duotone>
        </a:blip>
        <a:tile tx="0" ty="0" sx="50000" sy="50000" flip="none" algn="t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964</TotalTime>
  <Words>1523</Words>
  <Application>Microsoft Office PowerPoint</Application>
  <PresentationFormat>On-screen Show (4:3)</PresentationFormat>
  <Paragraphs>421</Paragraphs>
  <Slides>39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Arial</vt:lpstr>
      <vt:lpstr>ＭＳ Ｐゴシック</vt:lpstr>
      <vt:lpstr>Rockwell</vt:lpstr>
      <vt:lpstr>Wingdings 2</vt:lpstr>
      <vt:lpstr>Calibri</vt:lpstr>
      <vt:lpstr>Verdana</vt:lpstr>
      <vt:lpstr>Times New Roman</vt:lpstr>
      <vt:lpstr>Tw Cen MT</vt:lpstr>
      <vt:lpstr>Cambria</vt:lpstr>
      <vt:lpstr>Foundry</vt:lpstr>
      <vt:lpstr>Acrobat Document</vt:lpstr>
      <vt:lpstr>Campus Climate, Effective Practices, and Student Outcomes in  Diverse Learning Environments</vt:lpstr>
      <vt:lpstr>Overview</vt:lpstr>
      <vt:lpstr>Purpose, Goals, &amp; Key Features of the DLE Project </vt:lpstr>
      <vt:lpstr>Purpose &amp; Goals</vt:lpstr>
      <vt:lpstr>Key Features of the Project</vt:lpstr>
      <vt:lpstr>Developing the Diverse Learning Environments Conceptual Framework</vt:lpstr>
      <vt:lpstr>Student Success Outcomes</vt:lpstr>
      <vt:lpstr>Foundational Frameworks</vt:lpstr>
      <vt:lpstr>Slide 9</vt:lpstr>
      <vt:lpstr>A New Assessment:   Diverse Learning Environments Survey </vt:lpstr>
      <vt:lpstr>Unveiling the DLE Survey</vt:lpstr>
      <vt:lpstr>DLE Survey Compnents</vt:lpstr>
      <vt:lpstr>DLE Survey Pilot Findings</vt:lpstr>
      <vt:lpstr>Pilot Sample Info</vt:lpstr>
      <vt:lpstr>Factor Analysis</vt:lpstr>
      <vt:lpstr>Climate</vt:lpstr>
      <vt:lpstr>Discrimination and Bias  (α = 0.889) </vt:lpstr>
      <vt:lpstr>Academic Validation in the Classroom (α = .863) </vt:lpstr>
      <vt:lpstr>Practices</vt:lpstr>
      <vt:lpstr>Curriculum of Inclusion  (α = 0.854) </vt:lpstr>
      <vt:lpstr>Co-curricular Diversity Activities (Campus Facilitated)(α = 0.903) </vt:lpstr>
      <vt:lpstr>Outcomes</vt:lpstr>
      <vt:lpstr>Pluralistic Orientation  (α = 0.787)</vt:lpstr>
      <vt:lpstr>Analysis</vt:lpstr>
      <vt:lpstr>Frequencies</vt:lpstr>
      <vt:lpstr>Student Satisfaction with  Climate Indicators </vt:lpstr>
      <vt:lpstr>General Interpersonal Validation</vt:lpstr>
      <vt:lpstr>Reporting Discrimination</vt:lpstr>
      <vt:lpstr>Harassment based on  Different Social Identities</vt:lpstr>
      <vt:lpstr>Cross-Tabulations by Racial/Ethnic Groups</vt:lpstr>
      <vt:lpstr>Discrimination &amp; Bias  by Racial/Ethnic Groups</vt:lpstr>
      <vt:lpstr>Positive Cross Racial Interactions by Racial/Ethnic Groups</vt:lpstr>
      <vt:lpstr>Negative Cross Racial Interactions by Racial/Ethnic Groups</vt:lpstr>
      <vt:lpstr>Multiple Regressions</vt:lpstr>
      <vt:lpstr>Predictors of  General Interpersonal Validation </vt:lpstr>
      <vt:lpstr>Predictors of Academic Validation in the Classroom </vt:lpstr>
      <vt:lpstr>Predictors of Pluralistic Orientation</vt:lpstr>
      <vt:lpstr>CIRP DLE Launch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Campus climate, effective practices, and student outcomes in diverse learning environments</dc:title>
  <dc:creator>Marcela Cuellar</dc:creator>
  <cp:lastModifiedBy>wann</cp:lastModifiedBy>
  <cp:revision>66</cp:revision>
  <dcterms:created xsi:type="dcterms:W3CDTF">2010-10-14T20:23:12Z</dcterms:created>
  <dcterms:modified xsi:type="dcterms:W3CDTF">2010-12-15T17:50:54Z</dcterms:modified>
</cp:coreProperties>
</file>