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2"/>
  </p:notesMasterIdLst>
  <p:sldIdLst>
    <p:sldId id="256" r:id="rId2"/>
    <p:sldId id="269" r:id="rId3"/>
    <p:sldId id="267" r:id="rId4"/>
    <p:sldId id="270" r:id="rId5"/>
    <p:sldId id="272" r:id="rId6"/>
    <p:sldId id="273" r:id="rId7"/>
    <p:sldId id="257" r:id="rId8"/>
    <p:sldId id="258" r:id="rId9"/>
    <p:sldId id="274" r:id="rId10"/>
    <p:sldId id="288" r:id="rId11"/>
    <p:sldId id="290" r:id="rId12"/>
    <p:sldId id="275" r:id="rId13"/>
    <p:sldId id="284" r:id="rId14"/>
    <p:sldId id="286" r:id="rId15"/>
    <p:sldId id="277" r:id="rId16"/>
    <p:sldId id="283" r:id="rId17"/>
    <p:sldId id="292" r:id="rId18"/>
    <p:sldId id="285" r:id="rId19"/>
    <p:sldId id="282" r:id="rId20"/>
    <p:sldId id="28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7FF"/>
    <a:srgbClr val="EBF1FF"/>
    <a:srgbClr val="E5EDFF"/>
    <a:srgbClr val="FFFFFF"/>
    <a:srgbClr val="E9EFF7"/>
    <a:srgbClr val="C6D9F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2" autoAdjust="0"/>
    <p:restoredTop sz="93765" autoAdjust="0"/>
  </p:normalViewPr>
  <p:slideViewPr>
    <p:cSldViewPr>
      <p:cViewPr varScale="1">
        <p:scale>
          <a:sx n="98" d="100"/>
          <a:sy n="98" d="100"/>
        </p:scale>
        <p:origin x="-12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Frequently</c:v>
                </c:pt>
              </c:strCache>
            </c:strRef>
          </c:tx>
          <c:dLbls>
            <c:showVal val="1"/>
          </c:dLbls>
          <c:cat>
            <c:strRef>
              <c:f>Sheet1!$A$2:$A$4</c:f>
              <c:strCache>
                <c:ptCount val="3"/>
                <c:pt idx="0">
                  <c:v>Faculty encouraged me to ask questions and participate in discussions</c:v>
                </c:pt>
                <c:pt idx="1">
                  <c:v>Faculty provided me with feedback that helped me assess my progress in class</c:v>
                </c:pt>
                <c:pt idx="2">
                  <c:v>Felt that my contributions were valued in class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0.58400000000000007</c:v>
                </c:pt>
                <c:pt idx="1">
                  <c:v>0.38600000000000007</c:v>
                </c:pt>
                <c:pt idx="2">
                  <c:v>0.41100000000000003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Occasionally</c:v>
                </c:pt>
              </c:strCache>
            </c:strRef>
          </c:tx>
          <c:dLbls>
            <c:showVal val="1"/>
          </c:dLbls>
          <c:cat>
            <c:strRef>
              <c:f>Sheet1!$A$2:$A$4</c:f>
              <c:strCache>
                <c:ptCount val="3"/>
                <c:pt idx="0">
                  <c:v>Faculty encouraged me to ask questions and participate in discussions</c:v>
                </c:pt>
                <c:pt idx="1">
                  <c:v>Faculty provided me with feedback that helped me assess my progress in class</c:v>
                </c:pt>
                <c:pt idx="2">
                  <c:v>Felt that my contributions were valued in class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0.36900000000000011</c:v>
                </c:pt>
                <c:pt idx="1">
                  <c:v>0.53700000000000003</c:v>
                </c:pt>
                <c:pt idx="2">
                  <c:v>0.52100000000000002</c:v>
                </c:pt>
              </c:numCache>
            </c:numRef>
          </c:val>
        </c:ser>
        <c:overlap val="100"/>
        <c:axId val="91734784"/>
        <c:axId val="91736320"/>
      </c:barChart>
      <c:catAx>
        <c:axId val="91734784"/>
        <c:scaling>
          <c:orientation val="minMax"/>
        </c:scaling>
        <c:axPos val="l"/>
        <c:tickLblPos val="nextTo"/>
        <c:crossAx val="91736320"/>
        <c:crosses val="autoZero"/>
        <c:auto val="1"/>
        <c:lblAlgn val="ctr"/>
        <c:lblOffset val="100"/>
      </c:catAx>
      <c:valAx>
        <c:axId val="91736320"/>
        <c:scaling>
          <c:orientation val="minMax"/>
          <c:max val="1"/>
        </c:scaling>
        <c:axPos val="b"/>
        <c:majorGridlines/>
        <c:numFmt formatCode="0%" sourceLinked="1"/>
        <c:tickLblPos val="nextTo"/>
        <c:crossAx val="91734784"/>
        <c:crosses val="autoZero"/>
        <c:crossBetween val="between"/>
        <c:majorUnit val="0.2"/>
      </c:valAx>
    </c:plotArea>
    <c:legend>
      <c:legendPos val="b"/>
      <c:layout/>
    </c:legend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Strongly Agree</c:v>
                </c:pt>
              </c:strCache>
            </c:strRef>
          </c:tx>
          <c:dLbls>
            <c:showVal val="1"/>
          </c:dLbls>
          <c:cat>
            <c:strRef>
              <c:f>Sheet1!$A$2:$A$3</c:f>
              <c:strCache>
                <c:ptCount val="2"/>
                <c:pt idx="0">
                  <c:v>Faculty showed concern about my progress</c:v>
                </c:pt>
                <c:pt idx="1">
                  <c:v>Faculty encouraged me to meet with them outside of class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0.15200000000000002</c:v>
                </c:pt>
                <c:pt idx="1">
                  <c:v>0.19600000000000001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Agree</c:v>
                </c:pt>
              </c:strCache>
            </c:strRef>
          </c:tx>
          <c:dLbls>
            <c:showVal val="1"/>
          </c:dLbls>
          <c:cat>
            <c:strRef>
              <c:f>Sheet1!$A$2:$A$3</c:f>
              <c:strCache>
                <c:ptCount val="2"/>
                <c:pt idx="0">
                  <c:v>Faculty showed concern about my progress</c:v>
                </c:pt>
                <c:pt idx="1">
                  <c:v>Faculty encouraged me to meet with them outside of class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0.56499999999999995</c:v>
                </c:pt>
                <c:pt idx="1">
                  <c:v>0.60600000000000009</c:v>
                </c:pt>
              </c:numCache>
            </c:numRef>
          </c:val>
        </c:ser>
        <c:overlap val="100"/>
        <c:axId val="95104384"/>
        <c:axId val="95110272"/>
      </c:barChart>
      <c:catAx>
        <c:axId val="95104384"/>
        <c:scaling>
          <c:orientation val="minMax"/>
        </c:scaling>
        <c:axPos val="l"/>
        <c:tickLblPos val="nextTo"/>
        <c:crossAx val="95110272"/>
        <c:crosses val="autoZero"/>
        <c:auto val="1"/>
        <c:lblAlgn val="ctr"/>
        <c:lblOffset val="100"/>
      </c:catAx>
      <c:valAx>
        <c:axId val="95110272"/>
        <c:scaling>
          <c:orientation val="minMax"/>
          <c:max val="1"/>
        </c:scaling>
        <c:axPos val="b"/>
        <c:majorGridlines/>
        <c:numFmt formatCode="0%" sourceLinked="1"/>
        <c:tickLblPos val="nextTo"/>
        <c:crossAx val="95104384"/>
        <c:crosses val="autoZero"/>
        <c:crossBetween val="between"/>
        <c:majorUnit val="0.2"/>
      </c:valAx>
    </c:plotArea>
    <c:legend>
      <c:legendPos val="b"/>
      <c:layout/>
    </c:legend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Strongly Agree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1"/>
              </a:solidFill>
            </a:ln>
          </c:spPr>
          <c:dLbls>
            <c:showVal val="1"/>
          </c:dLbls>
          <c:cat>
            <c:strRef>
              <c:f>Sheet1!$A$2:$A$7</c:f>
              <c:strCache>
                <c:ptCount val="6"/>
                <c:pt idx="0">
                  <c:v>Staff encourage me to get involved in campus activities</c:v>
                </c:pt>
                <c:pt idx="1">
                  <c:v>Staff recognize my achievements</c:v>
                </c:pt>
                <c:pt idx="2">
                  <c:v>At least one faculty member has taken an interest in my development</c:v>
                </c:pt>
                <c:pt idx="3">
                  <c:v>At least one staff member has taken an interest in my development</c:v>
                </c:pt>
                <c:pt idx="4">
                  <c:v>Faculty empower me to learn here</c:v>
                </c:pt>
                <c:pt idx="5">
                  <c:v>Faculty believe in my potential to succeed academically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0.17</c:v>
                </c:pt>
                <c:pt idx="1">
                  <c:v>0.13</c:v>
                </c:pt>
                <c:pt idx="2">
                  <c:v>0.26</c:v>
                </c:pt>
                <c:pt idx="3">
                  <c:v>0.34</c:v>
                </c:pt>
                <c:pt idx="4">
                  <c:v>0.19</c:v>
                </c:pt>
                <c:pt idx="5">
                  <c:v>0.26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Agree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Sheet1!$A$2:$A$7</c:f>
              <c:strCache>
                <c:ptCount val="6"/>
                <c:pt idx="0">
                  <c:v>Staff encourage me to get involved in campus activities</c:v>
                </c:pt>
                <c:pt idx="1">
                  <c:v>Staff recognize my achievements</c:v>
                </c:pt>
                <c:pt idx="2">
                  <c:v>At least one faculty member has taken an interest in my development</c:v>
                </c:pt>
                <c:pt idx="3">
                  <c:v>At least one staff member has taken an interest in my development</c:v>
                </c:pt>
                <c:pt idx="4">
                  <c:v>Faculty empower me to learn here</c:v>
                </c:pt>
                <c:pt idx="5">
                  <c:v>Faculty believe in my potential to succeed academically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0.54700000000000004</c:v>
                </c:pt>
                <c:pt idx="1">
                  <c:v>0.63300000000000023</c:v>
                </c:pt>
                <c:pt idx="2">
                  <c:v>0.58799999999999997</c:v>
                </c:pt>
                <c:pt idx="3">
                  <c:v>0.51800000000000002</c:v>
                </c:pt>
                <c:pt idx="4">
                  <c:v>0.67700000000000038</c:v>
                </c:pt>
                <c:pt idx="5">
                  <c:v>0.63200000000000023</c:v>
                </c:pt>
              </c:numCache>
            </c:numRef>
          </c:val>
        </c:ser>
        <c:overlap val="100"/>
        <c:axId val="95449088"/>
        <c:axId val="95450624"/>
      </c:barChart>
      <c:catAx>
        <c:axId val="95449088"/>
        <c:scaling>
          <c:orientation val="minMax"/>
        </c:scaling>
        <c:axPos val="l"/>
        <c:tickLblPos val="nextTo"/>
        <c:crossAx val="95450624"/>
        <c:crosses val="autoZero"/>
        <c:auto val="1"/>
        <c:lblAlgn val="ctr"/>
        <c:lblOffset val="100"/>
      </c:catAx>
      <c:valAx>
        <c:axId val="95450624"/>
        <c:scaling>
          <c:orientation val="minMax"/>
        </c:scaling>
        <c:axPos val="b"/>
        <c:majorGridlines/>
        <c:numFmt formatCode="0%" sourceLinked="1"/>
        <c:tickLblPos val="nextTo"/>
        <c:crossAx val="95449088"/>
        <c:crosses val="autoZero"/>
        <c:crossBetween val="between"/>
        <c:majorUnit val="0.2"/>
      </c:valAx>
    </c:plotArea>
    <c:legend>
      <c:legendPos val="b"/>
      <c:layout/>
    </c:legend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Frequently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showVal val="1"/>
          </c:dLbls>
          <c:cat>
            <c:strRef>
              <c:f>Sheet1!$A$2:$A$9</c:f>
              <c:strCache>
                <c:ptCount val="8"/>
                <c:pt idx="0">
                  <c:v>Disability resource center</c:v>
                </c:pt>
                <c:pt idx="1">
                  <c:v>Student psychological services</c:v>
                </c:pt>
                <c:pt idx="2">
                  <c:v>Career services</c:v>
                </c:pt>
                <c:pt idx="3">
                  <c:v>Writing center</c:v>
                </c:pt>
                <c:pt idx="4">
                  <c:v>Financial aid advising</c:v>
                </c:pt>
                <c:pt idx="5">
                  <c:v>Study skills advising</c:v>
                </c:pt>
                <c:pt idx="6">
                  <c:v>Student health services</c:v>
                </c:pt>
                <c:pt idx="7">
                  <c:v>Academic advising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2.5999999999999999E-2</c:v>
                </c:pt>
                <c:pt idx="1">
                  <c:v>3.9000000000000014E-2</c:v>
                </c:pt>
                <c:pt idx="2">
                  <c:v>3.5999999999999997E-2</c:v>
                </c:pt>
                <c:pt idx="3">
                  <c:v>7.8000000000000014E-2</c:v>
                </c:pt>
                <c:pt idx="4">
                  <c:v>6.1000000000000013E-2</c:v>
                </c:pt>
                <c:pt idx="5">
                  <c:v>9.6000000000000002E-2</c:v>
                </c:pt>
                <c:pt idx="6">
                  <c:v>6.9000000000000034E-2</c:v>
                </c:pt>
                <c:pt idx="7">
                  <c:v>0.18400000000000005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Occasionally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showVal val="1"/>
          </c:dLbls>
          <c:cat>
            <c:strRef>
              <c:f>Sheet1!$A$2:$A$9</c:f>
              <c:strCache>
                <c:ptCount val="8"/>
                <c:pt idx="0">
                  <c:v>Disability resource center</c:v>
                </c:pt>
                <c:pt idx="1">
                  <c:v>Student psychological services</c:v>
                </c:pt>
                <c:pt idx="2">
                  <c:v>Career services</c:v>
                </c:pt>
                <c:pt idx="3">
                  <c:v>Writing center</c:v>
                </c:pt>
                <c:pt idx="4">
                  <c:v>Financial aid advising</c:v>
                </c:pt>
                <c:pt idx="5">
                  <c:v>Study skills advising</c:v>
                </c:pt>
                <c:pt idx="6">
                  <c:v>Student health services</c:v>
                </c:pt>
                <c:pt idx="7">
                  <c:v>Academic advising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6.200000000000002E-2</c:v>
                </c:pt>
                <c:pt idx="1">
                  <c:v>0.12000000000000002</c:v>
                </c:pt>
                <c:pt idx="2">
                  <c:v>0.27700000000000002</c:v>
                </c:pt>
                <c:pt idx="3">
                  <c:v>0.32800000000000012</c:v>
                </c:pt>
                <c:pt idx="4">
                  <c:v>0.34600000000000009</c:v>
                </c:pt>
                <c:pt idx="5">
                  <c:v>0.32600000000000012</c:v>
                </c:pt>
                <c:pt idx="6">
                  <c:v>0.49100000000000016</c:v>
                </c:pt>
                <c:pt idx="7">
                  <c:v>0.67900000000000038</c:v>
                </c:pt>
              </c:numCache>
            </c:numRef>
          </c:val>
        </c:ser>
        <c:overlap val="100"/>
        <c:axId val="95713920"/>
        <c:axId val="95715712"/>
      </c:barChart>
      <c:catAx>
        <c:axId val="95713920"/>
        <c:scaling>
          <c:orientation val="minMax"/>
        </c:scaling>
        <c:axPos val="l"/>
        <c:tickLblPos val="nextTo"/>
        <c:crossAx val="95715712"/>
        <c:crosses val="autoZero"/>
        <c:auto val="1"/>
        <c:lblAlgn val="ctr"/>
        <c:lblOffset val="100"/>
      </c:catAx>
      <c:valAx>
        <c:axId val="95715712"/>
        <c:scaling>
          <c:orientation val="minMax"/>
        </c:scaling>
        <c:axPos val="b"/>
        <c:majorGridlines/>
        <c:numFmt formatCode="0%" sourceLinked="1"/>
        <c:tickLblPos val="nextTo"/>
        <c:crossAx val="95713920"/>
        <c:crosses val="autoZero"/>
        <c:crossBetween val="between"/>
        <c:majorUnit val="0.2"/>
      </c:valAx>
    </c:plotArea>
    <c:legend>
      <c:legendPos val="b"/>
      <c:layout/>
    </c:legend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Frequently</c:v>
                </c:pt>
              </c:strCache>
            </c:strRef>
          </c:tx>
          <c:spPr>
            <a:solidFill>
              <a:srgbClr val="5C92B5">
                <a:lumMod val="60000"/>
                <a:lumOff val="40000"/>
              </a:srgbClr>
            </a:solidFill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Use the institution's course catalog (paper or online)</c:v>
                </c:pt>
                <c:pt idx="1">
                  <c:v>Used the institution's website to learn about campus resources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0.28500000000000009</c:v>
                </c:pt>
                <c:pt idx="1">
                  <c:v>0.26200000000000001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Occasionally</c:v>
                </c:pt>
              </c:strCache>
            </c:strRef>
          </c:tx>
          <c:spPr>
            <a:solidFill>
              <a:schemeClr val="tx2"/>
            </a:solidFill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Sheet1!$A$2:$A$3</c:f>
              <c:strCache>
                <c:ptCount val="2"/>
                <c:pt idx="0">
                  <c:v>Use the institution's course catalog (paper or online)</c:v>
                </c:pt>
                <c:pt idx="1">
                  <c:v>Used the institution's website to learn about campus resources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0.56999999999999995</c:v>
                </c:pt>
                <c:pt idx="1">
                  <c:v>0.59899999999999998</c:v>
                </c:pt>
              </c:numCache>
            </c:numRef>
          </c:val>
        </c:ser>
        <c:overlap val="100"/>
        <c:axId val="95782400"/>
        <c:axId val="95783936"/>
      </c:barChart>
      <c:catAx>
        <c:axId val="95782400"/>
        <c:scaling>
          <c:orientation val="minMax"/>
        </c:scaling>
        <c:axPos val="l"/>
        <c:tickLblPos val="nextTo"/>
        <c:crossAx val="95783936"/>
        <c:crosses val="autoZero"/>
        <c:auto val="1"/>
        <c:lblAlgn val="ctr"/>
        <c:lblOffset val="100"/>
      </c:catAx>
      <c:valAx>
        <c:axId val="95783936"/>
        <c:scaling>
          <c:orientation val="minMax"/>
        </c:scaling>
        <c:axPos val="b"/>
        <c:majorGridlines/>
        <c:numFmt formatCode="0%" sourceLinked="1"/>
        <c:tickLblPos val="nextTo"/>
        <c:crossAx val="95782400"/>
        <c:crosses val="autoZero"/>
        <c:crossBetween val="between"/>
        <c:majorUnit val="0.2"/>
      </c:valAx>
    </c:plotArea>
    <c:legend>
      <c:legendPos val="b"/>
      <c:layout/>
    </c:legend>
    <c:plotVisOnly val="1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1BE34A0-30C1-4E4A-98E3-1C1E1E26B144}" type="datetimeFigureOut">
              <a:rPr lang="en-US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5F695A8-FB12-42C5-889B-6676940B1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3D15C2-F2C8-44A4-8ECA-8550BD64BFA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F17217-82C6-44DF-A6F3-B4DF36F1760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86AE721-C8B0-4817-8D9D-202A6AD684F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83D66-0C03-4B2D-9DB6-D9C7181BED6E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21.  Please indicate how often you have experienced the following in class at this institution – 5pt scale Very often, Often, Sometimes, Seldom, Never (CRSVAL01, 02, 03, 04, 05, 07)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352862-9DF3-4DCC-9E70-C3C126EC2A5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13.  Please indicate the extent to which you agree or disagree with the following statements:  4 pt Strongly agree to Strongly disagree scale (COLOPN02, 04, 05, 07, 11, 13)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D5EC8A-3D3F-4D7B-8DCE-A1B61691CD3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•"/>
            </a:pPr>
            <a:r>
              <a:rPr lang="en-US" dirty="0" smtClean="0"/>
              <a:t>Traditionally, institutions have focused on developing students cultural capital without giving recognition to the notion of what </a:t>
            </a:r>
            <a:r>
              <a:rPr lang="en-US" dirty="0" err="1" smtClean="0"/>
              <a:t>Yosso</a:t>
            </a:r>
            <a:r>
              <a:rPr lang="en-US" dirty="0" smtClean="0"/>
              <a:t> refers to community cultural wealth, which is made up of additional forms of capital, such as social, linguistic, familial, and navigational capital.  </a:t>
            </a:r>
          </a:p>
          <a:p>
            <a:pPr eaLnBrk="1" hangingPunct="1">
              <a:buFontTx/>
              <a:buChar char="•"/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Navigation is critical for increasing academic goal attainment </a:t>
            </a:r>
            <a:r>
              <a:rPr lang="en-US" sz="1800" dirty="0" smtClean="0"/>
              <a:t>(AAC&amp;U, 2002)</a:t>
            </a:r>
          </a:p>
          <a:p>
            <a:pPr lvl="1" eaLnBrk="1" hangingPunct="1">
              <a:buFontTx/>
              <a:buChar char="•"/>
            </a:pPr>
            <a:r>
              <a:rPr lang="en-US" dirty="0" smtClean="0"/>
              <a:t>Equip students with the necessary knowledge to make informed decisions about appropriate routes for their academic goals </a:t>
            </a:r>
            <a:r>
              <a:rPr lang="en-US" sz="1800" dirty="0" smtClean="0"/>
              <a:t>(AAC&amp;U, 2002)</a:t>
            </a:r>
            <a:r>
              <a:rPr lang="en-US" dirty="0" smtClean="0"/>
              <a:t> </a:t>
            </a:r>
          </a:p>
          <a:p>
            <a:pPr lvl="1" eaLnBrk="1" hangingPunct="1">
              <a:buFontTx/>
              <a:buChar char="•"/>
            </a:pPr>
            <a:r>
              <a:rPr lang="en-US" dirty="0" smtClean="0"/>
              <a:t>Actions and requisite knowledge represent navigational capital </a:t>
            </a:r>
            <a:r>
              <a:rPr lang="en-US" sz="1800" dirty="0" smtClean="0"/>
              <a:t>(</a:t>
            </a:r>
            <a:r>
              <a:rPr lang="en-US" sz="1800" dirty="0" err="1" smtClean="0"/>
              <a:t>Yosso</a:t>
            </a:r>
            <a:r>
              <a:rPr lang="en-US" sz="1800" dirty="0" smtClean="0"/>
              <a:t>, 2005)</a:t>
            </a:r>
          </a:p>
          <a:p>
            <a:pPr lvl="1" eaLnBrk="1" hangingPunct="1">
              <a:buFontTx/>
              <a:buChar char="•"/>
            </a:pPr>
            <a:r>
              <a:rPr lang="en-US" dirty="0" smtClean="0"/>
              <a:t>Students of color must develop academic resilience that enables them to navigate social institutions </a:t>
            </a:r>
            <a:r>
              <a:rPr lang="en-US" sz="900" dirty="0" smtClean="0"/>
              <a:t>(Alva, 1991, </a:t>
            </a:r>
            <a:r>
              <a:rPr lang="en-US" sz="900" dirty="0" err="1" smtClean="0"/>
              <a:t>Yosso</a:t>
            </a:r>
            <a:r>
              <a:rPr lang="en-US" sz="900" dirty="0" smtClean="0"/>
              <a:t>, 2005; see </a:t>
            </a:r>
            <a:r>
              <a:rPr lang="en-US" sz="900" dirty="0" err="1" smtClean="0"/>
              <a:t>Solorzano</a:t>
            </a:r>
            <a:r>
              <a:rPr lang="en-US" sz="900" dirty="0" smtClean="0"/>
              <a:t>, </a:t>
            </a:r>
            <a:r>
              <a:rPr lang="en-US" sz="900" dirty="0" err="1" smtClean="0"/>
              <a:t>Ceja</a:t>
            </a:r>
            <a:r>
              <a:rPr lang="en-US" sz="900" dirty="0" smtClean="0"/>
              <a:t> &amp; </a:t>
            </a:r>
            <a:r>
              <a:rPr lang="en-US" sz="900" dirty="0" err="1" smtClean="0"/>
              <a:t>Yosso</a:t>
            </a:r>
            <a:r>
              <a:rPr lang="en-US" sz="900" dirty="0" smtClean="0"/>
              <a:t>, 2000)</a:t>
            </a:r>
          </a:p>
          <a:p>
            <a:pPr lvl="1" eaLnBrk="1" hangingPunct="1">
              <a:buFontTx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A179BF-BDA0-41DA-8345-07565B144CD3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BD510813-C68E-4813-A135-30F21770E108}" type="datetimeFigureOut">
              <a:rPr lang="en-US" smtClean="0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020785A-F2B4-4F77-AB4E-15C55778A1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B779A4-F823-4D8D-9F03-7F686037D1DC}" type="datetimeFigureOut">
              <a:rPr lang="en-US" smtClean="0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89C8CD-E807-4A51-B549-0842F349747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F7AEA4-99B5-496E-BD78-6C626B7C90B7}" type="datetimeFigureOut">
              <a:rPr lang="en-US" smtClean="0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9CD3FA-F76E-4417-B7FA-36B0506EBD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fld id="{9D8791D6-56A8-4A0A-8CCD-19B0768B85DF}" type="datetimeFigureOut">
              <a:rPr lang="en-US" smtClean="0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924DE-357D-4D20-949C-C6CB371809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fld id="{675D5A60-34BF-45CA-B4A0-7EF16F6A79D9}" type="datetimeFigureOut">
              <a:rPr lang="en-US" smtClean="0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CC55A680-663D-46D2-928A-058A2A8647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18CFA375-EE13-4F4C-93EE-E367795332F8}" type="datetimeFigureOut">
              <a:rPr lang="en-US" smtClean="0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380D9DA2-BF11-4E50-B99B-DEEED0F703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fld id="{15E72370-0E79-4839-B35F-211C0236226A}" type="datetimeFigureOut">
              <a:rPr lang="en-US" smtClean="0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687CDA33-1B0D-4B9E-913F-5EA8F7C122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062B32-1ACC-4DAB-BCE2-BC8166BE0347}" type="datetimeFigureOut">
              <a:rPr lang="en-US" smtClean="0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86588B-6C64-4182-99AE-0B2642EE9A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A1FF3770-B97D-4BFF-AFBA-2E6D441F0542}" type="datetimeFigureOut">
              <a:rPr lang="en-US" smtClean="0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90F1E87B-41E8-44BE-8D91-012CD79804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6DDFADB8-93DC-4C00-8EFF-C04452721C00}" type="datetimeFigureOut">
              <a:rPr lang="en-US" smtClean="0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70871CB-82B3-45CD-93EB-F1ECEDAD00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A5D294DE-D3CE-433E-958A-D67C89407968}" type="datetimeFigureOut">
              <a:rPr lang="en-US" smtClean="0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7C5B8947-DA87-4543-9141-94EA172B50A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0">
              <a:schemeClr val="bg2">
                <a:shade val="48000"/>
                <a:satMod val="230000"/>
                <a:alpha val="83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58ECE06-F549-4F33-A223-BBD3AA9E0B82}" type="datetimeFigureOut">
              <a:rPr lang="en-US" smtClean="0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6C38AA3-BFC0-4401-B28F-941EBE91C6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 descr="CIRP_square_RGB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543800" y="6172200"/>
            <a:ext cx="609600" cy="60960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676400"/>
            <a:ext cx="83058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Beyond Engagement:</a:t>
            </a:r>
            <a:br>
              <a:rPr lang="en-US" b="1" dirty="0" smtClean="0"/>
            </a:br>
            <a:r>
              <a:rPr lang="en-US" sz="3600" b="1" dirty="0" smtClean="0"/>
              <a:t>Improving Persistence Through </a:t>
            </a:r>
            <a:br>
              <a:rPr lang="en-US" sz="3600" b="1" dirty="0" smtClean="0"/>
            </a:br>
            <a:r>
              <a:rPr lang="en-US" sz="3600" b="1" dirty="0" smtClean="0"/>
              <a:t>Validation Theory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1054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b="1" dirty="0" smtClean="0"/>
              <a:t>John H. Pryor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000" b="1" dirty="0" smtClean="0"/>
              <a:t>Higher Education Research Institute at UCLA</a:t>
            </a:r>
          </a:p>
        </p:txBody>
      </p:sp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2514600" y="3733800"/>
            <a:ext cx="39624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February 19, 2011</a:t>
            </a:r>
          </a:p>
          <a:p>
            <a:pPr algn="ctr"/>
            <a:r>
              <a:rPr lang="en-US" sz="1400" dirty="0">
                <a:latin typeface="Calibri" pitchFamily="34" charset="0"/>
              </a:rPr>
              <a:t>31</a:t>
            </a:r>
            <a:r>
              <a:rPr lang="en-US" sz="1400" baseline="30000" dirty="0">
                <a:latin typeface="Calibri" pitchFamily="34" charset="0"/>
              </a:rPr>
              <a:t>st</a:t>
            </a:r>
            <a:r>
              <a:rPr lang="en-US" sz="1400" dirty="0">
                <a:latin typeface="Calibri" pitchFamily="34" charset="0"/>
              </a:rPr>
              <a:t> Annual Conference on the First-Year Experience</a:t>
            </a:r>
          </a:p>
          <a:p>
            <a:pPr algn="ctr"/>
            <a:r>
              <a:rPr lang="en-US" sz="1400" dirty="0">
                <a:latin typeface="Calibri" pitchFamily="34" charset="0"/>
              </a:rPr>
              <a:t>San Antonio, TX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3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21324D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Calibri" pitchFamily="-105" charset="0"/>
            </a:endParaRP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86053" name="Freeform 36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20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47 w 5740"/>
                <a:gd name="T7" fmla="*/ 1978 h 3273"/>
                <a:gd name="T8" fmla="*/ 5758 w 5740"/>
                <a:gd name="T9" fmla="*/ 3273 h 3273"/>
                <a:gd name="T10" fmla="*/ 5758 w 5740"/>
                <a:gd name="T11" fmla="*/ 3267 h 3273"/>
                <a:gd name="T12" fmla="*/ 3203 w 5740"/>
                <a:gd name="T13" fmla="*/ 1816 h 3273"/>
                <a:gd name="T14" fmla="*/ 3203 w 5740"/>
                <a:gd name="T15" fmla="*/ 1816 h 327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40"/>
                <a:gd name="T25" fmla="*/ 0 h 3273"/>
                <a:gd name="T26" fmla="*/ 5740 w 5740"/>
                <a:gd name="T27" fmla="*/ 3273 h 327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54" name="Freeform 37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73 w 5591"/>
                <a:gd name="T1" fmla="*/ 1714 h 3243"/>
                <a:gd name="T2" fmla="*/ 432 w 5591"/>
                <a:gd name="T3" fmla="*/ 0 h 3243"/>
                <a:gd name="T4" fmla="*/ 0 w 5591"/>
                <a:gd name="T5" fmla="*/ 0 h 3243"/>
                <a:gd name="T6" fmla="*/ 3096 w 5591"/>
                <a:gd name="T7" fmla="*/ 1786 h 3243"/>
                <a:gd name="T8" fmla="*/ 5609 w 5591"/>
                <a:gd name="T9" fmla="*/ 3243 h 3243"/>
                <a:gd name="T10" fmla="*/ 5609 w 5591"/>
                <a:gd name="T11" fmla="*/ 3237 h 3243"/>
                <a:gd name="T12" fmla="*/ 3173 w 5591"/>
                <a:gd name="T13" fmla="*/ 1714 h 3243"/>
                <a:gd name="T14" fmla="*/ 3173 w 5591"/>
                <a:gd name="T15" fmla="*/ 1714 h 32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591"/>
                <a:gd name="T25" fmla="*/ 0 h 3243"/>
                <a:gd name="T26" fmla="*/ 5591 w 5591"/>
                <a:gd name="T27" fmla="*/ 3243 h 32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55" name="Freeform 38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5 h 192"/>
                <a:gd name="T2" fmla="*/ 4038 w 4042"/>
                <a:gd name="T3" fmla="*/ 191 h 192"/>
                <a:gd name="T4" fmla="*/ 4038 w 4042"/>
                <a:gd name="T5" fmla="*/ 143 h 192"/>
                <a:gd name="T6" fmla="*/ 0 w 4042"/>
                <a:gd name="T7" fmla="*/ 0 h 192"/>
                <a:gd name="T8" fmla="*/ 0 w 4042"/>
                <a:gd name="T9" fmla="*/ 155 h 192"/>
                <a:gd name="T10" fmla="*/ 0 w 4042"/>
                <a:gd name="T11" fmla="*/ 155 h 19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42"/>
                <a:gd name="T19" fmla="*/ 0 h 192"/>
                <a:gd name="T20" fmla="*/ 4042 w 4042"/>
                <a:gd name="T21" fmla="*/ 192 h 19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56" name="Freeform 39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0 w 1722"/>
                <a:gd name="T1" fmla="*/ 65 h 66"/>
                <a:gd name="T2" fmla="*/ 1720 w 1722"/>
                <a:gd name="T3" fmla="*/ 59 h 66"/>
                <a:gd name="T4" fmla="*/ 0 w 1722"/>
                <a:gd name="T5" fmla="*/ 0 h 66"/>
                <a:gd name="T6" fmla="*/ 0 w 1722"/>
                <a:gd name="T7" fmla="*/ 47 h 66"/>
                <a:gd name="T8" fmla="*/ 1720 w 1722"/>
                <a:gd name="T9" fmla="*/ 65 h 66"/>
                <a:gd name="T10" fmla="*/ 1720 w 1722"/>
                <a:gd name="T11" fmla="*/ 65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22"/>
                <a:gd name="T19" fmla="*/ 0 h 66"/>
                <a:gd name="T20" fmla="*/ 1722 w 1722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57" name="Freeform 40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4 w 4789"/>
                <a:gd name="T3" fmla="*/ 77 h 329"/>
                <a:gd name="T4" fmla="*/ 4784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89"/>
                <a:gd name="T19" fmla="*/ 0 h 329"/>
                <a:gd name="T20" fmla="*/ 4789 w 4789"/>
                <a:gd name="T21" fmla="*/ 329 h 3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close/>
                </a:path>
              </a:pathLst>
            </a:custGeom>
            <a:solidFill>
              <a:srgbClr val="20304B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58" name="Freeform 41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4 w 975"/>
                <a:gd name="T1" fmla="*/ 48 h 101"/>
                <a:gd name="T2" fmla="*/ 974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4 w 975"/>
                <a:gd name="T9" fmla="*/ 48 h 101"/>
                <a:gd name="T10" fmla="*/ 974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75"/>
                <a:gd name="T19" fmla="*/ 0 h 101"/>
                <a:gd name="T20" fmla="*/ 975 w 975"/>
                <a:gd name="T21" fmla="*/ 101 h 10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59" name="Freeform 42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9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9 w 2141"/>
                <a:gd name="T7" fmla="*/ 0 h 198"/>
                <a:gd name="T8" fmla="*/ 2139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41"/>
                <a:gd name="T16" fmla="*/ 0 h 198"/>
                <a:gd name="T17" fmla="*/ 2141 w 2141"/>
                <a:gd name="T18" fmla="*/ 198 h 1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0" name="Freeform 43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19 w 3623"/>
                <a:gd name="T5" fmla="*/ 42 h 348"/>
                <a:gd name="T6" fmla="*/ 3619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23"/>
                <a:gd name="T22" fmla="*/ 0 h 348"/>
                <a:gd name="T23" fmla="*/ 3623 w 3623"/>
                <a:gd name="T24" fmla="*/ 348 h 3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1" name="Freeform 44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9 w 2517"/>
                <a:gd name="T1" fmla="*/ 276 h 276"/>
                <a:gd name="T2" fmla="*/ 2514 w 2517"/>
                <a:gd name="T3" fmla="*/ 204 h 276"/>
                <a:gd name="T4" fmla="*/ 2257 w 2517"/>
                <a:gd name="T5" fmla="*/ 0 h 276"/>
                <a:gd name="T6" fmla="*/ 0 w 2517"/>
                <a:gd name="T7" fmla="*/ 276 h 276"/>
                <a:gd name="T8" fmla="*/ 2179 w 2517"/>
                <a:gd name="T9" fmla="*/ 276 h 276"/>
                <a:gd name="T10" fmla="*/ 2179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17"/>
                <a:gd name="T19" fmla="*/ 0 h 276"/>
                <a:gd name="T20" fmla="*/ 2517 w 2517"/>
                <a:gd name="T21" fmla="*/ 276 h 27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2" name="Freeform 45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4 w 1405"/>
                <a:gd name="T1" fmla="*/ 126 h 378"/>
                <a:gd name="T2" fmla="*/ 1404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4 w 1405"/>
                <a:gd name="T9" fmla="*/ 126 h 378"/>
                <a:gd name="T10" fmla="*/ 1404 w 1405"/>
                <a:gd name="T11" fmla="*/ 126 h 3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05"/>
                <a:gd name="T19" fmla="*/ 0 h 378"/>
                <a:gd name="T20" fmla="*/ 1405 w 1405"/>
                <a:gd name="T21" fmla="*/ 378 h 37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3" name="Freeform 46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8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8 w 729"/>
                <a:gd name="T7" fmla="*/ 240 h 240"/>
                <a:gd name="T8" fmla="*/ 728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9"/>
                <a:gd name="T16" fmla="*/ 0 h 240"/>
                <a:gd name="T17" fmla="*/ 729 w 729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4" name="Freeform 47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0 w 5035"/>
                <a:gd name="T3" fmla="*/ 1671 h 1672"/>
                <a:gd name="T4" fmla="*/ 5030 w 5035"/>
                <a:gd name="T5" fmla="*/ 1665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35"/>
                <a:gd name="T19" fmla="*/ 0 h 1672"/>
                <a:gd name="T20" fmla="*/ 5035 w 5035"/>
                <a:gd name="T21" fmla="*/ 1672 h 16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5" name="Freeform 48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8 w 729"/>
                <a:gd name="T1" fmla="*/ 318 h 318"/>
                <a:gd name="T2" fmla="*/ 728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8 w 729"/>
                <a:gd name="T9" fmla="*/ 318 h 318"/>
                <a:gd name="T10" fmla="*/ 728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29"/>
                <a:gd name="T19" fmla="*/ 0 h 318"/>
                <a:gd name="T20" fmla="*/ 729 w 729"/>
                <a:gd name="T21" fmla="*/ 318 h 3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6" name="Freeform 49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0 w 5035"/>
                <a:gd name="T3" fmla="*/ 2187 h 2188"/>
                <a:gd name="T4" fmla="*/ 5030 w 5035"/>
                <a:gd name="T5" fmla="*/ 2133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35"/>
                <a:gd name="T19" fmla="*/ 0 h 2188"/>
                <a:gd name="T20" fmla="*/ 5035 w 5035"/>
                <a:gd name="T21" fmla="*/ 2188 h 21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7" name="Freeform 50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1 w 3163"/>
                <a:gd name="T3" fmla="*/ 2725 h 2727"/>
                <a:gd name="T4" fmla="*/ 3159 w 3163"/>
                <a:gd name="T5" fmla="*/ 2702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63"/>
                <a:gd name="T19" fmla="*/ 0 h 2727"/>
                <a:gd name="T20" fmla="*/ 3163 w 3163"/>
                <a:gd name="T21" fmla="*/ 2727 h 272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8" name="Freeform 51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3"/>
                <a:gd name="T19" fmla="*/ 0 h 299"/>
                <a:gd name="T20" fmla="*/ 323 w 323"/>
                <a:gd name="T21" fmla="*/ 299 h 2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69" name="Freeform 52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81"/>
                <a:gd name="T19" fmla="*/ 0 h 335"/>
                <a:gd name="T20" fmla="*/ 281 w 281"/>
                <a:gd name="T21" fmla="*/ 335 h 33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0" name="Freeform 53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3 w 3122"/>
                <a:gd name="T3" fmla="*/ 2678 h 2680"/>
                <a:gd name="T4" fmla="*/ 3119 w 3122"/>
                <a:gd name="T5" fmla="*/ 2588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22"/>
                <a:gd name="T19" fmla="*/ 0 h 2680"/>
                <a:gd name="T20" fmla="*/ 3122 w 3122"/>
                <a:gd name="T21" fmla="*/ 2680 h 268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1" name="Freeform 54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2"/>
                <a:gd name="T16" fmla="*/ 0 h 132"/>
                <a:gd name="T17" fmla="*/ 132 w 132"/>
                <a:gd name="T18" fmla="*/ 132 h 1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2" name="Freeform 55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4 w 2517"/>
                <a:gd name="T3" fmla="*/ 2534 h 2536"/>
                <a:gd name="T4" fmla="*/ 2514 w 2517"/>
                <a:gd name="T5" fmla="*/ 2534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517"/>
                <a:gd name="T19" fmla="*/ 0 h 2536"/>
                <a:gd name="T20" fmla="*/ 2517 w 2517"/>
                <a:gd name="T21" fmla="*/ 2536 h 2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3" name="Freeform 56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6 w 2200"/>
                <a:gd name="T3" fmla="*/ 2480 h 2482"/>
                <a:gd name="T4" fmla="*/ 2198 w 2200"/>
                <a:gd name="T5" fmla="*/ 2474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00"/>
                <a:gd name="T19" fmla="*/ 0 h 2482"/>
                <a:gd name="T20" fmla="*/ 2200 w 2200"/>
                <a:gd name="T21" fmla="*/ 2482 h 248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304B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4" name="Freeform 57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4"/>
                <a:gd name="T19" fmla="*/ 0 h 96"/>
                <a:gd name="T20" fmla="*/ 84 w 84"/>
                <a:gd name="T21" fmla="*/ 96 h 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5" name="Freeform 58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5"/>
                <a:gd name="T19" fmla="*/ 0 h 516"/>
                <a:gd name="T20" fmla="*/ 155 w 155"/>
                <a:gd name="T21" fmla="*/ 516 h 5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6" name="Freeform 59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6 w 574"/>
                <a:gd name="T3" fmla="*/ 1042 h 1043"/>
                <a:gd name="T4" fmla="*/ 573 w 574"/>
                <a:gd name="T5" fmla="*/ 850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4"/>
                <a:gd name="T19" fmla="*/ 0 h 1043"/>
                <a:gd name="T20" fmla="*/ 574 w 574"/>
                <a:gd name="T21" fmla="*/ 1043 h 10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7" name="Freeform 60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6 h 797"/>
                <a:gd name="T6" fmla="*/ 341 w 341"/>
                <a:gd name="T7" fmla="*/ 652 h 797"/>
                <a:gd name="T8" fmla="*/ 144 w 341"/>
                <a:gd name="T9" fmla="*/ 0 h 797"/>
                <a:gd name="T10" fmla="*/ 144 w 341"/>
                <a:gd name="T11" fmla="*/ 0 h 7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1"/>
                <a:gd name="T19" fmla="*/ 0 h 797"/>
                <a:gd name="T20" fmla="*/ 341 w 341"/>
                <a:gd name="T21" fmla="*/ 797 h 79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8" name="Freeform 61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1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"/>
                <a:gd name="T19" fmla="*/ 0 h 312"/>
                <a:gd name="T20" fmla="*/ 60 w 60"/>
                <a:gd name="T21" fmla="*/ 312 h 3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79" name="Freeform 62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52 w 5740"/>
                <a:gd name="T3" fmla="*/ 1864 h 1864"/>
                <a:gd name="T4" fmla="*/ 5752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40"/>
                <a:gd name="T19" fmla="*/ 0 h 1864"/>
                <a:gd name="T20" fmla="*/ 5740 w 5740"/>
                <a:gd name="T21" fmla="*/ 1864 h 186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80" name="Freeform 63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"/>
                <a:gd name="T16" fmla="*/ 0 h 6"/>
                <a:gd name="T17" fmla="*/ 6 w 6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81" name="Freeform 64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52 w 5740"/>
                <a:gd name="T3" fmla="*/ 1337 h 1337"/>
                <a:gd name="T4" fmla="*/ 5752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40"/>
                <a:gd name="T19" fmla="*/ 0 h 1337"/>
                <a:gd name="T20" fmla="*/ 5740 w 5740"/>
                <a:gd name="T21" fmla="*/ 1337 h 133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82" name="Freeform 65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52 w 5740"/>
                <a:gd name="T3" fmla="*/ 414 h 414"/>
                <a:gd name="T4" fmla="*/ 5752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740"/>
                <a:gd name="T19" fmla="*/ 0 h 414"/>
                <a:gd name="T20" fmla="*/ 5740 w 5740"/>
                <a:gd name="T21" fmla="*/ 414 h 4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83" name="Freeform 66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57 w 4448"/>
                <a:gd name="T3" fmla="*/ 3177 h 3177"/>
                <a:gd name="T4" fmla="*/ 4457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48"/>
                <a:gd name="T19" fmla="*/ 0 h 3177"/>
                <a:gd name="T20" fmla="*/ 4448 w 4448"/>
                <a:gd name="T21" fmla="*/ 3177 h 31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84" name="Freeform 67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33 w 2428"/>
                <a:gd name="T3" fmla="*/ 2614 h 2614"/>
                <a:gd name="T4" fmla="*/ 2433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28"/>
                <a:gd name="T19" fmla="*/ 0 h 2614"/>
                <a:gd name="T20" fmla="*/ 2428 w 2428"/>
                <a:gd name="T21" fmla="*/ 2614 h 261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85" name="Freeform 68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6 w 1800"/>
                <a:gd name="T1" fmla="*/ 0 h 2464"/>
                <a:gd name="T2" fmla="*/ 0 w 1800"/>
                <a:gd name="T3" fmla="*/ 0 h 2464"/>
                <a:gd name="T4" fmla="*/ 1804 w 1800"/>
                <a:gd name="T5" fmla="*/ 2464 h 2464"/>
                <a:gd name="T6" fmla="*/ 1804 w 1800"/>
                <a:gd name="T7" fmla="*/ 2248 h 2464"/>
                <a:gd name="T8" fmla="*/ 1798 w 1800"/>
                <a:gd name="T9" fmla="*/ 2248 h 2464"/>
                <a:gd name="T10" fmla="*/ 486 w 1800"/>
                <a:gd name="T11" fmla="*/ 0 h 2464"/>
                <a:gd name="T12" fmla="*/ 486 w 1800"/>
                <a:gd name="T13" fmla="*/ 0 h 24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00"/>
                <a:gd name="T22" fmla="*/ 0 h 2464"/>
                <a:gd name="T23" fmla="*/ 1800 w 1800"/>
                <a:gd name="T24" fmla="*/ 2464 h 24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86" name="Freeform 69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5 w 1232"/>
                <a:gd name="T3" fmla="*/ 2074 h 2074"/>
                <a:gd name="T4" fmla="*/ 1235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32"/>
                <a:gd name="T19" fmla="*/ 0 h 2074"/>
                <a:gd name="T20" fmla="*/ 1232 w 1232"/>
                <a:gd name="T21" fmla="*/ 2074 h 207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87" name="Freeform 70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60 w 1058"/>
                <a:gd name="T3" fmla="*/ 1936 h 1936"/>
                <a:gd name="T4" fmla="*/ 1060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58"/>
                <a:gd name="T19" fmla="*/ 0 h 1936"/>
                <a:gd name="T20" fmla="*/ 1058 w 1058"/>
                <a:gd name="T21" fmla="*/ 1936 h 19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088" name="Freeform 71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3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3 w 771"/>
                <a:gd name="T7" fmla="*/ 1487 h 1487"/>
                <a:gd name="T8" fmla="*/ 773 w 771"/>
                <a:gd name="T9" fmla="*/ 1433 h 1487"/>
                <a:gd name="T10" fmla="*/ 773 w 771"/>
                <a:gd name="T11" fmla="*/ 1433 h 14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71"/>
                <a:gd name="T19" fmla="*/ 0 h 1487"/>
                <a:gd name="T20" fmla="*/ 771 w 771"/>
                <a:gd name="T21" fmla="*/ 1487 h 14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close/>
                </a:path>
              </a:pathLst>
            </a:custGeom>
            <a:solidFill>
              <a:srgbClr val="2030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72"/>
            <p:cNvGrpSpPr>
              <a:grpSpLocks/>
            </p:cNvGrpSpPr>
            <p:nvPr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86090" name="Freeform 73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46 w 3659"/>
                  <a:gd name="T5" fmla="*/ 1313 h 1313"/>
                  <a:gd name="T6" fmla="*/ 3658 w 3659"/>
                  <a:gd name="T7" fmla="*/ 1235 h 1313"/>
                  <a:gd name="T8" fmla="*/ 3670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659"/>
                  <a:gd name="T22" fmla="*/ 0 h 1313"/>
                  <a:gd name="T23" fmla="*/ 3659 w 3659"/>
                  <a:gd name="T24" fmla="*/ 1313 h 131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0304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091" name="Freeform 74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12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12 w 2105"/>
                  <a:gd name="T9" fmla="*/ 695 h 695"/>
                  <a:gd name="T10" fmla="*/ 2112 w 2105"/>
                  <a:gd name="T11" fmla="*/ 665 h 695"/>
                  <a:gd name="T12" fmla="*/ 2112 w 2105"/>
                  <a:gd name="T13" fmla="*/ 665 h 6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105"/>
                  <a:gd name="T22" fmla="*/ 0 h 695"/>
                  <a:gd name="T23" fmla="*/ 2105 w 2105"/>
                  <a:gd name="T24" fmla="*/ 695 h 69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close/>
                  </a:path>
                </a:pathLst>
              </a:custGeom>
              <a:solidFill>
                <a:srgbClr val="20304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cxnSp>
        <p:nvCxnSpPr>
          <p:cNvPr id="86020" name="AutoShape 100"/>
          <p:cNvCxnSpPr>
            <a:cxnSpLocks noChangeShapeType="1"/>
          </p:cNvCxnSpPr>
          <p:nvPr/>
        </p:nvCxnSpPr>
        <p:spPr bwMode="auto">
          <a:xfrm rot="10800000" flipV="1">
            <a:off x="517525" y="2889250"/>
            <a:ext cx="1666875" cy="3282950"/>
          </a:xfrm>
          <a:prstGeom prst="bentConnector3">
            <a:avLst>
              <a:gd name="adj1" fmla="val 113713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86021" name="AutoShape 101"/>
          <p:cNvCxnSpPr>
            <a:cxnSpLocks noChangeShapeType="1"/>
          </p:cNvCxnSpPr>
          <p:nvPr/>
        </p:nvCxnSpPr>
        <p:spPr bwMode="auto">
          <a:xfrm flipV="1">
            <a:off x="3886200" y="2865438"/>
            <a:ext cx="2719388" cy="2381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86022" name="AutoShape 102"/>
          <p:cNvCxnSpPr>
            <a:cxnSpLocks noChangeShapeType="1"/>
          </p:cNvCxnSpPr>
          <p:nvPr/>
        </p:nvCxnSpPr>
        <p:spPr bwMode="auto">
          <a:xfrm flipH="1">
            <a:off x="3035300" y="1525588"/>
            <a:ext cx="1574800" cy="5159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6023" name="AutoShape 103"/>
          <p:cNvCxnSpPr>
            <a:cxnSpLocks noChangeShapeType="1"/>
          </p:cNvCxnSpPr>
          <p:nvPr/>
        </p:nvCxnSpPr>
        <p:spPr bwMode="auto">
          <a:xfrm>
            <a:off x="4610100" y="1525588"/>
            <a:ext cx="2757488" cy="9588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6024" name="AutoShape 107"/>
          <p:cNvCxnSpPr>
            <a:cxnSpLocks noChangeShapeType="1"/>
          </p:cNvCxnSpPr>
          <p:nvPr/>
        </p:nvCxnSpPr>
        <p:spPr bwMode="auto">
          <a:xfrm flipV="1">
            <a:off x="7367588" y="3246438"/>
            <a:ext cx="0" cy="111760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pic>
        <p:nvPicPr>
          <p:cNvPr id="86025" name="Picture 79" descr="untitl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381000"/>
            <a:ext cx="5867400" cy="114458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26" name="Picture 25" descr="CIRP_square_RG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3450" y="2057400"/>
            <a:ext cx="1670304" cy="167030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grpSp>
        <p:nvGrpSpPr>
          <p:cNvPr id="4" name="Group 112"/>
          <p:cNvGrpSpPr>
            <a:grpSpLocks/>
          </p:cNvGrpSpPr>
          <p:nvPr/>
        </p:nvGrpSpPr>
        <p:grpSpPr bwMode="auto">
          <a:xfrm>
            <a:off x="371475" y="4343400"/>
            <a:ext cx="5954713" cy="914400"/>
            <a:chOff x="240" y="2736"/>
            <a:chExt cx="3751" cy="576"/>
          </a:xfrm>
        </p:grpSpPr>
        <p:sp>
          <p:nvSpPr>
            <p:cNvPr id="3077" name="Oval 5"/>
            <p:cNvSpPr>
              <a:spLocks noChangeArrowheads="1"/>
            </p:cNvSpPr>
            <p:nvPr/>
          </p:nvSpPr>
          <p:spPr bwMode="auto">
            <a:xfrm>
              <a:off x="240" y="2736"/>
              <a:ext cx="880" cy="576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chemeClr val="bg1"/>
                  </a:solidFill>
                  <a:latin typeface="+mn-lt"/>
                </a:rPr>
                <a:t>Freshman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chemeClr val="bg1"/>
                  </a:solidFill>
                  <a:latin typeface="+mn-lt"/>
                </a:rPr>
                <a:t>Survey</a:t>
              </a:r>
            </a:p>
          </p:txBody>
        </p:sp>
        <p:sp>
          <p:nvSpPr>
            <p:cNvPr id="3078" name="Oval 6"/>
            <p:cNvSpPr>
              <a:spLocks noChangeArrowheads="1"/>
            </p:cNvSpPr>
            <p:nvPr/>
          </p:nvSpPr>
          <p:spPr bwMode="auto">
            <a:xfrm>
              <a:off x="1144" y="2741"/>
              <a:ext cx="895" cy="528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chemeClr val="bg1"/>
                  </a:solidFill>
                  <a:latin typeface="+mn-lt"/>
                </a:rPr>
                <a:t>YFCY</a:t>
              </a:r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auto">
            <a:xfrm>
              <a:off x="3080" y="2765"/>
              <a:ext cx="911" cy="528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>
              <a:innerShdw blurRad="63500" dist="50800" dir="16200000">
                <a:prstClr val="black">
                  <a:alpha val="50000"/>
                </a:prstClr>
              </a:inn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chemeClr val="bg1"/>
                  </a:solidFill>
                  <a:latin typeface="+mn-lt"/>
                </a:rPr>
                <a:t>CSS</a:t>
              </a:r>
            </a:p>
          </p:txBody>
        </p:sp>
      </p:grp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533400" y="5867400"/>
            <a:ext cx="2971800" cy="609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HERI Faculty Survey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6605588" y="2484437"/>
            <a:ext cx="1524000" cy="76200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+mn-lt"/>
              </a:rPr>
              <a:t>Funded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  <a:latin typeface="+mn-lt"/>
              </a:rPr>
              <a:t> Research</a:t>
            </a:r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6415440" y="4350720"/>
            <a:ext cx="2728560" cy="1563687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</a:rPr>
              <a:t> Ford Foundation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</a:rPr>
              <a:t> National Institutes  of Health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</a:rPr>
              <a:t>National Institute of Science</a:t>
            </a:r>
          </a:p>
        </p:txBody>
      </p:sp>
      <p:cxnSp>
        <p:nvCxnSpPr>
          <p:cNvPr id="86037" name="AutoShape 108"/>
          <p:cNvCxnSpPr>
            <a:cxnSpLocks noChangeShapeType="1"/>
          </p:cNvCxnSpPr>
          <p:nvPr/>
        </p:nvCxnSpPr>
        <p:spPr bwMode="auto">
          <a:xfrm flipH="1" flipV="1">
            <a:off x="3689350" y="3736975"/>
            <a:ext cx="1771650" cy="62706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86038" name="AutoShape 109"/>
          <p:cNvCxnSpPr>
            <a:cxnSpLocks noChangeShapeType="1"/>
          </p:cNvCxnSpPr>
          <p:nvPr/>
        </p:nvCxnSpPr>
        <p:spPr bwMode="auto">
          <a:xfrm rot="5400000" flipH="1" flipV="1">
            <a:off x="2498725" y="3967163"/>
            <a:ext cx="576263" cy="1920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86039" name="AutoShape 110"/>
          <p:cNvCxnSpPr>
            <a:cxnSpLocks noChangeShapeType="1"/>
          </p:cNvCxnSpPr>
          <p:nvPr/>
        </p:nvCxnSpPr>
        <p:spPr bwMode="auto">
          <a:xfrm flipV="1">
            <a:off x="846138" y="3736975"/>
            <a:ext cx="1790700" cy="59055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sp>
        <p:nvSpPr>
          <p:cNvPr id="63" name="Oval 6"/>
          <p:cNvSpPr>
            <a:spLocks noChangeArrowheads="1"/>
          </p:cNvSpPr>
          <p:nvPr/>
        </p:nvSpPr>
        <p:spPr bwMode="auto">
          <a:xfrm>
            <a:off x="3343040" y="4350720"/>
            <a:ext cx="1420985" cy="8382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+mn-lt"/>
              </a:rPr>
              <a:t>DLE</a:t>
            </a:r>
          </a:p>
        </p:txBody>
      </p:sp>
      <p:cxnSp>
        <p:nvCxnSpPr>
          <p:cNvPr id="86043" name="AutoShape 109"/>
          <p:cNvCxnSpPr>
            <a:cxnSpLocks noChangeShapeType="1"/>
          </p:cNvCxnSpPr>
          <p:nvPr/>
        </p:nvCxnSpPr>
        <p:spPr bwMode="auto">
          <a:xfrm rot="16200000" flipV="1">
            <a:off x="3131344" y="3947319"/>
            <a:ext cx="576263" cy="3079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Diverse Learning Environments Survey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New </a:t>
            </a:r>
            <a:r>
              <a:rPr lang="en-US" dirty="0" smtClean="0"/>
              <a:t>CIRP instrument </a:t>
            </a:r>
            <a:r>
              <a:rPr lang="en-US" dirty="0" smtClean="0"/>
              <a:t>in 2011</a:t>
            </a:r>
          </a:p>
          <a:p>
            <a:r>
              <a:rPr lang="en-US" dirty="0" smtClean="0"/>
              <a:t>The DLE captures:</a:t>
            </a:r>
          </a:p>
          <a:p>
            <a:pPr lvl="1"/>
            <a:r>
              <a:rPr lang="en-US" dirty="0" smtClean="0"/>
              <a:t>Institutional climate </a:t>
            </a:r>
          </a:p>
          <a:p>
            <a:pPr lvl="1"/>
            <a:r>
              <a:rPr lang="en-US" dirty="0" smtClean="0"/>
              <a:t>Campus practices</a:t>
            </a:r>
          </a:p>
          <a:p>
            <a:pPr lvl="1"/>
            <a:r>
              <a:rPr lang="en-US" dirty="0" smtClean="0"/>
              <a:t>Student learning outcomes </a:t>
            </a:r>
          </a:p>
          <a:p>
            <a:r>
              <a:rPr lang="en-US" dirty="0" smtClean="0"/>
              <a:t>Separate versions for </a:t>
            </a:r>
          </a:p>
          <a:p>
            <a:pPr lvl="1"/>
            <a:r>
              <a:rPr lang="en-US" dirty="0" smtClean="0"/>
              <a:t>2-year (at least 24 credits)</a:t>
            </a:r>
          </a:p>
          <a:p>
            <a:pPr lvl="1"/>
            <a:r>
              <a:rPr lang="en-US" dirty="0" smtClean="0"/>
              <a:t>4-year institutions (Sophomores and Juniors)</a:t>
            </a:r>
          </a:p>
          <a:p>
            <a:r>
              <a:rPr lang="en-US" dirty="0" smtClean="0"/>
              <a:t>Web based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3" name="Title 8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82000" cy="990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600" b="1" dirty="0" smtClean="0"/>
              <a:t>Academic Validation in the Classroom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smtClean="0"/>
              <a:t> </a:t>
            </a:r>
            <a:r>
              <a:rPr lang="en-US" sz="1400" b="1" dirty="0" smtClean="0"/>
              <a:t>(</a:t>
            </a:r>
            <a:r>
              <a:rPr lang="el-GR" sz="1400" b="1" dirty="0" smtClean="0"/>
              <a:t>α</a:t>
            </a:r>
            <a:r>
              <a:rPr lang="en-US" sz="1400" b="1" dirty="0" smtClean="0"/>
              <a:t> = .895) 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2209800"/>
          <a:ext cx="7739669" cy="3281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39669"/>
              </a:tblGrid>
              <a:tr h="611532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Items</a:t>
                      </a:r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64210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Instructors provided me with feedback that helped me assess my progress in class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2015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 feel like my contributions were valued in class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2015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Instructors encouraged me to meet with them after or outside of class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4210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Faculty were able to determine my level of understanding of course material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4210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Instructors encouraged me to ask questions and participate in discussions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314" name="TextBox 6"/>
          <p:cNvSpPr txBox="1">
            <a:spLocks noChangeArrowheads="1"/>
          </p:cNvSpPr>
          <p:nvPr/>
        </p:nvSpPr>
        <p:spPr bwMode="auto">
          <a:xfrm>
            <a:off x="609600" y="1508125"/>
            <a:ext cx="807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>
                <a:latin typeface="Calibri" pitchFamily="34" charset="0"/>
              </a:rPr>
              <a:t>Please indicate how often you have experienced the following </a:t>
            </a:r>
            <a:r>
              <a:rPr lang="en-US" sz="1600" u="sng">
                <a:latin typeface="Calibri" pitchFamily="34" charset="0"/>
              </a:rPr>
              <a:t>in</a:t>
            </a:r>
            <a:r>
              <a:rPr lang="en-US" sz="1600">
                <a:latin typeface="Calibri" pitchFamily="34" charset="0"/>
              </a:rPr>
              <a:t> </a:t>
            </a:r>
            <a:r>
              <a:rPr lang="en-US" sz="1600" u="sng">
                <a:latin typeface="Calibri" pitchFamily="34" charset="0"/>
              </a:rPr>
              <a:t>class</a:t>
            </a:r>
            <a:r>
              <a:rPr lang="en-US" sz="1600">
                <a:latin typeface="Calibri" pitchFamily="34" charset="0"/>
              </a:rPr>
              <a:t> at this institution: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Academic Validation in the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Classroom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Your First College Year Survey, 2011</a:t>
            </a:r>
            <a:endParaRPr lang="en-US" sz="1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Academic Validation in the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Classroom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1200" b="1" dirty="0" smtClean="0">
                <a:ln w="6350">
                  <a:solidFill>
                    <a:srgbClr val="53548A">
                      <a:shade val="43000"/>
                    </a:srgbClr>
                  </a:solidFill>
                </a:ln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Your First College Year Survey, 2011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4" name="Title 8"/>
          <p:cNvSpPr>
            <a:spLocks noGrp="1"/>
          </p:cNvSpPr>
          <p:nvPr>
            <p:ph type="title"/>
          </p:nvPr>
        </p:nvSpPr>
        <p:spPr>
          <a:xfrm>
            <a:off x="654050" y="3175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dirty="0" smtClean="0"/>
              <a:t>General Interpersonal </a:t>
            </a:r>
            <a:r>
              <a:rPr lang="en-US" sz="4000" b="1" dirty="0" smtClean="0"/>
              <a:t>Validation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1400" dirty="0" smtClean="0"/>
              <a:t>(</a:t>
            </a:r>
            <a:r>
              <a:rPr lang="el-GR" sz="1400" dirty="0" smtClean="0"/>
              <a:t>α</a:t>
            </a:r>
            <a:r>
              <a:rPr lang="en-US" sz="1400" dirty="0" smtClean="0"/>
              <a:t> = .864) 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2286000"/>
          <a:ext cx="8148637" cy="3800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8637"/>
              </a:tblGrid>
              <a:tr h="496707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/>
                        <a:t>Items</a:t>
                      </a:r>
                      <a:endParaRPr lang="en-US" sz="17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65850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At least one faculty member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has taken an interest in my development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658509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At least one staff member has taken an interest in my development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96707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Faculty believe in my potential to succeed academically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96707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Staff recognize my achievements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96707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Faculty empower me to learn here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96707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Staff encourage me to get involved in campus activities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365" name="TextBox 6"/>
          <p:cNvSpPr txBox="1">
            <a:spLocks noChangeArrowheads="1"/>
          </p:cNvSpPr>
          <p:nvPr/>
        </p:nvSpPr>
        <p:spPr bwMode="auto">
          <a:xfrm>
            <a:off x="533400" y="1752600"/>
            <a:ext cx="8305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>
                <a:latin typeface="Calibri" pitchFamily="34" charset="0"/>
              </a:rPr>
              <a:t>Please indicate the extent to which you agree or disagree with the following statements: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latin typeface="Arial" pitchFamily="34" charset="0"/>
                <a:cs typeface="Arial" pitchFamily="34" charset="0"/>
              </a:rPr>
              <a:t>General Interpersonal Validation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r>
              <a:rPr lang="en-US" sz="1200" b="1" dirty="0" smtClean="0">
                <a:ln w="6350">
                  <a:solidFill>
                    <a:srgbClr val="53548A">
                      <a:shade val="43000"/>
                    </a:srgbClr>
                  </a:solidFill>
                </a:ln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Your First College Year Survey, 2011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Navigation is critical for increasing academic goal attainment </a:t>
            </a:r>
            <a:r>
              <a:rPr lang="en-US" sz="1800" dirty="0" smtClean="0"/>
              <a:t>(AAC&amp;U, 2002)</a:t>
            </a:r>
          </a:p>
          <a:p>
            <a:pPr lvl="1" eaLnBrk="1" hangingPunct="1"/>
            <a:r>
              <a:rPr lang="en-US" sz="1600" dirty="0" smtClean="0"/>
              <a:t>Equip students with the necessary knowledge to make informed decisions about appropriate routes for their academic goals </a:t>
            </a:r>
          </a:p>
          <a:p>
            <a:pPr lvl="2"/>
            <a:r>
              <a:rPr lang="en-US" sz="1400" dirty="0" smtClean="0"/>
              <a:t>(AAC&amp;U, 2002)</a:t>
            </a:r>
          </a:p>
          <a:p>
            <a:pPr lvl="1" eaLnBrk="1" hangingPunct="1"/>
            <a:r>
              <a:rPr lang="en-US" sz="1600" dirty="0" smtClean="0"/>
              <a:t>Actions and requisite knowledge represent navigational capital </a:t>
            </a:r>
          </a:p>
          <a:p>
            <a:pPr lvl="2"/>
            <a:r>
              <a:rPr lang="en-US" sz="1400" dirty="0" smtClean="0"/>
              <a:t>(</a:t>
            </a:r>
            <a:r>
              <a:rPr lang="en-US" sz="1400" dirty="0" err="1" smtClean="0"/>
              <a:t>Yosso</a:t>
            </a:r>
            <a:r>
              <a:rPr lang="en-US" sz="1400" dirty="0" smtClean="0"/>
              <a:t>, 2005)</a:t>
            </a:r>
          </a:p>
          <a:p>
            <a:pPr eaLnBrk="1" hangingPunct="1"/>
            <a:r>
              <a:rPr lang="en-US" dirty="0" smtClean="0"/>
              <a:t>Students of color must develop academic resilience that enables them to navigate </a:t>
            </a:r>
            <a:r>
              <a:rPr lang="en-US" smtClean="0"/>
              <a:t>social institutions</a:t>
            </a:r>
          </a:p>
          <a:p>
            <a:pPr lvl="1"/>
            <a:r>
              <a:rPr lang="en-US" smtClean="0"/>
              <a:t> </a:t>
            </a:r>
            <a:r>
              <a:rPr lang="en-US" sz="1200" dirty="0" smtClean="0"/>
              <a:t>(Alva, 1991, </a:t>
            </a:r>
            <a:r>
              <a:rPr lang="en-US" sz="1200" dirty="0" err="1" smtClean="0"/>
              <a:t>Yosso</a:t>
            </a:r>
            <a:r>
              <a:rPr lang="en-US" sz="1200" dirty="0" smtClean="0"/>
              <a:t>, 2005; see </a:t>
            </a:r>
            <a:r>
              <a:rPr lang="en-US" sz="1200" dirty="0" err="1" smtClean="0"/>
              <a:t>Solorzano</a:t>
            </a:r>
            <a:r>
              <a:rPr lang="en-US" sz="1200" dirty="0" smtClean="0"/>
              <a:t>, </a:t>
            </a:r>
            <a:r>
              <a:rPr lang="en-US" sz="1200" dirty="0" err="1" smtClean="0"/>
              <a:t>Ceja</a:t>
            </a:r>
            <a:r>
              <a:rPr lang="en-US" sz="1200" dirty="0" smtClean="0"/>
              <a:t> &amp; </a:t>
            </a:r>
            <a:r>
              <a:rPr lang="en-US" sz="1200" dirty="0" err="1" smtClean="0"/>
              <a:t>Yosso</a:t>
            </a:r>
            <a:r>
              <a:rPr lang="en-US" sz="1200" dirty="0" smtClean="0"/>
              <a:t>, 2000)</a:t>
            </a:r>
          </a:p>
          <a:p>
            <a:pPr eaLnBrk="1" hangingPunct="1"/>
            <a:endParaRPr lang="en-US" sz="2200" dirty="0" smtClean="0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Navigational Action &amp; Capital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Navigation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Navigation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</a:rPr>
              <a:t>Traditional Views on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Student Development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Alexander </a:t>
            </a:r>
            <a:r>
              <a:rPr lang="en-US" dirty="0" err="1" smtClean="0"/>
              <a:t>Astin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Theory of Involvement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“Students learn by becoming involved” </a:t>
            </a:r>
            <a:r>
              <a:rPr lang="en-US" sz="1400" dirty="0" smtClean="0"/>
              <a:t>(</a:t>
            </a:r>
            <a:r>
              <a:rPr lang="en-US" sz="1400" dirty="0" err="1" smtClean="0"/>
              <a:t>Astin</a:t>
            </a:r>
            <a:r>
              <a:rPr lang="en-US" sz="1400" dirty="0" smtClean="0"/>
              <a:t>, 1985)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Vince Tinto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Theory of Student Departure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“Integration is the extent to which the individual shares the normative attitudes and values of peers and faculty in the institution…” </a:t>
            </a:r>
            <a:r>
              <a:rPr lang="en-US" sz="1100" dirty="0" smtClean="0"/>
              <a:t>(</a:t>
            </a:r>
            <a:r>
              <a:rPr lang="en-US" sz="1100" dirty="0" err="1" smtClean="0"/>
              <a:t>Pascarella</a:t>
            </a:r>
            <a:r>
              <a:rPr lang="en-US" sz="1100" dirty="0" smtClean="0"/>
              <a:t> &amp; </a:t>
            </a:r>
            <a:r>
              <a:rPr lang="en-US" sz="1100" dirty="0" err="1" smtClean="0"/>
              <a:t>Terenzini</a:t>
            </a:r>
            <a:r>
              <a:rPr lang="en-US" sz="1100" dirty="0" smtClean="0"/>
              <a:t>, 2005)</a:t>
            </a:r>
          </a:p>
          <a:p>
            <a:pPr lvl="3">
              <a:defRPr/>
            </a:pPr>
            <a:r>
              <a:rPr lang="en-US" dirty="0" smtClean="0"/>
              <a:t>Academic integration</a:t>
            </a:r>
          </a:p>
          <a:p>
            <a:pPr lvl="3">
              <a:defRPr/>
            </a:pPr>
            <a:r>
              <a:rPr lang="en-US" dirty="0" smtClean="0"/>
              <a:t>Social integration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endParaRPr lang="en-US" sz="1400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More Information</a:t>
            </a:r>
          </a:p>
        </p:txBody>
      </p:sp>
      <p:sp>
        <p:nvSpPr>
          <p:cNvPr id="118787" name="Content Placeholder 2"/>
          <p:cNvSpPr>
            <a:spLocks noGrp="1"/>
          </p:cNvSpPr>
          <p:nvPr>
            <p:ph idx="1"/>
          </p:nvPr>
        </p:nvSpPr>
        <p:spPr>
          <a:xfrm>
            <a:off x="1143000" y="1752600"/>
            <a:ext cx="7010400" cy="35814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en-US" sz="2000" smtClean="0"/>
          </a:p>
          <a:p>
            <a:pPr algn="ctr" eaLnBrk="1" hangingPunct="1">
              <a:buFont typeface="Arial" charset="0"/>
              <a:buNone/>
            </a:pPr>
            <a:endParaRPr lang="en-US" sz="2000" smtClean="0"/>
          </a:p>
          <a:p>
            <a:pPr algn="ctr" eaLnBrk="1" hangingPunct="1">
              <a:buFont typeface="Arial" charset="0"/>
              <a:buNone/>
            </a:pPr>
            <a:r>
              <a:rPr lang="en-US" sz="2000" smtClean="0"/>
              <a:t>www.heri.ucla.edu</a:t>
            </a:r>
          </a:p>
          <a:p>
            <a:pPr algn="ctr" eaLnBrk="1" hangingPunct="1">
              <a:buFont typeface="Arial" charset="0"/>
              <a:buNone/>
            </a:pPr>
            <a:endParaRPr lang="en-US" sz="2000" smtClean="0"/>
          </a:p>
          <a:p>
            <a:pPr algn="ctr" eaLnBrk="1" hangingPunct="1">
              <a:buFont typeface="Arial" charset="0"/>
              <a:buNone/>
            </a:pPr>
            <a:r>
              <a:rPr lang="en-US" sz="2000" smtClean="0"/>
              <a:t>john.pryor@ucla.edu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bg2">
                <a:shade val="48000"/>
                <a:satMod val="230000"/>
                <a:alpha val="72000"/>
              </a:schemeClr>
            </a:gs>
            <a:gs pos="60000">
              <a:schemeClr val="bg2">
                <a:shade val="92000"/>
                <a:satMod val="230000"/>
              </a:schemeClr>
            </a:gs>
            <a:gs pos="100000">
              <a:schemeClr val="bg2">
                <a:tint val="85000"/>
                <a:satMod val="4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399032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/>
              <a:t>Retention to Sophomore Year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/>
              <a:t>4 yr institutions</a:t>
            </a:r>
          </a:p>
        </p:txBody>
      </p:sp>
      <p:graphicFrame>
        <p:nvGraphicFramePr>
          <p:cNvPr id="1026" name="Content Placeholder 3"/>
          <p:cNvGraphicFramePr>
            <a:graphicFrameLocks noGrp="1"/>
          </p:cNvGraphicFramePr>
          <p:nvPr>
            <p:ph idx="1"/>
          </p:nvPr>
        </p:nvGraphicFramePr>
        <p:xfrm>
          <a:off x="746125" y="1524000"/>
          <a:ext cx="7651750" cy="4572000"/>
        </p:xfrm>
        <a:graphic>
          <a:graphicData uri="http://schemas.openxmlformats.org/presentationml/2006/ole">
            <p:oleObj spid="_x0000_s1026" name="Worksheet" r:id="rId3" imgW="8327858" imgH="4974767" progId="Excel.Sheet.8">
              <p:embed/>
            </p:oleObj>
          </a:graphicData>
        </a:graphic>
      </p:graphicFrame>
      <p:sp>
        <p:nvSpPr>
          <p:cNvPr id="5" name="Text Placeholder 6"/>
          <p:cNvSpPr txBox="1">
            <a:spLocks/>
          </p:cNvSpPr>
          <p:nvPr/>
        </p:nvSpPr>
        <p:spPr>
          <a:xfrm>
            <a:off x="457200" y="6248400"/>
            <a:ext cx="8229600" cy="347663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900" dirty="0">
                <a:solidFill>
                  <a:schemeClr val="tx1">
                    <a:tint val="75000"/>
                  </a:schemeClr>
                </a:solidFill>
                <a:latin typeface="Helvetica" charset="0"/>
                <a:cs typeface="Helvetica" charset="0"/>
              </a:rPr>
              <a:t>Source: National Center for Education Statistics, IPEDS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z="3600" dirty="0" smtClean="0"/>
              <a:t>Monitoring engagement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3600" dirty="0" smtClean="0"/>
              <a:t>in academic and social activities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3600" dirty="0" smtClean="0"/>
              <a:t>is not enough.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3"/>
          <p:cNvSpPr>
            <a:spLocks noGrp="1"/>
          </p:cNvSpPr>
          <p:nvPr>
            <p:ph type="title"/>
          </p:nvPr>
        </p:nvSpPr>
        <p:spPr>
          <a:xfrm>
            <a:off x="-1524000" y="12954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sz="3600" dirty="0" smtClean="0"/>
              <a:t>Many students, such as those attending broad access institutions, are limited in how they can approach college. </a:t>
            </a:r>
          </a:p>
          <a:p>
            <a:pPr eaLnBrk="1" hangingPunct="1">
              <a:buFont typeface="Arial" pitchFamily="34" charset="0"/>
              <a:buNone/>
            </a:pPr>
            <a:endParaRPr lang="en-US" sz="3600" dirty="0" smtClean="0"/>
          </a:p>
          <a:p>
            <a:pPr eaLnBrk="1" hangingPunct="1">
              <a:buFont typeface="Arial" pitchFamily="34" charset="0"/>
              <a:buNone/>
            </a:pPr>
            <a:r>
              <a:rPr lang="en-US" sz="3600" dirty="0" smtClean="0"/>
              <a:t>		Work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sz="3600" dirty="0" smtClean="0"/>
              <a:t>						Family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8674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itchFamily="34" charset="0"/>
              <a:buNone/>
            </a:pPr>
            <a:r>
              <a:rPr lang="en-US" sz="3600" dirty="0" smtClean="0"/>
              <a:t>Integration?</a:t>
            </a:r>
          </a:p>
          <a:p>
            <a:pPr eaLnBrk="1" hangingPunct="1">
              <a:buFont typeface="Arial" pitchFamily="34" charset="0"/>
              <a:buNone/>
            </a:pPr>
            <a:endParaRPr lang="en-US" sz="3600" dirty="0" smtClean="0"/>
          </a:p>
          <a:p>
            <a:pPr eaLnBrk="1" hangingPunct="1">
              <a:buFont typeface="Arial" pitchFamily="34" charset="0"/>
              <a:buNone/>
            </a:pPr>
            <a:r>
              <a:rPr lang="en-US" sz="3600" dirty="0" smtClean="0"/>
              <a:t>	Building up institutional integration can break down pre-existing connections</a:t>
            </a:r>
          </a:p>
          <a:p>
            <a:pPr eaLnBrk="1" hangingPunct="1">
              <a:buFont typeface="Arial" pitchFamily="34" charset="0"/>
              <a:buNone/>
            </a:pPr>
            <a:endParaRPr lang="en-US" sz="3600" dirty="0" smtClean="0"/>
          </a:p>
          <a:p>
            <a:pPr eaLnBrk="1" hangingPunct="1">
              <a:buFont typeface="Arial" pitchFamily="34" charset="0"/>
              <a:buNone/>
            </a:pPr>
            <a:endParaRPr lang="en-US" sz="3600" dirty="0" smtClean="0"/>
          </a:p>
          <a:p>
            <a:pPr algn="r" eaLnBrk="1" hangingPunct="1">
              <a:buFont typeface="Arial" pitchFamily="34" charset="0"/>
              <a:buNone/>
            </a:pPr>
            <a:r>
              <a:rPr lang="en-US" sz="3600" dirty="0" smtClean="0"/>
              <a:t>	Has been especially emphasized as inappropriate with racial and ethnic minority students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dirty="0" smtClean="0"/>
              <a:t>“Validation is an enabling, confirming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dirty="0" smtClean="0"/>
              <a:t>	and supportive process initiated by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dirty="0" smtClean="0"/>
              <a:t>	in- and out-of-class agents that </a:t>
            </a:r>
          </a:p>
          <a:p>
            <a:pPr eaLnBrk="1" hangingPunct="1">
              <a:buFont typeface="Arial" pitchFamily="34" charset="0"/>
              <a:buNone/>
            </a:pPr>
            <a:r>
              <a:rPr lang="en-US" dirty="0" smtClean="0"/>
              <a:t>	foster academic and interpersonal development” </a:t>
            </a:r>
          </a:p>
          <a:p>
            <a:pPr eaLnBrk="1" hangingPunct="1">
              <a:buFont typeface="Arial" pitchFamily="34" charset="0"/>
              <a:buNone/>
            </a:pPr>
            <a:endParaRPr lang="en-US" dirty="0" smtClean="0"/>
          </a:p>
          <a:p>
            <a:pPr algn="r" eaLnBrk="1" hangingPunct="1">
              <a:buFont typeface="Arial" pitchFamily="34" charset="0"/>
              <a:buNone/>
            </a:pPr>
            <a:r>
              <a:rPr lang="en-US" sz="1800" dirty="0" smtClean="0"/>
              <a:t>	-</a:t>
            </a:r>
            <a:r>
              <a:rPr lang="en-US" sz="1800" dirty="0" err="1" smtClean="0"/>
              <a:t>Rendón</a:t>
            </a:r>
            <a:r>
              <a:rPr lang="en-US" sz="1800" dirty="0" smtClean="0"/>
              <a:t>, 1994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Arial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</a:rPr>
              <a:t>Validation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Puts responsibility not just with the student to “integrate,” but also with the institution to invite involvement.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Occurs in and out of class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11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Forms of validation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Academic validation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General Interpersonal validation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tx1"/>
                </a:solidFill>
              </a:rPr>
              <a:t>Validation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4294967295"/>
          </p:nvPr>
        </p:nvSpPr>
        <p:spPr>
          <a:xfrm>
            <a:off x="0" y="18288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Previously never empirically examined at a national level</a:t>
            </a:r>
          </a:p>
          <a:p>
            <a:pPr eaLnBrk="1" hangingPunct="1">
              <a:buFont typeface="Arial" pitchFamily="34" charset="0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CIRP’s YFYC and DLE surveys include measures of both general validation from faculty and staff and validation in the classroom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1045</TotalTime>
  <Words>734</Words>
  <Application>Microsoft Office PowerPoint</Application>
  <PresentationFormat>On-screen Show (4:3)</PresentationFormat>
  <Paragraphs>129</Paragraphs>
  <Slides>20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Verve</vt:lpstr>
      <vt:lpstr>Worksheet</vt:lpstr>
      <vt:lpstr>Beyond Engagement: Improving Persistence Through  Validation Theory</vt:lpstr>
      <vt:lpstr>Traditional Views on  Student Development</vt:lpstr>
      <vt:lpstr>Retention to Sophomore Year 4 yr institutions</vt:lpstr>
      <vt:lpstr> </vt:lpstr>
      <vt:lpstr> </vt:lpstr>
      <vt:lpstr> </vt:lpstr>
      <vt:lpstr>Slide 7</vt:lpstr>
      <vt:lpstr>Validation</vt:lpstr>
      <vt:lpstr>Validation</vt:lpstr>
      <vt:lpstr>Slide 10</vt:lpstr>
      <vt:lpstr>Diverse Learning Environments Survey</vt:lpstr>
      <vt:lpstr>Academic Validation in the Classroom  (α = .895) </vt:lpstr>
      <vt:lpstr>Academic Validation in the Classroom Your First College Year Survey, 2011</vt:lpstr>
      <vt:lpstr>Academic Validation in the Classroom  Your First College Year Survey, 2011</vt:lpstr>
      <vt:lpstr>General Interpersonal Validation (α = .864) </vt:lpstr>
      <vt:lpstr>General Interpersonal Validation  Your First College Year Survey, 2011</vt:lpstr>
      <vt:lpstr>Navigational Action &amp; Capital</vt:lpstr>
      <vt:lpstr>Navigation</vt:lpstr>
      <vt:lpstr>Navigation</vt:lpstr>
      <vt:lpstr>For More Information</vt:lpstr>
    </vt:vector>
  </TitlesOfParts>
  <Company>gseis-ucla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Engagement: Improving Persistence Through  Validation Theory</dc:title>
  <dc:creator>John Pryor</dc:creator>
  <cp:lastModifiedBy>John Pryor</cp:lastModifiedBy>
  <cp:revision>33</cp:revision>
  <dcterms:created xsi:type="dcterms:W3CDTF">2012-02-14T17:24:29Z</dcterms:created>
  <dcterms:modified xsi:type="dcterms:W3CDTF">2012-02-22T17:30:02Z</dcterms:modified>
</cp:coreProperties>
</file>