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theme/themeOverride1.xml" ContentType="application/vnd.openxmlformats-officedocument.themeOverride+xml"/>
  <Override PartName="/ppt/tags/tag11.xml" ContentType="application/vnd.openxmlformats-officedocument.presentationml.tags+xml"/>
  <Override PartName="/ppt/notesSlides/notesSlide6.xml" ContentType="application/vnd.openxmlformats-officedocument.presentationml.notesSlide+xml"/>
  <Override PartName="/ppt/charts/chart3.xml" ContentType="application/vnd.openxmlformats-officedocument.drawingml.chart+xml"/>
  <Override PartName="/ppt/tags/tag12.xml" ContentType="application/vnd.openxmlformats-officedocument.presentationml.tags+xml"/>
  <Override PartName="/ppt/notesSlides/notesSlide7.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notesSlides/notesSlide8.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notesSlides/notesSlide9.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notesSlides/notesSlide10.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tags/tag22.xml" ContentType="application/vnd.openxmlformats-officedocument.presentationml.tags+xml"/>
  <Override PartName="/ppt/notesSlides/notesSlide11.xml" ContentType="application/vnd.openxmlformats-officedocument.presentationml.notesSlide+xml"/>
  <Override PartName="/ppt/charts/chart10.xml" ContentType="application/vnd.openxmlformats-officedocument.drawingml.chart+xml"/>
  <Override PartName="/ppt/drawings/drawing1.xml" ContentType="application/vnd.openxmlformats-officedocument.drawingml.chartshapes+xml"/>
  <Override PartName="/ppt/notesSlides/notesSlide12.xml" ContentType="application/vnd.openxmlformats-officedocument.presentationml.notesSlide+xml"/>
  <Override PartName="/ppt/charts/chart11.xml" ContentType="application/vnd.openxmlformats-officedocument.drawingml.chart+xml"/>
  <Override PartName="/ppt/drawings/drawing2.xml" ContentType="application/vnd.openxmlformats-officedocument.drawingml.chartshapes+xml"/>
  <Override PartName="/ppt/notesSlides/notesSlide13.xml" ContentType="application/vnd.openxmlformats-officedocument.presentationml.notesSlide+xml"/>
  <Override PartName="/ppt/charts/chart12.xml" ContentType="application/vnd.openxmlformats-officedocument.drawingml.chart+xml"/>
  <Override PartName="/ppt/drawings/drawing3.xml" ContentType="application/vnd.openxmlformats-officedocument.drawingml.chartshapes+xml"/>
  <Override PartName="/ppt/notesSlides/notesSlide14.xml" ContentType="application/vnd.openxmlformats-officedocument.presentationml.notesSlide+xml"/>
  <Override PartName="/ppt/charts/chart13.xml" ContentType="application/vnd.openxmlformats-officedocument.drawingml.chart+xml"/>
  <Override PartName="/ppt/drawings/drawing4.xml" ContentType="application/vnd.openxmlformats-officedocument.drawingml.chartshapes+xml"/>
  <Override PartName="/ppt/notesSlides/notesSlide15.xml" ContentType="application/vnd.openxmlformats-officedocument.presentationml.notesSlide+xml"/>
  <Override PartName="/ppt/charts/chart14.xml" ContentType="application/vnd.openxmlformats-officedocument.drawingml.chart+xml"/>
  <Override PartName="/ppt/drawings/drawing5.xml" ContentType="application/vnd.openxmlformats-officedocument.drawingml.chartshapes+xml"/>
  <Override PartName="/ppt/notesSlides/notesSlide16.xml" ContentType="application/vnd.openxmlformats-officedocument.presentationml.notesSlide+xml"/>
  <Override PartName="/ppt/tags/tag23.xml" ContentType="application/vnd.openxmlformats-officedocument.presentationml.tags+xml"/>
  <Override PartName="/ppt/notesSlides/notesSlide17.xml" ContentType="application/vnd.openxmlformats-officedocument.presentationml.notesSlide+xml"/>
  <Override PartName="/ppt/charts/chart15.xml" ContentType="application/vnd.openxmlformats-officedocument.drawingml.chart+xml"/>
  <Override PartName="/ppt/notesSlides/notesSlide18.xml" ContentType="application/vnd.openxmlformats-officedocument.presentationml.notesSlide+xml"/>
  <Override PartName="/ppt/charts/chart16.xml" ContentType="application/vnd.openxmlformats-officedocument.drawingml.chart+xml"/>
  <Override PartName="/ppt/notesSlides/notesSlide19.xml" ContentType="application/vnd.openxmlformats-officedocument.presentationml.notesSlide+xml"/>
  <Override PartName="/ppt/charts/chart17.xml" ContentType="application/vnd.openxmlformats-officedocument.drawingml.chart+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8.xml" ContentType="application/vnd.openxmlformats-officedocument.drawingml.chart+xml"/>
  <Override PartName="/ppt/drawings/drawing6.xml" ContentType="application/vnd.openxmlformats-officedocument.drawingml.chartshapes+xml"/>
  <Override PartName="/ppt/tags/tag24.xml" ContentType="application/vnd.openxmlformats-officedocument.presentationml.tags+xml"/>
  <Override PartName="/ppt/notesSlides/notesSlide22.xml" ContentType="application/vnd.openxmlformats-officedocument.presentationml.notesSlide+xml"/>
  <Override PartName="/ppt/charts/chart19.xml" ContentType="application/vnd.openxmlformats-officedocument.drawingml.chart+xml"/>
  <Override PartName="/ppt/charts/chart20.xml" ContentType="application/vnd.openxmlformats-officedocument.drawingml.chart+xml"/>
  <Override PartName="/ppt/tags/tag25.xml" ContentType="application/vnd.openxmlformats-officedocument.presentationml.tags+xml"/>
  <Override PartName="/ppt/notesSlides/notesSlide23.xml" ContentType="application/vnd.openxmlformats-officedocument.presentationml.notesSlide+xml"/>
  <Override PartName="/ppt/charts/chart21.xml" ContentType="application/vnd.openxmlformats-officedocument.drawingml.chart+xml"/>
  <Override PartName="/ppt/charts/chart22.xml" ContentType="application/vnd.openxmlformats-officedocument.drawingml.chart+xml"/>
  <Override PartName="/ppt/tags/tag26.xml" ContentType="application/vnd.openxmlformats-officedocument.presentationml.tags+xml"/>
  <Override PartName="/ppt/notesSlides/notesSlide24.xml" ContentType="application/vnd.openxmlformats-officedocument.presentationml.notesSlide+xml"/>
  <Override PartName="/ppt/charts/chart23.xml" ContentType="application/vnd.openxmlformats-officedocument.drawingml.chart+xml"/>
  <Override PartName="/ppt/charts/chart24.xml" ContentType="application/vnd.openxmlformats-officedocument.drawingml.chart+xml"/>
  <Override PartName="/ppt/tags/tag27.xml" ContentType="application/vnd.openxmlformats-officedocument.presentationml.tags+xml"/>
  <Override PartName="/ppt/notesSlides/notesSlide25.xml" ContentType="application/vnd.openxmlformats-officedocument.presentationml.notesSlide+xml"/>
  <Override PartName="/ppt/charts/chart25.xml" ContentType="application/vnd.openxmlformats-officedocument.drawingml.chart+xml"/>
  <Override PartName="/ppt/drawings/drawing7.xml" ContentType="application/vnd.openxmlformats-officedocument.drawingml.chartshapes+xml"/>
  <Override PartName="/ppt/tags/tag28.xml" ContentType="application/vnd.openxmlformats-officedocument.presentationml.tags+xml"/>
  <Override PartName="/ppt/notesSlides/notesSlide26.xml" ContentType="application/vnd.openxmlformats-officedocument.presentationml.notesSlide+xml"/>
  <Override PartName="/ppt/charts/chart26.xml" ContentType="application/vnd.openxmlformats-officedocument.drawingml.chart+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rts/chart27.xml" ContentType="application/vnd.openxmlformats-officedocument.drawingml.chart+xml"/>
  <Override PartName="/ppt/tags/tag29.xml" ContentType="application/vnd.openxmlformats-officedocument.presentationml.tags+xml"/>
  <Override PartName="/ppt/notesSlides/notesSlide29.xml" ContentType="application/vnd.openxmlformats-officedocument.presentationml.notesSlide+xml"/>
  <Override PartName="/ppt/charts/chart28.xml" ContentType="application/vnd.openxmlformats-officedocument.drawingml.chart+xml"/>
  <Override PartName="/ppt/notesSlides/notesSlide30.xml" ContentType="application/vnd.openxmlformats-officedocument.presentationml.notesSlide+xml"/>
  <Override PartName="/ppt/charts/chart29.xml" ContentType="application/vnd.openxmlformats-officedocument.drawingml.chart+xml"/>
  <Override PartName="/ppt/drawings/drawing8.xml" ContentType="application/vnd.openxmlformats-officedocument.drawingml.chartshapes+xml"/>
  <Override PartName="/ppt/notesSlides/notesSlide31.xml" ContentType="application/vnd.openxmlformats-officedocument.presentationml.notesSlide+xml"/>
  <Override PartName="/ppt/tags/tag30.xml" ContentType="application/vnd.openxmlformats-officedocument.presentationml.tags+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charts/chart30.xml" ContentType="application/vnd.openxmlformats-officedocument.drawingml.chart+xml"/>
  <Override PartName="/ppt/tags/tag31.xml" ContentType="application/vnd.openxmlformats-officedocument.presentationml.tags+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charts/chart31.xml" ContentType="application/vnd.openxmlformats-officedocument.drawingml.chart+xml"/>
  <Override PartName="/ppt/notesSlides/notesSlide36.xml" ContentType="application/vnd.openxmlformats-officedocument.presentationml.notesSlide+xml"/>
  <Override PartName="/ppt/charts/chart32.xml" ContentType="application/vnd.openxmlformats-officedocument.drawingml.chart+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charts/chart33.xml" ContentType="application/vnd.openxmlformats-officedocument.drawingml.chart+xml"/>
  <Override PartName="/ppt/drawings/drawing9.xml" ContentType="application/vnd.openxmlformats-officedocument.drawingml.chartshapes+xml"/>
  <Override PartName="/ppt/notesSlides/notesSlide39.xml" ContentType="application/vnd.openxmlformats-officedocument.presentationml.notesSlide+xml"/>
  <Override PartName="/ppt/charts/chart34.xml" ContentType="application/vnd.openxmlformats-officedocument.drawingml.chart+xml"/>
  <Override PartName="/ppt/drawings/drawing10.xml" ContentType="application/vnd.openxmlformats-officedocument.drawingml.chartshapes+xml"/>
  <Override PartName="/ppt/notesSlides/notesSlide40.xml" ContentType="application/vnd.openxmlformats-officedocument.presentationml.notesSlide+xml"/>
  <Override PartName="/ppt/charts/chart35.xml" ContentType="application/vnd.openxmlformats-officedocument.drawingml.chart+xml"/>
  <Override PartName="/ppt/drawings/drawing11.xml" ContentType="application/vnd.openxmlformats-officedocument.drawingml.chartshapes+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43"/>
  </p:notesMasterIdLst>
  <p:handoutMasterIdLst>
    <p:handoutMasterId r:id="rId44"/>
  </p:handoutMasterIdLst>
  <p:sldIdLst>
    <p:sldId id="514" r:id="rId2"/>
    <p:sldId id="363" r:id="rId3"/>
    <p:sldId id="485" r:id="rId4"/>
    <p:sldId id="399" r:id="rId5"/>
    <p:sldId id="502" r:id="rId6"/>
    <p:sldId id="512" r:id="rId7"/>
    <p:sldId id="443" r:id="rId8"/>
    <p:sldId id="400" r:id="rId9"/>
    <p:sldId id="444" r:id="rId10"/>
    <p:sldId id="515" r:id="rId11"/>
    <p:sldId id="445" r:id="rId12"/>
    <p:sldId id="480" r:id="rId13"/>
    <p:sldId id="459" r:id="rId14"/>
    <p:sldId id="460" r:id="rId15"/>
    <p:sldId id="461" r:id="rId16"/>
    <p:sldId id="401" r:id="rId17"/>
    <p:sldId id="478" r:id="rId18"/>
    <p:sldId id="497" r:id="rId19"/>
    <p:sldId id="451" r:id="rId20"/>
    <p:sldId id="402" r:id="rId21"/>
    <p:sldId id="457" r:id="rId22"/>
    <p:sldId id="507" r:id="rId23"/>
    <p:sldId id="504" r:id="rId24"/>
    <p:sldId id="505" r:id="rId25"/>
    <p:sldId id="506" r:id="rId26"/>
    <p:sldId id="499" r:id="rId27"/>
    <p:sldId id="403" r:id="rId28"/>
    <p:sldId id="498" r:id="rId29"/>
    <p:sldId id="508" r:id="rId30"/>
    <p:sldId id="500" r:id="rId31"/>
    <p:sldId id="438" r:id="rId32"/>
    <p:sldId id="484" r:id="rId33"/>
    <p:sldId id="483" r:id="rId34"/>
    <p:sldId id="479" r:id="rId35"/>
    <p:sldId id="476" r:id="rId36"/>
    <p:sldId id="470" r:id="rId37"/>
    <p:sldId id="439" r:id="rId38"/>
    <p:sldId id="472" r:id="rId39"/>
    <p:sldId id="473" r:id="rId40"/>
    <p:sldId id="475" r:id="rId41"/>
    <p:sldId id="281" r:id="rId42"/>
  </p:sldIdLst>
  <p:sldSz cx="9144000" cy="6858000" type="screen4x3"/>
  <p:notesSz cx="6997700" cy="9283700"/>
  <p:custDataLst>
    <p:tags r:id="rId45"/>
  </p:custDataLst>
  <p:defaultTextStyle>
    <a:defPPr>
      <a:defRPr lang="en-US"/>
    </a:defPPr>
    <a:lvl1pPr algn="l" rtl="0" eaLnBrk="0" fontAlgn="base" hangingPunct="0">
      <a:spcBef>
        <a:spcPct val="0"/>
      </a:spcBef>
      <a:spcAft>
        <a:spcPct val="0"/>
      </a:spcAft>
      <a:defRPr sz="20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4">
          <p15:clr>
            <a:srgbClr val="A4A3A4"/>
          </p15:clr>
        </p15:guide>
        <p15:guide id="2" pos="22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2945"/>
    <a:srgbClr val="F3A59B"/>
    <a:srgbClr val="E04E38"/>
    <a:srgbClr val="E74C39"/>
    <a:srgbClr val="5268AE"/>
    <a:srgbClr val="7680AC"/>
    <a:srgbClr val="FF2600"/>
    <a:srgbClr val="FFFFFF"/>
    <a:srgbClr val="98A4AE"/>
    <a:srgbClr val="DE7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638" autoAdjust="0"/>
    <p:restoredTop sz="79454" autoAdjust="0"/>
  </p:normalViewPr>
  <p:slideViewPr>
    <p:cSldViewPr>
      <p:cViewPr varScale="1">
        <p:scale>
          <a:sx n="84" d="100"/>
          <a:sy n="84" d="100"/>
        </p:scale>
        <p:origin x="1182" y="96"/>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75" d="100"/>
        <a:sy n="75" d="100"/>
      </p:scale>
      <p:origin x="0" y="0"/>
    </p:cViewPr>
  </p:sorterViewPr>
  <p:notesViewPr>
    <p:cSldViewPr>
      <p:cViewPr varScale="1">
        <p:scale>
          <a:sx n="82" d="100"/>
          <a:sy n="82" d="100"/>
        </p:scale>
        <p:origin x="-1428" y="-78"/>
      </p:cViewPr>
      <p:guideLst>
        <p:guide orient="horz" pos="2924"/>
        <p:guide pos="22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package" Target="../embeddings/Microsoft_Excel_Worksheet17.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5.xml.rels><?xml version="1.0" encoding="UTF-8" standalone="yes"?>
<Relationships xmlns="http://schemas.openxmlformats.org/package/2006/relationships"><Relationship Id="rId2" Type="http://schemas.openxmlformats.org/officeDocument/2006/relationships/chartUserShapes" Target="../drawings/drawing7.xml"/><Relationship Id="rId1" Type="http://schemas.openxmlformats.org/officeDocument/2006/relationships/package" Target="../embeddings/Microsoft_Excel_Worksheet24.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5.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Excel_Worksheet27.xlsx"/></Relationships>
</file>

<file path=ppt/charts/_rels/chart29.xml.rels><?xml version="1.0" encoding="UTF-8" standalone="yes"?>
<Relationships xmlns="http://schemas.openxmlformats.org/package/2006/relationships"><Relationship Id="rId2" Type="http://schemas.openxmlformats.org/officeDocument/2006/relationships/chartUserShapes" Target="../drawings/drawing8.xml"/><Relationship Id="rId1" Type="http://schemas.openxmlformats.org/officeDocument/2006/relationships/package" Target="../embeddings/Microsoft_Excel_Worksheet28.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Excel_Worksheet29.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Excel_Worksheet30.xlsx"/></Relationships>
</file>

<file path=ppt/charts/_rels/chart32.xml.rels><?xml version="1.0" encoding="UTF-8" standalone="yes"?>
<Relationships xmlns="http://schemas.openxmlformats.org/package/2006/relationships"><Relationship Id="rId1" Type="http://schemas.openxmlformats.org/officeDocument/2006/relationships/package" Target="../embeddings/Microsoft_Excel_Worksheet31.xlsx"/></Relationships>
</file>

<file path=ppt/charts/_rels/chart33.xml.rels><?xml version="1.0" encoding="UTF-8" standalone="yes"?>
<Relationships xmlns="http://schemas.openxmlformats.org/package/2006/relationships"><Relationship Id="rId2" Type="http://schemas.openxmlformats.org/officeDocument/2006/relationships/chartUserShapes" Target="../drawings/drawing9.xml"/><Relationship Id="rId1" Type="http://schemas.openxmlformats.org/officeDocument/2006/relationships/package" Target="../embeddings/Microsoft_Excel_Worksheet32.xlsx"/></Relationships>
</file>

<file path=ppt/charts/_rels/chart34.xml.rels><?xml version="1.0" encoding="UTF-8" standalone="yes"?>
<Relationships xmlns="http://schemas.openxmlformats.org/package/2006/relationships"><Relationship Id="rId2" Type="http://schemas.openxmlformats.org/officeDocument/2006/relationships/chartUserShapes" Target="../drawings/drawing10.xml"/><Relationship Id="rId1" Type="http://schemas.openxmlformats.org/officeDocument/2006/relationships/package" Target="../embeddings/Microsoft_Excel_Worksheet33.xlsx"/></Relationships>
</file>

<file path=ppt/charts/_rels/chart35.xml.rels><?xml version="1.0" encoding="UTF-8" standalone="yes"?>
<Relationships xmlns="http://schemas.openxmlformats.org/package/2006/relationships"><Relationship Id="rId2" Type="http://schemas.openxmlformats.org/officeDocument/2006/relationships/chartUserShapes" Target="../drawings/drawing11.xml"/><Relationship Id="rId1" Type="http://schemas.openxmlformats.org/officeDocument/2006/relationships/package" Target="../embeddings/Microsoft_Excel_Worksheet34.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barChart>
        <c:barDir val="col"/>
        <c:grouping val="clustered"/>
        <c:varyColors val="0"/>
        <c:ser>
          <c:idx val="0"/>
          <c:order val="0"/>
          <c:tx>
            <c:strRef>
              <c:f>Sheet1!$B$1</c:f>
              <c:strCache>
                <c:ptCount val="1"/>
                <c:pt idx="0">
                  <c:v>Institution</c:v>
                </c:pt>
              </c:strCache>
            </c:strRef>
          </c:tx>
          <c:spPr>
            <a:solidFill>
              <a:schemeClr val="accent1"/>
            </a:solidFill>
            <a:ln>
              <a:solidFill>
                <a:schemeClr val="bg2"/>
              </a:solidFill>
            </a:ln>
          </c:spPr>
          <c:invertIfNegative val="0"/>
          <c:dPt>
            <c:idx val="0"/>
            <c:invertIfNegative val="0"/>
            <c:bubble3D val="0"/>
            <c:spPr>
              <a:solidFill>
                <a:schemeClr val="accent1">
                  <a:lumMod val="60000"/>
                  <a:lumOff val="40000"/>
                </a:schemeClr>
              </a:solidFill>
              <a:ln>
                <a:solidFill>
                  <a:schemeClr val="bg2"/>
                </a:solidFill>
              </a:ln>
            </c:spPr>
            <c:extLst>
              <c:ext xmlns:c16="http://schemas.microsoft.com/office/drawing/2014/chart" uri="{C3380CC4-5D6E-409C-BE32-E72D297353CC}">
                <c16:uniqueId val="{00000001-2732-45FB-8C60-4A8135E5AEBA}"/>
              </c:ext>
            </c:extLst>
          </c:dPt>
          <c:dLbls>
            <c:spPr>
              <a:noFill/>
              <a:ln>
                <a:noFill/>
              </a:ln>
              <a:effectLst/>
            </c:spPr>
            <c:txPr>
              <a:bodyPr/>
              <a:lstStyle/>
              <a:p>
                <a:pPr>
                  <a:defRPr sz="1800" b="1" baseline="0">
                    <a:solidFill>
                      <a:schemeClr val="tx1"/>
                    </a:solidFill>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Man / Trans Man</c:v>
                </c:pt>
                <c:pt idx="1">
                  <c:v>Woman / Trans Woman</c:v>
                </c:pt>
              </c:strCache>
            </c:strRef>
          </c:cat>
          <c:val>
            <c:numRef>
              <c:f>Sheet1!$B$2:$B$3</c:f>
              <c:numCache>
                <c:formatCode>0.0%</c:formatCode>
                <c:ptCount val="2"/>
                <c:pt idx="0">
                  <c:v>0.30299999999999999</c:v>
                </c:pt>
                <c:pt idx="1">
                  <c:v>0.69699999999999995</c:v>
                </c:pt>
              </c:numCache>
            </c:numRef>
          </c:val>
          <c:extLst>
            <c:ext xmlns:c16="http://schemas.microsoft.com/office/drawing/2014/chart" uri="{C3380CC4-5D6E-409C-BE32-E72D297353CC}">
              <c16:uniqueId val="{00000002-2732-45FB-8C60-4A8135E5AEBA}"/>
            </c:ext>
          </c:extLst>
        </c:ser>
        <c:dLbls>
          <c:showLegendKey val="0"/>
          <c:showVal val="0"/>
          <c:showCatName val="0"/>
          <c:showSerName val="0"/>
          <c:showPercent val="0"/>
          <c:showBubbleSize val="0"/>
        </c:dLbls>
        <c:gapWidth val="100"/>
        <c:axId val="14072719"/>
        <c:axId val="14077711"/>
      </c:barChart>
      <c:catAx>
        <c:axId val="14072719"/>
        <c:scaling>
          <c:orientation val="minMax"/>
        </c:scaling>
        <c:delete val="0"/>
        <c:axPos val="b"/>
        <c:numFmt formatCode="General" sourceLinked="1"/>
        <c:majorTickMark val="out"/>
        <c:minorTickMark val="none"/>
        <c:tickLblPos val="nextTo"/>
        <c:spPr>
          <a:ln>
            <a:solidFill>
              <a:schemeClr val="tx2"/>
            </a:solidFill>
          </a:ln>
        </c:spPr>
        <c:txPr>
          <a:bodyPr/>
          <a:lstStyle/>
          <a:p>
            <a:pPr>
              <a:defRPr sz="1600" b="1" i="0" baseline="0">
                <a:solidFill>
                  <a:schemeClr val="bg1"/>
                </a:solidFill>
                <a:latin typeface="Garamond" panose="02020404030301010803" pitchFamily="18" charset="0"/>
              </a:defRPr>
            </a:pPr>
            <a:endParaRPr lang="en-US"/>
          </a:p>
        </c:txPr>
        <c:crossAx val="14077711"/>
        <c:crosses val="autoZero"/>
        <c:auto val="1"/>
        <c:lblAlgn val="ctr"/>
        <c:lblOffset val="100"/>
        <c:noMultiLvlLbl val="0"/>
      </c:catAx>
      <c:valAx>
        <c:axId val="14077711"/>
        <c:scaling>
          <c:orientation val="minMax"/>
          <c:max val="1"/>
        </c:scaling>
        <c:delete val="0"/>
        <c:axPos val="l"/>
        <c:majorGridlines>
          <c:spPr>
            <a:ln>
              <a:noFill/>
            </a:ln>
          </c:spPr>
        </c:majorGridlines>
        <c:numFmt formatCode="0%" sourceLinked="0"/>
        <c:majorTickMark val="none"/>
        <c:minorTickMark val="none"/>
        <c:tickLblPos val="nextTo"/>
        <c:spPr>
          <a:ln>
            <a:solidFill>
              <a:schemeClr val="tx2"/>
            </a:solidFill>
          </a:ln>
        </c:spPr>
        <c:txPr>
          <a:bodyPr/>
          <a:lstStyle/>
          <a:p>
            <a:pPr>
              <a:defRPr sz="1400" baseline="0">
                <a:solidFill>
                  <a:schemeClr val="bg1"/>
                </a:solidFill>
              </a:defRPr>
            </a:pPr>
            <a:endParaRPr lang="en-US"/>
          </a:p>
        </c:txPr>
        <c:crossAx val="14072719"/>
        <c:crosses val="autoZero"/>
        <c:crossBetween val="between"/>
        <c:majorUnit val="0.2"/>
      </c:valAx>
      <c:spPr>
        <a:noFill/>
        <a:ln>
          <a:noFill/>
        </a:ln>
      </c:spPr>
    </c:plotArea>
    <c:plotVisOnly val="1"/>
    <c:dispBlanksAs val="gap"/>
    <c:showDLblsOverMax val="0"/>
  </c:chart>
  <c:spPr>
    <a:noFill/>
  </c:spPr>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78592886694247999"/>
        </c:manualLayout>
      </c:layout>
      <c:barChart>
        <c:barDir val="col"/>
        <c:grouping val="stacked"/>
        <c:varyColors val="0"/>
        <c:ser>
          <c:idx val="0"/>
          <c:order val="0"/>
          <c:tx>
            <c:strRef>
              <c:f>Sheet1!$C$1</c:f>
              <c:strCache>
                <c:ptCount val="1"/>
                <c:pt idx="0">
                  <c:v>Somewhat Important</c:v>
                </c:pt>
              </c:strCache>
            </c:strRef>
          </c:tx>
          <c:spPr>
            <a:solidFill>
              <a:schemeClr val="accent1">
                <a:lumMod val="60000"/>
                <a:lumOff val="40000"/>
              </a:schemeClr>
            </a:solidFill>
            <a:ln w="3175">
              <a:solidFill>
                <a:schemeClr val="bg2"/>
              </a:solidFill>
            </a:ln>
            <a:effectLst/>
          </c:spPr>
          <c:invertIfNegative val="0"/>
          <c:dPt>
            <c:idx val="0"/>
            <c:invertIfNegative val="0"/>
            <c:bubble3D val="0"/>
            <c:extLst>
              <c:ext xmlns:c16="http://schemas.microsoft.com/office/drawing/2014/chart" uri="{C3380CC4-5D6E-409C-BE32-E72D297353CC}">
                <c16:uniqueId val="{00000001-0798-47D8-9E05-7968D12F367C}"/>
              </c:ext>
            </c:extLst>
          </c:dPt>
          <c:dPt>
            <c:idx val="1"/>
            <c:invertIfNegative val="0"/>
            <c:bubble3D val="0"/>
            <c:spPr>
              <a:solidFill>
                <a:schemeClr val="bg1">
                  <a:lumMod val="50000"/>
                  <a:lumOff val="50000"/>
                </a:schemeClr>
              </a:solidFill>
              <a:ln w="3175">
                <a:solidFill>
                  <a:schemeClr val="bg2"/>
                </a:solidFill>
              </a:ln>
              <a:effectLst/>
            </c:spPr>
            <c:extLst>
              <c:ext xmlns:c16="http://schemas.microsoft.com/office/drawing/2014/chart" uri="{C3380CC4-5D6E-409C-BE32-E72D297353CC}">
                <c16:uniqueId val="{00000003-0798-47D8-9E05-7968D12F367C}"/>
              </c:ext>
            </c:extLst>
          </c:dPt>
          <c:dPt>
            <c:idx val="2"/>
            <c:invertIfNegative val="0"/>
            <c:bubble3D val="0"/>
            <c:extLst>
              <c:ext xmlns:c16="http://schemas.microsoft.com/office/drawing/2014/chart" uri="{C3380CC4-5D6E-409C-BE32-E72D297353CC}">
                <c16:uniqueId val="{00000005-0798-47D8-9E05-7968D12F367C}"/>
              </c:ext>
            </c:extLst>
          </c:dPt>
          <c:dPt>
            <c:idx val="3"/>
            <c:invertIfNegative val="0"/>
            <c:bubble3D val="0"/>
            <c:spPr>
              <a:solidFill>
                <a:schemeClr val="bg1">
                  <a:lumMod val="50000"/>
                  <a:lumOff val="50000"/>
                </a:schemeClr>
              </a:solidFill>
              <a:ln w="3175">
                <a:solidFill>
                  <a:schemeClr val="bg2"/>
                </a:solidFill>
              </a:ln>
              <a:effectLst/>
            </c:spPr>
            <c:extLst>
              <c:ext xmlns:c16="http://schemas.microsoft.com/office/drawing/2014/chart" uri="{C3380CC4-5D6E-409C-BE32-E72D297353CC}">
                <c16:uniqueId val="{00000007-0798-47D8-9E05-7968D12F367C}"/>
              </c:ext>
            </c:extLst>
          </c:dPt>
          <c:dPt>
            <c:idx val="4"/>
            <c:invertIfNegative val="0"/>
            <c:bubble3D val="0"/>
            <c:extLst>
              <c:ext xmlns:c16="http://schemas.microsoft.com/office/drawing/2014/chart" uri="{C3380CC4-5D6E-409C-BE32-E72D297353CC}">
                <c16:uniqueId val="{00000009-0798-47D8-9E05-7968D12F367C}"/>
              </c:ext>
            </c:extLst>
          </c:dPt>
          <c:dPt>
            <c:idx val="5"/>
            <c:invertIfNegative val="0"/>
            <c:bubble3D val="0"/>
            <c:spPr>
              <a:solidFill>
                <a:schemeClr val="bg2">
                  <a:lumMod val="60000"/>
                  <a:lumOff val="40000"/>
                </a:schemeClr>
              </a:solidFill>
              <a:ln w="3175">
                <a:solidFill>
                  <a:schemeClr val="bg2"/>
                </a:solidFill>
              </a:ln>
              <a:effectLst/>
            </c:spPr>
            <c:extLst>
              <c:ext xmlns:c16="http://schemas.microsoft.com/office/drawing/2014/chart" uri="{C3380CC4-5D6E-409C-BE32-E72D297353CC}">
                <c16:uniqueId val="{0000000B-0798-47D8-9E05-7968D12F367C}"/>
              </c:ext>
            </c:extLst>
          </c:dPt>
          <c:dPt>
            <c:idx val="6"/>
            <c:invertIfNegative val="0"/>
            <c:bubble3D val="0"/>
            <c:extLst>
              <c:ext xmlns:c16="http://schemas.microsoft.com/office/drawing/2014/chart" uri="{C3380CC4-5D6E-409C-BE32-E72D297353CC}">
                <c16:uniqueId val="{0000000D-0798-47D8-9E05-7968D12F367C}"/>
              </c:ext>
            </c:extLst>
          </c:dPt>
          <c:dPt>
            <c:idx val="7"/>
            <c:invertIfNegative val="0"/>
            <c:bubble3D val="0"/>
            <c:spPr>
              <a:solidFill>
                <a:schemeClr val="bg1">
                  <a:lumMod val="50000"/>
                  <a:lumOff val="50000"/>
                </a:schemeClr>
              </a:solidFill>
              <a:ln w="3175">
                <a:solidFill>
                  <a:schemeClr val="bg2"/>
                </a:solidFill>
              </a:ln>
              <a:effectLst/>
            </c:spPr>
            <c:extLst>
              <c:ext xmlns:c16="http://schemas.microsoft.com/office/drawing/2014/chart" uri="{C3380CC4-5D6E-409C-BE32-E72D297353CC}">
                <c16:uniqueId val="{0000000F-0798-47D8-9E05-7968D12F367C}"/>
              </c:ext>
            </c:extLst>
          </c:dPt>
          <c:dLbls>
            <c:dLbl>
              <c:idx val="0"/>
              <c:numFmt formatCode="0.0%" sourceLinked="0"/>
              <c:spPr>
                <a:noFill/>
                <a:ln>
                  <a:noFill/>
                </a:ln>
                <a:effectLst/>
              </c:spPr>
              <c:txPr>
                <a:bodyPr/>
                <a:lstStyle/>
                <a:p>
                  <a:pPr>
                    <a:defRPr sz="1200" b="1">
                      <a:solidFill>
                        <a:schemeClr val="bg2"/>
                      </a:solidFill>
                      <a:latin typeface="+mn-lt"/>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1-0798-47D8-9E05-7968D12F367C}"/>
                </c:ext>
              </c:extLst>
            </c:dLbl>
            <c:dLbl>
              <c:idx val="1"/>
              <c:numFmt formatCode="0.0%" sourceLinked="0"/>
              <c:spPr>
                <a:noFill/>
                <a:ln>
                  <a:noFill/>
                </a:ln>
                <a:effectLst/>
              </c:spPr>
              <c:txPr>
                <a:bodyPr/>
                <a:lstStyle/>
                <a:p>
                  <a:pPr>
                    <a:defRPr sz="1200" b="1">
                      <a:solidFill>
                        <a:srgbClr val="202945"/>
                      </a:solidFill>
                      <a:latin typeface="+mn-lt"/>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3-0798-47D8-9E05-7968D12F367C}"/>
                </c:ext>
              </c:extLst>
            </c:dLbl>
            <c:dLbl>
              <c:idx val="2"/>
              <c:numFmt formatCode="0.0%" sourceLinked="0"/>
              <c:spPr>
                <a:noFill/>
                <a:ln>
                  <a:noFill/>
                </a:ln>
                <a:effectLst/>
              </c:spPr>
              <c:txPr>
                <a:bodyPr/>
                <a:lstStyle/>
                <a:p>
                  <a:pPr>
                    <a:defRPr sz="1200" b="1">
                      <a:solidFill>
                        <a:schemeClr val="bg2"/>
                      </a:solidFill>
                      <a:latin typeface="+mn-lt"/>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5-0798-47D8-9E05-7968D12F367C}"/>
                </c:ext>
              </c:extLst>
            </c:dLbl>
            <c:dLbl>
              <c:idx val="3"/>
              <c:numFmt formatCode="0.0%" sourceLinked="0"/>
              <c:spPr>
                <a:noFill/>
                <a:ln>
                  <a:noFill/>
                </a:ln>
                <a:effectLst/>
              </c:spPr>
              <c:txPr>
                <a:bodyPr/>
                <a:lstStyle/>
                <a:p>
                  <a:pPr>
                    <a:defRPr sz="1200" b="1">
                      <a:solidFill>
                        <a:srgbClr val="202945"/>
                      </a:solidFill>
                      <a:latin typeface="+mn-lt"/>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7-0798-47D8-9E05-7968D12F367C}"/>
                </c:ext>
              </c:extLst>
            </c:dLbl>
            <c:dLbl>
              <c:idx val="4"/>
              <c:numFmt formatCode="0.0%" sourceLinked="0"/>
              <c:spPr>
                <a:noFill/>
                <a:ln>
                  <a:noFill/>
                </a:ln>
                <a:effectLst/>
              </c:spPr>
              <c:txPr>
                <a:bodyPr/>
                <a:lstStyle/>
                <a:p>
                  <a:pPr>
                    <a:defRPr sz="1200" b="1">
                      <a:solidFill>
                        <a:schemeClr val="bg2"/>
                      </a:solidFill>
                      <a:latin typeface="+mn-lt"/>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9-0798-47D8-9E05-7968D12F367C}"/>
                </c:ext>
              </c:extLst>
            </c:dLbl>
            <c:dLbl>
              <c:idx val="5"/>
              <c:numFmt formatCode="0.0%" sourceLinked="0"/>
              <c:spPr>
                <a:noFill/>
                <a:ln>
                  <a:noFill/>
                </a:ln>
                <a:effectLst/>
              </c:spPr>
              <c:txPr>
                <a:bodyPr/>
                <a:lstStyle/>
                <a:p>
                  <a:pPr>
                    <a:defRPr sz="1200" b="1">
                      <a:solidFill>
                        <a:srgbClr val="202945"/>
                      </a:solidFill>
                      <a:latin typeface="+mn-lt"/>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B-0798-47D8-9E05-7968D12F367C}"/>
                </c:ext>
              </c:extLst>
            </c:dLbl>
            <c:dLbl>
              <c:idx val="6"/>
              <c:numFmt formatCode="0.0%" sourceLinked="0"/>
              <c:spPr>
                <a:noFill/>
                <a:ln>
                  <a:noFill/>
                </a:ln>
                <a:effectLst/>
              </c:spPr>
              <c:txPr>
                <a:bodyPr/>
                <a:lstStyle/>
                <a:p>
                  <a:pPr>
                    <a:defRPr sz="1200" b="1">
                      <a:solidFill>
                        <a:schemeClr val="bg2"/>
                      </a:solidFill>
                      <a:latin typeface="+mn-lt"/>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D-0798-47D8-9E05-7968D12F367C}"/>
                </c:ext>
              </c:extLst>
            </c:dLbl>
            <c:dLbl>
              <c:idx val="7"/>
              <c:numFmt formatCode="0.0%" sourceLinked="0"/>
              <c:spPr>
                <a:noFill/>
                <a:ln>
                  <a:noFill/>
                </a:ln>
                <a:effectLst/>
              </c:spPr>
              <c:txPr>
                <a:bodyPr/>
                <a:lstStyle/>
                <a:p>
                  <a:pPr>
                    <a:defRPr sz="1200" b="1">
                      <a:solidFill>
                        <a:srgbClr val="202945"/>
                      </a:solidFill>
                      <a:latin typeface="+mn-lt"/>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F-0798-47D8-9E05-7968D12F367C}"/>
                </c:ext>
              </c:extLst>
            </c:dLbl>
            <c:numFmt formatCode="0.0%" sourceLinked="0"/>
            <c:spPr>
              <a:noFill/>
              <a:ln>
                <a:noFill/>
              </a:ln>
              <a:effectLst/>
            </c:spPr>
            <c:txPr>
              <a:bodyPr/>
              <a:lstStyle/>
              <a:p>
                <a:pPr>
                  <a:defRPr sz="1200" b="1">
                    <a:solidFill>
                      <a:schemeClr val="bg1"/>
                    </a:solidFill>
                    <a:latin typeface="+mn-lt"/>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Sheet1!$C$2:$C$9</c:f>
              <c:numCache>
                <c:formatCode>0.0%</c:formatCode>
                <c:ptCount val="8"/>
                <c:pt idx="0">
                  <c:v>2.5000000000000001E-2</c:v>
                </c:pt>
                <c:pt idx="1">
                  <c:v>0.215</c:v>
                </c:pt>
                <c:pt idx="2">
                  <c:v>5.0000000000000001E-3</c:v>
                </c:pt>
                <c:pt idx="3">
                  <c:v>0.13600000000000001</c:v>
                </c:pt>
                <c:pt idx="4">
                  <c:v>5.8000000000000003E-2</c:v>
                </c:pt>
                <c:pt idx="5">
                  <c:v>0.29899999999999999</c:v>
                </c:pt>
                <c:pt idx="6">
                  <c:v>6.9000000000000006E-2</c:v>
                </c:pt>
                <c:pt idx="7">
                  <c:v>0.374</c:v>
                </c:pt>
              </c:numCache>
            </c:numRef>
          </c:val>
          <c:extLst>
            <c:ext xmlns:c16="http://schemas.microsoft.com/office/drawing/2014/chart" uri="{C3380CC4-5D6E-409C-BE32-E72D297353CC}">
              <c16:uniqueId val="{00000010-0798-47D8-9E05-7968D12F367C}"/>
            </c:ext>
          </c:extLst>
        </c:ser>
        <c:ser>
          <c:idx val="1"/>
          <c:order val="1"/>
          <c:tx>
            <c:strRef>
              <c:f>Sheet1!$D$1</c:f>
              <c:strCache>
                <c:ptCount val="1"/>
                <c:pt idx="0">
                  <c:v>Very Important</c:v>
                </c:pt>
              </c:strCache>
            </c:strRef>
          </c:tx>
          <c:spPr>
            <a:ln w="9525">
              <a:solidFill>
                <a:schemeClr val="bg2"/>
              </a:solidFill>
            </a:ln>
            <a:effectLst/>
          </c:spPr>
          <c:invertIfNegative val="0"/>
          <c:dPt>
            <c:idx val="0"/>
            <c:invertIfNegative val="0"/>
            <c:bubble3D val="0"/>
            <c:spPr>
              <a:solidFill>
                <a:schemeClr val="accent1"/>
              </a:solidFill>
              <a:ln w="9525">
                <a:solidFill>
                  <a:schemeClr val="bg2"/>
                </a:solidFill>
              </a:ln>
              <a:effectLst/>
            </c:spPr>
            <c:extLst>
              <c:ext xmlns:c16="http://schemas.microsoft.com/office/drawing/2014/chart" uri="{C3380CC4-5D6E-409C-BE32-E72D297353CC}">
                <c16:uniqueId val="{00000012-0798-47D8-9E05-7968D12F367C}"/>
              </c:ext>
            </c:extLst>
          </c:dPt>
          <c:dPt>
            <c:idx val="1"/>
            <c:invertIfNegative val="0"/>
            <c:bubble3D val="0"/>
            <c:spPr>
              <a:solidFill>
                <a:schemeClr val="bg2"/>
              </a:solidFill>
              <a:ln w="9525">
                <a:solidFill>
                  <a:schemeClr val="bg2"/>
                </a:solidFill>
              </a:ln>
              <a:effectLst/>
            </c:spPr>
            <c:extLst>
              <c:ext xmlns:c16="http://schemas.microsoft.com/office/drawing/2014/chart" uri="{C3380CC4-5D6E-409C-BE32-E72D297353CC}">
                <c16:uniqueId val="{00000014-0798-47D8-9E05-7968D12F367C}"/>
              </c:ext>
            </c:extLst>
          </c:dPt>
          <c:dPt>
            <c:idx val="2"/>
            <c:invertIfNegative val="0"/>
            <c:bubble3D val="0"/>
            <c:spPr>
              <a:solidFill>
                <a:schemeClr val="accent1"/>
              </a:solidFill>
              <a:ln w="9525">
                <a:solidFill>
                  <a:schemeClr val="bg2"/>
                </a:solidFill>
              </a:ln>
              <a:effectLst/>
            </c:spPr>
            <c:extLst>
              <c:ext xmlns:c16="http://schemas.microsoft.com/office/drawing/2014/chart" uri="{C3380CC4-5D6E-409C-BE32-E72D297353CC}">
                <c16:uniqueId val="{00000016-0798-47D8-9E05-7968D12F367C}"/>
              </c:ext>
            </c:extLst>
          </c:dPt>
          <c:dPt>
            <c:idx val="3"/>
            <c:invertIfNegative val="0"/>
            <c:bubble3D val="0"/>
            <c:spPr>
              <a:solidFill>
                <a:schemeClr val="bg2"/>
              </a:solidFill>
              <a:ln w="9525">
                <a:solidFill>
                  <a:schemeClr val="bg2"/>
                </a:solidFill>
              </a:ln>
              <a:effectLst/>
            </c:spPr>
            <c:extLst>
              <c:ext xmlns:c16="http://schemas.microsoft.com/office/drawing/2014/chart" uri="{C3380CC4-5D6E-409C-BE32-E72D297353CC}">
                <c16:uniqueId val="{00000018-0798-47D8-9E05-7968D12F367C}"/>
              </c:ext>
            </c:extLst>
          </c:dPt>
          <c:dPt>
            <c:idx val="4"/>
            <c:invertIfNegative val="0"/>
            <c:bubble3D val="0"/>
            <c:spPr>
              <a:solidFill>
                <a:schemeClr val="accent1"/>
              </a:solidFill>
              <a:ln w="9525">
                <a:solidFill>
                  <a:schemeClr val="bg2"/>
                </a:solidFill>
              </a:ln>
              <a:effectLst/>
            </c:spPr>
            <c:extLst>
              <c:ext xmlns:c16="http://schemas.microsoft.com/office/drawing/2014/chart" uri="{C3380CC4-5D6E-409C-BE32-E72D297353CC}">
                <c16:uniqueId val="{0000001A-0798-47D8-9E05-7968D12F367C}"/>
              </c:ext>
            </c:extLst>
          </c:dPt>
          <c:dPt>
            <c:idx val="5"/>
            <c:invertIfNegative val="0"/>
            <c:bubble3D val="0"/>
            <c:spPr>
              <a:solidFill>
                <a:schemeClr val="bg2"/>
              </a:solidFill>
              <a:ln w="9525">
                <a:solidFill>
                  <a:schemeClr val="bg2"/>
                </a:solidFill>
              </a:ln>
              <a:effectLst/>
            </c:spPr>
            <c:extLst>
              <c:ext xmlns:c16="http://schemas.microsoft.com/office/drawing/2014/chart" uri="{C3380CC4-5D6E-409C-BE32-E72D297353CC}">
                <c16:uniqueId val="{0000001C-0798-47D8-9E05-7968D12F367C}"/>
              </c:ext>
            </c:extLst>
          </c:dPt>
          <c:dPt>
            <c:idx val="6"/>
            <c:invertIfNegative val="0"/>
            <c:bubble3D val="0"/>
            <c:spPr>
              <a:solidFill>
                <a:schemeClr val="accent1"/>
              </a:solidFill>
              <a:ln w="9525">
                <a:solidFill>
                  <a:schemeClr val="bg2"/>
                </a:solidFill>
              </a:ln>
              <a:effectLst/>
            </c:spPr>
            <c:extLst>
              <c:ext xmlns:c16="http://schemas.microsoft.com/office/drawing/2014/chart" uri="{C3380CC4-5D6E-409C-BE32-E72D297353CC}">
                <c16:uniqueId val="{0000001E-0798-47D8-9E05-7968D12F367C}"/>
              </c:ext>
            </c:extLst>
          </c:dPt>
          <c:dPt>
            <c:idx val="7"/>
            <c:invertIfNegative val="0"/>
            <c:bubble3D val="0"/>
            <c:spPr>
              <a:solidFill>
                <a:schemeClr val="bg2"/>
              </a:solidFill>
              <a:ln w="9525">
                <a:solidFill>
                  <a:schemeClr val="bg2"/>
                </a:solidFill>
              </a:ln>
              <a:effectLst/>
            </c:spPr>
            <c:extLst>
              <c:ext xmlns:c16="http://schemas.microsoft.com/office/drawing/2014/chart" uri="{C3380CC4-5D6E-409C-BE32-E72D297353CC}">
                <c16:uniqueId val="{00000020-0798-47D8-9E05-7968D12F367C}"/>
              </c:ext>
            </c:extLst>
          </c:dPt>
          <c:dLbls>
            <c:numFmt formatCode="0.0%" sourceLinked="0"/>
            <c:spPr>
              <a:noFill/>
              <a:ln>
                <a:noFill/>
              </a:ln>
              <a:effectLst/>
            </c:spPr>
            <c:txPr>
              <a:bodyPr/>
              <a:lstStyle/>
              <a:p>
                <a:pPr>
                  <a:defRPr sz="1200" b="1">
                    <a:solidFill>
                      <a:schemeClr val="tx1"/>
                    </a:solidFill>
                    <a:latin typeface="+mn-lt"/>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Sheet1!$D$2:$D$9</c:f>
              <c:numCache>
                <c:formatCode>0.0%</c:formatCode>
                <c:ptCount val="8"/>
                <c:pt idx="0">
                  <c:v>0.21199999999999999</c:v>
                </c:pt>
                <c:pt idx="1">
                  <c:v>0.753</c:v>
                </c:pt>
                <c:pt idx="2">
                  <c:v>0.14299999999999999</c:v>
                </c:pt>
                <c:pt idx="3">
                  <c:v>0.85599999999999998</c:v>
                </c:pt>
                <c:pt idx="4">
                  <c:v>0.27200000000000002</c:v>
                </c:pt>
                <c:pt idx="5">
                  <c:v>0.63</c:v>
                </c:pt>
                <c:pt idx="6">
                  <c:v>0.378</c:v>
                </c:pt>
                <c:pt idx="7">
                  <c:v>0.55100000000000005</c:v>
                </c:pt>
              </c:numCache>
            </c:numRef>
          </c:val>
          <c:extLst>
            <c:ext xmlns:c16="http://schemas.microsoft.com/office/drawing/2014/chart" uri="{C3380CC4-5D6E-409C-BE32-E72D297353CC}">
              <c16:uniqueId val="{00000021-0798-47D8-9E05-7968D12F367C}"/>
            </c:ext>
          </c:extLst>
        </c:ser>
        <c:dLbls>
          <c:showLegendKey val="0"/>
          <c:showVal val="0"/>
          <c:showCatName val="0"/>
          <c:showSerName val="0"/>
          <c:showPercent val="0"/>
          <c:showBubbleSize val="0"/>
        </c:dLbls>
        <c:gapWidth val="74"/>
        <c:overlap val="100"/>
        <c:axId val="86731264"/>
        <c:axId val="96446720"/>
      </c:barChart>
      <c:catAx>
        <c:axId val="86731264"/>
        <c:scaling>
          <c:orientation val="minMax"/>
        </c:scaling>
        <c:delete val="0"/>
        <c:axPos val="b"/>
        <c:majorGridlines/>
        <c:numFmt formatCode="General" sourceLinked="0"/>
        <c:majorTickMark val="none"/>
        <c:minorTickMark val="none"/>
        <c:tickLblPos val="none"/>
        <c:spPr>
          <a:ln>
            <a:solidFill>
              <a:schemeClr val="accent3"/>
            </a:solidFill>
          </a:ln>
        </c:spPr>
        <c:crossAx val="96446720"/>
        <c:crosses val="autoZero"/>
        <c:auto val="1"/>
        <c:lblAlgn val="ctr"/>
        <c:lblOffset val="100"/>
        <c:tickLblSkip val="2"/>
        <c:tickMarkSkip val="2"/>
        <c:noMultiLvlLbl val="0"/>
      </c:catAx>
      <c:valAx>
        <c:axId val="96446720"/>
        <c:scaling>
          <c:orientation val="minMax"/>
          <c:max val="1"/>
          <c:min val="0"/>
        </c:scaling>
        <c:delete val="0"/>
        <c:axPos val="l"/>
        <c:numFmt formatCode="0%" sourceLinked="0"/>
        <c:majorTickMark val="none"/>
        <c:minorTickMark val="none"/>
        <c:tickLblPos val="nextTo"/>
        <c:spPr>
          <a:ln>
            <a:solidFill>
              <a:schemeClr val="accent3"/>
            </a:solidFill>
          </a:ln>
        </c:spPr>
        <c:txPr>
          <a:bodyPr rot="0" vert="horz"/>
          <a:lstStyle/>
          <a:p>
            <a:pPr>
              <a:defRPr sz="1400" b="1" baseline="0">
                <a:solidFill>
                  <a:schemeClr val="bg1"/>
                </a:solidFill>
              </a:defRPr>
            </a:pPr>
            <a:endParaRPr lang="en-US"/>
          </a:p>
        </c:txPr>
        <c:crossAx val="86731264"/>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78592886694247999"/>
        </c:manualLayout>
      </c:layout>
      <c:barChart>
        <c:barDir val="col"/>
        <c:grouping val="stacked"/>
        <c:varyColors val="0"/>
        <c:ser>
          <c:idx val="0"/>
          <c:order val="0"/>
          <c:spPr>
            <a:solidFill>
              <a:srgbClr val="202945"/>
            </a:solidFill>
            <a:ln w="3175">
              <a:solidFill>
                <a:schemeClr val="bg2"/>
              </a:solidFill>
            </a:ln>
            <a:effectLst/>
          </c:spPr>
          <c:invertIfNegative val="0"/>
          <c:dPt>
            <c:idx val="0"/>
            <c:invertIfNegative val="0"/>
            <c:bubble3D val="0"/>
            <c:spPr>
              <a:solidFill>
                <a:schemeClr val="accent1">
                  <a:lumMod val="60000"/>
                  <a:lumOff val="40000"/>
                </a:schemeClr>
              </a:solidFill>
              <a:ln w="3175">
                <a:solidFill>
                  <a:schemeClr val="bg2"/>
                </a:solidFill>
              </a:ln>
              <a:effectLst/>
            </c:spPr>
            <c:extLst>
              <c:ext xmlns:c16="http://schemas.microsoft.com/office/drawing/2014/chart" uri="{C3380CC4-5D6E-409C-BE32-E72D297353CC}">
                <c16:uniqueId val="{00000001-59A4-43D0-8C7D-0CCA353C8320}"/>
              </c:ext>
            </c:extLst>
          </c:dPt>
          <c:dPt>
            <c:idx val="1"/>
            <c:invertIfNegative val="0"/>
            <c:bubble3D val="0"/>
            <c:spPr>
              <a:solidFill>
                <a:schemeClr val="bg2">
                  <a:lumMod val="60000"/>
                  <a:lumOff val="40000"/>
                </a:schemeClr>
              </a:solidFill>
              <a:ln w="3175">
                <a:solidFill>
                  <a:schemeClr val="bg2"/>
                </a:solidFill>
              </a:ln>
              <a:effectLst/>
            </c:spPr>
            <c:extLst>
              <c:ext xmlns:c16="http://schemas.microsoft.com/office/drawing/2014/chart" uri="{C3380CC4-5D6E-409C-BE32-E72D297353CC}">
                <c16:uniqueId val="{00000003-59A4-43D0-8C7D-0CCA353C8320}"/>
              </c:ext>
            </c:extLst>
          </c:dPt>
          <c:dPt>
            <c:idx val="2"/>
            <c:invertIfNegative val="0"/>
            <c:bubble3D val="0"/>
            <c:spPr>
              <a:solidFill>
                <a:schemeClr val="accent1">
                  <a:lumMod val="60000"/>
                  <a:lumOff val="40000"/>
                </a:schemeClr>
              </a:solidFill>
              <a:ln w="3175">
                <a:solidFill>
                  <a:schemeClr val="bg2"/>
                </a:solidFill>
              </a:ln>
              <a:effectLst/>
            </c:spPr>
            <c:extLst>
              <c:ext xmlns:c16="http://schemas.microsoft.com/office/drawing/2014/chart" uri="{C3380CC4-5D6E-409C-BE32-E72D297353CC}">
                <c16:uniqueId val="{00000005-59A4-43D0-8C7D-0CCA353C8320}"/>
              </c:ext>
            </c:extLst>
          </c:dPt>
          <c:dPt>
            <c:idx val="3"/>
            <c:invertIfNegative val="0"/>
            <c:bubble3D val="0"/>
            <c:spPr>
              <a:solidFill>
                <a:schemeClr val="bg2">
                  <a:lumMod val="60000"/>
                  <a:lumOff val="40000"/>
                </a:schemeClr>
              </a:solidFill>
              <a:ln w="3175">
                <a:solidFill>
                  <a:schemeClr val="bg2"/>
                </a:solidFill>
              </a:ln>
              <a:effectLst/>
            </c:spPr>
            <c:extLst>
              <c:ext xmlns:c16="http://schemas.microsoft.com/office/drawing/2014/chart" uri="{C3380CC4-5D6E-409C-BE32-E72D297353CC}">
                <c16:uniqueId val="{00000007-59A4-43D0-8C7D-0CCA353C8320}"/>
              </c:ext>
            </c:extLst>
          </c:dPt>
          <c:dPt>
            <c:idx val="4"/>
            <c:invertIfNegative val="0"/>
            <c:bubble3D val="0"/>
            <c:spPr>
              <a:solidFill>
                <a:schemeClr val="accent1">
                  <a:lumMod val="60000"/>
                  <a:lumOff val="40000"/>
                </a:schemeClr>
              </a:solidFill>
              <a:ln w="3175">
                <a:solidFill>
                  <a:schemeClr val="bg2"/>
                </a:solidFill>
              </a:ln>
              <a:effectLst/>
            </c:spPr>
            <c:extLst>
              <c:ext xmlns:c16="http://schemas.microsoft.com/office/drawing/2014/chart" uri="{C3380CC4-5D6E-409C-BE32-E72D297353CC}">
                <c16:uniqueId val="{00000009-59A4-43D0-8C7D-0CCA353C8320}"/>
              </c:ext>
            </c:extLst>
          </c:dPt>
          <c:dPt>
            <c:idx val="5"/>
            <c:invertIfNegative val="0"/>
            <c:bubble3D val="0"/>
            <c:spPr>
              <a:solidFill>
                <a:schemeClr val="bg2">
                  <a:lumMod val="60000"/>
                  <a:lumOff val="40000"/>
                </a:schemeClr>
              </a:solidFill>
              <a:ln w="3175">
                <a:solidFill>
                  <a:schemeClr val="bg2"/>
                </a:solidFill>
              </a:ln>
              <a:effectLst/>
            </c:spPr>
            <c:extLst>
              <c:ext xmlns:c16="http://schemas.microsoft.com/office/drawing/2014/chart" uri="{C3380CC4-5D6E-409C-BE32-E72D297353CC}">
                <c16:uniqueId val="{0000000B-59A4-43D0-8C7D-0CCA353C8320}"/>
              </c:ext>
            </c:extLst>
          </c:dPt>
          <c:dLbls>
            <c:dLbl>
              <c:idx val="0"/>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1-59A4-43D0-8C7D-0CCA353C8320}"/>
                </c:ext>
              </c:extLst>
            </c:dLbl>
            <c:dLbl>
              <c:idx val="1"/>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3-59A4-43D0-8C7D-0CCA353C8320}"/>
                </c:ext>
              </c:extLst>
            </c:dLbl>
            <c:dLbl>
              <c:idx val="2"/>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5-59A4-43D0-8C7D-0CCA353C8320}"/>
                </c:ext>
              </c:extLst>
            </c:dLbl>
            <c:dLbl>
              <c:idx val="3"/>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7-59A4-43D0-8C7D-0CCA353C8320}"/>
                </c:ext>
              </c:extLst>
            </c:dLbl>
            <c:dLbl>
              <c:idx val="4"/>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9-59A4-43D0-8C7D-0CCA353C8320}"/>
                </c:ext>
              </c:extLst>
            </c:dLbl>
            <c:dLbl>
              <c:idx val="5"/>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B-59A4-43D0-8C7D-0CCA353C8320}"/>
                </c:ext>
              </c:extLst>
            </c:dLbl>
            <c:numFmt formatCode="0.0%" sourceLinked="0"/>
            <c:spPr>
              <a:noFill/>
              <a:ln>
                <a:noFill/>
              </a:ln>
              <a:effectLst/>
            </c:spPr>
            <c:txPr>
              <a:bodyPr/>
              <a:lstStyle/>
              <a:p>
                <a:pPr>
                  <a:defRPr sz="1100" b="1">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Sheet1!$B$2:$B$7</c:f>
              <c:strCache>
                <c:ptCount val="6"/>
                <c:pt idx="0">
                  <c:v> Your Institution</c:v>
                </c:pt>
                <c:pt idx="1">
                  <c:v>Comparison Group</c:v>
                </c:pt>
                <c:pt idx="2">
                  <c:v>Your Institution</c:v>
                </c:pt>
                <c:pt idx="3">
                  <c:v>Comparison Group</c:v>
                </c:pt>
                <c:pt idx="4">
                  <c:v>Your Institution</c:v>
                </c:pt>
                <c:pt idx="5">
                  <c:v>Comparison Group</c:v>
                </c:pt>
              </c:strCache>
            </c:strRef>
          </c:cat>
          <c:val>
            <c:numRef>
              <c:f>Sheet1!$C$2:$C$7</c:f>
              <c:numCache>
                <c:formatCode>0.0%</c:formatCode>
                <c:ptCount val="6"/>
                <c:pt idx="0">
                  <c:v>7.0000000000000001E-3</c:v>
                </c:pt>
                <c:pt idx="1">
                  <c:v>0.10199999999999999</c:v>
                </c:pt>
                <c:pt idx="2">
                  <c:v>0.152</c:v>
                </c:pt>
                <c:pt idx="3">
                  <c:v>0.38400000000000001</c:v>
                </c:pt>
                <c:pt idx="4">
                  <c:v>8.7999999999999995E-2</c:v>
                </c:pt>
                <c:pt idx="5">
                  <c:v>0.31</c:v>
                </c:pt>
              </c:numCache>
            </c:numRef>
          </c:val>
          <c:extLst>
            <c:ext xmlns:c16="http://schemas.microsoft.com/office/drawing/2014/chart" uri="{C3380CC4-5D6E-409C-BE32-E72D297353CC}">
              <c16:uniqueId val="{0000000C-59A4-43D0-8C7D-0CCA353C8320}"/>
            </c:ext>
          </c:extLst>
        </c:ser>
        <c:ser>
          <c:idx val="1"/>
          <c:order val="1"/>
          <c:spPr>
            <a:solidFill>
              <a:schemeClr val="accent1"/>
            </a:solidFill>
            <a:ln w="3175">
              <a:solidFill>
                <a:schemeClr val="bg2"/>
              </a:solidFill>
            </a:ln>
            <a:effectLst/>
          </c:spPr>
          <c:invertIfNegative val="0"/>
          <c:dPt>
            <c:idx val="0"/>
            <c:invertIfNegative val="0"/>
            <c:bubble3D val="0"/>
            <c:extLst>
              <c:ext xmlns:c16="http://schemas.microsoft.com/office/drawing/2014/chart" uri="{C3380CC4-5D6E-409C-BE32-E72D297353CC}">
                <c16:uniqueId val="{00000012-3F2A-44E4-AA38-6E63FE9F8929}"/>
              </c:ext>
            </c:extLst>
          </c:dPt>
          <c:dPt>
            <c:idx val="1"/>
            <c:invertIfNegative val="0"/>
            <c:bubble3D val="0"/>
            <c:spPr>
              <a:solidFill>
                <a:schemeClr val="bg2"/>
              </a:solidFill>
              <a:ln w="3175">
                <a:solidFill>
                  <a:schemeClr val="bg2"/>
                </a:solidFill>
              </a:ln>
              <a:effectLst/>
            </c:spPr>
            <c:extLst>
              <c:ext xmlns:c16="http://schemas.microsoft.com/office/drawing/2014/chart" uri="{C3380CC4-5D6E-409C-BE32-E72D297353CC}">
                <c16:uniqueId val="{0000000E-59A4-43D0-8C7D-0CCA353C8320}"/>
              </c:ext>
            </c:extLst>
          </c:dPt>
          <c:dPt>
            <c:idx val="2"/>
            <c:invertIfNegative val="0"/>
            <c:bubble3D val="0"/>
            <c:extLst>
              <c:ext xmlns:c16="http://schemas.microsoft.com/office/drawing/2014/chart" uri="{C3380CC4-5D6E-409C-BE32-E72D297353CC}">
                <c16:uniqueId val="{00000013-3F2A-44E4-AA38-6E63FE9F8929}"/>
              </c:ext>
            </c:extLst>
          </c:dPt>
          <c:dPt>
            <c:idx val="3"/>
            <c:invertIfNegative val="0"/>
            <c:bubble3D val="0"/>
            <c:spPr>
              <a:solidFill>
                <a:schemeClr val="bg2"/>
              </a:solidFill>
              <a:ln w="3175">
                <a:solidFill>
                  <a:schemeClr val="bg2"/>
                </a:solidFill>
              </a:ln>
              <a:effectLst/>
            </c:spPr>
            <c:extLst>
              <c:ext xmlns:c16="http://schemas.microsoft.com/office/drawing/2014/chart" uri="{C3380CC4-5D6E-409C-BE32-E72D297353CC}">
                <c16:uniqueId val="{00000010-59A4-43D0-8C7D-0CCA353C8320}"/>
              </c:ext>
            </c:extLst>
          </c:dPt>
          <c:dPt>
            <c:idx val="4"/>
            <c:invertIfNegative val="0"/>
            <c:bubble3D val="0"/>
            <c:extLst>
              <c:ext xmlns:c16="http://schemas.microsoft.com/office/drawing/2014/chart" uri="{C3380CC4-5D6E-409C-BE32-E72D297353CC}">
                <c16:uniqueId val="{00000014-3F2A-44E4-AA38-6E63FE9F8929}"/>
              </c:ext>
            </c:extLst>
          </c:dPt>
          <c:dPt>
            <c:idx val="5"/>
            <c:invertIfNegative val="0"/>
            <c:bubble3D val="0"/>
            <c:spPr>
              <a:solidFill>
                <a:schemeClr val="bg2"/>
              </a:solidFill>
              <a:ln w="3175">
                <a:solidFill>
                  <a:schemeClr val="bg2"/>
                </a:solidFill>
              </a:ln>
              <a:effectLst/>
            </c:spPr>
            <c:extLst>
              <c:ext xmlns:c16="http://schemas.microsoft.com/office/drawing/2014/chart" uri="{C3380CC4-5D6E-409C-BE32-E72D297353CC}">
                <c16:uniqueId val="{00000012-59A4-43D0-8C7D-0CCA353C8320}"/>
              </c:ext>
            </c:extLst>
          </c:dPt>
          <c:dLbls>
            <c:spPr>
              <a:noFill/>
              <a:ln>
                <a:noFill/>
              </a:ln>
              <a:effectLst/>
            </c:spPr>
            <c:txPr>
              <a:bodyPr/>
              <a:lstStyle/>
              <a:p>
                <a:pPr>
                  <a:defRPr sz="1200" b="1">
                    <a:solidFill>
                      <a:schemeClr val="tx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Sheet1!$B$2:$B$7</c:f>
              <c:strCache>
                <c:ptCount val="6"/>
                <c:pt idx="0">
                  <c:v> Your Institution</c:v>
                </c:pt>
                <c:pt idx="1">
                  <c:v>Comparison Group</c:v>
                </c:pt>
                <c:pt idx="2">
                  <c:v>Your Institution</c:v>
                </c:pt>
                <c:pt idx="3">
                  <c:v>Comparison Group</c:v>
                </c:pt>
                <c:pt idx="4">
                  <c:v>Your Institution</c:v>
                </c:pt>
                <c:pt idx="5">
                  <c:v>Comparison Group</c:v>
                </c:pt>
              </c:strCache>
            </c:strRef>
          </c:cat>
          <c:val>
            <c:numRef>
              <c:f>Sheet1!$D$2:$D$7</c:f>
              <c:numCache>
                <c:formatCode>0.0%</c:formatCode>
                <c:ptCount val="6"/>
                <c:pt idx="0">
                  <c:v>9.1999999999999998E-2</c:v>
                </c:pt>
                <c:pt idx="1">
                  <c:v>0.89300000000000002</c:v>
                </c:pt>
                <c:pt idx="2">
                  <c:v>0.39600000000000002</c:v>
                </c:pt>
                <c:pt idx="3">
                  <c:v>0.47499999999999998</c:v>
                </c:pt>
                <c:pt idx="4">
                  <c:v>0.29499999999999998</c:v>
                </c:pt>
                <c:pt idx="5">
                  <c:v>0.58799999999999997</c:v>
                </c:pt>
              </c:numCache>
            </c:numRef>
          </c:val>
          <c:extLst>
            <c:ext xmlns:c16="http://schemas.microsoft.com/office/drawing/2014/chart" uri="{C3380CC4-5D6E-409C-BE32-E72D297353CC}">
              <c16:uniqueId val="{00000013-59A4-43D0-8C7D-0CCA353C8320}"/>
            </c:ext>
          </c:extLst>
        </c:ser>
        <c:dLbls>
          <c:showLegendKey val="0"/>
          <c:showVal val="1"/>
          <c:showCatName val="0"/>
          <c:showSerName val="0"/>
          <c:showPercent val="0"/>
          <c:showBubbleSize val="0"/>
        </c:dLbls>
        <c:gapWidth val="74"/>
        <c:overlap val="100"/>
        <c:axId val="94733824"/>
        <c:axId val="96449024"/>
      </c:barChart>
      <c:catAx>
        <c:axId val="94733824"/>
        <c:scaling>
          <c:orientation val="minMax"/>
        </c:scaling>
        <c:delete val="0"/>
        <c:axPos val="b"/>
        <c:majorGridlines>
          <c:spPr>
            <a:ln>
              <a:solidFill>
                <a:schemeClr val="tx2"/>
              </a:solidFill>
            </a:ln>
          </c:spPr>
        </c:majorGridlines>
        <c:numFmt formatCode="General" sourceLinked="1"/>
        <c:majorTickMark val="none"/>
        <c:minorTickMark val="none"/>
        <c:tickLblPos val="none"/>
        <c:spPr>
          <a:ln>
            <a:solidFill>
              <a:schemeClr val="tx2"/>
            </a:solidFill>
          </a:ln>
        </c:spPr>
        <c:crossAx val="96449024"/>
        <c:crosses val="autoZero"/>
        <c:auto val="1"/>
        <c:lblAlgn val="ctr"/>
        <c:lblOffset val="100"/>
        <c:tickLblSkip val="2"/>
        <c:tickMarkSkip val="2"/>
        <c:noMultiLvlLbl val="0"/>
      </c:catAx>
      <c:valAx>
        <c:axId val="96449024"/>
        <c:scaling>
          <c:orientation val="minMax"/>
          <c:max val="1"/>
          <c:min val="0"/>
        </c:scaling>
        <c:delete val="0"/>
        <c:axPos val="l"/>
        <c:numFmt formatCode="0%" sourceLinked="0"/>
        <c:majorTickMark val="none"/>
        <c:minorTickMark val="none"/>
        <c:tickLblPos val="nextTo"/>
        <c:spPr>
          <a:ln>
            <a:solidFill>
              <a:schemeClr val="tx2"/>
            </a:solidFill>
          </a:ln>
        </c:spPr>
        <c:txPr>
          <a:bodyPr rot="0" vert="horz"/>
          <a:lstStyle/>
          <a:p>
            <a:pPr>
              <a:defRPr sz="1400" b="1" baseline="0">
                <a:solidFill>
                  <a:srgbClr val="202945"/>
                </a:solidFill>
              </a:defRPr>
            </a:pPr>
            <a:endParaRPr lang="en-US"/>
          </a:p>
        </c:txPr>
        <c:crossAx val="94733824"/>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78592886694247999"/>
        </c:manualLayout>
      </c:layout>
      <c:barChart>
        <c:barDir val="col"/>
        <c:grouping val="stacked"/>
        <c:varyColors val="0"/>
        <c:ser>
          <c:idx val="0"/>
          <c:order val="0"/>
          <c:tx>
            <c:strRef>
              <c:f>Sheet1!$C$1</c:f>
              <c:strCache>
                <c:ptCount val="1"/>
                <c:pt idx="0">
                  <c:v>Somewhat Important</c:v>
                </c:pt>
              </c:strCache>
            </c:strRef>
          </c:tx>
          <c:spPr>
            <a:solidFill>
              <a:srgbClr val="202945"/>
            </a:solidFill>
            <a:ln w="9525">
              <a:solidFill>
                <a:schemeClr val="bg2"/>
              </a:solidFill>
            </a:ln>
            <a:effectLst/>
          </c:spPr>
          <c:invertIfNegative val="0"/>
          <c:dPt>
            <c:idx val="0"/>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1-10E7-470C-BC3C-370A9EE3E16A}"/>
              </c:ext>
            </c:extLst>
          </c:dPt>
          <c:dPt>
            <c:idx val="1"/>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3-10E7-470C-BC3C-370A9EE3E16A}"/>
              </c:ext>
            </c:extLst>
          </c:dPt>
          <c:dPt>
            <c:idx val="2"/>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5-10E7-470C-BC3C-370A9EE3E16A}"/>
              </c:ext>
            </c:extLst>
          </c:dPt>
          <c:dPt>
            <c:idx val="3"/>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7-10E7-470C-BC3C-370A9EE3E16A}"/>
              </c:ext>
            </c:extLst>
          </c:dPt>
          <c:dPt>
            <c:idx val="4"/>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9-10E7-470C-BC3C-370A9EE3E16A}"/>
              </c:ext>
            </c:extLst>
          </c:dPt>
          <c:dPt>
            <c:idx val="5"/>
            <c:invertIfNegative val="0"/>
            <c:bubble3D val="0"/>
            <c:spPr>
              <a:solidFill>
                <a:schemeClr val="bg1">
                  <a:lumMod val="50000"/>
                  <a:lumOff val="50000"/>
                </a:schemeClr>
              </a:solidFill>
              <a:ln w="9525">
                <a:solidFill>
                  <a:schemeClr val="bg2"/>
                </a:solidFill>
              </a:ln>
              <a:effectLst/>
            </c:spPr>
            <c:extLst>
              <c:ext xmlns:c16="http://schemas.microsoft.com/office/drawing/2014/chart" uri="{C3380CC4-5D6E-409C-BE32-E72D297353CC}">
                <c16:uniqueId val="{0000000B-10E7-470C-BC3C-370A9EE3E16A}"/>
              </c:ext>
            </c:extLst>
          </c:dPt>
          <c:dPt>
            <c:idx val="6"/>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D-10E7-470C-BC3C-370A9EE3E16A}"/>
              </c:ext>
            </c:extLst>
          </c:dPt>
          <c:dPt>
            <c:idx val="7"/>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F-10E7-470C-BC3C-370A9EE3E16A}"/>
              </c:ext>
            </c:extLst>
          </c:dPt>
          <c:dPt>
            <c:idx val="8"/>
            <c:invertIfNegative val="0"/>
            <c:bubble3D val="0"/>
            <c:extLst>
              <c:ext xmlns:c16="http://schemas.microsoft.com/office/drawing/2014/chart" uri="{C3380CC4-5D6E-409C-BE32-E72D297353CC}">
                <c16:uniqueId val="{00000011-10E7-470C-BC3C-370A9EE3E16A}"/>
              </c:ext>
            </c:extLst>
          </c:dPt>
          <c:dPt>
            <c:idx val="9"/>
            <c:invertIfNegative val="0"/>
            <c:bubble3D val="0"/>
            <c:extLst>
              <c:ext xmlns:c16="http://schemas.microsoft.com/office/drawing/2014/chart" uri="{C3380CC4-5D6E-409C-BE32-E72D297353CC}">
                <c16:uniqueId val="{00000013-10E7-470C-BC3C-370A9EE3E16A}"/>
              </c:ext>
            </c:extLst>
          </c:dPt>
          <c:dLbls>
            <c:dLbl>
              <c:idx val="0"/>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1-10E7-470C-BC3C-370A9EE3E16A}"/>
                </c:ext>
              </c:extLst>
            </c:dLbl>
            <c:dLbl>
              <c:idx val="1"/>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3-10E7-470C-BC3C-370A9EE3E16A}"/>
                </c:ext>
              </c:extLst>
            </c:dLbl>
            <c:dLbl>
              <c:idx val="2"/>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5-10E7-470C-BC3C-370A9EE3E16A}"/>
                </c:ext>
              </c:extLst>
            </c:dLbl>
            <c:dLbl>
              <c:idx val="3"/>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7-10E7-470C-BC3C-370A9EE3E16A}"/>
                </c:ext>
              </c:extLst>
            </c:dLbl>
            <c:dLbl>
              <c:idx val="4"/>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9-10E7-470C-BC3C-370A9EE3E16A}"/>
                </c:ext>
              </c:extLst>
            </c:dLbl>
            <c:dLbl>
              <c:idx val="5"/>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B-10E7-470C-BC3C-370A9EE3E16A}"/>
                </c:ext>
              </c:extLst>
            </c:dLbl>
            <c:dLbl>
              <c:idx val="6"/>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D-10E7-470C-BC3C-370A9EE3E16A}"/>
                </c:ext>
              </c:extLst>
            </c:dLbl>
            <c:dLbl>
              <c:idx val="7"/>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F-10E7-470C-BC3C-370A9EE3E16A}"/>
                </c:ext>
              </c:extLst>
            </c:dLbl>
            <c:numFmt formatCode="0.0%" sourceLinked="0"/>
            <c:spPr>
              <a:noFill/>
              <a:ln>
                <a:noFill/>
              </a:ln>
              <a:effectLst/>
            </c:spPr>
            <c:txPr>
              <a:bodyPr/>
              <a:lstStyle/>
              <a:p>
                <a:pPr>
                  <a:defRPr sz="1100" b="1">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Sheet1!$C$2:$C$9</c:f>
              <c:numCache>
                <c:formatCode>0.0%</c:formatCode>
                <c:ptCount val="8"/>
                <c:pt idx="0">
                  <c:v>5.0000000000000001E-3</c:v>
                </c:pt>
                <c:pt idx="1">
                  <c:v>0.183</c:v>
                </c:pt>
                <c:pt idx="2">
                  <c:v>8.5999999999999993E-2</c:v>
                </c:pt>
                <c:pt idx="3">
                  <c:v>0.38200000000000001</c:v>
                </c:pt>
                <c:pt idx="4">
                  <c:v>0.19</c:v>
                </c:pt>
                <c:pt idx="5">
                  <c:v>0.377</c:v>
                </c:pt>
                <c:pt idx="6">
                  <c:v>0.109</c:v>
                </c:pt>
                <c:pt idx="7">
                  <c:v>0.35299999999999998</c:v>
                </c:pt>
              </c:numCache>
            </c:numRef>
          </c:val>
          <c:extLst>
            <c:ext xmlns:c16="http://schemas.microsoft.com/office/drawing/2014/chart" uri="{C3380CC4-5D6E-409C-BE32-E72D297353CC}">
              <c16:uniqueId val="{00000014-10E7-470C-BC3C-370A9EE3E16A}"/>
            </c:ext>
          </c:extLst>
        </c:ser>
        <c:ser>
          <c:idx val="1"/>
          <c:order val="1"/>
          <c:tx>
            <c:strRef>
              <c:f>Sheet1!$D$1</c:f>
              <c:strCache>
                <c:ptCount val="1"/>
                <c:pt idx="0">
                  <c:v>Very Important</c:v>
                </c:pt>
              </c:strCache>
            </c:strRef>
          </c:tx>
          <c:spPr>
            <a:solidFill>
              <a:srgbClr val="202945"/>
            </a:solidFill>
            <a:ln w="9525">
              <a:solidFill>
                <a:schemeClr val="bg2"/>
              </a:solidFill>
            </a:ln>
            <a:effectLst/>
          </c:spPr>
          <c:invertIfNegative val="0"/>
          <c:dPt>
            <c:idx val="0"/>
            <c:invertIfNegative val="0"/>
            <c:bubble3D val="0"/>
            <c:spPr>
              <a:solidFill>
                <a:schemeClr val="accent1"/>
              </a:solidFill>
              <a:ln w="9525">
                <a:solidFill>
                  <a:schemeClr val="bg2"/>
                </a:solidFill>
              </a:ln>
              <a:effectLst/>
            </c:spPr>
            <c:extLst>
              <c:ext xmlns:c16="http://schemas.microsoft.com/office/drawing/2014/chart" uri="{C3380CC4-5D6E-409C-BE32-E72D297353CC}">
                <c16:uniqueId val="{00000016-10E7-470C-BC3C-370A9EE3E16A}"/>
              </c:ext>
            </c:extLst>
          </c:dPt>
          <c:dPt>
            <c:idx val="1"/>
            <c:invertIfNegative val="0"/>
            <c:bubble3D val="0"/>
            <c:extLst>
              <c:ext xmlns:c16="http://schemas.microsoft.com/office/drawing/2014/chart" uri="{C3380CC4-5D6E-409C-BE32-E72D297353CC}">
                <c16:uniqueId val="{00000018-10E7-470C-BC3C-370A9EE3E16A}"/>
              </c:ext>
            </c:extLst>
          </c:dPt>
          <c:dPt>
            <c:idx val="2"/>
            <c:invertIfNegative val="0"/>
            <c:bubble3D val="0"/>
            <c:spPr>
              <a:solidFill>
                <a:schemeClr val="accent1"/>
              </a:solidFill>
              <a:ln w="9525">
                <a:solidFill>
                  <a:schemeClr val="bg2"/>
                </a:solidFill>
              </a:ln>
              <a:effectLst/>
            </c:spPr>
            <c:extLst>
              <c:ext xmlns:c16="http://schemas.microsoft.com/office/drawing/2014/chart" uri="{C3380CC4-5D6E-409C-BE32-E72D297353CC}">
                <c16:uniqueId val="{0000001A-10E7-470C-BC3C-370A9EE3E16A}"/>
              </c:ext>
            </c:extLst>
          </c:dPt>
          <c:dPt>
            <c:idx val="3"/>
            <c:invertIfNegative val="0"/>
            <c:bubble3D val="0"/>
            <c:extLst>
              <c:ext xmlns:c16="http://schemas.microsoft.com/office/drawing/2014/chart" uri="{C3380CC4-5D6E-409C-BE32-E72D297353CC}">
                <c16:uniqueId val="{0000001C-10E7-470C-BC3C-370A9EE3E16A}"/>
              </c:ext>
            </c:extLst>
          </c:dPt>
          <c:dPt>
            <c:idx val="4"/>
            <c:invertIfNegative val="0"/>
            <c:bubble3D val="0"/>
            <c:spPr>
              <a:solidFill>
                <a:schemeClr val="accent1"/>
              </a:solidFill>
              <a:ln w="9525">
                <a:solidFill>
                  <a:schemeClr val="bg2"/>
                </a:solidFill>
              </a:ln>
              <a:effectLst/>
            </c:spPr>
            <c:extLst>
              <c:ext xmlns:c16="http://schemas.microsoft.com/office/drawing/2014/chart" uri="{C3380CC4-5D6E-409C-BE32-E72D297353CC}">
                <c16:uniqueId val="{0000001E-10E7-470C-BC3C-370A9EE3E16A}"/>
              </c:ext>
            </c:extLst>
          </c:dPt>
          <c:dPt>
            <c:idx val="5"/>
            <c:invertIfNegative val="0"/>
            <c:bubble3D val="0"/>
            <c:extLst>
              <c:ext xmlns:c16="http://schemas.microsoft.com/office/drawing/2014/chart" uri="{C3380CC4-5D6E-409C-BE32-E72D297353CC}">
                <c16:uniqueId val="{00000020-10E7-470C-BC3C-370A9EE3E16A}"/>
              </c:ext>
            </c:extLst>
          </c:dPt>
          <c:dPt>
            <c:idx val="6"/>
            <c:invertIfNegative val="0"/>
            <c:bubble3D val="0"/>
            <c:spPr>
              <a:solidFill>
                <a:schemeClr val="accent1"/>
              </a:solidFill>
              <a:ln w="9525">
                <a:solidFill>
                  <a:schemeClr val="bg2"/>
                </a:solidFill>
              </a:ln>
              <a:effectLst/>
            </c:spPr>
            <c:extLst>
              <c:ext xmlns:c16="http://schemas.microsoft.com/office/drawing/2014/chart" uri="{C3380CC4-5D6E-409C-BE32-E72D297353CC}">
                <c16:uniqueId val="{00000022-10E7-470C-BC3C-370A9EE3E16A}"/>
              </c:ext>
            </c:extLst>
          </c:dPt>
          <c:dPt>
            <c:idx val="7"/>
            <c:invertIfNegative val="0"/>
            <c:bubble3D val="0"/>
            <c:extLst>
              <c:ext xmlns:c16="http://schemas.microsoft.com/office/drawing/2014/chart" uri="{C3380CC4-5D6E-409C-BE32-E72D297353CC}">
                <c16:uniqueId val="{00000024-10E7-470C-BC3C-370A9EE3E16A}"/>
              </c:ext>
            </c:extLst>
          </c:dPt>
          <c:dPt>
            <c:idx val="8"/>
            <c:invertIfNegative val="0"/>
            <c:bubble3D val="0"/>
            <c:extLst>
              <c:ext xmlns:c16="http://schemas.microsoft.com/office/drawing/2014/chart" uri="{C3380CC4-5D6E-409C-BE32-E72D297353CC}">
                <c16:uniqueId val="{00000026-10E7-470C-BC3C-370A9EE3E16A}"/>
              </c:ext>
            </c:extLst>
          </c:dPt>
          <c:dPt>
            <c:idx val="9"/>
            <c:invertIfNegative val="0"/>
            <c:bubble3D val="0"/>
            <c:extLst>
              <c:ext xmlns:c16="http://schemas.microsoft.com/office/drawing/2014/chart" uri="{C3380CC4-5D6E-409C-BE32-E72D297353CC}">
                <c16:uniqueId val="{00000028-10E7-470C-BC3C-370A9EE3E16A}"/>
              </c:ext>
            </c:extLst>
          </c:dPt>
          <c:dLbls>
            <c:numFmt formatCode="0.0%" sourceLinked="0"/>
            <c:spPr>
              <a:noFill/>
              <a:ln>
                <a:noFill/>
              </a:ln>
              <a:effectLst/>
            </c:spPr>
            <c:txPr>
              <a:bodyPr/>
              <a:lstStyle/>
              <a:p>
                <a:pPr>
                  <a:defRPr sz="1100" b="1">
                    <a:solidFill>
                      <a:schemeClr val="tx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Sheet1!$D$2:$D$9</c:f>
              <c:numCache>
                <c:formatCode>0.0%</c:formatCode>
                <c:ptCount val="8"/>
                <c:pt idx="0">
                  <c:v>0.13900000000000001</c:v>
                </c:pt>
                <c:pt idx="1">
                  <c:v>0.80500000000000005</c:v>
                </c:pt>
                <c:pt idx="2">
                  <c:v>0.38100000000000001</c:v>
                </c:pt>
                <c:pt idx="3">
                  <c:v>0.51200000000000001</c:v>
                </c:pt>
                <c:pt idx="4">
                  <c:v>0.41099999999999998</c:v>
                </c:pt>
                <c:pt idx="5">
                  <c:v>0.42799999999999999</c:v>
                </c:pt>
                <c:pt idx="6">
                  <c:v>0.33200000000000002</c:v>
                </c:pt>
                <c:pt idx="7">
                  <c:v>0.55100000000000005</c:v>
                </c:pt>
              </c:numCache>
            </c:numRef>
          </c:val>
          <c:extLst>
            <c:ext xmlns:c16="http://schemas.microsoft.com/office/drawing/2014/chart" uri="{C3380CC4-5D6E-409C-BE32-E72D297353CC}">
              <c16:uniqueId val="{00000029-10E7-470C-BC3C-370A9EE3E16A}"/>
            </c:ext>
          </c:extLst>
        </c:ser>
        <c:dLbls>
          <c:showLegendKey val="0"/>
          <c:showVal val="0"/>
          <c:showCatName val="0"/>
          <c:showSerName val="0"/>
          <c:showPercent val="0"/>
          <c:showBubbleSize val="0"/>
        </c:dLbls>
        <c:gapWidth val="74"/>
        <c:overlap val="100"/>
        <c:axId val="103841280"/>
        <c:axId val="83230720"/>
      </c:barChart>
      <c:catAx>
        <c:axId val="103841280"/>
        <c:scaling>
          <c:orientation val="minMax"/>
        </c:scaling>
        <c:delete val="0"/>
        <c:axPos val="b"/>
        <c:majorGridlines/>
        <c:numFmt formatCode="General" sourceLinked="0"/>
        <c:majorTickMark val="none"/>
        <c:minorTickMark val="none"/>
        <c:tickLblPos val="none"/>
        <c:spPr>
          <a:ln>
            <a:solidFill>
              <a:schemeClr val="tx2"/>
            </a:solidFill>
          </a:ln>
        </c:spPr>
        <c:crossAx val="83230720"/>
        <c:crosses val="autoZero"/>
        <c:auto val="1"/>
        <c:lblAlgn val="ctr"/>
        <c:lblOffset val="100"/>
        <c:tickLblSkip val="2"/>
        <c:tickMarkSkip val="2"/>
        <c:noMultiLvlLbl val="0"/>
      </c:catAx>
      <c:valAx>
        <c:axId val="83230720"/>
        <c:scaling>
          <c:orientation val="minMax"/>
          <c:max val="1"/>
          <c:min val="0"/>
        </c:scaling>
        <c:delete val="0"/>
        <c:axPos val="l"/>
        <c:numFmt formatCode="0%" sourceLinked="0"/>
        <c:majorTickMark val="none"/>
        <c:minorTickMark val="none"/>
        <c:tickLblPos val="nextTo"/>
        <c:spPr>
          <a:ln>
            <a:solidFill>
              <a:schemeClr val="tx2"/>
            </a:solidFill>
          </a:ln>
        </c:spPr>
        <c:txPr>
          <a:bodyPr rot="0" vert="horz"/>
          <a:lstStyle/>
          <a:p>
            <a:pPr>
              <a:defRPr sz="1400" b="1" baseline="0">
                <a:solidFill>
                  <a:srgbClr val="202945"/>
                </a:solidFill>
              </a:defRPr>
            </a:pPr>
            <a:endParaRPr lang="en-US"/>
          </a:p>
        </c:txPr>
        <c:crossAx val="103841280"/>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78592886694247999"/>
        </c:manualLayout>
      </c:layout>
      <c:barChart>
        <c:barDir val="col"/>
        <c:grouping val="stacked"/>
        <c:varyColors val="0"/>
        <c:ser>
          <c:idx val="0"/>
          <c:order val="0"/>
          <c:tx>
            <c:strRef>
              <c:f>Sheet1!$C$1</c:f>
              <c:strCache>
                <c:ptCount val="1"/>
                <c:pt idx="0">
                  <c:v>Somewhat Important</c:v>
                </c:pt>
              </c:strCache>
            </c:strRef>
          </c:tx>
          <c:spPr>
            <a:solidFill>
              <a:srgbClr val="202945"/>
            </a:solidFill>
            <a:ln w="9525">
              <a:solidFill>
                <a:schemeClr val="bg2"/>
              </a:solidFill>
            </a:ln>
            <a:effectLst/>
          </c:spPr>
          <c:invertIfNegative val="0"/>
          <c:dPt>
            <c:idx val="0"/>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1-E289-4558-960E-FA66C91B527F}"/>
              </c:ext>
            </c:extLst>
          </c:dPt>
          <c:dPt>
            <c:idx val="1"/>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3-E289-4558-960E-FA66C91B527F}"/>
              </c:ext>
            </c:extLst>
          </c:dPt>
          <c:dPt>
            <c:idx val="2"/>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5-E289-4558-960E-FA66C91B527F}"/>
              </c:ext>
            </c:extLst>
          </c:dPt>
          <c:dPt>
            <c:idx val="3"/>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7-E289-4558-960E-FA66C91B527F}"/>
              </c:ext>
            </c:extLst>
          </c:dPt>
          <c:dPt>
            <c:idx val="4"/>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9-E289-4558-960E-FA66C91B527F}"/>
              </c:ext>
            </c:extLst>
          </c:dPt>
          <c:dPt>
            <c:idx val="5"/>
            <c:invertIfNegative val="0"/>
            <c:bubble3D val="0"/>
            <c:spPr>
              <a:solidFill>
                <a:schemeClr val="bg1">
                  <a:lumMod val="50000"/>
                  <a:lumOff val="50000"/>
                </a:schemeClr>
              </a:solidFill>
              <a:ln w="9525">
                <a:solidFill>
                  <a:schemeClr val="bg2"/>
                </a:solidFill>
              </a:ln>
              <a:effectLst/>
            </c:spPr>
            <c:extLst>
              <c:ext xmlns:c16="http://schemas.microsoft.com/office/drawing/2014/chart" uri="{C3380CC4-5D6E-409C-BE32-E72D297353CC}">
                <c16:uniqueId val="{0000000B-E289-4558-960E-FA66C91B527F}"/>
              </c:ext>
            </c:extLst>
          </c:dPt>
          <c:dPt>
            <c:idx val="6"/>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D-E289-4558-960E-FA66C91B527F}"/>
              </c:ext>
            </c:extLst>
          </c:dPt>
          <c:dPt>
            <c:idx val="7"/>
            <c:invertIfNegative val="0"/>
            <c:bubble3D val="0"/>
            <c:spPr>
              <a:solidFill>
                <a:schemeClr val="bg1">
                  <a:lumMod val="50000"/>
                  <a:lumOff val="50000"/>
                </a:schemeClr>
              </a:solidFill>
              <a:ln w="9525">
                <a:solidFill>
                  <a:schemeClr val="bg2"/>
                </a:solidFill>
              </a:ln>
              <a:effectLst/>
            </c:spPr>
            <c:extLst>
              <c:ext xmlns:c16="http://schemas.microsoft.com/office/drawing/2014/chart" uri="{C3380CC4-5D6E-409C-BE32-E72D297353CC}">
                <c16:uniqueId val="{0000000F-E289-4558-960E-FA66C91B527F}"/>
              </c:ext>
            </c:extLst>
          </c:dPt>
          <c:dLbls>
            <c:dLbl>
              <c:idx val="0"/>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1-E289-4558-960E-FA66C91B527F}"/>
                </c:ext>
              </c:extLst>
            </c:dLbl>
            <c:dLbl>
              <c:idx val="2"/>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5-E289-4558-960E-FA66C91B527F}"/>
                </c:ext>
              </c:extLst>
            </c:dLbl>
            <c:dLbl>
              <c:idx val="4"/>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9-E289-4558-960E-FA66C91B527F}"/>
                </c:ext>
              </c:extLst>
            </c:dLbl>
            <c:dLbl>
              <c:idx val="6"/>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D-E289-4558-960E-FA66C91B527F}"/>
                </c:ext>
              </c:extLst>
            </c:dLbl>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Sheet1!$C$2:$C$9</c:f>
              <c:numCache>
                <c:formatCode>0.0%</c:formatCode>
                <c:ptCount val="8"/>
                <c:pt idx="0">
                  <c:v>0.59799999999999998</c:v>
                </c:pt>
                <c:pt idx="1">
                  <c:v>0.16600000000000001</c:v>
                </c:pt>
                <c:pt idx="2">
                  <c:v>0.56499999999999995</c:v>
                </c:pt>
                <c:pt idx="3">
                  <c:v>0.254</c:v>
                </c:pt>
                <c:pt idx="4">
                  <c:v>0.9</c:v>
                </c:pt>
                <c:pt idx="5">
                  <c:v>0.08</c:v>
                </c:pt>
                <c:pt idx="6">
                  <c:v>0.92100000000000004</c:v>
                </c:pt>
                <c:pt idx="7">
                  <c:v>7.9000000000000001E-2</c:v>
                </c:pt>
              </c:numCache>
            </c:numRef>
          </c:val>
          <c:extLst>
            <c:ext xmlns:c16="http://schemas.microsoft.com/office/drawing/2014/chart" uri="{C3380CC4-5D6E-409C-BE32-E72D297353CC}">
              <c16:uniqueId val="{00000010-E289-4558-960E-FA66C91B527F}"/>
            </c:ext>
          </c:extLst>
        </c:ser>
        <c:ser>
          <c:idx val="1"/>
          <c:order val="1"/>
          <c:tx>
            <c:strRef>
              <c:f>Sheet1!$D$1</c:f>
              <c:strCache>
                <c:ptCount val="1"/>
                <c:pt idx="0">
                  <c:v>Very Important</c:v>
                </c:pt>
              </c:strCache>
            </c:strRef>
          </c:tx>
          <c:spPr>
            <a:solidFill>
              <a:srgbClr val="202945"/>
            </a:solidFill>
            <a:ln w="9525">
              <a:solidFill>
                <a:schemeClr val="bg2"/>
              </a:solidFill>
            </a:ln>
            <a:effectLst/>
          </c:spPr>
          <c:invertIfNegative val="0"/>
          <c:dPt>
            <c:idx val="0"/>
            <c:invertIfNegative val="0"/>
            <c:bubble3D val="0"/>
            <c:spPr>
              <a:solidFill>
                <a:schemeClr val="accent1"/>
              </a:solidFill>
              <a:ln w="9525">
                <a:solidFill>
                  <a:schemeClr val="bg2"/>
                </a:solidFill>
              </a:ln>
              <a:effectLst/>
            </c:spPr>
            <c:extLst>
              <c:ext xmlns:c16="http://schemas.microsoft.com/office/drawing/2014/chart" uri="{C3380CC4-5D6E-409C-BE32-E72D297353CC}">
                <c16:uniqueId val="{00000012-E289-4558-960E-FA66C91B527F}"/>
              </c:ext>
            </c:extLst>
          </c:dPt>
          <c:dPt>
            <c:idx val="1"/>
            <c:invertIfNegative val="0"/>
            <c:bubble3D val="0"/>
            <c:extLst>
              <c:ext xmlns:c16="http://schemas.microsoft.com/office/drawing/2014/chart" uri="{C3380CC4-5D6E-409C-BE32-E72D297353CC}">
                <c16:uniqueId val="{00000014-E289-4558-960E-FA66C91B527F}"/>
              </c:ext>
            </c:extLst>
          </c:dPt>
          <c:dPt>
            <c:idx val="2"/>
            <c:invertIfNegative val="0"/>
            <c:bubble3D val="0"/>
            <c:spPr>
              <a:solidFill>
                <a:schemeClr val="accent1"/>
              </a:solidFill>
              <a:ln w="9525">
                <a:solidFill>
                  <a:schemeClr val="bg2"/>
                </a:solidFill>
              </a:ln>
              <a:effectLst/>
            </c:spPr>
            <c:extLst>
              <c:ext xmlns:c16="http://schemas.microsoft.com/office/drawing/2014/chart" uri="{C3380CC4-5D6E-409C-BE32-E72D297353CC}">
                <c16:uniqueId val="{00000016-E289-4558-960E-FA66C91B527F}"/>
              </c:ext>
            </c:extLst>
          </c:dPt>
          <c:dPt>
            <c:idx val="3"/>
            <c:invertIfNegative val="0"/>
            <c:bubble3D val="0"/>
            <c:extLst>
              <c:ext xmlns:c16="http://schemas.microsoft.com/office/drawing/2014/chart" uri="{C3380CC4-5D6E-409C-BE32-E72D297353CC}">
                <c16:uniqueId val="{00000018-E289-4558-960E-FA66C91B527F}"/>
              </c:ext>
            </c:extLst>
          </c:dPt>
          <c:dPt>
            <c:idx val="4"/>
            <c:invertIfNegative val="0"/>
            <c:bubble3D val="0"/>
            <c:spPr>
              <a:solidFill>
                <a:schemeClr val="accent1"/>
              </a:solidFill>
              <a:ln w="9525">
                <a:solidFill>
                  <a:schemeClr val="bg2"/>
                </a:solidFill>
              </a:ln>
              <a:effectLst/>
            </c:spPr>
            <c:extLst>
              <c:ext xmlns:c16="http://schemas.microsoft.com/office/drawing/2014/chart" uri="{C3380CC4-5D6E-409C-BE32-E72D297353CC}">
                <c16:uniqueId val="{0000001A-E289-4558-960E-FA66C91B527F}"/>
              </c:ext>
            </c:extLst>
          </c:dPt>
          <c:dPt>
            <c:idx val="5"/>
            <c:invertIfNegative val="0"/>
            <c:bubble3D val="0"/>
            <c:extLst>
              <c:ext xmlns:c16="http://schemas.microsoft.com/office/drawing/2014/chart" uri="{C3380CC4-5D6E-409C-BE32-E72D297353CC}">
                <c16:uniqueId val="{0000001C-E289-4558-960E-FA66C91B527F}"/>
              </c:ext>
            </c:extLst>
          </c:dPt>
          <c:dPt>
            <c:idx val="6"/>
            <c:invertIfNegative val="0"/>
            <c:bubble3D val="0"/>
            <c:spPr>
              <a:solidFill>
                <a:schemeClr val="accent1"/>
              </a:solidFill>
              <a:ln w="9525">
                <a:solidFill>
                  <a:schemeClr val="bg2"/>
                </a:solidFill>
              </a:ln>
              <a:effectLst/>
            </c:spPr>
            <c:extLst>
              <c:ext xmlns:c16="http://schemas.microsoft.com/office/drawing/2014/chart" uri="{C3380CC4-5D6E-409C-BE32-E72D297353CC}">
                <c16:uniqueId val="{0000001E-E289-4558-960E-FA66C91B527F}"/>
              </c:ext>
            </c:extLst>
          </c:dPt>
          <c:dPt>
            <c:idx val="7"/>
            <c:invertIfNegative val="0"/>
            <c:bubble3D val="0"/>
            <c:extLst>
              <c:ext xmlns:c16="http://schemas.microsoft.com/office/drawing/2014/chart" uri="{C3380CC4-5D6E-409C-BE32-E72D297353CC}">
                <c16:uniqueId val="{00000020-E289-4558-960E-FA66C91B527F}"/>
              </c:ext>
            </c:extLst>
          </c:dPt>
          <c:dLbls>
            <c:numFmt formatCode="0.0%" sourceLinked="0"/>
            <c:spPr>
              <a:noFill/>
              <a:ln>
                <a:noFill/>
              </a:ln>
              <a:effectLst/>
            </c:spPr>
            <c:txPr>
              <a:bodyPr/>
              <a:lstStyle/>
              <a:p>
                <a:pPr>
                  <a:defRPr sz="1100" b="1">
                    <a:solidFill>
                      <a:schemeClr val="tx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Sheet1!$D$2:$D$9</c:f>
              <c:numCache>
                <c:formatCode>0.0%</c:formatCode>
                <c:ptCount val="8"/>
                <c:pt idx="0">
                  <c:v>0.128</c:v>
                </c:pt>
                <c:pt idx="1">
                  <c:v>0.42399999999999999</c:v>
                </c:pt>
                <c:pt idx="2">
                  <c:v>0.253</c:v>
                </c:pt>
                <c:pt idx="3">
                  <c:v>0.28499999999999998</c:v>
                </c:pt>
                <c:pt idx="4">
                  <c:v>6.5000000000000002E-2</c:v>
                </c:pt>
                <c:pt idx="5">
                  <c:v>6.4000000000000001E-2</c:v>
                </c:pt>
                <c:pt idx="6">
                  <c:v>4.2000000000000003E-2</c:v>
                </c:pt>
                <c:pt idx="7">
                  <c:v>6.3E-2</c:v>
                </c:pt>
              </c:numCache>
            </c:numRef>
          </c:val>
          <c:extLst>
            <c:ext xmlns:c16="http://schemas.microsoft.com/office/drawing/2014/chart" uri="{C3380CC4-5D6E-409C-BE32-E72D297353CC}">
              <c16:uniqueId val="{00000021-E289-4558-960E-FA66C91B527F}"/>
            </c:ext>
          </c:extLst>
        </c:ser>
        <c:dLbls>
          <c:showLegendKey val="0"/>
          <c:showVal val="0"/>
          <c:showCatName val="0"/>
          <c:showSerName val="0"/>
          <c:showPercent val="0"/>
          <c:showBubbleSize val="0"/>
        </c:dLbls>
        <c:gapWidth val="74"/>
        <c:overlap val="100"/>
        <c:axId val="104707584"/>
        <c:axId val="83231872"/>
      </c:barChart>
      <c:catAx>
        <c:axId val="104707584"/>
        <c:scaling>
          <c:orientation val="minMax"/>
        </c:scaling>
        <c:delete val="0"/>
        <c:axPos val="b"/>
        <c:majorGridlines>
          <c:spPr>
            <a:ln>
              <a:solidFill>
                <a:schemeClr val="tx2"/>
              </a:solidFill>
            </a:ln>
          </c:spPr>
        </c:majorGridlines>
        <c:numFmt formatCode="General" sourceLinked="0"/>
        <c:majorTickMark val="none"/>
        <c:minorTickMark val="none"/>
        <c:tickLblPos val="none"/>
        <c:spPr>
          <a:ln>
            <a:solidFill>
              <a:schemeClr val="tx2"/>
            </a:solidFill>
          </a:ln>
        </c:spPr>
        <c:crossAx val="83231872"/>
        <c:crosses val="autoZero"/>
        <c:auto val="1"/>
        <c:lblAlgn val="ctr"/>
        <c:lblOffset val="100"/>
        <c:tickLblSkip val="2"/>
        <c:tickMarkSkip val="2"/>
        <c:noMultiLvlLbl val="0"/>
      </c:catAx>
      <c:valAx>
        <c:axId val="83231872"/>
        <c:scaling>
          <c:orientation val="minMax"/>
          <c:max val="1"/>
          <c:min val="0"/>
        </c:scaling>
        <c:delete val="0"/>
        <c:axPos val="l"/>
        <c:numFmt formatCode="0%" sourceLinked="0"/>
        <c:majorTickMark val="none"/>
        <c:minorTickMark val="none"/>
        <c:tickLblPos val="nextTo"/>
        <c:spPr>
          <a:ln>
            <a:solidFill>
              <a:schemeClr val="tx2"/>
            </a:solidFill>
          </a:ln>
        </c:spPr>
        <c:txPr>
          <a:bodyPr rot="0" vert="horz"/>
          <a:lstStyle/>
          <a:p>
            <a:pPr>
              <a:defRPr sz="1400" b="1" baseline="0">
                <a:solidFill>
                  <a:srgbClr val="202945"/>
                </a:solidFill>
              </a:defRPr>
            </a:pPr>
            <a:endParaRPr lang="en-US"/>
          </a:p>
        </c:txPr>
        <c:crossAx val="104707584"/>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78592886694247999"/>
        </c:manualLayout>
      </c:layout>
      <c:barChart>
        <c:barDir val="col"/>
        <c:grouping val="stacked"/>
        <c:varyColors val="0"/>
        <c:ser>
          <c:idx val="0"/>
          <c:order val="0"/>
          <c:tx>
            <c:strRef>
              <c:f>Sheet1!$C$1</c:f>
              <c:strCache>
                <c:ptCount val="1"/>
                <c:pt idx="0">
                  <c:v>Somewhat Important</c:v>
                </c:pt>
              </c:strCache>
            </c:strRef>
          </c:tx>
          <c:spPr>
            <a:solidFill>
              <a:srgbClr val="202945"/>
            </a:solidFill>
            <a:ln w="9525">
              <a:solidFill>
                <a:schemeClr val="bg2"/>
              </a:solidFill>
            </a:ln>
            <a:effectLst/>
          </c:spPr>
          <c:invertIfNegative val="0"/>
          <c:dPt>
            <c:idx val="0"/>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1-94D8-47F8-BC60-19FF92F11596}"/>
              </c:ext>
            </c:extLst>
          </c:dPt>
          <c:dPt>
            <c:idx val="1"/>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3-94D8-47F8-BC60-19FF92F11596}"/>
              </c:ext>
            </c:extLst>
          </c:dPt>
          <c:dPt>
            <c:idx val="2"/>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5-94D8-47F8-BC60-19FF92F11596}"/>
              </c:ext>
            </c:extLst>
          </c:dPt>
          <c:dPt>
            <c:idx val="3"/>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7-94D8-47F8-BC60-19FF92F11596}"/>
              </c:ext>
            </c:extLst>
          </c:dPt>
          <c:dPt>
            <c:idx val="4"/>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9-94D8-47F8-BC60-19FF92F11596}"/>
              </c:ext>
            </c:extLst>
          </c:dPt>
          <c:dPt>
            <c:idx val="5"/>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B-94D8-47F8-BC60-19FF92F11596}"/>
              </c:ext>
            </c:extLst>
          </c:dPt>
          <c:dPt>
            <c:idx val="6"/>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D-94D8-47F8-BC60-19FF92F11596}"/>
              </c:ext>
            </c:extLst>
          </c:dPt>
          <c:dPt>
            <c:idx val="7"/>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F-94D8-47F8-BC60-19FF92F11596}"/>
              </c:ext>
            </c:extLst>
          </c:dPt>
          <c:dLbls>
            <c:dLbl>
              <c:idx val="0"/>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1-94D8-47F8-BC60-19FF92F11596}"/>
                </c:ext>
              </c:extLst>
            </c:dLbl>
            <c:dLbl>
              <c:idx val="2"/>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5-94D8-47F8-BC60-19FF92F11596}"/>
                </c:ext>
              </c:extLst>
            </c:dLbl>
            <c:dLbl>
              <c:idx val="4"/>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9-94D8-47F8-BC60-19FF92F11596}"/>
                </c:ext>
              </c:extLst>
            </c:dLbl>
            <c:dLbl>
              <c:idx val="6"/>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D-94D8-47F8-BC60-19FF92F11596}"/>
                </c:ext>
              </c:extLst>
            </c:dLbl>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Sheet1!$C$2:$C$9</c:f>
              <c:numCache>
                <c:formatCode>0.0%</c:formatCode>
                <c:ptCount val="8"/>
                <c:pt idx="0">
                  <c:v>0.441</c:v>
                </c:pt>
                <c:pt idx="1">
                  <c:v>0.42599999999999999</c:v>
                </c:pt>
                <c:pt idx="2">
                  <c:v>0.71899999999999997</c:v>
                </c:pt>
                <c:pt idx="3">
                  <c:v>0.19700000000000001</c:v>
                </c:pt>
                <c:pt idx="4">
                  <c:v>0.17899999999999999</c:v>
                </c:pt>
                <c:pt idx="5">
                  <c:v>0.47</c:v>
                </c:pt>
                <c:pt idx="6">
                  <c:v>8.7999999999999995E-2</c:v>
                </c:pt>
                <c:pt idx="7">
                  <c:v>0.20799999999999999</c:v>
                </c:pt>
              </c:numCache>
            </c:numRef>
          </c:val>
          <c:extLst>
            <c:ext xmlns:c16="http://schemas.microsoft.com/office/drawing/2014/chart" uri="{C3380CC4-5D6E-409C-BE32-E72D297353CC}">
              <c16:uniqueId val="{00000010-94D8-47F8-BC60-19FF92F11596}"/>
            </c:ext>
          </c:extLst>
        </c:ser>
        <c:ser>
          <c:idx val="1"/>
          <c:order val="1"/>
          <c:tx>
            <c:strRef>
              <c:f>Sheet1!$D$1</c:f>
              <c:strCache>
                <c:ptCount val="1"/>
                <c:pt idx="0">
                  <c:v>Very Important</c:v>
                </c:pt>
              </c:strCache>
            </c:strRef>
          </c:tx>
          <c:spPr>
            <a:solidFill>
              <a:schemeClr val="accent1"/>
            </a:solidFill>
            <a:ln w="9525">
              <a:solidFill>
                <a:schemeClr val="bg2"/>
              </a:solidFill>
            </a:ln>
            <a:effectLst/>
          </c:spPr>
          <c:invertIfNegative val="0"/>
          <c:dPt>
            <c:idx val="0"/>
            <c:invertIfNegative val="0"/>
            <c:bubble3D val="0"/>
            <c:extLst>
              <c:ext xmlns:c16="http://schemas.microsoft.com/office/drawing/2014/chart" uri="{C3380CC4-5D6E-409C-BE32-E72D297353CC}">
                <c16:uniqueId val="{00000012-94D8-47F8-BC60-19FF92F11596}"/>
              </c:ext>
            </c:extLst>
          </c:dPt>
          <c:dPt>
            <c:idx val="1"/>
            <c:invertIfNegative val="0"/>
            <c:bubble3D val="0"/>
            <c:spPr>
              <a:solidFill>
                <a:schemeClr val="bg2"/>
              </a:solidFill>
              <a:ln w="9525">
                <a:solidFill>
                  <a:schemeClr val="bg2"/>
                </a:solidFill>
              </a:ln>
              <a:effectLst/>
            </c:spPr>
            <c:extLst>
              <c:ext xmlns:c16="http://schemas.microsoft.com/office/drawing/2014/chart" uri="{C3380CC4-5D6E-409C-BE32-E72D297353CC}">
                <c16:uniqueId val="{00000014-94D8-47F8-BC60-19FF92F11596}"/>
              </c:ext>
            </c:extLst>
          </c:dPt>
          <c:dPt>
            <c:idx val="2"/>
            <c:invertIfNegative val="0"/>
            <c:bubble3D val="0"/>
            <c:extLst>
              <c:ext xmlns:c16="http://schemas.microsoft.com/office/drawing/2014/chart" uri="{C3380CC4-5D6E-409C-BE32-E72D297353CC}">
                <c16:uniqueId val="{00000016-94D8-47F8-BC60-19FF92F11596}"/>
              </c:ext>
            </c:extLst>
          </c:dPt>
          <c:dPt>
            <c:idx val="3"/>
            <c:invertIfNegative val="0"/>
            <c:bubble3D val="0"/>
            <c:spPr>
              <a:solidFill>
                <a:schemeClr val="bg2"/>
              </a:solidFill>
              <a:ln w="9525">
                <a:solidFill>
                  <a:schemeClr val="bg2"/>
                </a:solidFill>
              </a:ln>
              <a:effectLst/>
            </c:spPr>
            <c:extLst>
              <c:ext xmlns:c16="http://schemas.microsoft.com/office/drawing/2014/chart" uri="{C3380CC4-5D6E-409C-BE32-E72D297353CC}">
                <c16:uniqueId val="{00000018-94D8-47F8-BC60-19FF92F11596}"/>
              </c:ext>
            </c:extLst>
          </c:dPt>
          <c:dPt>
            <c:idx val="4"/>
            <c:invertIfNegative val="0"/>
            <c:bubble3D val="0"/>
            <c:extLst>
              <c:ext xmlns:c16="http://schemas.microsoft.com/office/drawing/2014/chart" uri="{C3380CC4-5D6E-409C-BE32-E72D297353CC}">
                <c16:uniqueId val="{0000001A-94D8-47F8-BC60-19FF92F11596}"/>
              </c:ext>
            </c:extLst>
          </c:dPt>
          <c:dPt>
            <c:idx val="5"/>
            <c:invertIfNegative val="0"/>
            <c:bubble3D val="0"/>
            <c:spPr>
              <a:solidFill>
                <a:schemeClr val="bg2"/>
              </a:solidFill>
              <a:ln w="9525">
                <a:solidFill>
                  <a:schemeClr val="bg2"/>
                </a:solidFill>
              </a:ln>
              <a:effectLst/>
            </c:spPr>
            <c:extLst>
              <c:ext xmlns:c16="http://schemas.microsoft.com/office/drawing/2014/chart" uri="{C3380CC4-5D6E-409C-BE32-E72D297353CC}">
                <c16:uniqueId val="{0000001C-94D8-47F8-BC60-19FF92F11596}"/>
              </c:ext>
            </c:extLst>
          </c:dPt>
          <c:dPt>
            <c:idx val="6"/>
            <c:invertIfNegative val="0"/>
            <c:bubble3D val="0"/>
            <c:extLst>
              <c:ext xmlns:c16="http://schemas.microsoft.com/office/drawing/2014/chart" uri="{C3380CC4-5D6E-409C-BE32-E72D297353CC}">
                <c16:uniqueId val="{0000001E-94D8-47F8-BC60-19FF92F11596}"/>
              </c:ext>
            </c:extLst>
          </c:dPt>
          <c:dPt>
            <c:idx val="7"/>
            <c:invertIfNegative val="0"/>
            <c:bubble3D val="0"/>
            <c:spPr>
              <a:solidFill>
                <a:schemeClr val="bg2"/>
              </a:solidFill>
              <a:ln w="9525">
                <a:solidFill>
                  <a:schemeClr val="bg2"/>
                </a:solidFill>
              </a:ln>
              <a:effectLst/>
            </c:spPr>
            <c:extLst>
              <c:ext xmlns:c16="http://schemas.microsoft.com/office/drawing/2014/chart" uri="{C3380CC4-5D6E-409C-BE32-E72D297353CC}">
                <c16:uniqueId val="{00000020-94D8-47F8-BC60-19FF92F11596}"/>
              </c:ext>
            </c:extLst>
          </c:dPt>
          <c:dLbls>
            <c:numFmt formatCode="0.0%" sourceLinked="0"/>
            <c:spPr>
              <a:noFill/>
              <a:ln>
                <a:noFill/>
              </a:ln>
              <a:effectLst/>
            </c:spPr>
            <c:txPr>
              <a:bodyPr/>
              <a:lstStyle/>
              <a:p>
                <a:pPr>
                  <a:defRPr sz="1100" b="1">
                    <a:solidFill>
                      <a:schemeClr val="tx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Sheet1!$D$2:$D$9</c:f>
              <c:numCache>
                <c:formatCode>0.0%</c:formatCode>
                <c:ptCount val="8"/>
                <c:pt idx="0">
                  <c:v>0.42899999999999999</c:v>
                </c:pt>
                <c:pt idx="1">
                  <c:v>0.113</c:v>
                </c:pt>
                <c:pt idx="2">
                  <c:v>0.2</c:v>
                </c:pt>
                <c:pt idx="3">
                  <c:v>7.2999999999999995E-2</c:v>
                </c:pt>
                <c:pt idx="4">
                  <c:v>0.54100000000000004</c:v>
                </c:pt>
                <c:pt idx="5">
                  <c:v>0.254</c:v>
                </c:pt>
                <c:pt idx="6">
                  <c:v>0.18099999999999999</c:v>
                </c:pt>
                <c:pt idx="7">
                  <c:v>0.65500000000000003</c:v>
                </c:pt>
              </c:numCache>
            </c:numRef>
          </c:val>
          <c:extLst>
            <c:ext xmlns:c16="http://schemas.microsoft.com/office/drawing/2014/chart" uri="{C3380CC4-5D6E-409C-BE32-E72D297353CC}">
              <c16:uniqueId val="{00000021-94D8-47F8-BC60-19FF92F11596}"/>
            </c:ext>
          </c:extLst>
        </c:ser>
        <c:dLbls>
          <c:showLegendKey val="0"/>
          <c:showVal val="0"/>
          <c:showCatName val="0"/>
          <c:showSerName val="0"/>
          <c:showPercent val="0"/>
          <c:showBubbleSize val="0"/>
        </c:dLbls>
        <c:gapWidth val="74"/>
        <c:overlap val="100"/>
        <c:axId val="101302272"/>
        <c:axId val="83233600"/>
      </c:barChart>
      <c:catAx>
        <c:axId val="101302272"/>
        <c:scaling>
          <c:orientation val="minMax"/>
        </c:scaling>
        <c:delete val="0"/>
        <c:axPos val="b"/>
        <c:majorGridlines>
          <c:spPr>
            <a:ln>
              <a:solidFill>
                <a:schemeClr val="tx2"/>
              </a:solidFill>
            </a:ln>
          </c:spPr>
        </c:majorGridlines>
        <c:numFmt formatCode="General" sourceLinked="0"/>
        <c:majorTickMark val="none"/>
        <c:minorTickMark val="none"/>
        <c:tickLblPos val="none"/>
        <c:spPr>
          <a:ln>
            <a:solidFill>
              <a:schemeClr val="tx2"/>
            </a:solidFill>
          </a:ln>
        </c:spPr>
        <c:crossAx val="83233600"/>
        <c:crosses val="autoZero"/>
        <c:auto val="1"/>
        <c:lblAlgn val="ctr"/>
        <c:lblOffset val="100"/>
        <c:tickLblSkip val="2"/>
        <c:tickMarkSkip val="2"/>
        <c:noMultiLvlLbl val="0"/>
      </c:catAx>
      <c:valAx>
        <c:axId val="83233600"/>
        <c:scaling>
          <c:orientation val="minMax"/>
          <c:max val="1"/>
          <c:min val="0"/>
        </c:scaling>
        <c:delete val="0"/>
        <c:axPos val="l"/>
        <c:numFmt formatCode="0%" sourceLinked="0"/>
        <c:majorTickMark val="none"/>
        <c:minorTickMark val="none"/>
        <c:tickLblPos val="nextTo"/>
        <c:spPr>
          <a:ln>
            <a:solidFill>
              <a:schemeClr val="tx2"/>
            </a:solidFill>
          </a:ln>
        </c:spPr>
        <c:txPr>
          <a:bodyPr rot="0" vert="horz"/>
          <a:lstStyle/>
          <a:p>
            <a:pPr>
              <a:defRPr sz="1400" b="1" baseline="0">
                <a:solidFill>
                  <a:srgbClr val="202945"/>
                </a:solidFill>
              </a:defRPr>
            </a:pPr>
            <a:endParaRPr lang="en-US"/>
          </a:p>
        </c:txPr>
        <c:crossAx val="101302272"/>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Sheet1!$C$1</c:f>
              <c:strCache>
                <c:ptCount val="1"/>
                <c:pt idx="0">
                  <c:v>Comparison Group</c:v>
                </c:pt>
              </c:strCache>
            </c:strRef>
          </c:tx>
          <c:spPr>
            <a:solidFill>
              <a:schemeClr val="bg2"/>
            </a:solidFill>
            <a:ln w="3175">
              <a:solidFill>
                <a:srgbClr val="7680AC">
                  <a:alpha val="49804"/>
                </a:srgbClr>
              </a:solidFill>
            </a:ln>
          </c:spPr>
          <c:invertIfNegative val="0"/>
          <c:dPt>
            <c:idx val="1"/>
            <c:invertIfNegative val="0"/>
            <c:bubble3D val="0"/>
            <c:spPr>
              <a:solidFill>
                <a:schemeClr val="bg2"/>
              </a:solidFill>
              <a:ln w="3175">
                <a:solidFill>
                  <a:schemeClr val="bg2"/>
                </a:solidFill>
              </a:ln>
            </c:spPr>
            <c:extLst>
              <c:ext xmlns:c16="http://schemas.microsoft.com/office/drawing/2014/chart" uri="{C3380CC4-5D6E-409C-BE32-E72D297353CC}">
                <c16:uniqueId val="{00000001-0DF9-484E-AE04-AB3269E2D0C6}"/>
              </c:ext>
            </c:extLst>
          </c:dPt>
          <c:dLbls>
            <c:spPr>
              <a:noFill/>
              <a:ln>
                <a:noFill/>
              </a:ln>
              <a:effectLst/>
            </c:spPr>
            <c:txPr>
              <a:bodyPr/>
              <a:lstStyle/>
              <a:p>
                <a:pPr>
                  <a:defRPr sz="1100">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Aid to be repaid</c:v>
                </c:pt>
                <c:pt idx="1">
                  <c:v>Aid not to be repaid</c:v>
                </c:pt>
                <c:pt idx="2">
                  <c:v>Personal resources</c:v>
                </c:pt>
                <c:pt idx="3">
                  <c:v>Family resources</c:v>
                </c:pt>
              </c:strCache>
            </c:strRef>
          </c:cat>
          <c:val>
            <c:numRef>
              <c:f>Sheet1!$C$2:$C$5</c:f>
              <c:numCache>
                <c:formatCode>0.0%</c:formatCode>
                <c:ptCount val="4"/>
                <c:pt idx="0">
                  <c:v>0.376</c:v>
                </c:pt>
                <c:pt idx="1">
                  <c:v>0.61799999999999999</c:v>
                </c:pt>
                <c:pt idx="2">
                  <c:v>0.57599999999999996</c:v>
                </c:pt>
                <c:pt idx="3">
                  <c:v>0.88600000000000001</c:v>
                </c:pt>
              </c:numCache>
            </c:numRef>
          </c:val>
          <c:extLst>
            <c:ext xmlns:c16="http://schemas.microsoft.com/office/drawing/2014/chart" uri="{C3380CC4-5D6E-409C-BE32-E72D297353CC}">
              <c16:uniqueId val="{00000000-264B-47C7-B80F-429011201A39}"/>
            </c:ext>
          </c:extLst>
        </c:ser>
        <c:ser>
          <c:idx val="2"/>
          <c:order val="1"/>
          <c:tx>
            <c:strRef>
              <c:f>Sheet1!$B$1</c:f>
              <c:strCache>
                <c:ptCount val="1"/>
                <c:pt idx="0">
                  <c:v>Your Institution</c:v>
                </c:pt>
              </c:strCache>
            </c:strRef>
          </c:tx>
          <c:spPr>
            <a:solidFill>
              <a:schemeClr val="accent1"/>
            </a:solidFill>
            <a:ln w="9525">
              <a:solidFill>
                <a:schemeClr val="bg2"/>
              </a:solidFill>
            </a:ln>
          </c:spPr>
          <c:invertIfNegative val="0"/>
          <c:dPt>
            <c:idx val="3"/>
            <c:invertIfNegative val="0"/>
            <c:bubble3D val="0"/>
            <c:extLst>
              <c:ext xmlns:c16="http://schemas.microsoft.com/office/drawing/2014/chart" uri="{C3380CC4-5D6E-409C-BE32-E72D297353CC}">
                <c16:uniqueId val="{00000000-032A-40B3-9BA1-D6D3B0DB2CAA}"/>
              </c:ext>
            </c:extLst>
          </c:dPt>
          <c:dLbls>
            <c:spPr>
              <a:noFill/>
              <a:ln>
                <a:noFill/>
              </a:ln>
              <a:effectLst/>
            </c:spPr>
            <c:txPr>
              <a:bodyPr/>
              <a:lstStyle/>
              <a:p>
                <a:pPr>
                  <a:defRPr sz="1100">
                    <a:solidFill>
                      <a:srgbClr val="202945"/>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Aid to be repaid</c:v>
                </c:pt>
                <c:pt idx="1">
                  <c:v>Aid not to be repaid</c:v>
                </c:pt>
                <c:pt idx="2">
                  <c:v>Personal resources</c:v>
                </c:pt>
                <c:pt idx="3">
                  <c:v>Family resources</c:v>
                </c:pt>
              </c:strCache>
            </c:strRef>
          </c:cat>
          <c:val>
            <c:numRef>
              <c:f>Sheet1!$B$2:$B$5</c:f>
              <c:numCache>
                <c:formatCode>0.0%</c:formatCode>
                <c:ptCount val="4"/>
                <c:pt idx="0">
                  <c:v>0.71399999999999997</c:v>
                </c:pt>
                <c:pt idx="1">
                  <c:v>0.59699999999999998</c:v>
                </c:pt>
                <c:pt idx="2">
                  <c:v>0.45200000000000001</c:v>
                </c:pt>
                <c:pt idx="3">
                  <c:v>0.10100000000000001</c:v>
                </c:pt>
              </c:numCache>
            </c:numRef>
          </c:val>
          <c:extLst>
            <c:ext xmlns:c16="http://schemas.microsoft.com/office/drawing/2014/chart" uri="{C3380CC4-5D6E-409C-BE32-E72D297353CC}">
              <c16:uniqueId val="{00000001-264B-47C7-B80F-429011201A39}"/>
            </c:ext>
          </c:extLst>
        </c:ser>
        <c:dLbls>
          <c:showLegendKey val="0"/>
          <c:showVal val="0"/>
          <c:showCatName val="0"/>
          <c:showSerName val="0"/>
          <c:showPercent val="0"/>
          <c:showBubbleSize val="0"/>
        </c:dLbls>
        <c:gapWidth val="75"/>
        <c:overlap val="-25"/>
        <c:axId val="101322240"/>
        <c:axId val="83237056"/>
      </c:barChart>
      <c:catAx>
        <c:axId val="101322240"/>
        <c:scaling>
          <c:orientation val="minMax"/>
        </c:scaling>
        <c:delete val="0"/>
        <c:axPos val="l"/>
        <c:majorGridlines>
          <c:spPr>
            <a:ln>
              <a:solidFill>
                <a:schemeClr val="tx2"/>
              </a:solidFill>
            </a:ln>
          </c:spPr>
        </c:majorGridlines>
        <c:numFmt formatCode="General" sourceLinked="1"/>
        <c:majorTickMark val="none"/>
        <c:minorTickMark val="none"/>
        <c:tickLblPos val="nextTo"/>
        <c:spPr>
          <a:ln>
            <a:solidFill>
              <a:schemeClr val="tx2"/>
            </a:solidFill>
          </a:ln>
        </c:spPr>
        <c:txPr>
          <a:bodyPr rot="0" vert="horz"/>
          <a:lstStyle/>
          <a:p>
            <a:pPr>
              <a:defRPr sz="1400" b="1" baseline="0">
                <a:solidFill>
                  <a:srgbClr val="202945"/>
                </a:solidFill>
              </a:defRPr>
            </a:pPr>
            <a:endParaRPr lang="en-US"/>
          </a:p>
        </c:txPr>
        <c:crossAx val="83237056"/>
        <c:crosses val="autoZero"/>
        <c:auto val="1"/>
        <c:lblAlgn val="ctr"/>
        <c:lblOffset val="100"/>
        <c:tickLblSkip val="1"/>
        <c:tickMarkSkip val="1"/>
        <c:noMultiLvlLbl val="0"/>
      </c:catAx>
      <c:valAx>
        <c:axId val="83237056"/>
        <c:scaling>
          <c:orientation val="minMax"/>
          <c:max val="1"/>
          <c:min val="0"/>
        </c:scaling>
        <c:delete val="0"/>
        <c:axPos val="b"/>
        <c:numFmt formatCode="0%" sourceLinked="0"/>
        <c:majorTickMark val="none"/>
        <c:minorTickMark val="none"/>
        <c:tickLblPos val="nextTo"/>
        <c:spPr>
          <a:ln w="9525">
            <a:solidFill>
              <a:schemeClr val="tx2"/>
            </a:solidFill>
          </a:ln>
        </c:spPr>
        <c:txPr>
          <a:bodyPr rot="0" vert="horz"/>
          <a:lstStyle/>
          <a:p>
            <a:pPr>
              <a:defRPr sz="1400" b="1" baseline="0">
                <a:solidFill>
                  <a:srgbClr val="202945"/>
                </a:solidFill>
              </a:defRPr>
            </a:pPr>
            <a:endParaRPr lang="en-US"/>
          </a:p>
        </c:txPr>
        <c:crossAx val="101322240"/>
        <c:crosses val="autoZero"/>
        <c:crossBetween val="between"/>
        <c:majorUnit val="0.1"/>
        <c:minorUnit val="0.04"/>
      </c:valAx>
      <c:spPr>
        <a:noFill/>
        <a:ln w="24366">
          <a:noFill/>
        </a:ln>
      </c:spPr>
    </c:plotArea>
    <c:legend>
      <c:legendPos val="b"/>
      <c:overlay val="0"/>
      <c:txPr>
        <a:bodyPr/>
        <a:lstStyle/>
        <a:p>
          <a:pPr>
            <a:defRPr sz="1200" b="0" baseline="0">
              <a:solidFill>
                <a:srgbClr val="202945"/>
              </a:solidFill>
            </a:defRPr>
          </a:pPr>
          <a:endParaRPr lang="en-US"/>
        </a:p>
      </c:txPr>
    </c:legend>
    <c:plotVisOnly val="1"/>
    <c:dispBlanksAs val="gap"/>
    <c:showDLblsOverMax val="0"/>
  </c:chart>
  <c:spPr>
    <a:noFill/>
    <a:ln>
      <a:noFill/>
    </a:ln>
  </c:spPr>
  <c:txPr>
    <a:bodyPr/>
    <a:lstStyle/>
    <a:p>
      <a:pPr>
        <a:defRPr sz="1143" b="1" i="0" u="none" strike="noStrike" baseline="0">
          <a:solidFill>
            <a:schemeClr val="accent1">
              <a:lumMod val="50000"/>
            </a:schemeClr>
          </a:solidFill>
          <a:latin typeface="Garamond"/>
          <a:ea typeface="Garamond"/>
          <a:cs typeface="Garamond"/>
        </a:defRPr>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6561436764848806E-2"/>
          <c:y val="4.65495816929134E-2"/>
          <c:w val="0.906463254593176"/>
          <c:h val="0.82152764107611498"/>
        </c:manualLayout>
      </c:layout>
      <c:barChart>
        <c:barDir val="col"/>
        <c:grouping val="clustered"/>
        <c:varyColors val="0"/>
        <c:ser>
          <c:idx val="0"/>
          <c:order val="0"/>
          <c:tx>
            <c:strRef>
              <c:f>Sheet1!$B$1</c:f>
              <c:strCache>
                <c:ptCount val="1"/>
                <c:pt idx="0">
                  <c:v>Your Institution</c:v>
                </c:pt>
              </c:strCache>
            </c:strRef>
          </c:tx>
          <c:spPr>
            <a:solidFill>
              <a:schemeClr val="accent1"/>
            </a:solidFill>
            <a:ln w="3175">
              <a:solidFill>
                <a:srgbClr val="7680AC">
                  <a:alpha val="50000"/>
                </a:srgbClr>
              </a:solidFill>
            </a:ln>
          </c:spPr>
          <c:invertIfNegative val="0"/>
          <c:dLbls>
            <c:numFmt formatCode="0.0%" sourceLinked="0"/>
            <c:spPr>
              <a:noFill/>
              <a:ln>
                <a:noFill/>
              </a:ln>
              <a:effectLst/>
            </c:spPr>
            <c:txPr>
              <a:bodyPr/>
              <a:lstStyle/>
              <a:p>
                <a:pPr>
                  <a:defRPr sz="1200" b="1">
                    <a:solidFill>
                      <a:srgbClr val="202945"/>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Military grants</c:v>
                </c:pt>
                <c:pt idx="1">
                  <c:v>Work-study</c:v>
                </c:pt>
                <c:pt idx="2">
                  <c:v>Pell grant</c:v>
                </c:pt>
                <c:pt idx="3">
                  <c:v>Need-based grants or scholarships</c:v>
                </c:pt>
                <c:pt idx="4">
                  <c:v>Merit-based grants or scholarships</c:v>
                </c:pt>
              </c:strCache>
            </c:strRef>
          </c:cat>
          <c:val>
            <c:numRef>
              <c:f>Sheet1!$B$2:$B$6</c:f>
              <c:numCache>
                <c:formatCode>0.00%</c:formatCode>
                <c:ptCount val="5"/>
                <c:pt idx="0">
                  <c:v>0.995</c:v>
                </c:pt>
                <c:pt idx="1">
                  <c:v>0.73399999999999999</c:v>
                </c:pt>
                <c:pt idx="2">
                  <c:v>0.95199999999999996</c:v>
                </c:pt>
                <c:pt idx="3">
                  <c:v>0.63400000000000001</c:v>
                </c:pt>
                <c:pt idx="4">
                  <c:v>0.81299999999999994</c:v>
                </c:pt>
              </c:numCache>
            </c:numRef>
          </c:val>
          <c:extLst>
            <c:ext xmlns:c16="http://schemas.microsoft.com/office/drawing/2014/chart" uri="{C3380CC4-5D6E-409C-BE32-E72D297353CC}">
              <c16:uniqueId val="{00000000-207A-418D-9431-E072C429FD67}"/>
            </c:ext>
          </c:extLst>
        </c:ser>
        <c:ser>
          <c:idx val="1"/>
          <c:order val="1"/>
          <c:tx>
            <c:strRef>
              <c:f>Sheet1!$C$1</c:f>
              <c:strCache>
                <c:ptCount val="1"/>
                <c:pt idx="0">
                  <c:v>Comparison Group</c:v>
                </c:pt>
              </c:strCache>
            </c:strRef>
          </c:tx>
          <c:spPr>
            <a:solidFill>
              <a:schemeClr val="bg2"/>
            </a:solidFill>
            <a:ln w="3175">
              <a:solidFill>
                <a:srgbClr val="7680AC">
                  <a:alpha val="49804"/>
                </a:srgbClr>
              </a:solidFill>
            </a:ln>
          </c:spPr>
          <c:invertIfNegative val="0"/>
          <c:dLbls>
            <c:numFmt formatCode="0.0%" sourceLinked="0"/>
            <c:spPr>
              <a:noFill/>
              <a:ln>
                <a:noFill/>
              </a:ln>
              <a:effectLst/>
            </c:spPr>
            <c:txPr>
              <a:bodyPr/>
              <a:lstStyle/>
              <a:p>
                <a:pPr>
                  <a:defRPr sz="1200" b="1">
                    <a:solidFill>
                      <a:schemeClr val="bg2"/>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Military grants</c:v>
                </c:pt>
                <c:pt idx="1">
                  <c:v>Work-study</c:v>
                </c:pt>
                <c:pt idx="2">
                  <c:v>Pell grant</c:v>
                </c:pt>
                <c:pt idx="3">
                  <c:v>Need-based grants or scholarships</c:v>
                </c:pt>
                <c:pt idx="4">
                  <c:v>Merit-based grants or scholarships</c:v>
                </c:pt>
              </c:strCache>
            </c:strRef>
          </c:cat>
          <c:val>
            <c:numRef>
              <c:f>Sheet1!$C$2:$C$6</c:f>
              <c:numCache>
                <c:formatCode>0.00%</c:formatCode>
                <c:ptCount val="5"/>
                <c:pt idx="0">
                  <c:v>7.0000000000000001E-3</c:v>
                </c:pt>
                <c:pt idx="1">
                  <c:v>0.39400000000000002</c:v>
                </c:pt>
                <c:pt idx="2">
                  <c:v>0.158</c:v>
                </c:pt>
                <c:pt idx="3">
                  <c:v>0.48499999999999999</c:v>
                </c:pt>
                <c:pt idx="4">
                  <c:v>0.44700000000000001</c:v>
                </c:pt>
              </c:numCache>
            </c:numRef>
          </c:val>
          <c:extLst>
            <c:ext xmlns:c16="http://schemas.microsoft.com/office/drawing/2014/chart" uri="{C3380CC4-5D6E-409C-BE32-E72D297353CC}">
              <c16:uniqueId val="{00000001-207A-418D-9431-E072C429FD67}"/>
            </c:ext>
          </c:extLst>
        </c:ser>
        <c:dLbls>
          <c:showLegendKey val="0"/>
          <c:showVal val="1"/>
          <c:showCatName val="0"/>
          <c:showSerName val="0"/>
          <c:showPercent val="0"/>
          <c:showBubbleSize val="0"/>
        </c:dLbls>
        <c:gapWidth val="75"/>
        <c:overlap val="-25"/>
        <c:axId val="104627712"/>
        <c:axId val="96451904"/>
      </c:barChart>
      <c:catAx>
        <c:axId val="104627712"/>
        <c:scaling>
          <c:orientation val="minMax"/>
        </c:scaling>
        <c:delete val="0"/>
        <c:axPos val="b"/>
        <c:majorGridlines/>
        <c:numFmt formatCode="General" sourceLinked="0"/>
        <c:majorTickMark val="none"/>
        <c:minorTickMark val="none"/>
        <c:tickLblPos val="nextTo"/>
        <c:spPr>
          <a:ln>
            <a:solidFill>
              <a:schemeClr val="accent3"/>
            </a:solidFill>
          </a:ln>
        </c:spPr>
        <c:txPr>
          <a:bodyPr/>
          <a:lstStyle/>
          <a:p>
            <a:pPr>
              <a:defRPr sz="1400" b="0" spc="50" baseline="0">
                <a:solidFill>
                  <a:srgbClr val="202945"/>
                </a:solidFill>
              </a:defRPr>
            </a:pPr>
            <a:endParaRPr lang="en-US"/>
          </a:p>
        </c:txPr>
        <c:crossAx val="96451904"/>
        <c:crosses val="autoZero"/>
        <c:auto val="1"/>
        <c:lblAlgn val="ctr"/>
        <c:lblOffset val="100"/>
        <c:noMultiLvlLbl val="0"/>
      </c:catAx>
      <c:valAx>
        <c:axId val="96451904"/>
        <c:scaling>
          <c:orientation val="minMax"/>
          <c:max val="1"/>
        </c:scaling>
        <c:delete val="0"/>
        <c:axPos val="l"/>
        <c:numFmt formatCode="0%" sourceLinked="0"/>
        <c:majorTickMark val="none"/>
        <c:minorTickMark val="none"/>
        <c:tickLblPos val="nextTo"/>
        <c:spPr>
          <a:ln w="9525">
            <a:solidFill>
              <a:schemeClr val="accent3"/>
            </a:solidFill>
          </a:ln>
        </c:spPr>
        <c:txPr>
          <a:bodyPr/>
          <a:lstStyle/>
          <a:p>
            <a:pPr>
              <a:defRPr sz="1400" b="1" baseline="0">
                <a:solidFill>
                  <a:srgbClr val="202945"/>
                </a:solidFill>
              </a:defRPr>
            </a:pPr>
            <a:endParaRPr lang="en-US"/>
          </a:p>
        </c:txPr>
        <c:crossAx val="104627712"/>
        <c:crosses val="autoZero"/>
        <c:crossBetween val="between"/>
      </c:valAx>
    </c:plotArea>
    <c:legend>
      <c:legendPos val="b"/>
      <c:layout>
        <c:manualLayout>
          <c:xMode val="edge"/>
          <c:yMode val="edge"/>
          <c:x val="0.172984300127622"/>
          <c:y val="0.942107768245387"/>
          <c:w val="0.35365740740740698"/>
          <c:h val="5.04295849737533E-2"/>
        </c:manualLayout>
      </c:layout>
      <c:overlay val="0"/>
      <c:txPr>
        <a:bodyPr/>
        <a:lstStyle/>
        <a:p>
          <a:pPr>
            <a:defRPr sz="1200" baseline="0">
              <a:solidFill>
                <a:srgbClr val="202945"/>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6561436764848806E-2"/>
          <c:y val="4.65495816929134E-2"/>
          <c:w val="0.906463254593176"/>
          <c:h val="0.82152764107611498"/>
        </c:manualLayout>
      </c:layout>
      <c:barChart>
        <c:barDir val="col"/>
        <c:grouping val="clustered"/>
        <c:varyColors val="0"/>
        <c:ser>
          <c:idx val="0"/>
          <c:order val="0"/>
          <c:tx>
            <c:strRef>
              <c:f>Sheet1!$B$1</c:f>
              <c:strCache>
                <c:ptCount val="1"/>
                <c:pt idx="0">
                  <c:v>Your Institution</c:v>
                </c:pt>
              </c:strCache>
            </c:strRef>
          </c:tx>
          <c:spPr>
            <a:solidFill>
              <a:schemeClr val="accent1"/>
            </a:solidFill>
            <a:ln w="9525">
              <a:solidFill>
                <a:schemeClr val="bg2"/>
              </a:solidFill>
            </a:ln>
          </c:spPr>
          <c:invertIfNegative val="0"/>
          <c:dLbls>
            <c:numFmt formatCode="0.0%" sourceLinked="0"/>
            <c:spPr>
              <a:noFill/>
              <a:ln>
                <a:noFill/>
              </a:ln>
              <a:effectLst/>
            </c:spPr>
            <c:txPr>
              <a:bodyPr/>
              <a:lstStyle/>
              <a:p>
                <a:pPr>
                  <a:defRPr sz="1200" b="1">
                    <a:solidFill>
                      <a:srgbClr val="202945"/>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None</c:v>
                </c:pt>
                <c:pt idx="1">
                  <c:v>Some</c:v>
                </c:pt>
                <c:pt idx="2">
                  <c:v>Major</c:v>
                </c:pt>
              </c:strCache>
            </c:strRef>
          </c:cat>
          <c:val>
            <c:numRef>
              <c:f>Sheet1!$B$2:$B$4</c:f>
              <c:numCache>
                <c:formatCode>0.00%</c:formatCode>
                <c:ptCount val="3"/>
                <c:pt idx="0">
                  <c:v>0.94899999999999995</c:v>
                </c:pt>
                <c:pt idx="1">
                  <c:v>0.55200000000000005</c:v>
                </c:pt>
                <c:pt idx="2">
                  <c:v>0.42299999999999999</c:v>
                </c:pt>
              </c:numCache>
            </c:numRef>
          </c:val>
          <c:extLst>
            <c:ext xmlns:c16="http://schemas.microsoft.com/office/drawing/2014/chart" uri="{C3380CC4-5D6E-409C-BE32-E72D297353CC}">
              <c16:uniqueId val="{00000000-8272-4D4B-934F-CA4B3BD0235B}"/>
            </c:ext>
          </c:extLst>
        </c:ser>
        <c:ser>
          <c:idx val="1"/>
          <c:order val="1"/>
          <c:tx>
            <c:strRef>
              <c:f>Sheet1!$C$1</c:f>
              <c:strCache>
                <c:ptCount val="1"/>
                <c:pt idx="0">
                  <c:v>Comparison Group</c:v>
                </c:pt>
              </c:strCache>
            </c:strRef>
          </c:tx>
          <c:spPr>
            <a:solidFill>
              <a:schemeClr val="bg2"/>
            </a:solidFill>
            <a:ln w="9525">
              <a:solidFill>
                <a:schemeClr val="bg2"/>
              </a:solidFill>
            </a:ln>
          </c:spPr>
          <c:invertIfNegative val="0"/>
          <c:dLbls>
            <c:numFmt formatCode="0.0%" sourceLinked="0"/>
            <c:spPr>
              <a:noFill/>
              <a:ln>
                <a:noFill/>
              </a:ln>
              <a:effectLst/>
            </c:spPr>
            <c:txPr>
              <a:bodyPr/>
              <a:lstStyle/>
              <a:p>
                <a:pPr>
                  <a:defRPr sz="12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None</c:v>
                </c:pt>
                <c:pt idx="1">
                  <c:v>Some</c:v>
                </c:pt>
                <c:pt idx="2">
                  <c:v>Major</c:v>
                </c:pt>
              </c:strCache>
            </c:strRef>
          </c:cat>
          <c:val>
            <c:numRef>
              <c:f>Sheet1!$C$2:$C$4</c:f>
              <c:numCache>
                <c:formatCode>0.00%</c:formatCode>
                <c:ptCount val="3"/>
                <c:pt idx="0">
                  <c:v>0.46</c:v>
                </c:pt>
                <c:pt idx="1">
                  <c:v>0.49</c:v>
                </c:pt>
                <c:pt idx="2">
                  <c:v>5.0999999999999997E-2</c:v>
                </c:pt>
              </c:numCache>
            </c:numRef>
          </c:val>
          <c:extLst>
            <c:ext xmlns:c16="http://schemas.microsoft.com/office/drawing/2014/chart" uri="{C3380CC4-5D6E-409C-BE32-E72D297353CC}">
              <c16:uniqueId val="{00000001-8272-4D4B-934F-CA4B3BD0235B}"/>
            </c:ext>
          </c:extLst>
        </c:ser>
        <c:dLbls>
          <c:showLegendKey val="0"/>
          <c:showVal val="1"/>
          <c:showCatName val="0"/>
          <c:showSerName val="0"/>
          <c:showPercent val="0"/>
          <c:showBubbleSize val="0"/>
        </c:dLbls>
        <c:gapWidth val="75"/>
        <c:overlap val="-25"/>
        <c:axId val="105367040"/>
        <c:axId val="104793792"/>
      </c:barChart>
      <c:catAx>
        <c:axId val="105367040"/>
        <c:scaling>
          <c:orientation val="minMax"/>
        </c:scaling>
        <c:delete val="0"/>
        <c:axPos val="b"/>
        <c:majorGridlines/>
        <c:numFmt formatCode="General" sourceLinked="0"/>
        <c:majorTickMark val="none"/>
        <c:minorTickMark val="none"/>
        <c:tickLblPos val="nextTo"/>
        <c:spPr>
          <a:ln>
            <a:solidFill>
              <a:schemeClr val="accent3"/>
            </a:solidFill>
          </a:ln>
        </c:spPr>
        <c:txPr>
          <a:bodyPr/>
          <a:lstStyle/>
          <a:p>
            <a:pPr>
              <a:defRPr sz="1400" b="1" baseline="0">
                <a:solidFill>
                  <a:srgbClr val="202945"/>
                </a:solidFill>
              </a:defRPr>
            </a:pPr>
            <a:endParaRPr lang="en-US"/>
          </a:p>
        </c:txPr>
        <c:crossAx val="104793792"/>
        <c:crosses val="autoZero"/>
        <c:auto val="1"/>
        <c:lblAlgn val="ctr"/>
        <c:lblOffset val="100"/>
        <c:noMultiLvlLbl val="0"/>
      </c:catAx>
      <c:valAx>
        <c:axId val="104793792"/>
        <c:scaling>
          <c:orientation val="minMax"/>
          <c:max val="1"/>
        </c:scaling>
        <c:delete val="0"/>
        <c:axPos val="l"/>
        <c:numFmt formatCode="0%" sourceLinked="0"/>
        <c:majorTickMark val="none"/>
        <c:minorTickMark val="none"/>
        <c:tickLblPos val="nextTo"/>
        <c:spPr>
          <a:ln w="9525">
            <a:solidFill>
              <a:schemeClr val="accent3"/>
            </a:solidFill>
          </a:ln>
        </c:spPr>
        <c:txPr>
          <a:bodyPr/>
          <a:lstStyle/>
          <a:p>
            <a:pPr>
              <a:defRPr sz="1400" b="1" baseline="0">
                <a:solidFill>
                  <a:srgbClr val="202945"/>
                </a:solidFill>
              </a:defRPr>
            </a:pPr>
            <a:endParaRPr lang="en-US"/>
          </a:p>
        </c:txPr>
        <c:crossAx val="105367040"/>
        <c:crosses val="autoZero"/>
        <c:crossBetween val="between"/>
      </c:valAx>
    </c:plotArea>
    <c:legend>
      <c:legendPos val="b"/>
      <c:legendEntry>
        <c:idx val="0"/>
        <c:txPr>
          <a:bodyPr/>
          <a:lstStyle/>
          <a:p>
            <a:pPr>
              <a:defRPr sz="1200" baseline="0">
                <a:solidFill>
                  <a:srgbClr val="202945"/>
                </a:solidFill>
              </a:defRPr>
            </a:pPr>
            <a:endParaRPr lang="en-US"/>
          </a:p>
        </c:txPr>
      </c:legendEntry>
      <c:legendEntry>
        <c:idx val="1"/>
        <c:txPr>
          <a:bodyPr/>
          <a:lstStyle/>
          <a:p>
            <a:pPr>
              <a:defRPr sz="1200" baseline="0">
                <a:solidFill>
                  <a:srgbClr val="202945"/>
                </a:solidFill>
              </a:defRPr>
            </a:pPr>
            <a:endParaRPr lang="en-US"/>
          </a:p>
        </c:txPr>
      </c:legendEntry>
      <c:layout>
        <c:manualLayout>
          <c:xMode val="edge"/>
          <c:yMode val="edge"/>
          <c:x val="0.34940580344123701"/>
          <c:y val="0.93654958169291302"/>
          <c:w val="0.35365740740740698"/>
          <c:h val="5.04295849737533E-2"/>
        </c:manualLayout>
      </c:layout>
      <c:overlay val="0"/>
      <c:txPr>
        <a:bodyPr/>
        <a:lstStyle/>
        <a:p>
          <a:pPr>
            <a:defRPr sz="1200" baseline="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516404199475105E-2"/>
          <c:y val="1.8486007910983E-2"/>
          <c:w val="0.91581692913385804"/>
          <c:h val="0.81150259113371292"/>
        </c:manualLayout>
      </c:layout>
      <c:barChart>
        <c:barDir val="col"/>
        <c:grouping val="clustered"/>
        <c:varyColors val="0"/>
        <c:ser>
          <c:idx val="0"/>
          <c:order val="0"/>
          <c:tx>
            <c:strRef>
              <c:f>Sheet1!$B$1</c:f>
              <c:strCache>
                <c:ptCount val="1"/>
                <c:pt idx="0">
                  <c:v>Your Institution</c:v>
                </c:pt>
              </c:strCache>
            </c:strRef>
          </c:tx>
          <c:spPr>
            <a:solidFill>
              <a:schemeClr val="accent1"/>
            </a:solidFill>
            <a:ln w="3175">
              <a:solidFill>
                <a:schemeClr val="bg2"/>
              </a:solidFill>
            </a:ln>
          </c:spPr>
          <c:invertIfNegative val="0"/>
          <c:dLbls>
            <c:numFmt formatCode="0.0%" sourceLinked="0"/>
            <c:spPr>
              <a:noFill/>
              <a:ln>
                <a:noFill/>
              </a:ln>
              <a:effectLst/>
            </c:spPr>
            <c:txPr>
              <a:bodyPr/>
              <a:lstStyle/>
              <a:p>
                <a:pPr>
                  <a:defRPr sz="1000" b="1">
                    <a:solidFill>
                      <a:srgbClr val="202945"/>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Pre-Calculus/
Trigonometry</c:v>
                </c:pt>
                <c:pt idx="1">
                  <c:v>Probability &amp;
 Statistics</c:v>
                </c:pt>
                <c:pt idx="2">
                  <c:v>Calculus</c:v>
                </c:pt>
                <c:pt idx="3">
                  <c:v>AP Probability &amp;
 Statistics</c:v>
                </c:pt>
                <c:pt idx="4">
                  <c:v>AP Calculus</c:v>
                </c:pt>
              </c:strCache>
            </c:strRef>
          </c:cat>
          <c:val>
            <c:numRef>
              <c:f>Sheet1!$B$2:$B$6</c:f>
              <c:numCache>
                <c:formatCode>0.00%</c:formatCode>
                <c:ptCount val="5"/>
                <c:pt idx="0">
                  <c:v>5.0999999999999997E-2</c:v>
                </c:pt>
                <c:pt idx="1">
                  <c:v>0.67900000000000005</c:v>
                </c:pt>
                <c:pt idx="2">
                  <c:v>0.48099999999999998</c:v>
                </c:pt>
                <c:pt idx="3">
                  <c:v>0.752</c:v>
                </c:pt>
                <c:pt idx="4">
                  <c:v>0.56799999999999995</c:v>
                </c:pt>
              </c:numCache>
            </c:numRef>
          </c:val>
          <c:extLst>
            <c:ext xmlns:c16="http://schemas.microsoft.com/office/drawing/2014/chart" uri="{C3380CC4-5D6E-409C-BE32-E72D297353CC}">
              <c16:uniqueId val="{00000000-E081-4AF9-AC4E-E98BB8D7E1CA}"/>
            </c:ext>
          </c:extLst>
        </c:ser>
        <c:ser>
          <c:idx val="1"/>
          <c:order val="1"/>
          <c:tx>
            <c:strRef>
              <c:f>Sheet1!$C$1</c:f>
              <c:strCache>
                <c:ptCount val="1"/>
                <c:pt idx="0">
                  <c:v>Comparison Group</c:v>
                </c:pt>
              </c:strCache>
            </c:strRef>
          </c:tx>
          <c:spPr>
            <a:solidFill>
              <a:schemeClr val="bg2"/>
            </a:solidFill>
            <a:ln w="3175">
              <a:solidFill>
                <a:schemeClr val="bg2"/>
              </a:solidFill>
            </a:ln>
          </c:spPr>
          <c:invertIfNegative val="0"/>
          <c:dLbls>
            <c:numFmt formatCode="0.0%" sourceLinked="0"/>
            <c:spPr>
              <a:noFill/>
              <a:ln>
                <a:noFill/>
              </a:ln>
              <a:effectLst/>
            </c:spPr>
            <c:txPr>
              <a:bodyPr/>
              <a:lstStyle/>
              <a:p>
                <a:pPr>
                  <a:defRPr sz="1000" b="1">
                    <a:solidFill>
                      <a:schemeClr val="bg2"/>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Pre-Calculus/
Trigonometry</c:v>
                </c:pt>
                <c:pt idx="1">
                  <c:v>Probability &amp;
 Statistics</c:v>
                </c:pt>
                <c:pt idx="2">
                  <c:v>Calculus</c:v>
                </c:pt>
                <c:pt idx="3">
                  <c:v>AP Probability &amp;
 Statistics</c:v>
                </c:pt>
                <c:pt idx="4">
                  <c:v>AP Calculus</c:v>
                </c:pt>
              </c:strCache>
            </c:strRef>
          </c:cat>
          <c:val>
            <c:numRef>
              <c:f>Sheet1!$C$2:$C$6</c:f>
              <c:numCache>
                <c:formatCode>0.00%</c:formatCode>
                <c:ptCount val="5"/>
                <c:pt idx="0">
                  <c:v>0.95499999999999996</c:v>
                </c:pt>
                <c:pt idx="1">
                  <c:v>0.37</c:v>
                </c:pt>
                <c:pt idx="2">
                  <c:v>0.61799999999999999</c:v>
                </c:pt>
                <c:pt idx="3">
                  <c:v>0.3</c:v>
                </c:pt>
                <c:pt idx="4">
                  <c:v>0.58799999999999997</c:v>
                </c:pt>
              </c:numCache>
            </c:numRef>
          </c:val>
          <c:extLst>
            <c:ext xmlns:c16="http://schemas.microsoft.com/office/drawing/2014/chart" uri="{C3380CC4-5D6E-409C-BE32-E72D297353CC}">
              <c16:uniqueId val="{00000001-E081-4AF9-AC4E-E98BB8D7E1CA}"/>
            </c:ext>
          </c:extLst>
        </c:ser>
        <c:dLbls>
          <c:showLegendKey val="0"/>
          <c:showVal val="1"/>
          <c:showCatName val="0"/>
          <c:showSerName val="0"/>
          <c:showPercent val="0"/>
          <c:showBubbleSize val="0"/>
        </c:dLbls>
        <c:gapWidth val="75"/>
        <c:overlap val="-25"/>
        <c:axId val="97497088"/>
        <c:axId val="104796096"/>
      </c:barChart>
      <c:catAx>
        <c:axId val="97497088"/>
        <c:scaling>
          <c:orientation val="minMax"/>
        </c:scaling>
        <c:delete val="0"/>
        <c:axPos val="b"/>
        <c:majorGridlines/>
        <c:numFmt formatCode="General" sourceLinked="0"/>
        <c:majorTickMark val="none"/>
        <c:minorTickMark val="none"/>
        <c:tickLblPos val="nextTo"/>
        <c:spPr>
          <a:ln>
            <a:solidFill>
              <a:schemeClr val="tx2"/>
            </a:solidFill>
          </a:ln>
        </c:spPr>
        <c:txPr>
          <a:bodyPr rot="0" vert="horz"/>
          <a:lstStyle/>
          <a:p>
            <a:pPr>
              <a:defRPr sz="1200" baseline="0">
                <a:solidFill>
                  <a:srgbClr val="202945"/>
                </a:solidFill>
              </a:defRPr>
            </a:pPr>
            <a:endParaRPr lang="en-US"/>
          </a:p>
        </c:txPr>
        <c:crossAx val="104796096"/>
        <c:crosses val="autoZero"/>
        <c:auto val="1"/>
        <c:lblAlgn val="ctr"/>
        <c:lblOffset val="100"/>
        <c:noMultiLvlLbl val="0"/>
      </c:catAx>
      <c:valAx>
        <c:axId val="104796096"/>
        <c:scaling>
          <c:orientation val="minMax"/>
          <c:max val="1"/>
        </c:scaling>
        <c:delete val="0"/>
        <c:axPos val="l"/>
        <c:numFmt formatCode="0%" sourceLinked="0"/>
        <c:majorTickMark val="none"/>
        <c:minorTickMark val="none"/>
        <c:tickLblPos val="nextTo"/>
        <c:spPr>
          <a:ln w="9525">
            <a:solidFill>
              <a:schemeClr val="tx2"/>
            </a:solidFill>
          </a:ln>
        </c:spPr>
        <c:txPr>
          <a:bodyPr/>
          <a:lstStyle/>
          <a:p>
            <a:pPr>
              <a:defRPr sz="1400" b="1" baseline="0">
                <a:solidFill>
                  <a:srgbClr val="202945"/>
                </a:solidFill>
              </a:defRPr>
            </a:pPr>
            <a:endParaRPr lang="en-US"/>
          </a:p>
        </c:txPr>
        <c:crossAx val="97497088"/>
        <c:crosses val="autoZero"/>
        <c:crossBetween val="between"/>
      </c:valAx>
    </c:plotArea>
    <c:legend>
      <c:legendPos val="b"/>
      <c:legendEntry>
        <c:idx val="0"/>
        <c:txPr>
          <a:bodyPr/>
          <a:lstStyle/>
          <a:p>
            <a:pPr>
              <a:defRPr sz="1200" b="0" i="0" baseline="0">
                <a:solidFill>
                  <a:srgbClr val="202945"/>
                </a:solidFill>
              </a:defRPr>
            </a:pPr>
            <a:endParaRPr lang="en-US"/>
          </a:p>
        </c:txPr>
      </c:legendEntry>
      <c:legendEntry>
        <c:idx val="1"/>
        <c:txPr>
          <a:bodyPr/>
          <a:lstStyle/>
          <a:p>
            <a:pPr>
              <a:defRPr sz="1200" b="0" i="0" baseline="0">
                <a:solidFill>
                  <a:srgbClr val="202945"/>
                </a:solidFill>
              </a:defRPr>
            </a:pPr>
            <a:endParaRPr lang="en-US"/>
          </a:p>
        </c:txPr>
      </c:legendEntry>
      <c:layout>
        <c:manualLayout>
          <c:xMode val="edge"/>
          <c:yMode val="edge"/>
          <c:x val="0.33561906925095902"/>
          <c:y val="0.95182848856726787"/>
          <c:w val="0.37438143549364028"/>
          <c:h val="4.8171543855525502E-2"/>
        </c:manualLayout>
      </c:layout>
      <c:overlay val="0"/>
      <c:txPr>
        <a:bodyPr/>
        <a:lstStyle/>
        <a:p>
          <a:pPr>
            <a:defRPr sz="1200" baseline="0">
              <a:solidFill>
                <a:srgbClr val="202945"/>
              </a:solidFill>
            </a:defRPr>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title>
      <c:tx>
        <c:rich>
          <a:bodyPr/>
          <a:lstStyle/>
          <a:p>
            <a:pPr>
              <a:defRPr/>
            </a:pPr>
            <a:r>
              <a:rPr lang="en-US" dirty="0"/>
              <a:t>High Pluralistic Orientation</a:t>
            </a:r>
          </a:p>
        </c:rich>
      </c:tx>
      <c:layout>
        <c:manualLayout>
          <c:xMode val="edge"/>
          <c:yMode val="edge"/>
          <c:x val="0.38794079007925097"/>
          <c:y val="2.0881707968322599E-2"/>
        </c:manualLayout>
      </c:layout>
      <c:overlay val="0"/>
    </c:title>
    <c:autoTitleDeleted val="0"/>
    <c:plotArea>
      <c:layout>
        <c:manualLayout>
          <c:layoutTarget val="inner"/>
          <c:xMode val="edge"/>
          <c:yMode val="edge"/>
          <c:x val="0.11149032992036401"/>
          <c:y val="0.125290023201856"/>
          <c:w val="0.853242320819113"/>
          <c:h val="0.75406032482598495"/>
        </c:manualLayout>
      </c:layout>
      <c:barChart>
        <c:barDir val="bar"/>
        <c:grouping val="clustered"/>
        <c:varyColors val="0"/>
        <c:dLbls>
          <c:showLegendKey val="0"/>
          <c:showVal val="0"/>
          <c:showCatName val="0"/>
          <c:showSerName val="0"/>
          <c:showPercent val="0"/>
          <c:showBubbleSize val="0"/>
        </c:dLbls>
        <c:gapWidth val="50"/>
        <c:axId val="97597440"/>
        <c:axId val="104798400"/>
      </c:barChart>
      <c:catAx>
        <c:axId val="97597440"/>
        <c:scaling>
          <c:orientation val="minMax"/>
        </c:scaling>
        <c:delete val="0"/>
        <c:axPos val="l"/>
        <c:majorTickMark val="none"/>
        <c:minorTickMark val="none"/>
        <c:tickLblPos val="nextTo"/>
        <c:txPr>
          <a:bodyPr rot="0" vert="horz"/>
          <a:lstStyle/>
          <a:p>
            <a:pPr>
              <a:defRPr/>
            </a:pPr>
            <a:endParaRPr lang="en-US"/>
          </a:p>
        </c:txPr>
        <c:crossAx val="104798400"/>
        <c:crosses val="autoZero"/>
        <c:auto val="1"/>
        <c:lblAlgn val="ctr"/>
        <c:lblOffset val="100"/>
        <c:tickLblSkip val="1"/>
        <c:tickMarkSkip val="1"/>
        <c:noMultiLvlLbl val="0"/>
      </c:catAx>
      <c:valAx>
        <c:axId val="104798400"/>
        <c:scaling>
          <c:orientation val="minMax"/>
          <c:max val="1"/>
          <c:min val="0"/>
        </c:scaling>
        <c:delete val="0"/>
        <c:axPos val="b"/>
        <c:numFmt formatCode="0%" sourceLinked="0"/>
        <c:majorTickMark val="none"/>
        <c:minorTickMark val="none"/>
        <c:tickLblPos val="nextTo"/>
        <c:txPr>
          <a:bodyPr rot="0" vert="horz"/>
          <a:lstStyle/>
          <a:p>
            <a:pPr>
              <a:defRPr/>
            </a:pPr>
            <a:endParaRPr lang="en-US"/>
          </a:p>
        </c:txPr>
        <c:crossAx val="97597440"/>
        <c:crosses val="autoZero"/>
        <c:crossBetween val="between"/>
        <c:majorUnit val="0.2"/>
        <c:minorUnit val="0.04"/>
      </c:valAx>
      <c:spPr>
        <a:noFill/>
        <a:ln w="25397">
          <a:noFill/>
        </a:ln>
      </c:spPr>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lrMapOvr bg1="dk2" tx1="lt1" bg2="dk1" tx2="lt2" accent1="accent1" accent2="accent2" accent3="accent3" accent4="accent4" accent5="accent5" accent6="accent6" hlink="hlink" folHlink="folHlink"/>
  <c:chart>
    <c:autoTitleDeleted val="1"/>
    <c:plotArea>
      <c:layout/>
      <c:barChart>
        <c:barDir val="col"/>
        <c:grouping val="clustered"/>
        <c:varyColors val="0"/>
        <c:ser>
          <c:idx val="0"/>
          <c:order val="0"/>
          <c:tx>
            <c:strRef>
              <c:f>Sheet1!$B$1</c:f>
              <c:strCache>
                <c:ptCount val="1"/>
                <c:pt idx="0">
                  <c:v>Institution</c:v>
                </c:pt>
              </c:strCache>
            </c:strRef>
          </c:tx>
          <c:spPr>
            <a:solidFill>
              <a:schemeClr val="accent1"/>
            </a:solidFill>
            <a:ln>
              <a:solidFill>
                <a:schemeClr val="bg2"/>
              </a:solidFill>
            </a:ln>
          </c:spPr>
          <c:invertIfNegative val="0"/>
          <c:dPt>
            <c:idx val="0"/>
            <c:invertIfNegative val="0"/>
            <c:bubble3D val="0"/>
            <c:spPr>
              <a:solidFill>
                <a:srgbClr val="1F2A44">
                  <a:lumMod val="50000"/>
                  <a:lumOff val="50000"/>
                </a:srgbClr>
              </a:solidFill>
              <a:ln>
                <a:solidFill>
                  <a:schemeClr val="bg2"/>
                </a:solidFill>
              </a:ln>
            </c:spPr>
            <c:extLst>
              <c:ext xmlns:c16="http://schemas.microsoft.com/office/drawing/2014/chart" uri="{C3380CC4-5D6E-409C-BE32-E72D297353CC}">
                <c16:uniqueId val="{00000001-726C-440A-9449-AB8B2C5DC31A}"/>
              </c:ext>
            </c:extLst>
          </c:dPt>
          <c:dPt>
            <c:idx val="1"/>
            <c:invertIfNegative val="0"/>
            <c:bubble3D val="0"/>
            <c:spPr>
              <a:solidFill>
                <a:srgbClr val="1F2A44"/>
              </a:solidFill>
              <a:ln>
                <a:solidFill>
                  <a:schemeClr val="bg2"/>
                </a:solidFill>
              </a:ln>
            </c:spPr>
            <c:extLst>
              <c:ext xmlns:c16="http://schemas.microsoft.com/office/drawing/2014/chart" uri="{C3380CC4-5D6E-409C-BE32-E72D297353CC}">
                <c16:uniqueId val="{00000003-726C-440A-9449-AB8B2C5DC31A}"/>
              </c:ext>
            </c:extLst>
          </c:dPt>
          <c:dLbls>
            <c:spPr>
              <a:noFill/>
              <a:ln>
                <a:noFill/>
              </a:ln>
              <a:effectLst/>
            </c:spPr>
            <c:txPr>
              <a:bodyPr/>
              <a:lstStyle/>
              <a:p>
                <a:pPr>
                  <a:defRPr sz="1800" b="1" baseline="0">
                    <a:solidFill>
                      <a:schemeClr val="tx1"/>
                    </a:solidFill>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Man / Trans Man</c:v>
                </c:pt>
                <c:pt idx="1">
                  <c:v>Woman / Trans Woman</c:v>
                </c:pt>
              </c:strCache>
            </c:strRef>
          </c:cat>
          <c:val>
            <c:numRef>
              <c:f>Sheet1!$B$2:$B$3</c:f>
              <c:numCache>
                <c:formatCode>0.0%</c:formatCode>
                <c:ptCount val="2"/>
                <c:pt idx="0">
                  <c:v>0.502</c:v>
                </c:pt>
                <c:pt idx="1">
                  <c:v>0.498</c:v>
                </c:pt>
              </c:numCache>
            </c:numRef>
          </c:val>
          <c:extLst>
            <c:ext xmlns:c16="http://schemas.microsoft.com/office/drawing/2014/chart" uri="{C3380CC4-5D6E-409C-BE32-E72D297353CC}">
              <c16:uniqueId val="{00000004-726C-440A-9449-AB8B2C5DC31A}"/>
            </c:ext>
          </c:extLst>
        </c:ser>
        <c:dLbls>
          <c:showLegendKey val="0"/>
          <c:showVal val="0"/>
          <c:showCatName val="0"/>
          <c:showSerName val="0"/>
          <c:showPercent val="0"/>
          <c:showBubbleSize val="0"/>
        </c:dLbls>
        <c:gapWidth val="100"/>
        <c:axId val="14078543"/>
        <c:axId val="14076047"/>
      </c:barChart>
      <c:catAx>
        <c:axId val="14078543"/>
        <c:scaling>
          <c:orientation val="minMax"/>
        </c:scaling>
        <c:delete val="0"/>
        <c:axPos val="b"/>
        <c:numFmt formatCode="General" sourceLinked="1"/>
        <c:majorTickMark val="out"/>
        <c:minorTickMark val="none"/>
        <c:tickLblPos val="nextTo"/>
        <c:spPr>
          <a:ln>
            <a:solidFill>
              <a:srgbClr val="97A3AE"/>
            </a:solidFill>
          </a:ln>
        </c:spPr>
        <c:txPr>
          <a:bodyPr/>
          <a:lstStyle/>
          <a:p>
            <a:pPr>
              <a:defRPr sz="1600" b="1" i="0" baseline="0">
                <a:solidFill>
                  <a:schemeClr val="bg1"/>
                </a:solidFill>
                <a:latin typeface="Garamond" panose="02020404030301010803" pitchFamily="18" charset="0"/>
              </a:defRPr>
            </a:pPr>
            <a:endParaRPr lang="en-US"/>
          </a:p>
        </c:txPr>
        <c:crossAx val="14076047"/>
        <c:crosses val="autoZero"/>
        <c:auto val="1"/>
        <c:lblAlgn val="ctr"/>
        <c:lblOffset val="100"/>
        <c:noMultiLvlLbl val="0"/>
      </c:catAx>
      <c:valAx>
        <c:axId val="14076047"/>
        <c:scaling>
          <c:orientation val="minMax"/>
          <c:max val="1"/>
          <c:min val="0"/>
        </c:scaling>
        <c:delete val="0"/>
        <c:axPos val="l"/>
        <c:majorGridlines>
          <c:spPr>
            <a:ln>
              <a:noFill/>
            </a:ln>
          </c:spPr>
        </c:majorGridlines>
        <c:numFmt formatCode="0%" sourceLinked="0"/>
        <c:majorTickMark val="none"/>
        <c:minorTickMark val="none"/>
        <c:tickLblPos val="nextTo"/>
        <c:spPr>
          <a:ln>
            <a:solidFill>
              <a:srgbClr val="97A3AE"/>
            </a:solidFill>
          </a:ln>
        </c:spPr>
        <c:txPr>
          <a:bodyPr/>
          <a:lstStyle/>
          <a:p>
            <a:pPr>
              <a:defRPr sz="1400" baseline="0">
                <a:solidFill>
                  <a:schemeClr val="bg1"/>
                </a:solidFill>
              </a:defRPr>
            </a:pPr>
            <a:endParaRPr lang="en-US"/>
          </a:p>
        </c:txPr>
        <c:crossAx val="14078543"/>
        <c:crosses val="autoZero"/>
        <c:crossBetween val="between"/>
        <c:majorUnit val="0.2"/>
      </c:valAx>
    </c:plotArea>
    <c:plotVisOnly val="1"/>
    <c:dispBlanksAs val="gap"/>
    <c:showDLblsOverMax val="0"/>
  </c:chart>
  <c:txPr>
    <a:bodyPr/>
    <a:lstStyle/>
    <a:p>
      <a:pPr>
        <a:defRPr sz="1800"/>
      </a:pPr>
      <a:endParaRPr lang="en-US"/>
    </a:p>
  </c:txPr>
  <c:externalData r:id="rId2">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881035954843"/>
          <c:y val="3.50681984424078E-2"/>
          <c:w val="0.66077269708756603"/>
          <c:h val="0.83270235373804102"/>
        </c:manualLayout>
      </c:layout>
      <c:barChart>
        <c:barDir val="col"/>
        <c:grouping val="clustered"/>
        <c:varyColors val="0"/>
        <c:ser>
          <c:idx val="0"/>
          <c:order val="0"/>
          <c:tx>
            <c:strRef>
              <c:f>Sheet1!$B$1</c:f>
              <c:strCache>
                <c:ptCount val="1"/>
                <c:pt idx="0">
                  <c:v>Your Institution</c:v>
                </c:pt>
              </c:strCache>
            </c:strRef>
          </c:tx>
          <c:spPr>
            <a:solidFill>
              <a:schemeClr val="accent1"/>
            </a:solidFill>
            <a:ln w="3175">
              <a:solidFill>
                <a:schemeClr val="bg2"/>
              </a:solidFill>
            </a:ln>
          </c:spPr>
          <c:invertIfNegative val="0"/>
          <c:dPt>
            <c:idx val="0"/>
            <c:invertIfNegative val="0"/>
            <c:bubble3D val="0"/>
            <c:spPr>
              <a:solidFill>
                <a:schemeClr val="accent1"/>
              </a:solidFill>
              <a:ln w="9525">
                <a:solidFill>
                  <a:schemeClr val="bg2"/>
                </a:solidFill>
              </a:ln>
            </c:spPr>
            <c:extLst>
              <c:ext xmlns:c16="http://schemas.microsoft.com/office/drawing/2014/chart" uri="{C3380CC4-5D6E-409C-BE32-E72D297353CC}">
                <c16:uniqueId val="{00000001-A093-47BC-9DC3-1E0E76024D76}"/>
              </c:ext>
            </c:extLst>
          </c:dPt>
          <c:dLbls>
            <c:spPr>
              <a:noFill/>
              <a:ln>
                <a:noFill/>
              </a:ln>
              <a:effectLst/>
            </c:spPr>
            <c:txPr>
              <a:bodyPr/>
              <a:lstStyle/>
              <a:p>
                <a:pPr algn="ctr">
                  <a:defRPr lang="en-US" sz="1200" b="1" i="0" u="none" strike="noStrike" kern="1200" baseline="0">
                    <a:solidFill>
                      <a:srgbClr val="202945"/>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FTFT</c:v>
                </c:pt>
                <c:pt idx="1">
                  <c:v>Men/Trans men</c:v>
                </c:pt>
                <c:pt idx="2">
                  <c:v>Women/Trans women</c:v>
                </c:pt>
              </c:strCache>
            </c:strRef>
          </c:cat>
          <c:val>
            <c:numRef>
              <c:f>Sheet1!$B$2:$B$4</c:f>
              <c:numCache>
                <c:formatCode>0.0</c:formatCode>
                <c:ptCount val="3"/>
                <c:pt idx="0">
                  <c:v>50.65</c:v>
                </c:pt>
                <c:pt idx="1">
                  <c:v>50.61</c:v>
                </c:pt>
                <c:pt idx="2">
                  <c:v>50.69</c:v>
                </c:pt>
              </c:numCache>
            </c:numRef>
          </c:val>
          <c:extLst>
            <c:ext xmlns:c16="http://schemas.microsoft.com/office/drawing/2014/chart" uri="{C3380CC4-5D6E-409C-BE32-E72D297353CC}">
              <c16:uniqueId val="{00000000-1525-4B78-AE25-E2472B0D1C64}"/>
            </c:ext>
          </c:extLst>
        </c:ser>
        <c:ser>
          <c:idx val="1"/>
          <c:order val="1"/>
          <c:tx>
            <c:strRef>
              <c:f>Sheet1!$C$1</c:f>
              <c:strCache>
                <c:ptCount val="1"/>
                <c:pt idx="0">
                  <c:v>Comparison Group</c:v>
                </c:pt>
              </c:strCache>
            </c:strRef>
          </c:tx>
          <c:spPr>
            <a:solidFill>
              <a:schemeClr val="bg2"/>
            </a:solidFill>
            <a:ln w="9525">
              <a:solidFill>
                <a:schemeClr val="bg2"/>
              </a:solidFill>
            </a:ln>
          </c:spPr>
          <c:invertIfNegative val="0"/>
          <c:dLbls>
            <c:spPr>
              <a:noFill/>
              <a:ln>
                <a:noFill/>
              </a:ln>
              <a:effectLst/>
            </c:spPr>
            <c:txPr>
              <a:bodyPr/>
              <a:lstStyle/>
              <a:p>
                <a:pPr algn="ctr">
                  <a:defRPr lang="en-US" sz="1200" b="1" i="0" u="none" strike="noStrike" kern="1200" baseline="0">
                    <a:solidFill>
                      <a:schemeClr val="bg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FTFT</c:v>
                </c:pt>
                <c:pt idx="1">
                  <c:v>Men/Trans men</c:v>
                </c:pt>
                <c:pt idx="2">
                  <c:v>Women/Trans women</c:v>
                </c:pt>
              </c:strCache>
            </c:strRef>
          </c:cat>
          <c:val>
            <c:numRef>
              <c:f>Sheet1!$C$2:$C$4</c:f>
              <c:numCache>
                <c:formatCode>0.0</c:formatCode>
                <c:ptCount val="3"/>
                <c:pt idx="0">
                  <c:v>53.35</c:v>
                </c:pt>
                <c:pt idx="1">
                  <c:v>53.76</c:v>
                </c:pt>
                <c:pt idx="2">
                  <c:v>52.98</c:v>
                </c:pt>
              </c:numCache>
            </c:numRef>
          </c:val>
          <c:extLst>
            <c:ext xmlns:c16="http://schemas.microsoft.com/office/drawing/2014/chart" uri="{C3380CC4-5D6E-409C-BE32-E72D297353CC}">
              <c16:uniqueId val="{00000001-1525-4B78-AE25-E2472B0D1C64}"/>
            </c:ext>
          </c:extLst>
        </c:ser>
        <c:dLbls>
          <c:showLegendKey val="0"/>
          <c:showVal val="1"/>
          <c:showCatName val="0"/>
          <c:showSerName val="0"/>
          <c:showPercent val="0"/>
          <c:showBubbleSize val="0"/>
        </c:dLbls>
        <c:gapWidth val="50"/>
        <c:overlap val="-6"/>
        <c:axId val="97618944"/>
        <c:axId val="105488960"/>
      </c:barChart>
      <c:catAx>
        <c:axId val="97618944"/>
        <c:scaling>
          <c:orientation val="minMax"/>
        </c:scaling>
        <c:delete val="0"/>
        <c:axPos val="b"/>
        <c:numFmt formatCode="General" sourceLinked="1"/>
        <c:majorTickMark val="none"/>
        <c:minorTickMark val="none"/>
        <c:tickLblPos val="nextTo"/>
        <c:spPr>
          <a:ln>
            <a:solidFill>
              <a:schemeClr val="tx2"/>
            </a:solidFill>
          </a:ln>
        </c:spPr>
        <c:txPr>
          <a:bodyPr/>
          <a:lstStyle/>
          <a:p>
            <a:pPr>
              <a:defRPr sz="1400" baseline="0">
                <a:solidFill>
                  <a:srgbClr val="202945"/>
                </a:solidFill>
              </a:defRPr>
            </a:pPr>
            <a:endParaRPr lang="en-US"/>
          </a:p>
        </c:txPr>
        <c:crossAx val="105488960"/>
        <c:crosses val="autoZero"/>
        <c:auto val="1"/>
        <c:lblAlgn val="ctr"/>
        <c:lblOffset val="100"/>
        <c:noMultiLvlLbl val="0"/>
      </c:catAx>
      <c:valAx>
        <c:axId val="105488960"/>
        <c:scaling>
          <c:orientation val="minMax"/>
          <c:max val="66"/>
          <c:min val="38"/>
        </c:scaling>
        <c:delete val="0"/>
        <c:axPos val="l"/>
        <c:numFmt formatCode="#,##0" sourceLinked="0"/>
        <c:majorTickMark val="none"/>
        <c:minorTickMark val="none"/>
        <c:tickLblPos val="nextTo"/>
        <c:spPr>
          <a:ln>
            <a:solidFill>
              <a:schemeClr val="tx2"/>
            </a:solidFill>
          </a:ln>
        </c:spPr>
        <c:txPr>
          <a:bodyPr/>
          <a:lstStyle/>
          <a:p>
            <a:pPr>
              <a:defRPr sz="1400" b="1" baseline="0">
                <a:solidFill>
                  <a:srgbClr val="202945"/>
                </a:solidFill>
              </a:defRPr>
            </a:pPr>
            <a:endParaRPr lang="en-US"/>
          </a:p>
        </c:txPr>
        <c:crossAx val="97618944"/>
        <c:crosses val="autoZero"/>
        <c:crossBetween val="between"/>
        <c:majorUnit val="2"/>
      </c:valAx>
      <c:spPr>
        <a:noFill/>
        <a:ln w="25387">
          <a:noFill/>
        </a:ln>
      </c:spPr>
    </c:plotArea>
    <c:plotVisOnly val="1"/>
    <c:dispBlanksAs val="gap"/>
    <c:showDLblsOverMax val="0"/>
  </c:chart>
  <c:txPr>
    <a:bodyPr/>
    <a:lstStyle/>
    <a:p>
      <a:pPr>
        <a:defRPr sz="1793"/>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title>
      <c:tx>
        <c:rich>
          <a:bodyPr/>
          <a:lstStyle/>
          <a:p>
            <a:pPr>
              <a:defRPr/>
            </a:pPr>
            <a:r>
              <a:rPr lang="en-US" dirty="0"/>
              <a:t>High Pluralistic Orientation</a:t>
            </a:r>
          </a:p>
        </c:rich>
      </c:tx>
      <c:layout>
        <c:manualLayout>
          <c:xMode val="edge"/>
          <c:yMode val="edge"/>
          <c:x val="0.38794079007925097"/>
          <c:y val="2.0881707968322599E-2"/>
        </c:manualLayout>
      </c:layout>
      <c:overlay val="0"/>
    </c:title>
    <c:autoTitleDeleted val="0"/>
    <c:plotArea>
      <c:layout>
        <c:manualLayout>
          <c:layoutTarget val="inner"/>
          <c:xMode val="edge"/>
          <c:yMode val="edge"/>
          <c:x val="0.11149032992036401"/>
          <c:y val="0.125290023201856"/>
          <c:w val="0.853242320819113"/>
          <c:h val="0.75406032482598495"/>
        </c:manualLayout>
      </c:layout>
      <c:barChart>
        <c:barDir val="bar"/>
        <c:grouping val="clustered"/>
        <c:varyColors val="0"/>
        <c:dLbls>
          <c:showLegendKey val="0"/>
          <c:showVal val="0"/>
          <c:showCatName val="0"/>
          <c:showSerName val="0"/>
          <c:showPercent val="0"/>
          <c:showBubbleSize val="0"/>
        </c:dLbls>
        <c:gapWidth val="50"/>
        <c:axId val="97684992"/>
        <c:axId val="105491264"/>
      </c:barChart>
      <c:catAx>
        <c:axId val="97684992"/>
        <c:scaling>
          <c:orientation val="minMax"/>
        </c:scaling>
        <c:delete val="0"/>
        <c:axPos val="l"/>
        <c:majorTickMark val="none"/>
        <c:minorTickMark val="none"/>
        <c:tickLblPos val="nextTo"/>
        <c:txPr>
          <a:bodyPr rot="0" vert="horz"/>
          <a:lstStyle/>
          <a:p>
            <a:pPr>
              <a:defRPr/>
            </a:pPr>
            <a:endParaRPr lang="en-US"/>
          </a:p>
        </c:txPr>
        <c:crossAx val="105491264"/>
        <c:crosses val="autoZero"/>
        <c:auto val="1"/>
        <c:lblAlgn val="ctr"/>
        <c:lblOffset val="100"/>
        <c:tickLblSkip val="1"/>
        <c:tickMarkSkip val="1"/>
        <c:noMultiLvlLbl val="0"/>
      </c:catAx>
      <c:valAx>
        <c:axId val="105491264"/>
        <c:scaling>
          <c:orientation val="minMax"/>
          <c:max val="1"/>
          <c:min val="0"/>
        </c:scaling>
        <c:delete val="0"/>
        <c:axPos val="b"/>
        <c:numFmt formatCode="0%" sourceLinked="0"/>
        <c:majorTickMark val="none"/>
        <c:minorTickMark val="none"/>
        <c:tickLblPos val="nextTo"/>
        <c:txPr>
          <a:bodyPr rot="0" vert="horz"/>
          <a:lstStyle/>
          <a:p>
            <a:pPr>
              <a:defRPr/>
            </a:pPr>
            <a:endParaRPr lang="en-US"/>
          </a:p>
        </c:txPr>
        <c:crossAx val="97684992"/>
        <c:crosses val="autoZero"/>
        <c:crossBetween val="between"/>
        <c:majorUnit val="0.2"/>
        <c:minorUnit val="0.04"/>
      </c:valAx>
      <c:spPr>
        <a:noFill/>
        <a:ln w="25397">
          <a:noFill/>
        </a:ln>
      </c:spPr>
    </c:plotArea>
    <c:plotVisOnly val="1"/>
    <c:dispBlanksAs val="gap"/>
    <c:showDLblsOverMax val="0"/>
  </c:chart>
  <c:txPr>
    <a:bodyPr/>
    <a:lstStyle/>
    <a:p>
      <a:pPr>
        <a:defRPr sz="1800"/>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0544947506562"/>
          <c:y val="6.5770679874693094E-2"/>
          <c:w val="0.75043421916011099"/>
          <c:h val="0.73207410597112799"/>
        </c:manualLayout>
      </c:layout>
      <c:barChart>
        <c:barDir val="col"/>
        <c:grouping val="clustered"/>
        <c:varyColors val="0"/>
        <c:ser>
          <c:idx val="0"/>
          <c:order val="0"/>
          <c:tx>
            <c:strRef>
              <c:f>Sheet1!$B$1</c:f>
              <c:strCache>
                <c:ptCount val="1"/>
                <c:pt idx="0">
                  <c:v>Your Institution</c:v>
                </c:pt>
              </c:strCache>
            </c:strRef>
          </c:tx>
          <c:spPr>
            <a:solidFill>
              <a:schemeClr val="accent1"/>
            </a:solidFill>
            <a:ln w="3175">
              <a:solidFill>
                <a:schemeClr val="bg2"/>
              </a:solidFill>
            </a:ln>
            <a:effectLst/>
          </c:spPr>
          <c:invertIfNegative val="0"/>
          <c:dLbls>
            <c:spPr>
              <a:noFill/>
              <a:ln>
                <a:noFill/>
              </a:ln>
              <a:effectLst/>
            </c:spPr>
            <c:txPr>
              <a:bodyPr/>
              <a:lstStyle/>
              <a:p>
                <a:pPr algn="ctr">
                  <a:defRPr lang="en-US" sz="1200" b="1" i="0" u="none" strike="noStrike" kern="1200" baseline="0">
                    <a:solidFill>
                      <a:srgbClr val="202945"/>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FTFT</c:v>
                </c:pt>
                <c:pt idx="1">
                  <c:v>Men/Trans men</c:v>
                </c:pt>
                <c:pt idx="2">
                  <c:v>Women/Trans women</c:v>
                </c:pt>
              </c:strCache>
            </c:strRef>
          </c:cat>
          <c:val>
            <c:numRef>
              <c:f>Sheet1!$B$2:$B$4</c:f>
              <c:numCache>
                <c:formatCode>0.0</c:formatCode>
                <c:ptCount val="3"/>
                <c:pt idx="0">
                  <c:v>51.88</c:v>
                </c:pt>
                <c:pt idx="1">
                  <c:v>53.51</c:v>
                </c:pt>
                <c:pt idx="2">
                  <c:v>50.3</c:v>
                </c:pt>
              </c:numCache>
            </c:numRef>
          </c:val>
          <c:extLst>
            <c:ext xmlns:c16="http://schemas.microsoft.com/office/drawing/2014/chart" uri="{C3380CC4-5D6E-409C-BE32-E72D297353CC}">
              <c16:uniqueId val="{00000000-B9CB-4CFD-AF85-2CA82C191D43}"/>
            </c:ext>
          </c:extLst>
        </c:ser>
        <c:ser>
          <c:idx val="1"/>
          <c:order val="1"/>
          <c:tx>
            <c:strRef>
              <c:f>Sheet1!$C$1</c:f>
              <c:strCache>
                <c:ptCount val="1"/>
                <c:pt idx="0">
                  <c:v>Comparison Group</c:v>
                </c:pt>
              </c:strCache>
            </c:strRef>
          </c:tx>
          <c:spPr>
            <a:solidFill>
              <a:schemeClr val="bg2"/>
            </a:solidFill>
            <a:ln w="3175">
              <a:solidFill>
                <a:srgbClr val="7680AC">
                  <a:alpha val="50000"/>
                </a:srgbClr>
              </a:solidFill>
            </a:ln>
            <a:effectLst/>
          </c:spPr>
          <c:invertIfNegative val="0"/>
          <c:dLbls>
            <c:spPr>
              <a:noFill/>
              <a:ln>
                <a:noFill/>
              </a:ln>
              <a:effectLst/>
            </c:spPr>
            <c:txPr>
              <a:bodyPr/>
              <a:lstStyle/>
              <a:p>
                <a:pPr algn="ctr">
                  <a:defRPr lang="en-US" sz="1200" b="1" i="0" u="none" strike="noStrike" kern="1200" baseline="0">
                    <a:solidFill>
                      <a:schemeClr val="bg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FTFT</c:v>
                </c:pt>
                <c:pt idx="1">
                  <c:v>Men/Trans men</c:v>
                </c:pt>
                <c:pt idx="2">
                  <c:v>Women/Trans women</c:v>
                </c:pt>
              </c:strCache>
            </c:strRef>
          </c:cat>
          <c:val>
            <c:numRef>
              <c:f>Sheet1!$C$2:$C$4</c:f>
              <c:numCache>
                <c:formatCode>0.0</c:formatCode>
                <c:ptCount val="3"/>
                <c:pt idx="0">
                  <c:v>50.76</c:v>
                </c:pt>
                <c:pt idx="1">
                  <c:v>51.22</c:v>
                </c:pt>
                <c:pt idx="2">
                  <c:v>50.33</c:v>
                </c:pt>
              </c:numCache>
            </c:numRef>
          </c:val>
          <c:extLst>
            <c:ext xmlns:c16="http://schemas.microsoft.com/office/drawing/2014/chart" uri="{C3380CC4-5D6E-409C-BE32-E72D297353CC}">
              <c16:uniqueId val="{00000001-B9CB-4CFD-AF85-2CA82C191D43}"/>
            </c:ext>
          </c:extLst>
        </c:ser>
        <c:dLbls>
          <c:showLegendKey val="0"/>
          <c:showVal val="1"/>
          <c:showCatName val="0"/>
          <c:showSerName val="0"/>
          <c:showPercent val="0"/>
          <c:showBubbleSize val="0"/>
        </c:dLbls>
        <c:gapWidth val="49"/>
        <c:overlap val="-6"/>
        <c:axId val="98068992"/>
        <c:axId val="105492992"/>
      </c:barChart>
      <c:catAx>
        <c:axId val="98068992"/>
        <c:scaling>
          <c:orientation val="minMax"/>
        </c:scaling>
        <c:delete val="0"/>
        <c:axPos val="b"/>
        <c:numFmt formatCode="General" sourceLinked="1"/>
        <c:majorTickMark val="none"/>
        <c:minorTickMark val="none"/>
        <c:tickLblPos val="nextTo"/>
        <c:spPr>
          <a:ln>
            <a:solidFill>
              <a:schemeClr val="tx2"/>
            </a:solidFill>
          </a:ln>
        </c:spPr>
        <c:txPr>
          <a:bodyPr/>
          <a:lstStyle/>
          <a:p>
            <a:pPr>
              <a:defRPr sz="1400" baseline="0">
                <a:solidFill>
                  <a:srgbClr val="202945"/>
                </a:solidFill>
              </a:defRPr>
            </a:pPr>
            <a:endParaRPr lang="en-US"/>
          </a:p>
        </c:txPr>
        <c:crossAx val="105492992"/>
        <c:crosses val="autoZero"/>
        <c:auto val="1"/>
        <c:lblAlgn val="ctr"/>
        <c:lblOffset val="100"/>
        <c:noMultiLvlLbl val="0"/>
      </c:catAx>
      <c:valAx>
        <c:axId val="105492992"/>
        <c:scaling>
          <c:orientation val="minMax"/>
          <c:max val="66"/>
          <c:min val="38"/>
        </c:scaling>
        <c:delete val="0"/>
        <c:axPos val="l"/>
        <c:numFmt formatCode="#,##0" sourceLinked="0"/>
        <c:majorTickMark val="none"/>
        <c:minorTickMark val="none"/>
        <c:tickLblPos val="nextTo"/>
        <c:spPr>
          <a:ln>
            <a:solidFill>
              <a:schemeClr val="tx2"/>
            </a:solidFill>
          </a:ln>
        </c:spPr>
        <c:txPr>
          <a:bodyPr/>
          <a:lstStyle/>
          <a:p>
            <a:pPr>
              <a:defRPr sz="1400" b="1" baseline="0">
                <a:solidFill>
                  <a:srgbClr val="202945"/>
                </a:solidFill>
              </a:defRPr>
            </a:pPr>
            <a:endParaRPr lang="en-US"/>
          </a:p>
        </c:txPr>
        <c:crossAx val="98068992"/>
        <c:crosses val="autoZero"/>
        <c:crossBetween val="between"/>
        <c:majorUnit val="2"/>
      </c:valAx>
      <c:spPr>
        <a:noFill/>
        <a:ln w="25387">
          <a:noFill/>
        </a:ln>
      </c:spPr>
    </c:plotArea>
    <c:legend>
      <c:legendPos val="b"/>
      <c:legendEntry>
        <c:idx val="0"/>
        <c:txPr>
          <a:bodyPr/>
          <a:lstStyle/>
          <a:p>
            <a:pPr>
              <a:defRPr sz="1200" b="0" baseline="0">
                <a:solidFill>
                  <a:srgbClr val="202945"/>
                </a:solidFill>
              </a:defRPr>
            </a:pPr>
            <a:endParaRPr lang="en-US"/>
          </a:p>
        </c:txPr>
      </c:legendEntry>
      <c:legendEntry>
        <c:idx val="1"/>
        <c:txPr>
          <a:bodyPr/>
          <a:lstStyle/>
          <a:p>
            <a:pPr>
              <a:defRPr sz="1200" b="0" baseline="0">
                <a:solidFill>
                  <a:srgbClr val="202945"/>
                </a:solidFill>
              </a:defRPr>
            </a:pPr>
            <a:endParaRPr lang="en-US"/>
          </a:p>
        </c:txPr>
      </c:legendEntry>
      <c:overlay val="0"/>
      <c:txPr>
        <a:bodyPr/>
        <a:lstStyle/>
        <a:p>
          <a:pPr>
            <a:defRPr sz="1200" b="1" baseline="0">
              <a:solidFill>
                <a:srgbClr val="202945"/>
              </a:solidFill>
            </a:defRPr>
          </a:pPr>
          <a:endParaRPr lang="en-US"/>
        </a:p>
      </c:txPr>
    </c:legend>
    <c:plotVisOnly val="1"/>
    <c:dispBlanksAs val="gap"/>
    <c:showDLblsOverMax val="0"/>
  </c:chart>
  <c:txPr>
    <a:bodyPr/>
    <a:lstStyle/>
    <a:p>
      <a:pPr>
        <a:defRPr sz="1792"/>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title>
      <c:tx>
        <c:rich>
          <a:bodyPr/>
          <a:lstStyle/>
          <a:p>
            <a:pPr>
              <a:defRPr/>
            </a:pPr>
            <a:r>
              <a:rPr lang="en-US" dirty="0"/>
              <a:t>High Pluralistic Orientation</a:t>
            </a:r>
          </a:p>
        </c:rich>
      </c:tx>
      <c:layout>
        <c:manualLayout>
          <c:xMode val="edge"/>
          <c:yMode val="edge"/>
          <c:x val="0.38794079007925097"/>
          <c:y val="2.0881707968322599E-2"/>
        </c:manualLayout>
      </c:layout>
      <c:overlay val="0"/>
    </c:title>
    <c:autoTitleDeleted val="0"/>
    <c:plotArea>
      <c:layout>
        <c:manualLayout>
          <c:layoutTarget val="inner"/>
          <c:xMode val="edge"/>
          <c:yMode val="edge"/>
          <c:x val="0.11149032992036401"/>
          <c:y val="0.125290023201856"/>
          <c:w val="0.853242320819113"/>
          <c:h val="0.75406032482598495"/>
        </c:manualLayout>
      </c:layout>
      <c:barChart>
        <c:barDir val="bar"/>
        <c:grouping val="clustered"/>
        <c:varyColors val="0"/>
        <c:dLbls>
          <c:showLegendKey val="0"/>
          <c:showVal val="0"/>
          <c:showCatName val="0"/>
          <c:showSerName val="0"/>
          <c:showPercent val="0"/>
          <c:showBubbleSize val="0"/>
        </c:dLbls>
        <c:gapWidth val="50"/>
        <c:axId val="98093056"/>
        <c:axId val="97738752"/>
      </c:barChart>
      <c:catAx>
        <c:axId val="98093056"/>
        <c:scaling>
          <c:orientation val="minMax"/>
        </c:scaling>
        <c:delete val="0"/>
        <c:axPos val="l"/>
        <c:majorTickMark val="none"/>
        <c:minorTickMark val="none"/>
        <c:tickLblPos val="nextTo"/>
        <c:txPr>
          <a:bodyPr rot="0" vert="horz"/>
          <a:lstStyle/>
          <a:p>
            <a:pPr>
              <a:defRPr/>
            </a:pPr>
            <a:endParaRPr lang="en-US"/>
          </a:p>
        </c:txPr>
        <c:crossAx val="97738752"/>
        <c:crosses val="autoZero"/>
        <c:auto val="1"/>
        <c:lblAlgn val="ctr"/>
        <c:lblOffset val="100"/>
        <c:tickLblSkip val="1"/>
        <c:tickMarkSkip val="1"/>
        <c:noMultiLvlLbl val="0"/>
      </c:catAx>
      <c:valAx>
        <c:axId val="97738752"/>
        <c:scaling>
          <c:orientation val="minMax"/>
          <c:max val="1"/>
          <c:min val="0"/>
        </c:scaling>
        <c:delete val="0"/>
        <c:axPos val="b"/>
        <c:numFmt formatCode="0%" sourceLinked="0"/>
        <c:majorTickMark val="none"/>
        <c:minorTickMark val="none"/>
        <c:tickLblPos val="nextTo"/>
        <c:txPr>
          <a:bodyPr rot="0" vert="horz"/>
          <a:lstStyle/>
          <a:p>
            <a:pPr>
              <a:defRPr/>
            </a:pPr>
            <a:endParaRPr lang="en-US"/>
          </a:p>
        </c:txPr>
        <c:crossAx val="98093056"/>
        <c:crosses val="autoZero"/>
        <c:crossBetween val="between"/>
        <c:majorUnit val="0.2"/>
        <c:minorUnit val="0.04"/>
      </c:valAx>
      <c:spPr>
        <a:noFill/>
        <a:ln w="25397">
          <a:noFill/>
        </a:ln>
      </c:spPr>
    </c:plotArea>
    <c:plotVisOnly val="1"/>
    <c:dispBlanksAs val="gap"/>
    <c:showDLblsOverMax val="0"/>
  </c:chart>
  <c:txPr>
    <a:bodyPr/>
    <a:lstStyle/>
    <a:p>
      <a:pPr>
        <a:defRPr sz="1800"/>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3044947506561699E-2"/>
          <c:y val="0.108445497047244"/>
          <c:w val="0.76293421916011595"/>
          <c:h val="0.69981606791338602"/>
        </c:manualLayout>
      </c:layout>
      <c:barChart>
        <c:barDir val="col"/>
        <c:grouping val="clustered"/>
        <c:varyColors val="0"/>
        <c:ser>
          <c:idx val="0"/>
          <c:order val="0"/>
          <c:tx>
            <c:strRef>
              <c:f>Sheet1!$B$1</c:f>
              <c:strCache>
                <c:ptCount val="1"/>
                <c:pt idx="0">
                  <c:v>Your Institution</c:v>
                </c:pt>
              </c:strCache>
            </c:strRef>
          </c:tx>
          <c:spPr>
            <a:solidFill>
              <a:schemeClr val="accent1"/>
            </a:solidFill>
            <a:ln w="9525">
              <a:solidFill>
                <a:schemeClr val="bg2"/>
              </a:solidFill>
            </a:ln>
          </c:spPr>
          <c:invertIfNegative val="0"/>
          <c:dLbls>
            <c:spPr>
              <a:noFill/>
              <a:ln>
                <a:noFill/>
              </a:ln>
              <a:effectLst/>
            </c:spPr>
            <c:txPr>
              <a:bodyPr/>
              <a:lstStyle/>
              <a:p>
                <a:pPr>
                  <a:defRPr sz="1200" b="1" baseline="0">
                    <a:solidFill>
                      <a:srgbClr val="202945"/>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FTFT</c:v>
                </c:pt>
                <c:pt idx="1">
                  <c:v>Men/Trans men</c:v>
                </c:pt>
                <c:pt idx="2">
                  <c:v>Women/Trans women</c:v>
                </c:pt>
              </c:strCache>
            </c:strRef>
          </c:cat>
          <c:val>
            <c:numRef>
              <c:f>Sheet1!$B$2:$B$4</c:f>
              <c:numCache>
                <c:formatCode>0.0</c:formatCode>
                <c:ptCount val="3"/>
                <c:pt idx="0">
                  <c:v>52.82</c:v>
                </c:pt>
                <c:pt idx="1">
                  <c:v>51.01</c:v>
                </c:pt>
                <c:pt idx="2">
                  <c:v>54.61</c:v>
                </c:pt>
              </c:numCache>
            </c:numRef>
          </c:val>
          <c:extLst>
            <c:ext xmlns:c16="http://schemas.microsoft.com/office/drawing/2014/chart" uri="{C3380CC4-5D6E-409C-BE32-E72D297353CC}">
              <c16:uniqueId val="{00000000-0719-4E6A-BC40-DA5504C300CC}"/>
            </c:ext>
          </c:extLst>
        </c:ser>
        <c:ser>
          <c:idx val="1"/>
          <c:order val="1"/>
          <c:tx>
            <c:strRef>
              <c:f>Sheet1!$C$1</c:f>
              <c:strCache>
                <c:ptCount val="1"/>
                <c:pt idx="0">
                  <c:v>Comparison Group</c:v>
                </c:pt>
              </c:strCache>
            </c:strRef>
          </c:tx>
          <c:spPr>
            <a:solidFill>
              <a:schemeClr val="bg2"/>
            </a:solidFill>
            <a:ln w="3175">
              <a:solidFill>
                <a:srgbClr val="7680AC">
                  <a:alpha val="50000"/>
                </a:srgbClr>
              </a:solidFill>
            </a:ln>
          </c:spPr>
          <c:invertIfNegative val="0"/>
          <c:dLbls>
            <c:spPr>
              <a:noFill/>
              <a:ln>
                <a:noFill/>
              </a:ln>
              <a:effectLst/>
            </c:spPr>
            <c:txPr>
              <a:bodyPr/>
              <a:lstStyle/>
              <a:p>
                <a:pPr>
                  <a:defRPr sz="1200" b="1">
                    <a:solidFill>
                      <a:schemeClr val="bg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FTFT</c:v>
                </c:pt>
                <c:pt idx="1">
                  <c:v>Men/Trans men</c:v>
                </c:pt>
                <c:pt idx="2">
                  <c:v>Women/Trans women</c:v>
                </c:pt>
              </c:strCache>
            </c:strRef>
          </c:cat>
          <c:val>
            <c:numRef>
              <c:f>Sheet1!$C$2:$C$4</c:f>
              <c:numCache>
                <c:formatCode>0.0</c:formatCode>
                <c:ptCount val="3"/>
                <c:pt idx="0">
                  <c:v>50.88</c:v>
                </c:pt>
                <c:pt idx="1">
                  <c:v>52.33</c:v>
                </c:pt>
                <c:pt idx="2">
                  <c:v>49.58</c:v>
                </c:pt>
              </c:numCache>
            </c:numRef>
          </c:val>
          <c:extLst>
            <c:ext xmlns:c16="http://schemas.microsoft.com/office/drawing/2014/chart" uri="{C3380CC4-5D6E-409C-BE32-E72D297353CC}">
              <c16:uniqueId val="{00000001-0719-4E6A-BC40-DA5504C300CC}"/>
            </c:ext>
          </c:extLst>
        </c:ser>
        <c:dLbls>
          <c:showLegendKey val="0"/>
          <c:showVal val="1"/>
          <c:showCatName val="0"/>
          <c:showSerName val="0"/>
          <c:showPercent val="0"/>
          <c:showBubbleSize val="0"/>
        </c:dLbls>
        <c:gapWidth val="50"/>
        <c:overlap val="-6"/>
        <c:axId val="98171904"/>
        <c:axId val="105495296"/>
      </c:barChart>
      <c:catAx>
        <c:axId val="98171904"/>
        <c:scaling>
          <c:orientation val="minMax"/>
        </c:scaling>
        <c:delete val="0"/>
        <c:axPos val="b"/>
        <c:numFmt formatCode="General" sourceLinked="1"/>
        <c:majorTickMark val="none"/>
        <c:minorTickMark val="none"/>
        <c:tickLblPos val="nextTo"/>
        <c:spPr>
          <a:ln>
            <a:solidFill>
              <a:schemeClr val="tx2"/>
            </a:solidFill>
          </a:ln>
        </c:spPr>
        <c:txPr>
          <a:bodyPr/>
          <a:lstStyle/>
          <a:p>
            <a:pPr>
              <a:defRPr sz="1400" baseline="0">
                <a:solidFill>
                  <a:srgbClr val="202945"/>
                </a:solidFill>
              </a:defRPr>
            </a:pPr>
            <a:endParaRPr lang="en-US"/>
          </a:p>
        </c:txPr>
        <c:crossAx val="105495296"/>
        <c:crosses val="autoZero"/>
        <c:auto val="1"/>
        <c:lblAlgn val="ctr"/>
        <c:lblOffset val="100"/>
        <c:noMultiLvlLbl val="0"/>
      </c:catAx>
      <c:valAx>
        <c:axId val="105495296"/>
        <c:scaling>
          <c:orientation val="minMax"/>
          <c:max val="66"/>
          <c:min val="38"/>
        </c:scaling>
        <c:delete val="0"/>
        <c:axPos val="l"/>
        <c:numFmt formatCode="#,##0" sourceLinked="0"/>
        <c:majorTickMark val="none"/>
        <c:minorTickMark val="none"/>
        <c:tickLblPos val="nextTo"/>
        <c:spPr>
          <a:ln>
            <a:solidFill>
              <a:schemeClr val="tx2"/>
            </a:solidFill>
          </a:ln>
        </c:spPr>
        <c:txPr>
          <a:bodyPr/>
          <a:lstStyle/>
          <a:p>
            <a:pPr>
              <a:defRPr sz="1400" b="1" baseline="0">
                <a:solidFill>
                  <a:srgbClr val="202945"/>
                </a:solidFill>
              </a:defRPr>
            </a:pPr>
            <a:endParaRPr lang="en-US"/>
          </a:p>
        </c:txPr>
        <c:crossAx val="98171904"/>
        <c:crosses val="autoZero"/>
        <c:crossBetween val="between"/>
        <c:majorUnit val="2"/>
      </c:valAx>
      <c:spPr>
        <a:noFill/>
        <a:ln w="25387">
          <a:noFill/>
        </a:ln>
      </c:spPr>
    </c:plotArea>
    <c:legend>
      <c:legendPos val="b"/>
      <c:legendEntry>
        <c:idx val="0"/>
        <c:txPr>
          <a:bodyPr/>
          <a:lstStyle/>
          <a:p>
            <a:pPr>
              <a:defRPr sz="1200" b="0" baseline="0">
                <a:solidFill>
                  <a:srgbClr val="202945"/>
                </a:solidFill>
              </a:defRPr>
            </a:pPr>
            <a:endParaRPr lang="en-US"/>
          </a:p>
        </c:txPr>
      </c:legendEntry>
      <c:legendEntry>
        <c:idx val="1"/>
        <c:txPr>
          <a:bodyPr/>
          <a:lstStyle/>
          <a:p>
            <a:pPr>
              <a:defRPr sz="1200" b="0" baseline="0">
                <a:solidFill>
                  <a:srgbClr val="202945"/>
                </a:solidFill>
              </a:defRPr>
            </a:pPr>
            <a:endParaRPr lang="en-US"/>
          </a:p>
        </c:txPr>
      </c:legendEntry>
      <c:overlay val="0"/>
      <c:txPr>
        <a:bodyPr/>
        <a:lstStyle/>
        <a:p>
          <a:pPr>
            <a:defRPr sz="1200" b="0" baseline="0">
              <a:solidFill>
                <a:srgbClr val="202945"/>
              </a:solidFill>
            </a:defRPr>
          </a:pPr>
          <a:endParaRPr lang="en-US"/>
        </a:p>
      </c:txPr>
    </c:legend>
    <c:plotVisOnly val="1"/>
    <c:dispBlanksAs val="gap"/>
    <c:showDLblsOverMax val="0"/>
  </c:chart>
  <c:txPr>
    <a:bodyPr/>
    <a:lstStyle/>
    <a:p>
      <a:pPr>
        <a:defRPr sz="1793"/>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8.3693215699217699E-2"/>
          <c:y val="9.1665348762100807E-2"/>
          <c:w val="0.6315121277943706"/>
          <c:h val="0.78623973983450102"/>
        </c:manualLayout>
      </c:layout>
      <c:barChart>
        <c:barDir val="col"/>
        <c:grouping val="clustered"/>
        <c:varyColors val="0"/>
        <c:ser>
          <c:idx val="2"/>
          <c:order val="0"/>
          <c:spPr>
            <a:solidFill>
              <a:schemeClr val="accent1"/>
            </a:solidFill>
            <a:ln w="9525">
              <a:solidFill>
                <a:schemeClr val="bg2"/>
              </a:solidFill>
            </a:ln>
          </c:spPr>
          <c:invertIfNegative val="0"/>
          <c:dLbls>
            <c:spPr>
              <a:noFill/>
              <a:ln>
                <a:noFill/>
              </a:ln>
              <a:effectLst/>
            </c:spPr>
            <c:txPr>
              <a:bodyPr/>
              <a:lstStyle/>
              <a:p>
                <a:pPr>
                  <a:defRPr sz="1200" b="1">
                    <a:solidFill>
                      <a:srgbClr val="202945"/>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FTFT</c:v>
                </c:pt>
                <c:pt idx="1">
                  <c:v>Men/Trans
 men</c:v>
                </c:pt>
                <c:pt idx="2">
                  <c:v>Women/Trans 
women</c:v>
                </c:pt>
              </c:strCache>
            </c:strRef>
          </c:cat>
          <c:val>
            <c:numRef>
              <c:f>Sheet1!$B$2:$B$4</c:f>
              <c:numCache>
                <c:formatCode>0.0</c:formatCode>
                <c:ptCount val="3"/>
                <c:pt idx="0">
                  <c:v>52</c:v>
                </c:pt>
                <c:pt idx="1">
                  <c:v>52.3</c:v>
                </c:pt>
                <c:pt idx="2">
                  <c:v>54.4</c:v>
                </c:pt>
              </c:numCache>
            </c:numRef>
          </c:val>
          <c:extLst>
            <c:ext xmlns:c16="http://schemas.microsoft.com/office/drawing/2014/chart" uri="{C3380CC4-5D6E-409C-BE32-E72D297353CC}">
              <c16:uniqueId val="{00000000-827A-4780-A075-29D7386F84BF}"/>
            </c:ext>
          </c:extLst>
        </c:ser>
        <c:ser>
          <c:idx val="0"/>
          <c:order val="1"/>
          <c:spPr>
            <a:solidFill>
              <a:schemeClr val="bg2"/>
            </a:solidFill>
            <a:ln w="9525">
              <a:solidFill>
                <a:schemeClr val="bg2"/>
              </a:solidFill>
            </a:ln>
          </c:spPr>
          <c:invertIfNegative val="0"/>
          <c:dLbls>
            <c:spPr>
              <a:noFill/>
              <a:ln>
                <a:noFill/>
              </a:ln>
              <a:effectLst/>
            </c:spPr>
            <c:txPr>
              <a:bodyPr/>
              <a:lstStyle/>
              <a:p>
                <a:pPr>
                  <a:defRPr sz="1200" b="1">
                    <a:solidFill>
                      <a:schemeClr val="bg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FTFT</c:v>
                </c:pt>
                <c:pt idx="1">
                  <c:v>Men/Trans
 men</c:v>
                </c:pt>
                <c:pt idx="2">
                  <c:v>Women/Trans 
women</c:v>
                </c:pt>
              </c:strCache>
            </c:strRef>
          </c:cat>
          <c:val>
            <c:numRef>
              <c:f>Sheet1!$C$2:$C$4</c:f>
              <c:numCache>
                <c:formatCode>0.0</c:formatCode>
                <c:ptCount val="3"/>
                <c:pt idx="0">
                  <c:v>52.59</c:v>
                </c:pt>
                <c:pt idx="1">
                  <c:v>50.68</c:v>
                </c:pt>
                <c:pt idx="2">
                  <c:v>54.32</c:v>
                </c:pt>
              </c:numCache>
            </c:numRef>
          </c:val>
          <c:extLst>
            <c:ext xmlns:c16="http://schemas.microsoft.com/office/drawing/2014/chart" uri="{C3380CC4-5D6E-409C-BE32-E72D297353CC}">
              <c16:uniqueId val="{00000001-827A-4780-A075-29D7386F84BF}"/>
            </c:ext>
          </c:extLst>
        </c:ser>
        <c:dLbls>
          <c:showLegendKey val="0"/>
          <c:showVal val="1"/>
          <c:showCatName val="0"/>
          <c:showSerName val="0"/>
          <c:showPercent val="0"/>
          <c:showBubbleSize val="0"/>
        </c:dLbls>
        <c:gapWidth val="50"/>
        <c:overlap val="-6"/>
        <c:axId val="105108992"/>
        <c:axId val="97742784"/>
      </c:barChart>
      <c:catAx>
        <c:axId val="105108992"/>
        <c:scaling>
          <c:orientation val="minMax"/>
        </c:scaling>
        <c:delete val="0"/>
        <c:axPos val="b"/>
        <c:numFmt formatCode="General" sourceLinked="1"/>
        <c:majorTickMark val="none"/>
        <c:minorTickMark val="none"/>
        <c:tickLblPos val="nextTo"/>
        <c:spPr>
          <a:ln>
            <a:solidFill>
              <a:schemeClr val="tx2"/>
            </a:solidFill>
          </a:ln>
        </c:spPr>
        <c:txPr>
          <a:bodyPr rot="0" vert="horz"/>
          <a:lstStyle/>
          <a:p>
            <a:pPr>
              <a:defRPr sz="1400" baseline="0">
                <a:solidFill>
                  <a:srgbClr val="202945"/>
                </a:solidFill>
              </a:defRPr>
            </a:pPr>
            <a:endParaRPr lang="en-US"/>
          </a:p>
        </c:txPr>
        <c:crossAx val="97742784"/>
        <c:crosses val="autoZero"/>
        <c:auto val="1"/>
        <c:lblAlgn val="ctr"/>
        <c:lblOffset val="100"/>
        <c:tickLblSkip val="1"/>
        <c:tickMarkSkip val="1"/>
        <c:noMultiLvlLbl val="0"/>
      </c:catAx>
      <c:valAx>
        <c:axId val="97742784"/>
        <c:scaling>
          <c:orientation val="minMax"/>
          <c:max val="66"/>
          <c:min val="38"/>
        </c:scaling>
        <c:delete val="0"/>
        <c:axPos val="l"/>
        <c:numFmt formatCode="#,##0" sourceLinked="0"/>
        <c:majorTickMark val="none"/>
        <c:minorTickMark val="none"/>
        <c:tickLblPos val="nextTo"/>
        <c:spPr>
          <a:ln>
            <a:solidFill>
              <a:schemeClr val="tx2"/>
            </a:solidFill>
          </a:ln>
        </c:spPr>
        <c:txPr>
          <a:bodyPr rot="0" vert="horz"/>
          <a:lstStyle/>
          <a:p>
            <a:pPr>
              <a:defRPr sz="1400" b="1" baseline="0">
                <a:solidFill>
                  <a:srgbClr val="202945"/>
                </a:solidFill>
              </a:defRPr>
            </a:pPr>
            <a:endParaRPr lang="en-US"/>
          </a:p>
        </c:txPr>
        <c:crossAx val="105108992"/>
        <c:crosses val="autoZero"/>
        <c:crossBetween val="between"/>
        <c:majorUnit val="2"/>
      </c:valAx>
      <c:spPr>
        <a:noFill/>
        <a:ln w="25402">
          <a:noFill/>
        </a:ln>
      </c:spPr>
    </c:plotArea>
    <c:plotVisOnly val="1"/>
    <c:dispBlanksAs val="gap"/>
    <c:showDLblsOverMax val="0"/>
  </c:chart>
  <c:txPr>
    <a:bodyPr/>
    <a:lstStyle/>
    <a:p>
      <a:pPr>
        <a:defRPr sz="1791"/>
      </a:pPr>
      <a:endParaRPr lang="en-US"/>
    </a:p>
  </c:txPr>
  <c:externalData r:id="rId1">
    <c:autoUpdate val="0"/>
  </c:externalData>
  <c:userShapes r:id="rId2"/>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7.2240775498992799E-2"/>
          <c:y val="2.87907067172159E-2"/>
          <c:w val="0.94561598224195298"/>
          <c:h val="0.93282149712093099"/>
        </c:manualLayout>
      </c:layout>
      <c:barChart>
        <c:barDir val="col"/>
        <c:grouping val="stacked"/>
        <c:varyColors val="0"/>
        <c:ser>
          <c:idx val="0"/>
          <c:order val="0"/>
          <c:tx>
            <c:strRef>
              <c:f>Sheet1!$C$1</c:f>
              <c:strCache>
                <c:ptCount val="1"/>
                <c:pt idx="0">
                  <c:v>Occasionally</c:v>
                </c:pt>
              </c:strCache>
            </c:strRef>
          </c:tx>
          <c:spPr>
            <a:solidFill>
              <a:srgbClr val="202945"/>
            </a:solidFill>
            <a:ln w="9525">
              <a:solidFill>
                <a:schemeClr val="bg2"/>
              </a:solidFill>
            </a:ln>
            <a:effectLst/>
          </c:spPr>
          <c:invertIfNegative val="0"/>
          <c:dPt>
            <c:idx val="0"/>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1-CA3E-47C4-BCFD-9565B5F906CA}"/>
              </c:ext>
            </c:extLst>
          </c:dPt>
          <c:dPt>
            <c:idx val="1"/>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3-CA3E-47C4-BCFD-9565B5F906CA}"/>
              </c:ext>
            </c:extLst>
          </c:dPt>
          <c:dPt>
            <c:idx val="2"/>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5-CA3E-47C4-BCFD-9565B5F906CA}"/>
              </c:ext>
            </c:extLst>
          </c:dPt>
          <c:dPt>
            <c:idx val="3"/>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7-CA3E-47C4-BCFD-9565B5F906CA}"/>
              </c:ext>
            </c:extLst>
          </c:dPt>
          <c:dPt>
            <c:idx val="4"/>
            <c:invertIfNegative val="0"/>
            <c:bubble3D val="0"/>
            <c:extLst>
              <c:ext xmlns:c16="http://schemas.microsoft.com/office/drawing/2014/chart" uri="{C3380CC4-5D6E-409C-BE32-E72D297353CC}">
                <c16:uniqueId val="{00000009-CA3E-47C4-BCFD-9565B5F906CA}"/>
              </c:ext>
            </c:extLst>
          </c:dPt>
          <c:dPt>
            <c:idx val="5"/>
            <c:invertIfNegative val="0"/>
            <c:bubble3D val="0"/>
            <c:extLst>
              <c:ext xmlns:c16="http://schemas.microsoft.com/office/drawing/2014/chart" uri="{C3380CC4-5D6E-409C-BE32-E72D297353CC}">
                <c16:uniqueId val="{0000000B-CA3E-47C4-BCFD-9565B5F906CA}"/>
              </c:ext>
            </c:extLst>
          </c:dPt>
          <c:dPt>
            <c:idx val="6"/>
            <c:invertIfNegative val="0"/>
            <c:bubble3D val="0"/>
            <c:extLst>
              <c:ext xmlns:c16="http://schemas.microsoft.com/office/drawing/2014/chart" uri="{C3380CC4-5D6E-409C-BE32-E72D297353CC}">
                <c16:uniqueId val="{0000000D-CA3E-47C4-BCFD-9565B5F906CA}"/>
              </c:ext>
            </c:extLst>
          </c:dPt>
          <c:dPt>
            <c:idx val="7"/>
            <c:invertIfNegative val="0"/>
            <c:bubble3D val="0"/>
            <c:extLst>
              <c:ext xmlns:c16="http://schemas.microsoft.com/office/drawing/2014/chart" uri="{C3380CC4-5D6E-409C-BE32-E72D297353CC}">
                <c16:uniqueId val="{0000000F-CA3E-47C4-BCFD-9565B5F906CA}"/>
              </c:ext>
            </c:extLst>
          </c:dPt>
          <c:dLbls>
            <c:dLbl>
              <c:idx val="0"/>
              <c:numFmt formatCode="0.0%" sourceLinked="0"/>
              <c:spPr>
                <a:noFill/>
                <a:ln>
                  <a:noFill/>
                </a:ln>
                <a:effectLst/>
              </c:spPr>
              <c:txPr>
                <a:bodyPr/>
                <a:lstStyle/>
                <a:p>
                  <a:pPr>
                    <a:defRPr sz="1200" b="1">
                      <a:solidFill>
                        <a:schemeClr val="bg2"/>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01-CA3E-47C4-BCFD-9565B5F906CA}"/>
                </c:ext>
              </c:extLst>
            </c:dLbl>
            <c:dLbl>
              <c:idx val="2"/>
              <c:numFmt formatCode="0.0%" sourceLinked="0"/>
              <c:spPr>
                <a:noFill/>
                <a:ln>
                  <a:noFill/>
                </a:ln>
                <a:effectLst/>
              </c:spPr>
              <c:txPr>
                <a:bodyPr/>
                <a:lstStyle/>
                <a:p>
                  <a:pPr>
                    <a:defRPr sz="1200" b="1">
                      <a:solidFill>
                        <a:schemeClr val="bg2"/>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05-CA3E-47C4-BCFD-9565B5F906CA}"/>
                </c:ext>
              </c:extLst>
            </c:dLbl>
            <c:numFmt formatCode="0.0%" sourceLinked="0"/>
            <c:spPr>
              <a:noFill/>
              <a:ln>
                <a:noFill/>
              </a:ln>
              <a:effectLst/>
            </c:spPr>
            <c:txPr>
              <a:bodyPr/>
              <a:lstStyle/>
              <a:p>
                <a:pPr>
                  <a:defRPr sz="1200" b="1">
                    <a:solidFill>
                      <a:srgbClr val="202945"/>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Sheet1!$B$2:$B$5</c:f>
              <c:strCache>
                <c:ptCount val="4"/>
                <c:pt idx="0">
                  <c:v>Your Institution</c:v>
                </c:pt>
                <c:pt idx="1">
                  <c:v>Comparison Group</c:v>
                </c:pt>
                <c:pt idx="2">
                  <c:v>Your Institution</c:v>
                </c:pt>
                <c:pt idx="3">
                  <c:v>Comparison Group</c:v>
                </c:pt>
              </c:strCache>
            </c:strRef>
          </c:cat>
          <c:val>
            <c:numRef>
              <c:f>Sheet1!$C$2:$C$5</c:f>
              <c:numCache>
                <c:formatCode>0.0%</c:formatCode>
                <c:ptCount val="4"/>
                <c:pt idx="0">
                  <c:v>0.11899999999999999</c:v>
                </c:pt>
                <c:pt idx="1">
                  <c:v>0.51</c:v>
                </c:pt>
                <c:pt idx="2">
                  <c:v>0.50700000000000001</c:v>
                </c:pt>
                <c:pt idx="3">
                  <c:v>0.432</c:v>
                </c:pt>
              </c:numCache>
            </c:numRef>
          </c:val>
          <c:extLst>
            <c:ext xmlns:c16="http://schemas.microsoft.com/office/drawing/2014/chart" uri="{C3380CC4-5D6E-409C-BE32-E72D297353CC}">
              <c16:uniqueId val="{00000010-CA3E-47C4-BCFD-9565B5F906CA}"/>
            </c:ext>
          </c:extLst>
        </c:ser>
        <c:ser>
          <c:idx val="1"/>
          <c:order val="1"/>
          <c:tx>
            <c:strRef>
              <c:f>Sheet1!$D$1</c:f>
              <c:strCache>
                <c:ptCount val="1"/>
                <c:pt idx="0">
                  <c:v>Frequently</c:v>
                </c:pt>
              </c:strCache>
            </c:strRef>
          </c:tx>
          <c:spPr>
            <a:solidFill>
              <a:srgbClr val="202945"/>
            </a:solidFill>
            <a:ln w="9525">
              <a:solidFill>
                <a:schemeClr val="bg2"/>
              </a:solidFill>
            </a:ln>
            <a:effectLst/>
          </c:spPr>
          <c:invertIfNegative val="0"/>
          <c:dPt>
            <c:idx val="0"/>
            <c:invertIfNegative val="0"/>
            <c:bubble3D val="0"/>
            <c:spPr>
              <a:solidFill>
                <a:schemeClr val="accent1"/>
              </a:solidFill>
              <a:ln w="9525">
                <a:solidFill>
                  <a:schemeClr val="bg2"/>
                </a:solidFill>
              </a:ln>
              <a:effectLst/>
            </c:spPr>
            <c:extLst>
              <c:ext xmlns:c16="http://schemas.microsoft.com/office/drawing/2014/chart" uri="{C3380CC4-5D6E-409C-BE32-E72D297353CC}">
                <c16:uniqueId val="{00000012-CA3E-47C4-BCFD-9565B5F906CA}"/>
              </c:ext>
            </c:extLst>
          </c:dPt>
          <c:dPt>
            <c:idx val="1"/>
            <c:invertIfNegative val="0"/>
            <c:bubble3D val="0"/>
            <c:extLst>
              <c:ext xmlns:c16="http://schemas.microsoft.com/office/drawing/2014/chart" uri="{C3380CC4-5D6E-409C-BE32-E72D297353CC}">
                <c16:uniqueId val="{00000014-CA3E-47C4-BCFD-9565B5F906CA}"/>
              </c:ext>
            </c:extLst>
          </c:dPt>
          <c:dPt>
            <c:idx val="2"/>
            <c:invertIfNegative val="0"/>
            <c:bubble3D val="0"/>
            <c:spPr>
              <a:solidFill>
                <a:schemeClr val="accent1"/>
              </a:solidFill>
              <a:ln w="9525">
                <a:solidFill>
                  <a:schemeClr val="bg2"/>
                </a:solidFill>
              </a:ln>
              <a:effectLst/>
            </c:spPr>
            <c:extLst>
              <c:ext xmlns:c16="http://schemas.microsoft.com/office/drawing/2014/chart" uri="{C3380CC4-5D6E-409C-BE32-E72D297353CC}">
                <c16:uniqueId val="{00000016-CA3E-47C4-BCFD-9565B5F906CA}"/>
              </c:ext>
            </c:extLst>
          </c:dPt>
          <c:dPt>
            <c:idx val="3"/>
            <c:invertIfNegative val="0"/>
            <c:bubble3D val="0"/>
            <c:extLst>
              <c:ext xmlns:c16="http://schemas.microsoft.com/office/drawing/2014/chart" uri="{C3380CC4-5D6E-409C-BE32-E72D297353CC}">
                <c16:uniqueId val="{00000018-CA3E-47C4-BCFD-9565B5F906CA}"/>
              </c:ext>
            </c:extLst>
          </c:dPt>
          <c:dPt>
            <c:idx val="4"/>
            <c:invertIfNegative val="0"/>
            <c:bubble3D val="0"/>
            <c:extLst>
              <c:ext xmlns:c16="http://schemas.microsoft.com/office/drawing/2014/chart" uri="{C3380CC4-5D6E-409C-BE32-E72D297353CC}">
                <c16:uniqueId val="{0000001A-CA3E-47C4-BCFD-9565B5F906CA}"/>
              </c:ext>
            </c:extLst>
          </c:dPt>
          <c:dPt>
            <c:idx val="5"/>
            <c:invertIfNegative val="0"/>
            <c:bubble3D val="0"/>
            <c:extLst>
              <c:ext xmlns:c16="http://schemas.microsoft.com/office/drawing/2014/chart" uri="{C3380CC4-5D6E-409C-BE32-E72D297353CC}">
                <c16:uniqueId val="{0000001C-CA3E-47C4-BCFD-9565B5F906CA}"/>
              </c:ext>
            </c:extLst>
          </c:dPt>
          <c:dPt>
            <c:idx val="6"/>
            <c:invertIfNegative val="0"/>
            <c:bubble3D val="0"/>
            <c:extLst>
              <c:ext xmlns:c16="http://schemas.microsoft.com/office/drawing/2014/chart" uri="{C3380CC4-5D6E-409C-BE32-E72D297353CC}">
                <c16:uniqueId val="{0000001E-CA3E-47C4-BCFD-9565B5F906CA}"/>
              </c:ext>
            </c:extLst>
          </c:dPt>
          <c:dPt>
            <c:idx val="7"/>
            <c:invertIfNegative val="0"/>
            <c:bubble3D val="0"/>
            <c:extLst>
              <c:ext xmlns:c16="http://schemas.microsoft.com/office/drawing/2014/chart" uri="{C3380CC4-5D6E-409C-BE32-E72D297353CC}">
                <c16:uniqueId val="{00000020-CA3E-47C4-BCFD-9565B5F906CA}"/>
              </c:ext>
            </c:extLst>
          </c:dPt>
          <c:dLbls>
            <c:numFmt formatCode="0.0%" sourceLinked="0"/>
            <c:spPr>
              <a:noFill/>
              <a:ln>
                <a:noFill/>
              </a:ln>
              <a:effectLst/>
            </c:spPr>
            <c:txPr>
              <a:bodyPr/>
              <a:lstStyle/>
              <a:p>
                <a:pPr>
                  <a:defRPr sz="1200" b="1">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Sheet1!$B$2:$B$5</c:f>
              <c:strCache>
                <c:ptCount val="4"/>
                <c:pt idx="0">
                  <c:v>Your Institution</c:v>
                </c:pt>
                <c:pt idx="1">
                  <c:v>Comparison Group</c:v>
                </c:pt>
                <c:pt idx="2">
                  <c:v>Your Institution</c:v>
                </c:pt>
                <c:pt idx="3">
                  <c:v>Comparison Group</c:v>
                </c:pt>
              </c:strCache>
            </c:strRef>
          </c:cat>
          <c:val>
            <c:numRef>
              <c:f>Sheet1!$D$2:$D$5</c:f>
              <c:numCache>
                <c:formatCode>0.0%</c:formatCode>
                <c:ptCount val="4"/>
                <c:pt idx="0">
                  <c:v>0.55300000000000005</c:v>
                </c:pt>
                <c:pt idx="1">
                  <c:v>0.39100000000000001</c:v>
                </c:pt>
                <c:pt idx="2">
                  <c:v>0.38400000000000001</c:v>
                </c:pt>
                <c:pt idx="3">
                  <c:v>0.152</c:v>
                </c:pt>
              </c:numCache>
            </c:numRef>
          </c:val>
          <c:extLst>
            <c:ext xmlns:c16="http://schemas.microsoft.com/office/drawing/2014/chart" uri="{C3380CC4-5D6E-409C-BE32-E72D297353CC}">
              <c16:uniqueId val="{00000021-CA3E-47C4-BCFD-9565B5F906CA}"/>
            </c:ext>
          </c:extLst>
        </c:ser>
        <c:dLbls>
          <c:showLegendKey val="0"/>
          <c:showVal val="0"/>
          <c:showCatName val="0"/>
          <c:showSerName val="0"/>
          <c:showPercent val="0"/>
          <c:showBubbleSize val="0"/>
        </c:dLbls>
        <c:gapWidth val="74"/>
        <c:overlap val="100"/>
        <c:axId val="101400064"/>
        <c:axId val="97745088"/>
      </c:barChart>
      <c:catAx>
        <c:axId val="101400064"/>
        <c:scaling>
          <c:orientation val="minMax"/>
        </c:scaling>
        <c:delete val="0"/>
        <c:axPos val="b"/>
        <c:majorGridlines>
          <c:spPr>
            <a:ln>
              <a:solidFill>
                <a:schemeClr val="tx2"/>
              </a:solidFill>
            </a:ln>
          </c:spPr>
        </c:majorGridlines>
        <c:numFmt formatCode="General" sourceLinked="0"/>
        <c:majorTickMark val="none"/>
        <c:minorTickMark val="none"/>
        <c:tickLblPos val="none"/>
        <c:spPr>
          <a:ln>
            <a:solidFill>
              <a:schemeClr val="tx2"/>
            </a:solidFill>
          </a:ln>
        </c:spPr>
        <c:crossAx val="97745088"/>
        <c:crosses val="autoZero"/>
        <c:auto val="1"/>
        <c:lblAlgn val="ctr"/>
        <c:lblOffset val="100"/>
        <c:tickLblSkip val="2"/>
        <c:tickMarkSkip val="2"/>
        <c:noMultiLvlLbl val="0"/>
      </c:catAx>
      <c:valAx>
        <c:axId val="97745088"/>
        <c:scaling>
          <c:orientation val="minMax"/>
          <c:max val="1"/>
          <c:min val="0"/>
        </c:scaling>
        <c:delete val="0"/>
        <c:axPos val="l"/>
        <c:numFmt formatCode="0%" sourceLinked="0"/>
        <c:majorTickMark val="none"/>
        <c:minorTickMark val="none"/>
        <c:tickLblPos val="nextTo"/>
        <c:spPr>
          <a:ln>
            <a:solidFill>
              <a:schemeClr val="tx2"/>
            </a:solidFill>
          </a:ln>
        </c:spPr>
        <c:txPr>
          <a:bodyPr rot="0" vert="horz"/>
          <a:lstStyle/>
          <a:p>
            <a:pPr>
              <a:defRPr sz="1400" b="1" baseline="0">
                <a:solidFill>
                  <a:srgbClr val="202945"/>
                </a:solidFill>
              </a:defRPr>
            </a:pPr>
            <a:endParaRPr lang="en-US"/>
          </a:p>
        </c:txPr>
        <c:crossAx val="101400064"/>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Your Institution</c:v>
                </c:pt>
              </c:strCache>
            </c:strRef>
          </c:tx>
          <c:spPr>
            <a:solidFill>
              <a:schemeClr val="accent1"/>
            </a:solidFill>
            <a:ln w="3175">
              <a:solidFill>
                <a:schemeClr val="bg2"/>
              </a:solidFill>
            </a:ln>
          </c:spPr>
          <c:invertIfNegative val="0"/>
          <c:dLbls>
            <c:numFmt formatCode="0.0%" sourceLinked="0"/>
            <c:spPr>
              <a:noFill/>
              <a:ln>
                <a:noFill/>
              </a:ln>
              <a:effectLst/>
            </c:spPr>
            <c:txPr>
              <a:bodyPr/>
              <a:lstStyle/>
              <a:p>
                <a:pPr>
                  <a:defRPr sz="1200" b="1">
                    <a:solidFill>
                      <a:srgbClr val="202945"/>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Yes</c:v>
                </c:pt>
                <c:pt idx="1">
                  <c:v>No</c:v>
                </c:pt>
              </c:strCache>
            </c:strRef>
          </c:cat>
          <c:val>
            <c:numRef>
              <c:f>Sheet1!$B$2:$B$3</c:f>
              <c:numCache>
                <c:formatCode>0%</c:formatCode>
                <c:ptCount val="2"/>
                <c:pt idx="0">
                  <c:v>0.67900000000000005</c:v>
                </c:pt>
                <c:pt idx="1">
                  <c:v>0.98</c:v>
                </c:pt>
              </c:numCache>
            </c:numRef>
          </c:val>
          <c:extLst>
            <c:ext xmlns:c16="http://schemas.microsoft.com/office/drawing/2014/chart" uri="{C3380CC4-5D6E-409C-BE32-E72D297353CC}">
              <c16:uniqueId val="{00000000-1477-4AB9-A5C3-25B12E289B42}"/>
            </c:ext>
          </c:extLst>
        </c:ser>
        <c:ser>
          <c:idx val="1"/>
          <c:order val="1"/>
          <c:tx>
            <c:strRef>
              <c:f>Sheet1!$C$1</c:f>
              <c:strCache>
                <c:ptCount val="1"/>
                <c:pt idx="0">
                  <c:v>Comparison Group</c:v>
                </c:pt>
              </c:strCache>
            </c:strRef>
          </c:tx>
          <c:spPr>
            <a:solidFill>
              <a:schemeClr val="bg2"/>
            </a:solidFill>
            <a:ln w="3175">
              <a:solidFill>
                <a:srgbClr val="7680AC"/>
              </a:solidFill>
            </a:ln>
          </c:spPr>
          <c:invertIfNegative val="0"/>
          <c:dLbls>
            <c:numFmt formatCode="0.0%" sourceLinked="0"/>
            <c:spPr>
              <a:noFill/>
              <a:ln>
                <a:noFill/>
              </a:ln>
              <a:effectLst/>
            </c:spPr>
            <c:txPr>
              <a:bodyPr/>
              <a:lstStyle/>
              <a:p>
                <a:pPr>
                  <a:defRPr sz="12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Yes</c:v>
                </c:pt>
                <c:pt idx="1">
                  <c:v>No</c:v>
                </c:pt>
              </c:strCache>
            </c:strRef>
          </c:cat>
          <c:val>
            <c:numRef>
              <c:f>Sheet1!$C$2:$C$3</c:f>
              <c:numCache>
                <c:formatCode>0.00%</c:formatCode>
                <c:ptCount val="2"/>
                <c:pt idx="0">
                  <c:v>0.93</c:v>
                </c:pt>
                <c:pt idx="1">
                  <c:v>4.9000000000000002E-2</c:v>
                </c:pt>
              </c:numCache>
            </c:numRef>
          </c:val>
          <c:extLst>
            <c:ext xmlns:c16="http://schemas.microsoft.com/office/drawing/2014/chart" uri="{C3380CC4-5D6E-409C-BE32-E72D297353CC}">
              <c16:uniqueId val="{00000001-1477-4AB9-A5C3-25B12E289B42}"/>
            </c:ext>
          </c:extLst>
        </c:ser>
        <c:dLbls>
          <c:showLegendKey val="0"/>
          <c:showVal val="1"/>
          <c:showCatName val="0"/>
          <c:showSerName val="0"/>
          <c:showPercent val="0"/>
          <c:showBubbleSize val="0"/>
        </c:dLbls>
        <c:gapWidth val="75"/>
        <c:overlap val="-25"/>
        <c:axId val="107800064"/>
        <c:axId val="105186432"/>
      </c:barChart>
      <c:catAx>
        <c:axId val="107800064"/>
        <c:scaling>
          <c:orientation val="minMax"/>
        </c:scaling>
        <c:delete val="0"/>
        <c:axPos val="b"/>
        <c:majorGridlines>
          <c:spPr>
            <a:ln>
              <a:solidFill>
                <a:schemeClr val="tx2"/>
              </a:solidFill>
            </a:ln>
          </c:spPr>
        </c:majorGridlines>
        <c:numFmt formatCode="General" sourceLinked="0"/>
        <c:majorTickMark val="none"/>
        <c:minorTickMark val="none"/>
        <c:tickLblPos val="nextTo"/>
        <c:spPr>
          <a:ln>
            <a:solidFill>
              <a:schemeClr val="bg1"/>
            </a:solidFill>
          </a:ln>
        </c:spPr>
        <c:txPr>
          <a:bodyPr/>
          <a:lstStyle/>
          <a:p>
            <a:pPr>
              <a:defRPr sz="1400" b="1" baseline="0">
                <a:solidFill>
                  <a:srgbClr val="202945"/>
                </a:solidFill>
              </a:defRPr>
            </a:pPr>
            <a:endParaRPr lang="en-US"/>
          </a:p>
        </c:txPr>
        <c:crossAx val="105186432"/>
        <c:crosses val="autoZero"/>
        <c:auto val="1"/>
        <c:lblAlgn val="ctr"/>
        <c:lblOffset val="100"/>
        <c:noMultiLvlLbl val="0"/>
      </c:catAx>
      <c:valAx>
        <c:axId val="105186432"/>
        <c:scaling>
          <c:orientation val="minMax"/>
          <c:max val="1"/>
        </c:scaling>
        <c:delete val="0"/>
        <c:axPos val="l"/>
        <c:numFmt formatCode="0%" sourceLinked="0"/>
        <c:majorTickMark val="none"/>
        <c:minorTickMark val="none"/>
        <c:tickLblPos val="nextTo"/>
        <c:spPr>
          <a:ln w="9525">
            <a:noFill/>
          </a:ln>
        </c:spPr>
        <c:txPr>
          <a:bodyPr/>
          <a:lstStyle/>
          <a:p>
            <a:pPr>
              <a:defRPr sz="1400" b="1" baseline="0">
                <a:solidFill>
                  <a:srgbClr val="202945"/>
                </a:solidFill>
              </a:defRPr>
            </a:pPr>
            <a:endParaRPr lang="en-US"/>
          </a:p>
        </c:txPr>
        <c:crossAx val="107800064"/>
        <c:crosses val="autoZero"/>
        <c:crossBetween val="between"/>
      </c:valAx>
    </c:plotArea>
    <c:legend>
      <c:legendPos val="b"/>
      <c:layout>
        <c:manualLayout>
          <c:xMode val="edge"/>
          <c:yMode val="edge"/>
          <c:x val="0.36358045286711999"/>
          <c:y val="0.93342906931715497"/>
          <c:w val="0.32368644067796698"/>
          <c:h val="5.2909728497052499E-2"/>
        </c:manualLayout>
      </c:layout>
      <c:overlay val="0"/>
      <c:txPr>
        <a:bodyPr/>
        <a:lstStyle/>
        <a:p>
          <a:pPr>
            <a:defRPr sz="1200" baseline="0">
              <a:solidFill>
                <a:srgbClr val="202945"/>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1"/>
    <c:plotArea>
      <c:layout>
        <c:manualLayout>
          <c:layoutTarget val="inner"/>
          <c:xMode val="edge"/>
          <c:yMode val="edge"/>
          <c:x val="6.3578213697125074E-2"/>
          <c:y val="2.87907067172159E-2"/>
          <c:w val="0.93642178630287498"/>
          <c:h val="0.76942055316085856"/>
        </c:manualLayout>
      </c:layout>
      <c:barChart>
        <c:barDir val="col"/>
        <c:grouping val="stacked"/>
        <c:varyColors val="0"/>
        <c:ser>
          <c:idx val="1"/>
          <c:order val="0"/>
          <c:tx>
            <c:strRef>
              <c:f>Sheet1!$D$1</c:f>
              <c:strCache>
                <c:ptCount val="1"/>
                <c:pt idx="0">
                  <c:v>Frequently</c:v>
                </c:pt>
              </c:strCache>
            </c:strRef>
          </c:tx>
          <c:spPr>
            <a:solidFill>
              <a:srgbClr val="202945"/>
            </a:solidFill>
            <a:ln w="9525">
              <a:solidFill>
                <a:schemeClr val="bg2"/>
              </a:solidFill>
            </a:ln>
            <a:effectLst/>
          </c:spPr>
          <c:invertIfNegative val="0"/>
          <c:dPt>
            <c:idx val="0"/>
            <c:invertIfNegative val="0"/>
            <c:bubble3D val="0"/>
            <c:spPr>
              <a:solidFill>
                <a:schemeClr val="accent1"/>
              </a:solidFill>
              <a:ln w="9525">
                <a:solidFill>
                  <a:schemeClr val="bg2"/>
                </a:solidFill>
              </a:ln>
              <a:effectLst/>
            </c:spPr>
            <c:extLst>
              <c:ext xmlns:c16="http://schemas.microsoft.com/office/drawing/2014/chart" uri="{C3380CC4-5D6E-409C-BE32-E72D297353CC}">
                <c16:uniqueId val="{0000000E-1C01-4A74-909C-D1EBA9398805}"/>
              </c:ext>
            </c:extLst>
          </c:dPt>
          <c:dPt>
            <c:idx val="1"/>
            <c:invertIfNegative val="0"/>
            <c:bubble3D val="0"/>
            <c:extLst>
              <c:ext xmlns:c16="http://schemas.microsoft.com/office/drawing/2014/chart" uri="{C3380CC4-5D6E-409C-BE32-E72D297353CC}">
                <c16:uniqueId val="{0000000F-1C01-4A74-909C-D1EBA9398805}"/>
              </c:ext>
            </c:extLst>
          </c:dPt>
          <c:dPt>
            <c:idx val="2"/>
            <c:invertIfNegative val="0"/>
            <c:bubble3D val="0"/>
            <c:spPr>
              <a:solidFill>
                <a:schemeClr val="accent1"/>
              </a:solidFill>
              <a:ln w="9525">
                <a:solidFill>
                  <a:schemeClr val="bg2"/>
                </a:solidFill>
              </a:ln>
              <a:effectLst/>
            </c:spPr>
            <c:extLst>
              <c:ext xmlns:c16="http://schemas.microsoft.com/office/drawing/2014/chart" uri="{C3380CC4-5D6E-409C-BE32-E72D297353CC}">
                <c16:uniqueId val="{00000011-1C01-4A74-909C-D1EBA9398805}"/>
              </c:ext>
            </c:extLst>
          </c:dPt>
          <c:dPt>
            <c:idx val="3"/>
            <c:invertIfNegative val="0"/>
            <c:bubble3D val="0"/>
            <c:extLst>
              <c:ext xmlns:c16="http://schemas.microsoft.com/office/drawing/2014/chart" uri="{C3380CC4-5D6E-409C-BE32-E72D297353CC}">
                <c16:uniqueId val="{00000012-1C01-4A74-909C-D1EBA9398805}"/>
              </c:ext>
            </c:extLst>
          </c:dPt>
          <c:dPt>
            <c:idx val="4"/>
            <c:invertIfNegative val="0"/>
            <c:bubble3D val="0"/>
            <c:extLst>
              <c:ext xmlns:c16="http://schemas.microsoft.com/office/drawing/2014/chart" uri="{C3380CC4-5D6E-409C-BE32-E72D297353CC}">
                <c16:uniqueId val="{00000013-1C01-4A74-909C-D1EBA9398805}"/>
              </c:ext>
            </c:extLst>
          </c:dPt>
          <c:dPt>
            <c:idx val="5"/>
            <c:invertIfNegative val="0"/>
            <c:bubble3D val="0"/>
            <c:extLst>
              <c:ext xmlns:c16="http://schemas.microsoft.com/office/drawing/2014/chart" uri="{C3380CC4-5D6E-409C-BE32-E72D297353CC}">
                <c16:uniqueId val="{00000014-1C01-4A74-909C-D1EBA9398805}"/>
              </c:ext>
            </c:extLst>
          </c:dPt>
          <c:dPt>
            <c:idx val="6"/>
            <c:invertIfNegative val="0"/>
            <c:bubble3D val="0"/>
            <c:extLst>
              <c:ext xmlns:c16="http://schemas.microsoft.com/office/drawing/2014/chart" uri="{C3380CC4-5D6E-409C-BE32-E72D297353CC}">
                <c16:uniqueId val="{00000015-1C01-4A74-909C-D1EBA9398805}"/>
              </c:ext>
            </c:extLst>
          </c:dPt>
          <c:dPt>
            <c:idx val="7"/>
            <c:invertIfNegative val="0"/>
            <c:bubble3D val="0"/>
            <c:extLst>
              <c:ext xmlns:c16="http://schemas.microsoft.com/office/drawing/2014/chart" uri="{C3380CC4-5D6E-409C-BE32-E72D297353CC}">
                <c16:uniqueId val="{00000016-1C01-4A74-909C-D1EBA9398805}"/>
              </c:ext>
            </c:extLst>
          </c:dPt>
          <c:dLbls>
            <c:numFmt formatCode="0.0%" sourceLinked="0"/>
            <c:spPr>
              <a:noFill/>
              <a:ln>
                <a:noFill/>
              </a:ln>
              <a:effectLst/>
            </c:spPr>
            <c:txPr>
              <a:bodyPr/>
              <a:lstStyle/>
              <a:p>
                <a:pPr>
                  <a:defRPr sz="1200" b="1">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Sheet1!$B$2:$B$5</c:f>
              <c:strCache>
                <c:ptCount val="4"/>
                <c:pt idx="0">
                  <c:v>Your Institution</c:v>
                </c:pt>
                <c:pt idx="1">
                  <c:v>Comparison Group</c:v>
                </c:pt>
                <c:pt idx="2">
                  <c:v>Your Institution</c:v>
                </c:pt>
                <c:pt idx="3">
                  <c:v>Comparison Group</c:v>
                </c:pt>
              </c:strCache>
            </c:strRef>
          </c:cat>
          <c:val>
            <c:numRef>
              <c:f>Sheet1!$D$2:$D$5</c:f>
              <c:numCache>
                <c:formatCode>0.0%</c:formatCode>
                <c:ptCount val="4"/>
                <c:pt idx="0">
                  <c:v>0.55300000000000005</c:v>
                </c:pt>
                <c:pt idx="1">
                  <c:v>0.39100000000000001</c:v>
                </c:pt>
                <c:pt idx="2">
                  <c:v>0.38400000000000001</c:v>
                </c:pt>
                <c:pt idx="3">
                  <c:v>0.152</c:v>
                </c:pt>
              </c:numCache>
            </c:numRef>
          </c:val>
          <c:extLst>
            <c:ext xmlns:c16="http://schemas.microsoft.com/office/drawing/2014/chart" uri="{C3380CC4-5D6E-409C-BE32-E72D297353CC}">
              <c16:uniqueId val="{00000017-1C01-4A74-909C-D1EBA9398805}"/>
            </c:ext>
          </c:extLst>
        </c:ser>
        <c:dLbls>
          <c:showLegendKey val="0"/>
          <c:showVal val="0"/>
          <c:showCatName val="0"/>
          <c:showSerName val="0"/>
          <c:showPercent val="0"/>
          <c:showBubbleSize val="0"/>
        </c:dLbls>
        <c:gapWidth val="74"/>
        <c:overlap val="100"/>
        <c:axId val="101400064"/>
        <c:axId val="97745088"/>
      </c:barChart>
      <c:catAx>
        <c:axId val="101400064"/>
        <c:scaling>
          <c:orientation val="minMax"/>
        </c:scaling>
        <c:delete val="0"/>
        <c:axPos val="b"/>
        <c:majorGridlines>
          <c:spPr>
            <a:ln>
              <a:solidFill>
                <a:schemeClr val="tx2"/>
              </a:solidFill>
            </a:ln>
          </c:spPr>
        </c:majorGridlines>
        <c:numFmt formatCode="General" sourceLinked="0"/>
        <c:majorTickMark val="none"/>
        <c:minorTickMark val="none"/>
        <c:tickLblPos val="none"/>
        <c:spPr>
          <a:ln>
            <a:solidFill>
              <a:schemeClr val="tx2"/>
            </a:solidFill>
          </a:ln>
        </c:spPr>
        <c:crossAx val="97745088"/>
        <c:crosses val="autoZero"/>
        <c:auto val="1"/>
        <c:lblAlgn val="ctr"/>
        <c:lblOffset val="100"/>
        <c:tickLblSkip val="2"/>
        <c:tickMarkSkip val="2"/>
        <c:noMultiLvlLbl val="0"/>
      </c:catAx>
      <c:valAx>
        <c:axId val="97745088"/>
        <c:scaling>
          <c:orientation val="minMax"/>
          <c:max val="1"/>
          <c:min val="0"/>
        </c:scaling>
        <c:delete val="0"/>
        <c:axPos val="l"/>
        <c:numFmt formatCode="0%" sourceLinked="0"/>
        <c:majorTickMark val="none"/>
        <c:minorTickMark val="none"/>
        <c:tickLblPos val="nextTo"/>
        <c:spPr>
          <a:ln>
            <a:solidFill>
              <a:schemeClr val="tx2"/>
            </a:solidFill>
          </a:ln>
        </c:spPr>
        <c:txPr>
          <a:bodyPr rot="0" vert="horz"/>
          <a:lstStyle/>
          <a:p>
            <a:pPr>
              <a:defRPr sz="1400" b="1" baseline="0">
                <a:solidFill>
                  <a:srgbClr val="202945"/>
                </a:solidFill>
              </a:defRPr>
            </a:pPr>
            <a:endParaRPr lang="en-US"/>
          </a:p>
        </c:txPr>
        <c:crossAx val="101400064"/>
        <c:crosses val="autoZero"/>
        <c:crossBetween val="between"/>
        <c:majorUnit val="0.1"/>
      </c:valAx>
      <c:spPr>
        <a:noFill/>
        <a:ln w="25398">
          <a:noFill/>
        </a:ln>
      </c:spPr>
    </c:plotArea>
    <c:legend>
      <c:legendPos val="b"/>
      <c:legendEntry>
        <c:idx val="2"/>
        <c:delete val="1"/>
      </c:legendEntry>
      <c:legendEntry>
        <c:idx val="3"/>
        <c:delete val="1"/>
      </c:legendEntry>
      <c:layout>
        <c:manualLayout>
          <c:xMode val="edge"/>
          <c:yMode val="edge"/>
          <c:x val="0.31453488372093025"/>
          <c:y val="0.89751319620699876"/>
          <c:w val="0.40880424830617101"/>
          <c:h val="6.2519672118611994E-2"/>
        </c:manualLayout>
      </c:layout>
      <c:overlay val="0"/>
      <c:txPr>
        <a:bodyPr/>
        <a:lstStyle/>
        <a:p>
          <a:pPr>
            <a:defRPr sz="1600" baseline="0">
              <a:solidFill>
                <a:schemeClr val="bg1"/>
              </a:solidFill>
              <a:latin typeface="Garamond" panose="02020404030301010803" pitchFamily="18"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77500000000000202"/>
        </c:manualLayout>
      </c:layout>
      <c:barChart>
        <c:barDir val="col"/>
        <c:grouping val="stacked"/>
        <c:varyColors val="0"/>
        <c:ser>
          <c:idx val="0"/>
          <c:order val="0"/>
          <c:tx>
            <c:strRef>
              <c:f>Sheet1!$C$1</c:f>
              <c:strCache>
                <c:ptCount val="1"/>
                <c:pt idx="0">
                  <c:v>Very</c:v>
                </c:pt>
              </c:strCache>
            </c:strRef>
          </c:tx>
          <c:spPr>
            <a:ln w="9525">
              <a:solidFill>
                <a:schemeClr val="bg2"/>
              </a:solidFill>
            </a:ln>
            <a:effectLst/>
          </c:spPr>
          <c:invertIfNegative val="0"/>
          <c:dPt>
            <c:idx val="0"/>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1-421E-435C-A1A0-BF025BAF9D71}"/>
              </c:ext>
            </c:extLst>
          </c:dPt>
          <c:dPt>
            <c:idx val="1"/>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3-421E-435C-A1A0-BF025BAF9D71}"/>
              </c:ext>
            </c:extLst>
          </c:dPt>
          <c:dPt>
            <c:idx val="2"/>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5-421E-435C-A1A0-BF025BAF9D71}"/>
              </c:ext>
            </c:extLst>
          </c:dPt>
          <c:dPt>
            <c:idx val="3"/>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7-421E-435C-A1A0-BF025BAF9D71}"/>
              </c:ext>
            </c:extLst>
          </c:dPt>
          <c:dPt>
            <c:idx val="4"/>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9-421E-435C-A1A0-BF025BAF9D71}"/>
              </c:ext>
            </c:extLst>
          </c:dPt>
          <c:dPt>
            <c:idx val="5"/>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B-421E-435C-A1A0-BF025BAF9D71}"/>
              </c:ext>
            </c:extLst>
          </c:dPt>
          <c:dLbls>
            <c:dLbl>
              <c:idx val="0"/>
              <c:numFmt formatCode="0.0%" sourceLinked="0"/>
              <c:spPr>
                <a:noFill/>
                <a:ln>
                  <a:noFill/>
                </a:ln>
                <a:effectLst/>
              </c:spPr>
              <c:txPr>
                <a:bodyPr/>
                <a:lstStyle/>
                <a:p>
                  <a:pPr>
                    <a:defRPr sz="12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1-421E-435C-A1A0-BF025BAF9D71}"/>
                </c:ext>
              </c:extLst>
            </c:dLbl>
            <c:dLbl>
              <c:idx val="1"/>
              <c:numFmt formatCode="0.0%" sourceLinked="0"/>
              <c:spPr>
                <a:noFill/>
                <a:ln>
                  <a:noFill/>
                </a:ln>
                <a:effectLst/>
              </c:spPr>
              <c:txPr>
                <a:bodyPr/>
                <a:lstStyle/>
                <a:p>
                  <a:pPr>
                    <a:defRPr sz="1200" b="1">
                      <a:solidFill>
                        <a:srgbClr val="202945"/>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3-421E-435C-A1A0-BF025BAF9D71}"/>
                </c:ext>
              </c:extLst>
            </c:dLbl>
            <c:dLbl>
              <c:idx val="2"/>
              <c:numFmt formatCode="0.0%" sourceLinked="0"/>
              <c:spPr>
                <a:noFill/>
                <a:ln>
                  <a:noFill/>
                </a:ln>
                <a:effectLst/>
              </c:spPr>
              <c:txPr>
                <a:bodyPr/>
                <a:lstStyle/>
                <a:p>
                  <a:pPr>
                    <a:defRPr sz="12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5-421E-435C-A1A0-BF025BAF9D71}"/>
                </c:ext>
              </c:extLst>
            </c:dLbl>
            <c:dLbl>
              <c:idx val="3"/>
              <c:numFmt formatCode="0.0%" sourceLinked="0"/>
              <c:spPr>
                <a:noFill/>
                <a:ln>
                  <a:noFill/>
                </a:ln>
                <a:effectLst/>
              </c:spPr>
              <c:txPr>
                <a:bodyPr/>
                <a:lstStyle/>
                <a:p>
                  <a:pPr>
                    <a:defRPr sz="1200" b="1">
                      <a:solidFill>
                        <a:srgbClr val="202945"/>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7-421E-435C-A1A0-BF025BAF9D71}"/>
                </c:ext>
              </c:extLst>
            </c:dLbl>
            <c:dLbl>
              <c:idx val="4"/>
              <c:numFmt formatCode="0.0%" sourceLinked="0"/>
              <c:spPr>
                <a:noFill/>
                <a:ln>
                  <a:noFill/>
                </a:ln>
                <a:effectLst/>
              </c:spPr>
              <c:txPr>
                <a:bodyPr/>
                <a:lstStyle/>
                <a:p>
                  <a:pPr>
                    <a:defRPr sz="12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9-421E-435C-A1A0-BF025BAF9D71}"/>
                </c:ext>
              </c:extLst>
            </c:dLbl>
            <c:dLbl>
              <c:idx val="5"/>
              <c:numFmt formatCode="0.0%" sourceLinked="0"/>
              <c:spPr>
                <a:noFill/>
                <a:ln>
                  <a:noFill/>
                </a:ln>
                <a:effectLst/>
              </c:spPr>
              <c:txPr>
                <a:bodyPr/>
                <a:lstStyle/>
                <a:p>
                  <a:pPr>
                    <a:defRPr sz="1200" b="1">
                      <a:solidFill>
                        <a:srgbClr val="202945"/>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B-421E-435C-A1A0-BF025BAF9D71}"/>
                </c:ext>
              </c:extLst>
            </c:dLbl>
            <c:numFmt formatCode="0.0%" sourceLinked="0"/>
            <c:spPr>
              <a:noFill/>
              <a:ln>
                <a:noFill/>
              </a:ln>
              <a:effectLst/>
            </c:spPr>
            <c:txPr>
              <a:bodyPr/>
              <a:lstStyle/>
              <a:p>
                <a:pPr>
                  <a:defRPr sz="1200" b="1">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Sheet1!$B$2:$B$7</c:f>
              <c:strCache>
                <c:ptCount val="6"/>
                <c:pt idx="0">
                  <c:v>Your Institution</c:v>
                </c:pt>
                <c:pt idx="1">
                  <c:v>Comparison Group</c:v>
                </c:pt>
                <c:pt idx="2">
                  <c:v>Your Institution</c:v>
                </c:pt>
                <c:pt idx="3">
                  <c:v>Comparison Group</c:v>
                </c:pt>
                <c:pt idx="4">
                  <c:v>Your Institution</c:v>
                </c:pt>
                <c:pt idx="5">
                  <c:v>Comparison Group</c:v>
                </c:pt>
              </c:strCache>
            </c:strRef>
          </c:cat>
          <c:val>
            <c:numRef>
              <c:f>Sheet1!$C$2:$C$7</c:f>
              <c:numCache>
                <c:formatCode>0.0%</c:formatCode>
                <c:ptCount val="6"/>
                <c:pt idx="0">
                  <c:v>0.371</c:v>
                </c:pt>
                <c:pt idx="1">
                  <c:v>0.39500000000000002</c:v>
                </c:pt>
                <c:pt idx="2">
                  <c:v>0.28100000000000003</c:v>
                </c:pt>
                <c:pt idx="3">
                  <c:v>0.32600000000000001</c:v>
                </c:pt>
                <c:pt idx="4">
                  <c:v>0.39900000000000002</c:v>
                </c:pt>
                <c:pt idx="5">
                  <c:v>0.37</c:v>
                </c:pt>
              </c:numCache>
            </c:numRef>
          </c:val>
          <c:extLst>
            <c:ext xmlns:c16="http://schemas.microsoft.com/office/drawing/2014/chart" uri="{C3380CC4-5D6E-409C-BE32-E72D297353CC}">
              <c16:uniqueId val="{0000000C-421E-435C-A1A0-BF025BAF9D71}"/>
            </c:ext>
          </c:extLst>
        </c:ser>
        <c:ser>
          <c:idx val="1"/>
          <c:order val="1"/>
          <c:tx>
            <c:strRef>
              <c:f>Sheet1!$D$1</c:f>
              <c:strCache>
                <c:ptCount val="1"/>
                <c:pt idx="0">
                  <c:v>Absolutely</c:v>
                </c:pt>
              </c:strCache>
            </c:strRef>
          </c:tx>
          <c:spPr>
            <a:solidFill>
              <a:schemeClr val="bg2"/>
            </a:solidFill>
            <a:ln w="9525">
              <a:solidFill>
                <a:schemeClr val="bg1"/>
              </a:solidFill>
            </a:ln>
            <a:effectLst/>
          </c:spPr>
          <c:invertIfNegative val="0"/>
          <c:dPt>
            <c:idx val="0"/>
            <c:invertIfNegative val="0"/>
            <c:bubble3D val="0"/>
            <c:spPr>
              <a:solidFill>
                <a:schemeClr val="accent1"/>
              </a:solidFill>
              <a:ln w="9525">
                <a:solidFill>
                  <a:schemeClr val="bg1"/>
                </a:solidFill>
              </a:ln>
              <a:effectLst/>
            </c:spPr>
            <c:extLst>
              <c:ext xmlns:c16="http://schemas.microsoft.com/office/drawing/2014/chart" uri="{C3380CC4-5D6E-409C-BE32-E72D297353CC}">
                <c16:uniqueId val="{0000000E-421E-435C-A1A0-BF025BAF9D71}"/>
              </c:ext>
            </c:extLst>
          </c:dPt>
          <c:dPt>
            <c:idx val="1"/>
            <c:invertIfNegative val="0"/>
            <c:bubble3D val="0"/>
            <c:extLst>
              <c:ext xmlns:c16="http://schemas.microsoft.com/office/drawing/2014/chart" uri="{C3380CC4-5D6E-409C-BE32-E72D297353CC}">
                <c16:uniqueId val="{00000010-421E-435C-A1A0-BF025BAF9D71}"/>
              </c:ext>
            </c:extLst>
          </c:dPt>
          <c:dPt>
            <c:idx val="2"/>
            <c:invertIfNegative val="0"/>
            <c:bubble3D val="0"/>
            <c:spPr>
              <a:solidFill>
                <a:schemeClr val="accent1"/>
              </a:solidFill>
              <a:ln w="9525">
                <a:solidFill>
                  <a:schemeClr val="bg1"/>
                </a:solidFill>
              </a:ln>
              <a:effectLst/>
            </c:spPr>
            <c:extLst>
              <c:ext xmlns:c16="http://schemas.microsoft.com/office/drawing/2014/chart" uri="{C3380CC4-5D6E-409C-BE32-E72D297353CC}">
                <c16:uniqueId val="{00000012-421E-435C-A1A0-BF025BAF9D71}"/>
              </c:ext>
            </c:extLst>
          </c:dPt>
          <c:dPt>
            <c:idx val="3"/>
            <c:invertIfNegative val="0"/>
            <c:bubble3D val="0"/>
            <c:extLst>
              <c:ext xmlns:c16="http://schemas.microsoft.com/office/drawing/2014/chart" uri="{C3380CC4-5D6E-409C-BE32-E72D297353CC}">
                <c16:uniqueId val="{00000014-421E-435C-A1A0-BF025BAF9D71}"/>
              </c:ext>
            </c:extLst>
          </c:dPt>
          <c:dPt>
            <c:idx val="4"/>
            <c:invertIfNegative val="0"/>
            <c:bubble3D val="0"/>
            <c:spPr>
              <a:solidFill>
                <a:schemeClr val="accent1"/>
              </a:solidFill>
              <a:ln w="9525">
                <a:solidFill>
                  <a:schemeClr val="bg1"/>
                </a:solidFill>
              </a:ln>
              <a:effectLst/>
            </c:spPr>
            <c:extLst>
              <c:ext xmlns:c16="http://schemas.microsoft.com/office/drawing/2014/chart" uri="{C3380CC4-5D6E-409C-BE32-E72D297353CC}">
                <c16:uniqueId val="{00000016-421E-435C-A1A0-BF025BAF9D71}"/>
              </c:ext>
            </c:extLst>
          </c:dPt>
          <c:dPt>
            <c:idx val="5"/>
            <c:invertIfNegative val="0"/>
            <c:bubble3D val="0"/>
            <c:extLst>
              <c:ext xmlns:c16="http://schemas.microsoft.com/office/drawing/2014/chart" uri="{C3380CC4-5D6E-409C-BE32-E72D297353CC}">
                <c16:uniqueId val="{00000018-421E-435C-A1A0-BF025BAF9D71}"/>
              </c:ext>
            </c:extLst>
          </c:dPt>
          <c:dLbls>
            <c:numFmt formatCode="0.0%" sourceLinked="0"/>
            <c:spPr>
              <a:noFill/>
              <a:ln>
                <a:noFill/>
              </a:ln>
              <a:effectLst/>
            </c:spPr>
            <c:txPr>
              <a:bodyPr/>
              <a:lstStyle/>
              <a:p>
                <a:pPr>
                  <a:defRPr sz="1200" b="1">
                    <a:solidFill>
                      <a:schemeClr val="tx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Sheet1!$B$2:$B$7</c:f>
              <c:strCache>
                <c:ptCount val="6"/>
                <c:pt idx="0">
                  <c:v>Your Institution</c:v>
                </c:pt>
                <c:pt idx="1">
                  <c:v>Comparison Group</c:v>
                </c:pt>
                <c:pt idx="2">
                  <c:v>Your Institution</c:v>
                </c:pt>
                <c:pt idx="3">
                  <c:v>Comparison Group</c:v>
                </c:pt>
                <c:pt idx="4">
                  <c:v>Your Institution</c:v>
                </c:pt>
                <c:pt idx="5">
                  <c:v>Comparison Group</c:v>
                </c:pt>
              </c:strCache>
            </c:strRef>
          </c:cat>
          <c:val>
            <c:numRef>
              <c:f>Sheet1!$D$2:$D$7</c:f>
              <c:numCache>
                <c:formatCode>0.0%</c:formatCode>
                <c:ptCount val="6"/>
                <c:pt idx="0">
                  <c:v>0.38900000000000001</c:v>
                </c:pt>
                <c:pt idx="1">
                  <c:v>0.40300000000000002</c:v>
                </c:pt>
                <c:pt idx="2">
                  <c:v>0.58399999999999996</c:v>
                </c:pt>
                <c:pt idx="3">
                  <c:v>0.443</c:v>
                </c:pt>
                <c:pt idx="4">
                  <c:v>0.47</c:v>
                </c:pt>
                <c:pt idx="5">
                  <c:v>0.54700000000000004</c:v>
                </c:pt>
              </c:numCache>
            </c:numRef>
          </c:val>
          <c:extLst>
            <c:ext xmlns:c16="http://schemas.microsoft.com/office/drawing/2014/chart" uri="{C3380CC4-5D6E-409C-BE32-E72D297353CC}">
              <c16:uniqueId val="{00000019-421E-435C-A1A0-BF025BAF9D71}"/>
            </c:ext>
          </c:extLst>
        </c:ser>
        <c:dLbls>
          <c:showLegendKey val="0"/>
          <c:showVal val="0"/>
          <c:showCatName val="0"/>
          <c:showSerName val="0"/>
          <c:showPercent val="0"/>
          <c:showBubbleSize val="0"/>
        </c:dLbls>
        <c:gapWidth val="74"/>
        <c:overlap val="100"/>
        <c:axId val="107947520"/>
        <c:axId val="105191040"/>
      </c:barChart>
      <c:catAx>
        <c:axId val="107947520"/>
        <c:scaling>
          <c:orientation val="minMax"/>
        </c:scaling>
        <c:delete val="0"/>
        <c:axPos val="b"/>
        <c:majorGridlines>
          <c:spPr>
            <a:ln>
              <a:solidFill>
                <a:schemeClr val="tx2"/>
              </a:solidFill>
            </a:ln>
          </c:spPr>
        </c:majorGridlines>
        <c:numFmt formatCode="General" sourceLinked="0"/>
        <c:majorTickMark val="none"/>
        <c:minorTickMark val="none"/>
        <c:tickLblPos val="none"/>
        <c:spPr>
          <a:ln>
            <a:solidFill>
              <a:schemeClr val="tx2"/>
            </a:solidFill>
          </a:ln>
        </c:spPr>
        <c:crossAx val="105191040"/>
        <c:crosses val="autoZero"/>
        <c:auto val="1"/>
        <c:lblAlgn val="ctr"/>
        <c:lblOffset val="100"/>
        <c:tickLblSkip val="2"/>
        <c:tickMarkSkip val="2"/>
        <c:noMultiLvlLbl val="0"/>
      </c:catAx>
      <c:valAx>
        <c:axId val="105191040"/>
        <c:scaling>
          <c:orientation val="minMax"/>
          <c:max val="1"/>
          <c:min val="0"/>
        </c:scaling>
        <c:delete val="0"/>
        <c:axPos val="l"/>
        <c:numFmt formatCode="0%" sourceLinked="0"/>
        <c:majorTickMark val="none"/>
        <c:minorTickMark val="none"/>
        <c:tickLblPos val="nextTo"/>
        <c:spPr>
          <a:ln>
            <a:solidFill>
              <a:schemeClr val="tx2"/>
            </a:solidFill>
          </a:ln>
        </c:spPr>
        <c:txPr>
          <a:bodyPr rot="0" vert="horz"/>
          <a:lstStyle/>
          <a:p>
            <a:pPr>
              <a:defRPr sz="1400" b="1" baseline="0">
                <a:solidFill>
                  <a:srgbClr val="202945"/>
                </a:solidFill>
              </a:defRPr>
            </a:pPr>
            <a:endParaRPr lang="en-US"/>
          </a:p>
        </c:txPr>
        <c:crossAx val="107947520"/>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0605736782902"/>
          <c:y val="0.102369442950066"/>
          <c:w val="0.84782024642754195"/>
          <c:h val="0.70122256457073195"/>
        </c:manualLayout>
      </c:layout>
      <c:barChart>
        <c:barDir val="col"/>
        <c:grouping val="clustered"/>
        <c:varyColors val="0"/>
        <c:ser>
          <c:idx val="0"/>
          <c:order val="0"/>
          <c:tx>
            <c:strRef>
              <c:f>Sheet1!$B$1</c:f>
              <c:strCache>
                <c:ptCount val="1"/>
                <c:pt idx="0">
                  <c:v>Your Institution</c:v>
                </c:pt>
              </c:strCache>
            </c:strRef>
          </c:tx>
          <c:spPr>
            <a:solidFill>
              <a:srgbClr val="E74C39"/>
            </a:solidFill>
            <a:ln w="9525">
              <a:solidFill>
                <a:srgbClr val="202945">
                  <a:alpha val="50000"/>
                </a:srgbClr>
              </a:solidFill>
            </a:ln>
          </c:spPr>
          <c:invertIfNegative val="0"/>
          <c:dLbls>
            <c:numFmt formatCode="0.0%" sourceLinked="0"/>
            <c:spPr>
              <a:noFill/>
              <a:ln w="21364">
                <a:noFill/>
              </a:ln>
            </c:spPr>
            <c:txPr>
              <a:bodyPr/>
              <a:lstStyle/>
              <a:p>
                <a:pPr>
                  <a:defRPr sz="1200" b="1" i="0" u="none" strike="noStrike" baseline="0">
                    <a:solidFill>
                      <a:srgbClr val="202945"/>
                    </a:solidFill>
                    <a:latin typeface="Garamond"/>
                    <a:ea typeface="Garamond"/>
                    <a:cs typeface="Garamond"/>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African American/ Black</c:v>
                </c:pt>
                <c:pt idx="1">
                  <c:v>American Indian/ Alaska Native</c:v>
                </c:pt>
                <c:pt idx="2">
                  <c:v>Asian/ Native Hawaiian/ Pacific Islander</c:v>
                </c:pt>
                <c:pt idx="3">
                  <c:v>Latinx</c:v>
                </c:pt>
                <c:pt idx="4">
                  <c:v>White/ Caucasian</c:v>
                </c:pt>
                <c:pt idx="5">
                  <c:v>Other Race/ Ethnicity</c:v>
                </c:pt>
                <c:pt idx="6">
                  <c:v>Two or More Races/ Ethnicities</c:v>
                </c:pt>
              </c:strCache>
            </c:strRef>
          </c:cat>
          <c:val>
            <c:numRef>
              <c:f>Sheet1!$B$2:$B$8</c:f>
              <c:numCache>
                <c:formatCode>0.0%</c:formatCode>
                <c:ptCount val="7"/>
                <c:pt idx="0">
                  <c:v>3.2000000000000001E-2</c:v>
                </c:pt>
                <c:pt idx="1">
                  <c:v>4.0000000000000001E-3</c:v>
                </c:pt>
                <c:pt idx="2">
                  <c:v>8.6999999999999994E-2</c:v>
                </c:pt>
                <c:pt idx="3">
                  <c:v>0.23799999999999999</c:v>
                </c:pt>
                <c:pt idx="4">
                  <c:v>0.44</c:v>
                </c:pt>
                <c:pt idx="5">
                  <c:v>4.0000000000000001E-3</c:v>
                </c:pt>
                <c:pt idx="6">
                  <c:v>0.19400000000000001</c:v>
                </c:pt>
              </c:numCache>
            </c:numRef>
          </c:val>
          <c:extLst>
            <c:ext xmlns:c16="http://schemas.microsoft.com/office/drawing/2014/chart" uri="{C3380CC4-5D6E-409C-BE32-E72D297353CC}">
              <c16:uniqueId val="{00000000-DA70-488E-890C-6F9B503FAC1E}"/>
            </c:ext>
          </c:extLst>
        </c:ser>
        <c:ser>
          <c:idx val="1"/>
          <c:order val="1"/>
          <c:tx>
            <c:strRef>
              <c:f>Sheet1!$C$1</c:f>
              <c:strCache>
                <c:ptCount val="1"/>
                <c:pt idx="0">
                  <c:v>Comparison Group</c:v>
                </c:pt>
              </c:strCache>
            </c:strRef>
          </c:tx>
          <c:spPr>
            <a:solidFill>
              <a:srgbClr val="202945"/>
            </a:solidFill>
            <a:ln w="9525">
              <a:solidFill>
                <a:srgbClr val="202945">
                  <a:alpha val="50000"/>
                </a:srgbClr>
              </a:solidFill>
            </a:ln>
          </c:spPr>
          <c:invertIfNegative val="0"/>
          <c:dLbls>
            <c:spPr>
              <a:noFill/>
              <a:ln>
                <a:noFill/>
              </a:ln>
              <a:effectLst/>
            </c:spPr>
            <c:txPr>
              <a:bodyPr/>
              <a:lstStyle/>
              <a:p>
                <a:pPr>
                  <a:defRPr sz="1200" baseline="0">
                    <a:solidFill>
                      <a:srgbClr val="202945"/>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African American/ Black</c:v>
                </c:pt>
                <c:pt idx="1">
                  <c:v>American Indian/ Alaska Native</c:v>
                </c:pt>
                <c:pt idx="2">
                  <c:v>Asian/ Native Hawaiian/ Pacific Islander</c:v>
                </c:pt>
                <c:pt idx="3">
                  <c:v>Latinx</c:v>
                </c:pt>
                <c:pt idx="4">
                  <c:v>White/ Caucasian</c:v>
                </c:pt>
                <c:pt idx="5">
                  <c:v>Other Race/ Ethnicity</c:v>
                </c:pt>
                <c:pt idx="6">
                  <c:v>Two or More Races/ Ethnicities</c:v>
                </c:pt>
              </c:strCache>
            </c:strRef>
          </c:cat>
          <c:val>
            <c:numRef>
              <c:f>Sheet1!$C$2:$C$8</c:f>
              <c:numCache>
                <c:formatCode>0.0%</c:formatCode>
                <c:ptCount val="7"/>
                <c:pt idx="0">
                  <c:v>5.8000000000000003E-2</c:v>
                </c:pt>
                <c:pt idx="1">
                  <c:v>4.0000000000000001E-3</c:v>
                </c:pt>
                <c:pt idx="2">
                  <c:v>1.9E-2</c:v>
                </c:pt>
                <c:pt idx="3">
                  <c:v>7.1999999999999995E-2</c:v>
                </c:pt>
                <c:pt idx="4">
                  <c:v>0.69399999999999995</c:v>
                </c:pt>
                <c:pt idx="5">
                  <c:v>4.0000000000000001E-3</c:v>
                </c:pt>
                <c:pt idx="6">
                  <c:v>0.15</c:v>
                </c:pt>
              </c:numCache>
            </c:numRef>
          </c:val>
          <c:extLst>
            <c:ext xmlns:c16="http://schemas.microsoft.com/office/drawing/2014/chart" uri="{C3380CC4-5D6E-409C-BE32-E72D297353CC}">
              <c16:uniqueId val="{00000001-DA70-488E-890C-6F9B503FAC1E}"/>
            </c:ext>
          </c:extLst>
        </c:ser>
        <c:dLbls>
          <c:showLegendKey val="0"/>
          <c:showVal val="1"/>
          <c:showCatName val="0"/>
          <c:showSerName val="0"/>
          <c:showPercent val="0"/>
          <c:showBubbleSize val="0"/>
        </c:dLbls>
        <c:gapWidth val="50"/>
        <c:axId val="35536384"/>
        <c:axId val="96419136"/>
      </c:barChart>
      <c:catAx>
        <c:axId val="35536384"/>
        <c:scaling>
          <c:orientation val="minMax"/>
        </c:scaling>
        <c:delete val="0"/>
        <c:axPos val="b"/>
        <c:numFmt formatCode="General" sourceLinked="1"/>
        <c:majorTickMark val="out"/>
        <c:minorTickMark val="none"/>
        <c:tickLblPos val="nextTo"/>
        <c:spPr>
          <a:ln>
            <a:solidFill>
              <a:schemeClr val="bg2"/>
            </a:solidFill>
          </a:ln>
        </c:spPr>
        <c:txPr>
          <a:bodyPr rot="0"/>
          <a:lstStyle/>
          <a:p>
            <a:pPr>
              <a:defRPr sz="1200" baseline="0">
                <a:solidFill>
                  <a:srgbClr val="202945"/>
                </a:solidFill>
              </a:defRPr>
            </a:pPr>
            <a:endParaRPr lang="en-US"/>
          </a:p>
        </c:txPr>
        <c:crossAx val="96419136"/>
        <c:crosses val="autoZero"/>
        <c:auto val="1"/>
        <c:lblAlgn val="ctr"/>
        <c:lblOffset val="100"/>
        <c:tickLblSkip val="1"/>
        <c:tickMarkSkip val="1"/>
        <c:noMultiLvlLbl val="0"/>
      </c:catAx>
      <c:valAx>
        <c:axId val="96419136"/>
        <c:scaling>
          <c:orientation val="minMax"/>
          <c:max val="0.9"/>
          <c:min val="0"/>
        </c:scaling>
        <c:delete val="0"/>
        <c:axPos val="l"/>
        <c:numFmt formatCode="0%" sourceLinked="0"/>
        <c:majorTickMark val="none"/>
        <c:minorTickMark val="none"/>
        <c:tickLblPos val="nextTo"/>
        <c:spPr>
          <a:ln>
            <a:solidFill>
              <a:schemeClr val="bg2"/>
            </a:solidFill>
          </a:ln>
        </c:spPr>
        <c:txPr>
          <a:bodyPr rot="0" vert="horz"/>
          <a:lstStyle/>
          <a:p>
            <a:pPr>
              <a:defRPr sz="1400" b="1" i="0" u="none" strike="noStrike" baseline="0">
                <a:solidFill>
                  <a:srgbClr val="202945"/>
                </a:solidFill>
                <a:latin typeface="Garamond"/>
                <a:ea typeface="Garamond"/>
                <a:cs typeface="Garamond"/>
              </a:defRPr>
            </a:pPr>
            <a:endParaRPr lang="en-US"/>
          </a:p>
        </c:txPr>
        <c:crossAx val="35536384"/>
        <c:crosses val="autoZero"/>
        <c:crossBetween val="between"/>
        <c:majorUnit val="0.1"/>
        <c:minorUnit val="0.04"/>
      </c:valAx>
    </c:plotArea>
    <c:legend>
      <c:legendPos val="b"/>
      <c:legendEntry>
        <c:idx val="0"/>
        <c:txPr>
          <a:bodyPr/>
          <a:lstStyle/>
          <a:p>
            <a:pPr>
              <a:defRPr sz="1400" b="0" i="0" baseline="0">
                <a:solidFill>
                  <a:srgbClr val="202945"/>
                </a:solidFill>
              </a:defRPr>
            </a:pPr>
            <a:endParaRPr lang="en-US"/>
          </a:p>
        </c:txPr>
      </c:legendEntry>
      <c:legendEntry>
        <c:idx val="1"/>
        <c:txPr>
          <a:bodyPr/>
          <a:lstStyle/>
          <a:p>
            <a:pPr>
              <a:defRPr sz="1400" b="0" i="0" baseline="0">
                <a:solidFill>
                  <a:srgbClr val="202945"/>
                </a:solidFill>
              </a:defRPr>
            </a:pPr>
            <a:endParaRPr lang="en-US"/>
          </a:p>
        </c:txPr>
      </c:legendEntry>
      <c:layout>
        <c:manualLayout>
          <c:xMode val="edge"/>
          <c:yMode val="edge"/>
          <c:x val="0.33688026496687912"/>
          <c:y val="0.91067201158678712"/>
          <c:w val="0.37936743201217493"/>
          <c:h val="8.9327988413213044E-2"/>
        </c:manualLayout>
      </c:layout>
      <c:overlay val="0"/>
      <c:txPr>
        <a:bodyPr/>
        <a:lstStyle/>
        <a:p>
          <a:pPr>
            <a:defRPr sz="1400" b="1" baseline="0">
              <a:solidFill>
                <a:srgbClr val="202945"/>
              </a:solidFill>
            </a:defRPr>
          </a:pPr>
          <a:endParaRPr lang="en-US"/>
        </a:p>
      </c:txPr>
    </c:legend>
    <c:plotVisOnly val="1"/>
    <c:dispBlanksAs val="gap"/>
    <c:showDLblsOverMax val="0"/>
  </c:chart>
  <c:spPr>
    <a:noFill/>
    <a:ln>
      <a:noFill/>
    </a:ln>
  </c:spPr>
  <c:txPr>
    <a:bodyPr/>
    <a:lstStyle/>
    <a:p>
      <a:pPr>
        <a:defRPr sz="1009" b="1" i="0" u="none" strike="noStrike" baseline="0">
          <a:solidFill>
            <a:schemeClr val="tx1"/>
          </a:solidFill>
          <a:latin typeface="Garamond"/>
          <a:ea typeface="Garamond"/>
          <a:cs typeface="Garamond"/>
        </a:defRPr>
      </a:pPr>
      <a:endParaRPr lang="en-US"/>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5018226888305631E-2"/>
          <c:y val="3.2512725682017019E-2"/>
          <c:w val="0.90646325459317589"/>
          <c:h val="0.82693589437683923"/>
        </c:manualLayout>
      </c:layout>
      <c:barChart>
        <c:barDir val="col"/>
        <c:grouping val="clustered"/>
        <c:varyColors val="0"/>
        <c:ser>
          <c:idx val="0"/>
          <c:order val="0"/>
          <c:tx>
            <c:strRef>
              <c:f>Sheet1!$B$1</c:f>
              <c:strCache>
                <c:ptCount val="1"/>
                <c:pt idx="0">
                  <c:v>Your Institution</c:v>
                </c:pt>
              </c:strCache>
            </c:strRef>
          </c:tx>
          <c:spPr>
            <a:solidFill>
              <a:schemeClr val="accent1"/>
            </a:solidFill>
            <a:ln w="9525">
              <a:solidFill>
                <a:schemeClr val="bg2"/>
              </a:solidFill>
            </a:ln>
          </c:spPr>
          <c:invertIfNegative val="0"/>
          <c:dLbls>
            <c:numFmt formatCode="0.0%" sourceLinked="0"/>
            <c:spPr>
              <a:noFill/>
              <a:ln>
                <a:noFill/>
              </a:ln>
              <a:effectLst/>
            </c:spPr>
            <c:txPr>
              <a:bodyPr/>
              <a:lstStyle/>
              <a:p>
                <a:pPr>
                  <a:defRPr sz="1200" b="1">
                    <a:solidFill>
                      <a:srgbClr val="202945"/>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Pre-Med</c:v>
                </c:pt>
                <c:pt idx="1">
                  <c:v>Pre-Law</c:v>
                </c:pt>
              </c:strCache>
            </c:strRef>
          </c:cat>
          <c:val>
            <c:numRef>
              <c:f>Sheet1!$B$2:$B$3</c:f>
              <c:numCache>
                <c:formatCode>0.00%</c:formatCode>
                <c:ptCount val="2"/>
                <c:pt idx="0">
                  <c:v>9.6000000000000002E-2</c:v>
                </c:pt>
                <c:pt idx="1">
                  <c:v>3.5000000000000003E-2</c:v>
                </c:pt>
              </c:numCache>
            </c:numRef>
          </c:val>
          <c:extLst>
            <c:ext xmlns:c16="http://schemas.microsoft.com/office/drawing/2014/chart" uri="{C3380CC4-5D6E-409C-BE32-E72D297353CC}">
              <c16:uniqueId val="{00000000-9F44-43B8-8FFD-0321CA352D9C}"/>
            </c:ext>
          </c:extLst>
        </c:ser>
        <c:ser>
          <c:idx val="1"/>
          <c:order val="1"/>
          <c:tx>
            <c:strRef>
              <c:f>Sheet1!$C$1</c:f>
              <c:strCache>
                <c:ptCount val="1"/>
                <c:pt idx="0">
                  <c:v>Comparison Group</c:v>
                </c:pt>
              </c:strCache>
            </c:strRef>
          </c:tx>
          <c:spPr>
            <a:solidFill>
              <a:schemeClr val="bg2"/>
            </a:solidFill>
            <a:ln w="9525">
              <a:solidFill>
                <a:schemeClr val="bg2"/>
              </a:solidFill>
            </a:ln>
          </c:spPr>
          <c:invertIfNegative val="0"/>
          <c:dLbls>
            <c:numFmt formatCode="0.0%" sourceLinked="0"/>
            <c:spPr>
              <a:noFill/>
              <a:ln>
                <a:noFill/>
              </a:ln>
              <a:effectLst/>
            </c:spPr>
            <c:txPr>
              <a:bodyPr/>
              <a:lstStyle/>
              <a:p>
                <a:pPr>
                  <a:defRPr sz="1200" b="1" baseline="0">
                    <a:solidFill>
                      <a:schemeClr val="bg2"/>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Pre-Med</c:v>
                </c:pt>
                <c:pt idx="1">
                  <c:v>Pre-Law</c:v>
                </c:pt>
              </c:strCache>
            </c:strRef>
          </c:cat>
          <c:val>
            <c:numRef>
              <c:f>Sheet1!$C$2:$C$3</c:f>
              <c:numCache>
                <c:formatCode>0.00%</c:formatCode>
                <c:ptCount val="2"/>
                <c:pt idx="0">
                  <c:v>0.17899999999999999</c:v>
                </c:pt>
                <c:pt idx="1">
                  <c:v>6.0999999999999999E-2</c:v>
                </c:pt>
              </c:numCache>
            </c:numRef>
          </c:val>
          <c:extLst>
            <c:ext xmlns:c16="http://schemas.microsoft.com/office/drawing/2014/chart" uri="{C3380CC4-5D6E-409C-BE32-E72D297353CC}">
              <c16:uniqueId val="{00000001-9F44-43B8-8FFD-0321CA352D9C}"/>
            </c:ext>
          </c:extLst>
        </c:ser>
        <c:dLbls>
          <c:showLegendKey val="0"/>
          <c:showVal val="1"/>
          <c:showCatName val="0"/>
          <c:showSerName val="0"/>
          <c:showPercent val="0"/>
          <c:showBubbleSize val="0"/>
        </c:dLbls>
        <c:gapWidth val="75"/>
        <c:overlap val="-25"/>
        <c:axId val="110181888"/>
        <c:axId val="105432768"/>
      </c:barChart>
      <c:catAx>
        <c:axId val="110181888"/>
        <c:scaling>
          <c:orientation val="minMax"/>
        </c:scaling>
        <c:delete val="0"/>
        <c:axPos val="b"/>
        <c:majorGridlines>
          <c:spPr>
            <a:ln>
              <a:solidFill>
                <a:schemeClr val="accent3"/>
              </a:solidFill>
            </a:ln>
          </c:spPr>
        </c:majorGridlines>
        <c:numFmt formatCode="General" sourceLinked="0"/>
        <c:majorTickMark val="none"/>
        <c:minorTickMark val="none"/>
        <c:tickLblPos val="nextTo"/>
        <c:spPr>
          <a:ln>
            <a:solidFill>
              <a:schemeClr val="tx2"/>
            </a:solidFill>
          </a:ln>
        </c:spPr>
        <c:txPr>
          <a:bodyPr/>
          <a:lstStyle/>
          <a:p>
            <a:pPr>
              <a:defRPr sz="1400" baseline="0">
                <a:solidFill>
                  <a:srgbClr val="202945"/>
                </a:solidFill>
              </a:defRPr>
            </a:pPr>
            <a:endParaRPr lang="en-US"/>
          </a:p>
        </c:txPr>
        <c:crossAx val="105432768"/>
        <c:crosses val="autoZero"/>
        <c:auto val="1"/>
        <c:lblAlgn val="ctr"/>
        <c:lblOffset val="100"/>
        <c:noMultiLvlLbl val="0"/>
      </c:catAx>
      <c:valAx>
        <c:axId val="105432768"/>
        <c:scaling>
          <c:orientation val="minMax"/>
          <c:max val="0.65000000000000013"/>
          <c:min val="0"/>
        </c:scaling>
        <c:delete val="0"/>
        <c:axPos val="l"/>
        <c:numFmt formatCode="0%" sourceLinked="0"/>
        <c:majorTickMark val="none"/>
        <c:minorTickMark val="none"/>
        <c:tickLblPos val="nextTo"/>
        <c:spPr>
          <a:ln w="9525">
            <a:noFill/>
          </a:ln>
        </c:spPr>
        <c:txPr>
          <a:bodyPr/>
          <a:lstStyle/>
          <a:p>
            <a:pPr>
              <a:defRPr sz="1400" b="1" baseline="0">
                <a:solidFill>
                  <a:srgbClr val="202945"/>
                </a:solidFill>
              </a:defRPr>
            </a:pPr>
            <a:endParaRPr lang="en-US"/>
          </a:p>
        </c:txPr>
        <c:crossAx val="110181888"/>
        <c:crosses val="autoZero"/>
        <c:crossBetween val="between"/>
      </c:valAx>
    </c:plotArea>
    <c:legend>
      <c:legendPos val="b"/>
      <c:layout>
        <c:manualLayout>
          <c:xMode val="edge"/>
          <c:yMode val="edge"/>
          <c:x val="0.35094901331778"/>
          <c:y val="0.94857333174262304"/>
          <c:w val="0.35365740740740698"/>
          <c:h val="4.8901415732124399E-2"/>
        </c:manualLayout>
      </c:layout>
      <c:overlay val="0"/>
      <c:txPr>
        <a:bodyPr/>
        <a:lstStyle/>
        <a:p>
          <a:pPr>
            <a:defRPr sz="1200" baseline="0">
              <a:solidFill>
                <a:srgbClr val="202945"/>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Your Institution</c:v>
                </c:pt>
              </c:strCache>
            </c:strRef>
          </c:tx>
          <c:spPr>
            <a:solidFill>
              <a:schemeClr val="accent1"/>
            </a:solidFill>
            <a:ln w="9525">
              <a:solidFill>
                <a:schemeClr val="bg2"/>
              </a:solidFill>
            </a:ln>
          </c:spPr>
          <c:invertIfNegative val="0"/>
          <c:dLbls>
            <c:numFmt formatCode="0.0%" sourceLinked="0"/>
            <c:spPr>
              <a:noFill/>
              <a:ln>
                <a:noFill/>
              </a:ln>
              <a:effectLst/>
            </c:spPr>
            <c:txPr>
              <a:bodyPr/>
              <a:lstStyle/>
              <a:p>
                <a:pPr>
                  <a:defRPr sz="1000" b="1">
                    <a:solidFill>
                      <a:srgbClr val="202945"/>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1</c:v>
                </c:pt>
                <c:pt idx="1">
                  <c:v>2</c:v>
                </c:pt>
                <c:pt idx="2">
                  <c:v>3</c:v>
                </c:pt>
                <c:pt idx="3">
                  <c:v>4</c:v>
                </c:pt>
                <c:pt idx="4">
                  <c:v>5</c:v>
                </c:pt>
                <c:pt idx="5">
                  <c:v>6+</c:v>
                </c:pt>
                <c:pt idx="6">
                  <c:v>Do not plan to graduate from this college</c:v>
                </c:pt>
              </c:strCache>
            </c:strRef>
          </c:cat>
          <c:val>
            <c:numRef>
              <c:f>Sheet1!$B$2:$B$8</c:f>
              <c:numCache>
                <c:formatCode>0.00%</c:formatCode>
                <c:ptCount val="7"/>
                <c:pt idx="0">
                  <c:v>7.0000000000000001E-3</c:v>
                </c:pt>
                <c:pt idx="1">
                  <c:v>7.0000000000000001E-3</c:v>
                </c:pt>
                <c:pt idx="2">
                  <c:v>1.2E-2</c:v>
                </c:pt>
                <c:pt idx="3">
                  <c:v>0.96299999999999997</c:v>
                </c:pt>
                <c:pt idx="4">
                  <c:v>1.2E-2</c:v>
                </c:pt>
                <c:pt idx="5">
                  <c:v>0</c:v>
                </c:pt>
                <c:pt idx="6">
                  <c:v>0</c:v>
                </c:pt>
              </c:numCache>
            </c:numRef>
          </c:val>
          <c:extLst>
            <c:ext xmlns:c16="http://schemas.microsoft.com/office/drawing/2014/chart" uri="{C3380CC4-5D6E-409C-BE32-E72D297353CC}">
              <c16:uniqueId val="{00000000-E885-4808-96E7-99E46BD9A25B}"/>
            </c:ext>
          </c:extLst>
        </c:ser>
        <c:ser>
          <c:idx val="1"/>
          <c:order val="1"/>
          <c:tx>
            <c:strRef>
              <c:f>Sheet1!$C$1</c:f>
              <c:strCache>
                <c:ptCount val="1"/>
                <c:pt idx="0">
                  <c:v>Comparison Group</c:v>
                </c:pt>
              </c:strCache>
            </c:strRef>
          </c:tx>
          <c:spPr>
            <a:solidFill>
              <a:schemeClr val="bg2"/>
            </a:solidFill>
            <a:ln w="3175">
              <a:solidFill>
                <a:srgbClr val="7680AC">
                  <a:alpha val="50000"/>
                </a:srgbClr>
              </a:solidFill>
            </a:ln>
          </c:spPr>
          <c:invertIfNegative val="0"/>
          <c:dLbls>
            <c:numFmt formatCode="0.0%" sourceLinked="0"/>
            <c:spPr>
              <a:noFill/>
              <a:ln>
                <a:noFill/>
              </a:ln>
              <a:effectLst/>
            </c:spPr>
            <c:txPr>
              <a:bodyPr/>
              <a:lstStyle/>
              <a:p>
                <a:pPr>
                  <a:defRPr sz="1000" b="1">
                    <a:solidFill>
                      <a:schemeClr val="bg2"/>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1</c:v>
                </c:pt>
                <c:pt idx="1">
                  <c:v>2</c:v>
                </c:pt>
                <c:pt idx="2">
                  <c:v>3</c:v>
                </c:pt>
                <c:pt idx="3">
                  <c:v>4</c:v>
                </c:pt>
                <c:pt idx="4">
                  <c:v>5</c:v>
                </c:pt>
                <c:pt idx="5">
                  <c:v>6+</c:v>
                </c:pt>
                <c:pt idx="6">
                  <c:v>Do not plan to graduate from this college</c:v>
                </c:pt>
              </c:strCache>
            </c:strRef>
          </c:cat>
          <c:val>
            <c:numRef>
              <c:f>Sheet1!$C$2:$C$8</c:f>
              <c:numCache>
                <c:formatCode>0.00%</c:formatCode>
                <c:ptCount val="7"/>
                <c:pt idx="0">
                  <c:v>8.0000000000000002E-3</c:v>
                </c:pt>
                <c:pt idx="1">
                  <c:v>6.0000000000000001E-3</c:v>
                </c:pt>
                <c:pt idx="2">
                  <c:v>2.5000000000000001E-2</c:v>
                </c:pt>
                <c:pt idx="3">
                  <c:v>0.93799999999999994</c:v>
                </c:pt>
                <c:pt idx="4">
                  <c:v>2.1999999999999999E-2</c:v>
                </c:pt>
                <c:pt idx="5">
                  <c:v>1E-3</c:v>
                </c:pt>
                <c:pt idx="6">
                  <c:v>0</c:v>
                </c:pt>
              </c:numCache>
            </c:numRef>
          </c:val>
          <c:extLst>
            <c:ext xmlns:c16="http://schemas.microsoft.com/office/drawing/2014/chart" uri="{C3380CC4-5D6E-409C-BE32-E72D297353CC}">
              <c16:uniqueId val="{00000001-E885-4808-96E7-99E46BD9A25B}"/>
            </c:ext>
          </c:extLst>
        </c:ser>
        <c:dLbls>
          <c:showLegendKey val="0"/>
          <c:showVal val="1"/>
          <c:showCatName val="0"/>
          <c:showSerName val="0"/>
          <c:showPercent val="0"/>
          <c:showBubbleSize val="0"/>
        </c:dLbls>
        <c:gapWidth val="75"/>
        <c:overlap val="-25"/>
        <c:axId val="110305280"/>
        <c:axId val="105435072"/>
      </c:barChart>
      <c:catAx>
        <c:axId val="110305280"/>
        <c:scaling>
          <c:orientation val="minMax"/>
        </c:scaling>
        <c:delete val="0"/>
        <c:axPos val="b"/>
        <c:majorGridlines>
          <c:spPr>
            <a:ln>
              <a:solidFill>
                <a:schemeClr val="tx2"/>
              </a:solidFill>
            </a:ln>
          </c:spPr>
        </c:majorGridlines>
        <c:numFmt formatCode="General" sourceLinked="1"/>
        <c:majorTickMark val="none"/>
        <c:minorTickMark val="none"/>
        <c:tickLblPos val="nextTo"/>
        <c:spPr>
          <a:ln>
            <a:solidFill>
              <a:schemeClr val="tx2"/>
            </a:solidFill>
          </a:ln>
        </c:spPr>
        <c:txPr>
          <a:bodyPr/>
          <a:lstStyle/>
          <a:p>
            <a:pPr>
              <a:defRPr sz="1400" b="1" baseline="0">
                <a:solidFill>
                  <a:srgbClr val="202945"/>
                </a:solidFill>
              </a:defRPr>
            </a:pPr>
            <a:endParaRPr lang="en-US"/>
          </a:p>
        </c:txPr>
        <c:crossAx val="105435072"/>
        <c:crosses val="autoZero"/>
        <c:auto val="1"/>
        <c:lblAlgn val="ctr"/>
        <c:lblOffset val="100"/>
        <c:noMultiLvlLbl val="0"/>
      </c:catAx>
      <c:valAx>
        <c:axId val="105435072"/>
        <c:scaling>
          <c:orientation val="minMax"/>
          <c:max val="1"/>
        </c:scaling>
        <c:delete val="0"/>
        <c:axPos val="l"/>
        <c:numFmt formatCode="0%" sourceLinked="0"/>
        <c:majorTickMark val="none"/>
        <c:minorTickMark val="none"/>
        <c:tickLblPos val="nextTo"/>
        <c:spPr>
          <a:ln w="9525">
            <a:solidFill>
              <a:schemeClr val="tx2"/>
            </a:solidFill>
          </a:ln>
        </c:spPr>
        <c:txPr>
          <a:bodyPr/>
          <a:lstStyle/>
          <a:p>
            <a:pPr>
              <a:defRPr sz="1400" b="1" baseline="0">
                <a:solidFill>
                  <a:srgbClr val="202945"/>
                </a:solidFill>
              </a:defRPr>
            </a:pPr>
            <a:endParaRPr lang="en-US"/>
          </a:p>
        </c:txPr>
        <c:crossAx val="110305280"/>
        <c:crosses val="autoZero"/>
        <c:crossBetween val="between"/>
      </c:valAx>
    </c:plotArea>
    <c:legend>
      <c:legendPos val="b"/>
      <c:layout>
        <c:manualLayout>
          <c:xMode val="edge"/>
          <c:yMode val="edge"/>
          <c:x val="0.35567385598539297"/>
          <c:y val="0.94114743809197898"/>
          <c:w val="0.33213043478260901"/>
          <c:h val="4.6775267222031999E-2"/>
        </c:manualLayout>
      </c:layout>
      <c:overlay val="0"/>
      <c:txPr>
        <a:bodyPr/>
        <a:lstStyle/>
        <a:p>
          <a:pPr>
            <a:defRPr sz="1200" baseline="0">
              <a:solidFill>
                <a:srgbClr val="202945"/>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Your Institution</c:v>
                </c:pt>
              </c:strCache>
            </c:strRef>
          </c:tx>
          <c:spPr>
            <a:solidFill>
              <a:schemeClr val="accent1"/>
            </a:solidFill>
            <a:ln w="9525">
              <a:solidFill>
                <a:schemeClr val="bg2"/>
              </a:solidFill>
            </a:ln>
          </c:spPr>
          <c:invertIfNegative val="0"/>
          <c:dLbls>
            <c:numFmt formatCode="0.0%" sourceLinked="0"/>
            <c:spPr>
              <a:noFill/>
              <a:ln>
                <a:noFill/>
              </a:ln>
              <a:effectLst/>
            </c:spPr>
            <c:txPr>
              <a:bodyPr/>
              <a:lstStyle/>
              <a:p>
                <a:pPr>
                  <a:defRPr sz="1000" b="1">
                    <a:solidFill>
                      <a:srgbClr val="202945"/>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None</c:v>
                </c:pt>
                <c:pt idx="1">
                  <c:v>Vocational certificate</c:v>
                </c:pt>
                <c:pt idx="2">
                  <c:v>Associate (A.A. or equivalent)</c:v>
                </c:pt>
                <c:pt idx="3">
                  <c:v>Bachelor's degree (B.A., B.S., B.D., etc.)</c:v>
                </c:pt>
                <c:pt idx="4">
                  <c:v>Master's degree (M.A., M.S., M.B.A., etc.)</c:v>
                </c:pt>
                <c:pt idx="5">
                  <c:v>J.D. (Law)</c:v>
                </c:pt>
                <c:pt idx="6">
                  <c:v>M.D., D.D.S., D.V.M., etc. (Medical)</c:v>
                </c:pt>
                <c:pt idx="7">
                  <c:v>Ph.D.</c:v>
                </c:pt>
                <c:pt idx="8">
                  <c:v>Professional Doctorate (Ed.D., Psy.D., etc.)</c:v>
                </c:pt>
                <c:pt idx="9">
                  <c:v>Other</c:v>
                </c:pt>
              </c:strCache>
            </c:strRef>
          </c:cat>
          <c:val>
            <c:numRef>
              <c:f>Sheet1!$B$2:$B$11</c:f>
              <c:numCache>
                <c:formatCode>0.00%</c:formatCode>
                <c:ptCount val="10"/>
                <c:pt idx="0">
                  <c:v>0.01</c:v>
                </c:pt>
                <c:pt idx="1">
                  <c:v>0</c:v>
                </c:pt>
                <c:pt idx="2">
                  <c:v>0</c:v>
                </c:pt>
                <c:pt idx="3">
                  <c:v>0.17</c:v>
                </c:pt>
                <c:pt idx="4">
                  <c:v>0.42399999999999999</c:v>
                </c:pt>
                <c:pt idx="5">
                  <c:v>0.28799999999999998</c:v>
                </c:pt>
                <c:pt idx="6">
                  <c:v>6.9000000000000006E-2</c:v>
                </c:pt>
                <c:pt idx="7">
                  <c:v>2.1999999999999999E-2</c:v>
                </c:pt>
                <c:pt idx="8">
                  <c:v>0.01</c:v>
                </c:pt>
                <c:pt idx="9">
                  <c:v>1.7000000000000001E-2</c:v>
                </c:pt>
              </c:numCache>
            </c:numRef>
          </c:val>
          <c:extLst>
            <c:ext xmlns:c16="http://schemas.microsoft.com/office/drawing/2014/chart" uri="{C3380CC4-5D6E-409C-BE32-E72D297353CC}">
              <c16:uniqueId val="{00000000-DFDC-4BD2-A8CB-394F34B2F919}"/>
            </c:ext>
          </c:extLst>
        </c:ser>
        <c:ser>
          <c:idx val="1"/>
          <c:order val="1"/>
          <c:tx>
            <c:strRef>
              <c:f>Sheet1!$C$1</c:f>
              <c:strCache>
                <c:ptCount val="1"/>
                <c:pt idx="0">
                  <c:v>Comparison Group</c:v>
                </c:pt>
              </c:strCache>
            </c:strRef>
          </c:tx>
          <c:spPr>
            <a:solidFill>
              <a:schemeClr val="bg2"/>
            </a:solidFill>
            <a:ln w="3175">
              <a:solidFill>
                <a:srgbClr val="7680AC">
                  <a:alpha val="50000"/>
                </a:srgbClr>
              </a:solidFill>
            </a:ln>
          </c:spPr>
          <c:invertIfNegative val="0"/>
          <c:dLbls>
            <c:numFmt formatCode="0.0%" sourceLinked="0"/>
            <c:spPr>
              <a:noFill/>
              <a:ln>
                <a:noFill/>
              </a:ln>
              <a:effectLst/>
            </c:spPr>
            <c:txPr>
              <a:bodyPr/>
              <a:lstStyle/>
              <a:p>
                <a:pPr>
                  <a:defRPr sz="1000" b="1">
                    <a:solidFill>
                      <a:schemeClr val="bg2"/>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None</c:v>
                </c:pt>
                <c:pt idx="1">
                  <c:v>Vocational certificate</c:v>
                </c:pt>
                <c:pt idx="2">
                  <c:v>Associate (A.A. or equivalent)</c:v>
                </c:pt>
                <c:pt idx="3">
                  <c:v>Bachelor's degree (B.A., B.S., B.D., etc.)</c:v>
                </c:pt>
                <c:pt idx="4">
                  <c:v>Master's degree (M.A., M.S., M.B.A., etc.)</c:v>
                </c:pt>
                <c:pt idx="5">
                  <c:v>J.D. (Law)</c:v>
                </c:pt>
                <c:pt idx="6">
                  <c:v>M.D., D.D.S., D.V.M., etc. (Medical)</c:v>
                </c:pt>
                <c:pt idx="7">
                  <c:v>Ph.D.</c:v>
                </c:pt>
                <c:pt idx="8">
                  <c:v>Professional Doctorate (Ed.D., Psy.D., etc.)</c:v>
                </c:pt>
                <c:pt idx="9">
                  <c:v>Other</c:v>
                </c:pt>
              </c:strCache>
            </c:strRef>
          </c:cat>
          <c:val>
            <c:numRef>
              <c:f>Sheet1!$C$2:$C$11</c:f>
              <c:numCache>
                <c:formatCode>0.00%</c:formatCode>
                <c:ptCount val="10"/>
                <c:pt idx="0">
                  <c:v>4.0000000000000001E-3</c:v>
                </c:pt>
                <c:pt idx="1">
                  <c:v>1E-3</c:v>
                </c:pt>
                <c:pt idx="2">
                  <c:v>3.0000000000000001E-3</c:v>
                </c:pt>
                <c:pt idx="3">
                  <c:v>0.21199999999999999</c:v>
                </c:pt>
                <c:pt idx="4">
                  <c:v>0.39600000000000002</c:v>
                </c:pt>
                <c:pt idx="5">
                  <c:v>0.19900000000000001</c:v>
                </c:pt>
                <c:pt idx="6">
                  <c:v>0.11799999999999999</c:v>
                </c:pt>
                <c:pt idx="7">
                  <c:v>4.8000000000000001E-2</c:v>
                </c:pt>
                <c:pt idx="8">
                  <c:v>0.01</c:v>
                </c:pt>
                <c:pt idx="9">
                  <c:v>1.4E-2</c:v>
                </c:pt>
              </c:numCache>
            </c:numRef>
          </c:val>
          <c:extLst>
            <c:ext xmlns:c16="http://schemas.microsoft.com/office/drawing/2014/chart" uri="{C3380CC4-5D6E-409C-BE32-E72D297353CC}">
              <c16:uniqueId val="{00000001-DFDC-4BD2-A8CB-394F34B2F919}"/>
            </c:ext>
          </c:extLst>
        </c:ser>
        <c:dLbls>
          <c:showLegendKey val="0"/>
          <c:showVal val="1"/>
          <c:showCatName val="0"/>
          <c:showSerName val="0"/>
          <c:showPercent val="0"/>
          <c:showBubbleSize val="0"/>
        </c:dLbls>
        <c:gapWidth val="75"/>
        <c:overlap val="-25"/>
        <c:axId val="110306304"/>
        <c:axId val="105438528"/>
      </c:barChart>
      <c:catAx>
        <c:axId val="110306304"/>
        <c:scaling>
          <c:orientation val="minMax"/>
        </c:scaling>
        <c:delete val="0"/>
        <c:axPos val="b"/>
        <c:majorGridlines>
          <c:spPr>
            <a:ln>
              <a:solidFill>
                <a:schemeClr val="tx2"/>
              </a:solidFill>
            </a:ln>
          </c:spPr>
        </c:majorGridlines>
        <c:numFmt formatCode="General" sourceLinked="0"/>
        <c:majorTickMark val="none"/>
        <c:minorTickMark val="none"/>
        <c:tickLblPos val="nextTo"/>
        <c:spPr>
          <a:ln>
            <a:solidFill>
              <a:schemeClr val="tx2"/>
            </a:solidFill>
          </a:ln>
        </c:spPr>
        <c:txPr>
          <a:bodyPr rot="0"/>
          <a:lstStyle/>
          <a:p>
            <a:pPr>
              <a:defRPr sz="1300" baseline="0">
                <a:solidFill>
                  <a:srgbClr val="202945"/>
                </a:solidFill>
              </a:defRPr>
            </a:pPr>
            <a:endParaRPr lang="en-US"/>
          </a:p>
        </c:txPr>
        <c:crossAx val="105438528"/>
        <c:crosses val="autoZero"/>
        <c:auto val="1"/>
        <c:lblAlgn val="ctr"/>
        <c:lblOffset val="100"/>
        <c:noMultiLvlLbl val="0"/>
      </c:catAx>
      <c:valAx>
        <c:axId val="105438528"/>
        <c:scaling>
          <c:orientation val="minMax"/>
          <c:max val="0.8"/>
          <c:min val="0"/>
        </c:scaling>
        <c:delete val="0"/>
        <c:axPos val="l"/>
        <c:numFmt formatCode="0%" sourceLinked="0"/>
        <c:majorTickMark val="none"/>
        <c:minorTickMark val="none"/>
        <c:tickLblPos val="nextTo"/>
        <c:spPr>
          <a:ln w="9525">
            <a:noFill/>
          </a:ln>
        </c:spPr>
        <c:txPr>
          <a:bodyPr/>
          <a:lstStyle/>
          <a:p>
            <a:pPr>
              <a:defRPr sz="1400" b="1" baseline="0">
                <a:solidFill>
                  <a:srgbClr val="202945"/>
                </a:solidFill>
              </a:defRPr>
            </a:pPr>
            <a:endParaRPr lang="en-US"/>
          </a:p>
        </c:txPr>
        <c:crossAx val="110306304"/>
        <c:crosses val="autoZero"/>
        <c:crossBetween val="between"/>
      </c:valAx>
    </c:plotArea>
    <c:legend>
      <c:legendPos val="b"/>
      <c:layout>
        <c:manualLayout>
          <c:xMode val="edge"/>
          <c:yMode val="edge"/>
          <c:x val="0.34016611986001799"/>
          <c:y val="0.95454234593915199"/>
          <c:w val="0.31966776027996502"/>
          <c:h val="4.5457654060848E-2"/>
        </c:manualLayout>
      </c:layout>
      <c:overlay val="0"/>
      <c:txPr>
        <a:bodyPr/>
        <a:lstStyle/>
        <a:p>
          <a:pPr>
            <a:defRPr sz="1200" baseline="0">
              <a:solidFill>
                <a:srgbClr val="202945"/>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77500000000000202"/>
        </c:manualLayout>
      </c:layout>
      <c:barChart>
        <c:barDir val="col"/>
        <c:grouping val="stacked"/>
        <c:varyColors val="0"/>
        <c:ser>
          <c:idx val="0"/>
          <c:order val="0"/>
          <c:tx>
            <c:strRef>
              <c:f>Sheet1!$C$1</c:f>
              <c:strCache>
                <c:ptCount val="1"/>
                <c:pt idx="0">
                  <c:v>Some Chance</c:v>
                </c:pt>
              </c:strCache>
            </c:strRef>
          </c:tx>
          <c:spPr>
            <a:solidFill>
              <a:srgbClr val="202945"/>
            </a:solidFill>
            <a:ln w="9525">
              <a:solidFill>
                <a:schemeClr val="bg2"/>
              </a:solidFill>
            </a:ln>
            <a:effectLst/>
          </c:spPr>
          <c:invertIfNegative val="0"/>
          <c:dPt>
            <c:idx val="0"/>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1-421E-435C-A1A0-BF025BAF9D71}"/>
              </c:ext>
            </c:extLst>
          </c:dPt>
          <c:dPt>
            <c:idx val="1"/>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3-421E-435C-A1A0-BF025BAF9D71}"/>
              </c:ext>
            </c:extLst>
          </c:dPt>
          <c:dPt>
            <c:idx val="2"/>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5-421E-435C-A1A0-BF025BAF9D71}"/>
              </c:ext>
            </c:extLst>
          </c:dPt>
          <c:dPt>
            <c:idx val="3"/>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7-421E-435C-A1A0-BF025BAF9D71}"/>
              </c:ext>
            </c:extLst>
          </c:dPt>
          <c:dPt>
            <c:idx val="4"/>
            <c:invertIfNegative val="0"/>
            <c:bubble3D val="0"/>
            <c:extLst>
              <c:ext xmlns:c16="http://schemas.microsoft.com/office/drawing/2014/chart" uri="{C3380CC4-5D6E-409C-BE32-E72D297353CC}">
                <c16:uniqueId val="{00000009-421E-435C-A1A0-BF025BAF9D71}"/>
              </c:ext>
            </c:extLst>
          </c:dPt>
          <c:dPt>
            <c:idx val="5"/>
            <c:invertIfNegative val="0"/>
            <c:bubble3D val="0"/>
            <c:spPr>
              <a:solidFill>
                <a:srgbClr val="E74C39"/>
              </a:solidFill>
              <a:ln w="9525">
                <a:solidFill>
                  <a:schemeClr val="bg2"/>
                </a:solidFill>
              </a:ln>
              <a:effectLst/>
            </c:spPr>
            <c:extLst>
              <c:ext xmlns:c16="http://schemas.microsoft.com/office/drawing/2014/chart" uri="{C3380CC4-5D6E-409C-BE32-E72D297353CC}">
                <c16:uniqueId val="{0000000B-421E-435C-A1A0-BF025BAF9D71}"/>
              </c:ext>
            </c:extLst>
          </c:dPt>
          <c:dLbls>
            <c:dLbl>
              <c:idx val="0"/>
              <c:numFmt formatCode="0.0%" sourceLinked="0"/>
              <c:spPr>
                <a:noFill/>
                <a:ln>
                  <a:noFill/>
                </a:ln>
                <a:effectLst/>
              </c:spPr>
              <c:txPr>
                <a:bodyPr/>
                <a:lstStyle/>
                <a:p>
                  <a:pPr>
                    <a:defRPr sz="12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1-421E-435C-A1A0-BF025BAF9D71}"/>
                </c:ext>
              </c:extLst>
            </c:dLbl>
            <c:dLbl>
              <c:idx val="2"/>
              <c:numFmt formatCode="0.0%" sourceLinked="0"/>
              <c:spPr>
                <a:noFill/>
                <a:ln>
                  <a:noFill/>
                </a:ln>
                <a:effectLst/>
              </c:spPr>
              <c:txPr>
                <a:bodyPr/>
                <a:lstStyle/>
                <a:p>
                  <a:pPr>
                    <a:defRPr sz="12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5-421E-435C-A1A0-BF025BAF9D71}"/>
                </c:ext>
              </c:extLst>
            </c:dLbl>
            <c:dLbl>
              <c:idx val="4"/>
              <c:numFmt formatCode="0.0%" sourceLinked="0"/>
              <c:spPr>
                <a:noFill/>
                <a:ln>
                  <a:noFill/>
                </a:ln>
                <a:effectLst/>
              </c:spPr>
              <c:txPr>
                <a:bodyPr/>
                <a:lstStyle/>
                <a:p>
                  <a:pPr>
                    <a:defRPr sz="12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9-421E-435C-A1A0-BF025BAF9D71}"/>
                </c:ext>
              </c:extLst>
            </c:dLbl>
            <c:numFmt formatCode="0.0%" sourceLinked="0"/>
            <c:spPr>
              <a:noFill/>
              <a:ln>
                <a:noFill/>
              </a:ln>
              <a:effectLst/>
            </c:spPr>
            <c:txPr>
              <a:bodyPr/>
              <a:lstStyle/>
              <a:p>
                <a:pPr>
                  <a:defRPr sz="1200" b="1">
                    <a:solidFill>
                      <a:srgbClr val="202945"/>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Sheet1!$B$2:$B$5</c:f>
              <c:strCache>
                <c:ptCount val="4"/>
                <c:pt idx="0">
                  <c:v>Your Institution</c:v>
                </c:pt>
                <c:pt idx="1">
                  <c:v>Comparison Group</c:v>
                </c:pt>
                <c:pt idx="2">
                  <c:v>Your Institution</c:v>
                </c:pt>
                <c:pt idx="3">
                  <c:v>Comparison Group</c:v>
                </c:pt>
              </c:strCache>
            </c:strRef>
          </c:cat>
          <c:val>
            <c:numRef>
              <c:f>Sheet1!$C$2:$C$5</c:f>
              <c:numCache>
                <c:formatCode>0.0%</c:formatCode>
                <c:ptCount val="4"/>
                <c:pt idx="0">
                  <c:v>0.371</c:v>
                </c:pt>
                <c:pt idx="1">
                  <c:v>0.39500000000000002</c:v>
                </c:pt>
                <c:pt idx="2">
                  <c:v>0.28100000000000003</c:v>
                </c:pt>
                <c:pt idx="3">
                  <c:v>0.32600000000000001</c:v>
                </c:pt>
              </c:numCache>
            </c:numRef>
          </c:val>
          <c:extLst>
            <c:ext xmlns:c16="http://schemas.microsoft.com/office/drawing/2014/chart" uri="{C3380CC4-5D6E-409C-BE32-E72D297353CC}">
              <c16:uniqueId val="{0000000C-421E-435C-A1A0-BF025BAF9D71}"/>
            </c:ext>
          </c:extLst>
        </c:ser>
        <c:ser>
          <c:idx val="1"/>
          <c:order val="1"/>
          <c:tx>
            <c:strRef>
              <c:f>Sheet1!$D$1</c:f>
              <c:strCache>
                <c:ptCount val="1"/>
                <c:pt idx="0">
                  <c:v>Very Good Chance</c:v>
                </c:pt>
              </c:strCache>
            </c:strRef>
          </c:tx>
          <c:spPr>
            <a:solidFill>
              <a:schemeClr val="accent1"/>
            </a:solidFill>
            <a:ln w="9525">
              <a:solidFill>
                <a:schemeClr val="bg2"/>
              </a:solidFill>
            </a:ln>
            <a:effectLst/>
          </c:spPr>
          <c:invertIfNegative val="0"/>
          <c:dPt>
            <c:idx val="0"/>
            <c:invertIfNegative val="0"/>
            <c:bubble3D val="0"/>
            <c:extLst>
              <c:ext xmlns:c16="http://schemas.microsoft.com/office/drawing/2014/chart" uri="{C3380CC4-5D6E-409C-BE32-E72D297353CC}">
                <c16:uniqueId val="{0000000E-421E-435C-A1A0-BF025BAF9D71}"/>
              </c:ext>
            </c:extLst>
          </c:dPt>
          <c:dPt>
            <c:idx val="1"/>
            <c:invertIfNegative val="0"/>
            <c:bubble3D val="0"/>
            <c:spPr>
              <a:solidFill>
                <a:schemeClr val="bg2"/>
              </a:solidFill>
              <a:ln w="9525">
                <a:solidFill>
                  <a:schemeClr val="bg2"/>
                </a:solidFill>
              </a:ln>
              <a:effectLst/>
            </c:spPr>
            <c:extLst>
              <c:ext xmlns:c16="http://schemas.microsoft.com/office/drawing/2014/chart" uri="{C3380CC4-5D6E-409C-BE32-E72D297353CC}">
                <c16:uniqueId val="{00000010-421E-435C-A1A0-BF025BAF9D71}"/>
              </c:ext>
            </c:extLst>
          </c:dPt>
          <c:dPt>
            <c:idx val="2"/>
            <c:invertIfNegative val="0"/>
            <c:bubble3D val="0"/>
            <c:extLst>
              <c:ext xmlns:c16="http://schemas.microsoft.com/office/drawing/2014/chart" uri="{C3380CC4-5D6E-409C-BE32-E72D297353CC}">
                <c16:uniqueId val="{00000012-421E-435C-A1A0-BF025BAF9D71}"/>
              </c:ext>
            </c:extLst>
          </c:dPt>
          <c:dPt>
            <c:idx val="3"/>
            <c:invertIfNegative val="0"/>
            <c:bubble3D val="0"/>
            <c:spPr>
              <a:solidFill>
                <a:schemeClr val="bg2"/>
              </a:solidFill>
              <a:ln w="9525">
                <a:solidFill>
                  <a:schemeClr val="bg2"/>
                </a:solidFill>
              </a:ln>
              <a:effectLst/>
            </c:spPr>
            <c:extLst>
              <c:ext xmlns:c16="http://schemas.microsoft.com/office/drawing/2014/chart" uri="{C3380CC4-5D6E-409C-BE32-E72D297353CC}">
                <c16:uniqueId val="{00000014-421E-435C-A1A0-BF025BAF9D71}"/>
              </c:ext>
            </c:extLst>
          </c:dPt>
          <c:dPt>
            <c:idx val="4"/>
            <c:invertIfNegative val="0"/>
            <c:bubble3D val="0"/>
            <c:extLst>
              <c:ext xmlns:c16="http://schemas.microsoft.com/office/drawing/2014/chart" uri="{C3380CC4-5D6E-409C-BE32-E72D297353CC}">
                <c16:uniqueId val="{00000016-421E-435C-A1A0-BF025BAF9D71}"/>
              </c:ext>
            </c:extLst>
          </c:dPt>
          <c:dPt>
            <c:idx val="5"/>
            <c:invertIfNegative val="0"/>
            <c:bubble3D val="0"/>
            <c:extLst>
              <c:ext xmlns:c16="http://schemas.microsoft.com/office/drawing/2014/chart" uri="{C3380CC4-5D6E-409C-BE32-E72D297353CC}">
                <c16:uniqueId val="{00000018-421E-435C-A1A0-BF025BAF9D71}"/>
              </c:ext>
            </c:extLst>
          </c:dPt>
          <c:dLbls>
            <c:numFmt formatCode="0.0%" sourceLinked="0"/>
            <c:spPr>
              <a:noFill/>
              <a:ln>
                <a:noFill/>
              </a:ln>
              <a:effectLst/>
            </c:spPr>
            <c:txPr>
              <a:bodyPr/>
              <a:lstStyle/>
              <a:p>
                <a:pPr>
                  <a:defRPr sz="1200" b="1">
                    <a:solidFill>
                      <a:schemeClr val="tx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Sheet1!$B$2:$B$5</c:f>
              <c:strCache>
                <c:ptCount val="4"/>
                <c:pt idx="0">
                  <c:v>Your Institution</c:v>
                </c:pt>
                <c:pt idx="1">
                  <c:v>Comparison Group</c:v>
                </c:pt>
                <c:pt idx="2">
                  <c:v>Your Institution</c:v>
                </c:pt>
                <c:pt idx="3">
                  <c:v>Comparison Group</c:v>
                </c:pt>
              </c:strCache>
            </c:strRef>
          </c:cat>
          <c:val>
            <c:numRef>
              <c:f>Sheet1!$D$2:$D$5</c:f>
              <c:numCache>
                <c:formatCode>0.0%</c:formatCode>
                <c:ptCount val="4"/>
                <c:pt idx="0">
                  <c:v>0.38900000000000001</c:v>
                </c:pt>
                <c:pt idx="1">
                  <c:v>0.40300000000000002</c:v>
                </c:pt>
                <c:pt idx="2">
                  <c:v>0.58399999999999996</c:v>
                </c:pt>
                <c:pt idx="3">
                  <c:v>0.443</c:v>
                </c:pt>
              </c:numCache>
            </c:numRef>
          </c:val>
          <c:extLst>
            <c:ext xmlns:c16="http://schemas.microsoft.com/office/drawing/2014/chart" uri="{C3380CC4-5D6E-409C-BE32-E72D297353CC}">
              <c16:uniqueId val="{00000019-421E-435C-A1A0-BF025BAF9D71}"/>
            </c:ext>
          </c:extLst>
        </c:ser>
        <c:dLbls>
          <c:showLegendKey val="0"/>
          <c:showVal val="0"/>
          <c:showCatName val="0"/>
          <c:showSerName val="0"/>
          <c:showPercent val="0"/>
          <c:showBubbleSize val="0"/>
        </c:dLbls>
        <c:gapWidth val="74"/>
        <c:overlap val="100"/>
        <c:axId val="97175040"/>
        <c:axId val="105219200"/>
      </c:barChart>
      <c:catAx>
        <c:axId val="97175040"/>
        <c:scaling>
          <c:orientation val="minMax"/>
        </c:scaling>
        <c:delete val="0"/>
        <c:axPos val="b"/>
        <c:majorGridlines>
          <c:spPr>
            <a:ln>
              <a:solidFill>
                <a:schemeClr val="tx2"/>
              </a:solidFill>
            </a:ln>
          </c:spPr>
        </c:majorGridlines>
        <c:numFmt formatCode="General" sourceLinked="0"/>
        <c:majorTickMark val="none"/>
        <c:minorTickMark val="none"/>
        <c:tickLblPos val="none"/>
        <c:spPr>
          <a:ln>
            <a:solidFill>
              <a:schemeClr val="tx2"/>
            </a:solidFill>
          </a:ln>
        </c:spPr>
        <c:crossAx val="105219200"/>
        <c:crosses val="autoZero"/>
        <c:auto val="1"/>
        <c:lblAlgn val="ctr"/>
        <c:lblOffset val="100"/>
        <c:tickLblSkip val="2"/>
        <c:tickMarkSkip val="2"/>
        <c:noMultiLvlLbl val="0"/>
      </c:catAx>
      <c:valAx>
        <c:axId val="105219200"/>
        <c:scaling>
          <c:orientation val="minMax"/>
          <c:max val="1"/>
          <c:min val="0"/>
        </c:scaling>
        <c:delete val="0"/>
        <c:axPos val="l"/>
        <c:numFmt formatCode="0%" sourceLinked="0"/>
        <c:majorTickMark val="none"/>
        <c:minorTickMark val="none"/>
        <c:tickLblPos val="nextTo"/>
        <c:spPr>
          <a:ln>
            <a:solidFill>
              <a:schemeClr val="tx2"/>
            </a:solidFill>
          </a:ln>
        </c:spPr>
        <c:txPr>
          <a:bodyPr rot="0" vert="horz"/>
          <a:lstStyle/>
          <a:p>
            <a:pPr>
              <a:defRPr sz="1400" b="1" baseline="0">
                <a:solidFill>
                  <a:srgbClr val="202945"/>
                </a:solidFill>
              </a:defRPr>
            </a:pPr>
            <a:endParaRPr lang="en-US"/>
          </a:p>
        </c:txPr>
        <c:crossAx val="97175040"/>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78592886694247999"/>
        </c:manualLayout>
      </c:layout>
      <c:barChart>
        <c:barDir val="col"/>
        <c:grouping val="stacked"/>
        <c:varyColors val="0"/>
        <c:ser>
          <c:idx val="0"/>
          <c:order val="0"/>
          <c:tx>
            <c:strRef>
              <c:f>Sheet1!$C$1</c:f>
              <c:strCache>
                <c:ptCount val="1"/>
                <c:pt idx="0">
                  <c:v>Some Chance</c:v>
                </c:pt>
              </c:strCache>
            </c:strRef>
          </c:tx>
          <c:spPr>
            <a:solidFill>
              <a:srgbClr val="202945"/>
            </a:solidFill>
            <a:ln>
              <a:solidFill>
                <a:schemeClr val="bg2"/>
              </a:solidFill>
            </a:ln>
            <a:effectLst/>
          </c:spPr>
          <c:invertIfNegative val="0"/>
          <c:dPt>
            <c:idx val="0"/>
            <c:invertIfNegative val="0"/>
            <c:bubble3D val="0"/>
            <c:spPr>
              <a:solidFill>
                <a:schemeClr val="accent1">
                  <a:lumMod val="60000"/>
                  <a:lumOff val="40000"/>
                </a:schemeClr>
              </a:solidFill>
              <a:ln>
                <a:solidFill>
                  <a:schemeClr val="bg2"/>
                </a:solidFill>
              </a:ln>
              <a:effectLst/>
            </c:spPr>
            <c:extLst>
              <c:ext xmlns:c16="http://schemas.microsoft.com/office/drawing/2014/chart" uri="{C3380CC4-5D6E-409C-BE32-E72D297353CC}">
                <c16:uniqueId val="{00000001-B8FA-411D-B1EF-CAC36B7CE6F6}"/>
              </c:ext>
            </c:extLst>
          </c:dPt>
          <c:dPt>
            <c:idx val="1"/>
            <c:invertIfNegative val="0"/>
            <c:bubble3D val="0"/>
            <c:spPr>
              <a:solidFill>
                <a:schemeClr val="bg2">
                  <a:lumMod val="60000"/>
                  <a:lumOff val="40000"/>
                </a:schemeClr>
              </a:solidFill>
              <a:ln>
                <a:solidFill>
                  <a:schemeClr val="bg2"/>
                </a:solidFill>
              </a:ln>
              <a:effectLst/>
            </c:spPr>
            <c:extLst>
              <c:ext xmlns:c16="http://schemas.microsoft.com/office/drawing/2014/chart" uri="{C3380CC4-5D6E-409C-BE32-E72D297353CC}">
                <c16:uniqueId val="{00000003-B8FA-411D-B1EF-CAC36B7CE6F6}"/>
              </c:ext>
            </c:extLst>
          </c:dPt>
          <c:dPt>
            <c:idx val="2"/>
            <c:invertIfNegative val="0"/>
            <c:bubble3D val="0"/>
            <c:spPr>
              <a:solidFill>
                <a:schemeClr val="accent1">
                  <a:lumMod val="60000"/>
                  <a:lumOff val="40000"/>
                </a:schemeClr>
              </a:solidFill>
              <a:ln>
                <a:solidFill>
                  <a:schemeClr val="bg2"/>
                </a:solidFill>
              </a:ln>
              <a:effectLst/>
            </c:spPr>
            <c:extLst>
              <c:ext xmlns:c16="http://schemas.microsoft.com/office/drawing/2014/chart" uri="{C3380CC4-5D6E-409C-BE32-E72D297353CC}">
                <c16:uniqueId val="{00000005-B8FA-411D-B1EF-CAC36B7CE6F6}"/>
              </c:ext>
            </c:extLst>
          </c:dPt>
          <c:dPt>
            <c:idx val="3"/>
            <c:invertIfNegative val="0"/>
            <c:bubble3D val="0"/>
            <c:spPr>
              <a:solidFill>
                <a:schemeClr val="bg2">
                  <a:lumMod val="60000"/>
                  <a:lumOff val="40000"/>
                </a:schemeClr>
              </a:solidFill>
              <a:ln>
                <a:solidFill>
                  <a:schemeClr val="bg2"/>
                </a:solidFill>
              </a:ln>
              <a:effectLst/>
            </c:spPr>
            <c:extLst>
              <c:ext xmlns:c16="http://schemas.microsoft.com/office/drawing/2014/chart" uri="{C3380CC4-5D6E-409C-BE32-E72D297353CC}">
                <c16:uniqueId val="{00000007-B8FA-411D-B1EF-CAC36B7CE6F6}"/>
              </c:ext>
            </c:extLst>
          </c:dPt>
          <c:dPt>
            <c:idx val="4"/>
            <c:invertIfNegative val="0"/>
            <c:bubble3D val="0"/>
            <c:spPr>
              <a:solidFill>
                <a:schemeClr val="accent1">
                  <a:lumMod val="60000"/>
                  <a:lumOff val="40000"/>
                </a:schemeClr>
              </a:solidFill>
              <a:ln>
                <a:solidFill>
                  <a:schemeClr val="bg2"/>
                </a:solidFill>
              </a:ln>
              <a:effectLst/>
            </c:spPr>
            <c:extLst>
              <c:ext xmlns:c16="http://schemas.microsoft.com/office/drawing/2014/chart" uri="{C3380CC4-5D6E-409C-BE32-E72D297353CC}">
                <c16:uniqueId val="{00000009-B8FA-411D-B1EF-CAC36B7CE6F6}"/>
              </c:ext>
            </c:extLst>
          </c:dPt>
          <c:dPt>
            <c:idx val="5"/>
            <c:invertIfNegative val="0"/>
            <c:bubble3D val="0"/>
            <c:spPr>
              <a:solidFill>
                <a:schemeClr val="bg2">
                  <a:lumMod val="60000"/>
                  <a:lumOff val="40000"/>
                </a:schemeClr>
              </a:solidFill>
              <a:ln>
                <a:solidFill>
                  <a:schemeClr val="bg2"/>
                </a:solidFill>
              </a:ln>
              <a:effectLst/>
            </c:spPr>
            <c:extLst>
              <c:ext xmlns:c16="http://schemas.microsoft.com/office/drawing/2014/chart" uri="{C3380CC4-5D6E-409C-BE32-E72D297353CC}">
                <c16:uniqueId val="{0000000B-B8FA-411D-B1EF-CAC36B7CE6F6}"/>
              </c:ext>
            </c:extLst>
          </c:dPt>
          <c:dLbls>
            <c:dLbl>
              <c:idx val="0"/>
              <c:numFmt formatCode="0.0%" sourceLinked="0"/>
              <c:spPr>
                <a:noFill/>
                <a:ln>
                  <a:noFill/>
                </a:ln>
                <a:effectLst/>
              </c:spPr>
              <c:txPr>
                <a:bodyPr/>
                <a:lstStyle/>
                <a:p>
                  <a:pPr>
                    <a:defRPr sz="12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1-B8FA-411D-B1EF-CAC36B7CE6F6}"/>
                </c:ext>
              </c:extLst>
            </c:dLbl>
            <c:dLbl>
              <c:idx val="2"/>
              <c:numFmt formatCode="0.0%" sourceLinked="0"/>
              <c:spPr>
                <a:noFill/>
                <a:ln>
                  <a:noFill/>
                </a:ln>
                <a:effectLst/>
              </c:spPr>
              <c:txPr>
                <a:bodyPr/>
                <a:lstStyle/>
                <a:p>
                  <a:pPr>
                    <a:defRPr sz="12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5-B8FA-411D-B1EF-CAC36B7CE6F6}"/>
                </c:ext>
              </c:extLst>
            </c:dLbl>
            <c:dLbl>
              <c:idx val="4"/>
              <c:numFmt formatCode="0.0%" sourceLinked="0"/>
              <c:spPr>
                <a:noFill/>
                <a:ln>
                  <a:noFill/>
                </a:ln>
                <a:effectLst/>
              </c:spPr>
              <c:txPr>
                <a:bodyPr/>
                <a:lstStyle/>
                <a:p>
                  <a:pPr>
                    <a:defRPr sz="12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9-B8FA-411D-B1EF-CAC36B7CE6F6}"/>
                </c:ext>
              </c:extLst>
            </c:dLbl>
            <c:numFmt formatCode="0.0%" sourceLinked="0"/>
            <c:spPr>
              <a:noFill/>
              <a:ln>
                <a:noFill/>
              </a:ln>
              <a:effectLst/>
            </c:spPr>
            <c:txPr>
              <a:bodyPr/>
              <a:lstStyle/>
              <a:p>
                <a:pPr>
                  <a:defRPr sz="1200" b="1">
                    <a:solidFill>
                      <a:srgbClr val="202945"/>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Sheet1!$B$2:$B$7</c:f>
              <c:strCache>
                <c:ptCount val="6"/>
                <c:pt idx="0">
                  <c:v>Your Institution</c:v>
                </c:pt>
                <c:pt idx="1">
                  <c:v>Comparison Group</c:v>
                </c:pt>
                <c:pt idx="2">
                  <c:v>Your Institution</c:v>
                </c:pt>
                <c:pt idx="3">
                  <c:v>Comparison Group</c:v>
                </c:pt>
                <c:pt idx="4">
                  <c:v>Your Institution</c:v>
                </c:pt>
                <c:pt idx="5">
                  <c:v>Comparison Group</c:v>
                </c:pt>
              </c:strCache>
            </c:strRef>
          </c:cat>
          <c:val>
            <c:numRef>
              <c:f>Sheet1!$C$2:$C$7</c:f>
              <c:numCache>
                <c:formatCode>0.0%</c:formatCode>
                <c:ptCount val="6"/>
                <c:pt idx="0">
                  <c:v>0.47599999999999998</c:v>
                </c:pt>
                <c:pt idx="1">
                  <c:v>0.44700000000000001</c:v>
                </c:pt>
                <c:pt idx="2">
                  <c:v>0.443</c:v>
                </c:pt>
                <c:pt idx="3">
                  <c:v>0.48099999999999998</c:v>
                </c:pt>
                <c:pt idx="4">
                  <c:v>0.45200000000000001</c:v>
                </c:pt>
                <c:pt idx="5">
                  <c:v>0.49299999999999999</c:v>
                </c:pt>
              </c:numCache>
            </c:numRef>
          </c:val>
          <c:extLst>
            <c:ext xmlns:c16="http://schemas.microsoft.com/office/drawing/2014/chart" uri="{C3380CC4-5D6E-409C-BE32-E72D297353CC}">
              <c16:uniqueId val="{0000000C-B8FA-411D-B1EF-CAC36B7CE6F6}"/>
            </c:ext>
          </c:extLst>
        </c:ser>
        <c:ser>
          <c:idx val="1"/>
          <c:order val="1"/>
          <c:tx>
            <c:strRef>
              <c:f>Sheet1!$D$1</c:f>
              <c:strCache>
                <c:ptCount val="1"/>
                <c:pt idx="0">
                  <c:v>Very Good Chance</c:v>
                </c:pt>
              </c:strCache>
            </c:strRef>
          </c:tx>
          <c:spPr>
            <a:solidFill>
              <a:schemeClr val="accent1"/>
            </a:solidFill>
            <a:ln w="9525">
              <a:solidFill>
                <a:schemeClr val="bg2"/>
              </a:solidFill>
            </a:ln>
            <a:effectLst/>
          </c:spPr>
          <c:invertIfNegative val="0"/>
          <c:dPt>
            <c:idx val="0"/>
            <c:invertIfNegative val="0"/>
            <c:bubble3D val="0"/>
            <c:extLst>
              <c:ext xmlns:c16="http://schemas.microsoft.com/office/drawing/2014/chart" uri="{C3380CC4-5D6E-409C-BE32-E72D297353CC}">
                <c16:uniqueId val="{0000000E-B8FA-411D-B1EF-CAC36B7CE6F6}"/>
              </c:ext>
            </c:extLst>
          </c:dPt>
          <c:dPt>
            <c:idx val="1"/>
            <c:invertIfNegative val="0"/>
            <c:bubble3D val="0"/>
            <c:spPr>
              <a:solidFill>
                <a:schemeClr val="bg2"/>
              </a:solidFill>
              <a:ln w="9525">
                <a:solidFill>
                  <a:schemeClr val="bg2"/>
                </a:solidFill>
              </a:ln>
              <a:effectLst/>
            </c:spPr>
            <c:extLst>
              <c:ext xmlns:c16="http://schemas.microsoft.com/office/drawing/2014/chart" uri="{C3380CC4-5D6E-409C-BE32-E72D297353CC}">
                <c16:uniqueId val="{00000010-B8FA-411D-B1EF-CAC36B7CE6F6}"/>
              </c:ext>
            </c:extLst>
          </c:dPt>
          <c:dPt>
            <c:idx val="2"/>
            <c:invertIfNegative val="0"/>
            <c:bubble3D val="0"/>
            <c:extLst>
              <c:ext xmlns:c16="http://schemas.microsoft.com/office/drawing/2014/chart" uri="{C3380CC4-5D6E-409C-BE32-E72D297353CC}">
                <c16:uniqueId val="{00000012-B8FA-411D-B1EF-CAC36B7CE6F6}"/>
              </c:ext>
            </c:extLst>
          </c:dPt>
          <c:dPt>
            <c:idx val="3"/>
            <c:invertIfNegative val="0"/>
            <c:bubble3D val="0"/>
            <c:spPr>
              <a:solidFill>
                <a:schemeClr val="bg2"/>
              </a:solidFill>
              <a:ln w="9525">
                <a:solidFill>
                  <a:schemeClr val="bg2"/>
                </a:solidFill>
              </a:ln>
              <a:effectLst/>
            </c:spPr>
            <c:extLst>
              <c:ext xmlns:c16="http://schemas.microsoft.com/office/drawing/2014/chart" uri="{C3380CC4-5D6E-409C-BE32-E72D297353CC}">
                <c16:uniqueId val="{00000014-B8FA-411D-B1EF-CAC36B7CE6F6}"/>
              </c:ext>
            </c:extLst>
          </c:dPt>
          <c:dPt>
            <c:idx val="4"/>
            <c:invertIfNegative val="0"/>
            <c:bubble3D val="0"/>
            <c:extLst>
              <c:ext xmlns:c16="http://schemas.microsoft.com/office/drawing/2014/chart" uri="{C3380CC4-5D6E-409C-BE32-E72D297353CC}">
                <c16:uniqueId val="{00000016-B8FA-411D-B1EF-CAC36B7CE6F6}"/>
              </c:ext>
            </c:extLst>
          </c:dPt>
          <c:dPt>
            <c:idx val="5"/>
            <c:invertIfNegative val="0"/>
            <c:bubble3D val="0"/>
            <c:spPr>
              <a:solidFill>
                <a:schemeClr val="bg2"/>
              </a:solidFill>
              <a:ln w="9525">
                <a:solidFill>
                  <a:schemeClr val="bg2"/>
                </a:solidFill>
              </a:ln>
              <a:effectLst/>
            </c:spPr>
            <c:extLst>
              <c:ext xmlns:c16="http://schemas.microsoft.com/office/drawing/2014/chart" uri="{C3380CC4-5D6E-409C-BE32-E72D297353CC}">
                <c16:uniqueId val="{00000018-B8FA-411D-B1EF-CAC36B7CE6F6}"/>
              </c:ext>
            </c:extLst>
          </c:dPt>
          <c:dLbls>
            <c:numFmt formatCode="0.0%" sourceLinked="0"/>
            <c:spPr>
              <a:noFill/>
              <a:ln>
                <a:noFill/>
              </a:ln>
              <a:effectLst/>
            </c:spPr>
            <c:txPr>
              <a:bodyPr/>
              <a:lstStyle/>
              <a:p>
                <a:pPr>
                  <a:defRPr sz="1200" b="1">
                    <a:solidFill>
                      <a:schemeClr val="tx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Sheet1!$B$2:$B$7</c:f>
              <c:strCache>
                <c:ptCount val="6"/>
                <c:pt idx="0">
                  <c:v>Your Institution</c:v>
                </c:pt>
                <c:pt idx="1">
                  <c:v>Comparison Group</c:v>
                </c:pt>
                <c:pt idx="2">
                  <c:v>Your Institution</c:v>
                </c:pt>
                <c:pt idx="3">
                  <c:v>Comparison Group</c:v>
                </c:pt>
                <c:pt idx="4">
                  <c:v>Your Institution</c:v>
                </c:pt>
                <c:pt idx="5">
                  <c:v>Comparison Group</c:v>
                </c:pt>
              </c:strCache>
            </c:strRef>
          </c:cat>
          <c:val>
            <c:numRef>
              <c:f>Sheet1!$D$2:$D$7</c:f>
              <c:numCache>
                <c:formatCode>0.0%</c:formatCode>
                <c:ptCount val="6"/>
                <c:pt idx="0">
                  <c:v>0.41399999999999998</c:v>
                </c:pt>
                <c:pt idx="1">
                  <c:v>0.48</c:v>
                </c:pt>
                <c:pt idx="2">
                  <c:v>0.27300000000000002</c:v>
                </c:pt>
                <c:pt idx="3">
                  <c:v>0.28799999999999998</c:v>
                </c:pt>
                <c:pt idx="4">
                  <c:v>0.33500000000000002</c:v>
                </c:pt>
                <c:pt idx="5">
                  <c:v>0.26600000000000001</c:v>
                </c:pt>
              </c:numCache>
            </c:numRef>
          </c:val>
          <c:extLst>
            <c:ext xmlns:c16="http://schemas.microsoft.com/office/drawing/2014/chart" uri="{C3380CC4-5D6E-409C-BE32-E72D297353CC}">
              <c16:uniqueId val="{00000019-B8FA-411D-B1EF-CAC36B7CE6F6}"/>
            </c:ext>
          </c:extLst>
        </c:ser>
        <c:dLbls>
          <c:showLegendKey val="0"/>
          <c:showVal val="0"/>
          <c:showCatName val="0"/>
          <c:showSerName val="0"/>
          <c:showPercent val="0"/>
          <c:showBubbleSize val="0"/>
        </c:dLbls>
        <c:gapWidth val="74"/>
        <c:overlap val="100"/>
        <c:axId val="115895808"/>
        <c:axId val="105221504"/>
      </c:barChart>
      <c:catAx>
        <c:axId val="115895808"/>
        <c:scaling>
          <c:orientation val="minMax"/>
        </c:scaling>
        <c:delete val="0"/>
        <c:axPos val="b"/>
        <c:majorGridlines>
          <c:spPr>
            <a:ln>
              <a:solidFill>
                <a:schemeClr val="tx2"/>
              </a:solidFill>
            </a:ln>
          </c:spPr>
        </c:majorGridlines>
        <c:numFmt formatCode="General" sourceLinked="0"/>
        <c:majorTickMark val="none"/>
        <c:minorTickMark val="none"/>
        <c:tickLblPos val="none"/>
        <c:spPr>
          <a:ln>
            <a:solidFill>
              <a:schemeClr val="tx2"/>
            </a:solidFill>
          </a:ln>
        </c:spPr>
        <c:crossAx val="105221504"/>
        <c:crosses val="autoZero"/>
        <c:auto val="1"/>
        <c:lblAlgn val="ctr"/>
        <c:lblOffset val="100"/>
        <c:tickLblSkip val="2"/>
        <c:tickMarkSkip val="2"/>
        <c:noMultiLvlLbl val="0"/>
      </c:catAx>
      <c:valAx>
        <c:axId val="105221504"/>
        <c:scaling>
          <c:orientation val="minMax"/>
          <c:max val="1"/>
          <c:min val="0"/>
        </c:scaling>
        <c:delete val="0"/>
        <c:axPos val="l"/>
        <c:numFmt formatCode="0%" sourceLinked="0"/>
        <c:majorTickMark val="none"/>
        <c:minorTickMark val="none"/>
        <c:tickLblPos val="nextTo"/>
        <c:spPr>
          <a:ln>
            <a:solidFill>
              <a:schemeClr val="tx2"/>
            </a:solidFill>
          </a:ln>
        </c:spPr>
        <c:txPr>
          <a:bodyPr rot="0" vert="horz"/>
          <a:lstStyle/>
          <a:p>
            <a:pPr>
              <a:defRPr sz="1400" b="1" baseline="0">
                <a:solidFill>
                  <a:srgbClr val="202945"/>
                </a:solidFill>
              </a:defRPr>
            </a:pPr>
            <a:endParaRPr lang="en-US"/>
          </a:p>
        </c:txPr>
        <c:crossAx val="115895808"/>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3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6.4788478886997097E-2"/>
          <c:y val="2.15165010111441E-2"/>
          <c:w val="0.94561598224195298"/>
          <c:h val="0.78592886694247999"/>
        </c:manualLayout>
      </c:layout>
      <c:barChart>
        <c:barDir val="col"/>
        <c:grouping val="stacked"/>
        <c:varyColors val="0"/>
        <c:ser>
          <c:idx val="0"/>
          <c:order val="0"/>
          <c:tx>
            <c:strRef>
              <c:f>Sheet1!$C$1</c:f>
              <c:strCache>
                <c:ptCount val="1"/>
                <c:pt idx="0">
                  <c:v>Some Chance</c:v>
                </c:pt>
              </c:strCache>
            </c:strRef>
          </c:tx>
          <c:spPr>
            <a:solidFill>
              <a:schemeClr val="accent1">
                <a:lumMod val="60000"/>
                <a:lumOff val="40000"/>
              </a:schemeClr>
            </a:solidFill>
            <a:ln w="9525">
              <a:solidFill>
                <a:schemeClr val="bg2"/>
              </a:solidFill>
            </a:ln>
            <a:effectLst/>
          </c:spPr>
          <c:invertIfNegative val="0"/>
          <c:dPt>
            <c:idx val="0"/>
            <c:invertIfNegative val="0"/>
            <c:bubble3D val="0"/>
            <c:extLst>
              <c:ext xmlns:c16="http://schemas.microsoft.com/office/drawing/2014/chart" uri="{C3380CC4-5D6E-409C-BE32-E72D297353CC}">
                <c16:uniqueId val="{00000001-D73E-4F58-9C42-C5E9C98F263F}"/>
              </c:ext>
            </c:extLst>
          </c:dPt>
          <c:dPt>
            <c:idx val="1"/>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3-D73E-4F58-9C42-C5E9C98F263F}"/>
              </c:ext>
            </c:extLst>
          </c:dPt>
          <c:dPt>
            <c:idx val="2"/>
            <c:invertIfNegative val="0"/>
            <c:bubble3D val="0"/>
            <c:extLst>
              <c:ext xmlns:c16="http://schemas.microsoft.com/office/drawing/2014/chart" uri="{C3380CC4-5D6E-409C-BE32-E72D297353CC}">
                <c16:uniqueId val="{00000005-D73E-4F58-9C42-C5E9C98F263F}"/>
              </c:ext>
            </c:extLst>
          </c:dPt>
          <c:dPt>
            <c:idx val="3"/>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7-D73E-4F58-9C42-C5E9C98F263F}"/>
              </c:ext>
            </c:extLst>
          </c:dPt>
          <c:dPt>
            <c:idx val="4"/>
            <c:invertIfNegative val="0"/>
            <c:bubble3D val="0"/>
            <c:extLst>
              <c:ext xmlns:c16="http://schemas.microsoft.com/office/drawing/2014/chart" uri="{C3380CC4-5D6E-409C-BE32-E72D297353CC}">
                <c16:uniqueId val="{00000009-D73E-4F58-9C42-C5E9C98F263F}"/>
              </c:ext>
            </c:extLst>
          </c:dPt>
          <c:dPt>
            <c:idx val="5"/>
            <c:invertIfNegative val="0"/>
            <c:bubble3D val="0"/>
            <c:extLst>
              <c:ext xmlns:c16="http://schemas.microsoft.com/office/drawing/2014/chart" uri="{C3380CC4-5D6E-409C-BE32-E72D297353CC}">
                <c16:uniqueId val="{0000000B-D73E-4F58-9C42-C5E9C98F263F}"/>
              </c:ext>
            </c:extLst>
          </c:dPt>
          <c:dLbls>
            <c:dLbl>
              <c:idx val="0"/>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1-D73E-4F58-9C42-C5E9C98F263F}"/>
                </c:ext>
              </c:extLst>
            </c:dLbl>
            <c:dLbl>
              <c:idx val="2"/>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5-D73E-4F58-9C42-C5E9C98F263F}"/>
                </c:ext>
              </c:extLst>
            </c:dLbl>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Sheet1!$B$2:$B$5</c:f>
              <c:strCache>
                <c:ptCount val="4"/>
                <c:pt idx="0">
                  <c:v>Your Institution</c:v>
                </c:pt>
                <c:pt idx="1">
                  <c:v>Comparison Group</c:v>
                </c:pt>
                <c:pt idx="2">
                  <c:v>Your Institution</c:v>
                </c:pt>
                <c:pt idx="3">
                  <c:v>Comparison Group</c:v>
                </c:pt>
              </c:strCache>
            </c:strRef>
          </c:cat>
          <c:val>
            <c:numRef>
              <c:f>Sheet1!$C$2:$C$5</c:f>
              <c:numCache>
                <c:formatCode>0.0%</c:formatCode>
                <c:ptCount val="4"/>
                <c:pt idx="0">
                  <c:v>0.123</c:v>
                </c:pt>
                <c:pt idx="1">
                  <c:v>6.9000000000000006E-2</c:v>
                </c:pt>
                <c:pt idx="2">
                  <c:v>0.20200000000000001</c:v>
                </c:pt>
                <c:pt idx="3">
                  <c:v>0.14799999999999999</c:v>
                </c:pt>
              </c:numCache>
            </c:numRef>
          </c:val>
          <c:extLst>
            <c:ext xmlns:c16="http://schemas.microsoft.com/office/drawing/2014/chart" uri="{C3380CC4-5D6E-409C-BE32-E72D297353CC}">
              <c16:uniqueId val="{0000000C-D73E-4F58-9C42-C5E9C98F263F}"/>
            </c:ext>
          </c:extLst>
        </c:ser>
        <c:ser>
          <c:idx val="1"/>
          <c:order val="1"/>
          <c:tx>
            <c:strRef>
              <c:f>Sheet1!$D$1</c:f>
              <c:strCache>
                <c:ptCount val="1"/>
                <c:pt idx="0">
                  <c:v>Very Good Chance</c:v>
                </c:pt>
              </c:strCache>
            </c:strRef>
          </c:tx>
          <c:spPr>
            <a:solidFill>
              <a:schemeClr val="accent1"/>
            </a:solidFill>
            <a:ln w="9525">
              <a:solidFill>
                <a:schemeClr val="bg2"/>
              </a:solidFill>
            </a:ln>
            <a:effectLst/>
          </c:spPr>
          <c:invertIfNegative val="0"/>
          <c:dPt>
            <c:idx val="0"/>
            <c:invertIfNegative val="0"/>
            <c:bubble3D val="0"/>
            <c:extLst>
              <c:ext xmlns:c16="http://schemas.microsoft.com/office/drawing/2014/chart" uri="{C3380CC4-5D6E-409C-BE32-E72D297353CC}">
                <c16:uniqueId val="{0000000E-D73E-4F58-9C42-C5E9C98F263F}"/>
              </c:ext>
            </c:extLst>
          </c:dPt>
          <c:dPt>
            <c:idx val="1"/>
            <c:invertIfNegative val="0"/>
            <c:bubble3D val="0"/>
            <c:spPr>
              <a:solidFill>
                <a:schemeClr val="bg2"/>
              </a:solidFill>
              <a:ln w="9525">
                <a:solidFill>
                  <a:schemeClr val="bg2"/>
                </a:solidFill>
              </a:ln>
              <a:effectLst/>
            </c:spPr>
            <c:extLst>
              <c:ext xmlns:c16="http://schemas.microsoft.com/office/drawing/2014/chart" uri="{C3380CC4-5D6E-409C-BE32-E72D297353CC}">
                <c16:uniqueId val="{00000010-D73E-4F58-9C42-C5E9C98F263F}"/>
              </c:ext>
            </c:extLst>
          </c:dPt>
          <c:dPt>
            <c:idx val="2"/>
            <c:invertIfNegative val="0"/>
            <c:bubble3D val="0"/>
            <c:extLst>
              <c:ext xmlns:c16="http://schemas.microsoft.com/office/drawing/2014/chart" uri="{C3380CC4-5D6E-409C-BE32-E72D297353CC}">
                <c16:uniqueId val="{00000012-D73E-4F58-9C42-C5E9C98F263F}"/>
              </c:ext>
            </c:extLst>
          </c:dPt>
          <c:dPt>
            <c:idx val="3"/>
            <c:invertIfNegative val="0"/>
            <c:bubble3D val="0"/>
            <c:spPr>
              <a:solidFill>
                <a:schemeClr val="bg2"/>
              </a:solidFill>
              <a:ln w="9525">
                <a:solidFill>
                  <a:schemeClr val="bg2"/>
                </a:solidFill>
              </a:ln>
              <a:effectLst/>
            </c:spPr>
            <c:extLst>
              <c:ext xmlns:c16="http://schemas.microsoft.com/office/drawing/2014/chart" uri="{C3380CC4-5D6E-409C-BE32-E72D297353CC}">
                <c16:uniqueId val="{00000014-D73E-4F58-9C42-C5E9C98F263F}"/>
              </c:ext>
            </c:extLst>
          </c:dPt>
          <c:dPt>
            <c:idx val="4"/>
            <c:invertIfNegative val="0"/>
            <c:bubble3D val="0"/>
            <c:extLst>
              <c:ext xmlns:c16="http://schemas.microsoft.com/office/drawing/2014/chart" uri="{C3380CC4-5D6E-409C-BE32-E72D297353CC}">
                <c16:uniqueId val="{00000016-D73E-4F58-9C42-C5E9C98F263F}"/>
              </c:ext>
            </c:extLst>
          </c:dPt>
          <c:dPt>
            <c:idx val="5"/>
            <c:invertIfNegative val="0"/>
            <c:bubble3D val="0"/>
            <c:extLst>
              <c:ext xmlns:c16="http://schemas.microsoft.com/office/drawing/2014/chart" uri="{C3380CC4-5D6E-409C-BE32-E72D297353CC}">
                <c16:uniqueId val="{00000018-D73E-4F58-9C42-C5E9C98F263F}"/>
              </c:ext>
            </c:extLst>
          </c:dPt>
          <c:dLbls>
            <c:dLbl>
              <c:idx val="0"/>
              <c:numFmt formatCode="0.0%" sourceLinked="0"/>
              <c:spPr>
                <a:noFill/>
                <a:ln>
                  <a:noFill/>
                </a:ln>
                <a:effectLst/>
              </c:spPr>
              <c:txPr>
                <a:bodyPr/>
                <a:lstStyle/>
                <a:p>
                  <a:pPr>
                    <a:defRPr sz="1100" b="1">
                      <a:solidFill>
                        <a:schemeClr val="tx1"/>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E-D73E-4F58-9C42-C5E9C98F263F}"/>
                </c:ext>
              </c:extLst>
            </c:dLbl>
            <c:dLbl>
              <c:idx val="1"/>
              <c:numFmt formatCode="0.0%" sourceLinked="0"/>
              <c:spPr>
                <a:noFill/>
                <a:ln>
                  <a:noFill/>
                </a:ln>
                <a:effectLst/>
              </c:spPr>
              <c:txPr>
                <a:bodyPr/>
                <a:lstStyle/>
                <a:p>
                  <a:pPr>
                    <a:defRPr sz="1100" b="1">
                      <a:solidFill>
                        <a:schemeClr val="tx1"/>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10-D73E-4F58-9C42-C5E9C98F263F}"/>
                </c:ext>
              </c:extLst>
            </c:dLbl>
            <c:dLbl>
              <c:idx val="2"/>
              <c:numFmt formatCode="0.0%" sourceLinked="0"/>
              <c:spPr>
                <a:noFill/>
                <a:ln>
                  <a:noFill/>
                </a:ln>
                <a:effectLst/>
              </c:spPr>
              <c:txPr>
                <a:bodyPr/>
                <a:lstStyle/>
                <a:p>
                  <a:pPr>
                    <a:defRPr sz="1100" b="1">
                      <a:solidFill>
                        <a:schemeClr val="tx1"/>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12-D73E-4F58-9C42-C5E9C98F263F}"/>
                </c:ext>
              </c:extLst>
            </c:dLbl>
            <c:dLbl>
              <c:idx val="3"/>
              <c:numFmt formatCode="0.0%" sourceLinked="0"/>
              <c:spPr>
                <a:noFill/>
                <a:ln>
                  <a:noFill/>
                </a:ln>
                <a:effectLst/>
              </c:spPr>
              <c:txPr>
                <a:bodyPr/>
                <a:lstStyle/>
                <a:p>
                  <a:pPr>
                    <a:defRPr sz="1100" b="1">
                      <a:solidFill>
                        <a:schemeClr val="tx1"/>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14-D73E-4F58-9C42-C5E9C98F263F}"/>
                </c:ext>
              </c:extLst>
            </c:dLbl>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Sheet1!$B$2:$B$5</c:f>
              <c:strCache>
                <c:ptCount val="4"/>
                <c:pt idx="0">
                  <c:v>Your Institution</c:v>
                </c:pt>
                <c:pt idx="1">
                  <c:v>Comparison Group</c:v>
                </c:pt>
                <c:pt idx="2">
                  <c:v>Your Institution</c:v>
                </c:pt>
                <c:pt idx="3">
                  <c:v>Comparison Group</c:v>
                </c:pt>
              </c:strCache>
            </c:strRef>
          </c:cat>
          <c:val>
            <c:numRef>
              <c:f>Sheet1!$D$2:$D$5</c:f>
              <c:numCache>
                <c:formatCode>0.0%</c:formatCode>
                <c:ptCount val="4"/>
                <c:pt idx="0">
                  <c:v>4.2000000000000003E-2</c:v>
                </c:pt>
                <c:pt idx="1">
                  <c:v>1.7000000000000001E-2</c:v>
                </c:pt>
                <c:pt idx="2">
                  <c:v>6.4000000000000001E-2</c:v>
                </c:pt>
                <c:pt idx="3">
                  <c:v>3.4000000000000002E-2</c:v>
                </c:pt>
              </c:numCache>
            </c:numRef>
          </c:val>
          <c:extLst>
            <c:ext xmlns:c16="http://schemas.microsoft.com/office/drawing/2014/chart" uri="{C3380CC4-5D6E-409C-BE32-E72D297353CC}">
              <c16:uniqueId val="{00000019-D73E-4F58-9C42-C5E9C98F263F}"/>
            </c:ext>
          </c:extLst>
        </c:ser>
        <c:dLbls>
          <c:showLegendKey val="0"/>
          <c:showVal val="0"/>
          <c:showCatName val="0"/>
          <c:showSerName val="0"/>
          <c:showPercent val="0"/>
          <c:showBubbleSize val="0"/>
        </c:dLbls>
        <c:gapWidth val="74"/>
        <c:overlap val="100"/>
        <c:axId val="118724096"/>
        <c:axId val="105223808"/>
      </c:barChart>
      <c:catAx>
        <c:axId val="118724096"/>
        <c:scaling>
          <c:orientation val="minMax"/>
        </c:scaling>
        <c:delete val="0"/>
        <c:axPos val="b"/>
        <c:majorGridlines>
          <c:spPr>
            <a:ln>
              <a:solidFill>
                <a:schemeClr val="bg1"/>
              </a:solidFill>
            </a:ln>
          </c:spPr>
        </c:majorGridlines>
        <c:numFmt formatCode="General" sourceLinked="0"/>
        <c:majorTickMark val="none"/>
        <c:minorTickMark val="none"/>
        <c:tickLblPos val="none"/>
        <c:spPr>
          <a:ln>
            <a:solidFill>
              <a:schemeClr val="accent3"/>
            </a:solidFill>
          </a:ln>
        </c:spPr>
        <c:crossAx val="105223808"/>
        <c:crosses val="autoZero"/>
        <c:auto val="1"/>
        <c:lblAlgn val="ctr"/>
        <c:lblOffset val="100"/>
        <c:tickLblSkip val="2"/>
        <c:tickMarkSkip val="2"/>
        <c:noMultiLvlLbl val="0"/>
      </c:catAx>
      <c:valAx>
        <c:axId val="105223808"/>
        <c:scaling>
          <c:orientation val="minMax"/>
          <c:max val="0.4"/>
          <c:min val="0"/>
        </c:scaling>
        <c:delete val="0"/>
        <c:axPos val="l"/>
        <c:numFmt formatCode="0%" sourceLinked="0"/>
        <c:majorTickMark val="none"/>
        <c:minorTickMark val="none"/>
        <c:tickLblPos val="nextTo"/>
        <c:spPr>
          <a:ln>
            <a:solidFill>
              <a:schemeClr val="accent3"/>
            </a:solidFill>
          </a:ln>
        </c:spPr>
        <c:txPr>
          <a:bodyPr rot="0" vert="horz"/>
          <a:lstStyle/>
          <a:p>
            <a:pPr>
              <a:defRPr sz="1400" b="1" baseline="0">
                <a:solidFill>
                  <a:srgbClr val="202945"/>
                </a:solidFill>
              </a:defRPr>
            </a:pPr>
            <a:endParaRPr lang="en-US"/>
          </a:p>
        </c:txPr>
        <c:crossAx val="118724096"/>
        <c:crosses val="autoZero"/>
        <c:crossBetween val="between"/>
      </c:valAx>
      <c:spPr>
        <a:noFill/>
        <a:ln w="25400">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title>
      <c:tx>
        <c:rich>
          <a:bodyPr/>
          <a:lstStyle/>
          <a:p>
            <a:pPr>
              <a:defRPr sz="2000">
                <a:solidFill>
                  <a:schemeClr val="accent1">
                    <a:lumMod val="50000"/>
                  </a:schemeClr>
                </a:solidFill>
              </a:defRPr>
            </a:pPr>
            <a:r>
              <a:rPr lang="en-US" sz="2000" dirty="0">
                <a:solidFill>
                  <a:schemeClr val="accent1">
                    <a:lumMod val="50000"/>
                  </a:schemeClr>
                </a:solidFill>
              </a:rPr>
              <a:t>Sex</a:t>
            </a:r>
          </a:p>
        </c:rich>
      </c:tx>
      <c:layout>
        <c:manualLayout>
          <c:xMode val="edge"/>
          <c:yMode val="edge"/>
          <c:x val="0.32521466490897299"/>
          <c:y val="1.58730158730159E-2"/>
        </c:manualLayout>
      </c:layout>
      <c:overlay val="0"/>
    </c:title>
    <c:autoTitleDeleted val="0"/>
    <c:plotArea>
      <c:layout>
        <c:manualLayout>
          <c:layoutTarget val="inner"/>
          <c:xMode val="edge"/>
          <c:yMode val="edge"/>
          <c:x val="2.7142619505E-2"/>
          <c:y val="0.173645450568679"/>
          <c:w val="0.78738281387750098"/>
          <c:h val="0.48348490813648898"/>
        </c:manualLayout>
      </c:layout>
      <c:pieChart>
        <c:varyColors val="1"/>
        <c:dLbls>
          <c:showLegendKey val="0"/>
          <c:showVal val="1"/>
          <c:showCatName val="0"/>
          <c:showSerName val="0"/>
          <c:showPercent val="0"/>
          <c:showBubbleSize val="0"/>
          <c:showLeaderLines val="0"/>
        </c:dLbls>
        <c:firstSliceAng val="0"/>
      </c:pieChart>
      <c:spPr>
        <a:noFill/>
        <a:ln w="25402">
          <a:noFill/>
        </a:ln>
      </c:spPr>
    </c:plotArea>
    <c:legend>
      <c:legendPos val="b"/>
      <c:layout>
        <c:manualLayout>
          <c:xMode val="edge"/>
          <c:yMode val="edge"/>
          <c:x val="0.112134525557187"/>
          <c:y val="0.71514025103297796"/>
          <c:w val="0.65155887717425198"/>
          <c:h val="0.17472872326602701"/>
        </c:manualLayout>
      </c:layout>
      <c:overlay val="0"/>
      <c:txPr>
        <a:bodyPr/>
        <a:lstStyle/>
        <a:p>
          <a:pPr>
            <a:defRPr sz="1600" b="1">
              <a:solidFill>
                <a:schemeClr val="accent1">
                  <a:lumMod val="50000"/>
                </a:schemeClr>
              </a:solidFill>
            </a:defRPr>
          </a:pPr>
          <a:endParaRPr lang="en-US"/>
        </a:p>
      </c:txPr>
    </c:legend>
    <c:plotVisOnly val="1"/>
    <c:dispBlanksAs val="zero"/>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7849834742879496E-2"/>
          <c:y val="3.2309301181102403E-2"/>
          <c:w val="0.91042590162340997"/>
          <c:h val="0.81083907480314998"/>
        </c:manualLayout>
      </c:layout>
      <c:barChart>
        <c:barDir val="col"/>
        <c:grouping val="clustered"/>
        <c:varyColors val="0"/>
        <c:ser>
          <c:idx val="0"/>
          <c:order val="0"/>
          <c:tx>
            <c:strRef>
              <c:f>Sheet1!$B$1</c:f>
              <c:strCache>
                <c:ptCount val="1"/>
                <c:pt idx="0">
                  <c:v>Your Institution</c:v>
                </c:pt>
              </c:strCache>
            </c:strRef>
          </c:tx>
          <c:spPr>
            <a:solidFill>
              <a:schemeClr val="accent1"/>
            </a:solidFill>
            <a:ln w="9525">
              <a:solidFill>
                <a:schemeClr val="bg2"/>
              </a:solidFill>
            </a:ln>
          </c:spPr>
          <c:invertIfNegative val="0"/>
          <c:dLbls>
            <c:numFmt formatCode="0.0%" sourceLinked="0"/>
            <c:spPr>
              <a:noFill/>
              <a:ln>
                <a:noFill/>
              </a:ln>
              <a:effectLst/>
            </c:spPr>
            <c:txPr>
              <a:bodyPr/>
              <a:lstStyle/>
              <a:p>
                <a:pPr>
                  <a:defRPr sz="1200" b="1" baseline="0">
                    <a:solidFill>
                      <a:srgbClr val="202945"/>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5 or less</c:v>
                </c:pt>
                <c:pt idx="1">
                  <c:v>6-10</c:v>
                </c:pt>
                <c:pt idx="2">
                  <c:v>11-50</c:v>
                </c:pt>
                <c:pt idx="3">
                  <c:v>51-100</c:v>
                </c:pt>
                <c:pt idx="4">
                  <c:v>101-500</c:v>
                </c:pt>
                <c:pt idx="5">
                  <c:v>Over 500</c:v>
                </c:pt>
              </c:strCache>
            </c:strRef>
          </c:cat>
          <c:val>
            <c:numRef>
              <c:f>Sheet1!$B$2:$B$7</c:f>
              <c:numCache>
                <c:formatCode>0.00%</c:formatCode>
                <c:ptCount val="6"/>
                <c:pt idx="0">
                  <c:v>5.0999999999999997E-2</c:v>
                </c:pt>
                <c:pt idx="1">
                  <c:v>9.0999999999999998E-2</c:v>
                </c:pt>
                <c:pt idx="2">
                  <c:v>0.42499999999999999</c:v>
                </c:pt>
                <c:pt idx="3">
                  <c:v>0.16900000000000001</c:v>
                </c:pt>
                <c:pt idx="4">
                  <c:v>0.13400000000000001</c:v>
                </c:pt>
                <c:pt idx="5">
                  <c:v>0.13</c:v>
                </c:pt>
              </c:numCache>
            </c:numRef>
          </c:val>
          <c:extLst>
            <c:ext xmlns:c16="http://schemas.microsoft.com/office/drawing/2014/chart" uri="{C3380CC4-5D6E-409C-BE32-E72D297353CC}">
              <c16:uniqueId val="{00000000-6891-4472-B5F6-7BE2D59D5B95}"/>
            </c:ext>
          </c:extLst>
        </c:ser>
        <c:ser>
          <c:idx val="1"/>
          <c:order val="1"/>
          <c:tx>
            <c:strRef>
              <c:f>Sheet1!$C$1</c:f>
              <c:strCache>
                <c:ptCount val="1"/>
                <c:pt idx="0">
                  <c:v>Comparison Group</c:v>
                </c:pt>
              </c:strCache>
            </c:strRef>
          </c:tx>
          <c:spPr>
            <a:solidFill>
              <a:schemeClr val="bg1"/>
            </a:solidFill>
            <a:ln w="3175">
              <a:solidFill>
                <a:schemeClr val="bg2"/>
              </a:solidFill>
            </a:ln>
          </c:spPr>
          <c:invertIfNegative val="0"/>
          <c:dLbls>
            <c:numFmt formatCode="0.0%" sourceLinked="0"/>
            <c:spPr>
              <a:noFill/>
              <a:ln>
                <a:noFill/>
              </a:ln>
              <a:effectLst/>
            </c:spPr>
            <c:txPr>
              <a:bodyPr/>
              <a:lstStyle/>
              <a:p>
                <a:pPr>
                  <a:defRPr sz="1200" b="1" baseline="0">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5 or less</c:v>
                </c:pt>
                <c:pt idx="1">
                  <c:v>6-10</c:v>
                </c:pt>
                <c:pt idx="2">
                  <c:v>11-50</c:v>
                </c:pt>
                <c:pt idx="3">
                  <c:v>51-100</c:v>
                </c:pt>
                <c:pt idx="4">
                  <c:v>101-500</c:v>
                </c:pt>
                <c:pt idx="5">
                  <c:v>Over 500</c:v>
                </c:pt>
              </c:strCache>
            </c:strRef>
          </c:cat>
          <c:val>
            <c:numRef>
              <c:f>Sheet1!$C$2:$C$7</c:f>
              <c:numCache>
                <c:formatCode>0.00%</c:formatCode>
                <c:ptCount val="6"/>
                <c:pt idx="0">
                  <c:v>4.7E-2</c:v>
                </c:pt>
                <c:pt idx="1">
                  <c:v>4.5999999999999999E-2</c:v>
                </c:pt>
                <c:pt idx="2">
                  <c:v>0.31</c:v>
                </c:pt>
                <c:pt idx="3">
                  <c:v>0.22800000000000001</c:v>
                </c:pt>
                <c:pt idx="4">
                  <c:v>0.26100000000000001</c:v>
                </c:pt>
                <c:pt idx="5">
                  <c:v>0.108</c:v>
                </c:pt>
              </c:numCache>
            </c:numRef>
          </c:val>
          <c:extLst>
            <c:ext xmlns:c16="http://schemas.microsoft.com/office/drawing/2014/chart" uri="{C3380CC4-5D6E-409C-BE32-E72D297353CC}">
              <c16:uniqueId val="{00000001-6891-4472-B5F6-7BE2D59D5B95}"/>
            </c:ext>
          </c:extLst>
        </c:ser>
        <c:dLbls>
          <c:showLegendKey val="0"/>
          <c:showVal val="1"/>
          <c:showCatName val="0"/>
          <c:showSerName val="0"/>
          <c:showPercent val="0"/>
          <c:showBubbleSize val="0"/>
        </c:dLbls>
        <c:gapWidth val="50"/>
        <c:axId val="35516928"/>
        <c:axId val="96463680"/>
      </c:barChart>
      <c:catAx>
        <c:axId val="35516928"/>
        <c:scaling>
          <c:orientation val="minMax"/>
        </c:scaling>
        <c:delete val="0"/>
        <c:axPos val="b"/>
        <c:numFmt formatCode="General" sourceLinked="0"/>
        <c:majorTickMark val="out"/>
        <c:minorTickMark val="none"/>
        <c:tickLblPos val="nextTo"/>
        <c:spPr>
          <a:ln>
            <a:solidFill>
              <a:schemeClr val="tx2"/>
            </a:solidFill>
          </a:ln>
        </c:spPr>
        <c:txPr>
          <a:bodyPr/>
          <a:lstStyle/>
          <a:p>
            <a:pPr>
              <a:defRPr sz="1400" b="1" baseline="0">
                <a:solidFill>
                  <a:srgbClr val="202945"/>
                </a:solidFill>
                <a:latin typeface="+mn-lt"/>
                <a:ea typeface="Al Tarikh" charset="-78"/>
                <a:cs typeface="Al Tarikh" charset="-78"/>
              </a:defRPr>
            </a:pPr>
            <a:endParaRPr lang="en-US"/>
          </a:p>
        </c:txPr>
        <c:crossAx val="96463680"/>
        <c:crosses val="autoZero"/>
        <c:auto val="1"/>
        <c:lblAlgn val="ctr"/>
        <c:lblOffset val="100"/>
        <c:noMultiLvlLbl val="0"/>
      </c:catAx>
      <c:valAx>
        <c:axId val="96463680"/>
        <c:scaling>
          <c:orientation val="minMax"/>
          <c:max val="0.9"/>
        </c:scaling>
        <c:delete val="0"/>
        <c:axPos val="l"/>
        <c:numFmt formatCode="0%" sourceLinked="0"/>
        <c:majorTickMark val="none"/>
        <c:minorTickMark val="none"/>
        <c:tickLblPos val="nextTo"/>
        <c:spPr>
          <a:ln>
            <a:solidFill>
              <a:schemeClr val="tx2"/>
            </a:solidFill>
          </a:ln>
        </c:spPr>
        <c:txPr>
          <a:bodyPr/>
          <a:lstStyle/>
          <a:p>
            <a:pPr>
              <a:defRPr sz="1400" b="1" baseline="0">
                <a:solidFill>
                  <a:srgbClr val="202945"/>
                </a:solidFill>
                <a:latin typeface="Garamond" charset="0"/>
              </a:defRPr>
            </a:pPr>
            <a:endParaRPr lang="en-US"/>
          </a:p>
        </c:txPr>
        <c:crossAx val="35516928"/>
        <c:crosses val="autoZero"/>
        <c:crossBetween val="between"/>
      </c:valAx>
    </c:plotArea>
    <c:legend>
      <c:legendPos val="r"/>
      <c:legendEntry>
        <c:idx val="0"/>
        <c:txPr>
          <a:bodyPr/>
          <a:lstStyle/>
          <a:p>
            <a:pPr>
              <a:defRPr sz="1400" b="0" i="0" baseline="0">
                <a:solidFill>
                  <a:srgbClr val="202945"/>
                </a:solidFill>
              </a:defRPr>
            </a:pPr>
            <a:endParaRPr lang="en-US"/>
          </a:p>
        </c:txPr>
      </c:legendEntry>
      <c:legendEntry>
        <c:idx val="1"/>
        <c:txPr>
          <a:bodyPr/>
          <a:lstStyle/>
          <a:p>
            <a:pPr>
              <a:defRPr sz="1400" b="0" i="0" baseline="0">
                <a:solidFill>
                  <a:srgbClr val="202945"/>
                </a:solidFill>
              </a:defRPr>
            </a:pPr>
            <a:endParaRPr lang="en-US"/>
          </a:p>
        </c:txPr>
      </c:legendEntry>
      <c:layout>
        <c:manualLayout>
          <c:xMode val="edge"/>
          <c:yMode val="edge"/>
          <c:x val="0.31509587343248802"/>
          <c:y val="0.90461511646981596"/>
          <c:w val="0.41654855643044603"/>
          <c:h val="9.2473343175853207E-2"/>
        </c:manualLayout>
      </c:layout>
      <c:overlay val="0"/>
      <c:txPr>
        <a:bodyPr/>
        <a:lstStyle/>
        <a:p>
          <a:pPr>
            <a:defRPr sz="1400" b="0" i="0" baseline="0">
              <a:solidFill>
                <a:srgbClr val="202945"/>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title>
      <c:tx>
        <c:rich>
          <a:bodyPr/>
          <a:lstStyle/>
          <a:p>
            <a:pPr>
              <a:defRPr sz="2000">
                <a:solidFill>
                  <a:schemeClr val="accent1">
                    <a:lumMod val="50000"/>
                  </a:schemeClr>
                </a:solidFill>
              </a:defRPr>
            </a:pPr>
            <a:r>
              <a:rPr lang="en-US" sz="2000" dirty="0">
                <a:solidFill>
                  <a:schemeClr val="accent1">
                    <a:lumMod val="50000"/>
                  </a:schemeClr>
                </a:solidFill>
              </a:rPr>
              <a:t>Sex</a:t>
            </a:r>
          </a:p>
        </c:rich>
      </c:tx>
      <c:layout>
        <c:manualLayout>
          <c:xMode val="edge"/>
          <c:yMode val="edge"/>
          <c:x val="0.32521466490897299"/>
          <c:y val="1.58730158730159E-2"/>
        </c:manualLayout>
      </c:layout>
      <c:overlay val="0"/>
    </c:title>
    <c:autoTitleDeleted val="0"/>
    <c:plotArea>
      <c:layout>
        <c:manualLayout>
          <c:layoutTarget val="inner"/>
          <c:xMode val="edge"/>
          <c:yMode val="edge"/>
          <c:x val="2.7142619505E-2"/>
          <c:y val="0.173645450568679"/>
          <c:w val="0.78738281387750098"/>
          <c:h val="0.48348490813648898"/>
        </c:manualLayout>
      </c:layout>
      <c:pieChart>
        <c:varyColors val="1"/>
        <c:dLbls>
          <c:showLegendKey val="0"/>
          <c:showVal val="1"/>
          <c:showCatName val="0"/>
          <c:showSerName val="0"/>
          <c:showPercent val="0"/>
          <c:showBubbleSize val="0"/>
          <c:showLeaderLines val="0"/>
        </c:dLbls>
        <c:firstSliceAng val="0"/>
      </c:pieChart>
      <c:spPr>
        <a:noFill/>
        <a:ln w="25402">
          <a:noFill/>
        </a:ln>
      </c:spPr>
    </c:plotArea>
    <c:legend>
      <c:legendPos val="b"/>
      <c:layout>
        <c:manualLayout>
          <c:xMode val="edge"/>
          <c:yMode val="edge"/>
          <c:x val="0.112134525557187"/>
          <c:y val="0.71514025103297796"/>
          <c:w val="0.65155887717425198"/>
          <c:h val="0.17472872326602701"/>
        </c:manualLayout>
      </c:layout>
      <c:overlay val="0"/>
      <c:txPr>
        <a:bodyPr/>
        <a:lstStyle/>
        <a:p>
          <a:pPr>
            <a:defRPr sz="1600" b="1">
              <a:solidFill>
                <a:schemeClr val="accent1">
                  <a:lumMod val="50000"/>
                </a:schemeClr>
              </a:solidFill>
            </a:defRPr>
          </a:pPr>
          <a:endParaRPr lang="en-US"/>
        </a:p>
      </c:txPr>
    </c:legend>
    <c:plotVisOnly val="1"/>
    <c:dispBlanksAs val="zero"/>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Your Institution</c:v>
                </c:pt>
              </c:strCache>
            </c:strRef>
          </c:tx>
          <c:spPr>
            <a:solidFill>
              <a:schemeClr val="accent1"/>
            </a:solidFill>
            <a:ln w="9525">
              <a:solidFill>
                <a:schemeClr val="bg2"/>
              </a:solidFill>
            </a:ln>
          </c:spPr>
          <c:invertIfNegative val="0"/>
          <c:dLbls>
            <c:numFmt formatCode="0.0%" sourceLinked="0"/>
            <c:spPr>
              <a:noFill/>
              <a:ln>
                <a:noFill/>
              </a:ln>
              <a:effectLst/>
            </c:spPr>
            <c:txPr>
              <a:bodyPr/>
              <a:lstStyle/>
              <a:p>
                <a:pPr>
                  <a:defRPr sz="1000" b="1">
                    <a:solidFill>
                      <a:srgbClr val="202945"/>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Sheet1!$A$2:$A$11</c:f>
              <c:strCache>
                <c:ptCount val="10"/>
                <c:pt idx="0">
                  <c:v>None</c:v>
                </c:pt>
                <c:pt idx="1">
                  <c:v>1</c:v>
                </c:pt>
                <c:pt idx="2">
                  <c:v>2</c:v>
                </c:pt>
                <c:pt idx="3">
                  <c:v>3</c:v>
                </c:pt>
                <c:pt idx="4">
                  <c:v>4</c:v>
                </c:pt>
                <c:pt idx="5">
                  <c:v>5</c:v>
                </c:pt>
                <c:pt idx="6">
                  <c:v>6</c:v>
                </c:pt>
                <c:pt idx="7">
                  <c:v>7 - 8</c:v>
                </c:pt>
                <c:pt idx="8">
                  <c:v>9 - 10</c:v>
                </c:pt>
                <c:pt idx="9">
                  <c:v>11 or more</c:v>
                </c:pt>
              </c:strCache>
            </c:strRef>
          </c:cat>
          <c:val>
            <c:numRef>
              <c:f>Sheet1!$B$2:$B$11</c:f>
              <c:numCache>
                <c:formatCode>0.00%</c:formatCode>
                <c:ptCount val="10"/>
                <c:pt idx="0">
                  <c:v>0.122</c:v>
                </c:pt>
                <c:pt idx="1">
                  <c:v>0.122</c:v>
                </c:pt>
                <c:pt idx="2">
                  <c:v>9.8000000000000004E-2</c:v>
                </c:pt>
                <c:pt idx="3">
                  <c:v>0.14199999999999999</c:v>
                </c:pt>
                <c:pt idx="4">
                  <c:v>9.8000000000000004E-2</c:v>
                </c:pt>
                <c:pt idx="5">
                  <c:v>0.10199999999999999</c:v>
                </c:pt>
                <c:pt idx="6">
                  <c:v>0.106</c:v>
                </c:pt>
                <c:pt idx="7">
                  <c:v>0.114</c:v>
                </c:pt>
                <c:pt idx="8">
                  <c:v>5.0999999999999997E-2</c:v>
                </c:pt>
                <c:pt idx="9" formatCode="General">
                  <c:v>4.2999999999999997E-2</c:v>
                </c:pt>
              </c:numCache>
            </c:numRef>
          </c:val>
          <c:extLst>
            <c:ext xmlns:c16="http://schemas.microsoft.com/office/drawing/2014/chart" uri="{C3380CC4-5D6E-409C-BE32-E72D297353CC}">
              <c16:uniqueId val="{00000000-06B6-4BEA-82E3-0DEB996C8A42}"/>
            </c:ext>
          </c:extLst>
        </c:ser>
        <c:ser>
          <c:idx val="1"/>
          <c:order val="1"/>
          <c:tx>
            <c:strRef>
              <c:f>Sheet1!$C$1</c:f>
              <c:strCache>
                <c:ptCount val="1"/>
                <c:pt idx="0">
                  <c:v>Comparison Group</c:v>
                </c:pt>
              </c:strCache>
            </c:strRef>
          </c:tx>
          <c:spPr>
            <a:solidFill>
              <a:schemeClr val="bg2"/>
            </a:solidFill>
            <a:ln w="9525">
              <a:solidFill>
                <a:schemeClr val="bg2"/>
              </a:solidFill>
            </a:ln>
          </c:spPr>
          <c:invertIfNegative val="0"/>
          <c:dLbls>
            <c:numFmt formatCode="0.0%" sourceLinked="0"/>
            <c:spPr>
              <a:noFill/>
              <a:ln>
                <a:noFill/>
              </a:ln>
              <a:effectLst/>
            </c:spPr>
            <c:txPr>
              <a:bodyPr/>
              <a:lstStyle/>
              <a:p>
                <a:pPr>
                  <a:defRPr sz="1000" b="1">
                    <a:solidFill>
                      <a:schemeClr val="bg2"/>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Sheet1!$A$2:$A$11</c:f>
              <c:strCache>
                <c:ptCount val="10"/>
                <c:pt idx="0">
                  <c:v>None</c:v>
                </c:pt>
                <c:pt idx="1">
                  <c:v>1</c:v>
                </c:pt>
                <c:pt idx="2">
                  <c:v>2</c:v>
                </c:pt>
                <c:pt idx="3">
                  <c:v>3</c:v>
                </c:pt>
                <c:pt idx="4">
                  <c:v>4</c:v>
                </c:pt>
                <c:pt idx="5">
                  <c:v>5</c:v>
                </c:pt>
                <c:pt idx="6">
                  <c:v>6</c:v>
                </c:pt>
                <c:pt idx="7">
                  <c:v>7 - 8</c:v>
                </c:pt>
                <c:pt idx="8">
                  <c:v>9 - 10</c:v>
                </c:pt>
                <c:pt idx="9">
                  <c:v>11 or more</c:v>
                </c:pt>
              </c:strCache>
            </c:strRef>
          </c:cat>
          <c:val>
            <c:numRef>
              <c:f>Sheet1!$C$2:$C$11</c:f>
              <c:numCache>
                <c:formatCode>0.00%</c:formatCode>
                <c:ptCount val="10"/>
                <c:pt idx="0">
                  <c:v>0.14699999999999999</c:v>
                </c:pt>
                <c:pt idx="1">
                  <c:v>0.104</c:v>
                </c:pt>
                <c:pt idx="2">
                  <c:v>0.13100000000000001</c:v>
                </c:pt>
                <c:pt idx="3">
                  <c:v>0.157</c:v>
                </c:pt>
                <c:pt idx="4">
                  <c:v>0.13400000000000001</c:v>
                </c:pt>
                <c:pt idx="5">
                  <c:v>0.109</c:v>
                </c:pt>
                <c:pt idx="6">
                  <c:v>6.7000000000000004E-2</c:v>
                </c:pt>
                <c:pt idx="7">
                  <c:v>8.5000000000000006E-2</c:v>
                </c:pt>
                <c:pt idx="8">
                  <c:v>3.4000000000000002E-2</c:v>
                </c:pt>
                <c:pt idx="9" formatCode="General">
                  <c:v>3.3000000000000002E-2</c:v>
                </c:pt>
              </c:numCache>
            </c:numRef>
          </c:val>
          <c:extLst>
            <c:ext xmlns:c16="http://schemas.microsoft.com/office/drawing/2014/chart" uri="{C3380CC4-5D6E-409C-BE32-E72D297353CC}">
              <c16:uniqueId val="{00000001-06B6-4BEA-82E3-0DEB996C8A42}"/>
            </c:ext>
          </c:extLst>
        </c:ser>
        <c:dLbls>
          <c:showLegendKey val="0"/>
          <c:showVal val="1"/>
          <c:showCatName val="0"/>
          <c:showSerName val="0"/>
          <c:showPercent val="0"/>
          <c:showBubbleSize val="0"/>
        </c:dLbls>
        <c:gapWidth val="75"/>
        <c:overlap val="-25"/>
        <c:axId val="38266368"/>
        <c:axId val="38034752"/>
      </c:barChart>
      <c:catAx>
        <c:axId val="38266368"/>
        <c:scaling>
          <c:orientation val="minMax"/>
        </c:scaling>
        <c:delete val="0"/>
        <c:axPos val="b"/>
        <c:majorGridlines>
          <c:spPr>
            <a:ln>
              <a:solidFill>
                <a:schemeClr val="tx2"/>
              </a:solidFill>
            </a:ln>
          </c:spPr>
        </c:majorGridlines>
        <c:numFmt formatCode="General" sourceLinked="0"/>
        <c:majorTickMark val="none"/>
        <c:minorTickMark val="none"/>
        <c:tickLblPos val="nextTo"/>
        <c:spPr>
          <a:ln>
            <a:solidFill>
              <a:schemeClr val="tx2"/>
            </a:solidFill>
          </a:ln>
        </c:spPr>
        <c:txPr>
          <a:bodyPr/>
          <a:lstStyle/>
          <a:p>
            <a:pPr>
              <a:defRPr sz="1400" b="1">
                <a:solidFill>
                  <a:srgbClr val="202945"/>
                </a:solidFill>
                <a:latin typeface="+mn-lt"/>
                <a:ea typeface="Al Tarikh" charset="-78"/>
                <a:cs typeface="Al Tarikh" charset="-78"/>
              </a:defRPr>
            </a:pPr>
            <a:endParaRPr lang="en-US"/>
          </a:p>
        </c:txPr>
        <c:crossAx val="38034752"/>
        <c:crosses val="autoZero"/>
        <c:auto val="1"/>
        <c:lblAlgn val="ctr"/>
        <c:lblOffset val="100"/>
        <c:noMultiLvlLbl val="0"/>
      </c:catAx>
      <c:valAx>
        <c:axId val="38034752"/>
        <c:scaling>
          <c:orientation val="minMax"/>
          <c:max val="0.8"/>
          <c:min val="0"/>
        </c:scaling>
        <c:delete val="0"/>
        <c:axPos val="l"/>
        <c:numFmt formatCode="0%" sourceLinked="0"/>
        <c:majorTickMark val="none"/>
        <c:minorTickMark val="none"/>
        <c:tickLblPos val="nextTo"/>
        <c:spPr>
          <a:ln w="9525">
            <a:solidFill>
              <a:schemeClr val="tx2"/>
            </a:solidFill>
          </a:ln>
        </c:spPr>
        <c:txPr>
          <a:bodyPr/>
          <a:lstStyle/>
          <a:p>
            <a:pPr>
              <a:defRPr sz="1400" b="1" baseline="0">
                <a:solidFill>
                  <a:srgbClr val="202945"/>
                </a:solidFill>
                <a:latin typeface="Garamond" panose="02020404030301010803" pitchFamily="18" charset="0"/>
              </a:defRPr>
            </a:pPr>
            <a:endParaRPr lang="en-US"/>
          </a:p>
        </c:txPr>
        <c:crossAx val="38266368"/>
        <c:crosses val="autoZero"/>
        <c:crossBetween val="between"/>
      </c:valAx>
    </c:plotArea>
    <c:legend>
      <c:legendPos val="b"/>
      <c:legendEntry>
        <c:idx val="0"/>
        <c:txPr>
          <a:bodyPr/>
          <a:lstStyle/>
          <a:p>
            <a:pPr>
              <a:defRPr sz="1400" b="0" i="0" baseline="0">
                <a:solidFill>
                  <a:srgbClr val="202945"/>
                </a:solidFill>
              </a:defRPr>
            </a:pPr>
            <a:endParaRPr lang="en-US"/>
          </a:p>
        </c:txPr>
      </c:legendEntry>
      <c:legendEntry>
        <c:idx val="1"/>
        <c:txPr>
          <a:bodyPr/>
          <a:lstStyle/>
          <a:p>
            <a:pPr>
              <a:defRPr sz="1400" b="0" i="0" baseline="0">
                <a:solidFill>
                  <a:srgbClr val="202945"/>
                </a:solidFill>
              </a:defRPr>
            </a:pPr>
            <a:endParaRPr lang="en-US"/>
          </a:p>
        </c:txPr>
      </c:legendEntry>
      <c:layout>
        <c:manualLayout>
          <c:xMode val="edge"/>
          <c:yMode val="edge"/>
          <c:x val="0.30487226596675399"/>
          <c:y val="0.93684588254593204"/>
          <c:w val="0.39884722222222202"/>
          <c:h val="5.04295849737533E-2"/>
        </c:manualLayout>
      </c:layout>
      <c:overlay val="0"/>
      <c:txPr>
        <a:bodyPr/>
        <a:lstStyle/>
        <a:p>
          <a:pPr>
            <a:defRPr sz="1200" b="0" i="0" baseline="0">
              <a:solidFill>
                <a:srgbClr val="202945"/>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Accepted by first choice</c:v>
                </c:pt>
              </c:strCache>
            </c:strRef>
          </c:tx>
          <c:spPr>
            <a:ln w="3175">
              <a:solidFill>
                <a:srgbClr val="7680AC">
                  <a:alpha val="50000"/>
                </a:srgbClr>
              </a:solidFill>
            </a:ln>
          </c:spPr>
          <c:dPt>
            <c:idx val="0"/>
            <c:bubble3D val="0"/>
            <c:spPr>
              <a:solidFill>
                <a:srgbClr val="F3A59B"/>
              </a:solidFill>
              <a:ln w="3175">
                <a:solidFill>
                  <a:srgbClr val="7680AC">
                    <a:alpha val="50000"/>
                  </a:srgbClr>
                </a:solidFill>
              </a:ln>
            </c:spPr>
            <c:extLst>
              <c:ext xmlns:c16="http://schemas.microsoft.com/office/drawing/2014/chart" uri="{C3380CC4-5D6E-409C-BE32-E72D297353CC}">
                <c16:uniqueId val="{00000000-D09C-4578-9C95-7C9AEE355AEF}"/>
              </c:ext>
            </c:extLst>
          </c:dPt>
          <c:dPt>
            <c:idx val="1"/>
            <c:bubble3D val="0"/>
            <c:spPr>
              <a:solidFill>
                <a:srgbClr val="E04E38"/>
              </a:solidFill>
              <a:ln w="3175">
                <a:solidFill>
                  <a:srgbClr val="7680AC">
                    <a:alpha val="50000"/>
                  </a:srgbClr>
                </a:solidFill>
              </a:ln>
            </c:spPr>
            <c:extLst>
              <c:ext xmlns:c16="http://schemas.microsoft.com/office/drawing/2014/chart" uri="{C3380CC4-5D6E-409C-BE32-E72D297353CC}">
                <c16:uniqueId val="{00000002-D09C-4578-9C95-7C9AEE355AEF}"/>
              </c:ext>
            </c:extLst>
          </c:dPt>
          <c:dLbls>
            <c:dLbl>
              <c:idx val="0"/>
              <c:layout/>
              <c:dLblPos val="inEnd"/>
              <c:showLegendKey val="0"/>
              <c:showVal val="1"/>
              <c:showCatName val="0"/>
              <c:showSerName val="0"/>
              <c:showPercent val="0"/>
              <c:showBubbleSize val="0"/>
              <c:extLst>
                <c:ext xmlns:c15="http://schemas.microsoft.com/office/drawing/2012/chart" uri="{CE6537A1-D6FC-4f65-9D91-7224C49458BB}">
                  <c15:layout>
                    <c:manualLayout>
                      <c:w val="0.28280487804878046"/>
                      <c:h val="7.7690126703775855E-2"/>
                    </c:manualLayout>
                  </c15:layout>
                </c:ext>
                <c:ext xmlns:c16="http://schemas.microsoft.com/office/drawing/2014/chart" uri="{C3380CC4-5D6E-409C-BE32-E72D297353CC}">
                  <c16:uniqueId val="{00000000-D09C-4578-9C95-7C9AEE355AEF}"/>
                </c:ext>
              </c:extLst>
            </c:dLbl>
            <c:dLbl>
              <c:idx val="1"/>
              <c:layout/>
              <c:dLblPos val="inEnd"/>
              <c:showLegendKey val="0"/>
              <c:showVal val="1"/>
              <c:showCatName val="0"/>
              <c:showSerName val="0"/>
              <c:showPercent val="0"/>
              <c:showBubbleSize val="0"/>
              <c:extLst>
                <c:ext xmlns:c15="http://schemas.microsoft.com/office/drawing/2012/chart" uri="{CE6537A1-D6FC-4f65-9D91-7224C49458BB}">
                  <c15:layout>
                    <c:manualLayout>
                      <c:w val="0.33741853914602138"/>
                      <c:h val="0.14535572092964516"/>
                    </c:manualLayout>
                  </c15:layout>
                </c:ext>
                <c:ext xmlns:c16="http://schemas.microsoft.com/office/drawing/2014/chart" uri="{C3380CC4-5D6E-409C-BE32-E72D297353CC}">
                  <c16:uniqueId val="{00000002-D09C-4578-9C95-7C9AEE355AEF}"/>
                </c:ext>
              </c:extLst>
            </c:dLbl>
            <c:spPr>
              <a:noFill/>
              <a:ln>
                <a:noFill/>
              </a:ln>
              <a:effectLst/>
            </c:spPr>
            <c:txPr>
              <a:bodyPr wrap="square" lIns="38100" tIns="19050" rIns="38100" bIns="19050" anchor="ctr">
                <a:spAutoFit/>
              </a:bodyPr>
              <a:lstStyle/>
              <a:p>
                <a:pPr>
                  <a:defRPr b="1" i="0" baseline="0">
                    <a:solidFill>
                      <a:schemeClr val="bg1"/>
                    </a:solidFill>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ext>
            </c:extLst>
          </c:dLbls>
          <c:cat>
            <c:strRef>
              <c:f>Sheet1!$A$2:$A$3</c:f>
              <c:strCache>
                <c:ptCount val="2"/>
                <c:pt idx="0">
                  <c:v>Yes</c:v>
                </c:pt>
                <c:pt idx="1">
                  <c:v>No</c:v>
                </c:pt>
              </c:strCache>
            </c:strRef>
          </c:cat>
          <c:val>
            <c:numRef>
              <c:f>Sheet1!$B$2:$B$3</c:f>
              <c:numCache>
                <c:formatCode>0.0%</c:formatCode>
                <c:ptCount val="2"/>
                <c:pt idx="0">
                  <c:v>6.7000000000000004E-2</c:v>
                </c:pt>
                <c:pt idx="1">
                  <c:v>0.622</c:v>
                </c:pt>
              </c:numCache>
            </c:numRef>
          </c:val>
          <c:extLst>
            <c:ext xmlns:c16="http://schemas.microsoft.com/office/drawing/2014/chart" uri="{C3380CC4-5D6E-409C-BE32-E72D297353CC}">
              <c16:uniqueId val="{00000003-D09C-4578-9C95-7C9AEE355AEF}"/>
            </c:ext>
          </c:extLst>
        </c:ser>
        <c:dLbls>
          <c:dLblPos val="bestFit"/>
          <c:showLegendKey val="0"/>
          <c:showVal val="1"/>
          <c:showCatName val="0"/>
          <c:showSerName val="0"/>
          <c:showPercent val="0"/>
          <c:showBubbleSize val="0"/>
          <c:showLeaderLines val="0"/>
        </c:dLbls>
        <c:firstSliceAng val="0"/>
      </c:pieChart>
    </c:plotArea>
    <c:legend>
      <c:legendPos val="b"/>
      <c:legendEntry>
        <c:idx val="0"/>
        <c:txPr>
          <a:bodyPr/>
          <a:lstStyle/>
          <a:p>
            <a:pPr>
              <a:defRPr>
                <a:solidFill>
                  <a:schemeClr val="bg2"/>
                </a:solidFill>
              </a:defRPr>
            </a:pPr>
            <a:endParaRPr lang="en-US"/>
          </a:p>
        </c:txPr>
      </c:legendEntry>
      <c:legendEntry>
        <c:idx val="1"/>
        <c:txPr>
          <a:bodyPr/>
          <a:lstStyle/>
          <a:p>
            <a:pPr>
              <a:defRPr>
                <a:solidFill>
                  <a:schemeClr val="bg2"/>
                </a:solidFill>
              </a:defRPr>
            </a:pPr>
            <a:endParaRPr lang="en-US"/>
          </a:p>
        </c:txPr>
      </c:legendEntry>
      <c:layout/>
      <c:overlay val="0"/>
    </c:legend>
    <c:plotVisOnly val="1"/>
    <c:dispBlanksAs val="zero"/>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Your Institution</c:v>
                </c:pt>
              </c:strCache>
            </c:strRef>
          </c:tx>
          <c:spPr>
            <a:solidFill>
              <a:srgbClr val="E74C39"/>
            </a:solidFill>
            <a:ln w="3175">
              <a:solidFill>
                <a:schemeClr val="bg2"/>
              </a:solidFill>
            </a:ln>
          </c:spPr>
          <c:invertIfNegative val="0"/>
          <c:dLbls>
            <c:numFmt formatCode="0.0%" sourceLinked="0"/>
            <c:spPr>
              <a:noFill/>
              <a:ln>
                <a:noFill/>
              </a:ln>
              <a:effectLst/>
            </c:spPr>
            <c:txPr>
              <a:bodyPr/>
              <a:lstStyle/>
              <a:p>
                <a:pPr>
                  <a:defRPr sz="11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First Choice</c:v>
                </c:pt>
                <c:pt idx="1">
                  <c:v>Second Choice</c:v>
                </c:pt>
                <c:pt idx="2">
                  <c:v>Third Choice</c:v>
                </c:pt>
                <c:pt idx="3">
                  <c:v>Less than Third Choice</c:v>
                </c:pt>
              </c:strCache>
            </c:strRef>
          </c:cat>
          <c:val>
            <c:numRef>
              <c:f>Sheet1!$B$2:$B$5</c:f>
              <c:numCache>
                <c:formatCode>0.00%</c:formatCode>
                <c:ptCount val="4"/>
                <c:pt idx="0">
                  <c:v>0.76300000000000001</c:v>
                </c:pt>
                <c:pt idx="1">
                  <c:v>0.60199999999999998</c:v>
                </c:pt>
                <c:pt idx="2">
                  <c:v>0.21299999999999999</c:v>
                </c:pt>
                <c:pt idx="3">
                  <c:v>0.11700000000000001</c:v>
                </c:pt>
              </c:numCache>
            </c:numRef>
          </c:val>
          <c:extLst>
            <c:ext xmlns:c16="http://schemas.microsoft.com/office/drawing/2014/chart" uri="{C3380CC4-5D6E-409C-BE32-E72D297353CC}">
              <c16:uniqueId val="{00000000-B88D-49C9-BEE2-AD01B934E4A2}"/>
            </c:ext>
          </c:extLst>
        </c:ser>
        <c:ser>
          <c:idx val="1"/>
          <c:order val="1"/>
          <c:tx>
            <c:strRef>
              <c:f>Sheet1!$C$1</c:f>
              <c:strCache>
                <c:ptCount val="1"/>
                <c:pt idx="0">
                  <c:v>Comparison Group</c:v>
                </c:pt>
              </c:strCache>
            </c:strRef>
          </c:tx>
          <c:spPr>
            <a:solidFill>
              <a:srgbClr val="202945"/>
            </a:solidFill>
            <a:ln w="3175">
              <a:solidFill>
                <a:srgbClr val="7680AC">
                  <a:alpha val="50000"/>
                </a:srgbClr>
              </a:solidFill>
            </a:ln>
          </c:spPr>
          <c:invertIfNegative val="0"/>
          <c:dLbls>
            <c:numFmt formatCode="0.0%" sourceLinked="0"/>
            <c:spPr>
              <a:noFill/>
              <a:ln>
                <a:noFill/>
              </a:ln>
              <a:effectLst/>
            </c:spPr>
            <c:txPr>
              <a:bodyPr/>
              <a:lstStyle/>
              <a:p>
                <a:pPr>
                  <a:defRPr sz="11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First Choice</c:v>
                </c:pt>
                <c:pt idx="1">
                  <c:v>Second Choice</c:v>
                </c:pt>
                <c:pt idx="2">
                  <c:v>Third Choice</c:v>
                </c:pt>
                <c:pt idx="3">
                  <c:v>Less than Third Choice</c:v>
                </c:pt>
              </c:strCache>
            </c:strRef>
          </c:cat>
          <c:val>
            <c:numRef>
              <c:f>Sheet1!$C$2:$C$5</c:f>
              <c:numCache>
                <c:formatCode>0.00%</c:formatCode>
                <c:ptCount val="4"/>
                <c:pt idx="0">
                  <c:v>0.52700000000000002</c:v>
                </c:pt>
                <c:pt idx="1">
                  <c:v>0.23200000000000001</c:v>
                </c:pt>
                <c:pt idx="2">
                  <c:v>0.13500000000000001</c:v>
                </c:pt>
                <c:pt idx="3">
                  <c:v>0.106</c:v>
                </c:pt>
              </c:numCache>
            </c:numRef>
          </c:val>
          <c:extLst>
            <c:ext xmlns:c16="http://schemas.microsoft.com/office/drawing/2014/chart" uri="{C3380CC4-5D6E-409C-BE32-E72D297353CC}">
              <c16:uniqueId val="{00000001-B88D-49C9-BEE2-AD01B934E4A2}"/>
            </c:ext>
          </c:extLst>
        </c:ser>
        <c:dLbls>
          <c:showLegendKey val="0"/>
          <c:showVal val="1"/>
          <c:showCatName val="0"/>
          <c:showSerName val="0"/>
          <c:showPercent val="0"/>
          <c:showBubbleSize val="0"/>
        </c:dLbls>
        <c:gapWidth val="75"/>
        <c:overlap val="-25"/>
        <c:axId val="86383616"/>
        <c:axId val="96444992"/>
      </c:barChart>
      <c:catAx>
        <c:axId val="86383616"/>
        <c:scaling>
          <c:orientation val="minMax"/>
        </c:scaling>
        <c:delete val="0"/>
        <c:axPos val="b"/>
        <c:majorGridlines/>
        <c:numFmt formatCode="General" sourceLinked="0"/>
        <c:majorTickMark val="none"/>
        <c:minorTickMark val="none"/>
        <c:tickLblPos val="nextTo"/>
        <c:spPr>
          <a:ln>
            <a:solidFill>
              <a:schemeClr val="accent3"/>
            </a:solidFill>
          </a:ln>
        </c:spPr>
        <c:txPr>
          <a:bodyPr/>
          <a:lstStyle/>
          <a:p>
            <a:pPr>
              <a:defRPr sz="1400" baseline="0">
                <a:solidFill>
                  <a:schemeClr val="bg1"/>
                </a:solidFill>
              </a:defRPr>
            </a:pPr>
            <a:endParaRPr lang="en-US"/>
          </a:p>
        </c:txPr>
        <c:crossAx val="96444992"/>
        <c:crosses val="autoZero"/>
        <c:auto val="1"/>
        <c:lblAlgn val="ctr"/>
        <c:lblOffset val="100"/>
        <c:noMultiLvlLbl val="0"/>
      </c:catAx>
      <c:valAx>
        <c:axId val="96444992"/>
        <c:scaling>
          <c:orientation val="minMax"/>
          <c:max val="1"/>
        </c:scaling>
        <c:delete val="0"/>
        <c:axPos val="l"/>
        <c:numFmt formatCode="0%" sourceLinked="0"/>
        <c:majorTickMark val="none"/>
        <c:minorTickMark val="none"/>
        <c:tickLblPos val="nextTo"/>
        <c:spPr>
          <a:ln>
            <a:solidFill>
              <a:schemeClr val="accent3"/>
            </a:solidFill>
          </a:ln>
        </c:spPr>
        <c:txPr>
          <a:bodyPr/>
          <a:lstStyle/>
          <a:p>
            <a:pPr>
              <a:defRPr sz="1400" b="0" baseline="0">
                <a:solidFill>
                  <a:schemeClr val="bg1"/>
                </a:solidFill>
              </a:defRPr>
            </a:pPr>
            <a:endParaRPr lang="en-US"/>
          </a:p>
        </c:txPr>
        <c:crossAx val="86383616"/>
        <c:crosses val="autoZero"/>
        <c:crossBetween val="between"/>
      </c:valAx>
    </c:plotArea>
    <c:legend>
      <c:legendPos val="b"/>
      <c:legendEntry>
        <c:idx val="0"/>
        <c:txPr>
          <a:bodyPr/>
          <a:lstStyle/>
          <a:p>
            <a:pPr>
              <a:defRPr sz="1400" b="0" i="0" baseline="0">
                <a:solidFill>
                  <a:schemeClr val="bg1"/>
                </a:solidFill>
              </a:defRPr>
            </a:pPr>
            <a:endParaRPr lang="en-US"/>
          </a:p>
        </c:txPr>
      </c:legendEntry>
      <c:legendEntry>
        <c:idx val="1"/>
        <c:txPr>
          <a:bodyPr/>
          <a:lstStyle/>
          <a:p>
            <a:pPr>
              <a:defRPr sz="1400" b="0" i="0" baseline="0">
                <a:solidFill>
                  <a:schemeClr val="bg1"/>
                </a:solidFill>
              </a:defRPr>
            </a:pPr>
            <a:endParaRPr lang="en-US"/>
          </a:p>
        </c:txPr>
      </c:legendEntry>
      <c:layout/>
      <c:overlay val="0"/>
      <c:txPr>
        <a:bodyPr/>
        <a:lstStyle/>
        <a:p>
          <a:pPr>
            <a:defRPr sz="1400" b="0" i="0" baseline="0"/>
          </a:pPr>
          <a:endParaRPr lang="en-US"/>
        </a:p>
      </c:txPr>
    </c:legend>
    <c:plotVisOnly val="1"/>
    <c:dispBlanksAs val="gap"/>
    <c:showDLblsOverMax val="0"/>
  </c:chart>
  <c:txPr>
    <a:bodyPr/>
    <a:lstStyle/>
    <a:p>
      <a:pPr>
        <a:defRPr sz="1800"/>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0.06971</cdr:x>
      <cdr:y>0.83333</cdr:y>
    </cdr:from>
    <cdr:to>
      <cdr:x>0.28755</cdr:x>
      <cdr:y>0.95</cdr:y>
    </cdr:to>
    <cdr:sp macro="" textlink="">
      <cdr:nvSpPr>
        <cdr:cNvPr id="2" name="TextBox 1"/>
        <cdr:cNvSpPr txBox="1"/>
      </cdr:nvSpPr>
      <cdr:spPr>
        <a:xfrm xmlns:a="http://schemas.openxmlformats.org/drawingml/2006/main">
          <a:off x="609608" y="3809984"/>
          <a:ext cx="1904993" cy="53341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400" b="1" dirty="0">
              <a:solidFill>
                <a:srgbClr val="202945"/>
              </a:solidFill>
            </a:rPr>
            <a:t>To be able to get a better job</a:t>
          </a:r>
        </a:p>
      </cdr:txBody>
    </cdr:sp>
  </cdr:relSizeAnchor>
  <cdr:relSizeAnchor xmlns:cdr="http://schemas.openxmlformats.org/drawingml/2006/chartDrawing">
    <cdr:from>
      <cdr:x>0.30498</cdr:x>
      <cdr:y>0.83333</cdr:y>
    </cdr:from>
    <cdr:to>
      <cdr:x>0.52282</cdr:x>
      <cdr:y>0.93502</cdr:y>
    </cdr:to>
    <cdr:sp macro="" textlink="">
      <cdr:nvSpPr>
        <cdr:cNvPr id="3" name="TextBox 1"/>
        <cdr:cNvSpPr txBox="1"/>
      </cdr:nvSpPr>
      <cdr:spPr>
        <a:xfrm xmlns:a="http://schemas.openxmlformats.org/drawingml/2006/main">
          <a:off x="2667000" y="3810000"/>
          <a:ext cx="1905000" cy="46492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latin typeface="+mn-lt"/>
            </a:rPr>
            <a:t>To gain a general education and appreciation of ideas</a:t>
          </a:r>
        </a:p>
      </cdr:txBody>
    </cdr:sp>
  </cdr:relSizeAnchor>
  <cdr:relSizeAnchor xmlns:cdr="http://schemas.openxmlformats.org/drawingml/2006/chartDrawing">
    <cdr:from>
      <cdr:x>0.54025</cdr:x>
      <cdr:y>0.83333</cdr:y>
    </cdr:from>
    <cdr:to>
      <cdr:x>0.75809</cdr:x>
      <cdr:y>0.93502</cdr:y>
    </cdr:to>
    <cdr:sp macro="" textlink="">
      <cdr:nvSpPr>
        <cdr:cNvPr id="4" name="TextBox 1"/>
        <cdr:cNvSpPr txBox="1"/>
      </cdr:nvSpPr>
      <cdr:spPr>
        <a:xfrm xmlns:a="http://schemas.openxmlformats.org/drawingml/2006/main">
          <a:off x="4724400" y="3810000"/>
          <a:ext cx="1905000" cy="46492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latin typeface="+mn-lt"/>
            </a:rPr>
            <a:t>To make me a more cultured person</a:t>
          </a:r>
        </a:p>
      </cdr:txBody>
    </cdr:sp>
  </cdr:relSizeAnchor>
  <cdr:relSizeAnchor xmlns:cdr="http://schemas.openxmlformats.org/drawingml/2006/chartDrawing">
    <cdr:from>
      <cdr:x>0.77551</cdr:x>
      <cdr:y>0.83333</cdr:y>
    </cdr:from>
    <cdr:to>
      <cdr:x>0.98464</cdr:x>
      <cdr:y>0.93502</cdr:y>
    </cdr:to>
    <cdr:sp macro="" textlink="">
      <cdr:nvSpPr>
        <cdr:cNvPr id="5" name="TextBox 1"/>
        <cdr:cNvSpPr txBox="1"/>
      </cdr:nvSpPr>
      <cdr:spPr>
        <a:xfrm xmlns:a="http://schemas.openxmlformats.org/drawingml/2006/main">
          <a:off x="6781800" y="3810000"/>
          <a:ext cx="1828825" cy="46492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latin typeface="+mn-lt"/>
            </a:rPr>
            <a:t>To be able to make more money</a:t>
          </a:r>
        </a:p>
      </cdr:txBody>
    </cdr:sp>
  </cdr:relSizeAnchor>
</c:userShapes>
</file>

<file path=ppt/drawings/drawing10.xml><?xml version="1.0" encoding="utf-8"?>
<c:userShapes xmlns:c="http://schemas.openxmlformats.org/drawingml/2006/chart">
  <cdr:relSizeAnchor xmlns:cdr="http://schemas.openxmlformats.org/drawingml/2006/chartDrawing">
    <cdr:from>
      <cdr:x>0.08714</cdr:x>
      <cdr:y>0.83929</cdr:y>
    </cdr:from>
    <cdr:to>
      <cdr:x>0.36597</cdr:x>
      <cdr:y>0.9869</cdr:y>
    </cdr:to>
    <cdr:sp macro="" textlink="">
      <cdr:nvSpPr>
        <cdr:cNvPr id="2" name="TextBox 1"/>
        <cdr:cNvSpPr txBox="1"/>
      </cdr:nvSpPr>
      <cdr:spPr>
        <a:xfrm xmlns:a="http://schemas.openxmlformats.org/drawingml/2006/main">
          <a:off x="762032" y="3965142"/>
          <a:ext cx="2438368" cy="69736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400" dirty="0" smtClean="0">
              <a:solidFill>
                <a:srgbClr val="202945"/>
              </a:solidFill>
            </a:rPr>
            <a:t>Participate in student clubs/groups</a:t>
          </a:r>
          <a:endParaRPr lang="en-US" sz="1400" dirty="0">
            <a:solidFill>
              <a:srgbClr val="202945"/>
            </a:solidFill>
          </a:endParaRPr>
        </a:p>
      </cdr:txBody>
    </cdr:sp>
  </cdr:relSizeAnchor>
  <cdr:relSizeAnchor xmlns:cdr="http://schemas.openxmlformats.org/drawingml/2006/chartDrawing">
    <cdr:from>
      <cdr:x>0.3834</cdr:x>
      <cdr:y>0.83871</cdr:y>
    </cdr:from>
    <cdr:to>
      <cdr:x>0.68838</cdr:x>
      <cdr:y>0.97204</cdr:y>
    </cdr:to>
    <cdr:sp macro="" textlink="">
      <cdr:nvSpPr>
        <cdr:cNvPr id="3" name="TextBox 1"/>
        <cdr:cNvSpPr txBox="1"/>
      </cdr:nvSpPr>
      <cdr:spPr>
        <a:xfrm xmlns:a="http://schemas.openxmlformats.org/drawingml/2006/main">
          <a:off x="3352800" y="3962400"/>
          <a:ext cx="2667000" cy="62990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Take a course exclusively online</a:t>
          </a:r>
        </a:p>
      </cdr:txBody>
    </cdr:sp>
  </cdr:relSizeAnchor>
  <cdr:relSizeAnchor xmlns:cdr="http://schemas.openxmlformats.org/drawingml/2006/chartDrawing">
    <cdr:from>
      <cdr:x>0.69709</cdr:x>
      <cdr:y>0.83871</cdr:y>
    </cdr:from>
    <cdr:to>
      <cdr:x>0.98464</cdr:x>
      <cdr:y>0.9887</cdr:y>
    </cdr:to>
    <cdr:sp macro="" textlink="">
      <cdr:nvSpPr>
        <cdr:cNvPr id="4" name="TextBox 1"/>
        <cdr:cNvSpPr txBox="1"/>
      </cdr:nvSpPr>
      <cdr:spPr>
        <a:xfrm xmlns:a="http://schemas.openxmlformats.org/drawingml/2006/main">
          <a:off x="6096000" y="3962400"/>
          <a:ext cx="2514600" cy="70861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Work on a professor’s research project</a:t>
          </a:r>
        </a:p>
      </cdr:txBody>
    </cdr:sp>
  </cdr:relSizeAnchor>
</c:userShapes>
</file>

<file path=ppt/drawings/drawing11.xml><?xml version="1.0" encoding="utf-8"?>
<c:userShapes xmlns:c="http://schemas.openxmlformats.org/drawingml/2006/chart">
  <cdr:relSizeAnchor xmlns:cdr="http://schemas.openxmlformats.org/drawingml/2006/chartDrawing">
    <cdr:from>
      <cdr:x>0.1307</cdr:x>
      <cdr:y>0.83245</cdr:y>
    </cdr:from>
    <cdr:to>
      <cdr:x>0.43568</cdr:x>
      <cdr:y>0.96578</cdr:y>
    </cdr:to>
    <cdr:sp macro="" textlink="">
      <cdr:nvSpPr>
        <cdr:cNvPr id="3" name="TextBox 1"/>
        <cdr:cNvSpPr txBox="1"/>
      </cdr:nvSpPr>
      <cdr:spPr>
        <a:xfrm xmlns:a="http://schemas.openxmlformats.org/drawingml/2006/main">
          <a:off x="1143000" y="3869397"/>
          <a:ext cx="2667025" cy="61974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Take a leave of absence from this college temporarily</a:t>
          </a:r>
        </a:p>
      </cdr:txBody>
    </cdr:sp>
  </cdr:relSizeAnchor>
  <cdr:relSizeAnchor xmlns:cdr="http://schemas.openxmlformats.org/drawingml/2006/chartDrawing">
    <cdr:from>
      <cdr:x>0.62738</cdr:x>
      <cdr:y>0.83219</cdr:y>
    </cdr:from>
    <cdr:to>
      <cdr:x>0.92364</cdr:x>
      <cdr:y>0.98218</cdr:y>
    </cdr:to>
    <cdr:sp macro="" textlink="">
      <cdr:nvSpPr>
        <cdr:cNvPr id="4" name="TextBox 1"/>
        <cdr:cNvSpPr txBox="1"/>
      </cdr:nvSpPr>
      <cdr:spPr>
        <a:xfrm xmlns:a="http://schemas.openxmlformats.org/drawingml/2006/main">
          <a:off x="5486400" y="3868197"/>
          <a:ext cx="2590769" cy="69718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Transfer to another college before graduating</a:t>
          </a:r>
        </a:p>
      </cdr:txBody>
    </cdr:sp>
  </cdr:relSizeAnchor>
</c:userShapes>
</file>

<file path=ppt/drawings/drawing2.xml><?xml version="1.0" encoding="utf-8"?>
<c:userShapes xmlns:c="http://schemas.openxmlformats.org/drawingml/2006/chart">
  <cdr:relSizeAnchor xmlns:cdr="http://schemas.openxmlformats.org/drawingml/2006/chartDrawing">
    <cdr:from>
      <cdr:x>0.06971</cdr:x>
      <cdr:y>0.83333</cdr:y>
    </cdr:from>
    <cdr:to>
      <cdr:x>0.35726</cdr:x>
      <cdr:y>0.93502</cdr:y>
    </cdr:to>
    <cdr:sp macro="" textlink="">
      <cdr:nvSpPr>
        <cdr:cNvPr id="6" name="TextBox 1"/>
        <cdr:cNvSpPr txBox="1"/>
      </cdr:nvSpPr>
      <cdr:spPr>
        <a:xfrm xmlns:a="http://schemas.openxmlformats.org/drawingml/2006/main">
          <a:off x="609600" y="3810000"/>
          <a:ext cx="2514600" cy="46492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rPr>
            <a:t>To learn more about things that interest me</a:t>
          </a:r>
        </a:p>
      </cdr:txBody>
    </cdr:sp>
  </cdr:relSizeAnchor>
  <cdr:relSizeAnchor xmlns:cdr="http://schemas.openxmlformats.org/drawingml/2006/chartDrawing">
    <cdr:from>
      <cdr:x>0.3834</cdr:x>
      <cdr:y>0.83333</cdr:y>
    </cdr:from>
    <cdr:to>
      <cdr:x>0.67095</cdr:x>
      <cdr:y>0.93502</cdr:y>
    </cdr:to>
    <cdr:sp macro="" textlink="">
      <cdr:nvSpPr>
        <cdr:cNvPr id="7" name="TextBox 1"/>
        <cdr:cNvSpPr txBox="1"/>
      </cdr:nvSpPr>
      <cdr:spPr>
        <a:xfrm xmlns:a="http://schemas.openxmlformats.org/drawingml/2006/main">
          <a:off x="3352800" y="3810000"/>
          <a:ext cx="2514600" cy="46492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rPr>
            <a:t>To get training for a specific career</a:t>
          </a:r>
        </a:p>
      </cdr:txBody>
    </cdr:sp>
  </cdr:relSizeAnchor>
  <cdr:relSizeAnchor xmlns:cdr="http://schemas.openxmlformats.org/drawingml/2006/chartDrawing">
    <cdr:from>
      <cdr:x>0.69709</cdr:x>
      <cdr:y>0.83333</cdr:y>
    </cdr:from>
    <cdr:to>
      <cdr:x>0.97593</cdr:x>
      <cdr:y>0.93502</cdr:y>
    </cdr:to>
    <cdr:sp macro="" textlink="">
      <cdr:nvSpPr>
        <cdr:cNvPr id="8" name="TextBox 1"/>
        <cdr:cNvSpPr txBox="1"/>
      </cdr:nvSpPr>
      <cdr:spPr>
        <a:xfrm xmlns:a="http://schemas.openxmlformats.org/drawingml/2006/main">
          <a:off x="6096000" y="3810000"/>
          <a:ext cx="2438400" cy="46492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rPr>
            <a:t>To prepare myself for graduate or professional school</a:t>
          </a:r>
        </a:p>
      </cdr:txBody>
    </cdr:sp>
  </cdr:relSizeAnchor>
</c:userShapes>
</file>

<file path=ppt/drawings/drawing3.xml><?xml version="1.0" encoding="utf-8"?>
<c:userShapes xmlns:c="http://schemas.openxmlformats.org/drawingml/2006/chart">
  <cdr:relSizeAnchor xmlns:cdr="http://schemas.openxmlformats.org/drawingml/2006/chartDrawing">
    <cdr:from>
      <cdr:x>0.08714</cdr:x>
      <cdr:y>0.81667</cdr:y>
    </cdr:from>
    <cdr:to>
      <cdr:x>0.27678</cdr:x>
      <cdr:y>1</cdr:y>
    </cdr:to>
    <cdr:sp macro="" textlink="">
      <cdr:nvSpPr>
        <cdr:cNvPr id="2" name="TextBox 1"/>
        <cdr:cNvSpPr txBox="1"/>
      </cdr:nvSpPr>
      <cdr:spPr>
        <a:xfrm xmlns:a="http://schemas.openxmlformats.org/drawingml/2006/main">
          <a:off x="762000" y="3920506"/>
          <a:ext cx="1658386" cy="88009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200" b="1" dirty="0">
              <a:solidFill>
                <a:srgbClr val="202945"/>
              </a:solidFill>
            </a:rPr>
            <a:t>This college has a very good academic reputation</a:t>
          </a:r>
        </a:p>
      </cdr:txBody>
    </cdr:sp>
  </cdr:relSizeAnchor>
  <cdr:relSizeAnchor xmlns:cdr="http://schemas.openxmlformats.org/drawingml/2006/chartDrawing">
    <cdr:from>
      <cdr:x>0.30498</cdr:x>
      <cdr:y>0.8254</cdr:y>
    </cdr:from>
    <cdr:to>
      <cdr:x>0.52282</cdr:x>
      <cdr:y>0.96111</cdr:y>
    </cdr:to>
    <cdr:sp macro="" textlink="">
      <cdr:nvSpPr>
        <cdr:cNvPr id="3" name="TextBox 1"/>
        <cdr:cNvSpPr txBox="1"/>
      </cdr:nvSpPr>
      <cdr:spPr>
        <a:xfrm xmlns:a="http://schemas.openxmlformats.org/drawingml/2006/main">
          <a:off x="2667000" y="3962415"/>
          <a:ext cx="1905000" cy="65149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200" b="1" dirty="0">
              <a:solidFill>
                <a:srgbClr val="202945"/>
              </a:solidFill>
            </a:rPr>
            <a:t>This college’s graduates make a difference in the world</a:t>
          </a:r>
        </a:p>
      </cdr:txBody>
    </cdr:sp>
  </cdr:relSizeAnchor>
  <cdr:relSizeAnchor xmlns:cdr="http://schemas.openxmlformats.org/drawingml/2006/chartDrawing">
    <cdr:from>
      <cdr:x>0.53727</cdr:x>
      <cdr:y>0.8254</cdr:y>
    </cdr:from>
    <cdr:to>
      <cdr:x>0.75809</cdr:x>
      <cdr:y>0.94489</cdr:y>
    </cdr:to>
    <cdr:sp macro="" textlink="">
      <cdr:nvSpPr>
        <cdr:cNvPr id="4" name="TextBox 1"/>
        <cdr:cNvSpPr txBox="1"/>
      </cdr:nvSpPr>
      <cdr:spPr>
        <a:xfrm xmlns:a="http://schemas.openxmlformats.org/drawingml/2006/main">
          <a:off x="4698380" y="3962415"/>
          <a:ext cx="1931019" cy="57362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200" b="1" dirty="0">
              <a:solidFill>
                <a:srgbClr val="202945"/>
              </a:solidFill>
            </a:rPr>
            <a:t>This college’s graduates gain admission to top graduate/professional schools</a:t>
          </a:r>
        </a:p>
      </cdr:txBody>
    </cdr:sp>
  </cdr:relSizeAnchor>
  <cdr:relSizeAnchor xmlns:cdr="http://schemas.openxmlformats.org/drawingml/2006/chartDrawing">
    <cdr:from>
      <cdr:x>0.79294</cdr:x>
      <cdr:y>0.8254</cdr:y>
    </cdr:from>
    <cdr:to>
      <cdr:x>0.97593</cdr:x>
      <cdr:y>0.92709</cdr:y>
    </cdr:to>
    <cdr:sp macro="" textlink="">
      <cdr:nvSpPr>
        <cdr:cNvPr id="5" name="TextBox 1"/>
        <cdr:cNvSpPr txBox="1"/>
      </cdr:nvSpPr>
      <cdr:spPr>
        <a:xfrm xmlns:a="http://schemas.openxmlformats.org/drawingml/2006/main">
          <a:off x="6934200" y="3962400"/>
          <a:ext cx="1600233" cy="48817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200" b="1" dirty="0">
              <a:solidFill>
                <a:srgbClr val="202945"/>
              </a:solidFill>
            </a:rPr>
            <a:t>This college’s graduates get good jobs</a:t>
          </a:r>
        </a:p>
      </cdr:txBody>
    </cdr:sp>
  </cdr:relSizeAnchor>
  <cdr:relSizeAnchor xmlns:cdr="http://schemas.openxmlformats.org/drawingml/2006/chartDrawing">
    <cdr:from>
      <cdr:x>0.81908</cdr:x>
      <cdr:y>0.81667</cdr:y>
    </cdr:from>
    <cdr:to>
      <cdr:x>0.99335</cdr:x>
      <cdr:y>0.95</cdr:y>
    </cdr:to>
    <cdr:sp macro="" textlink="">
      <cdr:nvSpPr>
        <cdr:cNvPr id="6" name="TextBox 1"/>
        <cdr:cNvSpPr txBox="1"/>
      </cdr:nvSpPr>
      <cdr:spPr>
        <a:xfrm xmlns:a="http://schemas.openxmlformats.org/drawingml/2006/main">
          <a:off x="7162800" y="3733800"/>
          <a:ext cx="1524000" cy="6096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endParaRPr lang="en-US" sz="1250" dirty="0">
            <a:solidFill>
              <a:schemeClr val="tx2"/>
            </a:solidFill>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0.08714</cdr:x>
      <cdr:y>0.83929</cdr:y>
    </cdr:from>
    <cdr:to>
      <cdr:x>0.27678</cdr:x>
      <cdr:y>0.9869</cdr:y>
    </cdr:to>
    <cdr:sp macro="" textlink="">
      <cdr:nvSpPr>
        <cdr:cNvPr id="2" name="TextBox 1"/>
        <cdr:cNvSpPr txBox="1"/>
      </cdr:nvSpPr>
      <cdr:spPr>
        <a:xfrm xmlns:a="http://schemas.openxmlformats.org/drawingml/2006/main">
          <a:off x="762000" y="3581400"/>
          <a:ext cx="1658386" cy="62990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400" b="1" dirty="0">
              <a:solidFill>
                <a:srgbClr val="202945"/>
              </a:solidFill>
            </a:rPr>
            <a:t>I was offered financial assistance</a:t>
          </a:r>
        </a:p>
      </cdr:txBody>
    </cdr:sp>
  </cdr:relSizeAnchor>
  <cdr:relSizeAnchor xmlns:cdr="http://schemas.openxmlformats.org/drawingml/2006/chartDrawing">
    <cdr:from>
      <cdr:x>0.31369</cdr:x>
      <cdr:y>0.83929</cdr:y>
    </cdr:from>
    <cdr:to>
      <cdr:x>0.49667</cdr:x>
      <cdr:y>0.97262</cdr:y>
    </cdr:to>
    <cdr:sp macro="" textlink="">
      <cdr:nvSpPr>
        <cdr:cNvPr id="3" name="TextBox 1"/>
        <cdr:cNvSpPr txBox="1"/>
      </cdr:nvSpPr>
      <cdr:spPr>
        <a:xfrm xmlns:a="http://schemas.openxmlformats.org/drawingml/2006/main">
          <a:off x="2743200" y="3581400"/>
          <a:ext cx="1600145" cy="56894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rPr>
            <a:t>The cost of attending this college</a:t>
          </a:r>
        </a:p>
      </cdr:txBody>
    </cdr:sp>
  </cdr:relSizeAnchor>
  <cdr:relSizeAnchor xmlns:cdr="http://schemas.openxmlformats.org/drawingml/2006/chartDrawing">
    <cdr:from>
      <cdr:x>0.55767</cdr:x>
      <cdr:y>0.83929</cdr:y>
    </cdr:from>
    <cdr:to>
      <cdr:x>0.74066</cdr:x>
      <cdr:y>0.98928</cdr:y>
    </cdr:to>
    <cdr:sp macro="" textlink="">
      <cdr:nvSpPr>
        <cdr:cNvPr id="4" name="TextBox 1"/>
        <cdr:cNvSpPr txBox="1"/>
      </cdr:nvSpPr>
      <cdr:spPr>
        <a:xfrm xmlns:a="http://schemas.openxmlformats.org/drawingml/2006/main">
          <a:off x="4876800" y="3581400"/>
          <a:ext cx="1600233" cy="64006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rPr>
            <a:t>Not offered aid by first choice</a:t>
          </a:r>
        </a:p>
      </cdr:txBody>
    </cdr:sp>
  </cdr:relSizeAnchor>
  <cdr:relSizeAnchor xmlns:cdr="http://schemas.openxmlformats.org/drawingml/2006/chartDrawing">
    <cdr:from>
      <cdr:x>0.78423</cdr:x>
      <cdr:y>0.83929</cdr:y>
    </cdr:from>
    <cdr:to>
      <cdr:x>0.96722</cdr:x>
      <cdr:y>0.94098</cdr:y>
    </cdr:to>
    <cdr:sp macro="" textlink="">
      <cdr:nvSpPr>
        <cdr:cNvPr id="5" name="TextBox 1"/>
        <cdr:cNvSpPr txBox="1"/>
      </cdr:nvSpPr>
      <cdr:spPr>
        <a:xfrm xmlns:a="http://schemas.openxmlformats.org/drawingml/2006/main">
          <a:off x="6858000" y="3581400"/>
          <a:ext cx="1600233" cy="43393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rPr>
            <a:t>Could not afford first choice</a:t>
          </a:r>
        </a:p>
      </cdr:txBody>
    </cdr:sp>
  </cdr:relSizeAnchor>
</c:userShapes>
</file>

<file path=ppt/drawings/drawing5.xml><?xml version="1.0" encoding="utf-8"?>
<c:userShapes xmlns:c="http://schemas.openxmlformats.org/drawingml/2006/chart">
  <cdr:relSizeAnchor xmlns:cdr="http://schemas.openxmlformats.org/drawingml/2006/chartDrawing">
    <cdr:from>
      <cdr:x>0.07178</cdr:x>
      <cdr:y>0.83929</cdr:y>
    </cdr:from>
    <cdr:to>
      <cdr:x>0.27678</cdr:x>
      <cdr:y>1</cdr:y>
    </cdr:to>
    <cdr:sp macro="" textlink="">
      <cdr:nvSpPr>
        <cdr:cNvPr id="2" name="TextBox 1"/>
        <cdr:cNvSpPr txBox="1"/>
      </cdr:nvSpPr>
      <cdr:spPr>
        <a:xfrm xmlns:a="http://schemas.openxmlformats.org/drawingml/2006/main">
          <a:off x="627682" y="3901188"/>
          <a:ext cx="1792738" cy="74701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400" b="1" dirty="0">
              <a:solidFill>
                <a:srgbClr val="202945"/>
              </a:solidFill>
            </a:rPr>
            <a:t>My parents/relatives wanted me to come here</a:t>
          </a:r>
        </a:p>
      </cdr:txBody>
    </cdr:sp>
  </cdr:relSizeAnchor>
  <cdr:relSizeAnchor xmlns:cdr="http://schemas.openxmlformats.org/drawingml/2006/chartDrawing">
    <cdr:from>
      <cdr:x>0.31369</cdr:x>
      <cdr:y>0.83929</cdr:y>
    </cdr:from>
    <cdr:to>
      <cdr:x>0.49667</cdr:x>
      <cdr:y>0.97262</cdr:y>
    </cdr:to>
    <cdr:sp macro="" textlink="">
      <cdr:nvSpPr>
        <cdr:cNvPr id="3" name="TextBox 1"/>
        <cdr:cNvSpPr txBox="1"/>
      </cdr:nvSpPr>
      <cdr:spPr>
        <a:xfrm xmlns:a="http://schemas.openxmlformats.org/drawingml/2006/main">
          <a:off x="2743200" y="3581400"/>
          <a:ext cx="1600145" cy="56894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rPr>
            <a:t>I wanted to live near home</a:t>
          </a:r>
        </a:p>
      </cdr:txBody>
    </cdr:sp>
  </cdr:relSizeAnchor>
  <cdr:relSizeAnchor xmlns:cdr="http://schemas.openxmlformats.org/drawingml/2006/chartDrawing">
    <cdr:from>
      <cdr:x>0.55767</cdr:x>
      <cdr:y>0.83929</cdr:y>
    </cdr:from>
    <cdr:to>
      <cdr:x>0.74066</cdr:x>
      <cdr:y>0.98928</cdr:y>
    </cdr:to>
    <cdr:sp macro="" textlink="">
      <cdr:nvSpPr>
        <cdr:cNvPr id="4" name="TextBox 1"/>
        <cdr:cNvSpPr txBox="1"/>
      </cdr:nvSpPr>
      <cdr:spPr>
        <a:xfrm xmlns:a="http://schemas.openxmlformats.org/drawingml/2006/main">
          <a:off x="4876800" y="3581400"/>
          <a:ext cx="1600233" cy="64006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rPr>
            <a:t>Rankings in national magazines</a:t>
          </a:r>
        </a:p>
      </cdr:txBody>
    </cdr:sp>
  </cdr:relSizeAnchor>
  <cdr:relSizeAnchor xmlns:cdr="http://schemas.openxmlformats.org/drawingml/2006/chartDrawing">
    <cdr:from>
      <cdr:x>0.78423</cdr:x>
      <cdr:y>0.83929</cdr:y>
    </cdr:from>
    <cdr:to>
      <cdr:x>0.96722</cdr:x>
      <cdr:y>0.94098</cdr:y>
    </cdr:to>
    <cdr:sp macro="" textlink="">
      <cdr:nvSpPr>
        <cdr:cNvPr id="5" name="TextBox 1"/>
        <cdr:cNvSpPr txBox="1"/>
      </cdr:nvSpPr>
      <cdr:spPr>
        <a:xfrm xmlns:a="http://schemas.openxmlformats.org/drawingml/2006/main">
          <a:off x="6858000" y="3581400"/>
          <a:ext cx="1600233" cy="43393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rPr>
            <a:t>A visit to this campus</a:t>
          </a:r>
        </a:p>
      </cdr:txBody>
    </cdr:sp>
  </cdr:relSizeAnchor>
</c:userShapes>
</file>

<file path=ppt/drawings/drawing6.xml><?xml version="1.0" encoding="utf-8"?>
<c:userShapes xmlns:c="http://schemas.openxmlformats.org/drawingml/2006/chart">
  <cdr:relSizeAnchor xmlns:cdr="http://schemas.openxmlformats.org/drawingml/2006/chartDrawing">
    <cdr:from>
      <cdr:x>0.51923</cdr:x>
      <cdr:y>0.88333</cdr:y>
    </cdr:from>
    <cdr:to>
      <cdr:x>0.70192</cdr:x>
      <cdr:y>0.95</cdr:y>
    </cdr:to>
    <cdr:sp macro="" textlink="">
      <cdr:nvSpPr>
        <cdr:cNvPr id="7" name="TextBox 6"/>
        <cdr:cNvSpPr txBox="1"/>
      </cdr:nvSpPr>
      <cdr:spPr>
        <a:xfrm xmlns:a="http://schemas.openxmlformats.org/drawingml/2006/main">
          <a:off x="4114799" y="4038600"/>
          <a:ext cx="1447800" cy="3048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900" dirty="0">
            <a:solidFill>
              <a:schemeClr val="bg2"/>
            </a:solidFill>
          </a:endParaRPr>
        </a:p>
      </cdr:txBody>
    </cdr:sp>
  </cdr:relSizeAnchor>
  <cdr:relSizeAnchor xmlns:cdr="http://schemas.openxmlformats.org/drawingml/2006/chartDrawing">
    <cdr:from>
      <cdr:x>0.85577</cdr:x>
      <cdr:y>0.9</cdr:y>
    </cdr:from>
    <cdr:to>
      <cdr:x>0.98077</cdr:x>
      <cdr:y>0.93333</cdr:y>
    </cdr:to>
    <cdr:sp macro="" textlink="">
      <cdr:nvSpPr>
        <cdr:cNvPr id="8" name="TextBox 7"/>
        <cdr:cNvSpPr txBox="1"/>
      </cdr:nvSpPr>
      <cdr:spPr>
        <a:xfrm xmlns:a="http://schemas.openxmlformats.org/drawingml/2006/main">
          <a:off x="6781799" y="4114800"/>
          <a:ext cx="990600" cy="152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drawings/drawing7.xml><?xml version="1.0" encoding="utf-8"?>
<c:userShapes xmlns:c="http://schemas.openxmlformats.org/drawingml/2006/chart">
  <cdr:relSizeAnchor xmlns:cdr="http://schemas.openxmlformats.org/drawingml/2006/chartDrawing">
    <cdr:from>
      <cdr:x>0.73276</cdr:x>
      <cdr:y>0.16054</cdr:y>
    </cdr:from>
    <cdr:to>
      <cdr:x>1</cdr:x>
      <cdr:y>0.92362</cdr:y>
    </cdr:to>
    <cdr:sp macro="" textlink="">
      <cdr:nvSpPr>
        <cdr:cNvPr id="2" name="TextBox 1"/>
        <cdr:cNvSpPr txBox="1"/>
      </cdr:nvSpPr>
      <cdr:spPr>
        <a:xfrm xmlns:a="http://schemas.openxmlformats.org/drawingml/2006/main">
          <a:off x="6477012" y="720736"/>
          <a:ext cx="2362188" cy="342581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400" b="1" i="0" u="sng" dirty="0">
              <a:solidFill>
                <a:srgbClr val="202945"/>
              </a:solidFill>
              <a:latin typeface="Franklin Gothic Book" panose="020B0503020102020204" pitchFamily="34" charset="0"/>
            </a:rPr>
            <a:t>Construct Items</a:t>
          </a:r>
        </a:p>
        <a:p xmlns:a="http://schemas.openxmlformats.org/drawingml/2006/main">
          <a:pPr algn="ctr"/>
          <a:endParaRPr lang="en-US" sz="1200" b="1" i="0" u="sng" dirty="0">
            <a:solidFill>
              <a:srgbClr val="202945"/>
            </a:solidFill>
            <a:latin typeface="Franklin Gothic Book" panose="020B0503020102020204" pitchFamily="34" charset="0"/>
          </a:endParaRPr>
        </a:p>
        <a:p xmlns:a="http://schemas.openxmlformats.org/drawingml/2006/main">
          <a:pPr marL="285750" indent="-285750" algn="l" rtl="0" eaLnBrk="0" fontAlgn="base" hangingPunct="0">
            <a:spcBef>
              <a:spcPct val="0"/>
            </a:spcBef>
            <a:spcAft>
              <a:spcPct val="0"/>
            </a:spcAft>
            <a:buFont typeface="Arial" charset="0"/>
            <a:buChar char="•"/>
            <a:defRPr/>
          </a:pPr>
          <a:r>
            <a:rPr lang="en-US" sz="1400" b="1" kern="1200" dirty="0" smtClean="0">
              <a:solidFill>
                <a:srgbClr val="202945"/>
              </a:solidFill>
              <a:latin typeface="Franklin Gothic Book"/>
            </a:rPr>
            <a:t>Demonstrated </a:t>
          </a:r>
          <a:r>
            <a:rPr lang="en-US" sz="1400" b="1" kern="1200" dirty="0">
              <a:solidFill>
                <a:srgbClr val="202945"/>
              </a:solidFill>
              <a:latin typeface="Franklin Gothic Book"/>
            </a:rPr>
            <a:t>for a </a:t>
          </a:r>
          <a:r>
            <a:rPr lang="en-US" sz="1400" b="1" kern="1200" dirty="0" smtClean="0">
              <a:solidFill>
                <a:srgbClr val="202945"/>
              </a:solidFill>
              <a:latin typeface="Franklin Gothic Book"/>
            </a:rPr>
            <a:t>cause</a:t>
          </a:r>
        </a:p>
        <a:p xmlns:a="http://schemas.openxmlformats.org/drawingml/2006/main">
          <a:pPr marL="285750" indent="-285750" algn="l" rtl="0" eaLnBrk="0" fontAlgn="base" hangingPunct="0">
            <a:spcBef>
              <a:spcPct val="0"/>
            </a:spcBef>
            <a:spcAft>
              <a:spcPct val="0"/>
            </a:spcAft>
            <a:buFont typeface="Arial" charset="0"/>
            <a:buChar char="•"/>
            <a:defRPr/>
          </a:pPr>
          <a:r>
            <a:rPr lang="en-US" sz="1400" b="1" kern="1200" dirty="0">
              <a:solidFill>
                <a:srgbClr val="202945"/>
              </a:solidFill>
              <a:latin typeface="Franklin Gothic Book"/>
            </a:rPr>
            <a:t>Performed volunteer work </a:t>
          </a:r>
        </a:p>
        <a:p xmlns:a="http://schemas.openxmlformats.org/drawingml/2006/main">
          <a:pPr marL="285750" indent="-285750" algn="l" rtl="0" eaLnBrk="0" fontAlgn="base" hangingPunct="0">
            <a:spcBef>
              <a:spcPct val="0"/>
            </a:spcBef>
            <a:spcAft>
              <a:spcPct val="0"/>
            </a:spcAft>
            <a:buFont typeface="Arial" charset="0"/>
            <a:buChar char="•"/>
            <a:defRPr/>
          </a:pPr>
          <a:r>
            <a:rPr lang="en-US" sz="1400" b="1" kern="1200" dirty="0">
              <a:solidFill>
                <a:srgbClr val="202945"/>
              </a:solidFill>
              <a:latin typeface="Franklin Gothic Book"/>
            </a:rPr>
            <a:t>Publicly communicated your opinion about a </a:t>
          </a:r>
          <a:r>
            <a:rPr lang="en-US" sz="1400" b="1" kern="1200" dirty="0" smtClean="0">
              <a:solidFill>
                <a:srgbClr val="202945"/>
              </a:solidFill>
              <a:latin typeface="Franklin Gothic Book"/>
            </a:rPr>
            <a:t>cause</a:t>
          </a:r>
          <a:endParaRPr lang="en-US" sz="1400" b="1" kern="1200" dirty="0">
            <a:solidFill>
              <a:srgbClr val="202945"/>
            </a:solidFill>
            <a:latin typeface="Franklin Gothic Book"/>
          </a:endParaRPr>
        </a:p>
        <a:p xmlns:a="http://schemas.openxmlformats.org/drawingml/2006/main">
          <a:pPr marL="285750" indent="-285750" algn="l" rtl="0" eaLnBrk="0" fontAlgn="base" hangingPunct="0">
            <a:spcBef>
              <a:spcPct val="0"/>
            </a:spcBef>
            <a:spcAft>
              <a:spcPct val="0"/>
            </a:spcAft>
            <a:buFont typeface="Arial" charset="0"/>
            <a:buChar char="•"/>
            <a:defRPr/>
          </a:pPr>
          <a:r>
            <a:rPr lang="en-US" sz="1400" b="1" kern="1200" dirty="0">
              <a:solidFill>
                <a:srgbClr val="202945"/>
              </a:solidFill>
              <a:latin typeface="Franklin Gothic Book"/>
            </a:rPr>
            <a:t>Helped raise money for a cause or </a:t>
          </a:r>
          <a:r>
            <a:rPr lang="en-US" sz="1400" b="1" kern="1200" dirty="0" smtClean="0">
              <a:solidFill>
                <a:srgbClr val="202945"/>
              </a:solidFill>
              <a:latin typeface="Franklin Gothic Book"/>
            </a:rPr>
            <a:t>campaign</a:t>
          </a:r>
          <a:endParaRPr lang="en-US" sz="1400" b="1" kern="1200" dirty="0">
            <a:solidFill>
              <a:srgbClr val="202945"/>
            </a:solidFill>
            <a:latin typeface="Franklin Gothic Book"/>
          </a:endParaRPr>
        </a:p>
        <a:p xmlns:a="http://schemas.openxmlformats.org/drawingml/2006/main">
          <a:pPr marL="285750" indent="-285750" algn="l" rtl="0" eaLnBrk="0" fontAlgn="base" hangingPunct="0">
            <a:spcBef>
              <a:spcPct val="0"/>
            </a:spcBef>
            <a:spcAft>
              <a:spcPct val="0"/>
            </a:spcAft>
            <a:buFont typeface="Arial" charset="0"/>
            <a:buChar char="•"/>
            <a:defRPr/>
          </a:pPr>
          <a:r>
            <a:rPr lang="en-US" sz="1400" b="1" kern="1200" dirty="0">
              <a:solidFill>
                <a:srgbClr val="202945"/>
              </a:solidFill>
              <a:latin typeface="Franklin Gothic Book"/>
            </a:rPr>
            <a:t>Influencing social values </a:t>
          </a:r>
        </a:p>
        <a:p xmlns:a="http://schemas.openxmlformats.org/drawingml/2006/main">
          <a:pPr marL="285750" indent="-285750" algn="l" rtl="0" eaLnBrk="0" fontAlgn="base" hangingPunct="0">
            <a:spcBef>
              <a:spcPct val="0"/>
            </a:spcBef>
            <a:spcAft>
              <a:spcPct val="0"/>
            </a:spcAft>
            <a:buFont typeface="Arial" charset="0"/>
            <a:buChar char="•"/>
            <a:defRPr/>
          </a:pPr>
          <a:r>
            <a:rPr lang="en-US" sz="1400" b="1" kern="1200" dirty="0">
              <a:solidFill>
                <a:srgbClr val="202945"/>
              </a:solidFill>
              <a:latin typeface="Franklin Gothic Book"/>
            </a:rPr>
            <a:t>Keeping up to date with political </a:t>
          </a:r>
          <a:r>
            <a:rPr lang="en-US" sz="1400" b="1" kern="1200" dirty="0" smtClean="0">
              <a:solidFill>
                <a:srgbClr val="202945"/>
              </a:solidFill>
              <a:latin typeface="Franklin Gothic Book"/>
            </a:rPr>
            <a:t>affairs </a:t>
          </a:r>
          <a:endParaRPr lang="en-US" sz="1400" b="1" kern="1200" dirty="0">
            <a:solidFill>
              <a:srgbClr val="202945"/>
            </a:solidFill>
            <a:latin typeface="Franklin Gothic Book"/>
          </a:endParaRPr>
        </a:p>
      </cdr:txBody>
    </cdr:sp>
  </cdr:relSizeAnchor>
</c:userShapes>
</file>

<file path=ppt/drawings/drawing8.xml><?xml version="1.0" encoding="utf-8"?>
<c:userShapes xmlns:c="http://schemas.openxmlformats.org/drawingml/2006/chart">
  <cdr:relSizeAnchor xmlns:cdr="http://schemas.openxmlformats.org/drawingml/2006/chartDrawing">
    <cdr:from>
      <cdr:x>0.08714</cdr:x>
      <cdr:y>0.81967</cdr:y>
    </cdr:from>
    <cdr:to>
      <cdr:x>0.35726</cdr:x>
      <cdr:y>1</cdr:y>
    </cdr:to>
    <cdr:sp macro="" textlink="">
      <cdr:nvSpPr>
        <cdr:cNvPr id="2" name="TextBox 1"/>
        <cdr:cNvSpPr txBox="1"/>
      </cdr:nvSpPr>
      <cdr:spPr>
        <a:xfrm xmlns:a="http://schemas.openxmlformats.org/drawingml/2006/main">
          <a:off x="762000" y="3810000"/>
          <a:ext cx="2362178" cy="83821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400" dirty="0">
              <a:solidFill>
                <a:srgbClr val="202945"/>
              </a:solidFill>
            </a:rPr>
            <a:t>Understand scientific concepts</a:t>
          </a:r>
        </a:p>
      </cdr:txBody>
    </cdr:sp>
  </cdr:relSizeAnchor>
  <cdr:relSizeAnchor xmlns:cdr="http://schemas.openxmlformats.org/drawingml/2006/chartDrawing">
    <cdr:from>
      <cdr:x>0.3834</cdr:x>
      <cdr:y>0.81967</cdr:y>
    </cdr:from>
    <cdr:to>
      <cdr:x>0.67095</cdr:x>
      <cdr:y>0.953</cdr:y>
    </cdr:to>
    <cdr:sp macro="" textlink="">
      <cdr:nvSpPr>
        <cdr:cNvPr id="3" name="TextBox 1"/>
        <cdr:cNvSpPr txBox="1"/>
      </cdr:nvSpPr>
      <cdr:spPr>
        <a:xfrm xmlns:a="http://schemas.openxmlformats.org/drawingml/2006/main">
          <a:off x="3352800" y="3810000"/>
          <a:ext cx="2514601" cy="61974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Use technical science skills (use of tools, instruments, and/or </a:t>
          </a:r>
          <a:r>
            <a:rPr lang="en-US" sz="1400" dirty="0" smtClean="0">
              <a:solidFill>
                <a:srgbClr val="202945"/>
              </a:solidFill>
            </a:rPr>
            <a:t>techniques)</a:t>
          </a:r>
          <a:endParaRPr lang="en-US" sz="1400" dirty="0">
            <a:solidFill>
              <a:srgbClr val="202945"/>
            </a:solidFill>
          </a:endParaRPr>
        </a:p>
      </cdr:txBody>
    </cdr:sp>
  </cdr:relSizeAnchor>
  <cdr:relSizeAnchor xmlns:cdr="http://schemas.openxmlformats.org/drawingml/2006/chartDrawing">
    <cdr:from>
      <cdr:x>0.69709</cdr:x>
      <cdr:y>0.81967</cdr:y>
    </cdr:from>
    <cdr:to>
      <cdr:x>0.98464</cdr:x>
      <cdr:y>0.96966</cdr:y>
    </cdr:to>
    <cdr:sp macro="" textlink="">
      <cdr:nvSpPr>
        <cdr:cNvPr id="4" name="TextBox 1"/>
        <cdr:cNvSpPr txBox="1"/>
      </cdr:nvSpPr>
      <cdr:spPr>
        <a:xfrm xmlns:a="http://schemas.openxmlformats.org/drawingml/2006/main">
          <a:off x="6096000" y="3810000"/>
          <a:ext cx="2514601" cy="69718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Explain the results of a study</a:t>
          </a:r>
        </a:p>
      </cdr:txBody>
    </cdr:sp>
  </cdr:relSizeAnchor>
</c:userShapes>
</file>

<file path=ppt/drawings/drawing9.xml><?xml version="1.0" encoding="utf-8"?>
<c:userShapes xmlns:c="http://schemas.openxmlformats.org/drawingml/2006/chart">
  <cdr:relSizeAnchor xmlns:cdr="http://schemas.openxmlformats.org/drawingml/2006/chartDrawing">
    <cdr:from>
      <cdr:x>0.15685</cdr:x>
      <cdr:y>0.81967</cdr:y>
    </cdr:from>
    <cdr:to>
      <cdr:x>0.42697</cdr:x>
      <cdr:y>1</cdr:y>
    </cdr:to>
    <cdr:sp macro="" textlink="">
      <cdr:nvSpPr>
        <cdr:cNvPr id="2" name="TextBox 1"/>
        <cdr:cNvSpPr txBox="1"/>
      </cdr:nvSpPr>
      <cdr:spPr>
        <a:xfrm xmlns:a="http://schemas.openxmlformats.org/drawingml/2006/main">
          <a:off x="1371600" y="3809990"/>
          <a:ext cx="2362178" cy="83821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400" dirty="0">
              <a:solidFill>
                <a:srgbClr val="202945"/>
              </a:solidFill>
            </a:rPr>
            <a:t>Participate in volunteer or community service work</a:t>
          </a:r>
        </a:p>
      </cdr:txBody>
    </cdr:sp>
  </cdr:relSizeAnchor>
  <cdr:relSizeAnchor xmlns:cdr="http://schemas.openxmlformats.org/drawingml/2006/chartDrawing">
    <cdr:from>
      <cdr:x>0.62738</cdr:x>
      <cdr:y>0.81118</cdr:y>
    </cdr:from>
    <cdr:to>
      <cdr:x>0.91493</cdr:x>
      <cdr:y>0.94451</cdr:y>
    </cdr:to>
    <cdr:sp macro="" textlink="">
      <cdr:nvSpPr>
        <cdr:cNvPr id="3" name="TextBox 1"/>
        <cdr:cNvSpPr txBox="1"/>
      </cdr:nvSpPr>
      <cdr:spPr>
        <a:xfrm xmlns:a="http://schemas.openxmlformats.org/drawingml/2006/main">
          <a:off x="5486400" y="3770538"/>
          <a:ext cx="2514601" cy="61974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Participate in a study abroad program</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8242" name="Rectangle 2"/>
          <p:cNvSpPr>
            <a:spLocks noGrp="1" noChangeArrowheads="1"/>
          </p:cNvSpPr>
          <p:nvPr>
            <p:ph type="hdr" sz="quarter"/>
          </p:nvPr>
        </p:nvSpPr>
        <p:spPr bwMode="auto">
          <a:xfrm>
            <a:off x="4" y="0"/>
            <a:ext cx="3033713" cy="465139"/>
          </a:xfrm>
          <a:prstGeom prst="rect">
            <a:avLst/>
          </a:prstGeom>
          <a:noFill/>
          <a:ln w="9525">
            <a:noFill/>
            <a:miter lim="800000"/>
            <a:headEnd/>
            <a:tailEnd/>
          </a:ln>
          <a:effectLst/>
        </p:spPr>
        <p:txBody>
          <a:bodyPr vert="horz" wrap="square" lIns="91266" tIns="45632" rIns="91266" bIns="45632"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138243" name="Rectangle 3"/>
          <p:cNvSpPr>
            <a:spLocks noGrp="1" noChangeArrowheads="1"/>
          </p:cNvSpPr>
          <p:nvPr>
            <p:ph type="dt" sz="quarter" idx="1"/>
          </p:nvPr>
        </p:nvSpPr>
        <p:spPr bwMode="auto">
          <a:xfrm>
            <a:off x="3962403" y="0"/>
            <a:ext cx="3033713" cy="465139"/>
          </a:xfrm>
          <a:prstGeom prst="rect">
            <a:avLst/>
          </a:prstGeom>
          <a:noFill/>
          <a:ln w="9525">
            <a:noFill/>
            <a:miter lim="800000"/>
            <a:headEnd/>
            <a:tailEnd/>
          </a:ln>
          <a:effectLst/>
        </p:spPr>
        <p:txBody>
          <a:bodyPr vert="horz" wrap="square" lIns="91266" tIns="45632" rIns="91266" bIns="45632"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138244" name="Rectangle 4"/>
          <p:cNvSpPr>
            <a:spLocks noGrp="1" noChangeArrowheads="1"/>
          </p:cNvSpPr>
          <p:nvPr>
            <p:ph type="ftr" sz="quarter" idx="2"/>
          </p:nvPr>
        </p:nvSpPr>
        <p:spPr bwMode="auto">
          <a:xfrm>
            <a:off x="4" y="8816975"/>
            <a:ext cx="3033713" cy="465139"/>
          </a:xfrm>
          <a:prstGeom prst="rect">
            <a:avLst/>
          </a:prstGeom>
          <a:noFill/>
          <a:ln w="9525">
            <a:noFill/>
            <a:miter lim="800000"/>
            <a:headEnd/>
            <a:tailEnd/>
          </a:ln>
          <a:effectLst/>
        </p:spPr>
        <p:txBody>
          <a:bodyPr vert="horz" wrap="square" lIns="91266" tIns="45632" rIns="91266" bIns="45632"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138245" name="Rectangle 5"/>
          <p:cNvSpPr>
            <a:spLocks noGrp="1" noChangeArrowheads="1"/>
          </p:cNvSpPr>
          <p:nvPr>
            <p:ph type="sldNum" sz="quarter" idx="3"/>
          </p:nvPr>
        </p:nvSpPr>
        <p:spPr bwMode="auto">
          <a:xfrm>
            <a:off x="3962403" y="8816975"/>
            <a:ext cx="3033713" cy="465139"/>
          </a:xfrm>
          <a:prstGeom prst="rect">
            <a:avLst/>
          </a:prstGeom>
          <a:noFill/>
          <a:ln w="9525">
            <a:noFill/>
            <a:miter lim="800000"/>
            <a:headEnd/>
            <a:tailEnd/>
          </a:ln>
          <a:effectLst/>
        </p:spPr>
        <p:txBody>
          <a:bodyPr vert="horz" wrap="square" lIns="91266" tIns="45632" rIns="91266" bIns="45632" numCol="1" anchor="b" anchorCtr="0" compatLnSpc="1">
            <a:prstTxWarp prst="textNoShape">
              <a:avLst/>
            </a:prstTxWarp>
          </a:bodyPr>
          <a:lstStyle>
            <a:lvl1pPr algn="r" eaLnBrk="1" hangingPunct="1">
              <a:defRPr sz="1200">
                <a:latin typeface="Arial" charset="0"/>
              </a:defRPr>
            </a:lvl1pPr>
          </a:lstStyle>
          <a:p>
            <a:pPr>
              <a:defRPr/>
            </a:pPr>
            <a:fld id="{19FF38C5-ACE5-4937-A170-948AD3ABE99F}" type="slidenum">
              <a:rPr lang="en-US"/>
              <a:pPr>
                <a:defRPr/>
              </a:pPr>
              <a:t>‹#›</a:t>
            </a:fld>
            <a:endParaRPr lang="en-US" dirty="0"/>
          </a:p>
        </p:txBody>
      </p:sp>
    </p:spTree>
    <p:extLst>
      <p:ext uri="{BB962C8B-B14F-4D97-AF65-F5344CB8AC3E}">
        <p14:creationId xmlns:p14="http://schemas.microsoft.com/office/powerpoint/2010/main" val="29638679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4" y="0"/>
            <a:ext cx="3033713" cy="465139"/>
          </a:xfrm>
          <a:prstGeom prst="rect">
            <a:avLst/>
          </a:prstGeom>
          <a:noFill/>
          <a:ln w="9525">
            <a:noFill/>
            <a:miter lim="800000"/>
            <a:headEnd/>
            <a:tailEnd/>
          </a:ln>
          <a:effectLst/>
        </p:spPr>
        <p:txBody>
          <a:bodyPr vert="horz" wrap="square" lIns="91266" tIns="45632" rIns="91266" bIns="45632"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74755" name="Rectangle 3"/>
          <p:cNvSpPr>
            <a:spLocks noGrp="1" noChangeArrowheads="1"/>
          </p:cNvSpPr>
          <p:nvPr>
            <p:ph type="dt" idx="1"/>
          </p:nvPr>
        </p:nvSpPr>
        <p:spPr bwMode="auto">
          <a:xfrm>
            <a:off x="3962403" y="0"/>
            <a:ext cx="3033713" cy="465139"/>
          </a:xfrm>
          <a:prstGeom prst="rect">
            <a:avLst/>
          </a:prstGeom>
          <a:noFill/>
          <a:ln w="9525">
            <a:noFill/>
            <a:miter lim="800000"/>
            <a:headEnd/>
            <a:tailEnd/>
          </a:ln>
          <a:effectLst/>
        </p:spPr>
        <p:txBody>
          <a:bodyPr vert="horz" wrap="square" lIns="91266" tIns="45632" rIns="91266" bIns="45632"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51204" name="Rectangle 4"/>
          <p:cNvSpPr>
            <a:spLocks noGrp="1" noRot="1" noChangeAspect="1" noChangeArrowheads="1" noTextEdit="1"/>
          </p:cNvSpPr>
          <p:nvPr>
            <p:ph type="sldImg" idx="2"/>
          </p:nvPr>
        </p:nvSpPr>
        <p:spPr bwMode="auto">
          <a:xfrm>
            <a:off x="1177925" y="695325"/>
            <a:ext cx="4641850" cy="3481388"/>
          </a:xfrm>
          <a:prstGeom prst="rect">
            <a:avLst/>
          </a:prstGeom>
          <a:noFill/>
          <a:ln w="9525">
            <a:solidFill>
              <a:srgbClr val="000000"/>
            </a:solidFill>
            <a:miter lim="800000"/>
            <a:headEnd/>
            <a:tailEnd/>
          </a:ln>
        </p:spPr>
      </p:sp>
      <p:sp>
        <p:nvSpPr>
          <p:cNvPr id="74757" name="Rectangle 5"/>
          <p:cNvSpPr>
            <a:spLocks noGrp="1" noChangeArrowheads="1"/>
          </p:cNvSpPr>
          <p:nvPr>
            <p:ph type="body" sz="quarter" idx="3"/>
          </p:nvPr>
        </p:nvSpPr>
        <p:spPr bwMode="auto">
          <a:xfrm>
            <a:off x="700088" y="4410075"/>
            <a:ext cx="5597525" cy="4178300"/>
          </a:xfrm>
          <a:prstGeom prst="rect">
            <a:avLst/>
          </a:prstGeom>
          <a:noFill/>
          <a:ln w="9525">
            <a:noFill/>
            <a:miter lim="800000"/>
            <a:headEnd/>
            <a:tailEnd/>
          </a:ln>
          <a:effectLst/>
        </p:spPr>
        <p:txBody>
          <a:bodyPr vert="horz" wrap="square" lIns="91266" tIns="45632" rIns="91266" bIns="4563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4758" name="Rectangle 6"/>
          <p:cNvSpPr>
            <a:spLocks noGrp="1" noChangeArrowheads="1"/>
          </p:cNvSpPr>
          <p:nvPr>
            <p:ph type="ftr" sz="quarter" idx="4"/>
          </p:nvPr>
        </p:nvSpPr>
        <p:spPr bwMode="auto">
          <a:xfrm>
            <a:off x="4" y="8816975"/>
            <a:ext cx="3033713" cy="465139"/>
          </a:xfrm>
          <a:prstGeom prst="rect">
            <a:avLst/>
          </a:prstGeom>
          <a:noFill/>
          <a:ln w="9525">
            <a:noFill/>
            <a:miter lim="800000"/>
            <a:headEnd/>
            <a:tailEnd/>
          </a:ln>
          <a:effectLst/>
        </p:spPr>
        <p:txBody>
          <a:bodyPr vert="horz" wrap="square" lIns="91266" tIns="45632" rIns="91266" bIns="45632"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74759" name="Rectangle 7"/>
          <p:cNvSpPr>
            <a:spLocks noGrp="1" noChangeArrowheads="1"/>
          </p:cNvSpPr>
          <p:nvPr>
            <p:ph type="sldNum" sz="quarter" idx="5"/>
          </p:nvPr>
        </p:nvSpPr>
        <p:spPr bwMode="auto">
          <a:xfrm>
            <a:off x="3962403" y="8816975"/>
            <a:ext cx="3033713" cy="465139"/>
          </a:xfrm>
          <a:prstGeom prst="rect">
            <a:avLst/>
          </a:prstGeom>
          <a:noFill/>
          <a:ln w="9525">
            <a:noFill/>
            <a:miter lim="800000"/>
            <a:headEnd/>
            <a:tailEnd/>
          </a:ln>
          <a:effectLst/>
        </p:spPr>
        <p:txBody>
          <a:bodyPr vert="horz" wrap="square" lIns="91266" tIns="45632" rIns="91266" bIns="45632" numCol="1" anchor="b" anchorCtr="0" compatLnSpc="1">
            <a:prstTxWarp prst="textNoShape">
              <a:avLst/>
            </a:prstTxWarp>
          </a:bodyPr>
          <a:lstStyle>
            <a:lvl1pPr algn="r" eaLnBrk="1" hangingPunct="1">
              <a:defRPr sz="1200">
                <a:latin typeface="Arial" charset="0"/>
              </a:defRPr>
            </a:lvl1pPr>
          </a:lstStyle>
          <a:p>
            <a:pPr>
              <a:defRPr/>
            </a:pPr>
            <a:fld id="{A1D06932-2941-4706-8EB7-77E0AEEA829D}" type="slidenum">
              <a:rPr lang="en-US"/>
              <a:pPr>
                <a:defRPr/>
              </a:pPr>
              <a:t>‹#›</a:t>
            </a:fld>
            <a:endParaRPr lang="en-US" dirty="0"/>
          </a:p>
        </p:txBody>
      </p:sp>
    </p:spTree>
    <p:extLst>
      <p:ext uri="{BB962C8B-B14F-4D97-AF65-F5344CB8AC3E}">
        <p14:creationId xmlns:p14="http://schemas.microsoft.com/office/powerpoint/2010/main" val="2907987217"/>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dirty="0"/>
          </a:p>
        </p:txBody>
      </p:sp>
      <p:sp>
        <p:nvSpPr>
          <p:cNvPr id="52228" name="Slide Number Placeholder 3"/>
          <p:cNvSpPr>
            <a:spLocks noGrp="1"/>
          </p:cNvSpPr>
          <p:nvPr>
            <p:ph type="sldNum" sz="quarter" idx="5"/>
          </p:nvPr>
        </p:nvSpPr>
        <p:spPr>
          <a:noFill/>
        </p:spPr>
        <p:txBody>
          <a:bodyPr/>
          <a:lstStyle/>
          <a:p>
            <a:fld id="{EFA15FE3-B184-40D2-923A-08391F04AE7E}" type="slidenum">
              <a:rPr lang="en-US" smtClean="0"/>
              <a:pPr/>
              <a:t>1</a:t>
            </a:fld>
            <a:endParaRPr lang="en-US" dirty="0"/>
          </a:p>
        </p:txBody>
      </p:sp>
    </p:spTree>
    <p:extLst>
      <p:ext uri="{BB962C8B-B14F-4D97-AF65-F5344CB8AC3E}">
        <p14:creationId xmlns:p14="http://schemas.microsoft.com/office/powerpoint/2010/main" val="13248555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962403" y="8816975"/>
            <a:ext cx="3033713" cy="465139"/>
          </a:xfrm>
          <a:prstGeom prst="rect">
            <a:avLst/>
          </a:prstGeom>
          <a:noFill/>
          <a:ln w="9525">
            <a:noFill/>
            <a:miter lim="800000"/>
            <a:headEnd/>
            <a:tailEnd/>
          </a:ln>
        </p:spPr>
        <p:txBody>
          <a:bodyPr lIns="91239" tIns="45618" rIns="91239" bIns="45618" anchor="b"/>
          <a:lstStyle/>
          <a:p>
            <a:pPr algn="r" defTabSz="903004" eaLnBrk="1" hangingPunct="1"/>
            <a:fld id="{7E6E768B-8DE0-46B7-BEB3-0E40D458C0BE}" type="slidenum">
              <a:rPr lang="en-US" sz="1200">
                <a:latin typeface="Arial" charset="0"/>
              </a:rPr>
              <a:pPr algn="r" defTabSz="903004" eaLnBrk="1" hangingPunct="1"/>
              <a:t>10</a:t>
            </a:fld>
            <a:endParaRPr lang="en-US" sz="1200" dirty="0">
              <a:latin typeface="Arial" charset="0"/>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en-US" dirty="0" smtClean="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10</a:t>
            </a:fld>
            <a:endParaRPr lang="en-US" dirty="0"/>
          </a:p>
        </p:txBody>
      </p:sp>
    </p:spTree>
    <p:extLst>
      <p:ext uri="{BB962C8B-B14F-4D97-AF65-F5344CB8AC3E}">
        <p14:creationId xmlns:p14="http://schemas.microsoft.com/office/powerpoint/2010/main" val="41717926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11</a:t>
            </a:fld>
            <a:endParaRPr lang="en-US" dirty="0"/>
          </a:p>
        </p:txBody>
      </p:sp>
    </p:spTree>
    <p:extLst>
      <p:ext uri="{BB962C8B-B14F-4D97-AF65-F5344CB8AC3E}">
        <p14:creationId xmlns:p14="http://schemas.microsoft.com/office/powerpoint/2010/main" val="19053637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12</a:t>
            </a:fld>
            <a:endParaRPr lang="en-US" dirty="0"/>
          </a:p>
        </p:txBody>
      </p:sp>
    </p:spTree>
    <p:extLst>
      <p:ext uri="{BB962C8B-B14F-4D97-AF65-F5344CB8AC3E}">
        <p14:creationId xmlns:p14="http://schemas.microsoft.com/office/powerpoint/2010/main" val="39778302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13</a:t>
            </a:fld>
            <a:endParaRPr lang="en-US" dirty="0"/>
          </a:p>
        </p:txBody>
      </p:sp>
    </p:spTree>
    <p:extLst>
      <p:ext uri="{BB962C8B-B14F-4D97-AF65-F5344CB8AC3E}">
        <p14:creationId xmlns:p14="http://schemas.microsoft.com/office/powerpoint/2010/main" val="14494717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14</a:t>
            </a:fld>
            <a:endParaRPr lang="en-US" dirty="0"/>
          </a:p>
        </p:txBody>
      </p:sp>
    </p:spTree>
    <p:extLst>
      <p:ext uri="{BB962C8B-B14F-4D97-AF65-F5344CB8AC3E}">
        <p14:creationId xmlns:p14="http://schemas.microsoft.com/office/powerpoint/2010/main" val="41065175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15</a:t>
            </a:fld>
            <a:endParaRPr lang="en-US" dirty="0"/>
          </a:p>
        </p:txBody>
      </p:sp>
    </p:spTree>
    <p:extLst>
      <p:ext uri="{BB962C8B-B14F-4D97-AF65-F5344CB8AC3E}">
        <p14:creationId xmlns:p14="http://schemas.microsoft.com/office/powerpoint/2010/main" val="11337909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r>
              <a:rPr lang="en-US" dirty="0"/>
              <a:t>This section highlights the </a:t>
            </a:r>
            <a:r>
              <a:rPr lang="en-US" baseline="0" dirty="0"/>
              <a:t>sources used to cover </a:t>
            </a:r>
            <a:r>
              <a:rPr lang="en-US" baseline="0" dirty="0" smtClean="0"/>
              <a:t>first-year </a:t>
            </a:r>
            <a:r>
              <a:rPr lang="en-US" baseline="0" dirty="0"/>
              <a:t>educational expenses, types of financial aid, and students’ concerns about financing college.</a:t>
            </a:r>
            <a:endParaRPr lang="en-US" dirty="0"/>
          </a:p>
          <a:p>
            <a:endParaRPr lang="en-US" b="1" dirty="0"/>
          </a:p>
        </p:txBody>
      </p:sp>
      <p:sp>
        <p:nvSpPr>
          <p:cNvPr id="63492" name="Slide Number Placeholder 3"/>
          <p:cNvSpPr>
            <a:spLocks noGrp="1"/>
          </p:cNvSpPr>
          <p:nvPr>
            <p:ph type="sldNum" sz="quarter" idx="5"/>
          </p:nvPr>
        </p:nvSpPr>
        <p:spPr>
          <a:noFill/>
        </p:spPr>
        <p:txBody>
          <a:bodyPr/>
          <a:lstStyle/>
          <a:p>
            <a:fld id="{48365B1C-FE36-4780-B9A9-59C2E0ACF697}" type="slidenum">
              <a:rPr lang="en-US" smtClean="0"/>
              <a:pPr/>
              <a:t>16</a:t>
            </a:fld>
            <a:endParaRPr lang="en-US" dirty="0"/>
          </a:p>
        </p:txBody>
      </p:sp>
    </p:spTree>
    <p:extLst>
      <p:ext uri="{BB962C8B-B14F-4D97-AF65-F5344CB8AC3E}">
        <p14:creationId xmlns:p14="http://schemas.microsoft.com/office/powerpoint/2010/main" val="17256645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r>
              <a:rPr lang="en-US" dirty="0">
                <a:solidFill>
                  <a:srgbClr val="000000"/>
                </a:solidFill>
              </a:rPr>
              <a:t>The full stem for this item is: “How much of your </a:t>
            </a:r>
            <a:r>
              <a:rPr lang="en-US" dirty="0" smtClean="0">
                <a:solidFill>
                  <a:srgbClr val="000000"/>
                </a:solidFill>
              </a:rPr>
              <a:t>first-year’s </a:t>
            </a:r>
            <a:r>
              <a:rPr lang="en-US" dirty="0">
                <a:solidFill>
                  <a:srgbClr val="000000"/>
                </a:solidFill>
              </a:rPr>
              <a:t>educational expenses (room, board, tuition, and fees) do you expect to cover from </a:t>
            </a:r>
            <a:r>
              <a:rPr lang="en-US" u="sng" dirty="0">
                <a:solidFill>
                  <a:srgbClr val="000000"/>
                </a:solidFill>
              </a:rPr>
              <a:t>each</a:t>
            </a:r>
            <a:r>
              <a:rPr lang="en-US" u="none" dirty="0">
                <a:solidFill>
                  <a:srgbClr val="000000"/>
                </a:solidFill>
              </a:rPr>
              <a:t> of the sources</a:t>
            </a:r>
            <a:r>
              <a:rPr lang="en-US" u="none" baseline="0" dirty="0">
                <a:solidFill>
                  <a:srgbClr val="000000"/>
                </a:solidFill>
              </a:rPr>
              <a:t> listed</a:t>
            </a:r>
            <a:r>
              <a:rPr lang="en-US" dirty="0">
                <a:solidFill>
                  <a:srgbClr val="000000"/>
                </a:solidFill>
              </a:rPr>
              <a:t>?”</a:t>
            </a:r>
          </a:p>
          <a:p>
            <a:endParaRPr lang="en-US" dirty="0">
              <a:solidFill>
                <a:srgbClr val="000000"/>
              </a:solidFill>
            </a:endParaRPr>
          </a:p>
          <a:p>
            <a:r>
              <a:rPr lang="en-US" dirty="0">
                <a:solidFill>
                  <a:srgbClr val="000000"/>
                </a:solidFill>
              </a:rPr>
              <a:t>Item response options include “None,” “$1 to $2,999,” “$3,000 to $5,999,” “$6,000 to $9,999,” “$10,000 to $14,999” and “$15,000 or more.” Results shown here reflect all responses indicating any amount (i.e., all but “None”).</a:t>
            </a:r>
          </a:p>
        </p:txBody>
      </p:sp>
      <p:sp>
        <p:nvSpPr>
          <p:cNvPr id="67588" name="Slide Number Placeholder 3"/>
          <p:cNvSpPr>
            <a:spLocks noGrp="1"/>
          </p:cNvSpPr>
          <p:nvPr>
            <p:ph type="sldNum" sz="quarter" idx="5"/>
          </p:nvPr>
        </p:nvSpPr>
        <p:spPr>
          <a:noFill/>
        </p:spPr>
        <p:txBody>
          <a:bodyPr/>
          <a:lstStyle/>
          <a:p>
            <a:pPr defTabSz="903189"/>
            <a:fld id="{CEA5B297-A434-4A76-A39B-9A295AC795EF}" type="slidenum">
              <a:rPr lang="en-US" smtClean="0"/>
              <a:pPr defTabSz="903189"/>
              <a:t>17</a:t>
            </a:fld>
            <a:endParaRPr lang="en-US" dirty="0"/>
          </a:p>
        </p:txBody>
      </p:sp>
    </p:spTree>
    <p:extLst>
      <p:ext uri="{BB962C8B-B14F-4D97-AF65-F5344CB8AC3E}">
        <p14:creationId xmlns:p14="http://schemas.microsoft.com/office/powerpoint/2010/main" val="18441395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18</a:t>
            </a:fld>
            <a:endParaRPr lang="en-US" dirty="0"/>
          </a:p>
        </p:txBody>
      </p:sp>
    </p:spTree>
    <p:extLst>
      <p:ext uri="{BB962C8B-B14F-4D97-AF65-F5344CB8AC3E}">
        <p14:creationId xmlns:p14="http://schemas.microsoft.com/office/powerpoint/2010/main" val="365369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19</a:t>
            </a:fld>
            <a:endParaRPr lang="en-US" dirty="0"/>
          </a:p>
        </p:txBody>
      </p:sp>
    </p:spTree>
    <p:extLst>
      <p:ext uri="{BB962C8B-B14F-4D97-AF65-F5344CB8AC3E}">
        <p14:creationId xmlns:p14="http://schemas.microsoft.com/office/powerpoint/2010/main" val="365369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endParaRPr lang="en-US" dirty="0"/>
          </a:p>
        </p:txBody>
      </p:sp>
      <p:sp>
        <p:nvSpPr>
          <p:cNvPr id="53252" name="Slide Number Placeholder 3"/>
          <p:cNvSpPr>
            <a:spLocks noGrp="1"/>
          </p:cNvSpPr>
          <p:nvPr>
            <p:ph type="sldNum" sz="quarter" idx="5"/>
          </p:nvPr>
        </p:nvSpPr>
        <p:spPr>
          <a:noFill/>
        </p:spPr>
        <p:txBody>
          <a:bodyPr/>
          <a:lstStyle/>
          <a:p>
            <a:fld id="{C09D7807-A486-4504-BBAB-BC222AE5641F}" type="slidenum">
              <a:rPr lang="en-US" smtClean="0"/>
              <a:pPr/>
              <a:t>2</a:t>
            </a:fld>
            <a:endParaRPr lang="en-US" dirty="0"/>
          </a:p>
        </p:txBody>
      </p:sp>
    </p:spTree>
    <p:extLst>
      <p:ext uri="{BB962C8B-B14F-4D97-AF65-F5344CB8AC3E}">
        <p14:creationId xmlns:p14="http://schemas.microsoft.com/office/powerpoint/2010/main" val="17044329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p:spPr>
        <p:txBody>
          <a:bodyPr/>
          <a:lstStyle/>
          <a:p>
            <a:r>
              <a:rPr lang="en-US" dirty="0"/>
              <a:t>High School Experiences </a:t>
            </a:r>
            <a:r>
              <a:rPr lang="en-US" dirty="0" smtClean="0"/>
              <a:t>are </a:t>
            </a:r>
            <a:r>
              <a:rPr lang="en-US" dirty="0"/>
              <a:t>measured by the Habits of Mind,</a:t>
            </a:r>
            <a:r>
              <a:rPr lang="en-US" baseline="0" dirty="0"/>
              <a:t> Pluralistic Orientation, Academic </a:t>
            </a:r>
            <a:r>
              <a:rPr lang="en-US" baseline="0" dirty="0" smtClean="0"/>
              <a:t>Self-Concept, </a:t>
            </a:r>
            <a:r>
              <a:rPr lang="en-US" baseline="0" dirty="0"/>
              <a:t>and Civic Engagement Constructs.  Additional items examine academic preparation and health and wellness.  </a:t>
            </a:r>
            <a:endParaRPr lang="en-US" dirty="0"/>
          </a:p>
          <a:p>
            <a:endParaRPr lang="en-US" b="1" dirty="0"/>
          </a:p>
        </p:txBody>
      </p:sp>
      <p:sp>
        <p:nvSpPr>
          <p:cNvPr id="77828" name="Slide Number Placeholder 3"/>
          <p:cNvSpPr>
            <a:spLocks noGrp="1"/>
          </p:cNvSpPr>
          <p:nvPr>
            <p:ph type="sldNum" sz="quarter" idx="5"/>
          </p:nvPr>
        </p:nvSpPr>
        <p:spPr>
          <a:noFill/>
        </p:spPr>
        <p:txBody>
          <a:bodyPr/>
          <a:lstStyle/>
          <a:p>
            <a:fld id="{92C36E95-78BF-427F-BD19-BB0B58F947DA}" type="slidenum">
              <a:rPr lang="en-US" smtClean="0"/>
              <a:pPr/>
              <a:t>20</a:t>
            </a:fld>
            <a:endParaRPr lang="en-US" dirty="0"/>
          </a:p>
        </p:txBody>
      </p:sp>
    </p:spTree>
    <p:extLst>
      <p:ext uri="{BB962C8B-B14F-4D97-AF65-F5344CB8AC3E}">
        <p14:creationId xmlns:p14="http://schemas.microsoft.com/office/powerpoint/2010/main" val="17058934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Results shown</a:t>
            </a:r>
            <a:r>
              <a:rPr lang="en-US" baseline="0" dirty="0"/>
              <a:t> here reflect the percentage of respondents indicating “yes.”</a:t>
            </a:r>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21</a:t>
            </a:fld>
            <a:endParaRPr lang="en-US" dirty="0"/>
          </a:p>
        </p:txBody>
      </p:sp>
    </p:spTree>
    <p:extLst>
      <p:ext uri="{BB962C8B-B14F-4D97-AF65-F5344CB8AC3E}">
        <p14:creationId xmlns:p14="http://schemas.microsoft.com/office/powerpoint/2010/main" val="6931880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txBox="1">
            <a:spLocks noGrp="1" noChangeArrowheads="1"/>
          </p:cNvSpPr>
          <p:nvPr/>
        </p:nvSpPr>
        <p:spPr bwMode="auto">
          <a:xfrm>
            <a:off x="3962403" y="8816975"/>
            <a:ext cx="3033713" cy="465139"/>
          </a:xfrm>
          <a:prstGeom prst="rect">
            <a:avLst/>
          </a:prstGeom>
          <a:noFill/>
          <a:ln w="9525">
            <a:noFill/>
            <a:miter lim="800000"/>
            <a:headEnd/>
            <a:tailEnd/>
          </a:ln>
        </p:spPr>
        <p:txBody>
          <a:bodyPr lIns="91239" tIns="45618" rIns="91239" bIns="45618" anchor="b"/>
          <a:lstStyle/>
          <a:p>
            <a:pPr algn="r" defTabSz="903004" eaLnBrk="1" hangingPunct="1"/>
            <a:fld id="{3DD99313-A168-4364-9291-51DAB6B1F833}" type="slidenum">
              <a:rPr lang="en-US" sz="1200">
                <a:latin typeface="Arial" charset="0"/>
              </a:rPr>
              <a:pPr algn="r" defTabSz="903004" eaLnBrk="1" hangingPunct="1"/>
              <a:t>22</a:t>
            </a:fld>
            <a:endParaRPr lang="en-US" sz="1200" dirty="0">
              <a:latin typeface="Arial" charset="0"/>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first-time, full-time students, broken out by gender.</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22</a:t>
            </a:fld>
            <a:endParaRPr lang="en-US" dirty="0"/>
          </a:p>
        </p:txBody>
      </p:sp>
    </p:spTree>
    <p:extLst>
      <p:ext uri="{BB962C8B-B14F-4D97-AF65-F5344CB8AC3E}">
        <p14:creationId xmlns:p14="http://schemas.microsoft.com/office/powerpoint/2010/main" val="5936106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txBox="1">
            <a:spLocks noGrp="1" noChangeArrowheads="1"/>
          </p:cNvSpPr>
          <p:nvPr/>
        </p:nvSpPr>
        <p:spPr bwMode="auto">
          <a:xfrm>
            <a:off x="3962403" y="8816975"/>
            <a:ext cx="3033713" cy="465139"/>
          </a:xfrm>
          <a:prstGeom prst="rect">
            <a:avLst/>
          </a:prstGeom>
          <a:noFill/>
          <a:ln w="9525">
            <a:noFill/>
            <a:miter lim="800000"/>
            <a:headEnd/>
            <a:tailEnd/>
          </a:ln>
        </p:spPr>
        <p:txBody>
          <a:bodyPr lIns="91239" tIns="45618" rIns="91239" bIns="45618" anchor="b"/>
          <a:lstStyle/>
          <a:p>
            <a:pPr algn="r" defTabSz="903004" eaLnBrk="1" hangingPunct="1"/>
            <a:fld id="{141CCF23-8DFB-408C-A8A6-9B57DFEDDB40}" type="slidenum">
              <a:rPr lang="en-US" sz="1200">
                <a:latin typeface="Arial" charset="0"/>
              </a:rPr>
              <a:pPr algn="r" defTabSz="903004" eaLnBrk="1" hangingPunct="1"/>
              <a:t>23</a:t>
            </a:fld>
            <a:endParaRPr lang="en-US" sz="1200" dirty="0">
              <a:latin typeface="Arial"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first-time, full-time students, broken out by gender.</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23</a:t>
            </a:fld>
            <a:endParaRPr lang="en-US" dirty="0"/>
          </a:p>
        </p:txBody>
      </p:sp>
    </p:spTree>
    <p:extLst>
      <p:ext uri="{BB962C8B-B14F-4D97-AF65-F5344CB8AC3E}">
        <p14:creationId xmlns:p14="http://schemas.microsoft.com/office/powerpoint/2010/main" val="42180122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txBox="1">
            <a:spLocks noGrp="1" noChangeArrowheads="1"/>
          </p:cNvSpPr>
          <p:nvPr/>
        </p:nvSpPr>
        <p:spPr bwMode="auto">
          <a:xfrm>
            <a:off x="3962403" y="8816975"/>
            <a:ext cx="3033713" cy="465139"/>
          </a:xfrm>
          <a:prstGeom prst="rect">
            <a:avLst/>
          </a:prstGeom>
          <a:noFill/>
          <a:ln w="9525">
            <a:noFill/>
            <a:miter lim="800000"/>
            <a:headEnd/>
            <a:tailEnd/>
          </a:ln>
        </p:spPr>
        <p:txBody>
          <a:bodyPr lIns="91239" tIns="45618" rIns="91239" bIns="45618" anchor="b"/>
          <a:lstStyle/>
          <a:p>
            <a:pPr algn="r" defTabSz="903004" eaLnBrk="1" hangingPunct="1"/>
            <a:fld id="{7C4532F2-39B8-4BE3-B6EF-4A0B1BF12A53}" type="slidenum">
              <a:rPr lang="en-US" sz="1200">
                <a:latin typeface="Arial" charset="0"/>
              </a:rPr>
              <a:pPr algn="r" defTabSz="903004" eaLnBrk="1" hangingPunct="1"/>
              <a:t>24</a:t>
            </a:fld>
            <a:endParaRPr lang="en-US" sz="1200" dirty="0">
              <a:latin typeface="Arial" charset="0"/>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first-time, full-time students, broken out by gender.</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a:p>
            <a:pPr eaLnBrk="1" hangingPunct="1"/>
            <a:endParaRPr lang="en-US" dirty="0"/>
          </a:p>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24</a:t>
            </a:fld>
            <a:endParaRPr lang="en-US" dirty="0"/>
          </a:p>
        </p:txBody>
      </p:sp>
    </p:spTree>
    <p:extLst>
      <p:ext uri="{BB962C8B-B14F-4D97-AF65-F5344CB8AC3E}">
        <p14:creationId xmlns:p14="http://schemas.microsoft.com/office/powerpoint/2010/main" val="17967910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txBox="1">
            <a:spLocks noGrp="1" noChangeArrowheads="1"/>
          </p:cNvSpPr>
          <p:nvPr/>
        </p:nvSpPr>
        <p:spPr bwMode="auto">
          <a:xfrm>
            <a:off x="3962403" y="8816975"/>
            <a:ext cx="3033713" cy="465139"/>
          </a:xfrm>
          <a:prstGeom prst="rect">
            <a:avLst/>
          </a:prstGeom>
          <a:noFill/>
          <a:ln w="9525">
            <a:noFill/>
            <a:miter lim="800000"/>
            <a:headEnd/>
            <a:tailEnd/>
          </a:ln>
        </p:spPr>
        <p:txBody>
          <a:bodyPr lIns="91239" tIns="45618" rIns="91239" bIns="45618" anchor="b"/>
          <a:lstStyle/>
          <a:p>
            <a:pPr algn="r" defTabSz="903004" eaLnBrk="1" hangingPunct="1"/>
            <a:fld id="{B88A5161-1C39-4739-ADDF-830898676999}" type="slidenum">
              <a:rPr lang="en-US" sz="1200">
                <a:latin typeface="Arial" charset="0"/>
              </a:rPr>
              <a:pPr algn="r" defTabSz="903004" eaLnBrk="1" hangingPunct="1"/>
              <a:t>25</a:t>
            </a:fld>
            <a:endParaRPr lang="en-US" sz="1200" dirty="0">
              <a:latin typeface="Arial" charset="0"/>
            </a:endParaRPr>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first-time, full-time students, broken out by gender.</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25</a:t>
            </a:fld>
            <a:endParaRPr lang="en-US" dirty="0"/>
          </a:p>
        </p:txBody>
      </p:sp>
    </p:spTree>
    <p:extLst>
      <p:ext uri="{BB962C8B-B14F-4D97-AF65-F5344CB8AC3E}">
        <p14:creationId xmlns:p14="http://schemas.microsoft.com/office/powerpoint/2010/main" val="27640845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a:noFill/>
          <a:ln/>
        </p:spPr>
        <p:txBody>
          <a:bodyPr/>
          <a:lstStyle/>
          <a:p>
            <a:pPr eaLnBrk="1" hangingPunct="1"/>
            <a:r>
              <a:rPr lang="en-US" dirty="0"/>
              <a:t>The response options for these items include: “Frequently,” “Occasionally,” and “Not at All” (not shown here).</a:t>
            </a:r>
          </a:p>
          <a:p>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r>
              <a:rPr lang="en-US" dirty="0" smtClean="0"/>
              <a:t>This section highlights</a:t>
            </a:r>
            <a:r>
              <a:rPr lang="en-US" baseline="0" dirty="0" smtClean="0"/>
              <a:t> summer bridge participation, previous college coursework, and science/research self-efficacy</a:t>
            </a:r>
            <a:endParaRPr lang="en-US" dirty="0"/>
          </a:p>
        </p:txBody>
      </p:sp>
      <p:sp>
        <p:nvSpPr>
          <p:cNvPr id="90116" name="Slide Number Placeholder 3"/>
          <p:cNvSpPr>
            <a:spLocks noGrp="1"/>
          </p:cNvSpPr>
          <p:nvPr>
            <p:ph type="sldNum" sz="quarter" idx="5"/>
          </p:nvPr>
        </p:nvSpPr>
        <p:spPr>
          <a:noFill/>
        </p:spPr>
        <p:txBody>
          <a:bodyPr/>
          <a:lstStyle/>
          <a:p>
            <a:fld id="{E387714F-525C-4A72-8685-EE1217312515}" type="slidenum">
              <a:rPr lang="en-US" smtClean="0"/>
              <a:pPr/>
              <a:t>27</a:t>
            </a:fld>
            <a:endParaRPr lang="en-US" dirty="0"/>
          </a:p>
        </p:txBody>
      </p:sp>
    </p:spTree>
    <p:extLst>
      <p:ext uri="{BB962C8B-B14F-4D97-AF65-F5344CB8AC3E}">
        <p14:creationId xmlns:p14="http://schemas.microsoft.com/office/powerpoint/2010/main" val="41141998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28</a:t>
            </a:fld>
            <a:endParaRPr lang="en-US" dirty="0"/>
          </a:p>
        </p:txBody>
      </p:sp>
    </p:spTree>
    <p:extLst>
      <p:ext uri="{BB962C8B-B14F-4D97-AF65-F5344CB8AC3E}">
        <p14:creationId xmlns:p14="http://schemas.microsoft.com/office/powerpoint/2010/main" val="415600396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29</a:t>
            </a:fld>
            <a:endParaRPr lang="en-US" dirty="0"/>
          </a:p>
        </p:txBody>
      </p:sp>
    </p:spTree>
    <p:extLst>
      <p:ext uri="{BB962C8B-B14F-4D97-AF65-F5344CB8AC3E}">
        <p14:creationId xmlns:p14="http://schemas.microsoft.com/office/powerpoint/2010/main" val="29267721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endParaRPr lang="en-US" dirty="0"/>
          </a:p>
        </p:txBody>
      </p:sp>
      <p:sp>
        <p:nvSpPr>
          <p:cNvPr id="54276" name="Slide Number Placeholder 3"/>
          <p:cNvSpPr>
            <a:spLocks noGrp="1"/>
          </p:cNvSpPr>
          <p:nvPr>
            <p:ph type="sldNum" sz="quarter" idx="5"/>
          </p:nvPr>
        </p:nvSpPr>
        <p:spPr>
          <a:noFill/>
        </p:spPr>
        <p:txBody>
          <a:bodyPr/>
          <a:lstStyle/>
          <a:p>
            <a:fld id="{79F4AD94-66D3-43CC-BC6E-B2A10336ABE6}" type="slidenum">
              <a:rPr lang="en-US" smtClean="0"/>
              <a:pPr/>
              <a:t>3</a:t>
            </a:fld>
            <a:endParaRPr lang="en-US" dirty="0"/>
          </a:p>
        </p:txBody>
      </p:sp>
    </p:spTree>
    <p:extLst>
      <p:ext uri="{BB962C8B-B14F-4D97-AF65-F5344CB8AC3E}">
        <p14:creationId xmlns:p14="http://schemas.microsoft.com/office/powerpoint/2010/main" val="261196223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The response options include: “</a:t>
            </a:r>
            <a:r>
              <a:rPr lang="en-US" dirty="0" smtClean="0"/>
              <a:t>Absolutely,” </a:t>
            </a:r>
            <a:r>
              <a:rPr lang="en-US" dirty="0"/>
              <a:t>“Very,” “Moderately,” “Somewhat,” “Not at All.” Only the first two responses are shown here.</a:t>
            </a:r>
          </a:p>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30</a:t>
            </a:fld>
            <a:endParaRPr lang="en-US" dirty="0"/>
          </a:p>
        </p:txBody>
      </p:sp>
    </p:spTree>
    <p:extLst>
      <p:ext uri="{BB962C8B-B14F-4D97-AF65-F5344CB8AC3E}">
        <p14:creationId xmlns:p14="http://schemas.microsoft.com/office/powerpoint/2010/main" val="415600396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r>
              <a:rPr lang="en-US" dirty="0"/>
              <a:t>This section summarizes students’ expected major, planned career, whether </a:t>
            </a:r>
            <a:r>
              <a:rPr lang="en-US" dirty="0" smtClean="0"/>
              <a:t>they’re following </a:t>
            </a:r>
            <a:r>
              <a:rPr lang="en-US" dirty="0"/>
              <a:t>a Pre-Med or Pre-Law </a:t>
            </a:r>
            <a:r>
              <a:rPr lang="en-US" dirty="0" smtClean="0"/>
              <a:t>track, expected time-to-degree, and </a:t>
            </a:r>
            <a:r>
              <a:rPr lang="en-US" dirty="0"/>
              <a:t>degree</a:t>
            </a:r>
            <a:r>
              <a:rPr lang="en-US" baseline="0" dirty="0"/>
              <a:t> aspirations. </a:t>
            </a:r>
            <a:endParaRPr lang="en-US" dirty="0"/>
          </a:p>
          <a:p>
            <a:endParaRPr lang="en-US" dirty="0"/>
          </a:p>
        </p:txBody>
      </p:sp>
      <p:sp>
        <p:nvSpPr>
          <p:cNvPr id="90116" name="Slide Number Placeholder 3"/>
          <p:cNvSpPr>
            <a:spLocks noGrp="1"/>
          </p:cNvSpPr>
          <p:nvPr>
            <p:ph type="sldNum" sz="quarter" idx="5"/>
          </p:nvPr>
        </p:nvSpPr>
        <p:spPr>
          <a:noFill/>
        </p:spPr>
        <p:txBody>
          <a:bodyPr/>
          <a:lstStyle/>
          <a:p>
            <a:fld id="{E387714F-525C-4A72-8685-EE1217312515}" type="slidenum">
              <a:rPr lang="en-US" smtClean="0"/>
              <a:pPr/>
              <a:t>31</a:t>
            </a:fld>
            <a:endParaRPr lang="en-US" dirty="0"/>
          </a:p>
        </p:txBody>
      </p:sp>
    </p:spTree>
    <p:extLst>
      <p:ext uri="{BB962C8B-B14F-4D97-AF65-F5344CB8AC3E}">
        <p14:creationId xmlns:p14="http://schemas.microsoft.com/office/powerpoint/2010/main" val="365474411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txBox="1">
            <a:spLocks noGrp="1" noChangeArrowheads="1"/>
          </p:cNvSpPr>
          <p:nvPr/>
        </p:nvSpPr>
        <p:spPr bwMode="auto">
          <a:xfrm>
            <a:off x="3962402" y="8816975"/>
            <a:ext cx="3033713" cy="465139"/>
          </a:xfrm>
          <a:prstGeom prst="rect">
            <a:avLst/>
          </a:prstGeom>
          <a:noFill/>
          <a:ln w="9525">
            <a:noFill/>
            <a:miter lim="800000"/>
            <a:headEnd/>
            <a:tailEnd/>
          </a:ln>
        </p:spPr>
        <p:txBody>
          <a:bodyPr lIns="91257" tIns="45628" rIns="91257" bIns="45628" anchor="b"/>
          <a:lstStyle/>
          <a:p>
            <a:pPr algn="r" defTabSz="903189" eaLnBrk="1" hangingPunct="1"/>
            <a:fld id="{C5346FB3-D9ED-4623-808C-3D05AE1B6CB5}" type="slidenum">
              <a:rPr lang="en-US" sz="1200">
                <a:latin typeface="Arial" charset="0"/>
              </a:rPr>
              <a:pPr algn="r" defTabSz="903189" eaLnBrk="1" hangingPunct="1"/>
              <a:t>32</a:t>
            </a:fld>
            <a:endParaRPr lang="en-US" sz="1200" dirty="0">
              <a:latin typeface="Arial" charset="0"/>
            </a:endParaRPr>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p:spPr>
        <p:txBody>
          <a:bodyPr/>
          <a:lstStyle/>
          <a:p>
            <a:r>
              <a:rPr lang="en-US" dirty="0"/>
              <a:t>The major variable</a:t>
            </a:r>
            <a:r>
              <a:rPr lang="en-US" baseline="0" dirty="0"/>
              <a:t> displayed here is “MAJORA.”  </a:t>
            </a:r>
          </a:p>
          <a:p>
            <a:r>
              <a:rPr lang="en-US" baseline="0" dirty="0"/>
              <a:t>This variable aggregates the 90 majors listed on the questionnaire into 17 categories.  </a:t>
            </a:r>
            <a:endParaRPr lang="en-US" dirty="0"/>
          </a:p>
        </p:txBody>
      </p:sp>
    </p:spTree>
    <p:extLst>
      <p:ext uri="{BB962C8B-B14F-4D97-AF65-F5344CB8AC3E}">
        <p14:creationId xmlns:p14="http://schemas.microsoft.com/office/powerpoint/2010/main" val="417159373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Options </a:t>
            </a:r>
            <a:r>
              <a:rPr lang="en-US" dirty="0"/>
              <a:t>are Yes/NO.  Report</a:t>
            </a:r>
            <a:r>
              <a:rPr lang="en-US" baseline="0" dirty="0"/>
              <a:t> shows only “Yes” responses.</a:t>
            </a:r>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33</a:t>
            </a:fld>
            <a:endParaRPr lang="en-US" dirty="0"/>
          </a:p>
        </p:txBody>
      </p:sp>
    </p:spTree>
    <p:extLst>
      <p:ext uri="{BB962C8B-B14F-4D97-AF65-F5344CB8AC3E}">
        <p14:creationId xmlns:p14="http://schemas.microsoft.com/office/powerpoint/2010/main" val="163959478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txBox="1">
            <a:spLocks noGrp="1" noChangeArrowheads="1"/>
          </p:cNvSpPr>
          <p:nvPr/>
        </p:nvSpPr>
        <p:spPr bwMode="auto">
          <a:xfrm>
            <a:off x="3962402" y="8816975"/>
            <a:ext cx="3033713" cy="465139"/>
          </a:xfrm>
          <a:prstGeom prst="rect">
            <a:avLst/>
          </a:prstGeom>
          <a:noFill/>
          <a:ln w="9525">
            <a:noFill/>
            <a:miter lim="800000"/>
            <a:headEnd/>
            <a:tailEnd/>
          </a:ln>
        </p:spPr>
        <p:txBody>
          <a:bodyPr lIns="91257" tIns="45628" rIns="91257" bIns="45628" anchor="b"/>
          <a:lstStyle/>
          <a:p>
            <a:pPr algn="r" defTabSz="903189" eaLnBrk="1" hangingPunct="1"/>
            <a:fld id="{C5346FB3-D9ED-4623-808C-3D05AE1B6CB5}" type="slidenum">
              <a:rPr lang="en-US" sz="1200">
                <a:latin typeface="Arial" charset="0"/>
              </a:rPr>
              <a:pPr algn="r" defTabSz="903189" eaLnBrk="1" hangingPunct="1"/>
              <a:t>34</a:t>
            </a:fld>
            <a:endParaRPr lang="en-US" sz="1200" dirty="0">
              <a:latin typeface="Arial" charset="0"/>
            </a:endParaRPr>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p:spPr>
        <p:txBody>
          <a:bodyPr/>
          <a:lstStyle/>
          <a:p>
            <a:pPr eaLnBrk="1" hangingPunct="1"/>
            <a:r>
              <a:rPr lang="en-US" dirty="0"/>
              <a:t>The career variable displayed</a:t>
            </a:r>
            <a:r>
              <a:rPr lang="en-US" baseline="0" dirty="0"/>
              <a:t> here is “SCAREERA.”</a:t>
            </a:r>
          </a:p>
          <a:p>
            <a:pPr eaLnBrk="1" hangingPunct="1"/>
            <a:r>
              <a:rPr lang="en-US" baseline="0" dirty="0"/>
              <a:t>This variable aggregates the </a:t>
            </a:r>
            <a:r>
              <a:rPr lang="en-US" baseline="0" dirty="0" smtClean="0"/>
              <a:t>67 </a:t>
            </a:r>
            <a:r>
              <a:rPr lang="en-US" baseline="0" dirty="0"/>
              <a:t>career options on the questionnaire into 23 categories  (“Undecided” is not displayed).</a:t>
            </a:r>
            <a:endParaRPr lang="en-US" dirty="0"/>
          </a:p>
        </p:txBody>
      </p:sp>
    </p:spTree>
    <p:extLst>
      <p:ext uri="{BB962C8B-B14F-4D97-AF65-F5344CB8AC3E}">
        <p14:creationId xmlns:p14="http://schemas.microsoft.com/office/powerpoint/2010/main" val="411885560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35</a:t>
            </a:fld>
            <a:endParaRPr lang="en-US" dirty="0"/>
          </a:p>
        </p:txBody>
      </p:sp>
    </p:spTree>
    <p:extLst>
      <p:ext uri="{BB962C8B-B14F-4D97-AF65-F5344CB8AC3E}">
        <p14:creationId xmlns:p14="http://schemas.microsoft.com/office/powerpoint/2010/main" val="26852004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36</a:t>
            </a:fld>
            <a:endParaRPr lang="en-US" dirty="0"/>
          </a:p>
        </p:txBody>
      </p:sp>
    </p:spTree>
    <p:extLst>
      <p:ext uri="{BB962C8B-B14F-4D97-AF65-F5344CB8AC3E}">
        <p14:creationId xmlns:p14="http://schemas.microsoft.com/office/powerpoint/2010/main" val="336655431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r>
              <a:rPr lang="en-US" dirty="0"/>
              <a:t>Items</a:t>
            </a:r>
            <a:r>
              <a:rPr lang="en-US" baseline="0" dirty="0"/>
              <a:t> in this section ask students how likely they are to participate in specific activities and practices while in college. </a:t>
            </a:r>
            <a:endParaRPr lang="en-US" dirty="0"/>
          </a:p>
        </p:txBody>
      </p:sp>
      <p:sp>
        <p:nvSpPr>
          <p:cNvPr id="90116" name="Slide Number Placeholder 3"/>
          <p:cNvSpPr>
            <a:spLocks noGrp="1"/>
          </p:cNvSpPr>
          <p:nvPr>
            <p:ph type="sldNum" sz="quarter" idx="5"/>
          </p:nvPr>
        </p:nvSpPr>
        <p:spPr>
          <a:noFill/>
        </p:spPr>
        <p:txBody>
          <a:bodyPr/>
          <a:lstStyle/>
          <a:p>
            <a:fld id="{E387714F-525C-4A72-8685-EE1217312515}" type="slidenum">
              <a:rPr lang="en-US" smtClean="0"/>
              <a:pPr/>
              <a:t>37</a:t>
            </a:fld>
            <a:endParaRPr lang="en-US" dirty="0"/>
          </a:p>
        </p:txBody>
      </p:sp>
    </p:spTree>
    <p:extLst>
      <p:ext uri="{BB962C8B-B14F-4D97-AF65-F5344CB8AC3E}">
        <p14:creationId xmlns:p14="http://schemas.microsoft.com/office/powerpoint/2010/main" val="243329328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dirty="0"/>
              <a:t>The response options include: “Very Good Chance,” “Some</a:t>
            </a:r>
            <a:r>
              <a:rPr lang="en-US" baseline="0" dirty="0"/>
              <a:t> Chance</a:t>
            </a:r>
            <a:r>
              <a:rPr lang="en-US" dirty="0"/>
              <a:t>,” “Very Little Chance,” “No Chance.” Only the first two responses are shown here.</a:t>
            </a:r>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38</a:t>
            </a:fld>
            <a:endParaRPr lang="en-US" dirty="0"/>
          </a:p>
        </p:txBody>
      </p:sp>
    </p:spTree>
    <p:extLst>
      <p:ext uri="{BB962C8B-B14F-4D97-AF65-F5344CB8AC3E}">
        <p14:creationId xmlns:p14="http://schemas.microsoft.com/office/powerpoint/2010/main" val="281882788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dirty="0"/>
              <a:t>The response options include: “Very Good Chance,” “Some</a:t>
            </a:r>
            <a:r>
              <a:rPr lang="en-US" baseline="0" dirty="0"/>
              <a:t> Chance</a:t>
            </a:r>
            <a:r>
              <a:rPr lang="en-US" dirty="0"/>
              <a:t>,” “Very Little Chance,” “No Chance.” Only the first two responses are shown here.</a:t>
            </a:r>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39</a:t>
            </a:fld>
            <a:endParaRPr lang="en-US" dirty="0"/>
          </a:p>
        </p:txBody>
      </p:sp>
    </p:spTree>
    <p:extLst>
      <p:ext uri="{BB962C8B-B14F-4D97-AF65-F5344CB8AC3E}">
        <p14:creationId xmlns:p14="http://schemas.microsoft.com/office/powerpoint/2010/main" val="1730119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pPr algn="l"/>
            <a:r>
              <a:rPr lang="en-US" sz="1000" dirty="0"/>
              <a:t>The TFS Power Point shows individual items relevant</a:t>
            </a:r>
            <a:r>
              <a:rPr lang="en-US" sz="1000" baseline="0" dirty="0"/>
              <a:t> to each category.  </a:t>
            </a:r>
            <a:r>
              <a:rPr lang="en-US" sz="1000" baseline="0" dirty="0" smtClean="0"/>
              <a:t>Responses are </a:t>
            </a:r>
            <a:r>
              <a:rPr lang="en-US" sz="1000" baseline="0" dirty="0"/>
              <a:t>shown for your institution and your comparison group.  Where appropriate, items are aggregated into Constructs. </a:t>
            </a:r>
            <a:endParaRPr lang="en-US" sz="1000" dirty="0"/>
          </a:p>
          <a:p>
            <a:pPr algn="l"/>
            <a:endParaRPr lang="en-US" sz="1000" dirty="0"/>
          </a:p>
          <a:p>
            <a:pPr algn="l"/>
            <a:r>
              <a:rPr lang="en-US" sz="1000" dirty="0"/>
              <a:t>Constructs are reported for all first-time, full-time students, denoted as “All FTFT,” and are also broken out by “</a:t>
            </a:r>
            <a:r>
              <a:rPr lang="en-US" sz="1000" dirty="0" smtClean="0"/>
              <a:t>Men/Trans Men,” and </a:t>
            </a:r>
            <a:r>
              <a:rPr lang="en-US" sz="1000" dirty="0"/>
              <a:t>“</a:t>
            </a:r>
            <a:r>
              <a:rPr lang="en-US" sz="1000" dirty="0" smtClean="0"/>
              <a:t>Women/Trans Women.” </a:t>
            </a:r>
            <a:r>
              <a:rPr lang="en-US" sz="1000" dirty="0"/>
              <a:t>Bar graphs depicting mean scores are shown for your institution and </a:t>
            </a:r>
            <a:r>
              <a:rPr lang="en-US" sz="1000" dirty="0" smtClean="0"/>
              <a:t>your comparison </a:t>
            </a:r>
            <a:r>
              <a:rPr lang="en-US" sz="1000" dirty="0"/>
              <a:t>group. CIRP Constructs have been scaled to a population mean of 50 with a standard deviation of 10.  More detailed information on constructs can be found at </a:t>
            </a:r>
            <a:r>
              <a:rPr lang="en-US" sz="1000" dirty="0" smtClean="0"/>
              <a:t>http://www.heri.ucla.edu/PDFs/constructs/technicalreport.pdf</a:t>
            </a:r>
            <a:endParaRPr lang="en-US" sz="1000" dirty="0"/>
          </a:p>
          <a:p>
            <a:endParaRPr lang="en-US" sz="1000" dirty="0"/>
          </a:p>
          <a:p>
            <a:r>
              <a:rPr lang="en-US" sz="1000" dirty="0"/>
              <a:t> </a:t>
            </a:r>
          </a:p>
          <a:p>
            <a:endParaRPr lang="en-US" sz="1000" dirty="0">
              <a:solidFill>
                <a:srgbClr val="FF0000"/>
              </a:solidFill>
            </a:endParaRPr>
          </a:p>
        </p:txBody>
      </p:sp>
      <p:sp>
        <p:nvSpPr>
          <p:cNvPr id="55300" name="Slide Number Placeholder 3"/>
          <p:cNvSpPr>
            <a:spLocks noGrp="1"/>
          </p:cNvSpPr>
          <p:nvPr>
            <p:ph type="sldNum" sz="quarter" idx="5"/>
          </p:nvPr>
        </p:nvSpPr>
        <p:spPr>
          <a:noFill/>
        </p:spPr>
        <p:txBody>
          <a:bodyPr/>
          <a:lstStyle/>
          <a:p>
            <a:fld id="{BB8C5F55-7FC7-4C4D-8818-950D6D31DC28}" type="slidenum">
              <a:rPr lang="en-US" smtClean="0"/>
              <a:pPr/>
              <a:t>4</a:t>
            </a:fld>
            <a:endParaRPr lang="en-US" dirty="0"/>
          </a:p>
        </p:txBody>
      </p:sp>
    </p:spTree>
    <p:extLst>
      <p:ext uri="{BB962C8B-B14F-4D97-AF65-F5344CB8AC3E}">
        <p14:creationId xmlns:p14="http://schemas.microsoft.com/office/powerpoint/2010/main" val="120065527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dirty="0"/>
              <a:t>The response options include: “Very Good Chance,” “Some</a:t>
            </a:r>
            <a:r>
              <a:rPr lang="en-US" baseline="0" dirty="0"/>
              <a:t> Chance</a:t>
            </a:r>
            <a:r>
              <a:rPr lang="en-US" dirty="0"/>
              <a:t>,” “Very Little Chance,” “No Chance.” Only the first two responses are shown here.</a:t>
            </a:r>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40</a:t>
            </a:fld>
            <a:endParaRPr lang="en-US" dirty="0"/>
          </a:p>
        </p:txBody>
      </p:sp>
    </p:spTree>
    <p:extLst>
      <p:ext uri="{BB962C8B-B14F-4D97-AF65-F5344CB8AC3E}">
        <p14:creationId xmlns:p14="http://schemas.microsoft.com/office/powerpoint/2010/main" val="282593067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8B696DFB-D642-4705-907D-255BE78D9C0C}" type="slidenum">
              <a:rPr lang="en-US" smtClean="0"/>
              <a:pPr/>
              <a:t>41</a:t>
            </a:fld>
            <a:endParaRPr lang="en-US" dirty="0"/>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xfrm>
            <a:off x="931865" y="4408492"/>
            <a:ext cx="5133975" cy="4179887"/>
          </a:xfrm>
          <a:noFill/>
          <a:ln/>
        </p:spPr>
        <p:txBody>
          <a:bodyPr/>
          <a:lstStyle/>
          <a:p>
            <a:pPr eaLnBrk="1" hangingPunct="1"/>
            <a:endParaRPr lang="en-US" dirty="0"/>
          </a:p>
        </p:txBody>
      </p:sp>
    </p:spTree>
    <p:extLst>
      <p:ext uri="{BB962C8B-B14F-4D97-AF65-F5344CB8AC3E}">
        <p14:creationId xmlns:p14="http://schemas.microsoft.com/office/powerpoint/2010/main" val="7342635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Arial" panose="020B0604020202020204" pitchFamily="34" charset="0"/>
            </a:endParaRPr>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3327">
              <a:defRPr sz="2000" u="sng">
                <a:solidFill>
                  <a:schemeClr val="tx1"/>
                </a:solidFill>
                <a:latin typeface="Garamond" panose="02020404030301010803" pitchFamily="18" charset="0"/>
              </a:defRPr>
            </a:lvl1pPr>
            <a:lvl2pPr marL="741679" indent="-285261" defTabSz="903327">
              <a:defRPr sz="2000" u="sng">
                <a:solidFill>
                  <a:schemeClr val="tx1"/>
                </a:solidFill>
                <a:latin typeface="Garamond" panose="02020404030301010803" pitchFamily="18" charset="0"/>
              </a:defRPr>
            </a:lvl2pPr>
            <a:lvl3pPr marL="1141045" indent="-228208" defTabSz="903327">
              <a:defRPr sz="2000" u="sng">
                <a:solidFill>
                  <a:schemeClr val="tx1"/>
                </a:solidFill>
                <a:latin typeface="Garamond" panose="02020404030301010803" pitchFamily="18" charset="0"/>
              </a:defRPr>
            </a:lvl3pPr>
            <a:lvl4pPr marL="1597464" indent="-228208" defTabSz="903327">
              <a:defRPr sz="2000" u="sng">
                <a:solidFill>
                  <a:schemeClr val="tx1"/>
                </a:solidFill>
                <a:latin typeface="Garamond" panose="02020404030301010803" pitchFamily="18" charset="0"/>
              </a:defRPr>
            </a:lvl4pPr>
            <a:lvl5pPr marL="2053882" indent="-228208" defTabSz="903327">
              <a:defRPr sz="2000" u="sng">
                <a:solidFill>
                  <a:schemeClr val="tx1"/>
                </a:solidFill>
                <a:latin typeface="Garamond" panose="02020404030301010803" pitchFamily="18" charset="0"/>
              </a:defRPr>
            </a:lvl5pPr>
            <a:lvl6pPr marL="2510301" indent="-228208" defTabSz="903327" eaLnBrk="0" fontAlgn="base" hangingPunct="0">
              <a:spcBef>
                <a:spcPct val="0"/>
              </a:spcBef>
              <a:spcAft>
                <a:spcPct val="0"/>
              </a:spcAft>
              <a:defRPr sz="2000" u="sng">
                <a:solidFill>
                  <a:schemeClr val="tx1"/>
                </a:solidFill>
                <a:latin typeface="Garamond" panose="02020404030301010803" pitchFamily="18" charset="0"/>
              </a:defRPr>
            </a:lvl6pPr>
            <a:lvl7pPr marL="2966718" indent="-228208" defTabSz="903327" eaLnBrk="0" fontAlgn="base" hangingPunct="0">
              <a:spcBef>
                <a:spcPct val="0"/>
              </a:spcBef>
              <a:spcAft>
                <a:spcPct val="0"/>
              </a:spcAft>
              <a:defRPr sz="2000" u="sng">
                <a:solidFill>
                  <a:schemeClr val="tx1"/>
                </a:solidFill>
                <a:latin typeface="Garamond" panose="02020404030301010803" pitchFamily="18" charset="0"/>
              </a:defRPr>
            </a:lvl7pPr>
            <a:lvl8pPr marL="3423136" indent="-228208" defTabSz="903327" eaLnBrk="0" fontAlgn="base" hangingPunct="0">
              <a:spcBef>
                <a:spcPct val="0"/>
              </a:spcBef>
              <a:spcAft>
                <a:spcPct val="0"/>
              </a:spcAft>
              <a:defRPr sz="2000" u="sng">
                <a:solidFill>
                  <a:schemeClr val="tx1"/>
                </a:solidFill>
                <a:latin typeface="Garamond" panose="02020404030301010803" pitchFamily="18" charset="0"/>
              </a:defRPr>
            </a:lvl8pPr>
            <a:lvl9pPr marL="3879554" indent="-228208" defTabSz="903327" eaLnBrk="0" fontAlgn="base" hangingPunct="0">
              <a:spcBef>
                <a:spcPct val="0"/>
              </a:spcBef>
              <a:spcAft>
                <a:spcPct val="0"/>
              </a:spcAft>
              <a:defRPr sz="2000" u="sng">
                <a:solidFill>
                  <a:schemeClr val="tx1"/>
                </a:solidFill>
                <a:latin typeface="Garamond" panose="02020404030301010803" pitchFamily="18" charset="0"/>
              </a:defRPr>
            </a:lvl9pPr>
          </a:lstStyle>
          <a:p>
            <a:fld id="{B2E347F8-731A-410D-BA93-69B3AB4E54A5}" type="slidenum">
              <a:rPr lang="en-US" sz="1200" u="none">
                <a:latin typeface="Arial" panose="020B0604020202020204" pitchFamily="34" charset="0"/>
              </a:rPr>
              <a:pPr/>
              <a:t>5</a:t>
            </a:fld>
            <a:endParaRPr lang="en-US" sz="1200" u="none" dirty="0">
              <a:latin typeface="Arial" panose="020B0604020202020204" pitchFamily="34" charset="0"/>
            </a:endParaRPr>
          </a:p>
        </p:txBody>
      </p:sp>
    </p:spTree>
    <p:extLst>
      <p:ext uri="{BB962C8B-B14F-4D97-AF65-F5344CB8AC3E}">
        <p14:creationId xmlns:p14="http://schemas.microsoft.com/office/powerpoint/2010/main" val="20301198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Arial" panose="020B0604020202020204" pitchFamily="34" charset="0"/>
            </a:endParaRPr>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3327">
              <a:defRPr sz="2000" u="sng">
                <a:solidFill>
                  <a:schemeClr val="tx1"/>
                </a:solidFill>
                <a:latin typeface="Garamond" panose="02020404030301010803" pitchFamily="18" charset="0"/>
              </a:defRPr>
            </a:lvl1pPr>
            <a:lvl2pPr marL="741679" indent="-285261" defTabSz="903327">
              <a:defRPr sz="2000" u="sng">
                <a:solidFill>
                  <a:schemeClr val="tx1"/>
                </a:solidFill>
                <a:latin typeface="Garamond" panose="02020404030301010803" pitchFamily="18" charset="0"/>
              </a:defRPr>
            </a:lvl2pPr>
            <a:lvl3pPr marL="1141045" indent="-228208" defTabSz="903327">
              <a:defRPr sz="2000" u="sng">
                <a:solidFill>
                  <a:schemeClr val="tx1"/>
                </a:solidFill>
                <a:latin typeface="Garamond" panose="02020404030301010803" pitchFamily="18" charset="0"/>
              </a:defRPr>
            </a:lvl3pPr>
            <a:lvl4pPr marL="1597464" indent="-228208" defTabSz="903327">
              <a:defRPr sz="2000" u="sng">
                <a:solidFill>
                  <a:schemeClr val="tx1"/>
                </a:solidFill>
                <a:latin typeface="Garamond" panose="02020404030301010803" pitchFamily="18" charset="0"/>
              </a:defRPr>
            </a:lvl4pPr>
            <a:lvl5pPr marL="2053882" indent="-228208" defTabSz="903327">
              <a:defRPr sz="2000" u="sng">
                <a:solidFill>
                  <a:schemeClr val="tx1"/>
                </a:solidFill>
                <a:latin typeface="Garamond" panose="02020404030301010803" pitchFamily="18" charset="0"/>
              </a:defRPr>
            </a:lvl5pPr>
            <a:lvl6pPr marL="2510301" indent="-228208" defTabSz="903327" eaLnBrk="0" fontAlgn="base" hangingPunct="0">
              <a:spcBef>
                <a:spcPct val="0"/>
              </a:spcBef>
              <a:spcAft>
                <a:spcPct val="0"/>
              </a:spcAft>
              <a:defRPr sz="2000" u="sng">
                <a:solidFill>
                  <a:schemeClr val="tx1"/>
                </a:solidFill>
                <a:latin typeface="Garamond" panose="02020404030301010803" pitchFamily="18" charset="0"/>
              </a:defRPr>
            </a:lvl6pPr>
            <a:lvl7pPr marL="2966718" indent="-228208" defTabSz="903327" eaLnBrk="0" fontAlgn="base" hangingPunct="0">
              <a:spcBef>
                <a:spcPct val="0"/>
              </a:spcBef>
              <a:spcAft>
                <a:spcPct val="0"/>
              </a:spcAft>
              <a:defRPr sz="2000" u="sng">
                <a:solidFill>
                  <a:schemeClr val="tx1"/>
                </a:solidFill>
                <a:latin typeface="Garamond" panose="02020404030301010803" pitchFamily="18" charset="0"/>
              </a:defRPr>
            </a:lvl7pPr>
            <a:lvl8pPr marL="3423136" indent="-228208" defTabSz="903327" eaLnBrk="0" fontAlgn="base" hangingPunct="0">
              <a:spcBef>
                <a:spcPct val="0"/>
              </a:spcBef>
              <a:spcAft>
                <a:spcPct val="0"/>
              </a:spcAft>
              <a:defRPr sz="2000" u="sng">
                <a:solidFill>
                  <a:schemeClr val="tx1"/>
                </a:solidFill>
                <a:latin typeface="Garamond" panose="02020404030301010803" pitchFamily="18" charset="0"/>
              </a:defRPr>
            </a:lvl8pPr>
            <a:lvl9pPr marL="3879554" indent="-228208" defTabSz="903327" eaLnBrk="0" fontAlgn="base" hangingPunct="0">
              <a:spcBef>
                <a:spcPct val="0"/>
              </a:spcBef>
              <a:spcAft>
                <a:spcPct val="0"/>
              </a:spcAft>
              <a:defRPr sz="2000" u="sng">
                <a:solidFill>
                  <a:schemeClr val="tx1"/>
                </a:solidFill>
                <a:latin typeface="Garamond" panose="02020404030301010803" pitchFamily="18" charset="0"/>
              </a:defRPr>
            </a:lvl9pPr>
          </a:lstStyle>
          <a:p>
            <a:fld id="{B2E347F8-731A-410D-BA93-69B3AB4E54A5}" type="slidenum">
              <a:rPr lang="en-US" sz="1200" u="none">
                <a:latin typeface="Arial" panose="020B0604020202020204" pitchFamily="34" charset="0"/>
              </a:rPr>
              <a:pPr/>
              <a:t>6</a:t>
            </a:fld>
            <a:endParaRPr lang="en-US" sz="1200" u="none" dirty="0">
              <a:latin typeface="Arial" panose="020B0604020202020204" pitchFamily="34" charset="0"/>
            </a:endParaRPr>
          </a:p>
        </p:txBody>
      </p:sp>
    </p:spTree>
    <p:extLst>
      <p:ext uri="{BB962C8B-B14F-4D97-AF65-F5344CB8AC3E}">
        <p14:creationId xmlns:p14="http://schemas.microsoft.com/office/powerpoint/2010/main" val="12374674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Arial" panose="020B0604020202020204" pitchFamily="34" charset="0"/>
            </a:endParaRPr>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3327">
              <a:defRPr sz="2000" u="sng">
                <a:solidFill>
                  <a:schemeClr val="tx1"/>
                </a:solidFill>
                <a:latin typeface="Garamond" panose="02020404030301010803" pitchFamily="18" charset="0"/>
              </a:defRPr>
            </a:lvl1pPr>
            <a:lvl2pPr marL="741679" indent="-285261" defTabSz="903327">
              <a:defRPr sz="2000" u="sng">
                <a:solidFill>
                  <a:schemeClr val="tx1"/>
                </a:solidFill>
                <a:latin typeface="Garamond" panose="02020404030301010803" pitchFamily="18" charset="0"/>
              </a:defRPr>
            </a:lvl2pPr>
            <a:lvl3pPr marL="1141045" indent="-228208" defTabSz="903327">
              <a:defRPr sz="2000" u="sng">
                <a:solidFill>
                  <a:schemeClr val="tx1"/>
                </a:solidFill>
                <a:latin typeface="Garamond" panose="02020404030301010803" pitchFamily="18" charset="0"/>
              </a:defRPr>
            </a:lvl3pPr>
            <a:lvl4pPr marL="1597464" indent="-228208" defTabSz="903327">
              <a:defRPr sz="2000" u="sng">
                <a:solidFill>
                  <a:schemeClr val="tx1"/>
                </a:solidFill>
                <a:latin typeface="Garamond" panose="02020404030301010803" pitchFamily="18" charset="0"/>
              </a:defRPr>
            </a:lvl4pPr>
            <a:lvl5pPr marL="2053882" indent="-228208" defTabSz="903327">
              <a:defRPr sz="2000" u="sng">
                <a:solidFill>
                  <a:schemeClr val="tx1"/>
                </a:solidFill>
                <a:latin typeface="Garamond" panose="02020404030301010803" pitchFamily="18" charset="0"/>
              </a:defRPr>
            </a:lvl5pPr>
            <a:lvl6pPr marL="2510301" indent="-228208" defTabSz="903327" eaLnBrk="0" fontAlgn="base" hangingPunct="0">
              <a:spcBef>
                <a:spcPct val="0"/>
              </a:spcBef>
              <a:spcAft>
                <a:spcPct val="0"/>
              </a:spcAft>
              <a:defRPr sz="2000" u="sng">
                <a:solidFill>
                  <a:schemeClr val="tx1"/>
                </a:solidFill>
                <a:latin typeface="Garamond" panose="02020404030301010803" pitchFamily="18" charset="0"/>
              </a:defRPr>
            </a:lvl6pPr>
            <a:lvl7pPr marL="2966718" indent="-228208" defTabSz="903327" eaLnBrk="0" fontAlgn="base" hangingPunct="0">
              <a:spcBef>
                <a:spcPct val="0"/>
              </a:spcBef>
              <a:spcAft>
                <a:spcPct val="0"/>
              </a:spcAft>
              <a:defRPr sz="2000" u="sng">
                <a:solidFill>
                  <a:schemeClr val="tx1"/>
                </a:solidFill>
                <a:latin typeface="Garamond" panose="02020404030301010803" pitchFamily="18" charset="0"/>
              </a:defRPr>
            </a:lvl7pPr>
            <a:lvl8pPr marL="3423136" indent="-228208" defTabSz="903327" eaLnBrk="0" fontAlgn="base" hangingPunct="0">
              <a:spcBef>
                <a:spcPct val="0"/>
              </a:spcBef>
              <a:spcAft>
                <a:spcPct val="0"/>
              </a:spcAft>
              <a:defRPr sz="2000" u="sng">
                <a:solidFill>
                  <a:schemeClr val="tx1"/>
                </a:solidFill>
                <a:latin typeface="Garamond" panose="02020404030301010803" pitchFamily="18" charset="0"/>
              </a:defRPr>
            </a:lvl8pPr>
            <a:lvl9pPr marL="3879554" indent="-228208" defTabSz="903327" eaLnBrk="0" fontAlgn="base" hangingPunct="0">
              <a:spcBef>
                <a:spcPct val="0"/>
              </a:spcBef>
              <a:spcAft>
                <a:spcPct val="0"/>
              </a:spcAft>
              <a:defRPr sz="2000" u="sng">
                <a:solidFill>
                  <a:schemeClr val="tx1"/>
                </a:solidFill>
                <a:latin typeface="Garamond" panose="02020404030301010803" pitchFamily="18" charset="0"/>
              </a:defRPr>
            </a:lvl9pPr>
          </a:lstStyle>
          <a:p>
            <a:fld id="{B2E347F8-731A-410D-BA93-69B3AB4E54A5}" type="slidenum">
              <a:rPr lang="en-US" sz="1200" u="none">
                <a:latin typeface="Arial" panose="020B0604020202020204" pitchFamily="34" charset="0"/>
              </a:rPr>
              <a:pPr/>
              <a:t>7</a:t>
            </a:fld>
            <a:endParaRPr lang="en-US" sz="1200" u="none" dirty="0">
              <a:latin typeface="Arial" panose="020B0604020202020204" pitchFamily="34" charset="0"/>
            </a:endParaRPr>
          </a:p>
        </p:txBody>
      </p:sp>
    </p:spTree>
    <p:extLst>
      <p:ext uri="{BB962C8B-B14F-4D97-AF65-F5344CB8AC3E}">
        <p14:creationId xmlns:p14="http://schemas.microsoft.com/office/powerpoint/2010/main" val="4515758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r>
              <a:rPr lang="en-US" dirty="0"/>
              <a:t>The College Admissions Decisions section provides information on the numbers of applications </a:t>
            </a:r>
            <a:r>
              <a:rPr lang="en-US" dirty="0" smtClean="0"/>
              <a:t>sent, </a:t>
            </a:r>
            <a:r>
              <a:rPr lang="en-US" dirty="0"/>
              <a:t>whether or not students were accepted and are attending their first choice college as well as their reasons for going to college </a:t>
            </a:r>
            <a:r>
              <a:rPr lang="en-US" i="1" u="sng" dirty="0"/>
              <a:t>in general</a:t>
            </a:r>
            <a:r>
              <a:rPr lang="en-US" dirty="0"/>
              <a:t>, and </a:t>
            </a:r>
            <a:r>
              <a:rPr lang="en-US" b="0" i="1" u="sng" dirty="0"/>
              <a:t>your</a:t>
            </a:r>
            <a:r>
              <a:rPr lang="en-US" b="0" i="1" u="none" dirty="0"/>
              <a:t> </a:t>
            </a:r>
            <a:r>
              <a:rPr lang="en-US" u="none" dirty="0"/>
              <a:t>institution in </a:t>
            </a:r>
            <a:r>
              <a:rPr lang="en-US" u="none" dirty="0" smtClean="0"/>
              <a:t>particular.</a:t>
            </a:r>
            <a:endParaRPr lang="en-US" dirty="0"/>
          </a:p>
          <a:p>
            <a:endParaRPr lang="en-US" b="1" dirty="0"/>
          </a:p>
        </p:txBody>
      </p:sp>
      <p:sp>
        <p:nvSpPr>
          <p:cNvPr id="58372" name="Slide Number Placeholder 3"/>
          <p:cNvSpPr>
            <a:spLocks noGrp="1"/>
          </p:cNvSpPr>
          <p:nvPr>
            <p:ph type="sldNum" sz="quarter" idx="5"/>
          </p:nvPr>
        </p:nvSpPr>
        <p:spPr>
          <a:noFill/>
        </p:spPr>
        <p:txBody>
          <a:bodyPr/>
          <a:lstStyle/>
          <a:p>
            <a:fld id="{B7868D08-0A52-4EFD-88F2-F5FC81D99C53}" type="slidenum">
              <a:rPr lang="en-US" smtClean="0"/>
              <a:pPr/>
              <a:t>8</a:t>
            </a:fld>
            <a:endParaRPr lang="en-US" dirty="0"/>
          </a:p>
        </p:txBody>
      </p:sp>
    </p:spTree>
    <p:extLst>
      <p:ext uri="{BB962C8B-B14F-4D97-AF65-F5344CB8AC3E}">
        <p14:creationId xmlns:p14="http://schemas.microsoft.com/office/powerpoint/2010/main" val="3703720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Arial" panose="020B0604020202020204" pitchFamily="34" charset="0"/>
            </a:endParaRPr>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3327">
              <a:defRPr sz="2000" u="sng">
                <a:solidFill>
                  <a:schemeClr val="tx1"/>
                </a:solidFill>
                <a:latin typeface="Garamond" panose="02020404030301010803" pitchFamily="18" charset="0"/>
              </a:defRPr>
            </a:lvl1pPr>
            <a:lvl2pPr marL="741679" indent="-285261" defTabSz="903327">
              <a:defRPr sz="2000" u="sng">
                <a:solidFill>
                  <a:schemeClr val="tx1"/>
                </a:solidFill>
                <a:latin typeface="Garamond" panose="02020404030301010803" pitchFamily="18" charset="0"/>
              </a:defRPr>
            </a:lvl2pPr>
            <a:lvl3pPr marL="1141045" indent="-228208" defTabSz="903327">
              <a:defRPr sz="2000" u="sng">
                <a:solidFill>
                  <a:schemeClr val="tx1"/>
                </a:solidFill>
                <a:latin typeface="Garamond" panose="02020404030301010803" pitchFamily="18" charset="0"/>
              </a:defRPr>
            </a:lvl3pPr>
            <a:lvl4pPr marL="1597464" indent="-228208" defTabSz="903327">
              <a:defRPr sz="2000" u="sng">
                <a:solidFill>
                  <a:schemeClr val="tx1"/>
                </a:solidFill>
                <a:latin typeface="Garamond" panose="02020404030301010803" pitchFamily="18" charset="0"/>
              </a:defRPr>
            </a:lvl4pPr>
            <a:lvl5pPr marL="2053882" indent="-228208" defTabSz="903327">
              <a:defRPr sz="2000" u="sng">
                <a:solidFill>
                  <a:schemeClr val="tx1"/>
                </a:solidFill>
                <a:latin typeface="Garamond" panose="02020404030301010803" pitchFamily="18" charset="0"/>
              </a:defRPr>
            </a:lvl5pPr>
            <a:lvl6pPr marL="2510301" indent="-228208" defTabSz="903327" eaLnBrk="0" fontAlgn="base" hangingPunct="0">
              <a:spcBef>
                <a:spcPct val="0"/>
              </a:spcBef>
              <a:spcAft>
                <a:spcPct val="0"/>
              </a:spcAft>
              <a:defRPr sz="2000" u="sng">
                <a:solidFill>
                  <a:schemeClr val="tx1"/>
                </a:solidFill>
                <a:latin typeface="Garamond" panose="02020404030301010803" pitchFamily="18" charset="0"/>
              </a:defRPr>
            </a:lvl6pPr>
            <a:lvl7pPr marL="2966718" indent="-228208" defTabSz="903327" eaLnBrk="0" fontAlgn="base" hangingPunct="0">
              <a:spcBef>
                <a:spcPct val="0"/>
              </a:spcBef>
              <a:spcAft>
                <a:spcPct val="0"/>
              </a:spcAft>
              <a:defRPr sz="2000" u="sng">
                <a:solidFill>
                  <a:schemeClr val="tx1"/>
                </a:solidFill>
                <a:latin typeface="Garamond" panose="02020404030301010803" pitchFamily="18" charset="0"/>
              </a:defRPr>
            </a:lvl7pPr>
            <a:lvl8pPr marL="3423136" indent="-228208" defTabSz="903327" eaLnBrk="0" fontAlgn="base" hangingPunct="0">
              <a:spcBef>
                <a:spcPct val="0"/>
              </a:spcBef>
              <a:spcAft>
                <a:spcPct val="0"/>
              </a:spcAft>
              <a:defRPr sz="2000" u="sng">
                <a:solidFill>
                  <a:schemeClr val="tx1"/>
                </a:solidFill>
                <a:latin typeface="Garamond" panose="02020404030301010803" pitchFamily="18" charset="0"/>
              </a:defRPr>
            </a:lvl8pPr>
            <a:lvl9pPr marL="3879554" indent="-228208" defTabSz="903327" eaLnBrk="0" fontAlgn="base" hangingPunct="0">
              <a:spcBef>
                <a:spcPct val="0"/>
              </a:spcBef>
              <a:spcAft>
                <a:spcPct val="0"/>
              </a:spcAft>
              <a:defRPr sz="2000" u="sng">
                <a:solidFill>
                  <a:schemeClr val="tx1"/>
                </a:solidFill>
                <a:latin typeface="Garamond" panose="02020404030301010803" pitchFamily="18" charset="0"/>
              </a:defRPr>
            </a:lvl9pPr>
          </a:lstStyle>
          <a:p>
            <a:fld id="{B2E347F8-731A-410D-BA93-69B3AB4E54A5}" type="slidenum">
              <a:rPr lang="en-US" sz="1200" u="none">
                <a:latin typeface="Arial" panose="020B0604020202020204" pitchFamily="34" charset="0"/>
              </a:rPr>
              <a:pPr/>
              <a:t>9</a:t>
            </a:fld>
            <a:endParaRPr lang="en-US" sz="1200" u="none" dirty="0">
              <a:latin typeface="Arial" panose="020B0604020202020204" pitchFamily="34" charset="0"/>
            </a:endParaRPr>
          </a:p>
        </p:txBody>
      </p:sp>
    </p:spTree>
    <p:extLst>
      <p:ext uri="{BB962C8B-B14F-4D97-AF65-F5344CB8AC3E}">
        <p14:creationId xmlns:p14="http://schemas.microsoft.com/office/powerpoint/2010/main" val="451575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0914" name="Rectangle 18"/>
          <p:cNvSpPr>
            <a:spLocks noGrp="1" noChangeArrowheads="1"/>
          </p:cNvSpPr>
          <p:nvPr>
            <p:ph type="ctrTitle" sz="quarter"/>
          </p:nvPr>
        </p:nvSpPr>
        <p:spPr>
          <a:xfrm>
            <a:off x="685800" y="1768475"/>
            <a:ext cx="7772400" cy="1736725"/>
          </a:xfrm>
        </p:spPr>
        <p:txBody>
          <a:bodyPr anchor="b"/>
          <a:lstStyle>
            <a:lvl1pPr>
              <a:defRPr sz="3600"/>
            </a:lvl1pPr>
          </a:lstStyle>
          <a:p>
            <a:r>
              <a:rPr lang="en-US"/>
              <a:t>Click to edit Master title style</a:t>
            </a:r>
          </a:p>
        </p:txBody>
      </p:sp>
      <p:sp>
        <p:nvSpPr>
          <p:cNvPr id="80915" name="Rectangle 19"/>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3" name="Footer Placeholder 2"/>
          <p:cNvSpPr>
            <a:spLocks noGrp="1"/>
          </p:cNvSpPr>
          <p:nvPr>
            <p:ph type="ftr" sz="quarter" idx="10"/>
          </p:nvPr>
        </p:nvSpPr>
        <p:spPr/>
        <p:txBody>
          <a:bodyPr/>
          <a:lstStyle/>
          <a:p>
            <a:pPr>
              <a:defRPr/>
            </a:pPr>
            <a:r>
              <a:rPr lang="en-US" smtClean="0"/>
              <a:t>2017 CIRP Freshman Survey</a:t>
            </a:r>
            <a:endParaRPr lang="en-US" dirty="0"/>
          </a:p>
        </p:txBody>
      </p:sp>
      <p:sp>
        <p:nvSpPr>
          <p:cNvPr id="7" name="Slide Number Placeholder 6"/>
          <p:cNvSpPr>
            <a:spLocks noGrp="1"/>
          </p:cNvSpPr>
          <p:nvPr>
            <p:ph type="sldNum" sz="quarter" idx="11"/>
          </p:nvPr>
        </p:nvSpPr>
        <p:spPr>
          <a:xfrm>
            <a:off x="8382000" y="6397625"/>
            <a:ext cx="762000" cy="457200"/>
          </a:xfrm>
          <a:prstGeom prst="rect">
            <a:avLst/>
          </a:prstGeom>
        </p:spPr>
        <p:txBody>
          <a:bodyPr/>
          <a:lstStyle/>
          <a:p>
            <a:pPr>
              <a:defRPr/>
            </a:pPr>
            <a:fld id="{0399D17B-D3DC-46C4-A2D6-40450C043BFE}" type="slidenum">
              <a:rPr lang="en-US" smtClean="0"/>
              <a:pPr>
                <a:defRPr/>
              </a:pPr>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6"/>
          <p:cNvSpPr>
            <a:spLocks noGrp="1" noChangeArrowheads="1"/>
          </p:cNvSpPr>
          <p:nvPr>
            <p:ph type="sldNum" sz="quarter" idx="10"/>
          </p:nvPr>
        </p:nvSpPr>
        <p:spPr>
          <a:xfrm>
            <a:off x="8382000" y="6397625"/>
            <a:ext cx="762000" cy="457200"/>
          </a:xfrm>
          <a:prstGeom prst="rect">
            <a:avLst/>
          </a:prstGeom>
          <a:ln/>
        </p:spPr>
        <p:txBody>
          <a:bodyPr/>
          <a:lstStyle>
            <a:lvl1pPr>
              <a:defRPr/>
            </a:lvl1pPr>
          </a:lstStyle>
          <a:p>
            <a:pPr>
              <a:defRPr/>
            </a:pPr>
            <a:fld id="{008280CC-C707-4261-B7EB-22EC2F85ACB4}" type="slidenum">
              <a:rPr lang="en-US"/>
              <a:pPr>
                <a:defRPr/>
              </a:pPr>
              <a:t>‹#›</a:t>
            </a:fld>
            <a:endParaRPr lang="en-US" dirty="0"/>
          </a:p>
        </p:txBody>
      </p:sp>
      <p:sp>
        <p:nvSpPr>
          <p:cNvPr id="5"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a:t>2017 CIRP Freshman Survey</a:t>
            </a: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227013"/>
            <a:ext cx="2284412" cy="58689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0" y="227013"/>
            <a:ext cx="6704013" cy="58689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6"/>
          <p:cNvSpPr>
            <a:spLocks noGrp="1" noChangeArrowheads="1"/>
          </p:cNvSpPr>
          <p:nvPr>
            <p:ph type="sldNum" sz="quarter" idx="10"/>
          </p:nvPr>
        </p:nvSpPr>
        <p:spPr>
          <a:xfrm>
            <a:off x="8382000" y="6397625"/>
            <a:ext cx="762000" cy="457200"/>
          </a:xfrm>
          <a:prstGeom prst="rect">
            <a:avLst/>
          </a:prstGeom>
          <a:ln/>
        </p:spPr>
        <p:txBody>
          <a:bodyPr/>
          <a:lstStyle>
            <a:lvl1pPr>
              <a:defRPr/>
            </a:lvl1pPr>
          </a:lstStyle>
          <a:p>
            <a:pPr>
              <a:defRPr/>
            </a:pPr>
            <a:fld id="{FFC155BC-05A1-4687-BAE2-8810AE513904}" type="slidenum">
              <a:rPr lang="en-US"/>
              <a:pPr>
                <a:defRPr/>
              </a:pPr>
              <a:t>‹#›</a:t>
            </a:fld>
            <a:endParaRPr lang="en-US" dirty="0"/>
          </a:p>
        </p:txBody>
      </p:sp>
      <p:sp>
        <p:nvSpPr>
          <p:cNvPr id="5"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a:t>2017 CIRP Freshman Survey</a:t>
            </a:r>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0" y="227013"/>
            <a:ext cx="9140825"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24300"/>
            <a:ext cx="40386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26"/>
          <p:cNvSpPr>
            <a:spLocks noGrp="1" noChangeArrowheads="1"/>
          </p:cNvSpPr>
          <p:nvPr>
            <p:ph type="sldNum" sz="quarter" idx="10"/>
          </p:nvPr>
        </p:nvSpPr>
        <p:spPr>
          <a:xfrm>
            <a:off x="8382000" y="6397625"/>
            <a:ext cx="762000" cy="457200"/>
          </a:xfrm>
          <a:prstGeom prst="rect">
            <a:avLst/>
          </a:prstGeom>
          <a:ln/>
        </p:spPr>
        <p:txBody>
          <a:bodyPr/>
          <a:lstStyle>
            <a:lvl1pPr>
              <a:defRPr/>
            </a:lvl1pPr>
          </a:lstStyle>
          <a:p>
            <a:pPr>
              <a:defRPr/>
            </a:pPr>
            <a:fld id="{72268F59-6084-4BE4-BB73-07AECDF695B3}" type="slidenum">
              <a:rPr lang="en-US"/>
              <a:pPr>
                <a:defRPr/>
              </a:pPr>
              <a:t>‹#›</a:t>
            </a:fld>
            <a:endParaRPr lang="en-US" dirty="0"/>
          </a:p>
        </p:txBody>
      </p:sp>
      <p:sp>
        <p:nvSpPr>
          <p:cNvPr id="7"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a:t>2017 CIRP Freshman Survey</a:t>
            </a:r>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0" y="227013"/>
            <a:ext cx="9140825" cy="1143000"/>
          </a:xfrm>
        </p:spPr>
        <p:txBody>
          <a:bodyPr/>
          <a:lstStyle/>
          <a:p>
            <a:r>
              <a:rPr lang="en-US"/>
              <a:t>Click to edit Master title style</a:t>
            </a:r>
          </a:p>
        </p:txBody>
      </p:sp>
      <p:sp>
        <p:nvSpPr>
          <p:cNvPr id="3" name="Content Placeholder 2"/>
          <p:cNvSpPr>
            <a:spLocks noGrp="1"/>
          </p:cNvSpPr>
          <p:nvPr>
            <p:ph sz="quarter" idx="1"/>
          </p:nvPr>
        </p:nvSpPr>
        <p:spPr>
          <a:xfrm>
            <a:off x="457200" y="1600200"/>
            <a:ext cx="40386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57200" y="3924300"/>
            <a:ext cx="40386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3924300"/>
            <a:ext cx="40386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6"/>
          <p:cNvSpPr>
            <a:spLocks noGrp="1" noChangeArrowheads="1"/>
          </p:cNvSpPr>
          <p:nvPr>
            <p:ph type="sldNum" sz="quarter" idx="10"/>
          </p:nvPr>
        </p:nvSpPr>
        <p:spPr>
          <a:xfrm>
            <a:off x="8382000" y="6397625"/>
            <a:ext cx="762000" cy="457200"/>
          </a:xfrm>
          <a:prstGeom prst="rect">
            <a:avLst/>
          </a:prstGeom>
          <a:ln/>
        </p:spPr>
        <p:txBody>
          <a:bodyPr/>
          <a:lstStyle>
            <a:lvl1pPr>
              <a:defRPr/>
            </a:lvl1pPr>
          </a:lstStyle>
          <a:p>
            <a:pPr>
              <a:defRPr/>
            </a:pPr>
            <a:fld id="{1023D46C-05A6-442A-BC82-41165210AE9F}" type="slidenum">
              <a:rPr lang="en-US"/>
              <a:pPr>
                <a:defRPr/>
              </a:pPr>
              <a:t>‹#›</a:t>
            </a:fld>
            <a:endParaRPr lang="en-US" dirty="0"/>
          </a:p>
        </p:txBody>
      </p:sp>
      <p:sp>
        <p:nvSpPr>
          <p:cNvPr id="8"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a:t>2017 CIRP Freshman Survey</a:t>
            </a:r>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a:xfrm>
            <a:off x="8382000" y="6397625"/>
            <a:ext cx="762000" cy="457200"/>
          </a:xfrm>
          <a:prstGeom prst="rect">
            <a:avLst/>
          </a:prstGeom>
        </p:spPr>
        <p:txBody>
          <a:bodyPr/>
          <a:lstStyle/>
          <a:p>
            <a:pPr>
              <a:defRPr/>
            </a:pPr>
            <a:fld id="{0399D17B-D3DC-46C4-A2D6-40450C043BFE}" type="slidenum">
              <a:rPr lang="en-US" smtClean="0"/>
              <a:pPr>
                <a:defRPr/>
              </a:pPr>
              <a:t>‹#›</a:t>
            </a:fld>
            <a:endParaRPr lang="en-US" dirty="0"/>
          </a:p>
        </p:txBody>
      </p:sp>
      <p:sp>
        <p:nvSpPr>
          <p:cNvPr id="4" name="Footer Placeholder 3"/>
          <p:cNvSpPr>
            <a:spLocks noGrp="1"/>
          </p:cNvSpPr>
          <p:nvPr>
            <p:ph type="ftr" sz="quarter" idx="11"/>
          </p:nvPr>
        </p:nvSpPr>
        <p:spPr/>
        <p:txBody>
          <a:bodyPr/>
          <a:lstStyle/>
          <a:p>
            <a:pPr>
              <a:defRPr/>
            </a:pPr>
            <a:r>
              <a:rPr lang="en-US" smtClean="0"/>
              <a:t>2017 CIRP Freshman Survey</a:t>
            </a:r>
            <a:endParaRPr lang="en-US" dirty="0"/>
          </a:p>
        </p:txBody>
      </p:sp>
    </p:spTree>
    <p:extLst>
      <p:ext uri="{BB962C8B-B14F-4D97-AF65-F5344CB8AC3E}">
        <p14:creationId xmlns:p14="http://schemas.microsoft.com/office/powerpoint/2010/main" val="207796540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6"/>
          <p:cNvSpPr>
            <a:spLocks noGrp="1" noChangeArrowheads="1"/>
          </p:cNvSpPr>
          <p:nvPr>
            <p:ph type="sldNum" sz="quarter" idx="10"/>
          </p:nvPr>
        </p:nvSpPr>
        <p:spPr>
          <a:xfrm>
            <a:off x="8382000" y="6397625"/>
            <a:ext cx="762000" cy="457200"/>
          </a:xfrm>
          <a:prstGeom prst="rect">
            <a:avLst/>
          </a:prstGeom>
          <a:ln/>
        </p:spPr>
        <p:txBody>
          <a:bodyPr/>
          <a:lstStyle>
            <a:lvl1pPr>
              <a:defRPr/>
            </a:lvl1pPr>
          </a:lstStyle>
          <a:p>
            <a:pPr>
              <a:defRPr/>
            </a:pPr>
            <a:fld id="{6D0828C8-A5ED-44E3-A3F9-277C9651E203}" type="slidenum">
              <a:rPr lang="en-US"/>
              <a:pPr>
                <a:defRPr/>
              </a:pPr>
              <a:t>‹#›</a:t>
            </a:fld>
            <a:endParaRPr lang="en-US" dirty="0"/>
          </a:p>
        </p:txBody>
      </p:sp>
      <p:sp>
        <p:nvSpPr>
          <p:cNvPr id="5"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a:t>2017 CIRP Freshman Survey</a:t>
            </a: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6"/>
          <p:cNvSpPr>
            <a:spLocks noGrp="1" noChangeArrowheads="1"/>
          </p:cNvSpPr>
          <p:nvPr>
            <p:ph type="sldNum" sz="quarter" idx="10"/>
          </p:nvPr>
        </p:nvSpPr>
        <p:spPr>
          <a:xfrm>
            <a:off x="8382000" y="6397625"/>
            <a:ext cx="762000" cy="457200"/>
          </a:xfrm>
          <a:prstGeom prst="rect">
            <a:avLst/>
          </a:prstGeom>
          <a:ln/>
        </p:spPr>
        <p:txBody>
          <a:bodyPr/>
          <a:lstStyle>
            <a:lvl1pPr>
              <a:defRPr/>
            </a:lvl1pPr>
          </a:lstStyle>
          <a:p>
            <a:pPr>
              <a:defRPr/>
            </a:pPr>
            <a:fld id="{06AEA5C9-031F-481F-A369-D23385131985}" type="slidenum">
              <a:rPr lang="en-US"/>
              <a:pPr>
                <a:defRPr/>
              </a:pPr>
              <a:t>‹#›</a:t>
            </a:fld>
            <a:endParaRPr lang="en-US" dirty="0"/>
          </a:p>
        </p:txBody>
      </p:sp>
      <p:sp>
        <p:nvSpPr>
          <p:cNvPr id="5"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a:t>2017 CIRP Freshman Survey</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6"/>
          <p:cNvSpPr>
            <a:spLocks noGrp="1" noChangeArrowheads="1"/>
          </p:cNvSpPr>
          <p:nvPr>
            <p:ph type="sldNum" sz="quarter" idx="10"/>
          </p:nvPr>
        </p:nvSpPr>
        <p:spPr>
          <a:xfrm>
            <a:off x="8382000" y="6397625"/>
            <a:ext cx="762000" cy="457200"/>
          </a:xfrm>
          <a:prstGeom prst="rect">
            <a:avLst/>
          </a:prstGeom>
          <a:ln/>
        </p:spPr>
        <p:txBody>
          <a:bodyPr/>
          <a:lstStyle>
            <a:lvl1pPr>
              <a:defRPr/>
            </a:lvl1pPr>
          </a:lstStyle>
          <a:p>
            <a:pPr>
              <a:defRPr/>
            </a:pPr>
            <a:fld id="{BA429EC7-0979-4C25-A5E7-628E5A77D3D7}" type="slidenum">
              <a:rPr lang="en-US"/>
              <a:pPr>
                <a:defRPr/>
              </a:pPr>
              <a:t>‹#›</a:t>
            </a:fld>
            <a:endParaRPr lang="en-US" dirty="0"/>
          </a:p>
        </p:txBody>
      </p:sp>
      <p:sp>
        <p:nvSpPr>
          <p:cNvPr id="6"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a:t>2017 CIRP Freshman Survey</a:t>
            </a: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6"/>
          <p:cNvSpPr>
            <a:spLocks noGrp="1" noChangeArrowheads="1"/>
          </p:cNvSpPr>
          <p:nvPr>
            <p:ph type="sldNum" sz="quarter" idx="10"/>
          </p:nvPr>
        </p:nvSpPr>
        <p:spPr>
          <a:xfrm>
            <a:off x="8382000" y="6397625"/>
            <a:ext cx="762000" cy="457200"/>
          </a:xfrm>
          <a:prstGeom prst="rect">
            <a:avLst/>
          </a:prstGeom>
          <a:ln/>
        </p:spPr>
        <p:txBody>
          <a:bodyPr/>
          <a:lstStyle>
            <a:lvl1pPr>
              <a:defRPr/>
            </a:lvl1pPr>
          </a:lstStyle>
          <a:p>
            <a:pPr>
              <a:defRPr/>
            </a:pPr>
            <a:fld id="{54E595F6-D714-4609-A6A9-8CB23CA6D265}" type="slidenum">
              <a:rPr lang="en-US"/>
              <a:pPr>
                <a:defRPr/>
              </a:pPr>
              <a:t>‹#›</a:t>
            </a:fld>
            <a:endParaRPr lang="en-US" dirty="0"/>
          </a:p>
        </p:txBody>
      </p:sp>
      <p:sp>
        <p:nvSpPr>
          <p:cNvPr id="8"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a:t>2017 CIRP Freshman Survey</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6"/>
          <p:cNvSpPr>
            <a:spLocks noGrp="1" noChangeArrowheads="1"/>
          </p:cNvSpPr>
          <p:nvPr>
            <p:ph type="sldNum" sz="quarter" idx="10"/>
          </p:nvPr>
        </p:nvSpPr>
        <p:spPr>
          <a:xfrm>
            <a:off x="8382000" y="6397625"/>
            <a:ext cx="762000" cy="457200"/>
          </a:xfrm>
          <a:prstGeom prst="rect">
            <a:avLst/>
          </a:prstGeom>
          <a:ln/>
        </p:spPr>
        <p:txBody>
          <a:bodyPr/>
          <a:lstStyle>
            <a:lvl1pPr>
              <a:defRPr/>
            </a:lvl1pPr>
          </a:lstStyle>
          <a:p>
            <a:pPr>
              <a:defRPr/>
            </a:pPr>
            <a:fld id="{3D3E1E71-A8DD-48B1-ADD3-436C48AC8274}" type="slidenum">
              <a:rPr lang="en-US"/>
              <a:pPr>
                <a:defRPr/>
              </a:pPr>
              <a:t>‹#›</a:t>
            </a:fld>
            <a:endParaRPr lang="en-US" dirty="0"/>
          </a:p>
        </p:txBody>
      </p:sp>
      <p:sp>
        <p:nvSpPr>
          <p:cNvPr id="4"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a:t>2017 CIRP Freshman Survey</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6"/>
          <p:cNvSpPr>
            <a:spLocks noGrp="1" noChangeArrowheads="1"/>
          </p:cNvSpPr>
          <p:nvPr>
            <p:ph type="sldNum" sz="quarter" idx="10"/>
          </p:nvPr>
        </p:nvSpPr>
        <p:spPr>
          <a:xfrm>
            <a:off x="8382000" y="6397625"/>
            <a:ext cx="762000" cy="457200"/>
          </a:xfrm>
          <a:prstGeom prst="rect">
            <a:avLst/>
          </a:prstGeom>
          <a:ln/>
        </p:spPr>
        <p:txBody>
          <a:bodyPr/>
          <a:lstStyle>
            <a:lvl1pPr>
              <a:defRPr/>
            </a:lvl1pPr>
          </a:lstStyle>
          <a:p>
            <a:pPr>
              <a:defRPr/>
            </a:pPr>
            <a:fld id="{7F203371-9CB2-4A90-9261-771DC74F61A0}" type="slidenum">
              <a:rPr lang="en-US"/>
              <a:pPr>
                <a:defRPr/>
              </a:pPr>
              <a:t>‹#›</a:t>
            </a:fld>
            <a:endParaRPr lang="en-US" dirty="0"/>
          </a:p>
        </p:txBody>
      </p:sp>
      <p:sp>
        <p:nvSpPr>
          <p:cNvPr id="3"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a:t>2017 CIRP Freshman Survey</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6"/>
          <p:cNvSpPr>
            <a:spLocks noGrp="1" noChangeArrowheads="1"/>
          </p:cNvSpPr>
          <p:nvPr>
            <p:ph type="sldNum" sz="quarter" idx="10"/>
          </p:nvPr>
        </p:nvSpPr>
        <p:spPr>
          <a:xfrm>
            <a:off x="8382000" y="6397625"/>
            <a:ext cx="762000" cy="457200"/>
          </a:xfrm>
          <a:prstGeom prst="rect">
            <a:avLst/>
          </a:prstGeom>
          <a:ln/>
        </p:spPr>
        <p:txBody>
          <a:bodyPr/>
          <a:lstStyle>
            <a:lvl1pPr>
              <a:defRPr/>
            </a:lvl1pPr>
          </a:lstStyle>
          <a:p>
            <a:pPr>
              <a:defRPr/>
            </a:pPr>
            <a:fld id="{1E25F94F-5542-4A6C-AED0-672229EB7DD1}" type="slidenum">
              <a:rPr lang="en-US"/>
              <a:pPr>
                <a:defRPr/>
              </a:pPr>
              <a:t>‹#›</a:t>
            </a:fld>
            <a:endParaRPr lang="en-US" dirty="0"/>
          </a:p>
        </p:txBody>
      </p:sp>
      <p:sp>
        <p:nvSpPr>
          <p:cNvPr id="6"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a:t>2017 CIRP Freshman Survey</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6"/>
          <p:cNvSpPr>
            <a:spLocks noGrp="1" noChangeArrowheads="1"/>
          </p:cNvSpPr>
          <p:nvPr>
            <p:ph type="sldNum" sz="quarter" idx="10"/>
          </p:nvPr>
        </p:nvSpPr>
        <p:spPr>
          <a:xfrm>
            <a:off x="8382000" y="6397625"/>
            <a:ext cx="762000" cy="457200"/>
          </a:xfrm>
          <a:prstGeom prst="rect">
            <a:avLst/>
          </a:prstGeom>
          <a:ln/>
        </p:spPr>
        <p:txBody>
          <a:bodyPr/>
          <a:lstStyle>
            <a:lvl1pPr>
              <a:defRPr/>
            </a:lvl1pPr>
          </a:lstStyle>
          <a:p>
            <a:pPr>
              <a:defRPr/>
            </a:pPr>
            <a:fld id="{3CFA94BA-E975-4EDE-9F23-75F47818F364}" type="slidenum">
              <a:rPr lang="en-US"/>
              <a:pPr>
                <a:defRPr/>
              </a:pPr>
              <a:t>‹#›</a:t>
            </a:fld>
            <a:endParaRPr lang="en-US" dirty="0"/>
          </a:p>
        </p:txBody>
      </p:sp>
      <p:sp>
        <p:nvSpPr>
          <p:cNvPr id="6"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a:t>2017 CIRP Freshman Survey</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lumMod val="20000"/>
            <a:lumOff val="80000"/>
            <a:alpha val="0"/>
          </a:schemeClr>
        </a:solidFill>
        <a:effectLst/>
      </p:bgPr>
    </p:bg>
    <p:spTree>
      <p:nvGrpSpPr>
        <p:cNvPr id="1" name=""/>
        <p:cNvGrpSpPr/>
        <p:nvPr/>
      </p:nvGrpSpPr>
      <p:grpSpPr>
        <a:xfrm>
          <a:off x="0" y="0"/>
          <a:ext cx="0" cy="0"/>
          <a:chOff x="0" y="0"/>
          <a:chExt cx="0" cy="0"/>
        </a:xfrm>
      </p:grpSpPr>
      <p:sp>
        <p:nvSpPr>
          <p:cNvPr id="26627" name="Rectangle 18"/>
          <p:cNvSpPr>
            <a:spLocks noGrp="1" noChangeArrowheads="1"/>
          </p:cNvSpPr>
          <p:nvPr>
            <p:ph type="title"/>
          </p:nvPr>
        </p:nvSpPr>
        <p:spPr bwMode="auto">
          <a:xfrm>
            <a:off x="0" y="227013"/>
            <a:ext cx="9140825" cy="1143000"/>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p>
            <a:pPr lvl="0"/>
            <a:r>
              <a:rPr lang="en-US"/>
              <a:t>Click to edit Master title style</a:t>
            </a:r>
          </a:p>
        </p:txBody>
      </p:sp>
      <p:sp>
        <p:nvSpPr>
          <p:cNvPr id="79892" name="Rectangle 20"/>
          <p:cNvSpPr>
            <a:spLocks noGrp="1" noChangeArrowheads="1"/>
          </p:cNvSpPr>
          <p:nvPr>
            <p:ph type="ftr" sz="quarter" idx="3"/>
          </p:nvPr>
        </p:nvSpPr>
        <p:spPr bwMode="auto">
          <a:xfrm>
            <a:off x="0" y="64008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solidFill>
                  <a:srgbClr val="202945"/>
                </a:solidFill>
              </a:defRPr>
            </a:lvl1pPr>
          </a:lstStyle>
          <a:p>
            <a:pPr>
              <a:defRPr/>
            </a:pPr>
            <a:r>
              <a:rPr lang="en-US" dirty="0"/>
              <a:t>2017 CIRP Freshman Survey</a:t>
            </a:r>
          </a:p>
        </p:txBody>
      </p:sp>
      <p:sp>
        <p:nvSpPr>
          <p:cNvPr id="79894" name="Rectangle 22"/>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26631" name="Picture 9" descr="CIRP_square_RGB_33_50_77"/>
          <p:cNvPicPr>
            <a:picLocks noChangeAspect="1" noChangeArrowheads="1"/>
          </p:cNvPicPr>
          <p:nvPr userDrawn="1"/>
        </p:nvPicPr>
        <p:blipFill>
          <a:blip r:embed="rId16" cstate="print"/>
          <a:srcRect/>
          <a:stretch>
            <a:fillRect/>
          </a:stretch>
        </p:blipFill>
        <p:spPr bwMode="auto">
          <a:xfrm>
            <a:off x="0" y="0"/>
            <a:ext cx="914400" cy="908050"/>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4392" r:id="rId1"/>
    <p:sldLayoutId id="2147484380" r:id="rId2"/>
    <p:sldLayoutId id="2147484381" r:id="rId3"/>
    <p:sldLayoutId id="2147484382" r:id="rId4"/>
    <p:sldLayoutId id="2147484383" r:id="rId5"/>
    <p:sldLayoutId id="2147484384" r:id="rId6"/>
    <p:sldLayoutId id="2147484385" r:id="rId7"/>
    <p:sldLayoutId id="2147484386" r:id="rId8"/>
    <p:sldLayoutId id="2147484387" r:id="rId9"/>
    <p:sldLayoutId id="2147484388" r:id="rId10"/>
    <p:sldLayoutId id="2147484389" r:id="rId11"/>
    <p:sldLayoutId id="2147484390" r:id="rId12"/>
    <p:sldLayoutId id="2147484391" r:id="rId13"/>
    <p:sldLayoutId id="2147484393" r:id="rId14"/>
  </p:sldLayoutIdLst>
  <p:timing>
    <p:tnLst>
      <p:par>
        <p:cTn id="1" dur="indefinite" restart="never" nodeType="tmRoot"/>
      </p:par>
    </p:tnLst>
  </p:timing>
  <p:hf hdr="0" ftr="0" dt="0"/>
  <p:txStyles>
    <p:titleStyle>
      <a:lvl1pPr algn="ctr" rtl="0" eaLnBrk="0" fontAlgn="base" hangingPunct="0">
        <a:spcBef>
          <a:spcPct val="0"/>
        </a:spcBef>
        <a:spcAft>
          <a:spcPct val="0"/>
        </a:spcAft>
        <a:defRPr sz="28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p:titleStyle>
    <p:bodyStyle>
      <a:lvl1pPr marL="342900" indent="-342900" algn="l" rtl="0" eaLnBrk="0" fontAlgn="base" hangingPunct="0">
        <a:spcBef>
          <a:spcPct val="20000"/>
        </a:spcBef>
        <a:spcAft>
          <a:spcPct val="0"/>
        </a:spcAft>
        <a:buClr>
          <a:schemeClr val="tx2"/>
        </a:buClr>
        <a:buChar char="•"/>
        <a:defRPr sz="2400" b="1">
          <a:solidFill>
            <a:srgbClr val="7680AC"/>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000" b="1">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8" Type="http://schemas.openxmlformats.org/officeDocument/2006/relationships/slideLayout" Target="../slideLayouts/slideLayout7.xml"/><Relationship Id="rId3" Type="http://schemas.openxmlformats.org/officeDocument/2006/relationships/tags" Target="../tags/tag17.xml"/><Relationship Id="rId7" Type="http://schemas.openxmlformats.org/officeDocument/2006/relationships/tags" Target="../tags/tag21.xml"/><Relationship Id="rId12" Type="http://schemas.openxmlformats.org/officeDocument/2006/relationships/slide" Target="slide3.xml"/><Relationship Id="rId2" Type="http://schemas.openxmlformats.org/officeDocument/2006/relationships/tags" Target="../tags/tag16.xml"/><Relationship Id="rId1" Type="http://schemas.openxmlformats.org/officeDocument/2006/relationships/tags" Target="../tags/tag15.xml"/><Relationship Id="rId6" Type="http://schemas.openxmlformats.org/officeDocument/2006/relationships/tags" Target="../tags/tag20.xml"/><Relationship Id="rId11" Type="http://schemas.openxmlformats.org/officeDocument/2006/relationships/chart" Target="../charts/chart9.xml"/><Relationship Id="rId5" Type="http://schemas.openxmlformats.org/officeDocument/2006/relationships/tags" Target="../tags/tag19.xml"/><Relationship Id="rId10" Type="http://schemas.openxmlformats.org/officeDocument/2006/relationships/chart" Target="../charts/chart8.xml"/><Relationship Id="rId4" Type="http://schemas.openxmlformats.org/officeDocument/2006/relationships/tags" Target="../tags/tag18.xml"/><Relationship Id="rId9"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22.xml"/><Relationship Id="rId5" Type="http://schemas.openxmlformats.org/officeDocument/2006/relationships/slide" Target="slide3.xml"/><Relationship Id="rId4" Type="http://schemas.openxmlformats.org/officeDocument/2006/relationships/chart" Target="../charts/chart10.xml"/></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13.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14.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15.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1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4.xml"/><Relationship Id="rId1" Type="http://schemas.openxmlformats.org/officeDocument/2006/relationships/tags" Target="../tags/tag23.xml"/><Relationship Id="rId5" Type="http://schemas.openxmlformats.org/officeDocument/2006/relationships/slide" Target="slide3.xml"/><Relationship Id="rId4" Type="http://schemas.openxmlformats.org/officeDocument/2006/relationships/chart" Target="../charts/chart15.xml"/></Relationships>
</file>

<file path=ppt/slides/_rels/slide18.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19.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tags" Target="../tags/tag24.xml"/><Relationship Id="rId6" Type="http://schemas.openxmlformats.org/officeDocument/2006/relationships/slide" Target="slide3.xml"/><Relationship Id="rId5" Type="http://schemas.openxmlformats.org/officeDocument/2006/relationships/chart" Target="../charts/chart20.xml"/><Relationship Id="rId4" Type="http://schemas.openxmlformats.org/officeDocument/2006/relationships/chart" Target="../charts/chart19.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7.xml"/><Relationship Id="rId1" Type="http://schemas.openxmlformats.org/officeDocument/2006/relationships/tags" Target="../tags/tag25.xml"/><Relationship Id="rId6" Type="http://schemas.openxmlformats.org/officeDocument/2006/relationships/slide" Target="slide3.xml"/><Relationship Id="rId5" Type="http://schemas.openxmlformats.org/officeDocument/2006/relationships/chart" Target="../charts/chart22.xml"/><Relationship Id="rId4" Type="http://schemas.openxmlformats.org/officeDocument/2006/relationships/chart" Target="../charts/chart21.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7.xml"/><Relationship Id="rId1" Type="http://schemas.openxmlformats.org/officeDocument/2006/relationships/tags" Target="../tags/tag26.xml"/><Relationship Id="rId6" Type="http://schemas.openxmlformats.org/officeDocument/2006/relationships/slide" Target="slide3.xml"/><Relationship Id="rId5" Type="http://schemas.openxmlformats.org/officeDocument/2006/relationships/chart" Target="../charts/chart24.xml"/><Relationship Id="rId4" Type="http://schemas.openxmlformats.org/officeDocument/2006/relationships/chart" Target="../charts/chart23.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7.xml"/><Relationship Id="rId1" Type="http://schemas.openxmlformats.org/officeDocument/2006/relationships/tags" Target="../tags/tag27.xml"/><Relationship Id="rId5" Type="http://schemas.openxmlformats.org/officeDocument/2006/relationships/slide" Target="slide3.xml"/><Relationship Id="rId4" Type="http://schemas.openxmlformats.org/officeDocument/2006/relationships/chart" Target="../charts/chart25.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28.xml"/><Relationship Id="rId5" Type="http://schemas.openxmlformats.org/officeDocument/2006/relationships/slide" Target="slide3.xml"/><Relationship Id="rId4" Type="http://schemas.openxmlformats.org/officeDocument/2006/relationships/chart" Target="../charts/chart26.xml"/></Relationships>
</file>

<file path=ppt/slides/_rels/slide2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29.xml"/><Relationship Id="rId5" Type="http://schemas.openxmlformats.org/officeDocument/2006/relationships/slide" Target="slide3.xml"/><Relationship Id="rId4" Type="http://schemas.openxmlformats.org/officeDocument/2006/relationships/chart" Target="../charts/chart28.xml"/></Relationships>
</file>

<file path=ppt/slides/_rels/slide3.xml.rels><?xml version="1.0" encoding="UTF-8" standalone="yes"?>
<Relationships xmlns="http://schemas.openxmlformats.org/package/2006/relationships"><Relationship Id="rId13" Type="http://schemas.openxmlformats.org/officeDocument/2006/relationships/slide" Target="slide17.xml"/><Relationship Id="rId18" Type="http://schemas.openxmlformats.org/officeDocument/2006/relationships/slide" Target="slide22.xml"/><Relationship Id="rId26" Type="http://schemas.openxmlformats.org/officeDocument/2006/relationships/slide" Target="slide30.xml"/><Relationship Id="rId3" Type="http://schemas.openxmlformats.org/officeDocument/2006/relationships/notesSlide" Target="../notesSlides/notesSlide3.xml"/><Relationship Id="rId21" Type="http://schemas.openxmlformats.org/officeDocument/2006/relationships/slide" Target="slide25.xml"/><Relationship Id="rId34" Type="http://schemas.openxmlformats.org/officeDocument/2006/relationships/slide" Target="slide38.xml"/><Relationship Id="rId7" Type="http://schemas.openxmlformats.org/officeDocument/2006/relationships/slide" Target="slide8.xml"/><Relationship Id="rId12" Type="http://schemas.openxmlformats.org/officeDocument/2006/relationships/slide" Target="slide16.xml"/><Relationship Id="rId17" Type="http://schemas.openxmlformats.org/officeDocument/2006/relationships/slide" Target="slide21.xml"/><Relationship Id="rId25" Type="http://schemas.openxmlformats.org/officeDocument/2006/relationships/slide" Target="slide29.xml"/><Relationship Id="rId33" Type="http://schemas.openxmlformats.org/officeDocument/2006/relationships/slide" Target="slide37.xml"/><Relationship Id="rId2" Type="http://schemas.openxmlformats.org/officeDocument/2006/relationships/slideLayout" Target="../slideLayouts/slideLayout2.xml"/><Relationship Id="rId16" Type="http://schemas.openxmlformats.org/officeDocument/2006/relationships/slide" Target="slide20.xml"/><Relationship Id="rId20" Type="http://schemas.openxmlformats.org/officeDocument/2006/relationships/slide" Target="slide24.xml"/><Relationship Id="rId29" Type="http://schemas.openxmlformats.org/officeDocument/2006/relationships/slide" Target="slide33.xml"/><Relationship Id="rId1" Type="http://schemas.openxmlformats.org/officeDocument/2006/relationships/tags" Target="../tags/tag4.xml"/><Relationship Id="rId6" Type="http://schemas.openxmlformats.org/officeDocument/2006/relationships/slide" Target="slide7.xml"/><Relationship Id="rId11" Type="http://schemas.openxmlformats.org/officeDocument/2006/relationships/slide" Target="slide13.xml"/><Relationship Id="rId24" Type="http://schemas.openxmlformats.org/officeDocument/2006/relationships/slide" Target="slide28.xml"/><Relationship Id="rId32" Type="http://schemas.openxmlformats.org/officeDocument/2006/relationships/slide" Target="slide36.xml"/><Relationship Id="rId5" Type="http://schemas.openxmlformats.org/officeDocument/2006/relationships/slide" Target="slide6.xml"/><Relationship Id="rId15" Type="http://schemas.openxmlformats.org/officeDocument/2006/relationships/slide" Target="slide19.xml"/><Relationship Id="rId23" Type="http://schemas.openxmlformats.org/officeDocument/2006/relationships/slide" Target="slide27.xml"/><Relationship Id="rId28" Type="http://schemas.openxmlformats.org/officeDocument/2006/relationships/slide" Target="slide32.xml"/><Relationship Id="rId36" Type="http://schemas.openxmlformats.org/officeDocument/2006/relationships/slide" Target="slide40.xml"/><Relationship Id="rId10" Type="http://schemas.openxmlformats.org/officeDocument/2006/relationships/slide" Target="slide11.xml"/><Relationship Id="rId19" Type="http://schemas.openxmlformats.org/officeDocument/2006/relationships/slide" Target="slide23.xml"/><Relationship Id="rId31" Type="http://schemas.openxmlformats.org/officeDocument/2006/relationships/slide" Target="slide35.xml"/><Relationship Id="rId4" Type="http://schemas.openxmlformats.org/officeDocument/2006/relationships/slide" Target="slide5.xml"/><Relationship Id="rId9" Type="http://schemas.openxmlformats.org/officeDocument/2006/relationships/slide" Target="slide10.xml"/><Relationship Id="rId14" Type="http://schemas.openxmlformats.org/officeDocument/2006/relationships/slide" Target="slide18.xml"/><Relationship Id="rId22" Type="http://schemas.openxmlformats.org/officeDocument/2006/relationships/slide" Target="slide26.xml"/><Relationship Id="rId27" Type="http://schemas.openxmlformats.org/officeDocument/2006/relationships/slide" Target="slide31.xml"/><Relationship Id="rId30" Type="http://schemas.openxmlformats.org/officeDocument/2006/relationships/slide" Target="slide34.xml"/><Relationship Id="rId35" Type="http://schemas.openxmlformats.org/officeDocument/2006/relationships/slide" Target="slide39.xml"/><Relationship Id="rId8" Type="http://schemas.openxmlformats.org/officeDocument/2006/relationships/slide" Target="slide9.xml"/></Relationships>
</file>

<file path=ppt/slides/_rels/slide30.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3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7.xml"/><Relationship Id="rId1" Type="http://schemas.openxmlformats.org/officeDocument/2006/relationships/tags" Target="../tags/tag30.xml"/><Relationship Id="rId4" Type="http://schemas.openxmlformats.org/officeDocument/2006/relationships/slide" Target="slide3.xml"/></Relationships>
</file>

<file path=ppt/slides/_rels/slide33.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7.xml"/><Relationship Id="rId1" Type="http://schemas.openxmlformats.org/officeDocument/2006/relationships/tags" Target="../tags/tag31.xml"/><Relationship Id="rId4" Type="http://schemas.openxmlformats.org/officeDocument/2006/relationships/slide" Target="slide3.xml"/></Relationships>
</file>

<file path=ppt/slides/_rels/slide35.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36.xml.rels><?xml version="1.0" encoding="UTF-8" standalone="yes"?>
<Relationships xmlns="http://schemas.openxmlformats.org/package/2006/relationships"><Relationship Id="rId3" Type="http://schemas.openxmlformats.org/officeDocument/2006/relationships/chart" Target="../charts/chart32.xml"/><Relationship Id="rId2" Type="http://schemas.openxmlformats.org/officeDocument/2006/relationships/notesSlide" Target="../notesSlides/notesSlide36.xml"/><Relationship Id="rId1" Type="http://schemas.openxmlformats.org/officeDocument/2006/relationships/slideLayout" Target="../slideLayouts/slideLayout12.xml"/><Relationship Id="rId4" Type="http://schemas.openxmlformats.org/officeDocument/2006/relationships/slide" Target="slide3.xml"/></Relationships>
</file>

<file path=ppt/slides/_rels/slide3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chart" Target="../charts/chart33.xml"/><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39.xml.rels><?xml version="1.0" encoding="UTF-8" standalone="yes"?>
<Relationships xmlns="http://schemas.openxmlformats.org/package/2006/relationships"><Relationship Id="rId3" Type="http://schemas.openxmlformats.org/officeDocument/2006/relationships/chart" Target="../charts/chart34.xml"/><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chart" Target="../charts/chart35.xml"/><Relationship Id="rId2" Type="http://schemas.openxmlformats.org/officeDocument/2006/relationships/notesSlide" Target="../notesSlides/notesSlide40.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notesSlide" Target="../notesSlides/notesSlide5.xml"/><Relationship Id="rId3" Type="http://schemas.openxmlformats.org/officeDocument/2006/relationships/tags" Target="../tags/tag7.xml"/><Relationship Id="rId7" Type="http://schemas.openxmlformats.org/officeDocument/2006/relationships/slideLayout" Target="../slideLayouts/slideLayout5.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tags" Target="../tags/tag10.xml"/><Relationship Id="rId11" Type="http://schemas.openxmlformats.org/officeDocument/2006/relationships/slide" Target="slide3.xml"/><Relationship Id="rId5" Type="http://schemas.openxmlformats.org/officeDocument/2006/relationships/tags" Target="../tags/tag9.xml"/><Relationship Id="rId10" Type="http://schemas.openxmlformats.org/officeDocument/2006/relationships/chart" Target="../charts/chart2.xml"/><Relationship Id="rId4" Type="http://schemas.openxmlformats.org/officeDocument/2006/relationships/tags" Target="../tags/tag8.xml"/><Relationship Id="rId9" Type="http://schemas.openxmlformats.org/officeDocument/2006/relationships/chart" Target="../charts/chart1.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11.xml"/><Relationship Id="rId5" Type="http://schemas.openxmlformats.org/officeDocument/2006/relationships/slide" Target="slide3.xml"/><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2.xml"/><Relationship Id="rId6" Type="http://schemas.openxmlformats.org/officeDocument/2006/relationships/slide" Target="slide3.xml"/><Relationship Id="rId5" Type="http://schemas.openxmlformats.org/officeDocument/2006/relationships/chart" Target="../charts/chart5.xml"/><Relationship Id="rId4" Type="http://schemas.openxmlformats.org/officeDocument/2006/relationships/chart" Target="../charts/chart4.xml"/></Relationships>
</file>

<file path=ppt/slides/_rels/slide8.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slide" Target="slide3.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chart" Target="../charts/chart7.xml"/><Relationship Id="rId5" Type="http://schemas.openxmlformats.org/officeDocument/2006/relationships/chart" Target="../charts/chart6.xml"/><Relationship Id="rId4"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3175" y="990600"/>
            <a:ext cx="9140825" cy="1736725"/>
          </a:xfrm>
        </p:spPr>
        <p:txBody>
          <a:bodyPr anchor="ctr"/>
          <a:lstStyle/>
          <a:p>
            <a:pPr eaLnBrk="1" hangingPunct="1">
              <a:defRPr/>
            </a:pPr>
            <a:r>
              <a:rPr lang="en-US" dirty="0">
                <a:solidFill>
                  <a:srgbClr val="E74C39"/>
                </a:solidFill>
                <a:latin typeface="Franklin Gothic Book"/>
              </a:rPr>
              <a:t>Sample</a:t>
            </a:r>
            <a:r>
              <a:rPr lang="en-US" dirty="0">
                <a:solidFill>
                  <a:srgbClr val="767FAC"/>
                </a:solidFill>
                <a:latin typeface="Franklin Gothic Book"/>
              </a:rPr>
              <a:t> </a:t>
            </a:r>
            <a:r>
              <a:rPr lang="en-US" dirty="0">
                <a:solidFill>
                  <a:srgbClr val="E74C39"/>
                </a:solidFill>
                <a:latin typeface="Franklin Gothic Book"/>
              </a:rPr>
              <a:t>University</a:t>
            </a:r>
            <a:r>
              <a:rPr lang="en-US" dirty="0">
                <a:solidFill>
                  <a:schemeClr val="tx1"/>
                </a:solidFill>
                <a:latin typeface="frank"/>
              </a:rPr>
              <a:t/>
            </a:r>
            <a:br>
              <a:rPr lang="en-US" dirty="0">
                <a:solidFill>
                  <a:schemeClr val="tx1"/>
                </a:solidFill>
                <a:latin typeface="frank"/>
              </a:rPr>
            </a:br>
            <a:r>
              <a:rPr lang="en-US" dirty="0">
                <a:solidFill>
                  <a:srgbClr val="373D5A"/>
                </a:solidFill>
                <a:latin typeface="Franklin Gothic Book"/>
              </a:rPr>
              <a:t> CIRP </a:t>
            </a:r>
            <a:r>
              <a:rPr lang="en-US" dirty="0">
                <a:solidFill>
                  <a:srgbClr val="202945"/>
                </a:solidFill>
                <a:latin typeface="Franklin Gothic Book"/>
              </a:rPr>
              <a:t>Freshman</a:t>
            </a:r>
            <a:r>
              <a:rPr lang="en-US" dirty="0">
                <a:solidFill>
                  <a:srgbClr val="373D5A"/>
                </a:solidFill>
                <a:latin typeface="Franklin Gothic Book"/>
              </a:rPr>
              <a:t> Survey </a:t>
            </a:r>
            <a:r>
              <a:rPr lang="en-US" dirty="0">
                <a:solidFill>
                  <a:schemeClr val="tx1"/>
                </a:solidFill>
                <a:latin typeface="frank"/>
              </a:rPr>
              <a:t/>
            </a:r>
            <a:br>
              <a:rPr lang="en-US" dirty="0">
                <a:solidFill>
                  <a:schemeClr val="tx1"/>
                </a:solidFill>
                <a:latin typeface="frank"/>
              </a:rPr>
            </a:br>
            <a:r>
              <a:rPr lang="en-US" dirty="0">
                <a:solidFill>
                  <a:srgbClr val="767FAC"/>
                </a:solidFill>
                <a:latin typeface="Franklin Gothic Book"/>
              </a:rPr>
              <a:t> </a:t>
            </a:r>
            <a:r>
              <a:rPr lang="en-US" dirty="0">
                <a:solidFill>
                  <a:srgbClr val="E74C39"/>
                </a:solidFill>
                <a:latin typeface="Franklin Gothic Book"/>
              </a:rPr>
              <a:t>2019</a:t>
            </a:r>
            <a:r>
              <a:rPr lang="en-US" dirty="0">
                <a:solidFill>
                  <a:srgbClr val="767FAC"/>
                </a:solidFill>
                <a:latin typeface="Franklin Gothic Book"/>
              </a:rPr>
              <a:t> </a:t>
            </a:r>
            <a:r>
              <a:rPr lang="en-US" dirty="0">
                <a:solidFill>
                  <a:srgbClr val="E74C39"/>
                </a:solidFill>
                <a:latin typeface="Franklin Gothic Book"/>
              </a:rPr>
              <a:t>Results</a:t>
            </a:r>
            <a:endParaRPr lang="en-US" dirty="0">
              <a:solidFill>
                <a:schemeClr val="tx1"/>
              </a:solidFill>
              <a:latin typeface="Franklin Gothic Book"/>
            </a:endParaRPr>
          </a:p>
        </p:txBody>
      </p:sp>
      <p:sp>
        <p:nvSpPr>
          <p:cNvPr id="28675" name="Text Box 5"/>
          <p:cNvSpPr txBox="1">
            <a:spLocks noChangeArrowheads="1"/>
          </p:cNvSpPr>
          <p:nvPr/>
        </p:nvSpPr>
        <p:spPr bwMode="auto">
          <a:xfrm>
            <a:off x="0" y="6169025"/>
            <a:ext cx="9140825" cy="274638"/>
          </a:xfrm>
          <a:prstGeom prst="rect">
            <a:avLst/>
          </a:prstGeom>
          <a:noFill/>
          <a:ln w="9525">
            <a:noFill/>
            <a:miter lim="800000"/>
            <a:headEnd/>
            <a:tailEnd/>
          </a:ln>
        </p:spPr>
        <p:txBody>
          <a:bodyPr wrap="none" anchor="t"/>
          <a:lstStyle/>
          <a:p>
            <a:pPr algn="ctr"/>
            <a:r>
              <a:rPr lang="en-US" sz="1200" i="1" dirty="0">
                <a:solidFill>
                  <a:srgbClr val="E74C39"/>
                </a:solidFill>
                <a:latin typeface="Franklin Gothic Book"/>
              </a:rPr>
              <a:t>Higher</a:t>
            </a:r>
            <a:r>
              <a:rPr lang="en-US" sz="1200" i="1" dirty="0">
                <a:solidFill>
                  <a:srgbClr val="767FAC"/>
                </a:solidFill>
                <a:latin typeface="Franklin Gothic Book"/>
              </a:rPr>
              <a:t> </a:t>
            </a:r>
            <a:r>
              <a:rPr lang="en-US" sz="1200" i="1" dirty="0">
                <a:solidFill>
                  <a:srgbClr val="E74C39"/>
                </a:solidFill>
                <a:latin typeface="Franklin Gothic Book"/>
              </a:rPr>
              <a:t>Education</a:t>
            </a:r>
            <a:r>
              <a:rPr lang="en-US" sz="1200" i="1" dirty="0">
                <a:solidFill>
                  <a:srgbClr val="767FAC"/>
                </a:solidFill>
                <a:latin typeface="Franklin Gothic Book"/>
              </a:rPr>
              <a:t> </a:t>
            </a:r>
            <a:r>
              <a:rPr lang="en-US" sz="1200" i="1" dirty="0">
                <a:solidFill>
                  <a:srgbClr val="E74C39"/>
                </a:solidFill>
                <a:latin typeface="Franklin Gothic Book"/>
              </a:rPr>
              <a:t>Research</a:t>
            </a:r>
            <a:r>
              <a:rPr lang="en-US" sz="1200" i="1" dirty="0">
                <a:solidFill>
                  <a:srgbClr val="767FAC"/>
                </a:solidFill>
                <a:latin typeface="Franklin Gothic Book"/>
              </a:rPr>
              <a:t> </a:t>
            </a:r>
            <a:r>
              <a:rPr lang="en-US" sz="1200" i="1" dirty="0">
                <a:solidFill>
                  <a:srgbClr val="E74C39"/>
                </a:solidFill>
                <a:latin typeface="Franklin Gothic Book"/>
              </a:rPr>
              <a:t>Institute, University</a:t>
            </a:r>
            <a:r>
              <a:rPr lang="en-US" sz="1200" i="1" dirty="0">
                <a:solidFill>
                  <a:srgbClr val="767FAC"/>
                </a:solidFill>
                <a:latin typeface="Franklin Gothic Book"/>
              </a:rPr>
              <a:t> </a:t>
            </a:r>
            <a:r>
              <a:rPr lang="en-US" sz="1200" i="1" dirty="0">
                <a:solidFill>
                  <a:srgbClr val="E74C39"/>
                </a:solidFill>
                <a:latin typeface="Franklin Gothic Book"/>
              </a:rPr>
              <a:t>of</a:t>
            </a:r>
            <a:r>
              <a:rPr lang="en-US" sz="1200" i="1" dirty="0">
                <a:solidFill>
                  <a:srgbClr val="767FAC"/>
                </a:solidFill>
                <a:latin typeface="Franklin Gothic Book"/>
              </a:rPr>
              <a:t> </a:t>
            </a:r>
            <a:r>
              <a:rPr lang="en-US" sz="1200" i="1" dirty="0">
                <a:solidFill>
                  <a:srgbClr val="E74C39"/>
                </a:solidFill>
                <a:latin typeface="Franklin Gothic Book"/>
              </a:rPr>
              <a:t>California</a:t>
            </a:r>
            <a:r>
              <a:rPr lang="en-US" sz="1200" i="1" dirty="0">
                <a:solidFill>
                  <a:srgbClr val="767FAC"/>
                </a:solidFill>
                <a:latin typeface="Franklin Gothic Book"/>
              </a:rPr>
              <a:t> </a:t>
            </a:r>
            <a:r>
              <a:rPr lang="en-US" sz="1200" i="1" dirty="0">
                <a:solidFill>
                  <a:srgbClr val="E74C39"/>
                </a:solidFill>
                <a:latin typeface="Franklin Gothic Book"/>
              </a:rPr>
              <a:t>at</a:t>
            </a:r>
            <a:r>
              <a:rPr lang="en-US" sz="1200" i="1" dirty="0">
                <a:solidFill>
                  <a:srgbClr val="767FAC"/>
                </a:solidFill>
                <a:latin typeface="Franklin Gothic Book"/>
              </a:rPr>
              <a:t> </a:t>
            </a:r>
            <a:r>
              <a:rPr lang="en-US" sz="1200" i="1" dirty="0">
                <a:solidFill>
                  <a:srgbClr val="E74C39"/>
                </a:solidFill>
                <a:latin typeface="Franklin Gothic Book"/>
              </a:rPr>
              <a:t>Los</a:t>
            </a:r>
            <a:r>
              <a:rPr lang="en-US" sz="1200" i="1" dirty="0">
                <a:solidFill>
                  <a:srgbClr val="767FAC"/>
                </a:solidFill>
                <a:latin typeface="Franklin Gothic Book"/>
              </a:rPr>
              <a:t> </a:t>
            </a:r>
            <a:r>
              <a:rPr lang="en-US" sz="1200" i="1" dirty="0">
                <a:solidFill>
                  <a:srgbClr val="E74C39"/>
                </a:solidFill>
                <a:latin typeface="Franklin Gothic Book"/>
              </a:rPr>
              <a:t>Angeles</a:t>
            </a:r>
          </a:p>
        </p:txBody>
      </p:sp>
      <p:sp>
        <p:nvSpPr>
          <p:cNvPr id="2051" name="Rectangle 3"/>
          <p:cNvSpPr>
            <a:spLocks noChangeArrowheads="1"/>
          </p:cNvSpPr>
          <p:nvPr>
            <p:custDataLst>
              <p:tags r:id="rId1"/>
            </p:custDataLst>
          </p:nvPr>
        </p:nvSpPr>
        <p:spPr bwMode="auto">
          <a:xfrm>
            <a:off x="0" y="3429000"/>
            <a:ext cx="9144000" cy="1676400"/>
          </a:xfrm>
          <a:prstGeom prst="rect">
            <a:avLst/>
          </a:prstGeom>
          <a:noFill/>
          <a:ln w="9525">
            <a:noFill/>
            <a:miter lim="800000"/>
            <a:headEnd/>
            <a:tailEnd/>
          </a:ln>
        </p:spPr>
        <p:txBody>
          <a:bodyPr anchor="t"/>
          <a:lstStyle/>
          <a:p>
            <a:pPr algn="ctr" eaLnBrk="1" hangingPunct="1">
              <a:lnSpc>
                <a:spcPct val="80000"/>
              </a:lnSpc>
              <a:spcBef>
                <a:spcPct val="10000"/>
              </a:spcBef>
              <a:buClr>
                <a:schemeClr val="tx2"/>
              </a:buClr>
              <a:defRPr/>
            </a:pPr>
            <a:r>
              <a:rPr lang="en-US" sz="1800" b="1" dirty="0">
                <a:solidFill>
                  <a:schemeClr val="tx2">
                    <a:lumMod val="50000"/>
                  </a:schemeClr>
                </a:solidFill>
                <a:latin typeface="Franklin Gothic Book"/>
              </a:rPr>
              <a:t>First-time, Full-time Freshmen</a:t>
            </a:r>
            <a:endParaRPr lang="en-US" sz="1800" b="1" dirty="0">
              <a:solidFill>
                <a:srgbClr val="373D5A"/>
              </a:solidFill>
              <a:latin typeface="Franklin Gothic Book"/>
            </a:endParaRPr>
          </a:p>
          <a:p>
            <a:pPr algn="ctr" eaLnBrk="1" hangingPunct="1">
              <a:lnSpc>
                <a:spcPct val="80000"/>
              </a:lnSpc>
              <a:spcBef>
                <a:spcPct val="10000"/>
              </a:spcBef>
              <a:buClr>
                <a:schemeClr val="tx2"/>
              </a:buClr>
              <a:defRPr/>
            </a:pPr>
            <a:endParaRPr lang="en-US" sz="1200" b="1" dirty="0">
              <a:solidFill>
                <a:schemeClr val="tx2">
                  <a:lumMod val="50000"/>
                </a:schemeClr>
              </a:solidFill>
              <a:latin typeface="Franklin Gothic Book"/>
            </a:endParaRPr>
          </a:p>
          <a:p>
            <a:pPr algn="ctr" eaLnBrk="1" hangingPunct="1">
              <a:lnSpc>
                <a:spcPct val="80000"/>
              </a:lnSpc>
              <a:spcBef>
                <a:spcPct val="10000"/>
              </a:spcBef>
              <a:buClr>
                <a:schemeClr val="tx2"/>
              </a:buClr>
              <a:defRPr/>
            </a:pPr>
            <a:r>
              <a:rPr lang="en-US" sz="2200" b="1" dirty="0">
                <a:solidFill>
                  <a:srgbClr val="202945"/>
                </a:solidFill>
                <a:latin typeface="Franklin Gothic Book"/>
              </a:rPr>
              <a:t>Sample</a:t>
            </a:r>
            <a:r>
              <a:rPr lang="en-US" sz="2200" b="1" dirty="0">
                <a:solidFill>
                  <a:schemeClr val="tx2">
                    <a:lumMod val="50000"/>
                  </a:schemeClr>
                </a:solidFill>
                <a:latin typeface="Franklin Gothic Book"/>
              </a:rPr>
              <a:t> </a:t>
            </a:r>
            <a:r>
              <a:rPr lang="en-US" sz="2200" b="1" dirty="0">
                <a:solidFill>
                  <a:srgbClr val="202945"/>
                </a:solidFill>
                <a:latin typeface="Franklin Gothic Book"/>
              </a:rPr>
              <a:t>University</a:t>
            </a:r>
          </a:p>
          <a:p>
            <a:pPr algn="ctr" eaLnBrk="1" hangingPunct="1">
              <a:lnSpc>
                <a:spcPct val="80000"/>
              </a:lnSpc>
              <a:spcBef>
                <a:spcPct val="10000"/>
              </a:spcBef>
              <a:buClr>
                <a:schemeClr val="tx2"/>
              </a:buClr>
              <a:defRPr/>
            </a:pPr>
            <a:r>
              <a:rPr lang="en-US" sz="1800" b="1" dirty="0">
                <a:solidFill>
                  <a:schemeClr val="tx2">
                    <a:lumMod val="50000"/>
                  </a:schemeClr>
                </a:solidFill>
                <a:latin typeface="Franklin Gothic Book"/>
              </a:rPr>
              <a:t>N=99</a:t>
            </a:r>
          </a:p>
          <a:p>
            <a:pPr algn="ctr" eaLnBrk="1" hangingPunct="1">
              <a:lnSpc>
                <a:spcPct val="80000"/>
              </a:lnSpc>
              <a:spcBef>
                <a:spcPct val="10000"/>
              </a:spcBef>
              <a:buClr>
                <a:schemeClr val="tx2"/>
              </a:buClr>
              <a:defRPr/>
            </a:pPr>
            <a:endParaRPr lang="en-US" sz="1200" b="1" dirty="0">
              <a:solidFill>
                <a:schemeClr val="tx2">
                  <a:lumMod val="50000"/>
                </a:schemeClr>
              </a:solidFill>
              <a:latin typeface="Franklin Gothic Book"/>
            </a:endParaRPr>
          </a:p>
          <a:p>
            <a:pPr algn="ctr" eaLnBrk="1" hangingPunct="1">
              <a:lnSpc>
                <a:spcPct val="80000"/>
              </a:lnSpc>
              <a:spcBef>
                <a:spcPct val="10000"/>
              </a:spcBef>
              <a:buClr>
                <a:schemeClr val="tx2"/>
              </a:buClr>
              <a:defRPr/>
            </a:pPr>
            <a:r>
              <a:rPr lang="en-US" sz="2200" b="1" dirty="0">
                <a:solidFill>
                  <a:schemeClr val="tx2">
                    <a:lumMod val="50000"/>
                  </a:schemeClr>
                </a:solidFill>
                <a:latin typeface="Franklin Gothic Book"/>
              </a:rPr>
              <a:t>Comparison Group</a:t>
            </a:r>
          </a:p>
          <a:p>
            <a:pPr algn="ctr" eaLnBrk="1" hangingPunct="1">
              <a:lnSpc>
                <a:spcPct val="80000"/>
              </a:lnSpc>
              <a:spcBef>
                <a:spcPct val="10000"/>
              </a:spcBef>
              <a:buClr>
                <a:schemeClr val="tx2"/>
              </a:buClr>
              <a:defRPr/>
            </a:pPr>
            <a:r>
              <a:rPr lang="en-US" sz="1800" b="1" dirty="0">
                <a:solidFill>
                  <a:schemeClr val="tx2">
                    <a:lumMod val="50000"/>
                  </a:schemeClr>
                </a:solidFill>
                <a:latin typeface="Franklin Gothic Book"/>
              </a:rPr>
              <a:t>N=1,085</a:t>
            </a:r>
          </a:p>
        </p:txBody>
      </p:sp>
    </p:spTree>
    <p:extLst>
      <p:ext uri="{BB962C8B-B14F-4D97-AF65-F5344CB8AC3E}">
        <p14:creationId xmlns:p14="http://schemas.microsoft.com/office/powerpoint/2010/main" val="39056282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2"/>
          <p:cNvSpPr>
            <a:spLocks noGrp="1" noChangeArrowheads="1"/>
          </p:cNvSpPr>
          <p:nvPr>
            <p:ph type="title" idx="4294967295"/>
            <p:custDataLst>
              <p:tags r:id="rId1"/>
            </p:custDataLst>
          </p:nvPr>
        </p:nvSpPr>
        <p:spPr>
          <a:xfrm>
            <a:off x="914400" y="152400"/>
            <a:ext cx="8001000" cy="838200"/>
          </a:xfrm>
        </p:spPr>
        <p:txBody>
          <a:bodyPr/>
          <a:lstStyle/>
          <a:p>
            <a:pPr eaLnBrk="1" hangingPunct="1">
              <a:defRPr/>
            </a:pPr>
            <a:r>
              <a:rPr lang="en-US" dirty="0" smtClean="0">
                <a:solidFill>
                  <a:schemeClr val="bg1"/>
                </a:solidFill>
              </a:rPr>
              <a:t/>
            </a:r>
            <a:br>
              <a:rPr lang="en-US" dirty="0" smtClean="0">
                <a:solidFill>
                  <a:schemeClr val="bg1"/>
                </a:solidFill>
              </a:rPr>
            </a:br>
            <a:r>
              <a:rPr lang="en-US" dirty="0" smtClean="0">
                <a:solidFill>
                  <a:schemeClr val="bg1"/>
                </a:solidFill>
                <a:latin typeface="Franklin Gothic Book" panose="020B0503020102020204" pitchFamily="34" charset="0"/>
              </a:rPr>
              <a:t>College Acceptance</a:t>
            </a:r>
            <a:r>
              <a:rPr lang="en-US" dirty="0" smtClean="0">
                <a:solidFill>
                  <a:schemeClr val="bg1"/>
                </a:solidFill>
              </a:rPr>
              <a:t/>
            </a:r>
            <a:br>
              <a:rPr lang="en-US" dirty="0" smtClean="0">
                <a:solidFill>
                  <a:schemeClr val="bg1"/>
                </a:solidFill>
              </a:rPr>
            </a:br>
            <a:r>
              <a:rPr lang="en-US" sz="1600" dirty="0" smtClean="0">
                <a:solidFill>
                  <a:schemeClr val="bg1"/>
                </a:solidFill>
              </a:rPr>
              <a:t/>
            </a:r>
            <a:br>
              <a:rPr lang="en-US" sz="1600" dirty="0" smtClean="0">
                <a:solidFill>
                  <a:schemeClr val="bg1"/>
                </a:solidFill>
              </a:rPr>
            </a:br>
            <a:endParaRPr lang="en-US" sz="1600" dirty="0" smtClean="0">
              <a:solidFill>
                <a:schemeClr val="bg1"/>
              </a:solidFill>
            </a:endParaRPr>
          </a:p>
        </p:txBody>
      </p:sp>
      <p:graphicFrame>
        <p:nvGraphicFramePr>
          <p:cNvPr id="7" name="Accepted"/>
          <p:cNvGraphicFramePr/>
          <p:nvPr>
            <p:custDataLst>
              <p:tags r:id="rId2"/>
            </p:custDataLst>
            <p:extLst>
              <p:ext uri="{D42A27DB-BD31-4B8C-83A1-F6EECF244321}">
                <p14:modId xmlns:p14="http://schemas.microsoft.com/office/powerpoint/2010/main" val="2829854757"/>
              </p:ext>
            </p:extLst>
          </p:nvPr>
        </p:nvGraphicFramePr>
        <p:xfrm>
          <a:off x="228600" y="2082463"/>
          <a:ext cx="3124200" cy="3800676"/>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9" name="First choice"/>
          <p:cNvGraphicFramePr/>
          <p:nvPr>
            <p:custDataLst>
              <p:tags r:id="rId3"/>
            </p:custDataLst>
            <p:extLst>
              <p:ext uri="{D42A27DB-BD31-4B8C-83A1-F6EECF244321}">
                <p14:modId xmlns:p14="http://schemas.microsoft.com/office/powerpoint/2010/main" val="2173596829"/>
              </p:ext>
            </p:extLst>
          </p:nvPr>
        </p:nvGraphicFramePr>
        <p:xfrm>
          <a:off x="3276600" y="1066800"/>
          <a:ext cx="5867400" cy="5486400"/>
        </p:xfrm>
        <a:graphic>
          <a:graphicData uri="http://schemas.openxmlformats.org/drawingml/2006/chart">
            <c:chart xmlns:c="http://schemas.openxmlformats.org/drawingml/2006/chart" xmlns:r="http://schemas.openxmlformats.org/officeDocument/2006/relationships" r:id="rId11"/>
          </a:graphicData>
        </a:graphic>
      </p:graphicFrame>
      <p:sp>
        <p:nvSpPr>
          <p:cNvPr id="11" name="TextBox 10"/>
          <p:cNvSpPr txBox="1"/>
          <p:nvPr>
            <p:custDataLst>
              <p:tags r:id="rId4"/>
            </p:custDataLst>
          </p:nvPr>
        </p:nvSpPr>
        <p:spPr>
          <a:xfrm>
            <a:off x="3886200" y="762000"/>
            <a:ext cx="5029200" cy="424732"/>
          </a:xfrm>
          <a:prstGeom prst="rect">
            <a:avLst/>
          </a:prstGeom>
          <a:noFill/>
        </p:spPr>
        <p:txBody>
          <a:bodyPr wrap="square" rtlCol="0">
            <a:spAutoFit/>
          </a:bodyPr>
          <a:lstStyle/>
          <a:p>
            <a:pPr algn="ctr"/>
            <a:r>
              <a:rPr lang="en-US" b="1" dirty="0" smtClean="0">
                <a:solidFill>
                  <a:srgbClr val="E74C39"/>
                </a:solidFill>
                <a:latin typeface="Franklin Gothic Book" panose="020B0503020102020204" pitchFamily="34" charset="0"/>
              </a:rPr>
              <a:t>Is this </a:t>
            </a:r>
            <a:r>
              <a:rPr lang="en-US" sz="2160" b="1" dirty="0" smtClean="0">
                <a:solidFill>
                  <a:srgbClr val="E74C39"/>
                </a:solidFill>
                <a:latin typeface="Franklin Gothic Book" panose="020B0503020102020204" pitchFamily="34" charset="0"/>
              </a:rPr>
              <a:t>college</a:t>
            </a:r>
            <a:r>
              <a:rPr lang="en-US" b="1" dirty="0" smtClean="0">
                <a:solidFill>
                  <a:srgbClr val="E74C39"/>
                </a:solidFill>
                <a:latin typeface="Franklin Gothic Book" panose="020B0503020102020204" pitchFamily="34" charset="0"/>
              </a:rPr>
              <a:t> your…</a:t>
            </a:r>
            <a:endParaRPr lang="en-US" b="1" dirty="0">
              <a:solidFill>
                <a:srgbClr val="E74C39"/>
              </a:solidFill>
              <a:latin typeface="Franklin Gothic Book" panose="020B0503020102020204" pitchFamily="34" charset="0"/>
            </a:endParaRPr>
          </a:p>
        </p:txBody>
      </p:sp>
      <p:sp>
        <p:nvSpPr>
          <p:cNvPr id="8" name="Footer Placeholder 1"/>
          <p:cNvSpPr txBox="1">
            <a:spLocks/>
          </p:cNvSpPr>
          <p:nvPr>
            <p:custDataLst>
              <p:tags r:id="rId5"/>
            </p:custDataLst>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Garamond" pitchFamily="18" charset="0"/>
              </a:rPr>
              <a:t>2019 The Freshman Survey</a:t>
            </a:r>
            <a:endParaRPr kumimoji="0" lang="en-US" sz="1200" b="0" i="0" u="none" strike="noStrike" kern="1200" cap="none" spc="0" normalizeH="0" baseline="0" noProof="0" dirty="0">
              <a:ln>
                <a:noFill/>
              </a:ln>
              <a:solidFill>
                <a:prstClr val="black"/>
              </a:solidFill>
              <a:effectLst/>
              <a:uLnTx/>
              <a:uFillTx/>
              <a:latin typeface="Garamond" pitchFamily="18" charset="0"/>
            </a:endParaRPr>
          </a:p>
        </p:txBody>
      </p:sp>
      <p:sp>
        <p:nvSpPr>
          <p:cNvPr id="12" name="Slide Number Placeholder 4"/>
          <p:cNvSpPr txBox="1">
            <a:spLocks/>
          </p:cNvSpPr>
          <p:nvPr>
            <p:custDataLst>
              <p:tags r:id="rId6"/>
            </p:custDataLst>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2" name="TextBox 1"/>
          <p:cNvSpPr txBox="1"/>
          <p:nvPr>
            <p:custDataLst>
              <p:tags r:id="rId7"/>
            </p:custDataLst>
          </p:nvPr>
        </p:nvSpPr>
        <p:spPr>
          <a:xfrm>
            <a:off x="197985" y="1412402"/>
            <a:ext cx="3078615" cy="1015663"/>
          </a:xfrm>
          <a:prstGeom prst="rect">
            <a:avLst/>
          </a:prstGeom>
          <a:noFill/>
        </p:spPr>
        <p:txBody>
          <a:bodyPr wrap="square" rtlCol="0">
            <a:spAutoFit/>
          </a:bodyPr>
          <a:lstStyle/>
          <a:p>
            <a:pPr algn="ctr"/>
            <a:r>
              <a:rPr lang="en-US" b="1" dirty="0">
                <a:solidFill>
                  <a:srgbClr val="E74C39"/>
                </a:solidFill>
                <a:latin typeface="Franklin Gothic Book" panose="020B0503020102020204" pitchFamily="34" charset="0"/>
              </a:rPr>
              <a:t>Were you accepted by your first choice college?</a:t>
            </a:r>
          </a:p>
          <a:p>
            <a:endParaRPr lang="en-US" dirty="0"/>
          </a:p>
        </p:txBody>
      </p:sp>
      <p:sp>
        <p:nvSpPr>
          <p:cNvPr id="13"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12" action="ppaction://hlinksldjump"/>
              </a:rPr>
              <a:t>Return to contents</a:t>
            </a:r>
            <a:endParaRPr lang="en-US" sz="1200" dirty="0">
              <a:solidFill>
                <a:srgbClr val="7680AC"/>
              </a:solidFill>
            </a:endParaRPr>
          </a:p>
        </p:txBody>
      </p:sp>
    </p:spTree>
    <p:extLst>
      <p:ext uri="{BB962C8B-B14F-4D97-AF65-F5344CB8AC3E}">
        <p14:creationId xmlns:p14="http://schemas.microsoft.com/office/powerpoint/2010/main" val="31436041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choice"/>
          <p:cNvGraphicFramePr>
            <a:graphicFrameLocks noGrp="1" noChangeAspect="1"/>
          </p:cNvGraphicFramePr>
          <p:nvPr>
            <p:ph idx="1"/>
            <p:custDataLst>
              <p:tags r:id="rId1"/>
            </p:custDataLst>
            <p:extLst>
              <p:ext uri="{D42A27DB-BD31-4B8C-83A1-F6EECF244321}">
                <p14:modId xmlns:p14="http://schemas.microsoft.com/office/powerpoint/2010/main" val="299432917"/>
              </p:ext>
            </p:extLst>
          </p:nvPr>
        </p:nvGraphicFramePr>
        <p:xfrm>
          <a:off x="152400" y="1350496"/>
          <a:ext cx="8744919" cy="4478804"/>
        </p:xfrm>
        <a:graphic>
          <a:graphicData uri="http://schemas.openxmlformats.org/drawingml/2006/chart">
            <c:chart xmlns:c="http://schemas.openxmlformats.org/drawingml/2006/chart" xmlns:r="http://schemas.openxmlformats.org/officeDocument/2006/relationships" r:id="rId4"/>
          </a:graphicData>
        </a:graphic>
      </p:graphicFrame>
      <p:sp>
        <p:nvSpPr>
          <p:cNvPr id="2" name="Title 1"/>
          <p:cNvSpPr>
            <a:spLocks noGrp="1"/>
          </p:cNvSpPr>
          <p:nvPr>
            <p:ph type="title"/>
          </p:nvPr>
        </p:nvSpPr>
        <p:spPr>
          <a:xfrm>
            <a:off x="34290" y="121621"/>
            <a:ext cx="9140825" cy="609601"/>
          </a:xfrm>
        </p:spPr>
        <p:txBody>
          <a:bodyPr/>
          <a:lstStyle/>
          <a:p>
            <a:r>
              <a:rPr lang="en-US" dirty="0">
                <a:solidFill>
                  <a:srgbClr val="202945"/>
                </a:solidFill>
                <a:latin typeface="Franklin Gothic Book" panose="020B0503020102020204" pitchFamily="34" charset="0"/>
              </a:rPr>
              <a:t>College Choice</a:t>
            </a:r>
            <a:endParaRPr lang="en-US" sz="2160" dirty="0">
              <a:solidFill>
                <a:srgbClr val="202945"/>
              </a:solidFill>
              <a:latin typeface="Franklin Gothic Book" panose="020B0503020102020204" pitchFamily="34" charset="0"/>
            </a:endParaRPr>
          </a:p>
        </p:txBody>
      </p:sp>
      <p:sp>
        <p:nvSpPr>
          <p:cNvPr id="5" name="Rectangle 6"/>
          <p:cNvSpPr>
            <a:spLocks noChangeArrowheads="1"/>
          </p:cNvSpPr>
          <p:nvPr/>
        </p:nvSpPr>
        <p:spPr bwMode="auto">
          <a:xfrm>
            <a:off x="2973388" y="5930413"/>
            <a:ext cx="3657600" cy="646331"/>
          </a:xfrm>
          <a:prstGeom prst="rect">
            <a:avLst/>
          </a:prstGeom>
          <a:noFill/>
          <a:ln w="9525">
            <a:noFill/>
            <a:miter lim="800000"/>
            <a:headEnd/>
            <a:tailEnd/>
          </a:ln>
        </p:spPr>
        <p:txBody>
          <a:bodyPr wrap="square">
            <a:spAutoFit/>
          </a:bodyPr>
          <a:lstStyle/>
          <a:p>
            <a:pPr>
              <a:defRPr/>
            </a:pPr>
            <a:r>
              <a:rPr lang="en-US" sz="1200" b="1" dirty="0">
                <a:solidFill>
                  <a:srgbClr val="202945"/>
                </a:solidFill>
                <a:latin typeface="+mn-lt"/>
              </a:rPr>
              <a:t> Your Institution               Comparison Group</a:t>
            </a:r>
          </a:p>
          <a:p>
            <a:pPr>
              <a:defRPr/>
            </a:pPr>
            <a:r>
              <a:rPr lang="en-US" sz="1200" b="1" dirty="0">
                <a:latin typeface="+mn-lt"/>
              </a:rPr>
              <a:t>     </a:t>
            </a:r>
            <a:r>
              <a:rPr lang="en-US" sz="1200" dirty="0">
                <a:solidFill>
                  <a:srgbClr val="202945"/>
                </a:solidFill>
                <a:latin typeface="+mn-lt"/>
              </a:rPr>
              <a:t>Very Important             </a:t>
            </a:r>
            <a:r>
              <a:rPr lang="en-US" sz="1200" dirty="0" smtClean="0">
                <a:solidFill>
                  <a:srgbClr val="202945"/>
                </a:solidFill>
                <a:latin typeface="+mn-lt"/>
              </a:rPr>
              <a:t>     </a:t>
            </a:r>
            <a:r>
              <a:rPr lang="en-US" sz="1200" dirty="0">
                <a:solidFill>
                  <a:srgbClr val="202945"/>
                </a:solidFill>
                <a:latin typeface="+mn-lt"/>
              </a:rPr>
              <a:t>Very Important</a:t>
            </a:r>
          </a:p>
          <a:p>
            <a:pPr>
              <a:defRPr/>
            </a:pPr>
            <a:r>
              <a:rPr lang="en-US" sz="1200" dirty="0">
                <a:latin typeface="+mn-lt"/>
              </a:rPr>
              <a:t>     </a:t>
            </a:r>
            <a:r>
              <a:rPr lang="en-US" sz="1200" dirty="0">
                <a:solidFill>
                  <a:srgbClr val="202945"/>
                </a:solidFill>
                <a:latin typeface="+mn-lt"/>
              </a:rPr>
              <a:t>Somewhat Important         Somewhat Important</a:t>
            </a:r>
          </a:p>
        </p:txBody>
      </p:sp>
      <p:sp>
        <p:nvSpPr>
          <p:cNvPr id="12" name="Rectangle 11"/>
          <p:cNvSpPr/>
          <p:nvPr/>
        </p:nvSpPr>
        <p:spPr bwMode="auto">
          <a:xfrm>
            <a:off x="3125788" y="6401661"/>
            <a:ext cx="76200" cy="76962"/>
          </a:xfrm>
          <a:prstGeom prst="rect">
            <a:avLst/>
          </a:prstGeom>
          <a:solidFill>
            <a:schemeClr val="accent1">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3" name="Rectangle 12"/>
          <p:cNvSpPr/>
          <p:nvPr/>
        </p:nvSpPr>
        <p:spPr bwMode="auto">
          <a:xfrm>
            <a:off x="3125788" y="6195744"/>
            <a:ext cx="76200" cy="76200"/>
          </a:xfrm>
          <a:prstGeom prst="rect">
            <a:avLst/>
          </a:prstGeom>
          <a:solidFill>
            <a:schemeClr val="accent1"/>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4" name="Rectangle 13"/>
          <p:cNvSpPr/>
          <p:nvPr/>
        </p:nvSpPr>
        <p:spPr bwMode="auto">
          <a:xfrm>
            <a:off x="4706298" y="6195744"/>
            <a:ext cx="95892" cy="95892"/>
          </a:xfrm>
          <a:prstGeom prst="rect">
            <a:avLst/>
          </a:prstGeom>
          <a:solidFill>
            <a:schemeClr val="bg2"/>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5" name="Rectangle 14"/>
          <p:cNvSpPr/>
          <p:nvPr/>
        </p:nvSpPr>
        <p:spPr bwMode="auto">
          <a:xfrm>
            <a:off x="4725988" y="6392748"/>
            <a:ext cx="76200" cy="76200"/>
          </a:xfrm>
          <a:prstGeom prst="rect">
            <a:avLst/>
          </a:prstGeom>
          <a:solidFill>
            <a:schemeClr val="bg2">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3" name="TextBox 2"/>
          <p:cNvSpPr txBox="1"/>
          <p:nvPr/>
        </p:nvSpPr>
        <p:spPr>
          <a:xfrm>
            <a:off x="121920" y="642610"/>
            <a:ext cx="9144000" cy="707886"/>
          </a:xfrm>
          <a:prstGeom prst="rect">
            <a:avLst/>
          </a:prstGeom>
          <a:noFill/>
        </p:spPr>
        <p:txBody>
          <a:bodyPr wrap="square" rtlCol="0">
            <a:spAutoFit/>
          </a:bodyPr>
          <a:lstStyle/>
          <a:p>
            <a:pPr algn="ctr"/>
            <a:r>
              <a:rPr lang="en-US" b="1" kern="0" dirty="0">
                <a:solidFill>
                  <a:srgbClr val="E74C39"/>
                </a:solidFill>
                <a:latin typeface="Franklin Gothic Book" panose="020B0503020102020204" pitchFamily="34" charset="0"/>
                <a:ea typeface="+mj-ea"/>
                <a:cs typeface="+mj-cs"/>
              </a:rPr>
              <a:t>In deciding to </a:t>
            </a:r>
            <a:r>
              <a:rPr lang="en-US" b="1" i="1" u="sng" kern="0" dirty="0">
                <a:solidFill>
                  <a:srgbClr val="E74C39"/>
                </a:solidFill>
                <a:latin typeface="Franklin Gothic Book" panose="020B0503020102020204" pitchFamily="34" charset="0"/>
                <a:ea typeface="+mj-ea"/>
                <a:cs typeface="+mj-cs"/>
              </a:rPr>
              <a:t>go to college</a:t>
            </a:r>
            <a:r>
              <a:rPr lang="en-US" b="1" kern="0" dirty="0">
                <a:solidFill>
                  <a:srgbClr val="E74C39"/>
                </a:solidFill>
                <a:latin typeface="Franklin Gothic Book" panose="020B0503020102020204" pitchFamily="34" charset="0"/>
                <a:ea typeface="+mj-ea"/>
                <a:cs typeface="+mj-cs"/>
              </a:rPr>
              <a:t>, how important to </a:t>
            </a:r>
            <a:br>
              <a:rPr lang="en-US" b="1" kern="0" dirty="0">
                <a:solidFill>
                  <a:srgbClr val="E74C39"/>
                </a:solidFill>
                <a:latin typeface="Franklin Gothic Book" panose="020B0503020102020204" pitchFamily="34" charset="0"/>
                <a:ea typeface="+mj-ea"/>
                <a:cs typeface="+mj-cs"/>
              </a:rPr>
            </a:br>
            <a:r>
              <a:rPr lang="en-US" b="1" kern="0" dirty="0">
                <a:solidFill>
                  <a:srgbClr val="E74C39"/>
                </a:solidFill>
                <a:latin typeface="Franklin Gothic Book" panose="020B0503020102020204" pitchFamily="34" charset="0"/>
                <a:ea typeface="+mj-ea"/>
                <a:cs typeface="+mj-cs"/>
              </a:rPr>
              <a:t>you was each of the following reasons?</a:t>
            </a:r>
            <a:endParaRPr lang="en-US" b="1" dirty="0">
              <a:solidFill>
                <a:srgbClr val="E74C39"/>
              </a:solidFill>
              <a:latin typeface="Franklin Gothic Book" panose="020B0503020102020204" pitchFamily="34" charset="0"/>
            </a:endParaRPr>
          </a:p>
        </p:txBody>
      </p:sp>
      <p:sp>
        <p:nvSpPr>
          <p:cNvPr id="11"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16"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17"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5" action="ppaction://hlinksldjump"/>
              </a:rPr>
              <a:t>Return to contents</a:t>
            </a:r>
            <a:endParaRPr lang="en-US" sz="1200" dirty="0">
              <a:solidFill>
                <a:srgbClr val="7680AC"/>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Choice"/>
          <p:cNvGraphicFramePr>
            <a:graphicFrameLocks noGrp="1" noChangeAspect="1"/>
          </p:cNvGraphicFramePr>
          <p:nvPr>
            <p:ph idx="1"/>
            <p:extLst>
              <p:ext uri="{D42A27DB-BD31-4B8C-83A1-F6EECF244321}">
                <p14:modId xmlns:p14="http://schemas.microsoft.com/office/powerpoint/2010/main" val="243148988"/>
              </p:ext>
            </p:extLst>
          </p:nvPr>
        </p:nvGraphicFramePr>
        <p:xfrm>
          <a:off x="152400" y="1368178"/>
          <a:ext cx="8744919" cy="4502646"/>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19050" y="584091"/>
            <a:ext cx="9144000" cy="707886"/>
          </a:xfrm>
          <a:prstGeom prst="rect">
            <a:avLst/>
          </a:prstGeom>
          <a:noFill/>
        </p:spPr>
        <p:txBody>
          <a:bodyPr wrap="square" rtlCol="0" anchor="t">
            <a:spAutoFit/>
          </a:bodyPr>
          <a:lstStyle/>
          <a:p>
            <a:pPr algn="ctr"/>
            <a:r>
              <a:rPr lang="en-US" b="1" kern="0" dirty="0">
                <a:solidFill>
                  <a:srgbClr val="E74C39"/>
                </a:solidFill>
                <a:latin typeface="Franklin Gothic Book" panose="020B0503020102020204" pitchFamily="34" charset="0"/>
                <a:ea typeface="+mj-ea"/>
                <a:cs typeface="+mj-cs"/>
              </a:rPr>
              <a:t>In deciding to </a:t>
            </a:r>
            <a:r>
              <a:rPr lang="en-US" b="1" i="1" u="sng" kern="0" dirty="0">
                <a:solidFill>
                  <a:srgbClr val="E74C39"/>
                </a:solidFill>
                <a:latin typeface="Franklin Gothic Book" panose="020B0503020102020204" pitchFamily="34" charset="0"/>
                <a:ea typeface="+mj-ea"/>
                <a:cs typeface="+mj-cs"/>
              </a:rPr>
              <a:t>go to college</a:t>
            </a:r>
            <a:r>
              <a:rPr lang="en-US" b="1" kern="0" dirty="0">
                <a:solidFill>
                  <a:srgbClr val="E74C39"/>
                </a:solidFill>
                <a:latin typeface="Franklin Gothic Book" panose="020B0503020102020204" pitchFamily="34" charset="0"/>
                <a:ea typeface="+mj-ea"/>
                <a:cs typeface="+mj-cs"/>
              </a:rPr>
              <a:t>, how important to </a:t>
            </a:r>
            <a:r>
              <a:rPr lang="en-US" b="1" kern="0" dirty="0">
                <a:latin typeface="Franklin Gothic Book" panose="020B0503020102020204" pitchFamily="34" charset="0"/>
                <a:ea typeface="+mj-ea"/>
                <a:cs typeface="+mj-cs"/>
              </a:rPr>
              <a:t/>
            </a:r>
            <a:br>
              <a:rPr lang="en-US" b="1" kern="0" dirty="0">
                <a:latin typeface="Franklin Gothic Book" panose="020B0503020102020204" pitchFamily="34" charset="0"/>
                <a:ea typeface="+mj-ea"/>
                <a:cs typeface="+mj-cs"/>
              </a:rPr>
            </a:br>
            <a:r>
              <a:rPr lang="en-US" b="1" kern="0" dirty="0">
                <a:solidFill>
                  <a:srgbClr val="E74C39"/>
                </a:solidFill>
                <a:latin typeface="Franklin Gothic Book" panose="020B0503020102020204" pitchFamily="34" charset="0"/>
                <a:ea typeface="+mj-ea"/>
                <a:cs typeface="+mj-cs"/>
              </a:rPr>
              <a:t>you was each of the following reasons?</a:t>
            </a:r>
            <a:endParaRPr lang="en-US" b="1" dirty="0">
              <a:solidFill>
                <a:srgbClr val="E74C39"/>
              </a:solidFill>
              <a:latin typeface="Franklin Gothic Book" panose="020B0503020102020204" pitchFamily="34" charset="0"/>
            </a:endParaRPr>
          </a:p>
        </p:txBody>
      </p:sp>
      <p:sp>
        <p:nvSpPr>
          <p:cNvPr id="11"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16"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17" name="Title 1"/>
          <p:cNvSpPr txBox="1">
            <a:spLocks/>
          </p:cNvSpPr>
          <p:nvPr/>
        </p:nvSpPr>
        <p:spPr bwMode="auto">
          <a:xfrm>
            <a:off x="3175" y="152399"/>
            <a:ext cx="9140825" cy="609601"/>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28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r>
              <a:rPr lang="en-US" kern="0" dirty="0">
                <a:solidFill>
                  <a:srgbClr val="202945"/>
                </a:solidFill>
                <a:latin typeface="Franklin Gothic Book" panose="020B0503020102020204" pitchFamily="34" charset="0"/>
              </a:rPr>
              <a:t>College Choice</a:t>
            </a:r>
            <a:endParaRPr lang="en-US" sz="2160" kern="0" dirty="0">
              <a:solidFill>
                <a:srgbClr val="202945"/>
              </a:solidFill>
              <a:latin typeface="Franklin Gothic Book" panose="020B0503020102020204" pitchFamily="34" charset="0"/>
            </a:endParaRPr>
          </a:p>
        </p:txBody>
      </p:sp>
      <p:sp>
        <p:nvSpPr>
          <p:cNvPr id="18" name="Rectangle 6"/>
          <p:cNvSpPr>
            <a:spLocks noChangeArrowheads="1"/>
          </p:cNvSpPr>
          <p:nvPr/>
        </p:nvSpPr>
        <p:spPr bwMode="auto">
          <a:xfrm>
            <a:off x="2865120" y="5870823"/>
            <a:ext cx="3657600" cy="646331"/>
          </a:xfrm>
          <a:prstGeom prst="rect">
            <a:avLst/>
          </a:prstGeom>
          <a:noFill/>
          <a:ln w="9525">
            <a:noFill/>
            <a:miter lim="800000"/>
            <a:headEnd/>
            <a:tailEnd/>
          </a:ln>
        </p:spPr>
        <p:txBody>
          <a:bodyPr wrap="square">
            <a:spAutoFit/>
          </a:bodyPr>
          <a:lstStyle/>
          <a:p>
            <a:pPr>
              <a:defRPr/>
            </a:pPr>
            <a:r>
              <a:rPr lang="en-US" sz="1200" b="1" dirty="0">
                <a:solidFill>
                  <a:srgbClr val="202945"/>
                </a:solidFill>
                <a:latin typeface="+mn-lt"/>
              </a:rPr>
              <a:t> Your Institution               Comparison Group</a:t>
            </a:r>
          </a:p>
          <a:p>
            <a:pPr>
              <a:defRPr/>
            </a:pPr>
            <a:r>
              <a:rPr lang="en-US" sz="1200" b="1" dirty="0">
                <a:latin typeface="+mn-lt"/>
              </a:rPr>
              <a:t>     </a:t>
            </a:r>
            <a:r>
              <a:rPr lang="en-US" sz="1200" dirty="0">
                <a:solidFill>
                  <a:srgbClr val="202945"/>
                </a:solidFill>
                <a:latin typeface="+mn-lt"/>
              </a:rPr>
              <a:t>Very Important                  Very Important</a:t>
            </a:r>
          </a:p>
          <a:p>
            <a:pPr>
              <a:defRPr/>
            </a:pPr>
            <a:r>
              <a:rPr lang="en-US" sz="1200" dirty="0">
                <a:latin typeface="+mn-lt"/>
              </a:rPr>
              <a:t>     </a:t>
            </a:r>
            <a:r>
              <a:rPr lang="en-US" sz="1200" dirty="0">
                <a:solidFill>
                  <a:srgbClr val="202945"/>
                </a:solidFill>
                <a:latin typeface="+mn-lt"/>
              </a:rPr>
              <a:t>Somewhat Important         Somewhat Important</a:t>
            </a:r>
          </a:p>
        </p:txBody>
      </p:sp>
      <p:sp>
        <p:nvSpPr>
          <p:cNvPr id="19" name="Rectangle 18"/>
          <p:cNvSpPr/>
          <p:nvPr/>
        </p:nvSpPr>
        <p:spPr bwMode="auto">
          <a:xfrm>
            <a:off x="3017520" y="6342071"/>
            <a:ext cx="76200" cy="76962"/>
          </a:xfrm>
          <a:prstGeom prst="rect">
            <a:avLst/>
          </a:prstGeom>
          <a:solidFill>
            <a:schemeClr val="accent1">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20" name="Rectangle 19"/>
          <p:cNvSpPr/>
          <p:nvPr/>
        </p:nvSpPr>
        <p:spPr bwMode="auto">
          <a:xfrm>
            <a:off x="3017520" y="6136154"/>
            <a:ext cx="76200" cy="76200"/>
          </a:xfrm>
          <a:prstGeom prst="rect">
            <a:avLst/>
          </a:prstGeom>
          <a:solidFill>
            <a:schemeClr val="accent1"/>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22" name="Rectangle 21"/>
          <p:cNvSpPr/>
          <p:nvPr/>
        </p:nvSpPr>
        <p:spPr bwMode="auto">
          <a:xfrm>
            <a:off x="4617720" y="6136154"/>
            <a:ext cx="89208" cy="89208"/>
          </a:xfrm>
          <a:prstGeom prst="rect">
            <a:avLst/>
          </a:prstGeom>
          <a:solidFill>
            <a:schemeClr val="bg2"/>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23" name="Rectangle 22"/>
          <p:cNvSpPr/>
          <p:nvPr/>
        </p:nvSpPr>
        <p:spPr bwMode="auto">
          <a:xfrm>
            <a:off x="4617720" y="6333158"/>
            <a:ext cx="76200" cy="76200"/>
          </a:xfrm>
          <a:prstGeom prst="rect">
            <a:avLst/>
          </a:prstGeom>
          <a:solidFill>
            <a:schemeClr val="bg2">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2"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4" action="ppaction://hlinksldjump"/>
              </a:rPr>
              <a:t>Return to contents</a:t>
            </a:r>
            <a:endParaRPr lang="en-US" sz="1200" dirty="0">
              <a:solidFill>
                <a:srgbClr val="7680AC"/>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Choice this college"/>
          <p:cNvGraphicFramePr>
            <a:graphicFrameLocks noGrp="1" noChangeAspect="1"/>
          </p:cNvGraphicFramePr>
          <p:nvPr>
            <p:ph idx="1"/>
            <p:extLst>
              <p:ext uri="{D42A27DB-BD31-4B8C-83A1-F6EECF244321}">
                <p14:modId xmlns:p14="http://schemas.microsoft.com/office/powerpoint/2010/main" val="2295709159"/>
              </p:ext>
            </p:extLst>
          </p:nvPr>
        </p:nvGraphicFramePr>
        <p:xfrm>
          <a:off x="152400" y="1065213"/>
          <a:ext cx="8744919" cy="4802187"/>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381000" y="0"/>
            <a:ext cx="9140825" cy="989013"/>
          </a:xfrm>
        </p:spPr>
        <p:txBody>
          <a:bodyPr/>
          <a:lstStyle/>
          <a:p>
            <a:r>
              <a:rPr lang="en-US" dirty="0">
                <a:solidFill>
                  <a:schemeClr val="tx1">
                    <a:lumMod val="50000"/>
                  </a:schemeClr>
                </a:solidFill>
                <a:latin typeface="Franklin Gothic Book"/>
              </a:rPr>
              <a:t> </a:t>
            </a:r>
            <a:r>
              <a:rPr lang="en-US" dirty="0">
                <a:solidFill>
                  <a:srgbClr val="202945"/>
                </a:solidFill>
                <a:latin typeface="Franklin Gothic Book"/>
              </a:rPr>
              <a:t>College Choice</a:t>
            </a:r>
            <a:r>
              <a:rPr lang="en-US" dirty="0">
                <a:solidFill>
                  <a:schemeClr val="tx1"/>
                </a:solidFill>
              </a:rPr>
              <a:t/>
            </a:r>
            <a:br>
              <a:rPr lang="en-US" dirty="0">
                <a:solidFill>
                  <a:schemeClr val="tx1"/>
                </a:solidFill>
              </a:rPr>
            </a:br>
            <a:r>
              <a:rPr lang="en-US" sz="2000" dirty="0">
                <a:solidFill>
                  <a:srgbClr val="E74C39"/>
                </a:solidFill>
                <a:latin typeface="Franklin Gothic Book"/>
              </a:rPr>
              <a:t>How important was each reason in your decision to attend </a:t>
            </a:r>
            <a:r>
              <a:rPr lang="en-US" sz="2000" i="1" u="sng" dirty="0">
                <a:solidFill>
                  <a:srgbClr val="E74C39"/>
                </a:solidFill>
                <a:latin typeface="Franklin Gothic Book"/>
              </a:rPr>
              <a:t>this college</a:t>
            </a:r>
            <a:r>
              <a:rPr lang="en-US" sz="2000" dirty="0">
                <a:solidFill>
                  <a:srgbClr val="E74C39"/>
                </a:solidFill>
                <a:latin typeface="Franklin Gothic Book"/>
              </a:rPr>
              <a:t>?</a:t>
            </a:r>
          </a:p>
        </p:txBody>
      </p:sp>
      <p:sp>
        <p:nvSpPr>
          <p:cNvPr id="5" name="Rectangle 6"/>
          <p:cNvSpPr>
            <a:spLocks noChangeArrowheads="1"/>
          </p:cNvSpPr>
          <p:nvPr/>
        </p:nvSpPr>
        <p:spPr bwMode="auto">
          <a:xfrm>
            <a:off x="2895600" y="5867400"/>
            <a:ext cx="4343400" cy="646331"/>
          </a:xfrm>
          <a:prstGeom prst="rect">
            <a:avLst/>
          </a:prstGeom>
          <a:noFill/>
          <a:ln w="9525">
            <a:noFill/>
            <a:miter lim="800000"/>
            <a:headEnd/>
            <a:tailEnd/>
          </a:ln>
        </p:spPr>
        <p:txBody>
          <a:bodyPr wrap="square">
            <a:spAutoFit/>
          </a:bodyPr>
          <a:lstStyle/>
          <a:p>
            <a:pPr>
              <a:defRPr/>
            </a:pPr>
            <a:r>
              <a:rPr lang="en-US" sz="1200" b="1" dirty="0">
                <a:solidFill>
                  <a:srgbClr val="202945"/>
                </a:solidFill>
              </a:rPr>
              <a:t> Your Institution               Comparison Group</a:t>
            </a:r>
          </a:p>
          <a:p>
            <a:pPr>
              <a:defRPr/>
            </a:pPr>
            <a:r>
              <a:rPr lang="en-US" sz="1200" b="1" dirty="0"/>
              <a:t>     </a:t>
            </a:r>
            <a:r>
              <a:rPr lang="en-US" sz="1200" dirty="0">
                <a:solidFill>
                  <a:srgbClr val="202945"/>
                </a:solidFill>
              </a:rPr>
              <a:t>Very Important                  Very Important</a:t>
            </a:r>
          </a:p>
          <a:p>
            <a:pPr>
              <a:defRPr/>
            </a:pPr>
            <a:r>
              <a:rPr lang="en-US" sz="1200" dirty="0">
                <a:solidFill>
                  <a:srgbClr val="202945"/>
                </a:solidFill>
              </a:rPr>
              <a:t>     Somewhat Important         Somewhat Important</a:t>
            </a:r>
          </a:p>
        </p:txBody>
      </p:sp>
      <p:sp>
        <p:nvSpPr>
          <p:cNvPr id="12" name="Rectangle 11"/>
          <p:cNvSpPr/>
          <p:nvPr/>
        </p:nvSpPr>
        <p:spPr bwMode="auto">
          <a:xfrm>
            <a:off x="3048000" y="6172200"/>
            <a:ext cx="76200" cy="76200"/>
          </a:xfrm>
          <a:prstGeom prst="rect">
            <a:avLst/>
          </a:prstGeom>
          <a:solidFill>
            <a:schemeClr val="accent1"/>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3" name="Rectangle 12"/>
          <p:cNvSpPr/>
          <p:nvPr/>
        </p:nvSpPr>
        <p:spPr bwMode="auto">
          <a:xfrm>
            <a:off x="3048000" y="6324600"/>
            <a:ext cx="76200" cy="76200"/>
          </a:xfrm>
          <a:prstGeom prst="rect">
            <a:avLst/>
          </a:prstGeom>
          <a:solidFill>
            <a:schemeClr val="accent1">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4" name="Rectangle 13"/>
          <p:cNvSpPr/>
          <p:nvPr/>
        </p:nvSpPr>
        <p:spPr bwMode="auto">
          <a:xfrm>
            <a:off x="4648200" y="6172200"/>
            <a:ext cx="76200" cy="76200"/>
          </a:xfrm>
          <a:prstGeom prst="rect">
            <a:avLst/>
          </a:prstGeom>
          <a:solidFill>
            <a:schemeClr val="bg2"/>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5" name="Rectangle 14"/>
          <p:cNvSpPr/>
          <p:nvPr/>
        </p:nvSpPr>
        <p:spPr bwMode="auto">
          <a:xfrm>
            <a:off x="4648200" y="6324600"/>
            <a:ext cx="76200" cy="76200"/>
          </a:xfrm>
          <a:prstGeom prst="rect">
            <a:avLst/>
          </a:prstGeom>
          <a:solidFill>
            <a:schemeClr val="bg2">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0"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11"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16"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4" action="ppaction://hlinksldjump"/>
              </a:rPr>
              <a:t>Return to contents</a:t>
            </a:r>
            <a:endParaRPr lang="en-US" sz="1200" dirty="0">
              <a:solidFill>
                <a:srgbClr val="7680AC"/>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Choice this college"/>
          <p:cNvGraphicFramePr>
            <a:graphicFrameLocks noGrp="1" noChangeAspect="1"/>
          </p:cNvGraphicFramePr>
          <p:nvPr>
            <p:ph idx="1"/>
            <p:extLst>
              <p:ext uri="{D42A27DB-BD31-4B8C-83A1-F6EECF244321}">
                <p14:modId xmlns:p14="http://schemas.microsoft.com/office/powerpoint/2010/main" val="54714895"/>
              </p:ext>
            </p:extLst>
          </p:nvPr>
        </p:nvGraphicFramePr>
        <p:xfrm>
          <a:off x="152400" y="1143001"/>
          <a:ext cx="8744919" cy="4419599"/>
        </p:xfrm>
        <a:graphic>
          <a:graphicData uri="http://schemas.openxmlformats.org/drawingml/2006/chart">
            <c:chart xmlns:c="http://schemas.openxmlformats.org/drawingml/2006/chart" xmlns:r="http://schemas.openxmlformats.org/officeDocument/2006/relationships" r:id="rId3"/>
          </a:graphicData>
        </a:graphic>
      </p:graphicFrame>
      <p:sp>
        <p:nvSpPr>
          <p:cNvPr id="10"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11"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16" name="Title 1"/>
          <p:cNvSpPr txBox="1">
            <a:spLocks/>
          </p:cNvSpPr>
          <p:nvPr/>
        </p:nvSpPr>
        <p:spPr bwMode="auto">
          <a:xfrm>
            <a:off x="381000" y="77787"/>
            <a:ext cx="9140825" cy="989013"/>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28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r>
              <a:rPr lang="en-US" kern="0" dirty="0">
                <a:solidFill>
                  <a:schemeClr val="tx1">
                    <a:lumMod val="50000"/>
                  </a:schemeClr>
                </a:solidFill>
                <a:latin typeface="Franklin Gothic Book"/>
              </a:rPr>
              <a:t> </a:t>
            </a:r>
            <a:r>
              <a:rPr lang="en-US" kern="0" dirty="0">
                <a:solidFill>
                  <a:srgbClr val="202945"/>
                </a:solidFill>
                <a:latin typeface="Franklin Gothic Book"/>
              </a:rPr>
              <a:t>College Choice</a:t>
            </a:r>
            <a:r>
              <a:rPr lang="en-US" kern="0" dirty="0">
                <a:solidFill>
                  <a:schemeClr val="tx1"/>
                </a:solidFill>
              </a:rPr>
              <a:t/>
            </a:r>
            <a:br>
              <a:rPr lang="en-US" kern="0" dirty="0">
                <a:solidFill>
                  <a:schemeClr val="tx1"/>
                </a:solidFill>
              </a:rPr>
            </a:br>
            <a:r>
              <a:rPr lang="en-US" sz="2000" kern="0" dirty="0">
                <a:solidFill>
                  <a:srgbClr val="E74C39"/>
                </a:solidFill>
                <a:latin typeface="Franklin Gothic Book"/>
              </a:rPr>
              <a:t>How important was each reason in your decision to attend </a:t>
            </a:r>
            <a:r>
              <a:rPr lang="en-US" sz="2000" i="1" u="sng" kern="0" dirty="0">
                <a:solidFill>
                  <a:srgbClr val="E74C39"/>
                </a:solidFill>
                <a:latin typeface="Franklin Gothic Book"/>
              </a:rPr>
              <a:t>this college</a:t>
            </a:r>
            <a:r>
              <a:rPr lang="en-US" sz="2000" kern="0" dirty="0">
                <a:solidFill>
                  <a:srgbClr val="E74C39"/>
                </a:solidFill>
                <a:latin typeface="Franklin Gothic Book"/>
              </a:rPr>
              <a:t>?</a:t>
            </a:r>
          </a:p>
        </p:txBody>
      </p:sp>
      <p:sp>
        <p:nvSpPr>
          <p:cNvPr id="17" name="Rectangle 6"/>
          <p:cNvSpPr>
            <a:spLocks noChangeArrowheads="1"/>
          </p:cNvSpPr>
          <p:nvPr/>
        </p:nvSpPr>
        <p:spPr bwMode="auto">
          <a:xfrm>
            <a:off x="3048000" y="5788759"/>
            <a:ext cx="3810000" cy="646331"/>
          </a:xfrm>
          <a:prstGeom prst="rect">
            <a:avLst/>
          </a:prstGeom>
          <a:noFill/>
          <a:ln w="9525">
            <a:noFill/>
            <a:miter lim="800000"/>
            <a:headEnd/>
            <a:tailEnd/>
          </a:ln>
        </p:spPr>
        <p:txBody>
          <a:bodyPr wrap="square">
            <a:spAutoFit/>
          </a:bodyPr>
          <a:lstStyle/>
          <a:p>
            <a:pPr>
              <a:defRPr/>
            </a:pPr>
            <a:r>
              <a:rPr lang="en-US" sz="1200" b="1" dirty="0">
                <a:solidFill>
                  <a:srgbClr val="202945"/>
                </a:solidFill>
              </a:rPr>
              <a:t> Your Institution               Comparison Group</a:t>
            </a:r>
          </a:p>
          <a:p>
            <a:pPr>
              <a:defRPr/>
            </a:pPr>
            <a:r>
              <a:rPr lang="en-US" sz="1200" b="1" dirty="0"/>
              <a:t>     </a:t>
            </a:r>
            <a:r>
              <a:rPr lang="en-US" sz="1200" dirty="0">
                <a:solidFill>
                  <a:srgbClr val="202945"/>
                </a:solidFill>
              </a:rPr>
              <a:t>Very Important                  Very Important</a:t>
            </a:r>
          </a:p>
          <a:p>
            <a:pPr>
              <a:defRPr/>
            </a:pPr>
            <a:r>
              <a:rPr lang="en-US" sz="1200" dirty="0">
                <a:solidFill>
                  <a:srgbClr val="202945"/>
                </a:solidFill>
              </a:rPr>
              <a:t>     Somewhat Important         Somewhat Important</a:t>
            </a:r>
          </a:p>
        </p:txBody>
      </p:sp>
      <p:sp>
        <p:nvSpPr>
          <p:cNvPr id="18" name="Rectangle 17"/>
          <p:cNvSpPr/>
          <p:nvPr/>
        </p:nvSpPr>
        <p:spPr bwMode="auto">
          <a:xfrm>
            <a:off x="3200400" y="6093559"/>
            <a:ext cx="64168" cy="76200"/>
          </a:xfrm>
          <a:prstGeom prst="rect">
            <a:avLst/>
          </a:prstGeom>
          <a:solidFill>
            <a:schemeClr val="accent1"/>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9" name="Rectangle 18"/>
          <p:cNvSpPr/>
          <p:nvPr/>
        </p:nvSpPr>
        <p:spPr bwMode="auto">
          <a:xfrm>
            <a:off x="3200400" y="6245959"/>
            <a:ext cx="64168" cy="76200"/>
          </a:xfrm>
          <a:prstGeom prst="rect">
            <a:avLst/>
          </a:prstGeom>
          <a:solidFill>
            <a:schemeClr val="accent1">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20" name="Rectangle 19"/>
          <p:cNvSpPr/>
          <p:nvPr/>
        </p:nvSpPr>
        <p:spPr bwMode="auto">
          <a:xfrm>
            <a:off x="4800600" y="6093559"/>
            <a:ext cx="64168" cy="76200"/>
          </a:xfrm>
          <a:prstGeom prst="rect">
            <a:avLst/>
          </a:prstGeom>
          <a:solidFill>
            <a:schemeClr val="bg2"/>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22" name="Rectangle 21"/>
          <p:cNvSpPr/>
          <p:nvPr/>
        </p:nvSpPr>
        <p:spPr bwMode="auto">
          <a:xfrm>
            <a:off x="4800600" y="6245959"/>
            <a:ext cx="64168" cy="76200"/>
          </a:xfrm>
          <a:prstGeom prst="rect">
            <a:avLst/>
          </a:prstGeom>
          <a:solidFill>
            <a:schemeClr val="bg2">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2"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4" action="ppaction://hlinksldjump"/>
              </a:rPr>
              <a:t>Return to contents</a:t>
            </a:r>
            <a:endParaRPr lang="en-US" sz="1200" dirty="0">
              <a:solidFill>
                <a:srgbClr val="7680AC"/>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Choice this college"/>
          <p:cNvGraphicFramePr>
            <a:graphicFrameLocks noGrp="1" noChangeAspect="1"/>
          </p:cNvGraphicFramePr>
          <p:nvPr>
            <p:ph idx="1"/>
            <p:extLst>
              <p:ext uri="{D42A27DB-BD31-4B8C-83A1-F6EECF244321}">
                <p14:modId xmlns:p14="http://schemas.microsoft.com/office/powerpoint/2010/main" val="4281105067"/>
              </p:ext>
            </p:extLst>
          </p:nvPr>
        </p:nvGraphicFramePr>
        <p:xfrm>
          <a:off x="152400" y="1143000"/>
          <a:ext cx="8744919"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6"/>
          <p:cNvSpPr>
            <a:spLocks noChangeArrowheads="1"/>
          </p:cNvSpPr>
          <p:nvPr/>
        </p:nvSpPr>
        <p:spPr bwMode="auto">
          <a:xfrm>
            <a:off x="3048000" y="5754469"/>
            <a:ext cx="3581400" cy="646331"/>
          </a:xfrm>
          <a:prstGeom prst="rect">
            <a:avLst/>
          </a:prstGeom>
          <a:noFill/>
          <a:ln w="9525">
            <a:noFill/>
            <a:miter lim="800000"/>
            <a:headEnd/>
            <a:tailEnd/>
          </a:ln>
        </p:spPr>
        <p:txBody>
          <a:bodyPr wrap="square">
            <a:spAutoFit/>
          </a:bodyPr>
          <a:lstStyle/>
          <a:p>
            <a:pPr>
              <a:defRPr/>
            </a:pPr>
            <a:r>
              <a:rPr lang="en-US" sz="1200" b="1" dirty="0">
                <a:solidFill>
                  <a:schemeClr val="tx1">
                    <a:lumMod val="75000"/>
                  </a:schemeClr>
                </a:solidFill>
              </a:rPr>
              <a:t> </a:t>
            </a:r>
            <a:r>
              <a:rPr lang="en-US" sz="1200" b="1" dirty="0">
                <a:solidFill>
                  <a:srgbClr val="202945"/>
                </a:solidFill>
              </a:rPr>
              <a:t>Your Institution                 Comparison Group</a:t>
            </a:r>
          </a:p>
          <a:p>
            <a:pPr>
              <a:defRPr/>
            </a:pPr>
            <a:r>
              <a:rPr lang="en-US" sz="1200" b="1" dirty="0">
                <a:solidFill>
                  <a:srgbClr val="202945"/>
                </a:solidFill>
              </a:rPr>
              <a:t>     </a:t>
            </a:r>
            <a:r>
              <a:rPr lang="en-US" sz="1200" dirty="0">
                <a:solidFill>
                  <a:srgbClr val="202945"/>
                </a:solidFill>
              </a:rPr>
              <a:t>Very Important       	 Very Important</a:t>
            </a:r>
          </a:p>
          <a:p>
            <a:pPr>
              <a:defRPr/>
            </a:pPr>
            <a:r>
              <a:rPr lang="en-US" sz="1200" dirty="0">
                <a:solidFill>
                  <a:srgbClr val="202945"/>
                </a:solidFill>
              </a:rPr>
              <a:t>     Somewhat Important           Somewhat Important</a:t>
            </a:r>
          </a:p>
        </p:txBody>
      </p:sp>
      <p:sp>
        <p:nvSpPr>
          <p:cNvPr id="13" name="Rectangle 12"/>
          <p:cNvSpPr/>
          <p:nvPr/>
        </p:nvSpPr>
        <p:spPr bwMode="auto">
          <a:xfrm>
            <a:off x="3200400" y="6059269"/>
            <a:ext cx="76200" cy="76200"/>
          </a:xfrm>
          <a:prstGeom prst="rect">
            <a:avLst/>
          </a:prstGeom>
          <a:solidFill>
            <a:schemeClr val="accent1"/>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4" name="Rectangle 13"/>
          <p:cNvSpPr/>
          <p:nvPr/>
        </p:nvSpPr>
        <p:spPr bwMode="auto">
          <a:xfrm>
            <a:off x="3200400" y="6211669"/>
            <a:ext cx="76200" cy="76200"/>
          </a:xfrm>
          <a:prstGeom prst="rect">
            <a:avLst/>
          </a:prstGeom>
          <a:solidFill>
            <a:schemeClr val="accent1">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5" name="Rectangle 14"/>
          <p:cNvSpPr/>
          <p:nvPr/>
        </p:nvSpPr>
        <p:spPr bwMode="auto">
          <a:xfrm>
            <a:off x="4876800" y="6059269"/>
            <a:ext cx="76200" cy="76200"/>
          </a:xfrm>
          <a:prstGeom prst="rect">
            <a:avLst/>
          </a:prstGeom>
          <a:solidFill>
            <a:schemeClr val="bg2"/>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6" name="Rectangle 15"/>
          <p:cNvSpPr/>
          <p:nvPr/>
        </p:nvSpPr>
        <p:spPr bwMode="auto">
          <a:xfrm>
            <a:off x="4876800" y="6211669"/>
            <a:ext cx="76200" cy="76200"/>
          </a:xfrm>
          <a:prstGeom prst="rect">
            <a:avLst/>
          </a:prstGeom>
          <a:solidFill>
            <a:schemeClr val="bg2">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0"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11"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12" name="Title 1"/>
          <p:cNvSpPr txBox="1">
            <a:spLocks/>
          </p:cNvSpPr>
          <p:nvPr/>
        </p:nvSpPr>
        <p:spPr bwMode="auto">
          <a:xfrm>
            <a:off x="306387" y="153987"/>
            <a:ext cx="9140825" cy="989013"/>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28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r>
              <a:rPr lang="en-US" kern="0" dirty="0">
                <a:solidFill>
                  <a:schemeClr val="tx1">
                    <a:lumMod val="50000"/>
                  </a:schemeClr>
                </a:solidFill>
                <a:latin typeface="Franklin Gothic Book"/>
              </a:rPr>
              <a:t> </a:t>
            </a:r>
            <a:r>
              <a:rPr lang="en-US" kern="0" dirty="0">
                <a:solidFill>
                  <a:srgbClr val="202945"/>
                </a:solidFill>
                <a:latin typeface="Franklin Gothic Book"/>
              </a:rPr>
              <a:t>College Choice</a:t>
            </a:r>
            <a:r>
              <a:rPr lang="en-US" kern="0" dirty="0">
                <a:solidFill>
                  <a:schemeClr val="tx1"/>
                </a:solidFill>
              </a:rPr>
              <a:t/>
            </a:r>
            <a:br>
              <a:rPr lang="en-US" kern="0" dirty="0">
                <a:solidFill>
                  <a:schemeClr val="tx1"/>
                </a:solidFill>
              </a:rPr>
            </a:br>
            <a:r>
              <a:rPr lang="en-US" sz="2000" kern="0" dirty="0">
                <a:solidFill>
                  <a:srgbClr val="E74C39"/>
                </a:solidFill>
                <a:latin typeface="Franklin Gothic Book"/>
              </a:rPr>
              <a:t>How important was each reason in your decision to attend </a:t>
            </a:r>
            <a:r>
              <a:rPr lang="en-US" sz="2000" i="1" u="sng" kern="0" dirty="0">
                <a:solidFill>
                  <a:srgbClr val="E74C39"/>
                </a:solidFill>
                <a:latin typeface="Franklin Gothic Book"/>
              </a:rPr>
              <a:t>this college</a:t>
            </a:r>
            <a:r>
              <a:rPr lang="en-US" sz="2000" kern="0" dirty="0">
                <a:solidFill>
                  <a:srgbClr val="E74C39"/>
                </a:solidFill>
                <a:latin typeface="Franklin Gothic Book"/>
              </a:rPr>
              <a:t>?</a:t>
            </a:r>
          </a:p>
        </p:txBody>
      </p:sp>
      <p:sp>
        <p:nvSpPr>
          <p:cNvPr id="17"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4" action="ppaction://hlinksldjump"/>
              </a:rPr>
              <a:t>Return to contents</a:t>
            </a:r>
            <a:endParaRPr lang="en-US" sz="1200" dirty="0">
              <a:solidFill>
                <a:srgbClr val="7680AC"/>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Subtitle 6"/>
          <p:cNvSpPr>
            <a:spLocks noGrp="1"/>
          </p:cNvSpPr>
          <p:nvPr>
            <p:ph type="subTitle" sz="quarter" idx="1"/>
          </p:nvPr>
        </p:nvSpPr>
        <p:spPr>
          <a:xfrm>
            <a:off x="1371600" y="4419600"/>
            <a:ext cx="6400800" cy="1752600"/>
          </a:xfrm>
        </p:spPr>
        <p:txBody>
          <a:bodyPr/>
          <a:lstStyle/>
          <a:p>
            <a:r>
              <a:rPr lang="en-US" dirty="0">
                <a:solidFill>
                  <a:srgbClr val="E74C39"/>
                </a:solidFill>
                <a:latin typeface="Franklin Gothic Book"/>
              </a:rPr>
              <a:t>Economic factors play an important role in students’ decisions about college.</a:t>
            </a:r>
          </a:p>
          <a:p>
            <a:endParaRPr lang="en-US" sz="1600" dirty="0"/>
          </a:p>
        </p:txBody>
      </p:sp>
      <p:sp>
        <p:nvSpPr>
          <p:cNvPr id="5" name="Rectangle 2"/>
          <p:cNvSpPr txBox="1">
            <a:spLocks noChangeArrowheads="1"/>
          </p:cNvSpPr>
          <p:nvPr/>
        </p:nvSpPr>
        <p:spPr bwMode="auto">
          <a:xfrm>
            <a:off x="0" y="2362200"/>
            <a:ext cx="9144000" cy="1752600"/>
          </a:xfrm>
          <a:prstGeom prst="rect">
            <a:avLst/>
          </a:prstGeom>
          <a:solidFill>
            <a:srgbClr val="E74C39"/>
          </a:solidFill>
          <a:ln w="9525">
            <a:solidFill>
              <a:schemeClr val="bg2"/>
            </a:solid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36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pPr eaLnBrk="1" hangingPunct="1">
              <a:defRPr/>
            </a:pPr>
            <a:r>
              <a:rPr lang="en-US" sz="4400" b="0" dirty="0">
                <a:solidFill>
                  <a:srgbClr val="202945"/>
                </a:solidFill>
                <a:latin typeface="Franklin Gothic Medium" panose="020B0603020102020204" pitchFamily="34" charset="0"/>
              </a:rPr>
              <a:t>Financing College </a:t>
            </a:r>
            <a:endParaRPr lang="en-US" sz="4400" b="0" kern="0" dirty="0">
              <a:solidFill>
                <a:schemeClr val="bg1"/>
              </a:solidFill>
              <a:latin typeface="Franklin Gothic Medium" panose="020B0603020102020204" pitchFamily="34" charset="0"/>
            </a:endParaRPr>
          </a:p>
        </p:txBody>
      </p:sp>
      <p:sp>
        <p:nvSpPr>
          <p:cNvPr id="4"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6"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3" action="ppaction://hlinksldjump"/>
              </a:rPr>
              <a:t>Return to contents</a:t>
            </a:r>
            <a:endParaRPr lang="en-US" sz="1200" dirty="0">
              <a:solidFill>
                <a:srgbClr val="7680AC"/>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Financial expenses"/>
          <p:cNvGraphicFramePr>
            <a:graphicFrameLocks noChangeAspect="1"/>
          </p:cNvGraphicFramePr>
          <p:nvPr>
            <p:custDataLst>
              <p:tags r:id="rId1"/>
            </p:custDataLst>
            <p:extLst>
              <p:ext uri="{D42A27DB-BD31-4B8C-83A1-F6EECF244321}">
                <p14:modId xmlns:p14="http://schemas.microsoft.com/office/powerpoint/2010/main" val="1856804894"/>
              </p:ext>
            </p:extLst>
          </p:nvPr>
        </p:nvGraphicFramePr>
        <p:xfrm>
          <a:off x="152400" y="1600200"/>
          <a:ext cx="8229600" cy="4682359"/>
        </p:xfrm>
        <a:graphic>
          <a:graphicData uri="http://schemas.openxmlformats.org/drawingml/2006/chart">
            <c:chart xmlns:c="http://schemas.openxmlformats.org/drawingml/2006/chart" xmlns:r="http://schemas.openxmlformats.org/officeDocument/2006/relationships" r:id="rId4"/>
          </a:graphicData>
        </a:graphic>
      </p:graphicFrame>
      <p:sp>
        <p:nvSpPr>
          <p:cNvPr id="8"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9"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10" name="Title 1"/>
          <p:cNvSpPr txBox="1">
            <a:spLocks/>
          </p:cNvSpPr>
          <p:nvPr/>
        </p:nvSpPr>
        <p:spPr bwMode="auto">
          <a:xfrm>
            <a:off x="0" y="380999"/>
            <a:ext cx="9140825" cy="989013"/>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28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r>
              <a:rPr lang="en-US" kern="0" dirty="0">
                <a:solidFill>
                  <a:srgbClr val="202945"/>
                </a:solidFill>
                <a:latin typeface="Franklin Gothic Book"/>
              </a:rPr>
              <a:t>Financing College</a:t>
            </a:r>
            <a:r>
              <a:rPr lang="en-US" kern="0" dirty="0">
                <a:solidFill>
                  <a:schemeClr val="tx1"/>
                </a:solidFill>
              </a:rPr>
              <a:t/>
            </a:r>
            <a:br>
              <a:rPr lang="en-US" kern="0" dirty="0">
                <a:solidFill>
                  <a:schemeClr val="tx1"/>
                </a:solidFill>
              </a:rPr>
            </a:br>
            <a:r>
              <a:rPr lang="en-US" sz="2150" kern="1200" dirty="0">
                <a:solidFill>
                  <a:srgbClr val="E74C39"/>
                </a:solidFill>
                <a:latin typeface="Franklin Gothic Book"/>
              </a:rPr>
              <a:t>Students’ </a:t>
            </a:r>
            <a:r>
              <a:rPr lang="en-US" sz="2150" kern="1200" dirty="0" smtClean="0">
                <a:solidFill>
                  <a:srgbClr val="E74C39"/>
                </a:solidFill>
                <a:latin typeface="Franklin Gothic Book"/>
              </a:rPr>
              <a:t>first-year </a:t>
            </a:r>
            <a:r>
              <a:rPr lang="en-US" sz="2150" kern="1200" dirty="0">
                <a:solidFill>
                  <a:srgbClr val="E74C39"/>
                </a:solidFill>
                <a:latin typeface="Franklin Gothic Book"/>
              </a:rPr>
              <a:t>funding sources:</a:t>
            </a:r>
            <a:endParaRPr lang="en-US" sz="2150" kern="0" dirty="0">
              <a:solidFill>
                <a:srgbClr val="E74C39"/>
              </a:solidFill>
              <a:latin typeface="Franklin Gothic Book"/>
            </a:endParaRPr>
          </a:p>
        </p:txBody>
      </p:sp>
      <p:sp>
        <p:nvSpPr>
          <p:cNvPr id="6"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5" action="ppaction://hlinksldjump"/>
              </a:rPr>
              <a:t>Return to contents</a:t>
            </a:r>
            <a:endParaRPr lang="en-US" sz="1200" dirty="0">
              <a:solidFill>
                <a:srgbClr val="7680AC"/>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0999"/>
            <a:ext cx="9140825" cy="989013"/>
          </a:xfrm>
        </p:spPr>
        <p:txBody>
          <a:bodyPr/>
          <a:lstStyle/>
          <a:p>
            <a:r>
              <a:rPr lang="en-US" dirty="0">
                <a:solidFill>
                  <a:srgbClr val="202945"/>
                </a:solidFill>
                <a:latin typeface="Franklin Gothic Book"/>
              </a:rPr>
              <a:t>Financing College</a:t>
            </a:r>
            <a:r>
              <a:rPr lang="en-US" dirty="0">
                <a:solidFill>
                  <a:schemeClr val="tx1"/>
                </a:solidFill>
              </a:rPr>
              <a:t/>
            </a:r>
            <a:br>
              <a:rPr lang="en-US" dirty="0">
                <a:solidFill>
                  <a:schemeClr val="tx1"/>
                </a:solidFill>
              </a:rPr>
            </a:br>
            <a:r>
              <a:rPr lang="en-US" sz="2150" kern="1200" dirty="0">
                <a:solidFill>
                  <a:srgbClr val="E74C39"/>
                </a:solidFill>
                <a:latin typeface="Franklin Gothic Book"/>
              </a:rPr>
              <a:t>Did you receive any of the following forms of financial aid?</a:t>
            </a:r>
            <a:endParaRPr lang="en-US" sz="2150" dirty="0">
              <a:solidFill>
                <a:srgbClr val="E74C39"/>
              </a:solidFill>
              <a:latin typeface="Franklin Gothic Book"/>
            </a:endParaRPr>
          </a:p>
        </p:txBody>
      </p:sp>
      <p:graphicFrame>
        <p:nvGraphicFramePr>
          <p:cNvPr id="5" name="Ability to finance education"/>
          <p:cNvGraphicFramePr>
            <a:graphicFrameLocks noGrp="1"/>
          </p:cNvGraphicFramePr>
          <p:nvPr>
            <p:ph idx="1"/>
            <p:extLst>
              <p:ext uri="{D42A27DB-BD31-4B8C-83A1-F6EECF244321}">
                <p14:modId xmlns:p14="http://schemas.microsoft.com/office/powerpoint/2010/main" val="239553237"/>
              </p:ext>
            </p:extLst>
          </p:nvPr>
        </p:nvGraphicFramePr>
        <p:xfrm>
          <a:off x="228600" y="1524000"/>
          <a:ext cx="8534400" cy="5105400"/>
        </p:xfrm>
        <a:graphic>
          <a:graphicData uri="http://schemas.openxmlformats.org/drawingml/2006/chart">
            <c:chart xmlns:c="http://schemas.openxmlformats.org/drawingml/2006/chart" xmlns:r="http://schemas.openxmlformats.org/officeDocument/2006/relationships" r:id="rId3"/>
          </a:graphicData>
        </a:graphic>
      </p:graphicFrame>
      <p:sp>
        <p:nvSpPr>
          <p:cNvPr id="6"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7"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8"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4" action="ppaction://hlinksldjump"/>
              </a:rPr>
              <a:t>Return to contents</a:t>
            </a:r>
            <a:endParaRPr lang="en-US" sz="1200" dirty="0">
              <a:solidFill>
                <a:srgbClr val="7680AC"/>
              </a:solidFill>
            </a:endParaRPr>
          </a:p>
        </p:txBody>
      </p:sp>
    </p:spTree>
    <p:extLst>
      <p:ext uri="{BB962C8B-B14F-4D97-AF65-F5344CB8AC3E}">
        <p14:creationId xmlns:p14="http://schemas.microsoft.com/office/powerpoint/2010/main" val="11041654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0999"/>
            <a:ext cx="9140825" cy="989013"/>
          </a:xfrm>
        </p:spPr>
        <p:txBody>
          <a:bodyPr/>
          <a:lstStyle/>
          <a:p>
            <a:r>
              <a:rPr lang="en-US" dirty="0">
                <a:solidFill>
                  <a:srgbClr val="202945"/>
                </a:solidFill>
                <a:latin typeface="Franklin Gothic Book"/>
              </a:rPr>
              <a:t>Financing College</a:t>
            </a:r>
            <a:r>
              <a:rPr lang="en-US" dirty="0">
                <a:solidFill>
                  <a:schemeClr val="tx1"/>
                </a:solidFill>
              </a:rPr>
              <a:t/>
            </a:r>
            <a:br>
              <a:rPr lang="en-US" dirty="0">
                <a:solidFill>
                  <a:schemeClr val="tx1"/>
                </a:solidFill>
              </a:rPr>
            </a:br>
            <a:r>
              <a:rPr lang="en-US" sz="2150" dirty="0">
                <a:solidFill>
                  <a:srgbClr val="E74C39"/>
                </a:solidFill>
                <a:latin typeface="Franklin Gothic Book"/>
              </a:rPr>
              <a:t>Do you have any concern about your ability to finance your college education?</a:t>
            </a:r>
          </a:p>
        </p:txBody>
      </p:sp>
      <p:graphicFrame>
        <p:nvGraphicFramePr>
          <p:cNvPr id="5" name="Ability to finance education"/>
          <p:cNvGraphicFramePr>
            <a:graphicFrameLocks noGrp="1"/>
          </p:cNvGraphicFramePr>
          <p:nvPr>
            <p:ph idx="1"/>
            <p:extLst>
              <p:ext uri="{D42A27DB-BD31-4B8C-83A1-F6EECF244321}">
                <p14:modId xmlns:p14="http://schemas.microsoft.com/office/powerpoint/2010/main" val="1971443475"/>
              </p:ext>
            </p:extLst>
          </p:nvPr>
        </p:nvGraphicFramePr>
        <p:xfrm>
          <a:off x="304800" y="1676400"/>
          <a:ext cx="8229600" cy="4876800"/>
        </p:xfrm>
        <a:graphic>
          <a:graphicData uri="http://schemas.openxmlformats.org/drawingml/2006/chart">
            <c:chart xmlns:c="http://schemas.openxmlformats.org/drawingml/2006/chart" xmlns:r="http://schemas.openxmlformats.org/officeDocument/2006/relationships" r:id="rId3"/>
          </a:graphicData>
        </a:graphic>
      </p:graphicFrame>
      <p:sp>
        <p:nvSpPr>
          <p:cNvPr id="6"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7"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8"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4" action="ppaction://hlinksldjump"/>
              </a:rPr>
              <a:t>Return to contents</a:t>
            </a:r>
            <a:endParaRPr lang="en-US" sz="1200" dirty="0">
              <a:solidFill>
                <a:srgbClr val="7680AC"/>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a:defRPr/>
            </a:pPr>
            <a:r>
              <a:rPr lang="en-US" dirty="0">
                <a:solidFill>
                  <a:schemeClr val="tx1">
                    <a:lumMod val="75000"/>
                  </a:schemeClr>
                </a:solidFill>
              </a:rPr>
              <a:t>The First Year is Important…</a:t>
            </a:r>
          </a:p>
        </p:txBody>
      </p:sp>
      <p:sp>
        <p:nvSpPr>
          <p:cNvPr id="34819" name="Content Placeholder 2"/>
          <p:cNvSpPr>
            <a:spLocks noGrp="1"/>
          </p:cNvSpPr>
          <p:nvPr>
            <p:ph idx="1"/>
          </p:nvPr>
        </p:nvSpPr>
        <p:spPr>
          <a:xfrm>
            <a:off x="304800" y="1752600"/>
            <a:ext cx="8534400" cy="4648200"/>
          </a:xfrm>
        </p:spPr>
        <p:txBody>
          <a:bodyPr/>
          <a:lstStyle/>
          <a:p>
            <a:pPr marL="0" indent="0">
              <a:buFontTx/>
              <a:buNone/>
              <a:defRPr/>
            </a:pPr>
            <a:r>
              <a:rPr lang="en-US" dirty="0">
                <a:solidFill>
                  <a:srgbClr val="202945"/>
                </a:solidFill>
                <a:latin typeface="Franklin Gothic Book"/>
              </a:rPr>
              <a:t>The CIRP Freshman Survey (TFS) collects important information on what your incoming students are like before they experience college</a:t>
            </a:r>
            <a:r>
              <a:rPr lang="en-US" dirty="0" smtClean="0">
                <a:solidFill>
                  <a:srgbClr val="202945"/>
                </a:solidFill>
                <a:latin typeface="Franklin Gothic Book"/>
              </a:rPr>
              <a:t>. </a:t>
            </a:r>
            <a:r>
              <a:rPr lang="en-US" dirty="0">
                <a:solidFill>
                  <a:srgbClr val="202945"/>
                </a:solidFill>
                <a:latin typeface="Franklin Gothic Book"/>
              </a:rPr>
              <a:t>Key sections of the survey examine:</a:t>
            </a:r>
          </a:p>
          <a:p>
            <a:pPr>
              <a:defRPr/>
            </a:pPr>
            <a:endParaRPr lang="en-US" sz="1400" dirty="0">
              <a:solidFill>
                <a:schemeClr val="tx2">
                  <a:lumMod val="50000"/>
                </a:schemeClr>
              </a:solidFill>
            </a:endParaRPr>
          </a:p>
          <a:p>
            <a:pPr lvl="1">
              <a:buClr>
                <a:srgbClr val="E74C39"/>
              </a:buClr>
              <a:defRPr/>
            </a:pPr>
            <a:r>
              <a:rPr lang="en-US" sz="2400" dirty="0">
                <a:solidFill>
                  <a:srgbClr val="E74C39"/>
                </a:solidFill>
                <a:latin typeface="Franklin Gothic Book"/>
              </a:rPr>
              <a:t>College admissions decisions</a:t>
            </a:r>
          </a:p>
          <a:p>
            <a:pPr lvl="1">
              <a:buClr>
                <a:srgbClr val="E74C39"/>
              </a:buClr>
              <a:defRPr/>
            </a:pPr>
            <a:r>
              <a:rPr lang="en-US" sz="2400" dirty="0">
                <a:solidFill>
                  <a:srgbClr val="E74C39"/>
                </a:solidFill>
                <a:latin typeface="Franklin Gothic Book"/>
              </a:rPr>
              <a:t>Financing college</a:t>
            </a:r>
          </a:p>
          <a:p>
            <a:pPr lvl="1">
              <a:buClr>
                <a:srgbClr val="E74C39"/>
              </a:buClr>
              <a:defRPr/>
            </a:pPr>
            <a:r>
              <a:rPr lang="en-US" sz="2400" dirty="0">
                <a:solidFill>
                  <a:srgbClr val="E74C39"/>
                </a:solidFill>
                <a:latin typeface="Franklin Gothic Book"/>
              </a:rPr>
              <a:t>High school experiences and behaviors</a:t>
            </a:r>
          </a:p>
          <a:p>
            <a:pPr lvl="1">
              <a:buClr>
                <a:srgbClr val="E74C39"/>
              </a:buClr>
              <a:defRPr/>
            </a:pPr>
            <a:r>
              <a:rPr lang="en-US" sz="2400" dirty="0" smtClean="0">
                <a:solidFill>
                  <a:srgbClr val="E74C39"/>
                </a:solidFill>
                <a:latin typeface="Franklin Gothic Book"/>
              </a:rPr>
              <a:t>College Preparation</a:t>
            </a:r>
            <a:endParaRPr lang="en-US" sz="2400" dirty="0">
              <a:solidFill>
                <a:srgbClr val="E74C39"/>
              </a:solidFill>
              <a:latin typeface="Franklin Gothic Book"/>
            </a:endParaRPr>
          </a:p>
          <a:p>
            <a:pPr lvl="1">
              <a:buClr>
                <a:srgbClr val="E74C39"/>
              </a:buClr>
              <a:defRPr/>
            </a:pPr>
            <a:r>
              <a:rPr lang="en-US" sz="2400" dirty="0">
                <a:solidFill>
                  <a:srgbClr val="E74C39"/>
                </a:solidFill>
                <a:latin typeface="Franklin Gothic Book"/>
              </a:rPr>
              <a:t>Expectations for college-major and career</a:t>
            </a:r>
          </a:p>
          <a:p>
            <a:pPr lvl="1">
              <a:buClr>
                <a:srgbClr val="E74C39"/>
              </a:buClr>
              <a:defRPr/>
            </a:pPr>
            <a:r>
              <a:rPr lang="en-US" sz="2400" dirty="0">
                <a:solidFill>
                  <a:srgbClr val="E74C39"/>
                </a:solidFill>
                <a:latin typeface="Franklin Gothic Book"/>
              </a:rPr>
              <a:t>Expectations for college life</a:t>
            </a:r>
          </a:p>
          <a:p>
            <a:pPr>
              <a:buFontTx/>
              <a:buNone/>
              <a:defRPr/>
            </a:pPr>
            <a:endParaRPr lang="en-US" dirty="0">
              <a:solidFill>
                <a:schemeClr val="tx1"/>
              </a:solidFill>
            </a:endParaRPr>
          </a:p>
        </p:txBody>
      </p:sp>
      <p:sp>
        <p:nvSpPr>
          <p:cNvPr id="11" name="TextBox 10"/>
          <p:cNvSpPr txBox="1"/>
          <p:nvPr/>
        </p:nvSpPr>
        <p:spPr>
          <a:xfrm>
            <a:off x="0" y="0"/>
            <a:ext cx="9144000" cy="1046440"/>
          </a:xfrm>
          <a:prstGeom prst="rect">
            <a:avLst/>
          </a:prstGeom>
          <a:solidFill>
            <a:srgbClr val="E74C39"/>
          </a:solidFill>
        </p:spPr>
        <p:txBody>
          <a:bodyPr anchor="t">
            <a:spAutoFit/>
          </a:bodyPr>
          <a:lstStyle/>
          <a:p>
            <a:pPr>
              <a:defRPr/>
            </a:pPr>
            <a:endParaRPr lang="en-US" sz="1000" dirty="0">
              <a:solidFill>
                <a:schemeClr val="bg2"/>
              </a:solidFill>
              <a:latin typeface="+mj-lt"/>
            </a:endParaRPr>
          </a:p>
          <a:p>
            <a:pPr>
              <a:defRPr/>
            </a:pPr>
            <a:r>
              <a:rPr lang="en-US" sz="3600" dirty="0">
                <a:solidFill>
                  <a:schemeClr val="bg2"/>
                </a:solidFill>
                <a:latin typeface="Franklin Gothic Book"/>
              </a:rPr>
              <a:t>INCOMING FIRST-YEAR STUDENTS</a:t>
            </a:r>
          </a:p>
          <a:p>
            <a:pPr>
              <a:defRPr/>
            </a:pPr>
            <a:endParaRPr lang="en-US" sz="1600" dirty="0">
              <a:solidFill>
                <a:schemeClr val="bg2"/>
              </a:solidFill>
              <a:latin typeface="Franklin Gothic Book"/>
            </a:endParaRPr>
          </a:p>
        </p:txBody>
      </p:sp>
      <p:cxnSp>
        <p:nvCxnSpPr>
          <p:cNvPr id="29703" name="Straight Connector 11"/>
          <p:cNvCxnSpPr>
            <a:cxnSpLocks noChangeShapeType="1"/>
          </p:cNvCxnSpPr>
          <p:nvPr/>
        </p:nvCxnSpPr>
        <p:spPr bwMode="auto">
          <a:xfrm>
            <a:off x="152400" y="838200"/>
            <a:ext cx="8686800" cy="0"/>
          </a:xfrm>
          <a:prstGeom prst="line">
            <a:avLst/>
          </a:prstGeom>
          <a:noFill/>
          <a:ln w="22225" algn="ctr">
            <a:solidFill>
              <a:schemeClr val="bg2"/>
            </a:solidFill>
            <a:round/>
            <a:headEnd/>
            <a:tailEnd/>
          </a:ln>
        </p:spPr>
      </p:cxnSp>
      <p:sp>
        <p:nvSpPr>
          <p:cNvPr id="8"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9" name="Slide Number Placeholder 4"/>
          <p:cNvSpPr txBox="1">
            <a:spLocks/>
          </p:cNvSpPr>
          <p:nvPr>
            <p:custDataLst>
              <p:tags r:id="rId1"/>
            </p:custDataLst>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Subtitle 6"/>
          <p:cNvSpPr>
            <a:spLocks noGrp="1"/>
          </p:cNvSpPr>
          <p:nvPr>
            <p:ph type="subTitle" sz="quarter" idx="1"/>
          </p:nvPr>
        </p:nvSpPr>
        <p:spPr>
          <a:xfrm>
            <a:off x="1295400" y="4648200"/>
            <a:ext cx="6172200" cy="1752600"/>
          </a:xfrm>
        </p:spPr>
        <p:txBody>
          <a:bodyPr/>
          <a:lstStyle/>
          <a:p>
            <a:r>
              <a:rPr lang="en-US" dirty="0">
                <a:solidFill>
                  <a:srgbClr val="E74C39"/>
                </a:solidFill>
                <a:latin typeface="Franklin Gothic Book"/>
              </a:rPr>
              <a:t>Understanding students’ established behaviors in high school helps foster skills, knowledge, and abilities in the curriculum and co-curriculum.</a:t>
            </a:r>
          </a:p>
        </p:txBody>
      </p:sp>
      <p:sp>
        <p:nvSpPr>
          <p:cNvPr id="4" name="Rectangle 2"/>
          <p:cNvSpPr txBox="1">
            <a:spLocks noChangeArrowheads="1"/>
          </p:cNvSpPr>
          <p:nvPr/>
        </p:nvSpPr>
        <p:spPr bwMode="auto">
          <a:xfrm>
            <a:off x="0" y="2362200"/>
            <a:ext cx="9164444" cy="1752600"/>
          </a:xfrm>
          <a:prstGeom prst="rect">
            <a:avLst/>
          </a:prstGeom>
          <a:solidFill>
            <a:srgbClr val="E74C39"/>
          </a:solidFill>
          <a:ln w="9525">
            <a:solidFill>
              <a:schemeClr val="bg2"/>
            </a:solid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36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pPr eaLnBrk="1" hangingPunct="1">
              <a:defRPr/>
            </a:pPr>
            <a:r>
              <a:rPr lang="en-US" sz="4400" b="0" dirty="0">
                <a:solidFill>
                  <a:srgbClr val="202945"/>
                </a:solidFill>
                <a:latin typeface="Franklin Gothic Medium" panose="020B0603020102020204" pitchFamily="34" charset="0"/>
              </a:rPr>
              <a:t>High School Experiences</a:t>
            </a:r>
            <a:endParaRPr lang="en-US" sz="4400" b="0" kern="0" dirty="0">
              <a:solidFill>
                <a:schemeClr val="bg1"/>
              </a:solidFill>
              <a:latin typeface="Franklin Gothic Medium" panose="020B0603020102020204" pitchFamily="34" charset="0"/>
            </a:endParaRPr>
          </a:p>
        </p:txBody>
      </p:sp>
      <p:sp>
        <p:nvSpPr>
          <p:cNvPr id="5"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6"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3" action="ppaction://hlinksldjump"/>
              </a:rPr>
              <a:t>Return to contents</a:t>
            </a:r>
            <a:endParaRPr lang="en-US" sz="1200" dirty="0">
              <a:solidFill>
                <a:srgbClr val="7680AC"/>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0999"/>
            <a:ext cx="9140825" cy="989013"/>
          </a:xfrm>
        </p:spPr>
        <p:txBody>
          <a:bodyPr/>
          <a:lstStyle/>
          <a:p>
            <a:r>
              <a:rPr lang="en-US" dirty="0">
                <a:solidFill>
                  <a:srgbClr val="202945"/>
                </a:solidFill>
                <a:latin typeface="Franklin Gothic Medium" panose="020B0603020102020204" pitchFamily="34" charset="0"/>
              </a:rPr>
              <a:t>High School Experiences</a:t>
            </a:r>
            <a:r>
              <a:rPr lang="en-US" dirty="0">
                <a:solidFill>
                  <a:schemeClr val="tx1"/>
                </a:solidFill>
                <a:latin typeface="Franklin Gothic Medium" panose="020B0603020102020204" pitchFamily="34" charset="0"/>
              </a:rPr>
              <a:t/>
            </a:r>
            <a:br>
              <a:rPr lang="en-US" dirty="0">
                <a:solidFill>
                  <a:schemeClr val="tx1"/>
                </a:solidFill>
                <a:latin typeface="Franklin Gothic Medium" panose="020B0603020102020204" pitchFamily="34" charset="0"/>
              </a:rPr>
            </a:br>
            <a:r>
              <a:rPr lang="en-US" sz="2150" dirty="0">
                <a:solidFill>
                  <a:srgbClr val="E74C39"/>
                </a:solidFill>
                <a:latin typeface="Franklin Gothic Book"/>
              </a:rPr>
              <a:t>Please mark which of the following courses you have completed.</a:t>
            </a:r>
          </a:p>
        </p:txBody>
      </p:sp>
      <p:graphicFrame>
        <p:nvGraphicFramePr>
          <p:cNvPr id="5" name="Course completion"/>
          <p:cNvGraphicFramePr>
            <a:graphicFrameLocks noGrp="1"/>
          </p:cNvGraphicFramePr>
          <p:nvPr>
            <p:ph idx="1"/>
            <p:extLst>
              <p:ext uri="{D42A27DB-BD31-4B8C-83A1-F6EECF244321}">
                <p14:modId xmlns:p14="http://schemas.microsoft.com/office/powerpoint/2010/main" val="4001864159"/>
              </p:ext>
            </p:extLst>
          </p:nvPr>
        </p:nvGraphicFramePr>
        <p:xfrm>
          <a:off x="608012" y="1370012"/>
          <a:ext cx="7924800" cy="5183188"/>
        </p:xfrm>
        <a:graphic>
          <a:graphicData uri="http://schemas.openxmlformats.org/drawingml/2006/chart">
            <c:chart xmlns:c="http://schemas.openxmlformats.org/drawingml/2006/chart" xmlns:r="http://schemas.openxmlformats.org/officeDocument/2006/relationships" r:id="rId3"/>
          </a:graphicData>
        </a:graphic>
      </p:graphicFrame>
      <p:sp>
        <p:nvSpPr>
          <p:cNvPr id="6"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7"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8"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4" action="ppaction://hlinksldjump"/>
              </a:rPr>
              <a:t>Return to contents</a:t>
            </a:r>
            <a:endParaRPr lang="en-US" sz="1200" dirty="0">
              <a:solidFill>
                <a:srgbClr val="7680AC"/>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a:spLocks noChangeArrowheads="1"/>
          </p:cNvSpPr>
          <p:nvPr/>
        </p:nvSpPr>
        <p:spPr bwMode="auto">
          <a:xfrm>
            <a:off x="1522846" y="6248400"/>
            <a:ext cx="2629887" cy="276999"/>
          </a:xfrm>
          <a:prstGeom prst="rect">
            <a:avLst/>
          </a:prstGeom>
          <a:noFill/>
          <a:ln w="9525">
            <a:noFill/>
            <a:miter lim="800000"/>
            <a:headEnd/>
            <a:tailEnd/>
          </a:ln>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sz="1200" dirty="0">
                <a:solidFill>
                  <a:srgbClr val="202945"/>
                </a:solidFill>
              </a:rPr>
              <a:t> Your Institution       Comparison Group</a:t>
            </a:r>
          </a:p>
        </p:txBody>
      </p:sp>
      <p:graphicFrame>
        <p:nvGraphicFramePr>
          <p:cNvPr id="10" name="Object 6"/>
          <p:cNvGraphicFramePr>
            <a:graphicFrameLocks noChangeAspect="1"/>
          </p:cNvGraphicFramePr>
          <p:nvPr>
            <p:custDataLst>
              <p:tags r:id="rId1"/>
            </p:custDataLst>
          </p:nvPr>
        </p:nvGraphicFramePr>
        <p:xfrm>
          <a:off x="98425" y="1498600"/>
          <a:ext cx="8956675" cy="4394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Habits of Mind"/>
          <p:cNvGraphicFramePr>
            <a:graphicFrameLocks/>
          </p:cNvGraphicFramePr>
          <p:nvPr>
            <p:extLst>
              <p:ext uri="{D42A27DB-BD31-4B8C-83A1-F6EECF244321}">
                <p14:modId xmlns:p14="http://schemas.microsoft.com/office/powerpoint/2010/main" val="4120365546"/>
              </p:ext>
            </p:extLst>
          </p:nvPr>
        </p:nvGraphicFramePr>
        <p:xfrm>
          <a:off x="0" y="1600200"/>
          <a:ext cx="7162800" cy="4648200"/>
        </p:xfrm>
        <a:graphic>
          <a:graphicData uri="http://schemas.openxmlformats.org/drawingml/2006/chart">
            <c:chart xmlns:c="http://schemas.openxmlformats.org/drawingml/2006/chart" xmlns:r="http://schemas.openxmlformats.org/officeDocument/2006/relationships" r:id="rId5"/>
          </a:graphicData>
        </a:graphic>
      </p:graphicFrame>
      <p:sp>
        <p:nvSpPr>
          <p:cNvPr id="7173" name="Rectangle 2"/>
          <p:cNvSpPr>
            <a:spLocks noGrp="1" noChangeArrowheads="1"/>
          </p:cNvSpPr>
          <p:nvPr>
            <p:ph type="title" idx="4294967295"/>
          </p:nvPr>
        </p:nvSpPr>
        <p:spPr>
          <a:xfrm>
            <a:off x="914400" y="152400"/>
            <a:ext cx="8077200" cy="1219200"/>
          </a:xfrm>
        </p:spPr>
        <p:txBody>
          <a:bodyPr/>
          <a:lstStyle/>
          <a:p>
            <a:pPr eaLnBrk="1" hangingPunct="1">
              <a:defRPr/>
            </a:pPr>
            <a:r>
              <a:rPr lang="en-US" dirty="0">
                <a:solidFill>
                  <a:srgbClr val="202945"/>
                </a:solidFill>
                <a:latin typeface="Franklin Gothic Book"/>
              </a:rPr>
              <a:t>Habits of Mind</a:t>
            </a:r>
            <a:r>
              <a:rPr lang="en-US" dirty="0">
                <a:solidFill>
                  <a:schemeClr val="tx1"/>
                </a:solidFill>
              </a:rPr>
              <a:t/>
            </a:r>
            <a:br>
              <a:rPr lang="en-US" dirty="0">
                <a:solidFill>
                  <a:schemeClr val="tx1"/>
                </a:solidFill>
              </a:rPr>
            </a:br>
            <a:r>
              <a:rPr lang="en-US" sz="1600" i="1" dirty="0">
                <a:solidFill>
                  <a:srgbClr val="E74C39"/>
                </a:solidFill>
                <a:latin typeface="Franklin Gothic"/>
              </a:rPr>
              <a:t>Habits of Mind </a:t>
            </a:r>
            <a:r>
              <a:rPr lang="en-US" sz="1600" dirty="0">
                <a:solidFill>
                  <a:srgbClr val="E74C39"/>
                </a:solidFill>
                <a:latin typeface="Franklin Gothic"/>
              </a:rPr>
              <a:t>is a unified measure of the behaviors and traits associated with academic success. These learning behaviors are seen as the foundation for lifelong learning.</a:t>
            </a:r>
          </a:p>
        </p:txBody>
      </p:sp>
      <p:sp>
        <p:nvSpPr>
          <p:cNvPr id="7176" name="TextBox 1"/>
          <p:cNvSpPr txBox="1">
            <a:spLocks noChangeArrowheads="1"/>
          </p:cNvSpPr>
          <p:nvPr/>
        </p:nvSpPr>
        <p:spPr bwMode="auto">
          <a:xfrm>
            <a:off x="5791200" y="1828800"/>
            <a:ext cx="2971800" cy="4343400"/>
          </a:xfrm>
          <a:prstGeom prst="rect">
            <a:avLst/>
          </a:prstGeom>
          <a:noFill/>
          <a:ln w="9525">
            <a:noFill/>
            <a:miter lim="800000"/>
            <a:headEnd/>
            <a:tailEnd/>
          </a:ln>
        </p:spPr>
        <p:txBody>
          <a:bodyPr anchor="t"/>
          <a:lstStyle/>
          <a:p>
            <a:pPr algn="ctr">
              <a:defRPr/>
            </a:pPr>
            <a:r>
              <a:rPr lang="en-US" sz="1600" b="1" u="sng" dirty="0">
                <a:solidFill>
                  <a:schemeClr val="bg2"/>
                </a:solidFill>
                <a:latin typeface="Franklin Gothic Book"/>
              </a:rPr>
              <a:t>Construct Items</a:t>
            </a:r>
            <a:endParaRPr lang="en-US" sz="1200" u="sng" dirty="0">
              <a:solidFill>
                <a:srgbClr val="202945"/>
              </a:solidFill>
              <a:latin typeface="Franklin Gothic Book"/>
            </a:endParaRPr>
          </a:p>
          <a:p>
            <a:pPr marL="171450" indent="-171450">
              <a:buFont typeface="Arial"/>
              <a:buChar char="•"/>
              <a:defRPr/>
            </a:pPr>
            <a:endParaRPr lang="en-US" sz="1200" b="1" dirty="0">
              <a:solidFill>
                <a:schemeClr val="bg2"/>
              </a:solidFill>
              <a:latin typeface="Franklin Gothic Book"/>
            </a:endParaRPr>
          </a:p>
          <a:p>
            <a:pPr marL="171450" indent="-171450">
              <a:buFont typeface="Arial"/>
              <a:buChar char="•"/>
              <a:defRPr/>
            </a:pPr>
            <a:r>
              <a:rPr lang="en-US" sz="1200" b="1" dirty="0" smtClean="0">
                <a:solidFill>
                  <a:schemeClr val="bg2"/>
                </a:solidFill>
                <a:latin typeface="Franklin Gothic Book"/>
              </a:rPr>
              <a:t>Seek </a:t>
            </a:r>
            <a:r>
              <a:rPr lang="en-US" sz="1200" b="1" dirty="0">
                <a:solidFill>
                  <a:schemeClr val="bg2"/>
                </a:solidFill>
                <a:latin typeface="Franklin Gothic Book"/>
              </a:rPr>
              <a:t>solutions to problems and explain them to </a:t>
            </a:r>
            <a:r>
              <a:rPr lang="en-US" sz="1200" b="1" dirty="0" smtClean="0">
                <a:solidFill>
                  <a:schemeClr val="bg2"/>
                </a:solidFill>
                <a:latin typeface="Franklin Gothic Book"/>
              </a:rPr>
              <a:t>others </a:t>
            </a:r>
          </a:p>
          <a:p>
            <a:pPr marL="171450" indent="-171450">
              <a:buFont typeface="Arial"/>
              <a:buChar char="•"/>
              <a:defRPr/>
            </a:pPr>
            <a:r>
              <a:rPr lang="en-US" sz="1200" b="1" dirty="0">
                <a:solidFill>
                  <a:schemeClr val="bg2"/>
                </a:solidFill>
                <a:latin typeface="Franklin Gothic Book"/>
              </a:rPr>
              <a:t>Support your opinions with a logical argument </a:t>
            </a:r>
          </a:p>
          <a:p>
            <a:pPr marL="171450" indent="-171450">
              <a:buFont typeface="Arial"/>
              <a:buChar char="•"/>
              <a:defRPr/>
            </a:pPr>
            <a:r>
              <a:rPr lang="en-US" sz="1200" b="1" dirty="0">
                <a:solidFill>
                  <a:schemeClr val="bg2"/>
                </a:solidFill>
                <a:latin typeface="Franklin Gothic Book"/>
              </a:rPr>
              <a:t>Look up scientific research articles and resources </a:t>
            </a:r>
          </a:p>
          <a:p>
            <a:pPr marL="171450" indent="-171450">
              <a:buFont typeface="Arial"/>
              <a:buChar char="•"/>
              <a:defRPr/>
            </a:pPr>
            <a:r>
              <a:rPr lang="en-US" sz="1200" b="1" dirty="0">
                <a:solidFill>
                  <a:schemeClr val="bg2"/>
                </a:solidFill>
                <a:latin typeface="Franklin Gothic Book"/>
              </a:rPr>
              <a:t>Take a risk because you felt you had more to gain </a:t>
            </a:r>
          </a:p>
          <a:p>
            <a:pPr marL="171450" indent="-171450">
              <a:buFont typeface="Arial"/>
              <a:buChar char="•"/>
              <a:defRPr/>
            </a:pPr>
            <a:r>
              <a:rPr lang="en-US" sz="1200" b="1" dirty="0" smtClean="0">
                <a:solidFill>
                  <a:schemeClr val="bg2"/>
                </a:solidFill>
                <a:latin typeface="Franklin Gothic Book"/>
              </a:rPr>
              <a:t>Accept </a:t>
            </a:r>
            <a:r>
              <a:rPr lang="en-US" sz="1200" b="1" dirty="0">
                <a:solidFill>
                  <a:schemeClr val="bg2"/>
                </a:solidFill>
                <a:latin typeface="Franklin Gothic Book"/>
              </a:rPr>
              <a:t>mistakes as part of the </a:t>
            </a:r>
            <a:r>
              <a:rPr lang="en-US" sz="1200" b="1" dirty="0" smtClean="0">
                <a:solidFill>
                  <a:schemeClr val="bg2"/>
                </a:solidFill>
                <a:latin typeface="Franklin Gothic Book"/>
              </a:rPr>
              <a:t>learning process </a:t>
            </a:r>
            <a:endParaRPr lang="en-US" sz="1200" b="1" dirty="0">
              <a:solidFill>
                <a:schemeClr val="bg2"/>
              </a:solidFill>
              <a:latin typeface="Franklin Gothic Book"/>
            </a:endParaRPr>
          </a:p>
          <a:p>
            <a:pPr marL="171450" indent="-171450">
              <a:buFont typeface="Arial"/>
              <a:buChar char="•"/>
              <a:defRPr/>
            </a:pPr>
            <a:r>
              <a:rPr lang="en-US" sz="1200" b="1" dirty="0" smtClean="0">
                <a:solidFill>
                  <a:schemeClr val="bg2"/>
                </a:solidFill>
                <a:latin typeface="Franklin Gothic Book"/>
              </a:rPr>
              <a:t>Take on a challenge that scares you </a:t>
            </a:r>
          </a:p>
          <a:p>
            <a:pPr marL="171450" indent="-171450">
              <a:buFont typeface="Arial"/>
              <a:buChar char="•"/>
              <a:defRPr/>
            </a:pPr>
            <a:r>
              <a:rPr lang="en-US" sz="1200" b="1" dirty="0" smtClean="0">
                <a:solidFill>
                  <a:schemeClr val="bg2"/>
                </a:solidFill>
                <a:latin typeface="Franklin Gothic Book"/>
              </a:rPr>
              <a:t>Ask questions in class</a:t>
            </a:r>
          </a:p>
          <a:p>
            <a:pPr marL="171450" indent="-171450">
              <a:buFont typeface="Arial"/>
              <a:buChar char="•"/>
              <a:defRPr/>
            </a:pPr>
            <a:r>
              <a:rPr lang="en-US" sz="1200" b="1" dirty="0" smtClean="0">
                <a:solidFill>
                  <a:schemeClr val="bg2"/>
                </a:solidFill>
                <a:latin typeface="Franklin Gothic Book"/>
              </a:rPr>
              <a:t>Explore topics on your own, even though it was not required for a class </a:t>
            </a:r>
          </a:p>
          <a:p>
            <a:pPr marL="171450" indent="-171450">
              <a:buFont typeface="Arial"/>
              <a:buChar char="•"/>
              <a:defRPr/>
            </a:pPr>
            <a:r>
              <a:rPr lang="en-US" sz="1200" b="1" dirty="0" smtClean="0">
                <a:solidFill>
                  <a:schemeClr val="bg2"/>
                </a:solidFill>
                <a:latin typeface="Franklin Gothic Book"/>
              </a:rPr>
              <a:t>Evaluate </a:t>
            </a:r>
            <a:r>
              <a:rPr lang="en-US" sz="1200" b="1" dirty="0">
                <a:solidFill>
                  <a:schemeClr val="bg2"/>
                </a:solidFill>
                <a:latin typeface="Franklin Gothic Book"/>
              </a:rPr>
              <a:t>the quality or reliability of information you received </a:t>
            </a:r>
          </a:p>
          <a:p>
            <a:pPr marL="171450" indent="-171450">
              <a:buFont typeface="Arial"/>
              <a:buChar char="•"/>
              <a:defRPr/>
            </a:pPr>
            <a:r>
              <a:rPr lang="en-US" sz="1200" b="1" dirty="0">
                <a:solidFill>
                  <a:schemeClr val="bg2"/>
                </a:solidFill>
                <a:latin typeface="Franklin Gothic Book"/>
              </a:rPr>
              <a:t>Seek alternative solutions to a </a:t>
            </a:r>
            <a:r>
              <a:rPr lang="en-US" sz="1200" b="1" dirty="0" smtClean="0">
                <a:solidFill>
                  <a:schemeClr val="bg2"/>
                </a:solidFill>
                <a:latin typeface="Franklin Gothic Book"/>
              </a:rPr>
              <a:t>problem </a:t>
            </a:r>
            <a:endParaRPr lang="en-US" sz="1200" b="1" dirty="0">
              <a:solidFill>
                <a:schemeClr val="bg2"/>
              </a:solidFill>
              <a:latin typeface="Franklin Gothic Book"/>
            </a:endParaRPr>
          </a:p>
          <a:p>
            <a:pPr marL="171450" indent="-171450">
              <a:buFont typeface="Arial"/>
              <a:buChar char="•"/>
              <a:defRPr/>
            </a:pPr>
            <a:r>
              <a:rPr lang="en-US" sz="1200" b="1" dirty="0" smtClean="0">
                <a:solidFill>
                  <a:schemeClr val="bg2"/>
                </a:solidFill>
                <a:latin typeface="Franklin Gothic Book"/>
              </a:rPr>
              <a:t>Analyze </a:t>
            </a:r>
            <a:r>
              <a:rPr lang="en-US" sz="1200" b="1" dirty="0">
                <a:solidFill>
                  <a:schemeClr val="bg2"/>
                </a:solidFill>
                <a:latin typeface="Franklin Gothic Book"/>
              </a:rPr>
              <a:t>multiple sources of information before coming to a </a:t>
            </a:r>
            <a:r>
              <a:rPr lang="en-US" sz="1200" b="1" dirty="0" smtClean="0">
                <a:solidFill>
                  <a:schemeClr val="bg2"/>
                </a:solidFill>
                <a:latin typeface="Franklin Gothic Book"/>
              </a:rPr>
              <a:t>conclusion </a:t>
            </a:r>
            <a:endParaRPr lang="en-US" sz="1200" b="1" dirty="0">
              <a:solidFill>
                <a:schemeClr val="bg2"/>
              </a:solidFill>
              <a:latin typeface="Franklin Gothic Book"/>
            </a:endParaRPr>
          </a:p>
          <a:p>
            <a:pPr>
              <a:defRPr/>
            </a:pPr>
            <a:endParaRPr lang="en-US" sz="1200" dirty="0">
              <a:solidFill>
                <a:schemeClr val="bg1"/>
              </a:solidFill>
            </a:endParaRPr>
          </a:p>
          <a:p>
            <a:pPr>
              <a:buFont typeface="Arial" charset="0"/>
              <a:buChar char="•"/>
              <a:defRPr/>
            </a:pPr>
            <a:endParaRPr lang="en-US" sz="1200" dirty="0">
              <a:solidFill>
                <a:schemeClr val="bg1"/>
              </a:solidFill>
            </a:endParaRPr>
          </a:p>
        </p:txBody>
      </p:sp>
      <p:sp>
        <p:nvSpPr>
          <p:cNvPr id="15" name="Rectangle 14"/>
          <p:cNvSpPr/>
          <p:nvPr/>
        </p:nvSpPr>
        <p:spPr bwMode="auto">
          <a:xfrm>
            <a:off x="1524000" y="6324600"/>
            <a:ext cx="76200" cy="76200"/>
          </a:xfrm>
          <a:prstGeom prst="rect">
            <a:avLst/>
          </a:prstGeom>
          <a:solidFill>
            <a:schemeClr val="accent1"/>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6" name="Rectangle 15"/>
          <p:cNvSpPr/>
          <p:nvPr/>
        </p:nvSpPr>
        <p:spPr bwMode="auto">
          <a:xfrm>
            <a:off x="2743200" y="6324600"/>
            <a:ext cx="76200" cy="76200"/>
          </a:xfrm>
          <a:prstGeom prst="rect">
            <a:avLst/>
          </a:prstGeom>
          <a:solidFill>
            <a:schemeClr val="bg2"/>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1"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14"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17"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6" action="ppaction://hlinksldjump"/>
              </a:rPr>
              <a:t>Return to contents</a:t>
            </a:r>
            <a:endParaRPr lang="en-US" sz="1200" dirty="0">
              <a:solidFill>
                <a:srgbClr val="7680AC"/>
              </a:solidFill>
            </a:endParaRPr>
          </a:p>
        </p:txBody>
      </p:sp>
    </p:spTree>
    <p:extLst>
      <p:ext uri="{BB962C8B-B14F-4D97-AF65-F5344CB8AC3E}">
        <p14:creationId xmlns:p14="http://schemas.microsoft.com/office/powerpoint/2010/main" val="8336212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Object 6"/>
          <p:cNvGraphicFramePr>
            <a:graphicFrameLocks noChangeAspect="1"/>
          </p:cNvGraphicFramePr>
          <p:nvPr>
            <p:custDataLst>
              <p:tags r:id="rId1"/>
            </p:custDataLst>
            <p:extLst>
              <p:ext uri="{D42A27DB-BD31-4B8C-83A1-F6EECF244321}">
                <p14:modId xmlns:p14="http://schemas.microsoft.com/office/powerpoint/2010/main" val="2132840234"/>
              </p:ext>
            </p:extLst>
          </p:nvPr>
        </p:nvGraphicFramePr>
        <p:xfrm>
          <a:off x="221391" y="1476487"/>
          <a:ext cx="8956675" cy="4394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Pluralistic Orientation"/>
          <p:cNvGraphicFramePr>
            <a:graphicFrameLocks/>
          </p:cNvGraphicFramePr>
          <p:nvPr>
            <p:extLst>
              <p:ext uri="{D42A27DB-BD31-4B8C-83A1-F6EECF244321}">
                <p14:modId xmlns:p14="http://schemas.microsoft.com/office/powerpoint/2010/main" val="3534041997"/>
              </p:ext>
            </p:extLst>
          </p:nvPr>
        </p:nvGraphicFramePr>
        <p:xfrm>
          <a:off x="152400" y="1676400"/>
          <a:ext cx="6477000" cy="4800600"/>
        </p:xfrm>
        <a:graphic>
          <a:graphicData uri="http://schemas.openxmlformats.org/drawingml/2006/chart">
            <c:chart xmlns:c="http://schemas.openxmlformats.org/drawingml/2006/chart" xmlns:r="http://schemas.openxmlformats.org/officeDocument/2006/relationships" r:id="rId5"/>
          </a:graphicData>
        </a:graphic>
      </p:graphicFrame>
      <p:sp>
        <p:nvSpPr>
          <p:cNvPr id="7176" name="TextBox 1"/>
          <p:cNvSpPr txBox="1">
            <a:spLocks noChangeArrowheads="1"/>
          </p:cNvSpPr>
          <p:nvPr/>
        </p:nvSpPr>
        <p:spPr bwMode="auto">
          <a:xfrm>
            <a:off x="5758927" y="1895587"/>
            <a:ext cx="3352800" cy="3556000"/>
          </a:xfrm>
          <a:prstGeom prst="rect">
            <a:avLst/>
          </a:prstGeom>
          <a:noFill/>
          <a:ln w="9525">
            <a:noFill/>
            <a:miter lim="800000"/>
            <a:headEnd/>
            <a:tailEnd/>
          </a:ln>
        </p:spPr>
        <p:txBody>
          <a:bodyPr anchor="t"/>
          <a:lstStyle/>
          <a:p>
            <a:pPr algn="ctr">
              <a:defRPr/>
            </a:pPr>
            <a:r>
              <a:rPr lang="en-US" sz="1400" b="1" u="sng" dirty="0">
                <a:solidFill>
                  <a:srgbClr val="202945"/>
                </a:solidFill>
                <a:latin typeface="Franklin Gothic Book"/>
              </a:rPr>
              <a:t>Construct Items</a:t>
            </a:r>
          </a:p>
          <a:p>
            <a:pPr marL="285750" indent="-285750">
              <a:buFont typeface="Arial" panose="020B0604020202020204" pitchFamily="34" charset="0"/>
              <a:buChar char="•"/>
              <a:defRPr/>
            </a:pPr>
            <a:endParaRPr lang="en-US" sz="1400" b="1" u="sng" dirty="0">
              <a:solidFill>
                <a:srgbClr val="202945"/>
              </a:solidFill>
              <a:latin typeface="Franklin Gothic Book"/>
            </a:endParaRPr>
          </a:p>
          <a:p>
            <a:pPr marL="404813" indent="-285750">
              <a:buFont typeface="Arial" panose="020B0604020202020204" pitchFamily="34" charset="0"/>
              <a:buChar char="•"/>
              <a:defRPr/>
            </a:pPr>
            <a:r>
              <a:rPr lang="en-US" sz="1400" b="1" dirty="0">
                <a:solidFill>
                  <a:srgbClr val="202945"/>
                </a:solidFill>
                <a:latin typeface="Franklin Gothic Book"/>
              </a:rPr>
              <a:t>Ability to see the world from someone else's perspective </a:t>
            </a:r>
          </a:p>
          <a:p>
            <a:pPr marL="404813" indent="-285750">
              <a:buFont typeface="Arial" panose="020B0604020202020204" pitchFamily="34" charset="0"/>
              <a:buChar char="•"/>
              <a:defRPr/>
            </a:pPr>
            <a:r>
              <a:rPr lang="en-US" sz="1400" b="1" dirty="0" smtClean="0">
                <a:solidFill>
                  <a:srgbClr val="202945"/>
                </a:solidFill>
                <a:latin typeface="Franklin Gothic Book"/>
              </a:rPr>
              <a:t>Tolerance </a:t>
            </a:r>
            <a:r>
              <a:rPr lang="en-US" sz="1400" b="1" dirty="0">
                <a:solidFill>
                  <a:srgbClr val="202945"/>
                </a:solidFill>
                <a:latin typeface="Franklin Gothic Book"/>
              </a:rPr>
              <a:t>of others with different </a:t>
            </a:r>
            <a:r>
              <a:rPr lang="en-US" sz="1400" b="1" dirty="0" smtClean="0">
                <a:solidFill>
                  <a:srgbClr val="202945"/>
                </a:solidFill>
                <a:latin typeface="Franklin Gothic Book"/>
              </a:rPr>
              <a:t>beliefs </a:t>
            </a:r>
          </a:p>
          <a:p>
            <a:pPr marL="404813" indent="-285750">
              <a:buFont typeface="Arial" panose="020B0604020202020204" pitchFamily="34" charset="0"/>
              <a:buChar char="•"/>
              <a:defRPr/>
            </a:pPr>
            <a:r>
              <a:rPr lang="en-US" sz="1400" b="1" dirty="0">
                <a:solidFill>
                  <a:srgbClr val="202945"/>
                </a:solidFill>
                <a:latin typeface="Franklin Gothic Book"/>
              </a:rPr>
              <a:t>Openness to having my views challenged </a:t>
            </a:r>
          </a:p>
          <a:p>
            <a:pPr marL="404813" indent="-285750">
              <a:buFont typeface="Arial" panose="020B0604020202020204" pitchFamily="34" charset="0"/>
              <a:buChar char="•"/>
              <a:defRPr/>
            </a:pPr>
            <a:r>
              <a:rPr lang="en-US" sz="1400" b="1" dirty="0">
                <a:solidFill>
                  <a:srgbClr val="202945"/>
                </a:solidFill>
                <a:latin typeface="Franklin Gothic Book"/>
              </a:rPr>
              <a:t>Ability to discuss and negotiate controversial issues </a:t>
            </a:r>
          </a:p>
          <a:p>
            <a:pPr marL="404813" indent="-285750">
              <a:buFont typeface="Arial" panose="020B0604020202020204" pitchFamily="34" charset="0"/>
              <a:buChar char="•"/>
              <a:defRPr/>
            </a:pPr>
            <a:r>
              <a:rPr lang="en-US" sz="1400" b="1" dirty="0">
                <a:solidFill>
                  <a:srgbClr val="202945"/>
                </a:solidFill>
                <a:latin typeface="Franklin Gothic Book"/>
              </a:rPr>
              <a:t>Ability to work cooperatively with diverse </a:t>
            </a:r>
            <a:r>
              <a:rPr lang="en-US" sz="1400" b="1" dirty="0" smtClean="0">
                <a:solidFill>
                  <a:srgbClr val="202945"/>
                </a:solidFill>
                <a:latin typeface="Franklin Gothic Book"/>
              </a:rPr>
              <a:t>people </a:t>
            </a:r>
            <a:endParaRPr lang="en-US" sz="1400" b="1" dirty="0">
              <a:solidFill>
                <a:srgbClr val="202945"/>
              </a:solidFill>
              <a:latin typeface="Franklin Gothic Book"/>
            </a:endParaRPr>
          </a:p>
          <a:p>
            <a:pPr>
              <a:defRPr/>
            </a:pPr>
            <a:endParaRPr lang="en-US" sz="1200" dirty="0">
              <a:solidFill>
                <a:schemeClr val="bg1"/>
              </a:solidFill>
              <a:latin typeface="Franklin Gothic Book"/>
            </a:endParaRPr>
          </a:p>
        </p:txBody>
      </p:sp>
      <p:sp>
        <p:nvSpPr>
          <p:cNvPr id="14" name="Rectangle 2"/>
          <p:cNvSpPr txBox="1">
            <a:spLocks noChangeArrowheads="1"/>
          </p:cNvSpPr>
          <p:nvPr/>
        </p:nvSpPr>
        <p:spPr bwMode="auto">
          <a:xfrm>
            <a:off x="914400" y="152400"/>
            <a:ext cx="8229600" cy="1295400"/>
          </a:xfrm>
          <a:prstGeom prst="rect">
            <a:avLst/>
          </a:prstGeom>
          <a:noFill/>
          <a:ln w="9525">
            <a:noFill/>
            <a:miter lim="800000"/>
            <a:headEnd/>
            <a:tailEnd/>
          </a:ln>
        </p:spPr>
        <p:txBody>
          <a:bodyPr anchor="ctr" anchorCtr="1"/>
          <a:lstStyle/>
          <a:p>
            <a:pPr algn="ctr" eaLnBrk="1" hangingPunct="1">
              <a:defRPr/>
            </a:pPr>
            <a:r>
              <a:rPr lang="en-US" sz="2800" b="1" kern="0" dirty="0">
                <a:solidFill>
                  <a:srgbClr val="202945"/>
                </a:solidFill>
                <a:latin typeface="Franklin Gothic Book"/>
                <a:ea typeface="+mj-ea"/>
                <a:cs typeface="+mj-cs"/>
              </a:rPr>
              <a:t>Pluralistic </a:t>
            </a:r>
            <a:r>
              <a:rPr lang="en-US" sz="2800" b="1" kern="0" dirty="0" smtClean="0">
                <a:solidFill>
                  <a:srgbClr val="202945"/>
                </a:solidFill>
                <a:latin typeface="Franklin Gothic Book"/>
                <a:ea typeface="+mj-ea"/>
                <a:cs typeface="+mj-cs"/>
              </a:rPr>
              <a:t>Orientation</a:t>
            </a:r>
            <a:r>
              <a:rPr lang="en-US" sz="1600" b="1" kern="0" dirty="0">
                <a:latin typeface="+mj-lt"/>
                <a:ea typeface="+mj-ea"/>
                <a:cs typeface="+mj-cs"/>
              </a:rPr>
              <a:t/>
            </a:r>
            <a:br>
              <a:rPr lang="en-US" sz="1600" b="1" kern="0" dirty="0">
                <a:latin typeface="+mj-lt"/>
                <a:ea typeface="+mj-ea"/>
                <a:cs typeface="+mj-cs"/>
              </a:rPr>
            </a:br>
            <a:r>
              <a:rPr lang="en-US" sz="1600" b="1" i="1" kern="0" dirty="0">
                <a:solidFill>
                  <a:srgbClr val="E74C39"/>
                </a:solidFill>
                <a:latin typeface="Franklin Gothic"/>
                <a:ea typeface="+mj-ea"/>
                <a:cs typeface="+mj-cs"/>
              </a:rPr>
              <a:t>Pluralistic Orientation </a:t>
            </a:r>
            <a:r>
              <a:rPr lang="en-US" sz="1600" b="1" kern="0" dirty="0">
                <a:solidFill>
                  <a:srgbClr val="E74C39"/>
                </a:solidFill>
                <a:latin typeface="Franklin Gothic"/>
                <a:ea typeface="+mj-ea"/>
                <a:cs typeface="+mj-cs"/>
              </a:rPr>
              <a:t>measures skills and dispositions appropriate for </a:t>
            </a:r>
            <a:r>
              <a:rPr lang="en-US" sz="1600" b="1" kern="0" dirty="0">
                <a:latin typeface="Franklin Gothic"/>
                <a:ea typeface="+mj-ea"/>
                <a:cs typeface="+mj-cs"/>
              </a:rPr>
              <a:t/>
            </a:r>
            <a:br>
              <a:rPr lang="en-US" sz="1600" b="1" kern="0" dirty="0">
                <a:latin typeface="Franklin Gothic"/>
                <a:ea typeface="+mj-ea"/>
                <a:cs typeface="+mj-cs"/>
              </a:rPr>
            </a:br>
            <a:r>
              <a:rPr lang="en-US" sz="1600" b="1" kern="0" dirty="0">
                <a:solidFill>
                  <a:srgbClr val="E74C39"/>
                </a:solidFill>
                <a:latin typeface="Franklin Gothic"/>
                <a:ea typeface="+mj-ea"/>
                <a:cs typeface="+mj-cs"/>
              </a:rPr>
              <a:t>living and working in a diverse society.</a:t>
            </a:r>
          </a:p>
        </p:txBody>
      </p:sp>
      <p:sp>
        <p:nvSpPr>
          <p:cNvPr id="7"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8"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9"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6" action="ppaction://hlinksldjump"/>
              </a:rPr>
              <a:t>Return to contents</a:t>
            </a:r>
            <a:endParaRPr lang="en-US" sz="1200" dirty="0">
              <a:solidFill>
                <a:srgbClr val="7680AC"/>
              </a:solidFill>
            </a:endParaRPr>
          </a:p>
        </p:txBody>
      </p:sp>
    </p:spTree>
    <p:extLst>
      <p:ext uri="{BB962C8B-B14F-4D97-AF65-F5344CB8AC3E}">
        <p14:creationId xmlns:p14="http://schemas.microsoft.com/office/powerpoint/2010/main" val="14107320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Object 6"/>
          <p:cNvGraphicFramePr>
            <a:graphicFrameLocks noChangeAspect="1"/>
          </p:cNvGraphicFramePr>
          <p:nvPr>
            <p:custDataLst>
              <p:tags r:id="rId1"/>
            </p:custDataLst>
          </p:nvPr>
        </p:nvGraphicFramePr>
        <p:xfrm>
          <a:off x="98425" y="1498600"/>
          <a:ext cx="8956675" cy="4394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Academic Self-Concept"/>
          <p:cNvGraphicFramePr>
            <a:graphicFrameLocks/>
          </p:cNvGraphicFramePr>
          <p:nvPr>
            <p:extLst>
              <p:ext uri="{D42A27DB-BD31-4B8C-83A1-F6EECF244321}">
                <p14:modId xmlns:p14="http://schemas.microsoft.com/office/powerpoint/2010/main" val="3185850094"/>
              </p:ext>
            </p:extLst>
          </p:nvPr>
        </p:nvGraphicFramePr>
        <p:xfrm>
          <a:off x="533400" y="1600200"/>
          <a:ext cx="6858000" cy="4876800"/>
        </p:xfrm>
        <a:graphic>
          <a:graphicData uri="http://schemas.openxmlformats.org/drawingml/2006/chart">
            <c:chart xmlns:c="http://schemas.openxmlformats.org/drawingml/2006/chart" xmlns:r="http://schemas.openxmlformats.org/officeDocument/2006/relationships" r:id="rId5"/>
          </a:graphicData>
        </a:graphic>
      </p:graphicFrame>
      <p:sp>
        <p:nvSpPr>
          <p:cNvPr id="7176" name="TextBox 1"/>
          <p:cNvSpPr txBox="1">
            <a:spLocks noChangeArrowheads="1"/>
          </p:cNvSpPr>
          <p:nvPr/>
        </p:nvSpPr>
        <p:spPr bwMode="auto">
          <a:xfrm>
            <a:off x="6477000" y="3048000"/>
            <a:ext cx="2578100" cy="2057400"/>
          </a:xfrm>
          <a:prstGeom prst="rect">
            <a:avLst/>
          </a:prstGeom>
          <a:noFill/>
          <a:ln w="9525">
            <a:noFill/>
            <a:miter lim="800000"/>
            <a:headEnd/>
            <a:tailEnd/>
          </a:ln>
        </p:spPr>
        <p:txBody>
          <a:bodyPr anchor="t"/>
          <a:lstStyle/>
          <a:p>
            <a:pPr algn="ctr">
              <a:defRPr/>
            </a:pPr>
            <a:r>
              <a:rPr lang="en-US" sz="1400" b="1" u="sng" dirty="0">
                <a:solidFill>
                  <a:srgbClr val="202945"/>
                </a:solidFill>
                <a:latin typeface="Franklin Gothic Book"/>
              </a:rPr>
              <a:t>Construct Items</a:t>
            </a:r>
          </a:p>
          <a:p>
            <a:pPr>
              <a:defRPr/>
            </a:pPr>
            <a:endParaRPr lang="en-US" sz="1400" b="1" u="sng" dirty="0">
              <a:solidFill>
                <a:srgbClr val="202945"/>
              </a:solidFill>
              <a:latin typeface="Franklin Gothic Book"/>
            </a:endParaRPr>
          </a:p>
          <a:p>
            <a:pPr marL="285750" indent="-285750">
              <a:buFont typeface="Arial" panose="020B0604020202020204" pitchFamily="34" charset="0"/>
              <a:buChar char="•"/>
              <a:defRPr/>
            </a:pPr>
            <a:r>
              <a:rPr lang="en-US" sz="1400" b="1" dirty="0">
                <a:solidFill>
                  <a:srgbClr val="202945"/>
                </a:solidFill>
                <a:latin typeface="Franklin Gothic Book"/>
              </a:rPr>
              <a:t>Self-rated academic ability</a:t>
            </a:r>
          </a:p>
          <a:p>
            <a:pPr marL="285750" indent="-285750">
              <a:buFont typeface="Arial" panose="020B0604020202020204" pitchFamily="34" charset="0"/>
              <a:buChar char="•"/>
              <a:defRPr/>
            </a:pPr>
            <a:r>
              <a:rPr lang="en-US" sz="1400" b="1" dirty="0">
                <a:solidFill>
                  <a:srgbClr val="202945"/>
                </a:solidFill>
                <a:latin typeface="Franklin Gothic Book"/>
              </a:rPr>
              <a:t>Self-rated mathematical ability</a:t>
            </a:r>
          </a:p>
          <a:p>
            <a:pPr marL="285750" indent="-285750">
              <a:buFont typeface="Arial" panose="020B0604020202020204" pitchFamily="34" charset="0"/>
              <a:buChar char="•"/>
              <a:defRPr/>
            </a:pPr>
            <a:r>
              <a:rPr lang="en-US" sz="1400" b="1" dirty="0">
                <a:solidFill>
                  <a:srgbClr val="202945"/>
                </a:solidFill>
                <a:latin typeface="Franklin Gothic Book"/>
              </a:rPr>
              <a:t>Self-rated self-confidence (intellectual)</a:t>
            </a:r>
          </a:p>
          <a:p>
            <a:pPr marL="285750" indent="-285750">
              <a:buFont typeface="Arial" panose="020B0604020202020204" pitchFamily="34" charset="0"/>
              <a:buChar char="•"/>
              <a:defRPr/>
            </a:pPr>
            <a:r>
              <a:rPr lang="en-US" sz="1400" b="1" dirty="0">
                <a:solidFill>
                  <a:srgbClr val="202945"/>
                </a:solidFill>
                <a:latin typeface="Franklin Gothic Book"/>
              </a:rPr>
              <a:t>Self-rated drive to achieve</a:t>
            </a:r>
          </a:p>
          <a:p>
            <a:pPr marL="171450" indent="-171450" algn="just">
              <a:buFont typeface="Arial" panose="020B0604020202020204" pitchFamily="34" charset="0"/>
              <a:buChar char="•"/>
              <a:defRPr/>
            </a:pPr>
            <a:endParaRPr lang="en-US" sz="1200" dirty="0">
              <a:solidFill>
                <a:srgbClr val="202945"/>
              </a:solidFill>
              <a:latin typeface="Franklin Gothic Book"/>
            </a:endParaRPr>
          </a:p>
        </p:txBody>
      </p:sp>
      <p:sp>
        <p:nvSpPr>
          <p:cNvPr id="10" name="Rectangle 2"/>
          <p:cNvSpPr txBox="1">
            <a:spLocks noChangeArrowheads="1"/>
          </p:cNvSpPr>
          <p:nvPr/>
        </p:nvSpPr>
        <p:spPr bwMode="auto">
          <a:xfrm>
            <a:off x="914400" y="152400"/>
            <a:ext cx="8001000" cy="1447800"/>
          </a:xfrm>
          <a:prstGeom prst="rect">
            <a:avLst/>
          </a:prstGeom>
          <a:noFill/>
          <a:ln w="9525">
            <a:noFill/>
            <a:miter lim="800000"/>
            <a:headEnd/>
            <a:tailEnd/>
          </a:ln>
        </p:spPr>
        <p:txBody>
          <a:bodyPr anchor="ctr" anchorCtr="1"/>
          <a:lstStyle/>
          <a:p>
            <a:pPr algn="ctr" eaLnBrk="1" hangingPunct="1">
              <a:defRPr/>
            </a:pPr>
            <a:r>
              <a:rPr lang="en-US" sz="2800" b="1" kern="0" dirty="0">
                <a:solidFill>
                  <a:schemeClr val="bg2"/>
                </a:solidFill>
                <a:latin typeface="Franklin Gothic Book"/>
                <a:ea typeface="+mj-ea"/>
                <a:cs typeface="+mj-cs"/>
              </a:rPr>
              <a:t>Academic </a:t>
            </a:r>
            <a:r>
              <a:rPr lang="en-US" sz="2800" b="1" kern="0" dirty="0" smtClean="0">
                <a:solidFill>
                  <a:schemeClr val="bg2"/>
                </a:solidFill>
                <a:latin typeface="Franklin Gothic Book"/>
                <a:ea typeface="+mj-ea"/>
                <a:cs typeface="+mj-cs"/>
              </a:rPr>
              <a:t>Self-Concept</a:t>
            </a:r>
            <a:r>
              <a:rPr lang="en-US" sz="1600" b="1" i="1" kern="0" dirty="0" smtClean="0">
                <a:latin typeface="Franklin Gothic Book"/>
                <a:ea typeface="+mj-ea"/>
                <a:cs typeface="+mj-cs"/>
              </a:rPr>
              <a:t> </a:t>
            </a:r>
            <a:r>
              <a:rPr lang="en-US" sz="1600" b="1" i="1" kern="0" dirty="0">
                <a:latin typeface="+mj-lt"/>
                <a:ea typeface="+mj-ea"/>
                <a:cs typeface="+mj-cs"/>
              </a:rPr>
              <a:t/>
            </a:r>
            <a:br>
              <a:rPr lang="en-US" sz="1600" b="1" i="1" kern="0" dirty="0">
                <a:latin typeface="+mj-lt"/>
                <a:ea typeface="+mj-ea"/>
                <a:cs typeface="+mj-cs"/>
              </a:rPr>
            </a:br>
            <a:r>
              <a:rPr lang="en-US" sz="1600" b="1" kern="0" dirty="0">
                <a:solidFill>
                  <a:srgbClr val="E74C39"/>
                </a:solidFill>
                <a:latin typeface="Franklin Gothic"/>
                <a:ea typeface="+mj-ea"/>
                <a:cs typeface="+mj-cs"/>
              </a:rPr>
              <a:t>Self-awareness and confidence in academic environments help students learn by encouraging their intellectual inquiry. </a:t>
            </a:r>
            <a:r>
              <a:rPr lang="en-US" sz="1600" b="1" i="1" kern="0" dirty="0">
                <a:solidFill>
                  <a:srgbClr val="E74C39"/>
                </a:solidFill>
                <a:latin typeface="Franklin Gothic"/>
                <a:ea typeface="+mj-ea"/>
                <a:cs typeface="+mj-cs"/>
              </a:rPr>
              <a:t>Academic Self-Concept </a:t>
            </a:r>
            <a:r>
              <a:rPr lang="en-US" sz="1600" b="1" kern="0" dirty="0">
                <a:solidFill>
                  <a:srgbClr val="E74C39"/>
                </a:solidFill>
                <a:latin typeface="Franklin Gothic"/>
                <a:ea typeface="+mj-ea"/>
                <a:cs typeface="+mj-cs"/>
              </a:rPr>
              <a:t>is a unified measure </a:t>
            </a:r>
            <a:r>
              <a:rPr lang="en-US" sz="1600" b="1" kern="0" dirty="0" smtClean="0">
                <a:solidFill>
                  <a:srgbClr val="E74C39"/>
                </a:solidFill>
                <a:latin typeface="Franklin Gothic"/>
                <a:ea typeface="+mj-ea"/>
                <a:cs typeface="+mj-cs"/>
              </a:rPr>
              <a:t>of </a:t>
            </a:r>
            <a:r>
              <a:rPr lang="en-US" sz="1600" b="1" kern="0" dirty="0">
                <a:solidFill>
                  <a:srgbClr val="E74C39"/>
                </a:solidFill>
                <a:latin typeface="Franklin Gothic"/>
                <a:ea typeface="+mj-ea"/>
                <a:cs typeface="+mj-cs"/>
              </a:rPr>
              <a:t>students’ beliefs about their abilities and confidence in academic environments.</a:t>
            </a:r>
          </a:p>
        </p:txBody>
      </p:sp>
      <p:sp>
        <p:nvSpPr>
          <p:cNvPr id="7"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8"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9"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6" action="ppaction://hlinksldjump"/>
              </a:rPr>
              <a:t>Return to contents</a:t>
            </a:r>
            <a:endParaRPr lang="en-US" sz="1200" dirty="0">
              <a:solidFill>
                <a:srgbClr val="7680AC"/>
              </a:solidFill>
            </a:endParaRPr>
          </a:p>
        </p:txBody>
      </p:sp>
    </p:spTree>
    <p:extLst>
      <p:ext uri="{BB962C8B-B14F-4D97-AF65-F5344CB8AC3E}">
        <p14:creationId xmlns:p14="http://schemas.microsoft.com/office/powerpoint/2010/main" val="28611757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Grp="1" noChangeArrowheads="1"/>
          </p:cNvSpPr>
          <p:nvPr>
            <p:ph type="title" idx="4294967295"/>
          </p:nvPr>
        </p:nvSpPr>
        <p:spPr>
          <a:xfrm>
            <a:off x="914400" y="150813"/>
            <a:ext cx="8001000" cy="1449387"/>
          </a:xfrm>
        </p:spPr>
        <p:txBody>
          <a:bodyPr/>
          <a:lstStyle/>
          <a:p>
            <a:pPr eaLnBrk="1" hangingPunct="1">
              <a:defRPr/>
            </a:pPr>
            <a:r>
              <a:rPr lang="en-US" sz="1600" dirty="0">
                <a:solidFill>
                  <a:schemeClr val="tx1">
                    <a:lumMod val="50000"/>
                  </a:schemeClr>
                </a:solidFill>
              </a:rPr>
              <a:t> </a:t>
            </a:r>
            <a:r>
              <a:rPr lang="en-US" dirty="0">
                <a:solidFill>
                  <a:srgbClr val="202945"/>
                </a:solidFill>
                <a:latin typeface="Franklin Gothic Book"/>
              </a:rPr>
              <a:t>Civic </a:t>
            </a:r>
            <a:r>
              <a:rPr lang="en-US" dirty="0" smtClean="0">
                <a:solidFill>
                  <a:srgbClr val="202945"/>
                </a:solidFill>
                <a:latin typeface="Franklin Gothic Book"/>
              </a:rPr>
              <a:t>Engagement</a:t>
            </a:r>
            <a:r>
              <a:rPr lang="en-US" sz="1600" dirty="0">
                <a:solidFill>
                  <a:schemeClr val="tx1"/>
                </a:solidFill>
              </a:rPr>
              <a:t/>
            </a:r>
            <a:br>
              <a:rPr lang="en-US" sz="1600" dirty="0">
                <a:solidFill>
                  <a:schemeClr val="tx1"/>
                </a:solidFill>
              </a:rPr>
            </a:br>
            <a:r>
              <a:rPr lang="en-US" sz="1600" dirty="0">
                <a:solidFill>
                  <a:srgbClr val="E74C39"/>
                </a:solidFill>
                <a:latin typeface="Franklin Gothic"/>
              </a:rPr>
              <a:t>Engaged citizens are a critical element in the functioning of our democratic society. </a:t>
            </a:r>
            <a:r>
              <a:rPr lang="en-US" sz="1600" i="1" dirty="0" smtClean="0">
                <a:solidFill>
                  <a:srgbClr val="E74C39"/>
                </a:solidFill>
                <a:latin typeface="Franklin Gothic"/>
              </a:rPr>
              <a:t>Civic </a:t>
            </a:r>
            <a:r>
              <a:rPr lang="en-US" sz="1600" i="1" dirty="0">
                <a:solidFill>
                  <a:srgbClr val="E74C39"/>
                </a:solidFill>
                <a:latin typeface="Franklin Gothic"/>
              </a:rPr>
              <a:t>Engagement </a:t>
            </a:r>
            <a:r>
              <a:rPr lang="en-US" sz="1600" dirty="0">
                <a:solidFill>
                  <a:srgbClr val="E74C39"/>
                </a:solidFill>
                <a:latin typeface="Franklin Gothic"/>
              </a:rPr>
              <a:t>measures the extent to which students are </a:t>
            </a:r>
            <a:r>
              <a:rPr lang="en-US" sz="1600" dirty="0" smtClean="0">
                <a:solidFill>
                  <a:srgbClr val="E74C39"/>
                </a:solidFill>
                <a:latin typeface="Franklin Gothic"/>
              </a:rPr>
              <a:t>motivated and involved </a:t>
            </a:r>
            <a:r>
              <a:rPr lang="en-US" sz="1600" dirty="0">
                <a:solidFill>
                  <a:srgbClr val="E74C39"/>
                </a:solidFill>
                <a:latin typeface="Franklin Gothic"/>
              </a:rPr>
              <a:t>in civic, electoral and political activities.</a:t>
            </a:r>
          </a:p>
        </p:txBody>
      </p:sp>
      <p:graphicFrame>
        <p:nvGraphicFramePr>
          <p:cNvPr id="8" name="Civic Engagement"/>
          <p:cNvGraphicFramePr>
            <a:graphicFrameLocks noChangeAspect="1"/>
          </p:cNvGraphicFramePr>
          <p:nvPr>
            <p:custDataLst>
              <p:tags r:id="rId1"/>
            </p:custDataLst>
            <p:extLst>
              <p:ext uri="{D42A27DB-BD31-4B8C-83A1-F6EECF244321}">
                <p14:modId xmlns:p14="http://schemas.microsoft.com/office/powerpoint/2010/main" val="2356502305"/>
              </p:ext>
            </p:extLst>
          </p:nvPr>
        </p:nvGraphicFramePr>
        <p:xfrm>
          <a:off x="76200" y="1492250"/>
          <a:ext cx="8839200" cy="4489450"/>
        </p:xfrm>
        <a:graphic>
          <a:graphicData uri="http://schemas.openxmlformats.org/drawingml/2006/chart">
            <c:chart xmlns:c="http://schemas.openxmlformats.org/drawingml/2006/chart" xmlns:r="http://schemas.openxmlformats.org/officeDocument/2006/relationships" r:id="rId4"/>
          </a:graphicData>
        </a:graphic>
      </p:graphicFrame>
      <p:sp>
        <p:nvSpPr>
          <p:cNvPr id="9" name="Rectangle 8"/>
          <p:cNvSpPr>
            <a:spLocks noChangeArrowheads="1"/>
          </p:cNvSpPr>
          <p:nvPr/>
        </p:nvSpPr>
        <p:spPr bwMode="auto">
          <a:xfrm>
            <a:off x="1677581" y="6019800"/>
            <a:ext cx="2717026" cy="276999"/>
          </a:xfrm>
          <a:prstGeom prst="rect">
            <a:avLst/>
          </a:prstGeom>
          <a:noFill/>
          <a:ln w="9525">
            <a:noFill/>
            <a:miter lim="800000"/>
            <a:headEnd/>
            <a:tailEnd/>
          </a:ln>
        </p:spPr>
        <p:txBody>
          <a:bodyPr wrap="none" anchor="t">
            <a:spAutoFit/>
          </a:bodyPr>
          <a:lstStyle/>
          <a:p>
            <a:pPr algn="ctr">
              <a:defRPr/>
            </a:pPr>
            <a:r>
              <a:rPr lang="en-US" sz="1200" dirty="0">
                <a:solidFill>
                  <a:srgbClr val="202945"/>
                </a:solidFill>
                <a:latin typeface="+mn-lt"/>
              </a:rPr>
              <a:t>  Your Institution       Comparison Group</a:t>
            </a:r>
          </a:p>
        </p:txBody>
      </p:sp>
      <p:sp>
        <p:nvSpPr>
          <p:cNvPr id="13" name="Rectangle 12"/>
          <p:cNvSpPr/>
          <p:nvPr/>
        </p:nvSpPr>
        <p:spPr bwMode="auto">
          <a:xfrm>
            <a:off x="1752600" y="6096000"/>
            <a:ext cx="76200" cy="76200"/>
          </a:xfrm>
          <a:prstGeom prst="rect">
            <a:avLst/>
          </a:prstGeom>
          <a:solidFill>
            <a:schemeClr val="accent1"/>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202945"/>
              </a:solidFill>
              <a:effectLst/>
              <a:latin typeface="Garamond" pitchFamily="18" charset="0"/>
            </a:endParaRPr>
          </a:p>
        </p:txBody>
      </p:sp>
      <p:sp>
        <p:nvSpPr>
          <p:cNvPr id="14" name="Rectangle 13"/>
          <p:cNvSpPr/>
          <p:nvPr/>
        </p:nvSpPr>
        <p:spPr bwMode="auto">
          <a:xfrm>
            <a:off x="2971800" y="6096000"/>
            <a:ext cx="76200" cy="76200"/>
          </a:xfrm>
          <a:prstGeom prst="rect">
            <a:avLst/>
          </a:prstGeom>
          <a:solidFill>
            <a:schemeClr val="bg2"/>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1"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12"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10"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5" action="ppaction://hlinksldjump"/>
              </a:rPr>
              <a:t>Return to contents</a:t>
            </a:r>
            <a:endParaRPr lang="en-US" sz="1200" dirty="0">
              <a:solidFill>
                <a:srgbClr val="7680AC"/>
              </a:solidFill>
            </a:endParaRPr>
          </a:p>
        </p:txBody>
      </p:sp>
    </p:spTree>
    <p:extLst>
      <p:ext uri="{BB962C8B-B14F-4D97-AF65-F5344CB8AC3E}">
        <p14:creationId xmlns:p14="http://schemas.microsoft.com/office/powerpoint/2010/main" val="7304297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a:xfrm>
            <a:off x="914400" y="152400"/>
            <a:ext cx="7924800" cy="1524000"/>
          </a:xfrm>
        </p:spPr>
        <p:txBody>
          <a:bodyPr/>
          <a:lstStyle/>
          <a:p>
            <a:pPr eaLnBrk="1" hangingPunct="1">
              <a:defRPr/>
            </a:pPr>
            <a:r>
              <a:rPr lang="en-US" dirty="0">
                <a:solidFill>
                  <a:schemeClr val="bg1"/>
                </a:solidFill>
                <a:latin typeface="Franklin Gothic Book"/>
              </a:rPr>
              <a:t>Health and </a:t>
            </a:r>
            <a:r>
              <a:rPr lang="en-US" dirty="0" smtClean="0">
                <a:solidFill>
                  <a:schemeClr val="bg1"/>
                </a:solidFill>
                <a:latin typeface="Franklin Gothic Book"/>
              </a:rPr>
              <a:t>Wellness</a:t>
            </a:r>
            <a:r>
              <a:rPr lang="en-US" sz="1600" dirty="0">
                <a:solidFill>
                  <a:schemeClr val="tx1"/>
                </a:solidFill>
              </a:rPr>
              <a:t/>
            </a:r>
            <a:br>
              <a:rPr lang="en-US" sz="1600" dirty="0">
                <a:solidFill>
                  <a:schemeClr val="tx1"/>
                </a:solidFill>
              </a:rPr>
            </a:br>
            <a:r>
              <a:rPr lang="en-US" sz="1600" dirty="0">
                <a:solidFill>
                  <a:srgbClr val="E74C39"/>
                </a:solidFill>
                <a:latin typeface="Franklin Gothic Book"/>
              </a:rPr>
              <a:t>Students’ </a:t>
            </a:r>
            <a:r>
              <a:rPr lang="en-US" sz="1600" dirty="0" smtClean="0">
                <a:solidFill>
                  <a:srgbClr val="E74C39"/>
                </a:solidFill>
                <a:latin typeface="Franklin Gothic Book"/>
              </a:rPr>
              <a:t>emotional </a:t>
            </a:r>
            <a:r>
              <a:rPr lang="en-US" sz="1600" dirty="0">
                <a:solidFill>
                  <a:srgbClr val="E74C39"/>
                </a:solidFill>
                <a:latin typeface="Franklin Gothic Book"/>
              </a:rPr>
              <a:t>well-being can affect many important aspects of the student experience including academic performance and persistence. </a:t>
            </a:r>
            <a:r>
              <a:rPr lang="en-US" sz="1600" dirty="0" smtClean="0">
                <a:solidFill>
                  <a:srgbClr val="E74C39"/>
                </a:solidFill>
                <a:latin typeface="Franklin Gothic Book"/>
              </a:rPr>
              <a:t/>
            </a:r>
            <a:br>
              <a:rPr lang="en-US" sz="1600" dirty="0" smtClean="0">
                <a:solidFill>
                  <a:srgbClr val="E74C39"/>
                </a:solidFill>
                <a:latin typeface="Franklin Gothic Book"/>
              </a:rPr>
            </a:br>
            <a:r>
              <a:rPr lang="en-US" sz="1600" dirty="0">
                <a:solidFill>
                  <a:srgbClr val="E74C39"/>
                </a:solidFill>
                <a:latin typeface="Franklin Gothic Book"/>
              </a:rPr>
              <a:t/>
            </a:r>
            <a:br>
              <a:rPr lang="en-US" sz="1600" dirty="0">
                <a:solidFill>
                  <a:srgbClr val="E74C39"/>
                </a:solidFill>
                <a:latin typeface="Franklin Gothic Book"/>
              </a:rPr>
            </a:br>
            <a:r>
              <a:rPr lang="en-US" sz="1600" dirty="0" smtClean="0">
                <a:solidFill>
                  <a:srgbClr val="E74C39"/>
                </a:solidFill>
                <a:latin typeface="Franklin Gothic Book"/>
              </a:rPr>
              <a:t>In the past year, how often have you:</a:t>
            </a:r>
            <a:endParaRPr lang="en-US" sz="1600" dirty="0">
              <a:solidFill>
                <a:srgbClr val="E74C39"/>
              </a:solidFill>
              <a:latin typeface="Franklin Gothic Book"/>
            </a:endParaRPr>
          </a:p>
        </p:txBody>
      </p:sp>
      <p:graphicFrame>
        <p:nvGraphicFramePr>
          <p:cNvPr id="18" name="Health Wellness"/>
          <p:cNvGraphicFramePr>
            <a:graphicFrameLocks noChangeAspect="1"/>
          </p:cNvGraphicFramePr>
          <p:nvPr>
            <p:custDataLst>
              <p:tags r:id="rId1"/>
            </p:custDataLst>
            <p:extLst>
              <p:ext uri="{D42A27DB-BD31-4B8C-83A1-F6EECF244321}">
                <p14:modId xmlns:p14="http://schemas.microsoft.com/office/powerpoint/2010/main" val="2437668771"/>
              </p:ext>
            </p:extLst>
          </p:nvPr>
        </p:nvGraphicFramePr>
        <p:xfrm>
          <a:off x="101600" y="1600200"/>
          <a:ext cx="8737600" cy="4114800"/>
        </p:xfrm>
        <a:graphic>
          <a:graphicData uri="http://schemas.openxmlformats.org/drawingml/2006/chart">
            <c:chart xmlns:c="http://schemas.openxmlformats.org/drawingml/2006/chart" xmlns:r="http://schemas.openxmlformats.org/officeDocument/2006/relationships" r:id="rId4"/>
          </a:graphicData>
        </a:graphic>
      </p:graphicFrame>
      <p:sp>
        <p:nvSpPr>
          <p:cNvPr id="22534" name="TextBox 10"/>
          <p:cNvSpPr txBox="1">
            <a:spLocks noChangeArrowheads="1"/>
          </p:cNvSpPr>
          <p:nvPr/>
        </p:nvSpPr>
        <p:spPr bwMode="auto">
          <a:xfrm>
            <a:off x="1066800" y="5562600"/>
            <a:ext cx="3429000" cy="307777"/>
          </a:xfrm>
          <a:prstGeom prst="rect">
            <a:avLst/>
          </a:prstGeom>
          <a:noFill/>
          <a:ln w="9525">
            <a:noFill/>
            <a:miter lim="800000"/>
            <a:headEnd/>
            <a:tailEnd/>
          </a:ln>
        </p:spPr>
        <p:txBody>
          <a:bodyPr wrap="square" anchor="t">
            <a:spAutoFit/>
          </a:bodyPr>
          <a:lstStyle/>
          <a:p>
            <a:pPr algn="ctr">
              <a:defRPr/>
            </a:pPr>
            <a:r>
              <a:rPr lang="en-US" sz="1400" dirty="0">
                <a:solidFill>
                  <a:srgbClr val="202945"/>
                </a:solidFill>
                <a:latin typeface="+mn-lt"/>
              </a:rPr>
              <a:t>Felt overwhelmed by all I had to do</a:t>
            </a:r>
          </a:p>
        </p:txBody>
      </p:sp>
      <p:sp>
        <p:nvSpPr>
          <p:cNvPr id="22537" name="TextBox 13"/>
          <p:cNvSpPr txBox="1">
            <a:spLocks noChangeArrowheads="1"/>
          </p:cNvSpPr>
          <p:nvPr/>
        </p:nvSpPr>
        <p:spPr bwMode="auto">
          <a:xfrm>
            <a:off x="5943600" y="5562600"/>
            <a:ext cx="1981200" cy="307975"/>
          </a:xfrm>
          <a:prstGeom prst="rect">
            <a:avLst/>
          </a:prstGeom>
          <a:noFill/>
          <a:ln w="9525">
            <a:noFill/>
            <a:miter lim="800000"/>
            <a:headEnd/>
            <a:tailEnd/>
          </a:ln>
        </p:spPr>
        <p:txBody>
          <a:bodyPr wrap="square" anchor="t">
            <a:spAutoFit/>
          </a:bodyPr>
          <a:lstStyle/>
          <a:p>
            <a:pPr algn="ctr">
              <a:defRPr/>
            </a:pPr>
            <a:r>
              <a:rPr lang="en-US" sz="1400" dirty="0">
                <a:solidFill>
                  <a:srgbClr val="202945"/>
                </a:solidFill>
                <a:latin typeface="+mn-lt"/>
              </a:rPr>
              <a:t>Felt depressed</a:t>
            </a:r>
          </a:p>
        </p:txBody>
      </p:sp>
      <p:sp>
        <p:nvSpPr>
          <p:cNvPr id="14" name="Rectangle 6"/>
          <p:cNvSpPr>
            <a:spLocks noChangeArrowheads="1"/>
          </p:cNvSpPr>
          <p:nvPr/>
        </p:nvSpPr>
        <p:spPr bwMode="auto">
          <a:xfrm>
            <a:off x="3276600" y="5943600"/>
            <a:ext cx="2895600" cy="646331"/>
          </a:xfrm>
          <a:prstGeom prst="rect">
            <a:avLst/>
          </a:prstGeom>
          <a:noFill/>
          <a:ln w="9525">
            <a:noFill/>
            <a:miter lim="800000"/>
            <a:headEnd/>
            <a:tailEnd/>
          </a:ln>
        </p:spPr>
        <p:txBody>
          <a:bodyPr wrap="square" anchor="t">
            <a:spAutoFit/>
          </a:bodyPr>
          <a:lstStyle/>
          <a:p>
            <a:pPr>
              <a:defRPr/>
            </a:pPr>
            <a:r>
              <a:rPr lang="en-US" sz="1200" b="1" dirty="0">
                <a:solidFill>
                  <a:srgbClr val="202945"/>
                </a:solidFill>
              </a:rPr>
              <a:t> </a:t>
            </a:r>
            <a:r>
              <a:rPr lang="en-US" sz="1200" b="1" dirty="0">
                <a:solidFill>
                  <a:srgbClr val="202945"/>
                </a:solidFill>
                <a:latin typeface="+mn-lt"/>
              </a:rPr>
              <a:t>Your Institution         Comparison Group</a:t>
            </a:r>
          </a:p>
          <a:p>
            <a:pPr>
              <a:defRPr/>
            </a:pPr>
            <a:r>
              <a:rPr lang="en-US" sz="1200" b="1" dirty="0">
                <a:solidFill>
                  <a:srgbClr val="202945"/>
                </a:solidFill>
                <a:latin typeface="+mn-lt"/>
              </a:rPr>
              <a:t>     </a:t>
            </a:r>
            <a:r>
              <a:rPr lang="en-US" sz="1200" dirty="0">
                <a:solidFill>
                  <a:srgbClr val="202945"/>
                </a:solidFill>
                <a:latin typeface="+mn-lt"/>
              </a:rPr>
              <a:t>Frequently                    Frequently</a:t>
            </a:r>
          </a:p>
          <a:p>
            <a:pPr>
              <a:defRPr/>
            </a:pPr>
            <a:r>
              <a:rPr lang="en-US" sz="1200" dirty="0">
                <a:solidFill>
                  <a:srgbClr val="202945"/>
                </a:solidFill>
                <a:latin typeface="+mn-lt"/>
              </a:rPr>
              <a:t>     Occasionally                 Occasionally</a:t>
            </a:r>
          </a:p>
        </p:txBody>
      </p:sp>
      <p:sp>
        <p:nvSpPr>
          <p:cNvPr id="17" name="Rectangle 16"/>
          <p:cNvSpPr/>
          <p:nvPr/>
        </p:nvSpPr>
        <p:spPr bwMode="auto">
          <a:xfrm>
            <a:off x="3429000" y="6400800"/>
            <a:ext cx="76200" cy="76200"/>
          </a:xfrm>
          <a:prstGeom prst="rect">
            <a:avLst/>
          </a:prstGeom>
          <a:solidFill>
            <a:schemeClr val="accent1">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21" name="Rectangle 20"/>
          <p:cNvSpPr/>
          <p:nvPr/>
        </p:nvSpPr>
        <p:spPr bwMode="auto">
          <a:xfrm>
            <a:off x="3429000" y="6248400"/>
            <a:ext cx="76200" cy="76200"/>
          </a:xfrm>
          <a:prstGeom prst="rect">
            <a:avLst/>
          </a:prstGeom>
          <a:solidFill>
            <a:schemeClr val="accent1"/>
          </a:solid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22" name="Rectangle 21"/>
          <p:cNvSpPr/>
          <p:nvPr/>
        </p:nvSpPr>
        <p:spPr bwMode="auto">
          <a:xfrm>
            <a:off x="4800600" y="6400800"/>
            <a:ext cx="76200" cy="76200"/>
          </a:xfrm>
          <a:prstGeom prst="rect">
            <a:avLst/>
          </a:prstGeom>
          <a:solidFill>
            <a:schemeClr val="bg2">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23" name="Rectangle 22"/>
          <p:cNvSpPr/>
          <p:nvPr/>
        </p:nvSpPr>
        <p:spPr bwMode="auto">
          <a:xfrm>
            <a:off x="4800600" y="6248400"/>
            <a:ext cx="76200" cy="76200"/>
          </a:xfrm>
          <a:prstGeom prst="rect">
            <a:avLst/>
          </a:prstGeom>
          <a:solidFill>
            <a:schemeClr val="bg2"/>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2"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13"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26</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15"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5" action="ppaction://hlinksldjump"/>
              </a:rPr>
              <a:t>Return to contents</a:t>
            </a:r>
            <a:endParaRPr lang="en-US" sz="1200" dirty="0">
              <a:solidFill>
                <a:srgbClr val="7680AC"/>
              </a:solidFill>
            </a:endParaRPr>
          </a:p>
        </p:txBody>
      </p:sp>
    </p:spTree>
    <p:extLst>
      <p:ext uri="{BB962C8B-B14F-4D97-AF65-F5344CB8AC3E}">
        <p14:creationId xmlns:p14="http://schemas.microsoft.com/office/powerpoint/2010/main" val="17670837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Subtitle 4"/>
          <p:cNvSpPr>
            <a:spLocks noGrp="1"/>
          </p:cNvSpPr>
          <p:nvPr>
            <p:ph type="subTitle" sz="quarter" idx="1"/>
          </p:nvPr>
        </p:nvSpPr>
        <p:spPr>
          <a:xfrm>
            <a:off x="1371600" y="4724400"/>
            <a:ext cx="6400800" cy="1752600"/>
          </a:xfrm>
        </p:spPr>
        <p:txBody>
          <a:bodyPr/>
          <a:lstStyle/>
          <a:p>
            <a:pPr>
              <a:spcBef>
                <a:spcPct val="0"/>
              </a:spcBef>
            </a:pPr>
            <a:r>
              <a:rPr lang="en-US" dirty="0">
                <a:solidFill>
                  <a:srgbClr val="E74C39"/>
                </a:solidFill>
                <a:latin typeface="Franklin Gothic Book"/>
              </a:rPr>
              <a:t>These items illustrate students’ academic preparation.</a:t>
            </a:r>
          </a:p>
        </p:txBody>
      </p:sp>
      <p:sp>
        <p:nvSpPr>
          <p:cNvPr id="5" name="Rectangle 2"/>
          <p:cNvSpPr txBox="1">
            <a:spLocks noChangeArrowheads="1"/>
          </p:cNvSpPr>
          <p:nvPr/>
        </p:nvSpPr>
        <p:spPr bwMode="auto">
          <a:xfrm>
            <a:off x="0" y="2590800"/>
            <a:ext cx="9144000" cy="1752600"/>
          </a:xfrm>
          <a:prstGeom prst="rect">
            <a:avLst/>
          </a:prstGeom>
          <a:solidFill>
            <a:srgbClr val="E74C39"/>
          </a:solidFill>
          <a:ln w="9525">
            <a:solidFill>
              <a:schemeClr val="bg2"/>
            </a:solid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36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pPr eaLnBrk="1" hangingPunct="1">
              <a:defRPr/>
            </a:pPr>
            <a:r>
              <a:rPr lang="en-US" sz="4400" b="0" dirty="0">
                <a:solidFill>
                  <a:srgbClr val="202945"/>
                </a:solidFill>
                <a:latin typeface="Franklin Gothic Medium" panose="020B0603020102020204" pitchFamily="34" charset="0"/>
              </a:rPr>
              <a:t>College Preparation</a:t>
            </a:r>
            <a:endParaRPr lang="en-US" sz="4400" b="0" kern="0" dirty="0">
              <a:solidFill>
                <a:schemeClr val="bg1"/>
              </a:solidFill>
              <a:latin typeface="Franklin Gothic Medium" panose="020B0603020102020204" pitchFamily="34" charset="0"/>
            </a:endParaRPr>
          </a:p>
        </p:txBody>
      </p:sp>
      <p:sp>
        <p:nvSpPr>
          <p:cNvPr id="4"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6"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3" action="ppaction://hlinksldjump"/>
              </a:rPr>
              <a:t>Return to contents</a:t>
            </a:r>
            <a:endParaRPr lang="en-US" sz="1200" dirty="0">
              <a:solidFill>
                <a:srgbClr val="7680AC"/>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0999"/>
            <a:ext cx="9140825" cy="1066801"/>
          </a:xfrm>
        </p:spPr>
        <p:txBody>
          <a:bodyPr/>
          <a:lstStyle/>
          <a:p>
            <a:r>
              <a:rPr lang="en-US" dirty="0">
                <a:solidFill>
                  <a:schemeClr val="tx1"/>
                </a:solidFill>
              </a:rPr>
              <a:t/>
            </a:r>
            <a:br>
              <a:rPr lang="en-US" dirty="0">
                <a:solidFill>
                  <a:schemeClr val="tx1"/>
                </a:solidFill>
              </a:rPr>
            </a:br>
            <a:r>
              <a:rPr lang="en-US" dirty="0">
                <a:solidFill>
                  <a:srgbClr val="202945"/>
                </a:solidFill>
                <a:latin typeface="Franklin Gothic Book"/>
              </a:rPr>
              <a:t>Summer Bridge Program</a:t>
            </a:r>
            <a:r>
              <a:rPr lang="en-US" dirty="0">
                <a:solidFill>
                  <a:schemeClr val="tx1"/>
                </a:solidFill>
              </a:rPr>
              <a:t/>
            </a:r>
            <a:br>
              <a:rPr lang="en-US" dirty="0">
                <a:solidFill>
                  <a:schemeClr val="tx1"/>
                </a:solidFill>
              </a:rPr>
            </a:br>
            <a:r>
              <a:rPr lang="en-US" sz="2150" dirty="0">
                <a:solidFill>
                  <a:srgbClr val="E74C39"/>
                </a:solidFill>
                <a:latin typeface="Franklin Gothic Book"/>
              </a:rPr>
              <a:t>Did you participate in a bridge program at this institution this summer?</a:t>
            </a:r>
          </a:p>
        </p:txBody>
      </p:sp>
      <p:graphicFrame>
        <p:nvGraphicFramePr>
          <p:cNvPr id="5" name="Placement"/>
          <p:cNvGraphicFramePr>
            <a:graphicFrameLocks noGrp="1"/>
          </p:cNvGraphicFramePr>
          <p:nvPr>
            <p:ph idx="1"/>
            <p:extLst>
              <p:ext uri="{D42A27DB-BD31-4B8C-83A1-F6EECF244321}">
                <p14:modId xmlns:p14="http://schemas.microsoft.com/office/powerpoint/2010/main" val="3204738770"/>
              </p:ext>
            </p:extLst>
          </p:nvPr>
        </p:nvGraphicFramePr>
        <p:xfrm>
          <a:off x="0" y="1905000"/>
          <a:ext cx="89916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6"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7"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8"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4" action="ppaction://hlinksldjump"/>
              </a:rPr>
              <a:t>Return to contents</a:t>
            </a:r>
            <a:endParaRPr lang="en-US" sz="1200" dirty="0">
              <a:solidFill>
                <a:srgbClr val="7680AC"/>
              </a:solidFill>
            </a:endParaRPr>
          </a:p>
        </p:txBody>
      </p:sp>
    </p:spTree>
    <p:extLst>
      <p:ext uri="{BB962C8B-B14F-4D97-AF65-F5344CB8AC3E}">
        <p14:creationId xmlns:p14="http://schemas.microsoft.com/office/powerpoint/2010/main" val="122513387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929"/>
            <a:ext cx="9140825" cy="1066801"/>
          </a:xfrm>
        </p:spPr>
        <p:txBody>
          <a:bodyPr/>
          <a:lstStyle/>
          <a:p>
            <a:r>
              <a:rPr lang="en-US" dirty="0" smtClean="0">
                <a:solidFill>
                  <a:schemeClr val="tx1"/>
                </a:solidFill>
              </a:rPr>
              <a:t/>
            </a:r>
            <a:br>
              <a:rPr lang="en-US" dirty="0" smtClean="0">
                <a:solidFill>
                  <a:schemeClr val="tx1"/>
                </a:solidFill>
              </a:rPr>
            </a:br>
            <a:r>
              <a:rPr lang="en-US" dirty="0" smtClean="0">
                <a:solidFill>
                  <a:srgbClr val="202945"/>
                </a:solidFill>
                <a:latin typeface="Franklin Gothic Book"/>
              </a:rPr>
              <a:t>Previous College Coursework</a:t>
            </a:r>
            <a:r>
              <a:rPr lang="en-US" dirty="0" smtClean="0">
                <a:solidFill>
                  <a:schemeClr val="tx1"/>
                </a:solidFill>
              </a:rPr>
              <a:t/>
            </a:r>
            <a:br>
              <a:rPr lang="en-US" dirty="0" smtClean="0">
                <a:solidFill>
                  <a:schemeClr val="tx1"/>
                </a:solidFill>
              </a:rPr>
            </a:br>
            <a:endParaRPr lang="en-US" sz="2150" dirty="0">
              <a:solidFill>
                <a:srgbClr val="E74C39"/>
              </a:solidFill>
              <a:latin typeface="Franklin Gothic Book"/>
            </a:endParaRPr>
          </a:p>
        </p:txBody>
      </p:sp>
      <p:sp>
        <p:nvSpPr>
          <p:cNvPr id="6"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7"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29</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graphicFrame>
        <p:nvGraphicFramePr>
          <p:cNvPr id="8" name="Health Wellness"/>
          <p:cNvGraphicFramePr>
            <a:graphicFrameLocks noChangeAspect="1"/>
          </p:cNvGraphicFramePr>
          <p:nvPr>
            <p:custDataLst>
              <p:tags r:id="rId1"/>
            </p:custDataLst>
            <p:extLst>
              <p:ext uri="{D42A27DB-BD31-4B8C-83A1-F6EECF244321}">
                <p14:modId xmlns:p14="http://schemas.microsoft.com/office/powerpoint/2010/main" val="4116291255"/>
              </p:ext>
            </p:extLst>
          </p:nvPr>
        </p:nvGraphicFramePr>
        <p:xfrm>
          <a:off x="146424" y="1866899"/>
          <a:ext cx="8737600" cy="4838701"/>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10"/>
          <p:cNvSpPr txBox="1">
            <a:spLocks noChangeArrowheads="1"/>
          </p:cNvSpPr>
          <p:nvPr/>
        </p:nvSpPr>
        <p:spPr bwMode="auto">
          <a:xfrm>
            <a:off x="5029200" y="5715000"/>
            <a:ext cx="1380564" cy="307777"/>
          </a:xfrm>
          <a:prstGeom prst="rect">
            <a:avLst/>
          </a:prstGeom>
          <a:noFill/>
          <a:ln w="9525">
            <a:noFill/>
            <a:miter lim="800000"/>
            <a:headEnd/>
            <a:tailEnd/>
          </a:ln>
        </p:spPr>
        <p:txBody>
          <a:bodyPr wrap="square" anchor="t">
            <a:spAutoFit/>
          </a:bodyPr>
          <a:lstStyle/>
          <a:p>
            <a:pPr algn="ctr">
              <a:defRPr/>
            </a:pPr>
            <a:r>
              <a:rPr lang="en-US" sz="1400" b="1" dirty="0" smtClean="0">
                <a:solidFill>
                  <a:srgbClr val="202945"/>
                </a:solidFill>
                <a:latin typeface="+mn-lt"/>
              </a:rPr>
              <a:t>Yes</a:t>
            </a:r>
            <a:endParaRPr lang="en-US" sz="1400" b="1" dirty="0">
              <a:solidFill>
                <a:srgbClr val="202945"/>
              </a:solidFill>
              <a:latin typeface="+mn-lt"/>
            </a:endParaRPr>
          </a:p>
        </p:txBody>
      </p:sp>
      <p:sp>
        <p:nvSpPr>
          <p:cNvPr id="11" name="TextBox 10"/>
          <p:cNvSpPr txBox="1">
            <a:spLocks noChangeArrowheads="1"/>
          </p:cNvSpPr>
          <p:nvPr/>
        </p:nvSpPr>
        <p:spPr bwMode="auto">
          <a:xfrm>
            <a:off x="838200" y="1204864"/>
            <a:ext cx="3429000" cy="646331"/>
          </a:xfrm>
          <a:prstGeom prst="rect">
            <a:avLst/>
          </a:prstGeom>
          <a:noFill/>
          <a:ln w="9525">
            <a:noFill/>
            <a:miter lim="800000"/>
            <a:headEnd/>
            <a:tailEnd/>
          </a:ln>
        </p:spPr>
        <p:txBody>
          <a:bodyPr wrap="square" anchor="t">
            <a:spAutoFit/>
          </a:bodyPr>
          <a:lstStyle/>
          <a:p>
            <a:pPr algn="ctr">
              <a:defRPr/>
            </a:pPr>
            <a:r>
              <a:rPr lang="en-US" sz="1800" b="1" kern="0" dirty="0">
                <a:solidFill>
                  <a:srgbClr val="E74C39"/>
                </a:solidFill>
                <a:latin typeface="Franklin Gothic Book"/>
                <a:ea typeface="+mj-ea"/>
                <a:cs typeface="+mj-cs"/>
              </a:rPr>
              <a:t>Have taken courses for credit at </a:t>
            </a:r>
            <a:r>
              <a:rPr lang="en-US" sz="1800" b="1" u="sng" kern="0" dirty="0">
                <a:solidFill>
                  <a:srgbClr val="E74C39"/>
                </a:solidFill>
                <a:latin typeface="Franklin Gothic Book"/>
                <a:ea typeface="+mj-ea"/>
                <a:cs typeface="+mj-cs"/>
              </a:rPr>
              <a:t>this</a:t>
            </a:r>
            <a:r>
              <a:rPr lang="en-US" sz="1800" b="1" kern="0" dirty="0">
                <a:solidFill>
                  <a:srgbClr val="E74C39"/>
                </a:solidFill>
                <a:latin typeface="Franklin Gothic Book"/>
                <a:ea typeface="+mj-ea"/>
                <a:cs typeface="+mj-cs"/>
              </a:rPr>
              <a:t> institution prior to this term </a:t>
            </a:r>
            <a:endParaRPr lang="en-US" sz="1100" dirty="0">
              <a:solidFill>
                <a:srgbClr val="202945"/>
              </a:solidFill>
              <a:latin typeface="+mn-lt"/>
            </a:endParaRPr>
          </a:p>
        </p:txBody>
      </p:sp>
      <p:sp>
        <p:nvSpPr>
          <p:cNvPr id="14" name="TextBox 10"/>
          <p:cNvSpPr txBox="1">
            <a:spLocks noChangeArrowheads="1"/>
          </p:cNvSpPr>
          <p:nvPr/>
        </p:nvSpPr>
        <p:spPr bwMode="auto">
          <a:xfrm>
            <a:off x="990600" y="5721162"/>
            <a:ext cx="1380564" cy="307777"/>
          </a:xfrm>
          <a:prstGeom prst="rect">
            <a:avLst/>
          </a:prstGeom>
          <a:noFill/>
          <a:ln w="9525">
            <a:noFill/>
            <a:miter lim="800000"/>
            <a:headEnd/>
            <a:tailEnd/>
          </a:ln>
        </p:spPr>
        <p:txBody>
          <a:bodyPr wrap="square" anchor="t">
            <a:spAutoFit/>
          </a:bodyPr>
          <a:lstStyle/>
          <a:p>
            <a:pPr algn="ctr">
              <a:defRPr/>
            </a:pPr>
            <a:r>
              <a:rPr lang="en-US" sz="1400" b="1" dirty="0" smtClean="0">
                <a:solidFill>
                  <a:srgbClr val="202945"/>
                </a:solidFill>
                <a:latin typeface="+mn-lt"/>
              </a:rPr>
              <a:t>Yes</a:t>
            </a:r>
            <a:endParaRPr lang="en-US" sz="1400" b="1" dirty="0">
              <a:solidFill>
                <a:srgbClr val="202945"/>
              </a:solidFill>
              <a:latin typeface="+mn-lt"/>
            </a:endParaRPr>
          </a:p>
        </p:txBody>
      </p:sp>
      <p:sp>
        <p:nvSpPr>
          <p:cNvPr id="15" name="TextBox 10"/>
          <p:cNvSpPr txBox="1">
            <a:spLocks noChangeArrowheads="1"/>
          </p:cNvSpPr>
          <p:nvPr/>
        </p:nvSpPr>
        <p:spPr bwMode="auto">
          <a:xfrm>
            <a:off x="3009900" y="5752733"/>
            <a:ext cx="1380564" cy="307777"/>
          </a:xfrm>
          <a:prstGeom prst="rect">
            <a:avLst/>
          </a:prstGeom>
          <a:noFill/>
          <a:ln w="9525">
            <a:noFill/>
            <a:miter lim="800000"/>
            <a:headEnd/>
            <a:tailEnd/>
          </a:ln>
        </p:spPr>
        <p:txBody>
          <a:bodyPr wrap="square" anchor="t">
            <a:spAutoFit/>
          </a:bodyPr>
          <a:lstStyle/>
          <a:p>
            <a:pPr algn="ctr">
              <a:defRPr/>
            </a:pPr>
            <a:r>
              <a:rPr lang="en-US" sz="1400" b="1" dirty="0" smtClean="0">
                <a:solidFill>
                  <a:srgbClr val="202945"/>
                </a:solidFill>
                <a:latin typeface="+mn-lt"/>
              </a:rPr>
              <a:t>Yes</a:t>
            </a:r>
            <a:endParaRPr lang="en-US" sz="1400" b="1" dirty="0">
              <a:solidFill>
                <a:srgbClr val="202945"/>
              </a:solidFill>
              <a:latin typeface="+mn-lt"/>
            </a:endParaRPr>
          </a:p>
        </p:txBody>
      </p:sp>
      <p:sp>
        <p:nvSpPr>
          <p:cNvPr id="16" name="TextBox 10"/>
          <p:cNvSpPr txBox="1">
            <a:spLocks noChangeArrowheads="1"/>
          </p:cNvSpPr>
          <p:nvPr/>
        </p:nvSpPr>
        <p:spPr bwMode="auto">
          <a:xfrm>
            <a:off x="7227046" y="5732001"/>
            <a:ext cx="1380564" cy="307777"/>
          </a:xfrm>
          <a:prstGeom prst="rect">
            <a:avLst/>
          </a:prstGeom>
          <a:noFill/>
          <a:ln w="9525">
            <a:noFill/>
            <a:miter lim="800000"/>
            <a:headEnd/>
            <a:tailEnd/>
          </a:ln>
        </p:spPr>
        <p:txBody>
          <a:bodyPr wrap="square" anchor="t">
            <a:spAutoFit/>
          </a:bodyPr>
          <a:lstStyle/>
          <a:p>
            <a:pPr algn="ctr">
              <a:defRPr/>
            </a:pPr>
            <a:r>
              <a:rPr lang="en-US" sz="1400" b="1" dirty="0" smtClean="0">
                <a:solidFill>
                  <a:srgbClr val="202945"/>
                </a:solidFill>
                <a:latin typeface="+mn-lt"/>
              </a:rPr>
              <a:t>Yes</a:t>
            </a:r>
            <a:endParaRPr lang="en-US" sz="1400" b="1" dirty="0">
              <a:solidFill>
                <a:srgbClr val="202945"/>
              </a:solidFill>
              <a:latin typeface="+mn-lt"/>
            </a:endParaRPr>
          </a:p>
        </p:txBody>
      </p:sp>
      <p:sp>
        <p:nvSpPr>
          <p:cNvPr id="17" name="TextBox 16"/>
          <p:cNvSpPr txBox="1">
            <a:spLocks noChangeArrowheads="1"/>
          </p:cNvSpPr>
          <p:nvPr/>
        </p:nvSpPr>
        <p:spPr bwMode="auto">
          <a:xfrm>
            <a:off x="5158439" y="951646"/>
            <a:ext cx="3756961" cy="923330"/>
          </a:xfrm>
          <a:prstGeom prst="rect">
            <a:avLst/>
          </a:prstGeom>
          <a:noFill/>
          <a:ln w="9525">
            <a:noFill/>
            <a:miter lim="800000"/>
            <a:headEnd/>
            <a:tailEnd/>
          </a:ln>
        </p:spPr>
        <p:txBody>
          <a:bodyPr wrap="square" anchor="t">
            <a:spAutoFit/>
          </a:bodyPr>
          <a:lstStyle/>
          <a:p>
            <a:pPr algn="ctr">
              <a:defRPr/>
            </a:pPr>
            <a:r>
              <a:rPr lang="en-US" sz="1800" b="1" kern="0" dirty="0">
                <a:solidFill>
                  <a:srgbClr val="E74C39"/>
                </a:solidFill>
                <a:latin typeface="Franklin Gothic Book"/>
                <a:ea typeface="+mj-ea"/>
                <a:cs typeface="+mj-cs"/>
              </a:rPr>
              <a:t>Have taken </a:t>
            </a:r>
            <a:r>
              <a:rPr lang="en-US" sz="1800" b="1" kern="0" dirty="0" smtClean="0">
                <a:solidFill>
                  <a:srgbClr val="E74C39"/>
                </a:solidFill>
                <a:latin typeface="Franklin Gothic Book"/>
                <a:ea typeface="+mj-ea"/>
                <a:cs typeface="+mj-cs"/>
              </a:rPr>
              <a:t>courses, whether for credit or not for credit, at </a:t>
            </a:r>
            <a:r>
              <a:rPr lang="en-US" sz="1800" b="1" u="sng" kern="0" dirty="0" smtClean="0">
                <a:solidFill>
                  <a:srgbClr val="E74C39"/>
                </a:solidFill>
                <a:latin typeface="Franklin Gothic Book"/>
                <a:ea typeface="+mj-ea"/>
                <a:cs typeface="+mj-cs"/>
              </a:rPr>
              <a:t>any other</a:t>
            </a:r>
            <a:r>
              <a:rPr lang="en-US" sz="1800" b="1" kern="0" dirty="0" smtClean="0">
                <a:solidFill>
                  <a:srgbClr val="E74C39"/>
                </a:solidFill>
                <a:latin typeface="Franklin Gothic Book"/>
                <a:ea typeface="+mj-ea"/>
                <a:cs typeface="+mj-cs"/>
              </a:rPr>
              <a:t> </a:t>
            </a:r>
            <a:r>
              <a:rPr lang="en-US" sz="1800" b="1" kern="0" dirty="0">
                <a:solidFill>
                  <a:srgbClr val="E74C39"/>
                </a:solidFill>
                <a:latin typeface="Franklin Gothic Book"/>
                <a:ea typeface="+mj-ea"/>
                <a:cs typeface="+mj-cs"/>
              </a:rPr>
              <a:t>institution </a:t>
            </a:r>
            <a:r>
              <a:rPr lang="en-US" sz="1800" b="1" kern="0" dirty="0" smtClean="0">
                <a:solidFill>
                  <a:srgbClr val="E74C39"/>
                </a:solidFill>
                <a:latin typeface="Franklin Gothic Book"/>
                <a:ea typeface="+mj-ea"/>
                <a:cs typeface="+mj-cs"/>
              </a:rPr>
              <a:t>since leaving high school</a:t>
            </a:r>
            <a:endParaRPr lang="en-US" sz="1100" dirty="0">
              <a:solidFill>
                <a:srgbClr val="202945"/>
              </a:solidFill>
              <a:latin typeface="+mn-lt"/>
            </a:endParaRPr>
          </a:p>
        </p:txBody>
      </p:sp>
      <p:sp>
        <p:nvSpPr>
          <p:cNvPr id="12"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5" action="ppaction://hlinksldjump"/>
              </a:rPr>
              <a:t>Return to contents</a:t>
            </a:r>
            <a:endParaRPr lang="en-US" sz="1200" dirty="0">
              <a:solidFill>
                <a:srgbClr val="7680AC"/>
              </a:solidFill>
            </a:endParaRPr>
          </a:p>
        </p:txBody>
      </p:sp>
    </p:spTree>
    <p:extLst>
      <p:ext uri="{BB962C8B-B14F-4D97-AF65-F5344CB8AC3E}">
        <p14:creationId xmlns:p14="http://schemas.microsoft.com/office/powerpoint/2010/main" val="2847497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5"/>
          <p:cNvSpPr>
            <a:spLocks noGrp="1" noChangeArrowheads="1"/>
          </p:cNvSpPr>
          <p:nvPr>
            <p:ph type="title"/>
          </p:nvPr>
        </p:nvSpPr>
        <p:spPr/>
        <p:txBody>
          <a:bodyPr/>
          <a:lstStyle/>
          <a:p>
            <a:pPr eaLnBrk="1" hangingPunct="1">
              <a:defRPr/>
            </a:pPr>
            <a:r>
              <a:rPr lang="en-US" dirty="0">
                <a:solidFill>
                  <a:srgbClr val="202945"/>
                </a:solidFill>
                <a:latin typeface="Franklin Gothic Book" panose="020B0503020102020204" pitchFamily="34" charset="0"/>
              </a:rPr>
              <a:t>Table of Contents</a:t>
            </a:r>
          </a:p>
        </p:txBody>
      </p:sp>
      <p:sp>
        <p:nvSpPr>
          <p:cNvPr id="8" name="Content Placeholder 7"/>
          <p:cNvSpPr>
            <a:spLocks noGrp="1"/>
          </p:cNvSpPr>
          <p:nvPr>
            <p:ph idx="1"/>
          </p:nvPr>
        </p:nvSpPr>
        <p:spPr>
          <a:xfrm>
            <a:off x="457200" y="1219200"/>
            <a:ext cx="8229600" cy="4876800"/>
          </a:xfrm>
        </p:spPr>
        <p:txBody>
          <a:bodyPr numCol="2">
            <a:noAutofit/>
          </a:bodyPr>
          <a:lstStyle/>
          <a:p>
            <a:pPr marL="0" indent="0" eaLnBrk="1" hangingPunct="1">
              <a:spcBef>
                <a:spcPts val="400"/>
              </a:spcBef>
              <a:buClr>
                <a:srgbClr val="7680AC"/>
              </a:buClr>
              <a:buNone/>
              <a:tabLst>
                <a:tab pos="228600" algn="l"/>
              </a:tabLst>
              <a:defRPr/>
            </a:pPr>
            <a:r>
              <a:rPr lang="en-US" sz="1400" u="sng" dirty="0">
                <a:solidFill>
                  <a:srgbClr val="202945"/>
                </a:solidFill>
                <a:latin typeface="Franklin Gothic Book" panose="020B0503020102020204" pitchFamily="34" charset="0"/>
                <a:hlinkClick r:id="rId4" action="ppaction://hlinksldjump"/>
              </a:rPr>
              <a:t>Demographics</a:t>
            </a:r>
            <a:endParaRPr lang="en-US" sz="1400" u="sng" dirty="0">
              <a:solidFill>
                <a:srgbClr val="202945"/>
              </a:solidFill>
              <a:latin typeface="Franklin Gothic Book" panose="020B0503020102020204" pitchFamily="34" charset="0"/>
            </a:endParaRPr>
          </a:p>
          <a:p>
            <a:pPr marL="233363" indent="0" eaLnBrk="1" hangingPunct="1">
              <a:spcBef>
                <a:spcPts val="400"/>
              </a:spcBef>
              <a:buClr>
                <a:srgbClr val="7680AC"/>
              </a:buClr>
              <a:buNone/>
              <a:tabLst>
                <a:tab pos="228600" algn="l"/>
              </a:tabLst>
              <a:defRPr/>
            </a:pPr>
            <a:r>
              <a:rPr lang="en-US" sz="1400" u="sng" dirty="0">
                <a:solidFill>
                  <a:schemeClr val="bg2"/>
                </a:solidFill>
                <a:latin typeface="Franklin Gothic Book" panose="020B0503020102020204" pitchFamily="34" charset="0"/>
                <a:hlinkClick r:id="rId4" action="ppaction://hlinksldjump"/>
              </a:rPr>
              <a:t>Gender Identity </a:t>
            </a:r>
            <a:endParaRPr lang="en-US" sz="1400" u="sng" dirty="0">
              <a:solidFill>
                <a:schemeClr val="bg2"/>
              </a:solidFill>
              <a:latin typeface="Franklin Gothic Book" panose="020B0503020102020204" pitchFamily="34" charset="0"/>
            </a:endParaRPr>
          </a:p>
          <a:p>
            <a:pPr marL="233363" indent="0" eaLnBrk="1" hangingPunct="1">
              <a:spcBef>
                <a:spcPts val="400"/>
              </a:spcBef>
              <a:buClr>
                <a:srgbClr val="7680AC"/>
              </a:buClr>
              <a:buNone/>
              <a:tabLst>
                <a:tab pos="228600" algn="l"/>
              </a:tabLst>
              <a:defRPr/>
            </a:pPr>
            <a:r>
              <a:rPr lang="en-US" sz="1400" u="sng" dirty="0">
                <a:solidFill>
                  <a:schemeClr val="bg2"/>
                </a:solidFill>
                <a:latin typeface="Franklin Gothic Book" panose="020B0503020102020204" pitchFamily="34" charset="0"/>
                <a:hlinkClick r:id="rId5" action="ppaction://hlinksldjump"/>
              </a:rPr>
              <a:t>Race/Ethnicity</a:t>
            </a:r>
            <a:endParaRPr lang="en-US" sz="1400" u="sng" dirty="0">
              <a:solidFill>
                <a:schemeClr val="bg2"/>
              </a:solidFill>
              <a:latin typeface="Franklin Gothic Book" panose="020B0503020102020204" pitchFamily="34" charset="0"/>
            </a:endParaRPr>
          </a:p>
          <a:p>
            <a:pPr marL="233363" indent="0" eaLnBrk="1" hangingPunct="1">
              <a:spcBef>
                <a:spcPts val="400"/>
              </a:spcBef>
              <a:buClr>
                <a:srgbClr val="7680AC"/>
              </a:buClr>
              <a:buNone/>
              <a:tabLst>
                <a:tab pos="228600" algn="l"/>
              </a:tabLst>
              <a:defRPr/>
            </a:pPr>
            <a:r>
              <a:rPr lang="en-US" sz="1400" dirty="0">
                <a:solidFill>
                  <a:srgbClr val="E74C39"/>
                </a:solidFill>
                <a:latin typeface="Franklin Gothic Book" panose="020B0503020102020204" pitchFamily="34" charset="0"/>
                <a:hlinkClick r:id="rId6" action="ppaction://hlinksldjump"/>
              </a:rPr>
              <a:t>Distance from Home</a:t>
            </a:r>
            <a:endParaRPr lang="en-US" sz="1400" dirty="0">
              <a:solidFill>
                <a:srgbClr val="E74C39"/>
              </a:solidFill>
              <a:latin typeface="Franklin Gothic Book" panose="020B0503020102020204" pitchFamily="34" charset="0"/>
            </a:endParaRPr>
          </a:p>
          <a:p>
            <a:pPr marL="0" indent="0" eaLnBrk="1" hangingPunct="1">
              <a:spcBef>
                <a:spcPts val="400"/>
              </a:spcBef>
              <a:buClr>
                <a:srgbClr val="7680AC"/>
              </a:buClr>
              <a:buNone/>
              <a:tabLst>
                <a:tab pos="228600" algn="l"/>
              </a:tabLst>
              <a:defRPr/>
            </a:pPr>
            <a:endParaRPr lang="en-US" sz="800" dirty="0">
              <a:solidFill>
                <a:schemeClr val="tx2">
                  <a:lumMod val="50000"/>
                </a:schemeClr>
              </a:solidFill>
              <a:latin typeface="Franklin Gothic Book" panose="020B0503020102020204" pitchFamily="34" charset="0"/>
            </a:endParaRPr>
          </a:p>
          <a:p>
            <a:pPr marL="0" indent="0" eaLnBrk="1" hangingPunct="1">
              <a:spcBef>
                <a:spcPts val="400"/>
              </a:spcBef>
              <a:buClr>
                <a:srgbClr val="7680AC"/>
              </a:buClr>
              <a:buNone/>
              <a:tabLst>
                <a:tab pos="228600" algn="l"/>
              </a:tabLst>
              <a:defRPr/>
            </a:pPr>
            <a:r>
              <a:rPr lang="en-US" sz="1400" u="sng" dirty="0">
                <a:solidFill>
                  <a:srgbClr val="202945"/>
                </a:solidFill>
                <a:latin typeface="Franklin Gothic Book" panose="020B0503020102020204" pitchFamily="34" charset="0"/>
                <a:hlinkClick r:id="rId7" action="ppaction://hlinksldjump"/>
              </a:rPr>
              <a:t>College Admissions Decisions</a:t>
            </a:r>
            <a:endParaRPr lang="en-US" sz="1400" u="sng" dirty="0">
              <a:solidFill>
                <a:srgbClr val="202945"/>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a:solidFill>
                  <a:srgbClr val="E74C39"/>
                </a:solidFill>
                <a:latin typeface="Franklin Gothic Book" panose="020B0503020102020204" pitchFamily="34" charset="0"/>
                <a:hlinkClick r:id="rId8" action="ppaction://hlinksldjump"/>
              </a:rPr>
              <a:t>College Applications</a:t>
            </a:r>
            <a:endParaRPr lang="en-US" sz="1400" dirty="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a:solidFill>
                  <a:srgbClr val="E74C39"/>
                </a:solidFill>
                <a:latin typeface="Franklin Gothic Book" panose="020B0503020102020204" pitchFamily="34" charset="0"/>
                <a:hlinkClick r:id="rId9" action="ppaction://hlinksldjump"/>
              </a:rPr>
              <a:t>Accepted/Attending First Choice</a:t>
            </a:r>
            <a:endParaRPr lang="en-US" sz="1400" dirty="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a:solidFill>
                  <a:srgbClr val="E74C39"/>
                </a:solidFill>
                <a:latin typeface="Franklin Gothic Book" panose="020B0503020102020204" pitchFamily="34" charset="0"/>
                <a:hlinkClick r:id="rId10" action="ppaction://hlinksldjump"/>
              </a:rPr>
              <a:t>Reasons for Attending College</a:t>
            </a:r>
            <a:endParaRPr lang="en-US" sz="1400" dirty="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a:solidFill>
                  <a:srgbClr val="E74C39"/>
                </a:solidFill>
                <a:latin typeface="Franklin Gothic Book" panose="020B0503020102020204" pitchFamily="34" charset="0"/>
                <a:hlinkClick r:id="rId11" action="ppaction://hlinksldjump"/>
              </a:rPr>
              <a:t>Reasons for Attending </a:t>
            </a:r>
            <a:r>
              <a:rPr lang="en-US" sz="1400" i="1" u="sng" dirty="0">
                <a:solidFill>
                  <a:srgbClr val="E74C39"/>
                </a:solidFill>
                <a:latin typeface="Franklin Gothic Book" panose="020B0503020102020204" pitchFamily="34" charset="0"/>
                <a:hlinkClick r:id="rId11" action="ppaction://hlinksldjump"/>
              </a:rPr>
              <a:t>This</a:t>
            </a:r>
            <a:r>
              <a:rPr lang="en-US" sz="1400" dirty="0">
                <a:solidFill>
                  <a:srgbClr val="E74C39"/>
                </a:solidFill>
                <a:latin typeface="Franklin Gothic Book" panose="020B0503020102020204" pitchFamily="34" charset="0"/>
                <a:hlinkClick r:id="rId11" action="ppaction://hlinksldjump"/>
              </a:rPr>
              <a:t> College</a:t>
            </a:r>
            <a:endParaRPr lang="en-US" sz="1400" dirty="0">
              <a:solidFill>
                <a:srgbClr val="E74C39"/>
              </a:solidFill>
              <a:latin typeface="Franklin Gothic Book" panose="020B0503020102020204" pitchFamily="34" charset="0"/>
            </a:endParaRPr>
          </a:p>
          <a:p>
            <a:pPr marL="0" lvl="1" indent="0" eaLnBrk="1" hangingPunct="1">
              <a:spcBef>
                <a:spcPts val="400"/>
              </a:spcBef>
              <a:buClr>
                <a:srgbClr val="7680AC"/>
              </a:buClr>
              <a:buNone/>
              <a:tabLst>
                <a:tab pos="228600" algn="l"/>
              </a:tabLst>
              <a:defRPr/>
            </a:pPr>
            <a:endParaRPr lang="en-US" sz="800" dirty="0">
              <a:solidFill>
                <a:schemeClr val="tx2">
                  <a:lumMod val="50000"/>
                </a:schemeClr>
              </a:solidFill>
              <a:latin typeface="Franklin Gothic Book" panose="020B0503020102020204" pitchFamily="34" charset="0"/>
            </a:endParaRPr>
          </a:p>
          <a:p>
            <a:pPr marL="0" indent="0" eaLnBrk="1" hangingPunct="1">
              <a:spcBef>
                <a:spcPts val="400"/>
              </a:spcBef>
              <a:buClr>
                <a:srgbClr val="7680AC"/>
              </a:buClr>
              <a:buNone/>
              <a:tabLst>
                <a:tab pos="228600" algn="l"/>
              </a:tabLst>
              <a:defRPr/>
            </a:pPr>
            <a:r>
              <a:rPr lang="en-US" sz="1400" u="sng" dirty="0">
                <a:solidFill>
                  <a:srgbClr val="202945"/>
                </a:solidFill>
                <a:latin typeface="Franklin Gothic Book" panose="020B0503020102020204" pitchFamily="34" charset="0"/>
                <a:hlinkClick r:id="rId12" action="ppaction://hlinksldjump"/>
              </a:rPr>
              <a:t>Financing College</a:t>
            </a:r>
            <a:endParaRPr lang="en-US" sz="1400" u="sng" dirty="0">
              <a:solidFill>
                <a:srgbClr val="202945"/>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a:solidFill>
                  <a:srgbClr val="E74C39"/>
                </a:solidFill>
                <a:latin typeface="Franklin Gothic Book" panose="020B0503020102020204" pitchFamily="34" charset="0"/>
                <a:hlinkClick r:id="rId13" action="ppaction://hlinksldjump"/>
              </a:rPr>
              <a:t>Funding Sources</a:t>
            </a:r>
            <a:endParaRPr lang="en-US" sz="1400" dirty="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a:solidFill>
                  <a:srgbClr val="E74C39"/>
                </a:solidFill>
                <a:latin typeface="Franklin Gothic Book" panose="020B0503020102020204" pitchFamily="34" charset="0"/>
                <a:hlinkClick r:id="rId14" action="ppaction://hlinksldjump"/>
              </a:rPr>
              <a:t>Financial Aid</a:t>
            </a:r>
            <a:endParaRPr lang="en-US" sz="1400" dirty="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a:solidFill>
                  <a:srgbClr val="E74C39"/>
                </a:solidFill>
                <a:latin typeface="Franklin Gothic Book" panose="020B0503020102020204" pitchFamily="34" charset="0"/>
                <a:hlinkClick r:id="rId15" action="ppaction://hlinksldjump"/>
              </a:rPr>
              <a:t>Ability to Finance Education</a:t>
            </a:r>
            <a:r>
              <a:rPr lang="en-US" sz="1400" dirty="0">
                <a:solidFill>
                  <a:srgbClr val="E74C39"/>
                </a:solidFill>
                <a:latin typeface="Franklin Gothic Book" panose="020B0503020102020204" pitchFamily="34" charset="0"/>
              </a:rPr>
              <a:t> </a:t>
            </a:r>
            <a:endParaRPr lang="en-US" sz="1400" u="sng" dirty="0">
              <a:solidFill>
                <a:schemeClr val="tx2">
                  <a:lumMod val="50000"/>
                </a:schemeClr>
              </a:solidFill>
              <a:latin typeface="Franklin Gothic Book" panose="020B0503020102020204" pitchFamily="34" charset="0"/>
            </a:endParaRPr>
          </a:p>
          <a:p>
            <a:pPr marL="0" indent="0" eaLnBrk="1" hangingPunct="1">
              <a:spcBef>
                <a:spcPts val="400"/>
              </a:spcBef>
              <a:buClr>
                <a:srgbClr val="7680AC"/>
              </a:buClr>
              <a:buNone/>
              <a:tabLst>
                <a:tab pos="228600" algn="l"/>
              </a:tabLst>
              <a:defRPr/>
            </a:pPr>
            <a:endParaRPr lang="en-US" sz="1400" u="sng" dirty="0">
              <a:solidFill>
                <a:schemeClr val="tx2">
                  <a:lumMod val="50000"/>
                </a:schemeClr>
              </a:solidFill>
              <a:latin typeface="Franklin Gothic Book" panose="020B0503020102020204" pitchFamily="34" charset="0"/>
            </a:endParaRPr>
          </a:p>
          <a:p>
            <a:pPr marL="0" indent="0" eaLnBrk="1" hangingPunct="1">
              <a:spcBef>
                <a:spcPts val="400"/>
              </a:spcBef>
              <a:buClr>
                <a:srgbClr val="7680AC"/>
              </a:buClr>
              <a:buNone/>
              <a:tabLst>
                <a:tab pos="228600" algn="l"/>
              </a:tabLst>
              <a:defRPr/>
            </a:pPr>
            <a:r>
              <a:rPr lang="en-US" sz="1400" u="sng" dirty="0">
                <a:solidFill>
                  <a:srgbClr val="202945"/>
                </a:solidFill>
                <a:latin typeface="Franklin Gothic Book" panose="020B0503020102020204" pitchFamily="34" charset="0"/>
                <a:hlinkClick r:id="rId16" action="ppaction://hlinksldjump"/>
              </a:rPr>
              <a:t>High School Experiences</a:t>
            </a:r>
            <a:endParaRPr lang="en-US" sz="1400" u="sng" dirty="0">
              <a:solidFill>
                <a:srgbClr val="202945"/>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a:solidFill>
                  <a:srgbClr val="E74C39"/>
                </a:solidFill>
                <a:latin typeface="Franklin Gothic Book" panose="020B0503020102020204" pitchFamily="34" charset="0"/>
                <a:hlinkClick r:id="rId17" action="ppaction://hlinksldjump"/>
              </a:rPr>
              <a:t>Academic Preparation</a:t>
            </a:r>
            <a:endParaRPr lang="en-US" sz="1400" dirty="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a:solidFill>
                  <a:srgbClr val="E74C39"/>
                </a:solidFill>
                <a:latin typeface="Franklin Gothic Book" panose="020B0503020102020204" pitchFamily="34" charset="0"/>
                <a:hlinkClick r:id="rId18" action="ppaction://hlinksldjump"/>
              </a:rPr>
              <a:t>Habits of Mind </a:t>
            </a:r>
            <a:endParaRPr lang="en-US" sz="1400" dirty="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a:solidFill>
                  <a:srgbClr val="E74C39"/>
                </a:solidFill>
                <a:latin typeface="Franklin Gothic Book" panose="020B0503020102020204" pitchFamily="34" charset="0"/>
                <a:hlinkClick r:id="rId19" action="ppaction://hlinksldjump"/>
              </a:rPr>
              <a:t>Pluralistic Orientation </a:t>
            </a:r>
            <a:endParaRPr lang="en-US" sz="1400" dirty="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endParaRPr lang="en-US" sz="1400" dirty="0">
              <a:solidFill>
                <a:srgbClr val="E74C39"/>
              </a:solidFill>
              <a:latin typeface="Franklin Gothic Book" panose="020B0503020102020204" pitchFamily="34" charset="0"/>
              <a:hlinkClick r:id="rId20" action="ppaction://hlinksldjump"/>
            </a:endParaRPr>
          </a:p>
          <a:p>
            <a:pPr marL="0" indent="233363" eaLnBrk="1" hangingPunct="1">
              <a:spcBef>
                <a:spcPts val="400"/>
              </a:spcBef>
              <a:buClr>
                <a:srgbClr val="7680AC"/>
              </a:buClr>
              <a:buNone/>
              <a:tabLst>
                <a:tab pos="228600" algn="l"/>
              </a:tabLst>
              <a:defRPr/>
            </a:pPr>
            <a:r>
              <a:rPr lang="en-US" sz="1400" dirty="0">
                <a:solidFill>
                  <a:srgbClr val="E74C39"/>
                </a:solidFill>
                <a:latin typeface="Franklin Gothic Book" panose="020B0503020102020204" pitchFamily="34" charset="0"/>
                <a:hlinkClick r:id="rId20" action="ppaction://hlinksldjump"/>
              </a:rPr>
              <a:t>Academic Self-Concept</a:t>
            </a:r>
            <a:endParaRPr lang="en-US" sz="1400" dirty="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a:solidFill>
                  <a:srgbClr val="E74C39"/>
                </a:solidFill>
                <a:latin typeface="Franklin Gothic Book" panose="020B0503020102020204" pitchFamily="34" charset="0"/>
                <a:hlinkClick r:id="rId21" action="ppaction://hlinksldjump"/>
              </a:rPr>
              <a:t>Civic Engagement</a:t>
            </a:r>
            <a:endParaRPr lang="en-US" sz="1400" dirty="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a:solidFill>
                  <a:srgbClr val="E74C39"/>
                </a:solidFill>
                <a:latin typeface="Franklin Gothic Book" panose="020B0503020102020204" pitchFamily="34" charset="0"/>
                <a:hlinkClick r:id="rId22" action="ppaction://hlinksldjump"/>
              </a:rPr>
              <a:t>Health and Wellness</a:t>
            </a:r>
            <a:endParaRPr lang="en-US" sz="1400" dirty="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endParaRPr lang="en-US" sz="800" dirty="0">
              <a:solidFill>
                <a:srgbClr val="767FAC"/>
              </a:solidFill>
              <a:latin typeface="Franklin Gothic Book" panose="020B0503020102020204" pitchFamily="34" charset="0"/>
            </a:endParaRPr>
          </a:p>
          <a:p>
            <a:pPr marL="0" indent="0" eaLnBrk="1" hangingPunct="1">
              <a:spcBef>
                <a:spcPct val="30000"/>
              </a:spcBef>
              <a:buClr>
                <a:srgbClr val="7680AC"/>
              </a:buClr>
              <a:buNone/>
              <a:tabLst>
                <a:tab pos="228600" algn="l"/>
              </a:tabLst>
              <a:defRPr/>
            </a:pPr>
            <a:r>
              <a:rPr lang="en-US" sz="1400" u="sng" dirty="0">
                <a:solidFill>
                  <a:srgbClr val="202945"/>
                </a:solidFill>
                <a:latin typeface="Franklin Gothic Book" panose="020B0503020102020204" pitchFamily="34" charset="0"/>
                <a:hlinkClick r:id="rId23" action="ppaction://hlinksldjump"/>
              </a:rPr>
              <a:t>College Preparation</a:t>
            </a:r>
            <a:endParaRPr lang="en-US" sz="1400" u="sng" dirty="0">
              <a:solidFill>
                <a:srgbClr val="202945"/>
              </a:solidFill>
              <a:latin typeface="Franklin Gothic Book" panose="020B0503020102020204" pitchFamily="34" charset="0"/>
            </a:endParaRPr>
          </a:p>
          <a:p>
            <a:pPr marL="0" indent="233363" eaLnBrk="1" hangingPunct="1">
              <a:spcBef>
                <a:spcPct val="30000"/>
              </a:spcBef>
              <a:buClr>
                <a:srgbClr val="7680AC"/>
              </a:buClr>
              <a:buNone/>
              <a:tabLst>
                <a:tab pos="228600" algn="l"/>
              </a:tabLst>
              <a:defRPr/>
            </a:pPr>
            <a:r>
              <a:rPr lang="en-US" sz="1400" dirty="0">
                <a:solidFill>
                  <a:srgbClr val="E74C39"/>
                </a:solidFill>
                <a:latin typeface="Franklin Gothic Book" panose="020B0503020102020204" pitchFamily="34" charset="0"/>
                <a:hlinkClick r:id="rId24" action="ppaction://hlinksldjump"/>
              </a:rPr>
              <a:t>Summer Bridge Program</a:t>
            </a:r>
            <a:endParaRPr lang="en-US" sz="1400" dirty="0">
              <a:solidFill>
                <a:srgbClr val="E74C39"/>
              </a:solidFill>
              <a:latin typeface="Franklin Gothic Book" panose="020B0503020102020204" pitchFamily="34" charset="0"/>
            </a:endParaRPr>
          </a:p>
          <a:p>
            <a:pPr marL="0" indent="233363" eaLnBrk="1" hangingPunct="1">
              <a:spcBef>
                <a:spcPct val="30000"/>
              </a:spcBef>
              <a:buClr>
                <a:srgbClr val="7680AC"/>
              </a:buClr>
              <a:buNone/>
              <a:tabLst>
                <a:tab pos="228600" algn="l"/>
              </a:tabLst>
              <a:defRPr/>
            </a:pPr>
            <a:r>
              <a:rPr lang="en-US" sz="1400" dirty="0">
                <a:solidFill>
                  <a:srgbClr val="202945"/>
                </a:solidFill>
                <a:latin typeface="Franklin Gothic Book"/>
                <a:hlinkClick r:id="rId25" action="ppaction://hlinksldjump"/>
              </a:rPr>
              <a:t>Previous College </a:t>
            </a:r>
            <a:r>
              <a:rPr lang="en-US" sz="1400" dirty="0" smtClean="0">
                <a:solidFill>
                  <a:srgbClr val="202945"/>
                </a:solidFill>
                <a:latin typeface="Franklin Gothic Book"/>
                <a:hlinkClick r:id="rId25" action="ppaction://hlinksldjump"/>
              </a:rPr>
              <a:t>Coursework</a:t>
            </a:r>
            <a:endParaRPr lang="en-US" sz="1400" u="sng" dirty="0" smtClean="0">
              <a:solidFill>
                <a:schemeClr val="bg1"/>
              </a:solidFill>
              <a:latin typeface="Franklin Gothic Book" panose="020B0503020102020204" pitchFamily="34" charset="0"/>
            </a:endParaRPr>
          </a:p>
          <a:p>
            <a:pPr marL="0" indent="233363" eaLnBrk="1" hangingPunct="1">
              <a:spcBef>
                <a:spcPct val="30000"/>
              </a:spcBef>
              <a:buClr>
                <a:srgbClr val="7680AC"/>
              </a:buClr>
              <a:buNone/>
              <a:tabLst>
                <a:tab pos="228600" algn="l"/>
              </a:tabLst>
              <a:defRPr/>
            </a:pPr>
            <a:r>
              <a:rPr lang="en-US" sz="1400" dirty="0" smtClean="0">
                <a:solidFill>
                  <a:srgbClr val="E74C39"/>
                </a:solidFill>
                <a:latin typeface="Franklin Gothic Book" panose="020B0503020102020204" pitchFamily="34" charset="0"/>
                <a:hlinkClick r:id="rId26" action="ppaction://hlinksldjump"/>
              </a:rPr>
              <a:t>Science/Research Self-Efficacy</a:t>
            </a:r>
            <a:endParaRPr lang="en-US" sz="1400" u="sng" dirty="0" smtClean="0">
              <a:solidFill>
                <a:schemeClr val="bg1"/>
              </a:solidFill>
              <a:latin typeface="Franklin Gothic Book" panose="020B0503020102020204" pitchFamily="34" charset="0"/>
            </a:endParaRPr>
          </a:p>
          <a:p>
            <a:pPr marL="0" indent="0" eaLnBrk="1" hangingPunct="1">
              <a:spcBef>
                <a:spcPct val="30000"/>
              </a:spcBef>
              <a:buClr>
                <a:srgbClr val="7680AC"/>
              </a:buClr>
              <a:buNone/>
              <a:tabLst>
                <a:tab pos="228600" algn="l"/>
              </a:tabLst>
              <a:defRPr/>
            </a:pPr>
            <a:endParaRPr lang="en-US" sz="800" u="sng" dirty="0">
              <a:solidFill>
                <a:schemeClr val="bg1"/>
              </a:solidFill>
              <a:latin typeface="Franklin Gothic Book" panose="020B0503020102020204" pitchFamily="34" charset="0"/>
            </a:endParaRPr>
          </a:p>
          <a:p>
            <a:pPr marL="0" indent="0" eaLnBrk="1" hangingPunct="1">
              <a:spcBef>
                <a:spcPct val="30000"/>
              </a:spcBef>
              <a:buClr>
                <a:srgbClr val="7680AC"/>
              </a:buClr>
              <a:buNone/>
              <a:tabLst>
                <a:tab pos="228600" algn="l"/>
              </a:tabLst>
              <a:defRPr/>
            </a:pPr>
            <a:r>
              <a:rPr lang="en-US" sz="1400" u="sng" dirty="0">
                <a:solidFill>
                  <a:srgbClr val="202945"/>
                </a:solidFill>
                <a:latin typeface="Franklin Gothic Book" panose="020B0503020102020204" pitchFamily="34" charset="0"/>
                <a:hlinkClick r:id="rId27" action="ppaction://hlinksldjump"/>
              </a:rPr>
              <a:t>Expectations for College: Major and Career</a:t>
            </a:r>
            <a:endParaRPr lang="en-US" sz="1400" u="sng" dirty="0">
              <a:solidFill>
                <a:srgbClr val="202945"/>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a:solidFill>
                  <a:srgbClr val="E74C39"/>
                </a:solidFill>
                <a:latin typeface="Franklin Gothic Book" panose="020B0503020102020204" pitchFamily="34" charset="0"/>
                <a:hlinkClick r:id="rId28" action="ppaction://hlinksldjump"/>
              </a:rPr>
              <a:t>Intended Major</a:t>
            </a:r>
            <a:endParaRPr lang="en-US" sz="1400" dirty="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a:solidFill>
                  <a:srgbClr val="E74C39"/>
                </a:solidFill>
                <a:latin typeface="Franklin Gothic Book" panose="020B0503020102020204" pitchFamily="34" charset="0"/>
                <a:hlinkClick r:id="rId29" action="ppaction://hlinksldjump"/>
              </a:rPr>
              <a:t>Pre-Med or Pre-Law</a:t>
            </a:r>
            <a:endParaRPr lang="en-US" sz="1400" dirty="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a:solidFill>
                  <a:srgbClr val="E74C39"/>
                </a:solidFill>
                <a:latin typeface="Franklin Gothic Book" panose="020B0503020102020204" pitchFamily="34" charset="0"/>
                <a:hlinkClick r:id="rId30" action="ppaction://hlinksldjump"/>
              </a:rPr>
              <a:t>Intended Career</a:t>
            </a:r>
            <a:endParaRPr lang="en-US" sz="1400" dirty="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a:solidFill>
                  <a:srgbClr val="E74C39"/>
                </a:solidFill>
                <a:latin typeface="Franklin Gothic Book" panose="020B0503020102020204" pitchFamily="34" charset="0"/>
                <a:hlinkClick r:id="rId31" action="ppaction://hlinksldjump"/>
              </a:rPr>
              <a:t>Time-to-Degree</a:t>
            </a:r>
            <a:endParaRPr lang="en-US" sz="1400" dirty="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a:solidFill>
                  <a:srgbClr val="E74C39"/>
                </a:solidFill>
                <a:latin typeface="Franklin Gothic Book" panose="020B0503020102020204" pitchFamily="34" charset="0"/>
                <a:hlinkClick r:id="rId32" action="ppaction://hlinksldjump"/>
              </a:rPr>
              <a:t>Degree Aspirations</a:t>
            </a:r>
            <a:endParaRPr lang="en-US" sz="1400" dirty="0">
              <a:solidFill>
                <a:srgbClr val="E74C39"/>
              </a:solidFill>
              <a:latin typeface="Franklin Gothic Book" panose="020B0503020102020204" pitchFamily="34" charset="0"/>
            </a:endParaRPr>
          </a:p>
          <a:p>
            <a:pPr marL="0" indent="0" eaLnBrk="1" hangingPunct="1">
              <a:spcBef>
                <a:spcPct val="30000"/>
              </a:spcBef>
              <a:buClr>
                <a:srgbClr val="7680AC"/>
              </a:buClr>
              <a:buNone/>
              <a:tabLst>
                <a:tab pos="228600" algn="l"/>
              </a:tabLst>
              <a:defRPr/>
            </a:pPr>
            <a:endParaRPr lang="en-US" sz="800" u="sng" dirty="0">
              <a:solidFill>
                <a:schemeClr val="tx2">
                  <a:lumMod val="50000"/>
                </a:schemeClr>
              </a:solidFill>
              <a:latin typeface="Franklin Gothic Book" panose="020B0503020102020204" pitchFamily="34" charset="0"/>
            </a:endParaRPr>
          </a:p>
          <a:p>
            <a:pPr marL="0" indent="0" eaLnBrk="1" hangingPunct="1">
              <a:spcBef>
                <a:spcPct val="30000"/>
              </a:spcBef>
              <a:buClr>
                <a:srgbClr val="7680AC"/>
              </a:buClr>
              <a:buNone/>
              <a:tabLst>
                <a:tab pos="228600" algn="l"/>
              </a:tabLst>
              <a:defRPr/>
            </a:pPr>
            <a:r>
              <a:rPr lang="en-US" sz="1400" u="sng" dirty="0">
                <a:solidFill>
                  <a:srgbClr val="202945"/>
                </a:solidFill>
                <a:latin typeface="Franklin Gothic Book" panose="020B0503020102020204" pitchFamily="34" charset="0"/>
                <a:hlinkClick r:id="rId33" action="ppaction://hlinksldjump"/>
              </a:rPr>
              <a:t>Expectations for College Life</a:t>
            </a:r>
            <a:endParaRPr lang="en-US" sz="1400" dirty="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a:solidFill>
                  <a:srgbClr val="E74C39"/>
                </a:solidFill>
                <a:latin typeface="Franklin Gothic Book" panose="020B0503020102020204" pitchFamily="34" charset="0"/>
                <a:hlinkClick r:id="rId34" action="ppaction://hlinksldjump"/>
              </a:rPr>
              <a:t>Engagement</a:t>
            </a:r>
            <a:endParaRPr lang="en-US" sz="1400" dirty="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a:solidFill>
                  <a:srgbClr val="E74C39"/>
                </a:solidFill>
                <a:latin typeface="Franklin Gothic Book" panose="020B0503020102020204" pitchFamily="34" charset="0"/>
                <a:hlinkClick r:id="rId35" action="ppaction://hlinksldjump"/>
              </a:rPr>
              <a:t>Academic Behaviors</a:t>
            </a:r>
            <a:endParaRPr lang="en-US" sz="1400" dirty="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a:solidFill>
                  <a:srgbClr val="E74C39"/>
                </a:solidFill>
                <a:latin typeface="Franklin Gothic Book" panose="020B0503020102020204" pitchFamily="34" charset="0"/>
                <a:hlinkClick r:id="rId36" action="ppaction://hlinksldjump"/>
              </a:rPr>
              <a:t>Student Mobility</a:t>
            </a:r>
            <a:endParaRPr lang="en-US" sz="1400" dirty="0">
              <a:solidFill>
                <a:srgbClr val="E74C39"/>
              </a:solidFill>
              <a:latin typeface="Franklin Gothic Book" panose="020B0503020102020204" pitchFamily="34" charset="0"/>
            </a:endParaRPr>
          </a:p>
        </p:txBody>
      </p:sp>
      <p:sp>
        <p:nvSpPr>
          <p:cNvPr id="6"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7" name="Slide Number Placeholder 4"/>
          <p:cNvSpPr txBox="1">
            <a:spLocks/>
          </p:cNvSpPr>
          <p:nvPr>
            <p:custDataLst>
              <p:tags r:id="rId1"/>
            </p:custDataLst>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0825" cy="1066801"/>
          </a:xfrm>
        </p:spPr>
        <p:txBody>
          <a:bodyPr/>
          <a:lstStyle/>
          <a:p>
            <a:r>
              <a:rPr lang="en-US" dirty="0">
                <a:solidFill>
                  <a:schemeClr val="tx1"/>
                </a:solidFill>
              </a:rPr>
              <a:t/>
            </a:r>
            <a:br>
              <a:rPr lang="en-US" dirty="0">
                <a:solidFill>
                  <a:schemeClr val="tx1"/>
                </a:solidFill>
              </a:rPr>
            </a:br>
            <a:r>
              <a:rPr lang="en-US" dirty="0">
                <a:solidFill>
                  <a:srgbClr val="202945"/>
                </a:solidFill>
                <a:latin typeface="Franklin Gothic Book"/>
              </a:rPr>
              <a:t>Science/Research Self-Efficacy</a:t>
            </a:r>
            <a:r>
              <a:rPr lang="en-US" dirty="0">
                <a:solidFill>
                  <a:schemeClr val="tx1"/>
                </a:solidFill>
              </a:rPr>
              <a:t/>
            </a:r>
            <a:br>
              <a:rPr lang="en-US" dirty="0">
                <a:solidFill>
                  <a:schemeClr val="tx1"/>
                </a:solidFill>
              </a:rPr>
            </a:br>
            <a:r>
              <a:rPr lang="en-US" sz="2150" dirty="0">
                <a:solidFill>
                  <a:srgbClr val="E74C39"/>
                </a:solidFill>
                <a:latin typeface="Franklin Gothic Book"/>
              </a:rPr>
              <a:t>How confident are you that you can do the following?</a:t>
            </a:r>
          </a:p>
        </p:txBody>
      </p:sp>
      <p:graphicFrame>
        <p:nvGraphicFramePr>
          <p:cNvPr id="6" name="Science"/>
          <p:cNvGraphicFramePr>
            <a:graphicFrameLocks noGrp="1" noChangeAspect="1"/>
          </p:cNvGraphicFramePr>
          <p:nvPr>
            <p:ph idx="1"/>
            <p:extLst>
              <p:ext uri="{D42A27DB-BD31-4B8C-83A1-F6EECF244321}">
                <p14:modId xmlns:p14="http://schemas.microsoft.com/office/powerpoint/2010/main" val="2516061481"/>
              </p:ext>
            </p:extLst>
          </p:nvPr>
        </p:nvGraphicFramePr>
        <p:xfrm>
          <a:off x="457200" y="1600200"/>
          <a:ext cx="8229600" cy="4495800"/>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p:cNvSpPr>
            <a:spLocks noChangeArrowheads="1"/>
          </p:cNvSpPr>
          <p:nvPr/>
        </p:nvSpPr>
        <p:spPr bwMode="auto">
          <a:xfrm>
            <a:off x="3276600" y="5943600"/>
            <a:ext cx="3733800" cy="646331"/>
          </a:xfrm>
          <a:prstGeom prst="rect">
            <a:avLst/>
          </a:prstGeom>
          <a:noFill/>
          <a:ln w="9525">
            <a:noFill/>
            <a:miter lim="800000"/>
            <a:headEnd/>
            <a:tailEnd/>
          </a:ln>
        </p:spPr>
        <p:txBody>
          <a:bodyPr wrap="square" anchor="t">
            <a:spAutoFit/>
          </a:bodyPr>
          <a:lstStyle/>
          <a:p>
            <a:pPr>
              <a:defRPr/>
            </a:pPr>
            <a:r>
              <a:rPr lang="en-US" sz="1200" b="1" dirty="0">
                <a:solidFill>
                  <a:srgbClr val="202945"/>
                </a:solidFill>
              </a:rPr>
              <a:t> Your Institution                     Comparison Group</a:t>
            </a:r>
          </a:p>
          <a:p>
            <a:pPr>
              <a:defRPr/>
            </a:pPr>
            <a:r>
              <a:rPr lang="en-US" sz="1200" b="1" dirty="0">
                <a:solidFill>
                  <a:srgbClr val="202945"/>
                </a:solidFill>
              </a:rPr>
              <a:t>    </a:t>
            </a:r>
            <a:r>
              <a:rPr lang="en-US" sz="1200" dirty="0">
                <a:solidFill>
                  <a:srgbClr val="202945"/>
                </a:solidFill>
              </a:rPr>
              <a:t> </a:t>
            </a:r>
            <a:r>
              <a:rPr lang="en-US" sz="1200" dirty="0" smtClean="0">
                <a:solidFill>
                  <a:srgbClr val="202945"/>
                </a:solidFill>
              </a:rPr>
              <a:t>Absolutely Confident            Absolutely Confident</a:t>
            </a:r>
            <a:endParaRPr lang="en-US" sz="1200" dirty="0">
              <a:solidFill>
                <a:srgbClr val="202945"/>
              </a:solidFill>
            </a:endParaRPr>
          </a:p>
          <a:p>
            <a:pPr>
              <a:defRPr/>
            </a:pPr>
            <a:r>
              <a:rPr lang="en-US" sz="1200" dirty="0">
                <a:solidFill>
                  <a:srgbClr val="202945"/>
                </a:solidFill>
              </a:rPr>
              <a:t>     </a:t>
            </a:r>
            <a:r>
              <a:rPr lang="en-US" sz="1200" dirty="0" smtClean="0">
                <a:solidFill>
                  <a:srgbClr val="202945"/>
                </a:solidFill>
              </a:rPr>
              <a:t>Very </a:t>
            </a:r>
            <a:r>
              <a:rPr lang="en-US" sz="1200" dirty="0">
                <a:solidFill>
                  <a:srgbClr val="202945"/>
                </a:solidFill>
              </a:rPr>
              <a:t>Confident           </a:t>
            </a:r>
            <a:r>
              <a:rPr lang="en-US" sz="1200" dirty="0" smtClean="0">
                <a:solidFill>
                  <a:srgbClr val="202945"/>
                </a:solidFill>
              </a:rPr>
              <a:t>            Very </a:t>
            </a:r>
            <a:r>
              <a:rPr lang="en-US" sz="1200" dirty="0">
                <a:solidFill>
                  <a:srgbClr val="202945"/>
                </a:solidFill>
              </a:rPr>
              <a:t>Confident</a:t>
            </a:r>
          </a:p>
        </p:txBody>
      </p:sp>
      <p:sp>
        <p:nvSpPr>
          <p:cNvPr id="8" name="Rectangle 7"/>
          <p:cNvSpPr/>
          <p:nvPr/>
        </p:nvSpPr>
        <p:spPr bwMode="auto">
          <a:xfrm>
            <a:off x="3429000" y="6400800"/>
            <a:ext cx="76200" cy="76200"/>
          </a:xfrm>
          <a:prstGeom prst="rect">
            <a:avLst/>
          </a:prstGeom>
          <a:solidFill>
            <a:schemeClr val="accent1">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9" name="Rectangle 8"/>
          <p:cNvSpPr/>
          <p:nvPr/>
        </p:nvSpPr>
        <p:spPr bwMode="auto">
          <a:xfrm>
            <a:off x="3429000" y="6230781"/>
            <a:ext cx="76200" cy="76200"/>
          </a:xfrm>
          <a:prstGeom prst="rect">
            <a:avLst/>
          </a:prstGeom>
          <a:solidFill>
            <a:schemeClr val="accent1"/>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0" name="Rectangle 9"/>
          <p:cNvSpPr/>
          <p:nvPr/>
        </p:nvSpPr>
        <p:spPr bwMode="auto">
          <a:xfrm>
            <a:off x="5181600" y="6400800"/>
            <a:ext cx="76200" cy="76200"/>
          </a:xfrm>
          <a:prstGeom prst="rect">
            <a:avLst/>
          </a:prstGeom>
          <a:solidFill>
            <a:schemeClr val="bg2">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1" name="Rectangle 10"/>
          <p:cNvSpPr/>
          <p:nvPr/>
        </p:nvSpPr>
        <p:spPr bwMode="auto">
          <a:xfrm>
            <a:off x="5181600" y="6230781"/>
            <a:ext cx="76200" cy="74652"/>
          </a:xfrm>
          <a:prstGeom prst="rect">
            <a:avLst/>
          </a:prstGeom>
          <a:solidFill>
            <a:schemeClr val="bg2"/>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2"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13"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30</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14"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4" action="ppaction://hlinksldjump"/>
              </a:rPr>
              <a:t>Return to contents</a:t>
            </a:r>
            <a:endParaRPr lang="en-US" sz="1200" dirty="0">
              <a:solidFill>
                <a:srgbClr val="7680AC"/>
              </a:solidFill>
            </a:endParaRPr>
          </a:p>
        </p:txBody>
      </p:sp>
    </p:spTree>
    <p:extLst>
      <p:ext uri="{BB962C8B-B14F-4D97-AF65-F5344CB8AC3E}">
        <p14:creationId xmlns:p14="http://schemas.microsoft.com/office/powerpoint/2010/main" val="203828591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Subtitle 4"/>
          <p:cNvSpPr>
            <a:spLocks noGrp="1"/>
          </p:cNvSpPr>
          <p:nvPr>
            <p:ph type="subTitle" sz="quarter" idx="1"/>
          </p:nvPr>
        </p:nvSpPr>
        <p:spPr>
          <a:xfrm>
            <a:off x="1371600" y="4495800"/>
            <a:ext cx="6400800" cy="1752600"/>
          </a:xfrm>
        </p:spPr>
        <p:txBody>
          <a:bodyPr/>
          <a:lstStyle/>
          <a:p>
            <a:pPr>
              <a:spcBef>
                <a:spcPct val="0"/>
              </a:spcBef>
            </a:pPr>
            <a:r>
              <a:rPr lang="en-US" dirty="0">
                <a:solidFill>
                  <a:srgbClr val="E74C39"/>
                </a:solidFill>
                <a:latin typeface="Franklin Gothic Book"/>
              </a:rPr>
              <a:t>Understanding students’ intended majors and career aspirations helps them plot an intentional and meaningful course of study.</a:t>
            </a:r>
            <a:endParaRPr lang="en-US" dirty="0">
              <a:solidFill>
                <a:schemeClr val="tx1"/>
              </a:solidFill>
              <a:latin typeface="Franklin Gothic Book"/>
            </a:endParaRPr>
          </a:p>
        </p:txBody>
      </p:sp>
      <p:sp>
        <p:nvSpPr>
          <p:cNvPr id="5" name="Rectangle 2"/>
          <p:cNvSpPr txBox="1">
            <a:spLocks noChangeArrowheads="1"/>
          </p:cNvSpPr>
          <p:nvPr/>
        </p:nvSpPr>
        <p:spPr bwMode="auto">
          <a:xfrm>
            <a:off x="0" y="2438400"/>
            <a:ext cx="9144000" cy="1752600"/>
          </a:xfrm>
          <a:prstGeom prst="rect">
            <a:avLst/>
          </a:prstGeom>
          <a:solidFill>
            <a:srgbClr val="E74C39"/>
          </a:solidFill>
          <a:ln w="9525">
            <a:solidFill>
              <a:schemeClr val="tx2"/>
            </a:solid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36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pPr eaLnBrk="1" hangingPunct="1">
              <a:defRPr/>
            </a:pPr>
            <a:r>
              <a:rPr lang="en-US" b="0" dirty="0">
                <a:solidFill>
                  <a:srgbClr val="202945"/>
                </a:solidFill>
                <a:latin typeface="Franklin Gothic Medium" panose="020B0603020102020204" pitchFamily="34" charset="0"/>
              </a:rPr>
              <a:t>Expectations for College:</a:t>
            </a:r>
            <a:r>
              <a:rPr lang="en-US" b="0" dirty="0">
                <a:solidFill>
                  <a:schemeClr val="tx1"/>
                </a:solidFill>
                <a:latin typeface="Franklin Gothic Medium" panose="020B0603020102020204" pitchFamily="34" charset="0"/>
              </a:rPr>
              <a:t> </a:t>
            </a:r>
            <a:r>
              <a:rPr lang="en-US" b="0" dirty="0">
                <a:solidFill>
                  <a:srgbClr val="202945"/>
                </a:solidFill>
                <a:latin typeface="Franklin Gothic Medium" panose="020B0603020102020204" pitchFamily="34" charset="0"/>
              </a:rPr>
              <a:t>Major and Career</a:t>
            </a:r>
            <a:endParaRPr lang="en-US" b="0" kern="0" dirty="0">
              <a:solidFill>
                <a:schemeClr val="bg1"/>
              </a:solidFill>
              <a:latin typeface="Franklin Gothic Medium" panose="020B0603020102020204" pitchFamily="34" charset="0"/>
            </a:endParaRPr>
          </a:p>
        </p:txBody>
      </p:sp>
      <p:sp>
        <p:nvSpPr>
          <p:cNvPr id="4"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6"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3" action="ppaction://hlinksldjump"/>
              </a:rPr>
              <a:t>Return to contents</a:t>
            </a:r>
            <a:endParaRPr lang="en-US" sz="1200" dirty="0">
              <a:solidFill>
                <a:srgbClr val="7680AC"/>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2" name="Rectangle 2"/>
          <p:cNvSpPr>
            <a:spLocks noGrp="1" noChangeArrowheads="1"/>
          </p:cNvSpPr>
          <p:nvPr>
            <p:ph type="title" idx="4294967295"/>
          </p:nvPr>
        </p:nvSpPr>
        <p:spPr/>
        <p:txBody>
          <a:bodyPr/>
          <a:lstStyle/>
          <a:p>
            <a:pPr eaLnBrk="1" hangingPunct="1">
              <a:defRPr/>
            </a:pPr>
            <a:r>
              <a:rPr lang="en-US" sz="1600" dirty="0">
                <a:solidFill>
                  <a:schemeClr val="tx1"/>
                </a:solidFill>
              </a:rPr>
              <a:t/>
            </a:r>
            <a:br>
              <a:rPr lang="en-US" sz="1600" dirty="0">
                <a:solidFill>
                  <a:schemeClr val="tx1"/>
                </a:solidFill>
              </a:rPr>
            </a:br>
            <a:r>
              <a:rPr lang="en-US" dirty="0">
                <a:solidFill>
                  <a:srgbClr val="202945"/>
                </a:solidFill>
                <a:latin typeface="Franklin Gothic Book"/>
              </a:rPr>
              <a:t>Expectations: Major</a:t>
            </a:r>
            <a:r>
              <a:rPr lang="en-US" dirty="0">
                <a:solidFill>
                  <a:schemeClr val="tx1"/>
                </a:solidFill>
              </a:rPr>
              <a:t/>
            </a:r>
            <a:br>
              <a:rPr lang="en-US" dirty="0">
                <a:solidFill>
                  <a:schemeClr val="tx1"/>
                </a:solidFill>
              </a:rPr>
            </a:br>
            <a:r>
              <a:rPr lang="en-US" sz="2150" dirty="0">
                <a:solidFill>
                  <a:srgbClr val="E74C39"/>
                </a:solidFill>
                <a:latin typeface="Franklin Gothic Book"/>
              </a:rPr>
              <a:t>Please indicate your intended major.</a:t>
            </a:r>
          </a:p>
        </p:txBody>
      </p:sp>
      <p:graphicFrame>
        <p:nvGraphicFramePr>
          <p:cNvPr id="409674" name="Intended major"/>
          <p:cNvGraphicFramePr>
            <a:graphicFrameLocks noGrp="1"/>
          </p:cNvGraphicFramePr>
          <p:nvPr>
            <p:custDataLst>
              <p:tags r:id="rId1"/>
            </p:custDataLst>
            <p:extLst>
              <p:ext uri="{D42A27DB-BD31-4B8C-83A1-F6EECF244321}">
                <p14:modId xmlns:p14="http://schemas.microsoft.com/office/powerpoint/2010/main" val="3192035908"/>
              </p:ext>
            </p:extLst>
          </p:nvPr>
        </p:nvGraphicFramePr>
        <p:xfrm>
          <a:off x="228597" y="1676400"/>
          <a:ext cx="8686802" cy="4355957"/>
        </p:xfrm>
        <a:graphic>
          <a:graphicData uri="http://schemas.openxmlformats.org/drawingml/2006/table">
            <a:tbl>
              <a:tblPr/>
              <a:tblGrid>
                <a:gridCol w="2209803">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838200">
                  <a:extLst>
                    <a:ext uri="{9D8B030D-6E8A-4147-A177-3AD203B41FA5}">
                      <a16:colId xmlns:a16="http://schemas.microsoft.com/office/drawing/2014/main" val="20003"/>
                    </a:ext>
                  </a:extLst>
                </a:gridCol>
                <a:gridCol w="2514600">
                  <a:extLst>
                    <a:ext uri="{9D8B030D-6E8A-4147-A177-3AD203B41FA5}">
                      <a16:colId xmlns:a16="http://schemas.microsoft.com/office/drawing/2014/main" val="20004"/>
                    </a:ext>
                  </a:extLst>
                </a:gridCol>
                <a:gridCol w="741853">
                  <a:extLst>
                    <a:ext uri="{9D8B030D-6E8A-4147-A177-3AD203B41FA5}">
                      <a16:colId xmlns:a16="http://schemas.microsoft.com/office/drawing/2014/main" val="20005"/>
                    </a:ext>
                  </a:extLst>
                </a:gridCol>
                <a:gridCol w="782146">
                  <a:extLst>
                    <a:ext uri="{9D8B030D-6E8A-4147-A177-3AD203B41FA5}">
                      <a16:colId xmlns:a16="http://schemas.microsoft.com/office/drawing/2014/main" val="20006"/>
                    </a:ext>
                  </a:extLst>
                </a:gridCol>
              </a:tblGrid>
              <a:tr h="596189">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202945"/>
                        </a:solidFill>
                        <a:effectLst/>
                        <a:latin typeface="Garamond" pitchFamily="18" charset="0"/>
                      </a:endParaRP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Franklin Gothic Book"/>
                        </a:rPr>
                        <a:t>Your</a:t>
                      </a:r>
                      <a:endParaRPr kumimoji="0" lang="en-US" sz="1400" b="1" normalizeH="0" dirty="0">
                        <a:ln>
                          <a:noFill/>
                        </a:ln>
                        <a:solidFill>
                          <a:schemeClr val="accent1"/>
                        </a:solidFill>
                        <a:effectLst/>
                        <a:latin typeface="Franklin Gothic Book"/>
                      </a:endParaRP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Franklin Gothic Book"/>
                        </a:rPr>
                        <a:t> </a:t>
                      </a:r>
                      <a:r>
                        <a:rPr kumimoji="0" lang="en-US" sz="1400" b="1" i="0" u="sng" strike="noStrike" cap="none" normalizeH="0" baseline="0" dirty="0">
                          <a:ln>
                            <a:noFill/>
                          </a:ln>
                          <a:solidFill>
                            <a:schemeClr val="accent1"/>
                          </a:solidFill>
                          <a:effectLst/>
                          <a:latin typeface="Franklin Gothic Book"/>
                        </a:rPr>
                        <a:t>Inst</a:t>
                      </a: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Franklin Gothic Book"/>
                        </a:rPr>
                        <a:t>Comp</a:t>
                      </a:r>
                      <a:endParaRPr kumimoji="0" lang="en-US" sz="1400" b="1" normalizeH="0" dirty="0">
                        <a:ln>
                          <a:noFill/>
                        </a:ln>
                        <a:solidFill>
                          <a:schemeClr val="bg2"/>
                        </a:solidFill>
                        <a:effectLst/>
                        <a:latin typeface="Franklin Gothic Book"/>
                      </a:endParaRP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sng" strike="noStrike" cap="none" normalizeH="0" baseline="0" dirty="0">
                          <a:ln>
                            <a:noFill/>
                          </a:ln>
                          <a:solidFill>
                            <a:schemeClr val="bg2"/>
                          </a:solidFill>
                          <a:effectLst/>
                          <a:latin typeface="Franklin Gothic Book"/>
                        </a:rPr>
                        <a:t>Group</a:t>
                      </a: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endParaRPr kumimoji="0" lang="en-US" sz="1400" b="1" i="0" u="sng" strike="noStrike" cap="none" normalizeH="0" baseline="0" dirty="0">
                        <a:ln>
                          <a:noFill/>
                        </a:ln>
                        <a:solidFill>
                          <a:srgbClr val="FF9900"/>
                        </a:solidFill>
                        <a:effectLst/>
                        <a:latin typeface="Franklin Gothic Book"/>
                      </a:endParaRP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endParaRPr kumimoji="0" lang="en-US" sz="1400" b="1" i="0" u="none" strike="noStrike" cap="none" normalizeH="0" baseline="0" dirty="0">
                        <a:ln>
                          <a:noFill/>
                        </a:ln>
                        <a:solidFill>
                          <a:srgbClr val="202945"/>
                        </a:solidFill>
                        <a:effectLst/>
                        <a:latin typeface="Franklin Gothic Book"/>
                      </a:endParaRPr>
                    </a:p>
                  </a:txBody>
                  <a:tcPr marL="85722" marR="0" marT="0" marB="0"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Franklin Gothic Book"/>
                        </a:rPr>
                        <a:t>Your</a:t>
                      </a:r>
                      <a:endParaRPr kumimoji="0" lang="en-US" sz="1400" b="1" normalizeH="0" dirty="0">
                        <a:ln>
                          <a:noFill/>
                        </a:ln>
                        <a:solidFill>
                          <a:schemeClr val="accent1"/>
                        </a:solidFill>
                        <a:effectLst/>
                        <a:latin typeface="Franklin Gothic Book"/>
                      </a:endParaRP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sng" strike="noStrike" cap="none" normalizeH="0" baseline="0" dirty="0">
                          <a:ln>
                            <a:noFill/>
                          </a:ln>
                          <a:solidFill>
                            <a:schemeClr val="accent1"/>
                          </a:solidFill>
                          <a:effectLst/>
                          <a:latin typeface="Franklin Gothic Book"/>
                        </a:rPr>
                        <a:t>Inst</a:t>
                      </a: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Franklin Gothic Book"/>
                        </a:rPr>
                        <a:t>Comp</a:t>
                      </a:r>
                      <a:endParaRPr kumimoji="0" lang="en-US" sz="1400" b="1" normalizeH="0" dirty="0">
                        <a:ln>
                          <a:noFill/>
                        </a:ln>
                        <a:solidFill>
                          <a:schemeClr val="bg2"/>
                        </a:solidFill>
                        <a:effectLst/>
                        <a:latin typeface="Franklin Gothic Book"/>
                      </a:endParaRP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sng" strike="noStrike" cap="none" normalizeH="0" baseline="0" dirty="0">
                          <a:ln>
                            <a:noFill/>
                          </a:ln>
                          <a:solidFill>
                            <a:schemeClr val="bg2"/>
                          </a:solidFill>
                          <a:effectLst/>
                          <a:latin typeface="Franklin Gothic Book"/>
                        </a:rPr>
                        <a:t>Group</a:t>
                      </a:r>
                    </a:p>
                  </a:txBody>
                  <a:tcPr marL="91436" marR="91436" marT="45715" marB="45715"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389961">
                <a:tc>
                  <a:txBody>
                    <a:bodyPr/>
                    <a:lstStyle/>
                    <a:p>
                      <a:pPr marL="0" marR="0" lvl="0" indent="0" algn="l" defTabSz="914400" rtl="0" eaLnBrk="1" fontAlgn="base" latinLnBrk="0" hangingPunct="1">
                        <a:lnSpc>
                          <a:spcPct val="100000"/>
                        </a:lnSpc>
                        <a:spcBef>
                          <a:spcPts val="0"/>
                        </a:spcBef>
                        <a:spcAft>
                          <a:spcPct val="0"/>
                        </a:spcAft>
                        <a:buClr>
                          <a:schemeClr val="tx2"/>
                        </a:buClr>
                        <a:buSzTx/>
                        <a:buFontTx/>
                        <a:buNone/>
                        <a:tabLst/>
                      </a:pPr>
                      <a:r>
                        <a:rPr kumimoji="0" lang="en-US" sz="1400" b="1" i="0" u="none" strike="noStrike" cap="none" normalizeH="0" baseline="0" dirty="0">
                          <a:ln>
                            <a:noFill/>
                          </a:ln>
                          <a:solidFill>
                            <a:srgbClr val="202945"/>
                          </a:solidFill>
                          <a:effectLst/>
                          <a:latin typeface="Franklin Gothic Book"/>
                        </a:rPr>
                        <a:t>Agriculture</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Arial" panose="020B0604020202020204" pitchFamily="34" charset="0"/>
                        </a:rPr>
                        <a:t> 0.0%</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Arial" panose="020B0604020202020204" pitchFamily="34" charset="0"/>
                        </a:rPr>
                        <a:t>0.2%</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tab pos="574675" algn="l"/>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Fine Arts</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Arial" panose="020B0604020202020204" pitchFamily="34" charset="0"/>
                        </a:rPr>
                        <a:t>1.4%</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Arial" panose="020B0604020202020204" pitchFamily="34" charset="0"/>
                        </a:rPr>
                        <a:t>3.4%</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1"/>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Biological Sciences</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Arial" panose="020B0604020202020204" pitchFamily="34" charset="0"/>
                        </a:rPr>
                        <a:t>43.5%</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Arial" panose="020B0604020202020204" pitchFamily="34" charset="0"/>
                        </a:rPr>
                        <a:t>16.0%</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Mathematics or </a:t>
                      </a:r>
                      <a:r>
                        <a:rPr kumimoji="0" lang="en-US" sz="1400" b="1" i="0" u="none" strike="noStrike" cap="none" normalizeH="0" baseline="0" dirty="0" smtClean="0">
                          <a:ln>
                            <a:noFill/>
                          </a:ln>
                          <a:solidFill>
                            <a:srgbClr val="202945"/>
                          </a:solidFill>
                          <a:effectLst/>
                          <a:latin typeface="Franklin Gothic Book"/>
                        </a:rPr>
                        <a:t/>
                      </a:r>
                      <a:br>
                        <a:rPr kumimoji="0" lang="en-US" sz="1400" b="1" i="0" u="none" strike="noStrike" cap="none" normalizeH="0" baseline="0" dirty="0" smtClean="0">
                          <a:ln>
                            <a:noFill/>
                          </a:ln>
                          <a:solidFill>
                            <a:srgbClr val="202945"/>
                          </a:solidFill>
                          <a:effectLst/>
                          <a:latin typeface="Franklin Gothic Book"/>
                        </a:rPr>
                      </a:br>
                      <a:r>
                        <a:rPr kumimoji="0" lang="en-US" sz="1400" b="1" i="0" u="none" strike="noStrike" cap="none" normalizeH="0" baseline="0" dirty="0" smtClean="0">
                          <a:ln>
                            <a:noFill/>
                          </a:ln>
                          <a:solidFill>
                            <a:srgbClr val="202945"/>
                          </a:solidFill>
                          <a:effectLst/>
                          <a:latin typeface="Franklin Gothic Book"/>
                        </a:rPr>
                        <a:t>Computer Science</a:t>
                      </a:r>
                      <a:br>
                        <a:rPr kumimoji="0" lang="en-US" sz="1400" b="1" i="0" u="none" strike="noStrike" cap="none" normalizeH="0" baseline="0" dirty="0" smtClean="0">
                          <a:ln>
                            <a:noFill/>
                          </a:ln>
                          <a:solidFill>
                            <a:srgbClr val="202945"/>
                          </a:solidFill>
                          <a:effectLst/>
                          <a:latin typeface="Franklin Gothic Book"/>
                        </a:rPr>
                      </a:b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Arial" panose="020B0604020202020204" pitchFamily="34" charset="0"/>
                        </a:rPr>
                        <a:t>1.6%</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Arial" panose="020B0604020202020204" pitchFamily="34" charset="0"/>
                        </a:rPr>
                        <a:t>3.1%</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Business</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Arial" panose="020B0604020202020204" pitchFamily="34" charset="0"/>
                        </a:rPr>
                        <a:t> 8.6%</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Arial" panose="020B0604020202020204" pitchFamily="34" charset="0"/>
                        </a:rPr>
                        <a:t>12.5%</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Physical Science</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Arial" panose="020B0604020202020204" pitchFamily="34" charset="0"/>
                        </a:rPr>
                        <a:t>12.0%</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Arial" panose="020B0604020202020204" pitchFamily="34" charset="0"/>
                        </a:rPr>
                        <a:t>3.6%</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Education</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Arial" panose="020B0604020202020204" pitchFamily="34" charset="0"/>
                        </a:rPr>
                        <a:t> 0.5%</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Arial" panose="020B0604020202020204" pitchFamily="34" charset="0"/>
                        </a:rPr>
                        <a:t>6.3%</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Social Science</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Arial" panose="020B0604020202020204" pitchFamily="34" charset="0"/>
                        </a:rPr>
                        <a:t>7.6%</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Arial" panose="020B0604020202020204" pitchFamily="34" charset="0"/>
                        </a:rPr>
                        <a:t>9.4%</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4"/>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Engineering</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Arial" panose="020B0604020202020204" pitchFamily="34" charset="0"/>
                        </a:rPr>
                        <a:t>1.9%</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Arial" panose="020B0604020202020204" pitchFamily="34" charset="0"/>
                        </a:rPr>
                        <a:t>4.0%</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Justice and Security</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Arial" panose="020B0604020202020204" pitchFamily="34" charset="0"/>
                        </a:rPr>
                        <a:t>0.7%</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Arial" panose="020B0604020202020204" pitchFamily="34" charset="0"/>
                        </a:rPr>
                        <a:t>0.7%</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5"/>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English </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Arial" panose="020B0604020202020204" pitchFamily="34" charset="0"/>
                        </a:rPr>
                        <a:t>1.2%</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Arial" panose="020B0604020202020204" pitchFamily="34" charset="0"/>
                        </a:rPr>
                        <a:t>1.2%</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Library Science</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Arial" panose="020B0604020202020204" pitchFamily="34" charset="0"/>
                        </a:rPr>
                        <a:t>0.0%</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Arial" panose="020B0604020202020204" pitchFamily="34" charset="0"/>
                        </a:rPr>
                        <a:t>0.0%</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6"/>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Health Professions</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Arial" panose="020B0604020202020204" pitchFamily="34" charset="0"/>
                        </a:rPr>
                        <a:t>2.3%</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Arial" panose="020B0604020202020204" pitchFamily="34" charset="0"/>
                        </a:rPr>
                        <a:t>10.4%</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Other Non-technical</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Arial" panose="020B0604020202020204" pitchFamily="34" charset="0"/>
                        </a:rPr>
                        <a:t>3.5%</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Arial" panose="020B0604020202020204" pitchFamily="34" charset="0"/>
                        </a:rPr>
                        <a:t>3.1%</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7"/>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History or Political Science</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Arial" panose="020B0604020202020204" pitchFamily="34" charset="0"/>
                        </a:rPr>
                        <a:t>3.2%</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Arial" panose="020B0604020202020204" pitchFamily="34" charset="0"/>
                        </a:rPr>
                        <a:t>5.4%</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Undecided</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Arial" panose="020B0604020202020204" pitchFamily="34" charset="0"/>
                        </a:rPr>
                        <a:t>7.9%</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Arial" panose="020B0604020202020204" pitchFamily="34" charset="0"/>
                        </a:rPr>
                        <a:t>9.1%</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8"/>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Arts &amp; Humanities</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Arial" panose="020B0604020202020204" pitchFamily="34" charset="0"/>
                        </a:rPr>
                        <a:t>4.2%</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Arial" panose="020B0604020202020204" pitchFamily="34" charset="0"/>
                        </a:rPr>
                        <a:t>10.1%</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400" b="1" i="0" u="none" strike="noStrike" cap="none" normalizeH="0" baseline="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E74C39"/>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9"/>
                  </a:ext>
                </a:extLst>
              </a:tr>
            </a:tbl>
          </a:graphicData>
        </a:graphic>
      </p:graphicFrame>
      <p:sp>
        <p:nvSpPr>
          <p:cNvPr id="5"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6"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32</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7"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4" action="ppaction://hlinksldjump"/>
              </a:rPr>
              <a:t>Return to contents</a:t>
            </a:r>
            <a:endParaRPr lang="en-US" sz="1200" dirty="0">
              <a:solidFill>
                <a:srgbClr val="7680AC"/>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202945"/>
                </a:solidFill>
                <a:latin typeface="Franklin Gothic Book"/>
              </a:rPr>
              <a:t>Expectations: Major</a:t>
            </a:r>
            <a:r>
              <a:rPr lang="en-US" dirty="0">
                <a:solidFill>
                  <a:schemeClr val="tx1"/>
                </a:solidFill>
              </a:rPr>
              <a:t/>
            </a:r>
            <a:br>
              <a:rPr lang="en-US" dirty="0">
                <a:solidFill>
                  <a:schemeClr val="tx1"/>
                </a:solidFill>
              </a:rPr>
            </a:br>
            <a:r>
              <a:rPr lang="en-US" sz="2150" dirty="0">
                <a:solidFill>
                  <a:srgbClr val="E74C39"/>
                </a:solidFill>
                <a:latin typeface="Franklin Gothic Book"/>
              </a:rPr>
              <a:t>Do you consider yourself Pre-Med or Pre-Law?</a:t>
            </a:r>
          </a:p>
        </p:txBody>
      </p:sp>
      <p:graphicFrame>
        <p:nvGraphicFramePr>
          <p:cNvPr id="7" name="Pre med Pre law"/>
          <p:cNvGraphicFramePr>
            <a:graphicFrameLocks noGrp="1"/>
          </p:cNvGraphicFramePr>
          <p:nvPr>
            <p:ph idx="1"/>
            <p:extLst>
              <p:ext uri="{D42A27DB-BD31-4B8C-83A1-F6EECF244321}">
                <p14:modId xmlns:p14="http://schemas.microsoft.com/office/powerpoint/2010/main" val="2668544774"/>
              </p:ext>
            </p:extLst>
          </p:nvPr>
        </p:nvGraphicFramePr>
        <p:xfrm>
          <a:off x="457200" y="1370013"/>
          <a:ext cx="822960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6"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33</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8"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4" action="ppaction://hlinksldjump"/>
              </a:rPr>
              <a:t>Return to contents</a:t>
            </a:r>
            <a:endParaRPr lang="en-US" sz="1200" dirty="0">
              <a:solidFill>
                <a:srgbClr val="7680AC"/>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2" name="Rectangle 2"/>
          <p:cNvSpPr>
            <a:spLocks noGrp="1" noChangeArrowheads="1"/>
          </p:cNvSpPr>
          <p:nvPr>
            <p:ph type="title" idx="4294967295"/>
          </p:nvPr>
        </p:nvSpPr>
        <p:spPr>
          <a:xfrm>
            <a:off x="33655" y="0"/>
            <a:ext cx="9140825" cy="1143000"/>
          </a:xfrm>
        </p:spPr>
        <p:txBody>
          <a:bodyPr/>
          <a:lstStyle/>
          <a:p>
            <a:pPr eaLnBrk="1" hangingPunct="1">
              <a:defRPr/>
            </a:pPr>
            <a:r>
              <a:rPr lang="en-US" sz="1600" dirty="0">
                <a:solidFill>
                  <a:schemeClr val="tx1"/>
                </a:solidFill>
              </a:rPr>
              <a:t/>
            </a:r>
            <a:br>
              <a:rPr lang="en-US" sz="1600" dirty="0">
                <a:solidFill>
                  <a:schemeClr val="tx1"/>
                </a:solidFill>
              </a:rPr>
            </a:br>
            <a:r>
              <a:rPr lang="en-US" dirty="0">
                <a:solidFill>
                  <a:srgbClr val="202945"/>
                </a:solidFill>
                <a:latin typeface="Franklin Gothic Book"/>
              </a:rPr>
              <a:t>Expectations: Career</a:t>
            </a:r>
            <a:r>
              <a:rPr lang="en-US" dirty="0">
                <a:solidFill>
                  <a:schemeClr val="tx1"/>
                </a:solidFill>
              </a:rPr>
              <a:t/>
            </a:r>
            <a:br>
              <a:rPr lang="en-US" dirty="0">
                <a:solidFill>
                  <a:schemeClr val="tx1"/>
                </a:solidFill>
              </a:rPr>
            </a:br>
            <a:r>
              <a:rPr lang="en-US" sz="2150" dirty="0">
                <a:solidFill>
                  <a:srgbClr val="E74C39"/>
                </a:solidFill>
                <a:latin typeface="Franklin Gothic Book"/>
              </a:rPr>
              <a:t>Please indicate your intended career.</a:t>
            </a:r>
          </a:p>
        </p:txBody>
      </p:sp>
      <p:graphicFrame>
        <p:nvGraphicFramePr>
          <p:cNvPr id="409674" name="Intended career"/>
          <p:cNvGraphicFramePr>
            <a:graphicFrameLocks noGrp="1"/>
          </p:cNvGraphicFramePr>
          <p:nvPr>
            <p:custDataLst>
              <p:tags r:id="rId1"/>
            </p:custDataLst>
            <p:extLst>
              <p:ext uri="{D42A27DB-BD31-4B8C-83A1-F6EECF244321}">
                <p14:modId xmlns:p14="http://schemas.microsoft.com/office/powerpoint/2010/main" val="3816048449"/>
              </p:ext>
            </p:extLst>
          </p:nvPr>
        </p:nvGraphicFramePr>
        <p:xfrm>
          <a:off x="413068" y="1112586"/>
          <a:ext cx="8381997" cy="5387208"/>
        </p:xfrm>
        <a:graphic>
          <a:graphicData uri="http://schemas.openxmlformats.org/drawingml/2006/table">
            <a:tbl>
              <a:tblPr/>
              <a:tblGrid>
                <a:gridCol w="2133599">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2180311">
                  <a:extLst>
                    <a:ext uri="{9D8B030D-6E8A-4147-A177-3AD203B41FA5}">
                      <a16:colId xmlns:a16="http://schemas.microsoft.com/office/drawing/2014/main" val="20004"/>
                    </a:ext>
                  </a:extLst>
                </a:gridCol>
                <a:gridCol w="722586">
                  <a:extLst>
                    <a:ext uri="{9D8B030D-6E8A-4147-A177-3AD203B41FA5}">
                      <a16:colId xmlns:a16="http://schemas.microsoft.com/office/drawing/2014/main" val="20005"/>
                    </a:ext>
                  </a:extLst>
                </a:gridCol>
                <a:gridCol w="754701">
                  <a:extLst>
                    <a:ext uri="{9D8B030D-6E8A-4147-A177-3AD203B41FA5}">
                      <a16:colId xmlns:a16="http://schemas.microsoft.com/office/drawing/2014/main" val="20006"/>
                    </a:ext>
                  </a:extLst>
                </a:gridCol>
              </a:tblGrid>
              <a:tr h="607220">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202945"/>
                        </a:solidFill>
                        <a:effectLst/>
                        <a:latin typeface="Garamond" pitchFamily="18" charset="0"/>
                      </a:endParaRP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Franklin Gothic Book"/>
                        </a:rPr>
                        <a:t>Your</a:t>
                      </a:r>
                      <a:endParaRPr kumimoji="0" lang="en-US" sz="1400" b="1" normalizeH="0" dirty="0">
                        <a:ln>
                          <a:noFill/>
                        </a:ln>
                        <a:solidFill>
                          <a:schemeClr val="accent1"/>
                        </a:solidFill>
                        <a:effectLst/>
                        <a:latin typeface="Franklin Gothic Book"/>
                      </a:endParaRP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Franklin Gothic Book"/>
                        </a:rPr>
                        <a:t> </a:t>
                      </a:r>
                      <a:r>
                        <a:rPr kumimoji="0" lang="en-US" sz="1400" b="1" i="0" u="sng" strike="noStrike" cap="none" normalizeH="0" baseline="0" dirty="0">
                          <a:ln>
                            <a:noFill/>
                          </a:ln>
                          <a:solidFill>
                            <a:schemeClr val="accent1"/>
                          </a:solidFill>
                          <a:effectLst/>
                          <a:latin typeface="Franklin Gothic Book"/>
                        </a:rPr>
                        <a:t>Inst</a:t>
                      </a: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Franklin Gothic Book"/>
                        </a:rPr>
                        <a:t>Comp</a:t>
                      </a:r>
                      <a:endParaRPr kumimoji="0" lang="en-US" sz="1400" b="1" normalizeH="0" dirty="0">
                        <a:ln>
                          <a:noFill/>
                        </a:ln>
                        <a:solidFill>
                          <a:schemeClr val="bg2"/>
                        </a:solidFill>
                        <a:effectLst/>
                        <a:latin typeface="Franklin Gothic Book"/>
                      </a:endParaRP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sng" strike="noStrike" cap="none" normalizeH="0" baseline="0" dirty="0">
                          <a:ln>
                            <a:noFill/>
                          </a:ln>
                          <a:solidFill>
                            <a:schemeClr val="bg2"/>
                          </a:solidFill>
                          <a:effectLst/>
                          <a:latin typeface="Franklin Gothic Book"/>
                        </a:rPr>
                        <a:t>Group</a:t>
                      </a: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endParaRPr kumimoji="0" lang="en-US" sz="1400" b="1" i="0" u="sng" strike="noStrike" cap="none" normalizeH="0" baseline="0" dirty="0">
                        <a:ln>
                          <a:noFill/>
                        </a:ln>
                        <a:solidFill>
                          <a:srgbClr val="FF9900"/>
                        </a:solidFill>
                        <a:effectLst/>
                        <a:latin typeface="Franklin Gothic Book"/>
                      </a:endParaRP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endParaRPr kumimoji="0" lang="en-US" sz="1400" b="1" i="0" u="none" strike="noStrike" cap="none" normalizeH="0" baseline="0" dirty="0">
                        <a:ln>
                          <a:noFill/>
                        </a:ln>
                        <a:solidFill>
                          <a:srgbClr val="202945"/>
                        </a:solidFill>
                        <a:effectLst/>
                        <a:latin typeface="Franklin Gothic Book"/>
                      </a:endParaRPr>
                    </a:p>
                  </a:txBody>
                  <a:tcPr marL="85722" marR="0" marT="0" marB="0"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Franklin Gothic Book"/>
                        </a:rPr>
                        <a:t>Your</a:t>
                      </a:r>
                      <a:endParaRPr kumimoji="0" lang="en-US" sz="1400" b="1" normalizeH="0" dirty="0">
                        <a:ln>
                          <a:noFill/>
                        </a:ln>
                        <a:solidFill>
                          <a:schemeClr val="accent1"/>
                        </a:solidFill>
                        <a:effectLst/>
                        <a:latin typeface="Franklin Gothic Book"/>
                      </a:endParaRP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sng" strike="noStrike" cap="none" normalizeH="0" baseline="0" dirty="0">
                          <a:ln>
                            <a:noFill/>
                          </a:ln>
                          <a:solidFill>
                            <a:schemeClr val="accent1"/>
                          </a:solidFill>
                          <a:effectLst/>
                          <a:latin typeface="Franklin Gothic Book"/>
                        </a:rPr>
                        <a:t>Inst</a:t>
                      </a: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Franklin Gothic Book"/>
                        </a:rPr>
                        <a:t>Comp</a:t>
                      </a:r>
                      <a:endParaRPr kumimoji="0" lang="en-US" sz="1400" b="1" normalizeH="0" dirty="0">
                        <a:ln>
                          <a:noFill/>
                        </a:ln>
                        <a:solidFill>
                          <a:schemeClr val="bg2"/>
                        </a:solidFill>
                        <a:effectLst/>
                        <a:latin typeface="Franklin Gothic Book"/>
                      </a:endParaRP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sng" strike="noStrike" cap="none" normalizeH="0" baseline="0" dirty="0">
                          <a:ln>
                            <a:noFill/>
                          </a:ln>
                          <a:solidFill>
                            <a:schemeClr val="bg2"/>
                          </a:solidFill>
                          <a:effectLst/>
                          <a:latin typeface="Franklin Gothic Book"/>
                        </a:rPr>
                        <a:t>Group</a:t>
                      </a:r>
                    </a:p>
                  </a:txBody>
                  <a:tcPr marL="91436" marR="91436" marT="45715" marB="45715"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527737">
                <a:tc>
                  <a:txBody>
                    <a:bodyPr/>
                    <a:lstStyle/>
                    <a:p>
                      <a:pPr marL="0" marR="0" lvl="0" indent="0" algn="l" defTabSz="914400" rtl="0" eaLnBrk="1" fontAlgn="base" latinLnBrk="0" hangingPunct="1">
                        <a:lnSpc>
                          <a:spcPct val="100000"/>
                        </a:lnSpc>
                        <a:spcBef>
                          <a:spcPts val="0"/>
                        </a:spcBef>
                        <a:spcAft>
                          <a:spcPct val="0"/>
                        </a:spcAft>
                        <a:buClr>
                          <a:schemeClr val="tx2"/>
                        </a:buClr>
                        <a:buSzTx/>
                        <a:buFontTx/>
                        <a:buNone/>
                        <a:tabLst/>
                      </a:pPr>
                      <a:r>
                        <a:rPr kumimoji="0" lang="en-US" sz="1400" b="1" i="0" u="none" strike="noStrike" cap="none" normalizeH="0" baseline="0" dirty="0">
                          <a:ln>
                            <a:noFill/>
                          </a:ln>
                          <a:solidFill>
                            <a:srgbClr val="202945"/>
                          </a:solidFill>
                          <a:effectLst/>
                          <a:latin typeface="Franklin Gothic Book"/>
                        </a:rPr>
                        <a:t>Agriculture/Natural Resources</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Arial" panose="020B0604020202020204" pitchFamily="34" charset="0"/>
                        </a:rPr>
                        <a:t> 4.1%</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Arial" panose="020B0604020202020204" pitchFamily="34" charset="0"/>
                        </a:rPr>
                        <a:t>10.2%</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tab pos="574675" algn="l"/>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Health Professional</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Arial" panose="020B0604020202020204" pitchFamily="34" charset="0"/>
                        </a:rPr>
                        <a:t>0.0%</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Arial" panose="020B0604020202020204" pitchFamily="34" charset="0"/>
                        </a:rPr>
                        <a:t>0.0%</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1"/>
                  </a:ext>
                </a:extLst>
              </a:tr>
              <a:tr h="541443">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Artist</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Arial" panose="020B0604020202020204" pitchFamily="34" charset="0"/>
                        </a:rPr>
                        <a:t>8.1%</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Arial" panose="020B0604020202020204" pitchFamily="34" charset="0"/>
                        </a:rPr>
                        <a:t>11.7%</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202945"/>
                          </a:solidFill>
                          <a:effectLst/>
                          <a:latin typeface="Franklin Gothic Book"/>
                        </a:rPr>
                        <a:t>Homemaker/Stay-at-Home Parent</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Arial" panose="020B0604020202020204" pitchFamily="34" charset="0"/>
                        </a:rPr>
                        <a:t>0.8%</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Arial" panose="020B0604020202020204" pitchFamily="34" charset="0"/>
                        </a:rPr>
                        <a:t>3.6%</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533400">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Business</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Arial" panose="020B0604020202020204" pitchFamily="34" charset="0"/>
                        </a:rPr>
                        <a:t> 1.0%</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Arial" panose="020B0604020202020204" pitchFamily="34" charset="0"/>
                        </a:rPr>
                        <a:t>0.5%</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Information </a:t>
                      </a:r>
                      <a:r>
                        <a:rPr kumimoji="0" lang="en-US" sz="1400" b="1" i="0" u="none" strike="noStrike" cap="none" normalizeH="0" baseline="0" dirty="0" smtClean="0">
                          <a:ln>
                            <a:noFill/>
                          </a:ln>
                          <a:solidFill>
                            <a:srgbClr val="202945"/>
                          </a:solidFill>
                          <a:effectLst/>
                          <a:latin typeface="Franklin Gothic Book"/>
                        </a:rPr>
                        <a:t>Technology </a:t>
                      </a:r>
                      <a:r>
                        <a:rPr kumimoji="0" lang="en-US" sz="1400" b="1" i="0" u="none" strike="noStrike" cap="none" normalizeH="0" baseline="0" dirty="0">
                          <a:ln>
                            <a:noFill/>
                          </a:ln>
                          <a:solidFill>
                            <a:srgbClr val="202945"/>
                          </a:solidFill>
                          <a:effectLst/>
                          <a:latin typeface="Franklin Gothic Book"/>
                        </a:rPr>
                        <a:t>Professional</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Arial" panose="020B0604020202020204" pitchFamily="34" charset="0"/>
                        </a:rPr>
                        <a:t>1.0%</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Arial" panose="020B0604020202020204" pitchFamily="34" charset="0"/>
                        </a:rPr>
                        <a:t>0.3%</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r h="397176">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Business (Admin Assistant)</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Arial" panose="020B0604020202020204" pitchFamily="34" charset="0"/>
                        </a:rPr>
                        <a:t> 0.0%</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Arial" panose="020B0604020202020204" pitchFamily="34" charset="0"/>
                        </a:rPr>
                        <a:t>0.8%</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Lawyer</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Arial" panose="020B0604020202020204" pitchFamily="34" charset="0"/>
                        </a:rPr>
                        <a:t>0.5%</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Arial" panose="020B0604020202020204" pitchFamily="34" charset="0"/>
                        </a:rPr>
                        <a:t>3.9%</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4"/>
                  </a:ext>
                </a:extLst>
              </a:tr>
              <a:tr h="397176">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Clergy</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Arial" panose="020B0604020202020204" pitchFamily="34" charset="0"/>
                        </a:rPr>
                        <a:t>1.0%</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Arial" panose="020B0604020202020204" pitchFamily="34" charset="0"/>
                        </a:rPr>
                        <a:t>0.9%</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Military</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Arial" panose="020B0604020202020204" pitchFamily="34" charset="0"/>
                        </a:rPr>
                        <a:t>20.5%</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Arial" panose="020B0604020202020204" pitchFamily="34" charset="0"/>
                        </a:rPr>
                        <a:t>3.3%</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5"/>
                  </a:ext>
                </a:extLst>
              </a:tr>
              <a:tr h="397176">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College Faculty</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Arial" panose="020B0604020202020204" pitchFamily="34" charset="0"/>
                        </a:rPr>
                        <a:t>3.0%</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Arial" panose="020B0604020202020204" pitchFamily="34" charset="0"/>
                        </a:rPr>
                        <a:t>9.6%</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Nurse</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Arial" panose="020B0604020202020204" pitchFamily="34" charset="0"/>
                        </a:rPr>
                        <a:t>0.8%</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Arial" panose="020B0604020202020204" pitchFamily="34" charset="0"/>
                        </a:rPr>
                        <a:t>1.2%</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6"/>
                  </a:ext>
                </a:extLst>
              </a:tr>
              <a:tr h="397176">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Communications</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Arial" panose="020B0604020202020204" pitchFamily="34" charset="0"/>
                        </a:rPr>
                        <a:t>0.3%</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Arial" panose="020B0604020202020204" pitchFamily="34" charset="0"/>
                        </a:rPr>
                        <a:t>3.4%</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Research Scientist</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Arial" panose="020B0604020202020204" pitchFamily="34" charset="0"/>
                        </a:rPr>
                        <a:t>0.5%</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Arial" panose="020B0604020202020204" pitchFamily="34" charset="0"/>
                        </a:rPr>
                        <a:t>0.4%</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7"/>
                  </a:ext>
                </a:extLst>
              </a:tr>
              <a:tr h="397176">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Doctor (MD or DDS)</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Arial" panose="020B0604020202020204" pitchFamily="34" charset="0"/>
                        </a:rPr>
                        <a:t>2.0%</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Arial" panose="020B0604020202020204" pitchFamily="34" charset="0"/>
                        </a:rPr>
                        <a:t>4.6%</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Service Industry</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Arial" panose="020B0604020202020204" pitchFamily="34" charset="0"/>
                        </a:rPr>
                        <a:t>0.0%</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Arial" panose="020B0604020202020204" pitchFamily="34" charset="0"/>
                        </a:rPr>
                        <a:t>0.2%</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8"/>
                  </a:ext>
                </a:extLst>
              </a:tr>
              <a:tr h="397176">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Education </a:t>
                      </a:r>
                      <a:r>
                        <a:rPr kumimoji="0" lang="en-US" sz="1000" b="1" i="0" u="none" strike="noStrike" cap="none" normalizeH="0" baseline="0" dirty="0">
                          <a:ln>
                            <a:noFill/>
                          </a:ln>
                          <a:solidFill>
                            <a:srgbClr val="202945"/>
                          </a:solidFill>
                          <a:effectLst/>
                          <a:latin typeface="Franklin Gothic Book"/>
                        </a:rPr>
                        <a:t>(elementary/secondary)</a:t>
                      </a:r>
                      <a:endParaRPr kumimoji="0" lang="en-US" sz="10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Arial" panose="020B0604020202020204" pitchFamily="34" charset="0"/>
                        </a:rPr>
                        <a:t>1.8%</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Arial" panose="020B0604020202020204" pitchFamily="34" charset="0"/>
                        </a:rPr>
                        <a:t>3.8%</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Skilled worker</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Arial" panose="020B0604020202020204" pitchFamily="34" charset="0"/>
                        </a:rPr>
                        <a:t>0.5%</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Arial" panose="020B0604020202020204" pitchFamily="34" charset="0"/>
                        </a:rPr>
                        <a:t>0.2%</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9"/>
                  </a:ext>
                </a:extLst>
              </a:tr>
              <a:tr h="397176">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Engineer</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Arial" panose="020B0604020202020204" pitchFamily="34" charset="0"/>
                        </a:rPr>
                        <a:t>2.2%</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Arial" panose="020B0604020202020204" pitchFamily="34" charset="0"/>
                        </a:rPr>
                        <a:t>0.8%</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Social/Non-Profit Services</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Arial" panose="020B0604020202020204" pitchFamily="34" charset="0"/>
                        </a:rPr>
                        <a:t>22.3%</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Arial" panose="020B0604020202020204" pitchFamily="34" charset="0"/>
                        </a:rPr>
                        <a:t>15.9%</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10"/>
                  </a:ext>
                </a:extLst>
              </a:tr>
              <a:tr h="397176">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Government</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Arial" panose="020B0604020202020204" pitchFamily="34" charset="0"/>
                        </a:rPr>
                        <a:t>5.8%</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Arial" panose="020B0604020202020204" pitchFamily="34" charset="0"/>
                        </a:rPr>
                        <a:t>7.5%</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Other</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Arial" panose="020B0604020202020204" pitchFamily="34" charset="0"/>
                        </a:rPr>
                        <a:t>22.2%</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Arial" panose="020B0604020202020204" pitchFamily="34" charset="0"/>
                        </a:rPr>
                        <a:t>16.0%</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11"/>
                  </a:ext>
                </a:extLst>
              </a:tr>
            </a:tbl>
          </a:graphicData>
        </a:graphic>
      </p:graphicFrame>
      <p:sp>
        <p:nvSpPr>
          <p:cNvPr id="5"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6"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34</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7"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4" action="ppaction://hlinksldjump"/>
              </a:rPr>
              <a:t>Return to contents</a:t>
            </a:r>
            <a:endParaRPr lang="en-US" sz="1200" dirty="0">
              <a:solidFill>
                <a:srgbClr val="7680AC"/>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 y="304800"/>
            <a:ext cx="9140825" cy="1143000"/>
          </a:xfrm>
        </p:spPr>
        <p:txBody>
          <a:bodyPr/>
          <a:lstStyle/>
          <a:p>
            <a:r>
              <a:rPr lang="en-US" dirty="0">
                <a:solidFill>
                  <a:srgbClr val="202945"/>
                </a:solidFill>
                <a:latin typeface="Franklin Gothic Book"/>
              </a:rPr>
              <a:t>Expectations: Time-to-Degree</a:t>
            </a:r>
            <a:r>
              <a:rPr lang="en-US" dirty="0">
                <a:solidFill>
                  <a:schemeClr val="tx1"/>
                </a:solidFill>
              </a:rPr>
              <a:t/>
            </a:r>
            <a:br>
              <a:rPr lang="en-US" dirty="0">
                <a:solidFill>
                  <a:schemeClr val="tx1"/>
                </a:solidFill>
              </a:rPr>
            </a:br>
            <a:r>
              <a:rPr lang="en-US" sz="2150" dirty="0">
                <a:solidFill>
                  <a:srgbClr val="E74C39"/>
                </a:solidFill>
                <a:latin typeface="Franklin Gothic Book"/>
              </a:rPr>
              <a:t>How many years do you expect it will take you to graduate from this college?</a:t>
            </a:r>
          </a:p>
        </p:txBody>
      </p:sp>
      <p:graphicFrame>
        <p:nvGraphicFramePr>
          <p:cNvPr id="5" name="Time to degree"/>
          <p:cNvGraphicFramePr>
            <a:graphicFrameLocks noGrp="1"/>
          </p:cNvGraphicFramePr>
          <p:nvPr>
            <p:ph idx="1"/>
            <p:extLst>
              <p:ext uri="{D42A27DB-BD31-4B8C-83A1-F6EECF244321}">
                <p14:modId xmlns:p14="http://schemas.microsoft.com/office/powerpoint/2010/main" val="2191822396"/>
              </p:ext>
            </p:extLst>
          </p:nvPr>
        </p:nvGraphicFramePr>
        <p:xfrm>
          <a:off x="152400" y="1295400"/>
          <a:ext cx="8763000" cy="5257800"/>
        </p:xfrm>
        <a:graphic>
          <a:graphicData uri="http://schemas.openxmlformats.org/drawingml/2006/chart">
            <c:chart xmlns:c="http://schemas.openxmlformats.org/drawingml/2006/chart" xmlns:r="http://schemas.openxmlformats.org/officeDocument/2006/relationships" r:id="rId3"/>
          </a:graphicData>
        </a:graphic>
      </p:graphicFrame>
      <p:sp>
        <p:nvSpPr>
          <p:cNvPr id="6"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7"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35</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8"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4" action="ppaction://hlinksldjump"/>
              </a:rPr>
              <a:t>Return to contents</a:t>
            </a:r>
            <a:endParaRPr lang="en-US" sz="1200" dirty="0">
              <a:solidFill>
                <a:srgbClr val="7680AC"/>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202945"/>
                </a:solidFill>
                <a:latin typeface="Franklin Gothic Book"/>
              </a:rPr>
              <a:t>Expectations: Degree Aspirations</a:t>
            </a:r>
            <a:r>
              <a:rPr lang="en-US" dirty="0">
                <a:solidFill>
                  <a:schemeClr val="tx1"/>
                </a:solidFill>
              </a:rPr>
              <a:t/>
            </a:r>
            <a:br>
              <a:rPr lang="en-US" dirty="0">
                <a:solidFill>
                  <a:schemeClr val="tx1"/>
                </a:solidFill>
              </a:rPr>
            </a:br>
            <a:r>
              <a:rPr lang="en-US" sz="2150" dirty="0">
                <a:solidFill>
                  <a:srgbClr val="E74C39"/>
                </a:solidFill>
                <a:latin typeface="Franklin Gothic Book"/>
              </a:rPr>
              <a:t>What is the highest academic degree that you intend to attain?</a:t>
            </a:r>
          </a:p>
        </p:txBody>
      </p:sp>
      <p:graphicFrame>
        <p:nvGraphicFramePr>
          <p:cNvPr id="5" name="Degree aspirations"/>
          <p:cNvGraphicFramePr>
            <a:graphicFrameLocks noGrp="1"/>
          </p:cNvGraphicFramePr>
          <p:nvPr>
            <p:ph sz="half" idx="1"/>
            <p:extLst>
              <p:ext uri="{D42A27DB-BD31-4B8C-83A1-F6EECF244321}">
                <p14:modId xmlns:p14="http://schemas.microsoft.com/office/powerpoint/2010/main" val="3456443708"/>
              </p:ext>
            </p:extLst>
          </p:nvPr>
        </p:nvGraphicFramePr>
        <p:xfrm>
          <a:off x="0" y="1219200"/>
          <a:ext cx="9144000" cy="5410200"/>
        </p:xfrm>
        <a:graphic>
          <a:graphicData uri="http://schemas.openxmlformats.org/drawingml/2006/chart">
            <c:chart xmlns:c="http://schemas.openxmlformats.org/drawingml/2006/chart" xmlns:r="http://schemas.openxmlformats.org/officeDocument/2006/relationships" r:id="rId3"/>
          </a:graphicData>
        </a:graphic>
      </p:graphicFrame>
      <p:sp>
        <p:nvSpPr>
          <p:cNvPr id="6"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7"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36</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8"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4" action="ppaction://hlinksldjump"/>
              </a:rPr>
              <a:t>Return to contents</a:t>
            </a:r>
            <a:endParaRPr lang="en-US" sz="1200" dirty="0">
              <a:solidFill>
                <a:srgbClr val="7680AC"/>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Subtitle 4"/>
          <p:cNvSpPr>
            <a:spLocks noGrp="1"/>
          </p:cNvSpPr>
          <p:nvPr>
            <p:ph type="subTitle" sz="quarter" idx="1"/>
          </p:nvPr>
        </p:nvSpPr>
        <p:spPr>
          <a:xfrm>
            <a:off x="1371600" y="4419600"/>
            <a:ext cx="6400800" cy="1752600"/>
          </a:xfrm>
        </p:spPr>
        <p:txBody>
          <a:bodyPr/>
          <a:lstStyle/>
          <a:p>
            <a:pPr>
              <a:spcBef>
                <a:spcPct val="0"/>
              </a:spcBef>
            </a:pPr>
            <a:r>
              <a:rPr lang="en-US" dirty="0">
                <a:solidFill>
                  <a:srgbClr val="E74C39"/>
                </a:solidFill>
                <a:latin typeface="Franklin Gothic Book"/>
              </a:rPr>
              <a:t>Understanding students’ expectations helps provide opportunities for students to grow intellectually, interpersonally, and affectively. </a:t>
            </a:r>
            <a:endParaRPr lang="en-US" dirty="0">
              <a:solidFill>
                <a:srgbClr val="E74C39"/>
              </a:solidFill>
            </a:endParaRPr>
          </a:p>
        </p:txBody>
      </p:sp>
      <p:sp>
        <p:nvSpPr>
          <p:cNvPr id="5" name="Rectangle 2"/>
          <p:cNvSpPr txBox="1">
            <a:spLocks noChangeArrowheads="1"/>
          </p:cNvSpPr>
          <p:nvPr/>
        </p:nvSpPr>
        <p:spPr bwMode="auto">
          <a:xfrm>
            <a:off x="0" y="2438400"/>
            <a:ext cx="9144000" cy="1752600"/>
          </a:xfrm>
          <a:prstGeom prst="rect">
            <a:avLst/>
          </a:prstGeom>
          <a:solidFill>
            <a:srgbClr val="E74C39"/>
          </a:solidFill>
          <a:ln w="9525">
            <a:solidFill>
              <a:schemeClr val="tx2"/>
            </a:solid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36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pPr eaLnBrk="1" hangingPunct="1">
              <a:defRPr/>
            </a:pPr>
            <a:r>
              <a:rPr lang="en-US" sz="4400" b="0" dirty="0">
                <a:solidFill>
                  <a:srgbClr val="202945"/>
                </a:solidFill>
                <a:latin typeface="Franklin Gothic Medium" panose="020B0603020102020204" pitchFamily="34" charset="0"/>
              </a:rPr>
              <a:t>Expectations for College Life</a:t>
            </a:r>
            <a:endParaRPr lang="en-US" sz="4400" b="0" kern="0" dirty="0">
              <a:solidFill>
                <a:schemeClr val="bg1"/>
              </a:solidFill>
              <a:latin typeface="Franklin Gothic Medium" panose="020B0603020102020204" pitchFamily="34" charset="0"/>
            </a:endParaRPr>
          </a:p>
        </p:txBody>
      </p:sp>
      <p:sp>
        <p:nvSpPr>
          <p:cNvPr id="4"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6"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3" action="ppaction://hlinksldjump"/>
              </a:rPr>
              <a:t>Return to contents</a:t>
            </a:r>
            <a:endParaRPr lang="en-US" sz="1200" dirty="0">
              <a:solidFill>
                <a:srgbClr val="7680AC"/>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life"/>
          <p:cNvGraphicFramePr>
            <a:graphicFrameLocks noGrp="1" noChangeAspect="1"/>
          </p:cNvGraphicFramePr>
          <p:nvPr>
            <p:ph idx="1"/>
            <p:extLst>
              <p:ext uri="{D42A27DB-BD31-4B8C-83A1-F6EECF244321}">
                <p14:modId xmlns:p14="http://schemas.microsoft.com/office/powerpoint/2010/main" val="2498330562"/>
              </p:ext>
            </p:extLst>
          </p:nvPr>
        </p:nvGraphicFramePr>
        <p:xfrm>
          <a:off x="152400" y="1371600"/>
          <a:ext cx="8744919"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0" y="380999"/>
            <a:ext cx="9140825" cy="989013"/>
          </a:xfrm>
        </p:spPr>
        <p:txBody>
          <a:bodyPr/>
          <a:lstStyle/>
          <a:p>
            <a:r>
              <a:rPr lang="en-US" dirty="0">
                <a:solidFill>
                  <a:srgbClr val="202945"/>
                </a:solidFill>
                <a:latin typeface="Franklin Gothic Book"/>
              </a:rPr>
              <a:t>Expectations for College Life</a:t>
            </a:r>
            <a:r>
              <a:rPr lang="en-US" dirty="0">
                <a:solidFill>
                  <a:schemeClr val="tx1"/>
                </a:solidFill>
              </a:rPr>
              <a:t/>
            </a:r>
            <a:br>
              <a:rPr lang="en-US" dirty="0">
                <a:solidFill>
                  <a:schemeClr val="tx1"/>
                </a:solidFill>
              </a:rPr>
            </a:br>
            <a:r>
              <a:rPr lang="en-US" sz="2150" dirty="0">
                <a:solidFill>
                  <a:srgbClr val="E74C39"/>
                </a:solidFill>
                <a:latin typeface="Franklin Gothic Book"/>
              </a:rPr>
              <a:t>What is your best guess as to the chances that you will:</a:t>
            </a:r>
          </a:p>
        </p:txBody>
      </p:sp>
      <p:sp>
        <p:nvSpPr>
          <p:cNvPr id="5" name="Rectangle 6"/>
          <p:cNvSpPr>
            <a:spLocks noChangeArrowheads="1"/>
          </p:cNvSpPr>
          <p:nvPr/>
        </p:nvSpPr>
        <p:spPr bwMode="auto">
          <a:xfrm>
            <a:off x="3048000" y="6096000"/>
            <a:ext cx="3581400" cy="646331"/>
          </a:xfrm>
          <a:prstGeom prst="rect">
            <a:avLst/>
          </a:prstGeom>
          <a:noFill/>
          <a:ln w="9525">
            <a:noFill/>
            <a:miter lim="800000"/>
            <a:headEnd/>
            <a:tailEnd/>
          </a:ln>
        </p:spPr>
        <p:txBody>
          <a:bodyPr wrap="square" anchor="t">
            <a:spAutoFit/>
          </a:bodyPr>
          <a:lstStyle/>
          <a:p>
            <a:pPr>
              <a:defRPr/>
            </a:pPr>
            <a:r>
              <a:rPr lang="en-US" sz="1200" b="1" dirty="0">
                <a:solidFill>
                  <a:schemeClr val="tx1">
                    <a:lumMod val="75000"/>
                  </a:schemeClr>
                </a:solidFill>
              </a:rPr>
              <a:t> </a:t>
            </a:r>
            <a:r>
              <a:rPr lang="en-US" sz="1200" b="1" dirty="0">
                <a:solidFill>
                  <a:srgbClr val="202945"/>
                </a:solidFill>
              </a:rPr>
              <a:t>  </a:t>
            </a:r>
            <a:r>
              <a:rPr lang="en-US" sz="1200" b="1" dirty="0">
                <a:solidFill>
                  <a:srgbClr val="202945"/>
                </a:solidFill>
                <a:latin typeface="+mn-lt"/>
              </a:rPr>
              <a:t>Your Institution          Comparison Group</a:t>
            </a:r>
          </a:p>
          <a:p>
            <a:pPr>
              <a:defRPr/>
            </a:pPr>
            <a:r>
              <a:rPr lang="en-US" sz="1200" b="1" dirty="0">
                <a:solidFill>
                  <a:srgbClr val="202945"/>
                </a:solidFill>
                <a:latin typeface="+mn-lt"/>
              </a:rPr>
              <a:t>       </a:t>
            </a:r>
            <a:r>
              <a:rPr lang="en-US" sz="1200" dirty="0">
                <a:solidFill>
                  <a:srgbClr val="202945"/>
                </a:solidFill>
                <a:latin typeface="+mn-lt"/>
              </a:rPr>
              <a:t>Very Good Chance      Very Good Chance</a:t>
            </a:r>
          </a:p>
          <a:p>
            <a:pPr>
              <a:defRPr/>
            </a:pPr>
            <a:r>
              <a:rPr lang="en-US" sz="1200" dirty="0">
                <a:solidFill>
                  <a:srgbClr val="202945"/>
                </a:solidFill>
                <a:latin typeface="+mn-lt"/>
              </a:rPr>
              <a:t>       Some Chance               Some Chance</a:t>
            </a:r>
          </a:p>
        </p:txBody>
      </p:sp>
      <p:sp>
        <p:nvSpPr>
          <p:cNvPr id="13" name="Rectangle 12"/>
          <p:cNvSpPr/>
          <p:nvPr/>
        </p:nvSpPr>
        <p:spPr bwMode="auto">
          <a:xfrm>
            <a:off x="3276600" y="6553200"/>
            <a:ext cx="76200" cy="76200"/>
          </a:xfrm>
          <a:prstGeom prst="rect">
            <a:avLst/>
          </a:prstGeom>
          <a:solidFill>
            <a:schemeClr val="accent1">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4" name="Rectangle 13"/>
          <p:cNvSpPr/>
          <p:nvPr/>
        </p:nvSpPr>
        <p:spPr bwMode="auto">
          <a:xfrm>
            <a:off x="3276600" y="6400800"/>
            <a:ext cx="76200" cy="76200"/>
          </a:xfrm>
          <a:prstGeom prst="rect">
            <a:avLst/>
          </a:prstGeom>
          <a:solidFill>
            <a:schemeClr val="accent1"/>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5" name="Rectangle 14"/>
          <p:cNvSpPr/>
          <p:nvPr/>
        </p:nvSpPr>
        <p:spPr bwMode="auto">
          <a:xfrm>
            <a:off x="4648200" y="6553200"/>
            <a:ext cx="76200" cy="76200"/>
          </a:xfrm>
          <a:prstGeom prst="rect">
            <a:avLst/>
          </a:prstGeom>
          <a:solidFill>
            <a:schemeClr val="bg2">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6" name="Rectangle 15"/>
          <p:cNvSpPr/>
          <p:nvPr/>
        </p:nvSpPr>
        <p:spPr bwMode="auto">
          <a:xfrm>
            <a:off x="4648200" y="6400800"/>
            <a:ext cx="76200" cy="76200"/>
          </a:xfrm>
          <a:prstGeom prst="rect">
            <a:avLst/>
          </a:prstGeom>
          <a:solidFill>
            <a:schemeClr val="bg2"/>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0"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11"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38</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12"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4" action="ppaction://hlinksldjump"/>
              </a:rPr>
              <a:t>Return to contents</a:t>
            </a:r>
            <a:endParaRPr lang="en-US" sz="1200" dirty="0">
              <a:solidFill>
                <a:srgbClr val="7680AC"/>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life"/>
          <p:cNvGraphicFramePr>
            <a:graphicFrameLocks noGrp="1" noChangeAspect="1"/>
          </p:cNvGraphicFramePr>
          <p:nvPr>
            <p:ph idx="1"/>
            <p:extLst>
              <p:ext uri="{D42A27DB-BD31-4B8C-83A1-F6EECF244321}">
                <p14:modId xmlns:p14="http://schemas.microsoft.com/office/powerpoint/2010/main" val="3573743785"/>
              </p:ext>
            </p:extLst>
          </p:nvPr>
        </p:nvGraphicFramePr>
        <p:xfrm>
          <a:off x="152400" y="1295400"/>
          <a:ext cx="8744919" cy="47244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0" y="380999"/>
            <a:ext cx="9140825" cy="989013"/>
          </a:xfrm>
        </p:spPr>
        <p:txBody>
          <a:bodyPr/>
          <a:lstStyle/>
          <a:p>
            <a:r>
              <a:rPr lang="en-US" dirty="0">
                <a:solidFill>
                  <a:srgbClr val="202945"/>
                </a:solidFill>
                <a:latin typeface="Franklin Gothic Book"/>
              </a:rPr>
              <a:t>Expectations for College Life</a:t>
            </a:r>
            <a:r>
              <a:rPr lang="en-US" dirty="0">
                <a:solidFill>
                  <a:schemeClr val="tx1"/>
                </a:solidFill>
              </a:rPr>
              <a:t/>
            </a:r>
            <a:br>
              <a:rPr lang="en-US" dirty="0">
                <a:solidFill>
                  <a:schemeClr val="tx1"/>
                </a:solidFill>
              </a:rPr>
            </a:br>
            <a:r>
              <a:rPr lang="en-US" sz="2150" dirty="0">
                <a:solidFill>
                  <a:srgbClr val="E74C39"/>
                </a:solidFill>
                <a:latin typeface="Franklin Gothic Book"/>
              </a:rPr>
              <a:t>What is your best guess as to the chances that you will:</a:t>
            </a:r>
          </a:p>
        </p:txBody>
      </p:sp>
      <p:sp>
        <p:nvSpPr>
          <p:cNvPr id="5" name="Rectangle 6"/>
          <p:cNvSpPr>
            <a:spLocks noChangeArrowheads="1"/>
          </p:cNvSpPr>
          <p:nvPr/>
        </p:nvSpPr>
        <p:spPr bwMode="auto">
          <a:xfrm>
            <a:off x="2971800" y="6096000"/>
            <a:ext cx="3581400" cy="646331"/>
          </a:xfrm>
          <a:prstGeom prst="rect">
            <a:avLst/>
          </a:prstGeom>
          <a:noFill/>
          <a:ln w="9525">
            <a:noFill/>
            <a:miter lim="800000"/>
            <a:headEnd/>
            <a:tailEnd/>
          </a:ln>
        </p:spPr>
        <p:txBody>
          <a:bodyPr wrap="square" anchor="t">
            <a:spAutoFit/>
          </a:bodyPr>
          <a:lstStyle/>
          <a:p>
            <a:pPr>
              <a:defRPr/>
            </a:pPr>
            <a:r>
              <a:rPr lang="en-US" sz="1200" b="1" dirty="0">
                <a:solidFill>
                  <a:srgbClr val="202945"/>
                </a:solidFill>
              </a:rPr>
              <a:t>   </a:t>
            </a:r>
            <a:r>
              <a:rPr lang="en-US" sz="1200" b="1" dirty="0">
                <a:solidFill>
                  <a:srgbClr val="202945"/>
                </a:solidFill>
                <a:latin typeface="+mn-lt"/>
              </a:rPr>
              <a:t>Your Institution              Comparison Group</a:t>
            </a:r>
          </a:p>
          <a:p>
            <a:pPr>
              <a:defRPr/>
            </a:pPr>
            <a:r>
              <a:rPr lang="en-US" sz="1200" b="1" dirty="0">
                <a:solidFill>
                  <a:srgbClr val="202945"/>
                </a:solidFill>
                <a:latin typeface="+mn-lt"/>
              </a:rPr>
              <a:t>       </a:t>
            </a:r>
            <a:r>
              <a:rPr lang="en-US" sz="1200" dirty="0">
                <a:solidFill>
                  <a:srgbClr val="202945"/>
                </a:solidFill>
                <a:latin typeface="+mn-lt"/>
              </a:rPr>
              <a:t>Very Good Chance          Very Good Chance</a:t>
            </a:r>
          </a:p>
          <a:p>
            <a:pPr>
              <a:defRPr/>
            </a:pPr>
            <a:r>
              <a:rPr lang="en-US" sz="1200" dirty="0">
                <a:solidFill>
                  <a:srgbClr val="202945"/>
                </a:solidFill>
                <a:latin typeface="+mn-lt"/>
              </a:rPr>
              <a:t>       Some Chance                   Some Chance</a:t>
            </a:r>
          </a:p>
        </p:txBody>
      </p:sp>
      <p:sp>
        <p:nvSpPr>
          <p:cNvPr id="13" name="Rectangle 12"/>
          <p:cNvSpPr/>
          <p:nvPr/>
        </p:nvSpPr>
        <p:spPr bwMode="auto">
          <a:xfrm>
            <a:off x="3200400" y="6400800"/>
            <a:ext cx="76200" cy="76200"/>
          </a:xfrm>
          <a:prstGeom prst="rect">
            <a:avLst/>
          </a:prstGeom>
          <a:solidFill>
            <a:schemeClr val="accent1"/>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4" name="Rectangle 13"/>
          <p:cNvSpPr/>
          <p:nvPr/>
        </p:nvSpPr>
        <p:spPr bwMode="auto">
          <a:xfrm>
            <a:off x="3200400" y="6553200"/>
            <a:ext cx="76200" cy="76200"/>
          </a:xfrm>
          <a:prstGeom prst="rect">
            <a:avLst/>
          </a:prstGeom>
          <a:solidFill>
            <a:schemeClr val="accent1">
              <a:lumMod val="60000"/>
              <a:lumOff val="40000"/>
            </a:schemeClr>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5" name="Rectangle 14"/>
          <p:cNvSpPr/>
          <p:nvPr/>
        </p:nvSpPr>
        <p:spPr bwMode="auto">
          <a:xfrm>
            <a:off x="4724400" y="6553200"/>
            <a:ext cx="76200" cy="76200"/>
          </a:xfrm>
          <a:prstGeom prst="rect">
            <a:avLst/>
          </a:prstGeom>
          <a:solidFill>
            <a:schemeClr val="bg2">
              <a:lumMod val="60000"/>
              <a:lumOff val="40000"/>
            </a:schemeClr>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6" name="Rectangle 15"/>
          <p:cNvSpPr/>
          <p:nvPr/>
        </p:nvSpPr>
        <p:spPr bwMode="auto">
          <a:xfrm>
            <a:off x="4724400" y="6400800"/>
            <a:ext cx="76200" cy="76200"/>
          </a:xfrm>
          <a:prstGeom prst="rect">
            <a:avLst/>
          </a:prstGeom>
          <a:solidFill>
            <a:schemeClr val="bg2"/>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0"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11"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39</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12"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4" action="ppaction://hlinksldjump"/>
              </a:rPr>
              <a:t>Return to contents</a:t>
            </a:r>
            <a:endParaRPr lang="en-US" sz="1200" dirty="0">
              <a:solidFill>
                <a:srgbClr val="7680AC"/>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solidFill>
                  <a:srgbClr val="202945"/>
                </a:solidFill>
                <a:latin typeface="Franklin Gothic Book"/>
              </a:rPr>
              <a:t>A Note about CIRP Constructs</a:t>
            </a:r>
          </a:p>
        </p:txBody>
      </p:sp>
      <p:sp>
        <p:nvSpPr>
          <p:cNvPr id="24579" name="Content Placeholder 6"/>
          <p:cNvSpPr>
            <a:spLocks noGrp="1"/>
          </p:cNvSpPr>
          <p:nvPr>
            <p:ph idx="1"/>
          </p:nvPr>
        </p:nvSpPr>
        <p:spPr/>
        <p:txBody>
          <a:bodyPr/>
          <a:lstStyle/>
          <a:p>
            <a:pPr>
              <a:buFontTx/>
              <a:buNone/>
              <a:defRPr/>
            </a:pPr>
            <a:r>
              <a:rPr lang="en-US" sz="2200" dirty="0">
                <a:solidFill>
                  <a:schemeClr val="tx2">
                    <a:lumMod val="50000"/>
                  </a:schemeClr>
                </a:solidFill>
              </a:rPr>
              <a:t>	</a:t>
            </a:r>
            <a:r>
              <a:rPr lang="en-US" sz="2800" dirty="0">
                <a:solidFill>
                  <a:srgbClr val="202945"/>
                </a:solidFill>
                <a:latin typeface="Franklin Gothic Book"/>
              </a:rPr>
              <a:t>We use the CIRP Constructs throughout this PowerPoint to help summarize important information about your students from the TFS.  </a:t>
            </a:r>
          </a:p>
          <a:p>
            <a:pPr>
              <a:buFontTx/>
              <a:buNone/>
              <a:defRPr/>
            </a:pPr>
            <a:r>
              <a:rPr lang="en-US" sz="1400" dirty="0">
                <a:solidFill>
                  <a:schemeClr val="tx2">
                    <a:lumMod val="50000"/>
                  </a:schemeClr>
                </a:solidFill>
                <a:latin typeface="Franklin Gothic Book"/>
              </a:rPr>
              <a:t>	</a:t>
            </a:r>
          </a:p>
          <a:p>
            <a:pPr>
              <a:buFontTx/>
              <a:buNone/>
              <a:defRPr/>
            </a:pPr>
            <a:endParaRPr lang="en-US" sz="1400" dirty="0">
              <a:solidFill>
                <a:schemeClr val="tx2">
                  <a:lumMod val="50000"/>
                </a:schemeClr>
              </a:solidFill>
              <a:latin typeface="Franklin Gothic Book"/>
            </a:endParaRPr>
          </a:p>
          <a:p>
            <a:pPr>
              <a:buFontTx/>
              <a:buNone/>
              <a:defRPr/>
            </a:pPr>
            <a:r>
              <a:rPr lang="en-US" sz="2200" dirty="0">
                <a:solidFill>
                  <a:schemeClr val="tx2">
                    <a:lumMod val="50000"/>
                  </a:schemeClr>
                </a:solidFill>
                <a:latin typeface="Franklin Gothic Book"/>
              </a:rPr>
              <a:t>	</a:t>
            </a:r>
            <a:r>
              <a:rPr lang="en-US" sz="2800" dirty="0">
                <a:solidFill>
                  <a:srgbClr val="202945"/>
                </a:solidFill>
                <a:latin typeface="Franklin Gothic Book"/>
              </a:rPr>
              <a:t>Constructs statistically aggregate the results from CIRP questions that tap into key aspects of the college experience. They focus on student traits and institutional practices contributing to students’ academic and social development.</a:t>
            </a:r>
          </a:p>
          <a:p>
            <a:pPr>
              <a:buFontTx/>
              <a:buNone/>
              <a:defRPr/>
            </a:pPr>
            <a:r>
              <a:rPr lang="en-US" dirty="0">
                <a:solidFill>
                  <a:schemeClr val="tx2">
                    <a:lumMod val="50000"/>
                  </a:schemeClr>
                </a:solidFill>
                <a:latin typeface="Franklin Gothic Book"/>
              </a:rPr>
              <a:t>	</a:t>
            </a:r>
            <a:endParaRPr lang="en-US" sz="1000" dirty="0">
              <a:latin typeface="Franklin Gothic Book"/>
            </a:endParaRPr>
          </a:p>
        </p:txBody>
      </p:sp>
      <p:sp>
        <p:nvSpPr>
          <p:cNvPr id="5"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7"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6"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3" action="ppaction://hlinksldjump"/>
              </a:rPr>
              <a:t>Return to contents</a:t>
            </a:r>
            <a:endParaRPr lang="en-US" sz="1200" dirty="0">
              <a:solidFill>
                <a:srgbClr val="7680AC"/>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life"/>
          <p:cNvGraphicFramePr>
            <a:graphicFrameLocks noGrp="1" noChangeAspect="1"/>
          </p:cNvGraphicFramePr>
          <p:nvPr>
            <p:ph idx="1"/>
            <p:extLst>
              <p:ext uri="{D42A27DB-BD31-4B8C-83A1-F6EECF244321}">
                <p14:modId xmlns:p14="http://schemas.microsoft.com/office/powerpoint/2010/main" val="2143364435"/>
              </p:ext>
            </p:extLst>
          </p:nvPr>
        </p:nvGraphicFramePr>
        <p:xfrm>
          <a:off x="152400" y="1447800"/>
          <a:ext cx="8744919"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0" y="380999"/>
            <a:ext cx="9140825" cy="989013"/>
          </a:xfrm>
        </p:spPr>
        <p:txBody>
          <a:bodyPr/>
          <a:lstStyle/>
          <a:p>
            <a:r>
              <a:rPr lang="en-US" dirty="0">
                <a:solidFill>
                  <a:srgbClr val="202945"/>
                </a:solidFill>
                <a:latin typeface="Franklin Gothic Book"/>
              </a:rPr>
              <a:t>Expectations for College Life</a:t>
            </a:r>
            <a:r>
              <a:rPr lang="en-US" dirty="0">
                <a:solidFill>
                  <a:schemeClr val="tx1"/>
                </a:solidFill>
              </a:rPr>
              <a:t/>
            </a:r>
            <a:br>
              <a:rPr lang="en-US" dirty="0">
                <a:solidFill>
                  <a:schemeClr val="tx1"/>
                </a:solidFill>
              </a:rPr>
            </a:br>
            <a:r>
              <a:rPr lang="en-US" sz="2150" dirty="0">
                <a:solidFill>
                  <a:srgbClr val="E74C39"/>
                </a:solidFill>
                <a:latin typeface="Franklin Gothic Book"/>
              </a:rPr>
              <a:t>What is your best guess as to the chances that you will:</a:t>
            </a:r>
          </a:p>
        </p:txBody>
      </p:sp>
      <p:sp>
        <p:nvSpPr>
          <p:cNvPr id="5" name="Rectangle 6"/>
          <p:cNvSpPr>
            <a:spLocks noChangeArrowheads="1"/>
          </p:cNvSpPr>
          <p:nvPr/>
        </p:nvSpPr>
        <p:spPr bwMode="auto">
          <a:xfrm>
            <a:off x="3048000" y="6096000"/>
            <a:ext cx="3581400" cy="646331"/>
          </a:xfrm>
          <a:prstGeom prst="rect">
            <a:avLst/>
          </a:prstGeom>
          <a:noFill/>
          <a:ln w="9525">
            <a:noFill/>
            <a:miter lim="800000"/>
            <a:headEnd/>
            <a:tailEnd/>
          </a:ln>
        </p:spPr>
        <p:txBody>
          <a:bodyPr wrap="square" anchor="t">
            <a:spAutoFit/>
          </a:bodyPr>
          <a:lstStyle/>
          <a:p>
            <a:pPr>
              <a:defRPr/>
            </a:pPr>
            <a:r>
              <a:rPr lang="en-US" sz="1200" b="1" dirty="0">
                <a:solidFill>
                  <a:srgbClr val="202945"/>
                </a:solidFill>
              </a:rPr>
              <a:t>   </a:t>
            </a:r>
            <a:r>
              <a:rPr lang="en-US" sz="1200" b="1" dirty="0">
                <a:solidFill>
                  <a:srgbClr val="202945"/>
                </a:solidFill>
                <a:latin typeface="+mn-lt"/>
              </a:rPr>
              <a:t>Your Institution               Comparison Group</a:t>
            </a:r>
          </a:p>
          <a:p>
            <a:pPr>
              <a:defRPr/>
            </a:pPr>
            <a:r>
              <a:rPr lang="en-US" sz="1200" b="1" dirty="0">
                <a:solidFill>
                  <a:srgbClr val="202945"/>
                </a:solidFill>
                <a:latin typeface="+mn-lt"/>
              </a:rPr>
              <a:t>     </a:t>
            </a:r>
            <a:r>
              <a:rPr lang="en-US" sz="1200" dirty="0">
                <a:solidFill>
                  <a:srgbClr val="202945"/>
                </a:solidFill>
                <a:latin typeface="+mn-lt"/>
              </a:rPr>
              <a:t>  Very Good Chance	 Very Good Chance</a:t>
            </a:r>
          </a:p>
          <a:p>
            <a:pPr>
              <a:defRPr/>
            </a:pPr>
            <a:r>
              <a:rPr lang="en-US" sz="1200" dirty="0">
                <a:solidFill>
                  <a:srgbClr val="202945"/>
                </a:solidFill>
                <a:latin typeface="+mn-lt"/>
              </a:rPr>
              <a:t>       Some Chance          	 Some Chance</a:t>
            </a:r>
          </a:p>
        </p:txBody>
      </p:sp>
      <p:sp>
        <p:nvSpPr>
          <p:cNvPr id="13" name="Rectangle 12"/>
          <p:cNvSpPr/>
          <p:nvPr/>
        </p:nvSpPr>
        <p:spPr bwMode="auto">
          <a:xfrm>
            <a:off x="3276600" y="6400800"/>
            <a:ext cx="76200" cy="76200"/>
          </a:xfrm>
          <a:prstGeom prst="rect">
            <a:avLst/>
          </a:prstGeom>
          <a:solidFill>
            <a:srgbClr val="FF2600"/>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accent1"/>
              </a:solidFill>
              <a:effectLst/>
              <a:latin typeface="Garamond" pitchFamily="18" charset="0"/>
            </a:endParaRPr>
          </a:p>
        </p:txBody>
      </p:sp>
      <p:sp>
        <p:nvSpPr>
          <p:cNvPr id="14" name="Rectangle 13"/>
          <p:cNvSpPr/>
          <p:nvPr/>
        </p:nvSpPr>
        <p:spPr bwMode="auto">
          <a:xfrm>
            <a:off x="3276600" y="6553200"/>
            <a:ext cx="76200" cy="76200"/>
          </a:xfrm>
          <a:prstGeom prst="rect">
            <a:avLst/>
          </a:prstGeom>
          <a:solidFill>
            <a:schemeClr val="accent1">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5" name="Rectangle 14"/>
          <p:cNvSpPr/>
          <p:nvPr/>
        </p:nvSpPr>
        <p:spPr bwMode="auto">
          <a:xfrm>
            <a:off x="4876800" y="6553200"/>
            <a:ext cx="76200" cy="76200"/>
          </a:xfrm>
          <a:prstGeom prst="rect">
            <a:avLst/>
          </a:prstGeom>
          <a:solidFill>
            <a:schemeClr val="bg2">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6" name="Rectangle 15"/>
          <p:cNvSpPr/>
          <p:nvPr/>
        </p:nvSpPr>
        <p:spPr bwMode="auto">
          <a:xfrm>
            <a:off x="4876800" y="6400800"/>
            <a:ext cx="76200" cy="76200"/>
          </a:xfrm>
          <a:prstGeom prst="rect">
            <a:avLst/>
          </a:prstGeom>
          <a:solidFill>
            <a:schemeClr val="bg2"/>
          </a:solidFill>
          <a:ln w="635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0"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11"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40</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12"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4" action="ppaction://hlinksldjump"/>
              </a:rPr>
              <a:t>Return to contents</a:t>
            </a:r>
            <a:endParaRPr lang="en-US" sz="1200" dirty="0">
              <a:solidFill>
                <a:srgbClr val="7680AC"/>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2"/>
          <p:cNvSpPr>
            <a:spLocks noChangeArrowheads="1"/>
          </p:cNvSpPr>
          <p:nvPr/>
        </p:nvSpPr>
        <p:spPr bwMode="auto">
          <a:xfrm>
            <a:off x="1908175" y="1676400"/>
            <a:ext cx="5407025" cy="4648200"/>
          </a:xfrm>
          <a:prstGeom prst="rect">
            <a:avLst/>
          </a:prstGeom>
          <a:noFill/>
          <a:ln w="9525">
            <a:noFill/>
            <a:miter lim="800000"/>
            <a:headEnd/>
            <a:tailEnd/>
          </a:ln>
        </p:spPr>
        <p:txBody>
          <a:bodyPr anchor="t"/>
          <a:lstStyle/>
          <a:p>
            <a:pPr algn="ctr" eaLnBrk="1" hangingPunct="1">
              <a:defRPr/>
            </a:pPr>
            <a:r>
              <a:rPr lang="en-US" sz="2800" b="1" dirty="0">
                <a:solidFill>
                  <a:srgbClr val="202945"/>
                </a:solidFill>
                <a:latin typeface="Franklin Gothic Book"/>
              </a:rPr>
              <a:t>For more information about </a:t>
            </a:r>
          </a:p>
          <a:p>
            <a:pPr algn="ctr" eaLnBrk="1" hangingPunct="1">
              <a:defRPr/>
            </a:pPr>
            <a:r>
              <a:rPr lang="en-US" sz="2800" b="1" dirty="0">
                <a:solidFill>
                  <a:srgbClr val="202945"/>
                </a:solidFill>
                <a:latin typeface="Franklin Gothic Book"/>
              </a:rPr>
              <a:t>HERI/CIRP Surveys</a:t>
            </a:r>
            <a:r>
              <a:rPr lang="en-US" sz="2800" b="1" dirty="0"/>
              <a:t/>
            </a:r>
            <a:br>
              <a:rPr lang="en-US" sz="2800" b="1" dirty="0"/>
            </a:br>
            <a:r>
              <a:rPr lang="en-US" b="1" dirty="0"/>
              <a:t/>
            </a:r>
            <a:br>
              <a:rPr lang="en-US" b="1" dirty="0"/>
            </a:br>
            <a:r>
              <a:rPr lang="en-US" b="1" dirty="0">
                <a:solidFill>
                  <a:srgbClr val="E74C39"/>
                </a:solidFill>
                <a:latin typeface="Franklin Gothic Book"/>
              </a:rPr>
              <a:t>The Freshman Survey</a:t>
            </a:r>
            <a:r>
              <a:rPr lang="en-US" b="1" dirty="0"/>
              <a:t/>
            </a:r>
            <a:br>
              <a:rPr lang="en-US" b="1" dirty="0"/>
            </a:br>
            <a:r>
              <a:rPr lang="en-US" b="1" dirty="0">
                <a:solidFill>
                  <a:srgbClr val="E74C39"/>
                </a:solidFill>
                <a:latin typeface="Franklin Gothic Book"/>
              </a:rPr>
              <a:t>Your First College Year Survey</a:t>
            </a:r>
          </a:p>
          <a:p>
            <a:pPr algn="ctr" eaLnBrk="1" hangingPunct="1">
              <a:defRPr/>
            </a:pPr>
            <a:r>
              <a:rPr lang="en-US" b="1" dirty="0">
                <a:solidFill>
                  <a:srgbClr val="E74C39"/>
                </a:solidFill>
                <a:latin typeface="Franklin Gothic Book"/>
              </a:rPr>
              <a:t>Diverse Learning Environments Survey</a:t>
            </a:r>
            <a:r>
              <a:rPr lang="en-US" b="1" dirty="0"/>
              <a:t/>
            </a:r>
            <a:br>
              <a:rPr lang="en-US" b="1" dirty="0"/>
            </a:br>
            <a:r>
              <a:rPr lang="en-US" b="1" dirty="0">
                <a:solidFill>
                  <a:srgbClr val="E74C39"/>
                </a:solidFill>
                <a:latin typeface="Franklin Gothic Book"/>
              </a:rPr>
              <a:t>College Senior Survey</a:t>
            </a:r>
          </a:p>
          <a:p>
            <a:pPr algn="ctr" eaLnBrk="1" hangingPunct="1">
              <a:defRPr/>
            </a:pPr>
            <a:r>
              <a:rPr lang="en-US" b="1" dirty="0">
                <a:solidFill>
                  <a:srgbClr val="E74C39"/>
                </a:solidFill>
                <a:latin typeface="Franklin Gothic Book"/>
              </a:rPr>
              <a:t>Staff Climate Survey</a:t>
            </a:r>
          </a:p>
          <a:p>
            <a:pPr algn="ctr" eaLnBrk="1" hangingPunct="1">
              <a:defRPr/>
            </a:pPr>
            <a:r>
              <a:rPr lang="en-US" b="1" dirty="0">
                <a:solidFill>
                  <a:srgbClr val="E74C39"/>
                </a:solidFill>
                <a:latin typeface="Franklin Gothic Book"/>
              </a:rPr>
              <a:t>The Faculty Survey</a:t>
            </a:r>
            <a:r>
              <a:rPr lang="en-US" b="1" dirty="0"/>
              <a:t/>
            </a:r>
            <a:br>
              <a:rPr lang="en-US" b="1" dirty="0"/>
            </a:br>
            <a:endParaRPr lang="en-US" b="1" dirty="0">
              <a:latin typeface="Franklin Gothic Book"/>
            </a:endParaRPr>
          </a:p>
          <a:p>
            <a:pPr algn="ctr" eaLnBrk="1" hangingPunct="1">
              <a:defRPr/>
            </a:pPr>
            <a:r>
              <a:rPr lang="en-US" sz="2800" b="1" dirty="0">
                <a:solidFill>
                  <a:srgbClr val="202945"/>
                </a:solidFill>
                <a:latin typeface="Franklin Gothic Book"/>
              </a:rPr>
              <a:t>Please contact:</a:t>
            </a:r>
          </a:p>
          <a:p>
            <a:pPr algn="ctr" eaLnBrk="1" hangingPunct="1">
              <a:defRPr/>
            </a:pPr>
            <a:r>
              <a:rPr lang="en-US" sz="2800" b="1" dirty="0">
                <a:solidFill>
                  <a:srgbClr val="202945"/>
                </a:solidFill>
                <a:latin typeface="Franklin Gothic Book"/>
              </a:rPr>
              <a:t>heri@ucla.edu</a:t>
            </a:r>
            <a:r>
              <a:rPr lang="en-US" sz="2800" b="1" dirty="0"/>
              <a:t/>
            </a:r>
            <a:br>
              <a:rPr lang="en-US" sz="2800" b="1" dirty="0"/>
            </a:br>
            <a:r>
              <a:rPr lang="en-US" sz="2800" b="1" dirty="0">
                <a:solidFill>
                  <a:srgbClr val="202945"/>
                </a:solidFill>
                <a:latin typeface="Franklin Gothic Book"/>
              </a:rPr>
              <a:t>(310) 825-1925</a:t>
            </a:r>
            <a:r>
              <a:rPr lang="en-US" sz="2800" b="1" dirty="0"/>
              <a:t/>
            </a:r>
            <a:br>
              <a:rPr lang="en-US" sz="2800" b="1" dirty="0"/>
            </a:br>
            <a:r>
              <a:rPr lang="en-US" sz="2800" b="1" dirty="0">
                <a:solidFill>
                  <a:srgbClr val="202945"/>
                </a:solidFill>
                <a:latin typeface="Franklin Gothic Book"/>
              </a:rPr>
              <a:t>www.heri.ucla.edu</a:t>
            </a:r>
          </a:p>
        </p:txBody>
      </p:sp>
      <p:sp>
        <p:nvSpPr>
          <p:cNvPr id="6" name="TextBox 5"/>
          <p:cNvSpPr txBox="1"/>
          <p:nvPr/>
        </p:nvSpPr>
        <p:spPr>
          <a:xfrm>
            <a:off x="1066800" y="0"/>
            <a:ext cx="8077200" cy="954107"/>
          </a:xfrm>
          <a:prstGeom prst="rect">
            <a:avLst/>
          </a:prstGeom>
          <a:solidFill>
            <a:srgbClr val="E74C39"/>
          </a:solidFill>
        </p:spPr>
        <p:txBody>
          <a:bodyPr wrap="square" anchor="t">
            <a:spAutoFit/>
          </a:bodyPr>
          <a:lstStyle/>
          <a:p>
            <a:pPr algn="ctr">
              <a:defRPr/>
            </a:pPr>
            <a:r>
              <a:rPr lang="en-US" sz="2800" dirty="0">
                <a:solidFill>
                  <a:schemeClr val="bg2"/>
                </a:solidFill>
                <a:latin typeface="Franklin Gothic Book"/>
              </a:rPr>
              <a:t>The more you get to know your students, the better you can understand their needs.</a:t>
            </a:r>
            <a:r>
              <a:rPr lang="en-US" sz="2800" dirty="0">
                <a:solidFill>
                  <a:schemeClr val="bg2"/>
                </a:solidFill>
              </a:rPr>
              <a:t> </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274638"/>
            <a:ext cx="9144000" cy="1143000"/>
          </a:xfrm>
          <a:noFill/>
        </p:spPr>
        <p:txBody>
          <a:bodyPr/>
          <a:lstStyle/>
          <a:p>
            <a:pPr eaLnBrk="1" hangingPunct="1"/>
            <a:r>
              <a:rPr lang="en-US" dirty="0">
                <a:solidFill>
                  <a:srgbClr val="202945"/>
                </a:solidFill>
                <a:latin typeface="Franklin Gothic Medium" panose="020B0603020102020204" pitchFamily="34" charset="0"/>
              </a:rPr>
              <a:t>Demographics</a:t>
            </a:r>
            <a:endParaRPr lang="en-US" sz="1600" dirty="0">
              <a:solidFill>
                <a:schemeClr val="tx1"/>
              </a:solidFill>
              <a:latin typeface="Franklin Gothic Medium" panose="020B0603020102020204" pitchFamily="34" charset="0"/>
            </a:endParaRPr>
          </a:p>
        </p:txBody>
      </p:sp>
      <p:sp>
        <p:nvSpPr>
          <p:cNvPr id="6" name="Text Placeholder 5"/>
          <p:cNvSpPr>
            <a:spLocks noGrp="1"/>
          </p:cNvSpPr>
          <p:nvPr>
            <p:ph type="body" idx="1"/>
          </p:nvPr>
        </p:nvSpPr>
        <p:spPr/>
        <p:txBody>
          <a:bodyPr/>
          <a:lstStyle/>
          <a:p>
            <a:pPr algn="ctr"/>
            <a:r>
              <a:rPr lang="en-US" b="0" dirty="0">
                <a:solidFill>
                  <a:srgbClr val="202945"/>
                </a:solidFill>
                <a:latin typeface="Franklin Gothic Medium" panose="020B0603020102020204" pitchFamily="34" charset="0"/>
              </a:rPr>
              <a:t>Your Institution</a:t>
            </a:r>
          </a:p>
        </p:txBody>
      </p:sp>
      <p:graphicFrame>
        <p:nvGraphicFramePr>
          <p:cNvPr id="30" name="Content Placeholder 29"/>
          <p:cNvGraphicFramePr>
            <a:graphicFrameLocks noGrp="1"/>
          </p:cNvGraphicFramePr>
          <p:nvPr>
            <p:ph sz="half" idx="2"/>
            <p:extLst>
              <p:ext uri="{D42A27DB-BD31-4B8C-83A1-F6EECF244321}">
                <p14:modId xmlns:p14="http://schemas.microsoft.com/office/powerpoint/2010/main" val="888471682"/>
              </p:ext>
            </p:extLst>
          </p:nvPr>
        </p:nvGraphicFramePr>
        <p:xfrm>
          <a:off x="152401" y="2174875"/>
          <a:ext cx="3886200" cy="4007008"/>
        </p:xfrm>
        <a:graphic>
          <a:graphicData uri="http://schemas.openxmlformats.org/drawingml/2006/chart">
            <c:chart xmlns:c="http://schemas.openxmlformats.org/drawingml/2006/chart" xmlns:r="http://schemas.openxmlformats.org/officeDocument/2006/relationships" r:id="rId9"/>
          </a:graphicData>
        </a:graphic>
      </p:graphicFrame>
      <p:sp>
        <p:nvSpPr>
          <p:cNvPr id="11" name="Text Placeholder 10"/>
          <p:cNvSpPr>
            <a:spLocks noGrp="1"/>
          </p:cNvSpPr>
          <p:nvPr>
            <p:ph type="body" sz="quarter" idx="3"/>
          </p:nvPr>
        </p:nvSpPr>
        <p:spPr/>
        <p:txBody>
          <a:bodyPr/>
          <a:lstStyle/>
          <a:p>
            <a:pPr algn="ctr"/>
            <a:r>
              <a:rPr lang="en-US" b="0" dirty="0">
                <a:solidFill>
                  <a:srgbClr val="202945"/>
                </a:solidFill>
                <a:latin typeface="Franklin Gothic Medium" panose="020B0603020102020204" pitchFamily="34" charset="0"/>
              </a:rPr>
              <a:t>Comparison Group</a:t>
            </a:r>
          </a:p>
        </p:txBody>
      </p:sp>
      <p:graphicFrame>
        <p:nvGraphicFramePr>
          <p:cNvPr id="31" name="Content Placeholder 30"/>
          <p:cNvGraphicFramePr>
            <a:graphicFrameLocks noGrp="1"/>
          </p:cNvGraphicFramePr>
          <p:nvPr>
            <p:ph sz="quarter" idx="4"/>
            <p:custDataLst>
              <p:tags r:id="rId1"/>
            </p:custDataLst>
            <p:extLst>
              <p:ext uri="{D42A27DB-BD31-4B8C-83A1-F6EECF244321}">
                <p14:modId xmlns:p14="http://schemas.microsoft.com/office/powerpoint/2010/main" val="2559714587"/>
              </p:ext>
            </p:extLst>
          </p:nvPr>
        </p:nvGraphicFramePr>
        <p:xfrm>
          <a:off x="4645025" y="2174875"/>
          <a:ext cx="3813175" cy="4007008"/>
        </p:xfrm>
        <a:graphic>
          <a:graphicData uri="http://schemas.openxmlformats.org/drawingml/2006/chart">
            <c:chart xmlns:c="http://schemas.openxmlformats.org/drawingml/2006/chart" xmlns:r="http://schemas.openxmlformats.org/officeDocument/2006/relationships" r:id="rId10"/>
          </a:graphicData>
        </a:graphic>
      </p:graphicFrame>
      <p:sp>
        <p:nvSpPr>
          <p:cNvPr id="3" name="TextBox 2"/>
          <p:cNvSpPr txBox="1"/>
          <p:nvPr>
            <p:custDataLst>
              <p:tags r:id="rId2"/>
            </p:custDataLst>
          </p:nvPr>
        </p:nvSpPr>
        <p:spPr>
          <a:xfrm>
            <a:off x="0" y="1065528"/>
            <a:ext cx="9144000" cy="477054"/>
          </a:xfrm>
          <a:prstGeom prst="rect">
            <a:avLst/>
          </a:prstGeom>
          <a:noFill/>
        </p:spPr>
        <p:txBody>
          <a:bodyPr wrap="square" rtlCol="0">
            <a:spAutoFit/>
          </a:bodyPr>
          <a:lstStyle/>
          <a:p>
            <a:pPr algn="ctr"/>
            <a:r>
              <a:rPr lang="en-US" sz="2500" b="1" dirty="0">
                <a:solidFill>
                  <a:srgbClr val="E74C39"/>
                </a:solidFill>
                <a:latin typeface="Franklin Gothic"/>
              </a:rPr>
              <a:t>Gender Identity</a:t>
            </a:r>
          </a:p>
        </p:txBody>
      </p:sp>
      <p:sp>
        <p:nvSpPr>
          <p:cNvPr id="8" name="Footer Placeholder 1"/>
          <p:cNvSpPr txBox="1">
            <a:spLocks/>
          </p:cNvSpPr>
          <p:nvPr>
            <p:custDataLst>
              <p:tags r:id="rId3"/>
            </p:custDataLst>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9" name="Slide Number Placeholder 4"/>
          <p:cNvSpPr txBox="1">
            <a:spLocks/>
          </p:cNvSpPr>
          <p:nvPr>
            <p:custDataLst>
              <p:tags r:id="rId4"/>
            </p:custDataLst>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34" name="Text Placeholder 5"/>
          <p:cNvSpPr txBox="1">
            <a:spLocks/>
          </p:cNvSpPr>
          <p:nvPr>
            <p:custDataLst>
              <p:tags r:id="rId5"/>
            </p:custDataLst>
          </p:nvPr>
        </p:nvSpPr>
        <p:spPr bwMode="auto">
          <a:xfrm>
            <a:off x="457200" y="1531154"/>
            <a:ext cx="4040188" cy="6397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marL="0" indent="0" algn="l" rtl="0" eaLnBrk="0" fontAlgn="base" hangingPunct="0">
              <a:spcBef>
                <a:spcPct val="20000"/>
              </a:spcBef>
              <a:spcAft>
                <a:spcPct val="0"/>
              </a:spcAft>
              <a:buClr>
                <a:schemeClr val="tx2"/>
              </a:buClr>
              <a:buNone/>
              <a:defRPr sz="2400" b="1">
                <a:solidFill>
                  <a:srgbClr val="7680AC"/>
                </a:solidFill>
                <a:latin typeface="+mn-lt"/>
                <a:ea typeface="+mn-ea"/>
                <a:cs typeface="+mn-cs"/>
              </a:defRPr>
            </a:lvl1pPr>
            <a:lvl2pPr marL="457200" indent="0" algn="l" rtl="0" eaLnBrk="0" fontAlgn="base" hangingPunct="0">
              <a:spcBef>
                <a:spcPct val="20000"/>
              </a:spcBef>
              <a:spcAft>
                <a:spcPct val="0"/>
              </a:spcAft>
              <a:buClr>
                <a:schemeClr val="tx2"/>
              </a:buClr>
              <a:buNone/>
              <a:defRPr sz="2000" b="1">
                <a:solidFill>
                  <a:schemeClr val="tx1"/>
                </a:solidFill>
                <a:latin typeface="+mn-lt"/>
              </a:defRPr>
            </a:lvl2pPr>
            <a:lvl3pPr marL="914400" indent="0" algn="l" rtl="0" eaLnBrk="0" fontAlgn="base" hangingPunct="0">
              <a:spcBef>
                <a:spcPct val="20000"/>
              </a:spcBef>
              <a:spcAft>
                <a:spcPct val="0"/>
              </a:spcAft>
              <a:buClr>
                <a:schemeClr val="tx2"/>
              </a:buClr>
              <a:buNone/>
              <a:defRPr sz="1800" b="1">
                <a:solidFill>
                  <a:schemeClr val="tx1"/>
                </a:solidFill>
                <a:effectLst>
                  <a:outerShdw blurRad="38100" dist="38100" dir="2700000" algn="tl">
                    <a:srgbClr val="000000"/>
                  </a:outerShdw>
                </a:effectLst>
                <a:latin typeface="+mn-lt"/>
              </a:defRPr>
            </a:lvl3pPr>
            <a:lvl4pPr marL="1371600" indent="0" algn="l" rtl="0" eaLnBrk="0" fontAlgn="base" hangingPunct="0">
              <a:spcBef>
                <a:spcPct val="20000"/>
              </a:spcBef>
              <a:spcAft>
                <a:spcPct val="0"/>
              </a:spcAft>
              <a:buClr>
                <a:schemeClr val="tx2"/>
              </a:buClr>
              <a:buNone/>
              <a:defRPr sz="1600" b="1">
                <a:solidFill>
                  <a:schemeClr val="tx1"/>
                </a:solidFill>
                <a:effectLst>
                  <a:outerShdw blurRad="38100" dist="38100" dir="2700000" algn="tl">
                    <a:srgbClr val="000000"/>
                  </a:outerShdw>
                </a:effectLst>
                <a:latin typeface="+mn-lt"/>
              </a:defRPr>
            </a:lvl4pPr>
            <a:lvl5pPr marL="1828800" indent="0" algn="l" rtl="0" eaLnBrk="0" fontAlgn="base" hangingPunct="0">
              <a:spcBef>
                <a:spcPct val="20000"/>
              </a:spcBef>
              <a:spcAft>
                <a:spcPct val="0"/>
              </a:spcAft>
              <a:buClr>
                <a:schemeClr val="tx2"/>
              </a:buClr>
              <a:buNone/>
              <a:defRPr sz="1600" b="1">
                <a:solidFill>
                  <a:schemeClr val="tx1"/>
                </a:solidFill>
                <a:effectLst>
                  <a:outerShdw blurRad="38100" dist="38100" dir="2700000" algn="tl">
                    <a:srgbClr val="000000"/>
                  </a:outerShdw>
                </a:effectLst>
                <a:latin typeface="+mn-lt"/>
              </a:defRPr>
            </a:lvl5pPr>
            <a:lvl6pPr marL="2286000" indent="0" algn="l" rtl="0" fontAlgn="base">
              <a:spcBef>
                <a:spcPct val="20000"/>
              </a:spcBef>
              <a:spcAft>
                <a:spcPct val="0"/>
              </a:spcAft>
              <a:buClr>
                <a:schemeClr val="tx2"/>
              </a:buClr>
              <a:buNone/>
              <a:defRPr sz="1600" b="1">
                <a:solidFill>
                  <a:schemeClr val="tx1"/>
                </a:solidFill>
                <a:effectLst>
                  <a:outerShdw blurRad="38100" dist="38100" dir="2700000" algn="tl">
                    <a:srgbClr val="000000"/>
                  </a:outerShdw>
                </a:effectLst>
                <a:latin typeface="+mn-lt"/>
              </a:defRPr>
            </a:lvl6pPr>
            <a:lvl7pPr marL="2743200" indent="0" algn="l" rtl="0" fontAlgn="base">
              <a:spcBef>
                <a:spcPct val="20000"/>
              </a:spcBef>
              <a:spcAft>
                <a:spcPct val="0"/>
              </a:spcAft>
              <a:buClr>
                <a:schemeClr val="tx2"/>
              </a:buClr>
              <a:buNone/>
              <a:defRPr sz="1600" b="1">
                <a:solidFill>
                  <a:schemeClr val="tx1"/>
                </a:solidFill>
                <a:effectLst>
                  <a:outerShdw blurRad="38100" dist="38100" dir="2700000" algn="tl">
                    <a:srgbClr val="000000"/>
                  </a:outerShdw>
                </a:effectLst>
                <a:latin typeface="+mn-lt"/>
              </a:defRPr>
            </a:lvl7pPr>
            <a:lvl8pPr marL="3200400" indent="0" algn="l" rtl="0" fontAlgn="base">
              <a:spcBef>
                <a:spcPct val="20000"/>
              </a:spcBef>
              <a:spcAft>
                <a:spcPct val="0"/>
              </a:spcAft>
              <a:buClr>
                <a:schemeClr val="tx2"/>
              </a:buClr>
              <a:buNone/>
              <a:defRPr sz="1600" b="1">
                <a:solidFill>
                  <a:schemeClr val="tx1"/>
                </a:solidFill>
                <a:effectLst>
                  <a:outerShdw blurRad="38100" dist="38100" dir="2700000" algn="tl">
                    <a:srgbClr val="000000"/>
                  </a:outerShdw>
                </a:effectLst>
                <a:latin typeface="+mn-lt"/>
              </a:defRPr>
            </a:lvl8pPr>
            <a:lvl9pPr marL="3657600" indent="0" algn="l" rtl="0" fontAlgn="base">
              <a:spcBef>
                <a:spcPct val="20000"/>
              </a:spcBef>
              <a:spcAft>
                <a:spcPct val="0"/>
              </a:spcAft>
              <a:buClr>
                <a:schemeClr val="tx2"/>
              </a:buClr>
              <a:buNone/>
              <a:defRPr sz="1600" b="1">
                <a:solidFill>
                  <a:schemeClr val="tx1"/>
                </a:solidFill>
                <a:effectLst>
                  <a:outerShdw blurRad="38100" dist="38100" dir="2700000" algn="tl">
                    <a:srgbClr val="000000"/>
                  </a:outerShdw>
                </a:effectLst>
                <a:latin typeface="+mn-lt"/>
              </a:defRPr>
            </a:lvl9pPr>
          </a:lstStyle>
          <a:p>
            <a:pPr algn="ctr"/>
            <a:r>
              <a:rPr lang="en-US" b="0" kern="0" dirty="0">
                <a:solidFill>
                  <a:srgbClr val="202945"/>
                </a:solidFill>
                <a:latin typeface="Franklin Gothic Medium" panose="020B0603020102020204" pitchFamily="34" charset="0"/>
              </a:rPr>
              <a:t>Your Institution</a:t>
            </a:r>
          </a:p>
        </p:txBody>
      </p:sp>
      <p:sp>
        <p:nvSpPr>
          <p:cNvPr id="35" name="Text Placeholder 10"/>
          <p:cNvSpPr txBox="1">
            <a:spLocks/>
          </p:cNvSpPr>
          <p:nvPr>
            <p:custDataLst>
              <p:tags r:id="rId6"/>
            </p:custDataLst>
          </p:nvPr>
        </p:nvSpPr>
        <p:spPr bwMode="auto">
          <a:xfrm>
            <a:off x="4645025" y="1531154"/>
            <a:ext cx="4041775" cy="6397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marL="0" indent="0" algn="l" rtl="0" eaLnBrk="0" fontAlgn="base" hangingPunct="0">
              <a:spcBef>
                <a:spcPct val="20000"/>
              </a:spcBef>
              <a:spcAft>
                <a:spcPct val="0"/>
              </a:spcAft>
              <a:buClr>
                <a:schemeClr val="tx2"/>
              </a:buClr>
              <a:buNone/>
              <a:defRPr sz="2400" b="1">
                <a:solidFill>
                  <a:srgbClr val="7680AC"/>
                </a:solidFill>
                <a:latin typeface="+mn-lt"/>
                <a:ea typeface="+mn-ea"/>
                <a:cs typeface="+mn-cs"/>
              </a:defRPr>
            </a:lvl1pPr>
            <a:lvl2pPr marL="457200" indent="0" algn="l" rtl="0" eaLnBrk="0" fontAlgn="base" hangingPunct="0">
              <a:spcBef>
                <a:spcPct val="20000"/>
              </a:spcBef>
              <a:spcAft>
                <a:spcPct val="0"/>
              </a:spcAft>
              <a:buClr>
                <a:schemeClr val="tx2"/>
              </a:buClr>
              <a:buNone/>
              <a:defRPr sz="2000" b="1">
                <a:solidFill>
                  <a:schemeClr val="tx1"/>
                </a:solidFill>
                <a:latin typeface="+mn-lt"/>
              </a:defRPr>
            </a:lvl2pPr>
            <a:lvl3pPr marL="914400" indent="0" algn="l" rtl="0" eaLnBrk="0" fontAlgn="base" hangingPunct="0">
              <a:spcBef>
                <a:spcPct val="20000"/>
              </a:spcBef>
              <a:spcAft>
                <a:spcPct val="0"/>
              </a:spcAft>
              <a:buClr>
                <a:schemeClr val="tx2"/>
              </a:buClr>
              <a:buNone/>
              <a:defRPr sz="1800" b="1">
                <a:solidFill>
                  <a:schemeClr val="tx1"/>
                </a:solidFill>
                <a:effectLst>
                  <a:outerShdw blurRad="38100" dist="38100" dir="2700000" algn="tl">
                    <a:srgbClr val="000000"/>
                  </a:outerShdw>
                </a:effectLst>
                <a:latin typeface="+mn-lt"/>
              </a:defRPr>
            </a:lvl3pPr>
            <a:lvl4pPr marL="1371600" indent="0" algn="l" rtl="0" eaLnBrk="0" fontAlgn="base" hangingPunct="0">
              <a:spcBef>
                <a:spcPct val="20000"/>
              </a:spcBef>
              <a:spcAft>
                <a:spcPct val="0"/>
              </a:spcAft>
              <a:buClr>
                <a:schemeClr val="tx2"/>
              </a:buClr>
              <a:buNone/>
              <a:defRPr sz="1600" b="1">
                <a:solidFill>
                  <a:schemeClr val="tx1"/>
                </a:solidFill>
                <a:effectLst>
                  <a:outerShdw blurRad="38100" dist="38100" dir="2700000" algn="tl">
                    <a:srgbClr val="000000"/>
                  </a:outerShdw>
                </a:effectLst>
                <a:latin typeface="+mn-lt"/>
              </a:defRPr>
            </a:lvl4pPr>
            <a:lvl5pPr marL="1828800" indent="0" algn="l" rtl="0" eaLnBrk="0" fontAlgn="base" hangingPunct="0">
              <a:spcBef>
                <a:spcPct val="20000"/>
              </a:spcBef>
              <a:spcAft>
                <a:spcPct val="0"/>
              </a:spcAft>
              <a:buClr>
                <a:schemeClr val="tx2"/>
              </a:buClr>
              <a:buNone/>
              <a:defRPr sz="1600" b="1">
                <a:solidFill>
                  <a:schemeClr val="tx1"/>
                </a:solidFill>
                <a:effectLst>
                  <a:outerShdw blurRad="38100" dist="38100" dir="2700000" algn="tl">
                    <a:srgbClr val="000000"/>
                  </a:outerShdw>
                </a:effectLst>
                <a:latin typeface="+mn-lt"/>
              </a:defRPr>
            </a:lvl5pPr>
            <a:lvl6pPr marL="2286000" indent="0" algn="l" rtl="0" fontAlgn="base">
              <a:spcBef>
                <a:spcPct val="20000"/>
              </a:spcBef>
              <a:spcAft>
                <a:spcPct val="0"/>
              </a:spcAft>
              <a:buClr>
                <a:schemeClr val="tx2"/>
              </a:buClr>
              <a:buNone/>
              <a:defRPr sz="1600" b="1">
                <a:solidFill>
                  <a:schemeClr val="tx1"/>
                </a:solidFill>
                <a:effectLst>
                  <a:outerShdw blurRad="38100" dist="38100" dir="2700000" algn="tl">
                    <a:srgbClr val="000000"/>
                  </a:outerShdw>
                </a:effectLst>
                <a:latin typeface="+mn-lt"/>
              </a:defRPr>
            </a:lvl6pPr>
            <a:lvl7pPr marL="2743200" indent="0" algn="l" rtl="0" fontAlgn="base">
              <a:spcBef>
                <a:spcPct val="20000"/>
              </a:spcBef>
              <a:spcAft>
                <a:spcPct val="0"/>
              </a:spcAft>
              <a:buClr>
                <a:schemeClr val="tx2"/>
              </a:buClr>
              <a:buNone/>
              <a:defRPr sz="1600" b="1">
                <a:solidFill>
                  <a:schemeClr val="tx1"/>
                </a:solidFill>
                <a:effectLst>
                  <a:outerShdw blurRad="38100" dist="38100" dir="2700000" algn="tl">
                    <a:srgbClr val="000000"/>
                  </a:outerShdw>
                </a:effectLst>
                <a:latin typeface="+mn-lt"/>
              </a:defRPr>
            </a:lvl7pPr>
            <a:lvl8pPr marL="3200400" indent="0" algn="l" rtl="0" fontAlgn="base">
              <a:spcBef>
                <a:spcPct val="20000"/>
              </a:spcBef>
              <a:spcAft>
                <a:spcPct val="0"/>
              </a:spcAft>
              <a:buClr>
                <a:schemeClr val="tx2"/>
              </a:buClr>
              <a:buNone/>
              <a:defRPr sz="1600" b="1">
                <a:solidFill>
                  <a:schemeClr val="tx1"/>
                </a:solidFill>
                <a:effectLst>
                  <a:outerShdw blurRad="38100" dist="38100" dir="2700000" algn="tl">
                    <a:srgbClr val="000000"/>
                  </a:outerShdw>
                </a:effectLst>
                <a:latin typeface="+mn-lt"/>
              </a:defRPr>
            </a:lvl8pPr>
            <a:lvl9pPr marL="3657600" indent="0" algn="l" rtl="0" fontAlgn="base">
              <a:spcBef>
                <a:spcPct val="20000"/>
              </a:spcBef>
              <a:spcAft>
                <a:spcPct val="0"/>
              </a:spcAft>
              <a:buClr>
                <a:schemeClr val="tx2"/>
              </a:buClr>
              <a:buNone/>
              <a:defRPr sz="1600" b="1">
                <a:solidFill>
                  <a:schemeClr val="tx1"/>
                </a:solidFill>
                <a:effectLst>
                  <a:outerShdw blurRad="38100" dist="38100" dir="2700000" algn="tl">
                    <a:srgbClr val="000000"/>
                  </a:outerShdw>
                </a:effectLst>
                <a:latin typeface="+mn-lt"/>
              </a:defRPr>
            </a:lvl9pPr>
          </a:lstStyle>
          <a:p>
            <a:pPr algn="ctr"/>
            <a:r>
              <a:rPr lang="en-US" b="0" kern="0" dirty="0">
                <a:solidFill>
                  <a:srgbClr val="202945"/>
                </a:solidFill>
                <a:latin typeface="Franklin Gothic Medium" panose="020B0603020102020204" pitchFamily="34" charset="0"/>
              </a:rPr>
              <a:t>Comparison Group</a:t>
            </a:r>
          </a:p>
        </p:txBody>
      </p:sp>
      <p:sp>
        <p:nvSpPr>
          <p:cNvPr id="12"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11" action="ppaction://hlinksldjump"/>
              </a:rPr>
              <a:t>Return to contents</a:t>
            </a:r>
            <a:endParaRPr lang="en-US" sz="1200" dirty="0">
              <a:solidFill>
                <a:srgbClr val="7680AC"/>
              </a:solidFill>
            </a:endParaRPr>
          </a:p>
        </p:txBody>
      </p:sp>
    </p:spTree>
    <p:extLst>
      <p:ext uri="{BB962C8B-B14F-4D97-AF65-F5344CB8AC3E}">
        <p14:creationId xmlns:p14="http://schemas.microsoft.com/office/powerpoint/2010/main" val="32026952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txBox="1">
            <a:spLocks noChangeArrowheads="1"/>
          </p:cNvSpPr>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28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pPr eaLnBrk="1" hangingPunct="1"/>
            <a:r>
              <a:rPr lang="en-US" kern="0" dirty="0">
                <a:solidFill>
                  <a:srgbClr val="202945"/>
                </a:solidFill>
                <a:latin typeface="Franklin Gothic Medium" panose="020B0603020102020204" pitchFamily="34" charset="0"/>
              </a:rPr>
              <a:t>Demographics</a:t>
            </a:r>
            <a:endParaRPr lang="en-US" sz="1600" kern="0" dirty="0">
              <a:solidFill>
                <a:schemeClr val="tx1"/>
              </a:solidFill>
              <a:latin typeface="Franklin Gothic Medium" panose="020B0603020102020204" pitchFamily="34" charset="0"/>
            </a:endParaRPr>
          </a:p>
        </p:txBody>
      </p:sp>
      <p:graphicFrame>
        <p:nvGraphicFramePr>
          <p:cNvPr id="8" name="RaceEthnicity"/>
          <p:cNvGraphicFramePr>
            <a:graphicFrameLocks noGrp="1" noChangeAspect="1"/>
          </p:cNvGraphicFramePr>
          <p:nvPr>
            <p:ph sz="half" idx="2"/>
            <p:custDataLst>
              <p:tags r:id="rId1"/>
            </p:custDataLst>
            <p:extLst>
              <p:ext uri="{D42A27DB-BD31-4B8C-83A1-F6EECF244321}">
                <p14:modId xmlns:p14="http://schemas.microsoft.com/office/powerpoint/2010/main" val="3982371251"/>
              </p:ext>
            </p:extLst>
          </p:nvPr>
        </p:nvGraphicFramePr>
        <p:xfrm>
          <a:off x="-23619" y="990600"/>
          <a:ext cx="9067800" cy="5440680"/>
        </p:xfrm>
        <a:graphic>
          <a:graphicData uri="http://schemas.openxmlformats.org/drawingml/2006/chart">
            <c:chart xmlns:c="http://schemas.openxmlformats.org/drawingml/2006/chart" xmlns:r="http://schemas.openxmlformats.org/officeDocument/2006/relationships" r:id="rId4"/>
          </a:graphicData>
        </a:graphic>
      </p:graphicFrame>
      <p:sp>
        <p:nvSpPr>
          <p:cNvPr id="15366" name="Slide Number Placeholder 5"/>
          <p:cNvSpPr>
            <a:spLocks noGrp="1"/>
          </p:cNvSpPr>
          <p:nvPr>
            <p:ph type="sldNum" sz="quarter" idx="11"/>
          </p:nvPr>
        </p:nvSpPr>
        <p:spPr>
          <a:xfrm>
            <a:off x="8839200" y="6400800"/>
            <a:ext cx="3048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3200">
                <a:solidFill>
                  <a:schemeClr val="tx1"/>
                </a:solidFill>
                <a:latin typeface="Garamond" panose="02020404030301010803" pitchFamily="18" charset="0"/>
              </a:defRPr>
            </a:lvl1pPr>
            <a:lvl2pPr marL="742950" indent="-285750">
              <a:spcBef>
                <a:spcPct val="20000"/>
              </a:spcBef>
              <a:buClr>
                <a:schemeClr val="tx2"/>
              </a:buClr>
              <a:buChar char="•"/>
              <a:defRPr sz="2800">
                <a:solidFill>
                  <a:schemeClr val="tx1"/>
                </a:solidFill>
                <a:latin typeface="Garamond" panose="02020404030301010803" pitchFamily="18" charset="0"/>
              </a:defRPr>
            </a:lvl2pPr>
            <a:lvl3pPr marL="1143000" indent="-228600">
              <a:spcBef>
                <a:spcPct val="20000"/>
              </a:spcBef>
              <a:buClr>
                <a:schemeClr val="tx2"/>
              </a:buClr>
              <a:buChar char="•"/>
              <a:defRPr sz="2400">
                <a:solidFill>
                  <a:schemeClr val="tx1"/>
                </a:solidFill>
                <a:latin typeface="Garamond" panose="02020404030301010803" pitchFamily="18" charset="0"/>
              </a:defRPr>
            </a:lvl3pPr>
            <a:lvl4pPr marL="1600200" indent="-228600">
              <a:spcBef>
                <a:spcPct val="20000"/>
              </a:spcBef>
              <a:buClr>
                <a:schemeClr val="tx2"/>
              </a:buClr>
              <a:buChar char="•"/>
              <a:defRPr sz="2000">
                <a:solidFill>
                  <a:schemeClr val="tx1"/>
                </a:solidFill>
                <a:latin typeface="Garamond" panose="02020404030301010803" pitchFamily="18" charset="0"/>
              </a:defRPr>
            </a:lvl4pPr>
            <a:lvl5pPr marL="2057400" indent="-228600">
              <a:spcBef>
                <a:spcPct val="20000"/>
              </a:spcBef>
              <a:buClr>
                <a:schemeClr val="tx2"/>
              </a:buClr>
              <a:buChar char="•"/>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9pPr>
          </a:lstStyle>
          <a:p>
            <a:pPr algn="r">
              <a:spcBef>
                <a:spcPct val="0"/>
              </a:spcBef>
              <a:buClrTx/>
              <a:buFontTx/>
              <a:buNone/>
            </a:pPr>
            <a:r>
              <a:rPr lang="en-US" sz="1200" dirty="0"/>
              <a:t>6</a:t>
            </a:r>
          </a:p>
        </p:txBody>
      </p:sp>
      <p:sp>
        <p:nvSpPr>
          <p:cNvPr id="5"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6"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15" name="TextBox 14"/>
          <p:cNvSpPr txBox="1"/>
          <p:nvPr/>
        </p:nvSpPr>
        <p:spPr>
          <a:xfrm>
            <a:off x="0" y="1066800"/>
            <a:ext cx="9144000" cy="477054"/>
          </a:xfrm>
          <a:prstGeom prst="rect">
            <a:avLst/>
          </a:prstGeom>
          <a:noFill/>
        </p:spPr>
        <p:txBody>
          <a:bodyPr wrap="square" rtlCol="0">
            <a:spAutoFit/>
          </a:bodyPr>
          <a:lstStyle/>
          <a:p>
            <a:pPr algn="ctr"/>
            <a:r>
              <a:rPr lang="en-US" sz="2500" b="1" dirty="0">
                <a:solidFill>
                  <a:srgbClr val="E74C39"/>
                </a:solidFill>
                <a:latin typeface="Franklin Gothic"/>
              </a:rPr>
              <a:t>Race/Ethnicity</a:t>
            </a:r>
          </a:p>
        </p:txBody>
      </p:sp>
      <p:sp>
        <p:nvSpPr>
          <p:cNvPr id="9"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5" action="ppaction://hlinksldjump"/>
              </a:rPr>
              <a:t>Return to contents</a:t>
            </a:r>
            <a:endParaRPr lang="en-US" sz="1200" dirty="0">
              <a:solidFill>
                <a:srgbClr val="7680AC"/>
              </a:solidFill>
            </a:endParaRPr>
          </a:p>
        </p:txBody>
      </p:sp>
    </p:spTree>
    <p:extLst>
      <p:ext uri="{BB962C8B-B14F-4D97-AF65-F5344CB8AC3E}">
        <p14:creationId xmlns:p14="http://schemas.microsoft.com/office/powerpoint/2010/main" val="36826043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txBox="1">
            <a:spLocks noChangeArrowheads="1"/>
          </p:cNvSpPr>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28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pPr eaLnBrk="1" hangingPunct="1"/>
            <a:r>
              <a:rPr lang="en-US" kern="0" dirty="0">
                <a:solidFill>
                  <a:srgbClr val="202945"/>
                </a:solidFill>
                <a:latin typeface="Franklin Gothic Medium" panose="020B0603020102020204" pitchFamily="34" charset="0"/>
              </a:rPr>
              <a:t>Demographics</a:t>
            </a:r>
            <a:endParaRPr lang="en-US" sz="1600" kern="0" dirty="0">
              <a:solidFill>
                <a:schemeClr val="tx1"/>
              </a:solidFill>
              <a:latin typeface="Franklin Gothic Medium" panose="020B0603020102020204" pitchFamily="34" charset="0"/>
            </a:endParaRPr>
          </a:p>
        </p:txBody>
      </p:sp>
      <p:graphicFrame>
        <p:nvGraphicFramePr>
          <p:cNvPr id="7" name="Miles"/>
          <p:cNvGraphicFramePr>
            <a:graphicFrameLocks noGrp="1" noChangeAspect="1"/>
          </p:cNvGraphicFramePr>
          <p:nvPr>
            <p:ph idx="1"/>
            <p:custDataLst>
              <p:tags r:id="rId1"/>
            </p:custDataLst>
          </p:nvPr>
        </p:nvGraphicFramePr>
        <p:xfrm>
          <a:off x="457200" y="1600200"/>
          <a:ext cx="8229600" cy="44958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Miles from home"/>
          <p:cNvGraphicFramePr>
            <a:graphicFrameLocks noGrp="1"/>
          </p:cNvGraphicFramePr>
          <p:nvPr>
            <p:ph sz="half" idx="4294967295"/>
            <p:extLst>
              <p:ext uri="{D42A27DB-BD31-4B8C-83A1-F6EECF244321}">
                <p14:modId xmlns:p14="http://schemas.microsoft.com/office/powerpoint/2010/main" val="95338980"/>
              </p:ext>
            </p:extLst>
          </p:nvPr>
        </p:nvGraphicFramePr>
        <p:xfrm>
          <a:off x="457200" y="1632668"/>
          <a:ext cx="7848600" cy="4552890"/>
        </p:xfrm>
        <a:graphic>
          <a:graphicData uri="http://schemas.openxmlformats.org/drawingml/2006/chart">
            <c:chart xmlns:c="http://schemas.openxmlformats.org/drawingml/2006/chart" xmlns:r="http://schemas.openxmlformats.org/officeDocument/2006/relationships" r:id="rId5"/>
          </a:graphicData>
        </a:graphic>
      </p:graphicFrame>
      <p:sp>
        <p:nvSpPr>
          <p:cNvPr id="11"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12"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15" name="TextBox 14"/>
          <p:cNvSpPr txBox="1"/>
          <p:nvPr/>
        </p:nvSpPr>
        <p:spPr>
          <a:xfrm>
            <a:off x="0" y="1066800"/>
            <a:ext cx="9144000" cy="400110"/>
          </a:xfrm>
          <a:prstGeom prst="rect">
            <a:avLst/>
          </a:prstGeom>
          <a:noFill/>
        </p:spPr>
        <p:txBody>
          <a:bodyPr wrap="square" rtlCol="0">
            <a:spAutoFit/>
          </a:bodyPr>
          <a:lstStyle/>
          <a:p>
            <a:pPr algn="ctr"/>
            <a:r>
              <a:rPr lang="en-US" b="1" dirty="0">
                <a:solidFill>
                  <a:srgbClr val="E74C39"/>
                </a:solidFill>
                <a:latin typeface="Franklin Gothic"/>
              </a:rPr>
              <a:t>How many miles is this college from your permanent home?</a:t>
            </a:r>
          </a:p>
        </p:txBody>
      </p:sp>
      <p:sp>
        <p:nvSpPr>
          <p:cNvPr id="8"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6" action="ppaction://hlinksldjump"/>
              </a:rPr>
              <a:t>Return to contents</a:t>
            </a:r>
            <a:endParaRPr lang="en-US" sz="1200" dirty="0">
              <a:solidFill>
                <a:srgbClr val="7680AC"/>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Subtitle 8"/>
          <p:cNvSpPr>
            <a:spLocks noGrp="1"/>
          </p:cNvSpPr>
          <p:nvPr>
            <p:ph type="subTitle" sz="quarter" idx="1"/>
          </p:nvPr>
        </p:nvSpPr>
        <p:spPr>
          <a:xfrm>
            <a:off x="1143000" y="4495800"/>
            <a:ext cx="6629400" cy="1676400"/>
          </a:xfrm>
        </p:spPr>
        <p:txBody>
          <a:bodyPr/>
          <a:lstStyle/>
          <a:p>
            <a:pPr>
              <a:spcBef>
                <a:spcPct val="0"/>
              </a:spcBef>
            </a:pPr>
            <a:r>
              <a:rPr lang="en-US" dirty="0">
                <a:solidFill>
                  <a:srgbClr val="E74C39"/>
                </a:solidFill>
                <a:latin typeface="Franklin Gothic Book"/>
              </a:rPr>
              <a:t>Many factors impact incoming students’ college choice, including the benefits they see in attending college and considerations about which </a:t>
            </a:r>
            <a:r>
              <a:rPr lang="en-US" dirty="0" smtClean="0">
                <a:solidFill>
                  <a:srgbClr val="E74C39"/>
                </a:solidFill>
                <a:latin typeface="Franklin Gothic Book"/>
              </a:rPr>
              <a:t>particular </a:t>
            </a:r>
            <a:r>
              <a:rPr lang="en-US" dirty="0">
                <a:solidFill>
                  <a:srgbClr val="E74C39"/>
                </a:solidFill>
                <a:latin typeface="Franklin Gothic Book"/>
              </a:rPr>
              <a:t>college to attend.</a:t>
            </a:r>
          </a:p>
          <a:p>
            <a:endParaRPr lang="en-US" sz="1800" dirty="0"/>
          </a:p>
        </p:txBody>
      </p:sp>
      <p:sp>
        <p:nvSpPr>
          <p:cNvPr id="4" name="Rectangle 2"/>
          <p:cNvSpPr txBox="1">
            <a:spLocks noChangeArrowheads="1"/>
          </p:cNvSpPr>
          <p:nvPr/>
        </p:nvSpPr>
        <p:spPr bwMode="auto">
          <a:xfrm>
            <a:off x="0" y="2362200"/>
            <a:ext cx="9144000" cy="1752600"/>
          </a:xfrm>
          <a:prstGeom prst="rect">
            <a:avLst/>
          </a:prstGeom>
          <a:solidFill>
            <a:srgbClr val="E74C39"/>
          </a:solidFill>
          <a:ln w="9525">
            <a:solidFill>
              <a:schemeClr val="bg2"/>
            </a:solid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36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pPr eaLnBrk="1" hangingPunct="1">
              <a:defRPr/>
            </a:pPr>
            <a:r>
              <a:rPr lang="en-US" sz="4400" dirty="0">
                <a:solidFill>
                  <a:srgbClr val="202945"/>
                </a:solidFill>
                <a:latin typeface="Franklin Gothic Medium" panose="020B0603020102020204" pitchFamily="34" charset="0"/>
              </a:rPr>
              <a:t>College Admissions Decisions</a:t>
            </a:r>
            <a:endParaRPr lang="en-US" sz="4400" kern="0" dirty="0">
              <a:solidFill>
                <a:schemeClr val="bg1"/>
              </a:solidFill>
              <a:latin typeface="Franklin Gothic Medium" panose="020B0603020102020204" pitchFamily="34" charset="0"/>
            </a:endParaRPr>
          </a:p>
        </p:txBody>
      </p:sp>
      <p:sp>
        <p:nvSpPr>
          <p:cNvPr id="5"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7"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3" action="ppaction://hlinksldjump"/>
              </a:rPr>
              <a:t>Return to contents</a:t>
            </a:r>
            <a:endParaRPr lang="en-US" sz="1200" dirty="0">
              <a:solidFill>
                <a:srgbClr val="7680AC"/>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175" y="228600"/>
            <a:ext cx="9140825" cy="762000"/>
          </a:xfrm>
          <a:noFill/>
        </p:spPr>
        <p:txBody>
          <a:bodyPr/>
          <a:lstStyle/>
          <a:p>
            <a:pPr eaLnBrk="1" hangingPunct="1"/>
            <a:r>
              <a:rPr lang="en-US" dirty="0">
                <a:solidFill>
                  <a:schemeClr val="tx1"/>
                </a:solidFill>
              </a:rPr>
              <a:t/>
            </a:r>
            <a:br>
              <a:rPr lang="en-US" dirty="0">
                <a:solidFill>
                  <a:schemeClr val="tx1"/>
                </a:solidFill>
              </a:rPr>
            </a:br>
            <a:r>
              <a:rPr lang="en-US" dirty="0">
                <a:solidFill>
                  <a:schemeClr val="tx1">
                    <a:lumMod val="50000"/>
                  </a:schemeClr>
                </a:solidFill>
              </a:rPr>
              <a:t> </a:t>
            </a:r>
            <a:r>
              <a:rPr lang="en-US" dirty="0">
                <a:solidFill>
                  <a:srgbClr val="202945"/>
                </a:solidFill>
                <a:latin typeface="Franklin Gothic Book"/>
              </a:rPr>
              <a:t>College Admissions Decisions</a:t>
            </a:r>
            <a:r>
              <a:rPr lang="en-US" sz="2150" dirty="0">
                <a:solidFill>
                  <a:srgbClr val="202945"/>
                </a:solidFill>
              </a:rPr>
              <a:t> </a:t>
            </a:r>
            <a:r>
              <a:rPr lang="en-US" sz="2160" dirty="0">
                <a:solidFill>
                  <a:schemeClr val="tx1"/>
                </a:solidFill>
              </a:rPr>
              <a:t/>
            </a:r>
            <a:br>
              <a:rPr lang="en-US" sz="2160" dirty="0">
                <a:solidFill>
                  <a:schemeClr val="tx1"/>
                </a:solidFill>
              </a:rPr>
            </a:br>
            <a:endParaRPr lang="en-US" sz="2160" dirty="0">
              <a:solidFill>
                <a:schemeClr val="tx1"/>
              </a:solidFill>
            </a:endParaRPr>
          </a:p>
        </p:txBody>
      </p:sp>
      <p:graphicFrame>
        <p:nvGraphicFramePr>
          <p:cNvPr id="7" name="College Adminissions"/>
          <p:cNvGraphicFramePr>
            <a:graphicFrameLocks noGrp="1" noChangeAspect="1"/>
          </p:cNvGraphicFramePr>
          <p:nvPr>
            <p:ph idx="1"/>
            <p:custDataLst>
              <p:tags r:id="rId1"/>
            </p:custDataLst>
          </p:nvPr>
        </p:nvGraphicFramePr>
        <p:xfrm>
          <a:off x="457200" y="1600200"/>
          <a:ext cx="8229600" cy="44958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9" name="Number of applications"/>
          <p:cNvGraphicFramePr>
            <a:graphicFrameLocks noGrp="1"/>
          </p:cNvGraphicFramePr>
          <p:nvPr>
            <p:ph sz="half" idx="4294967295"/>
            <p:custDataLst>
              <p:tags r:id="rId2"/>
            </p:custDataLst>
            <p:extLst>
              <p:ext uri="{D42A27DB-BD31-4B8C-83A1-F6EECF244321}">
                <p14:modId xmlns:p14="http://schemas.microsoft.com/office/powerpoint/2010/main" val="3591175752"/>
              </p:ext>
            </p:extLst>
          </p:nvPr>
        </p:nvGraphicFramePr>
        <p:xfrm>
          <a:off x="195146" y="2055094"/>
          <a:ext cx="8686800" cy="4348270"/>
        </p:xfrm>
        <a:graphic>
          <a:graphicData uri="http://schemas.openxmlformats.org/drawingml/2006/chart">
            <c:chart xmlns:c="http://schemas.openxmlformats.org/drawingml/2006/chart" xmlns:r="http://schemas.openxmlformats.org/officeDocument/2006/relationships" r:id="rId6"/>
          </a:graphicData>
        </a:graphic>
      </p:graphicFrame>
      <p:sp>
        <p:nvSpPr>
          <p:cNvPr id="2" name="TextBox 1"/>
          <p:cNvSpPr txBox="1"/>
          <p:nvPr/>
        </p:nvSpPr>
        <p:spPr>
          <a:xfrm>
            <a:off x="228600" y="840635"/>
            <a:ext cx="8763000" cy="707886"/>
          </a:xfrm>
          <a:prstGeom prst="rect">
            <a:avLst/>
          </a:prstGeom>
          <a:noFill/>
        </p:spPr>
        <p:txBody>
          <a:bodyPr wrap="square" rtlCol="0" anchor="t">
            <a:spAutoFit/>
          </a:bodyPr>
          <a:lstStyle/>
          <a:p>
            <a:pPr algn="ctr"/>
            <a:r>
              <a:rPr lang="en-US" b="1" kern="0" dirty="0">
                <a:solidFill>
                  <a:srgbClr val="E74C39"/>
                </a:solidFill>
                <a:latin typeface="Franklin Gothic"/>
                <a:ea typeface="+mj-ea"/>
                <a:cs typeface="+mj-cs"/>
              </a:rPr>
              <a:t>To how many colleges </a:t>
            </a:r>
            <a:r>
              <a:rPr lang="en-US" b="1" i="1" u="sng" kern="0" dirty="0">
                <a:solidFill>
                  <a:srgbClr val="E74C39"/>
                </a:solidFill>
                <a:latin typeface="Franklin Gothic"/>
                <a:ea typeface="+mj-ea"/>
                <a:cs typeface="+mj-cs"/>
              </a:rPr>
              <a:t>other than this one</a:t>
            </a:r>
            <a:r>
              <a:rPr lang="en-US" b="1" kern="0" dirty="0">
                <a:solidFill>
                  <a:srgbClr val="E74C39"/>
                </a:solidFill>
                <a:latin typeface="Franklin Gothic"/>
                <a:ea typeface="+mj-ea"/>
                <a:cs typeface="+mj-cs"/>
              </a:rPr>
              <a:t> did you </a:t>
            </a:r>
          </a:p>
          <a:p>
            <a:pPr algn="ctr"/>
            <a:r>
              <a:rPr lang="en-US" b="1" kern="0" dirty="0">
                <a:solidFill>
                  <a:srgbClr val="E74C39"/>
                </a:solidFill>
                <a:latin typeface="Franklin Gothic"/>
                <a:ea typeface="+mj-ea"/>
                <a:cs typeface="+mj-cs"/>
              </a:rPr>
              <a:t>apply for admission this year?</a:t>
            </a:r>
            <a:endParaRPr lang="en-US" b="1" dirty="0">
              <a:solidFill>
                <a:srgbClr val="E74C39"/>
              </a:solidFill>
              <a:latin typeface="Franklin Gothic"/>
            </a:endParaRPr>
          </a:p>
        </p:txBody>
      </p:sp>
      <p:sp>
        <p:nvSpPr>
          <p:cNvPr id="8"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10"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11"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7" action="ppaction://hlinksldjump"/>
              </a:rPr>
              <a:t>Return to contents</a:t>
            </a:r>
            <a:endParaRPr lang="en-US" sz="1200" dirty="0">
              <a:solidFill>
                <a:srgbClr val="7680AC"/>
              </a:solidFill>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SLIDEFAB_CUSTOMSORTGLOBALLY" val="True"/>
</p:tagLst>
</file>

<file path=ppt/tags/tag10.xml><?xml version="1.0" encoding="utf-8"?>
<p:tagLst xmlns:a="http://schemas.openxmlformats.org/drawingml/2006/main" xmlns:r="http://schemas.openxmlformats.org/officeDocument/2006/relationships" xmlns:p="http://schemas.openxmlformats.org/presentationml/2006/main">
  <p:tag name="SLIDEFAB_EXPORTMODE" val="4"/>
</p:tagLst>
</file>

<file path=ppt/tags/tag11.xml><?xml version="1.0" encoding="utf-8"?>
<p:tagLst xmlns:a="http://schemas.openxmlformats.org/drawingml/2006/main" xmlns:r="http://schemas.openxmlformats.org/officeDocument/2006/relationships" xmlns:p="http://schemas.openxmlformats.org/presentationml/2006/main">
  <p:tag name="CHART" val="ctFacIntSat"/>
</p:tagLst>
</file>

<file path=ppt/tags/tag12.xml><?xml version="1.0" encoding="utf-8"?>
<p:tagLst xmlns:a="http://schemas.openxmlformats.org/drawingml/2006/main" xmlns:r="http://schemas.openxmlformats.org/officeDocument/2006/relationships" xmlns:p="http://schemas.openxmlformats.org/presentationml/2006/main">
  <p:tag name="CHART" val="ctFacIntSat"/>
</p:tagLst>
</file>

<file path=ppt/tags/tag13.xml><?xml version="1.0" encoding="utf-8"?>
<p:tagLst xmlns:a="http://schemas.openxmlformats.org/drawingml/2006/main" xmlns:r="http://schemas.openxmlformats.org/officeDocument/2006/relationships" xmlns:p="http://schemas.openxmlformats.org/presentationml/2006/main">
  <p:tag name="CHART" val="ctFacIntSat"/>
</p:tagLst>
</file>

<file path=ppt/tags/tag14.xml><?xml version="1.0" encoding="utf-8"?>
<p:tagLst xmlns:a="http://schemas.openxmlformats.org/drawingml/2006/main" xmlns:r="http://schemas.openxmlformats.org/officeDocument/2006/relationships" xmlns:p="http://schemas.openxmlformats.org/presentationml/2006/main">
  <p:tag name="SLIDEFAB_RESIZEMODE" val="1"/>
  <p:tag name="SLIDEFAB_EXPORTMODE" val="7"/>
</p:tagLst>
</file>

<file path=ppt/tags/tag15.xml><?xml version="1.0" encoding="utf-8"?>
<p:tagLst xmlns:a="http://schemas.openxmlformats.org/drawingml/2006/main" xmlns:r="http://schemas.openxmlformats.org/officeDocument/2006/relationships" xmlns:p="http://schemas.openxmlformats.org/presentationml/2006/main">
  <p:tag name="SLIDEFAB_EXPORTMODE" val="4"/>
</p:tagLst>
</file>

<file path=ppt/tags/tag16.xml><?xml version="1.0" encoding="utf-8"?>
<p:tagLst xmlns:a="http://schemas.openxmlformats.org/drawingml/2006/main" xmlns:r="http://schemas.openxmlformats.org/officeDocument/2006/relationships" xmlns:p="http://schemas.openxmlformats.org/presentationml/2006/main">
  <p:tag name="SLIDEFAB_SHAPECONDITIONMETACTIONDELETE" val="True"/>
  <p:tag name="SLIDEFAB_RESIZEMODE" val="1"/>
  <p:tag name="SLIDEFAB_EXPORTMODE" val="7"/>
</p:tagLst>
</file>

<file path=ppt/tags/tag17.xml><?xml version="1.0" encoding="utf-8"?>
<p:tagLst xmlns:a="http://schemas.openxmlformats.org/drawingml/2006/main" xmlns:r="http://schemas.openxmlformats.org/officeDocument/2006/relationships" xmlns:p="http://schemas.openxmlformats.org/presentationml/2006/main">
  <p:tag name="SLIDEFAB_RESIZEMODE" val="1"/>
  <p:tag name="SLIDEFAB_EXPORTMODE" val="7"/>
  <p:tag name="SLIDEFAB_SHAPECONDITIONMETACTIONDELETE" val="False"/>
</p:tagLst>
</file>

<file path=ppt/tags/tag18.xml><?xml version="1.0" encoding="utf-8"?>
<p:tagLst xmlns:a="http://schemas.openxmlformats.org/drawingml/2006/main" xmlns:r="http://schemas.openxmlformats.org/officeDocument/2006/relationships" xmlns:p="http://schemas.openxmlformats.org/presentationml/2006/main">
  <p:tag name="SLIDEFAB_EXPORTMODE" val="4"/>
</p:tagLst>
</file>

<file path=ppt/tags/tag19.xml><?xml version="1.0" encoding="utf-8"?>
<p:tagLst xmlns:a="http://schemas.openxmlformats.org/drawingml/2006/main" xmlns:r="http://schemas.openxmlformats.org/officeDocument/2006/relationships" xmlns:p="http://schemas.openxmlformats.org/presentationml/2006/main">
  <p:tag name="SLIDEFAB_EXPORTMODE" val="4"/>
</p:tagLst>
</file>

<file path=ppt/tags/tag2.xml><?xml version="1.0" encoding="utf-8"?>
<p:tagLst xmlns:a="http://schemas.openxmlformats.org/drawingml/2006/main" xmlns:r="http://schemas.openxmlformats.org/officeDocument/2006/relationships" xmlns:p="http://schemas.openxmlformats.org/presentationml/2006/main">
  <p:tag name="TEXT" val="titleBox"/>
</p:tagLst>
</file>

<file path=ppt/tags/tag20.xml><?xml version="1.0" encoding="utf-8"?>
<p:tagLst xmlns:a="http://schemas.openxmlformats.org/drawingml/2006/main" xmlns:r="http://schemas.openxmlformats.org/officeDocument/2006/relationships" xmlns:p="http://schemas.openxmlformats.org/presentationml/2006/main">
  <p:tag name="SLIDEFAB_SHAPECONDITIONMETACTIONDELETE" val="True"/>
  <p:tag name="SLIDEFAB_RESIZEMODE" val="1"/>
  <p:tag name="SLIDEFAB_EXPORTMODE" val="4"/>
</p:tagLst>
</file>

<file path=ppt/tags/tag21.xml><?xml version="1.0" encoding="utf-8"?>
<p:tagLst xmlns:a="http://schemas.openxmlformats.org/drawingml/2006/main" xmlns:r="http://schemas.openxmlformats.org/officeDocument/2006/relationships" xmlns:p="http://schemas.openxmlformats.org/presentationml/2006/main">
  <p:tag name="SLIDEFAB_RESIZEMODE" val="1"/>
  <p:tag name="SLIDEFAB_EXPORTMODE" val="4"/>
</p:tagLst>
</file>

<file path=ppt/tags/tag22.xml><?xml version="1.0" encoding="utf-8"?>
<p:tagLst xmlns:a="http://schemas.openxmlformats.org/drawingml/2006/main" xmlns:r="http://schemas.openxmlformats.org/officeDocument/2006/relationships" xmlns:p="http://schemas.openxmlformats.org/presentationml/2006/main">
  <p:tag name="SLIDEFAB_RESIZEMODE" val="1"/>
  <p:tag name="SLIDEFAB_EXPORTMODE" val="7"/>
</p:tagLst>
</file>

<file path=ppt/tags/tag23.xml><?xml version="1.0" encoding="utf-8"?>
<p:tagLst xmlns:a="http://schemas.openxmlformats.org/drawingml/2006/main" xmlns:r="http://schemas.openxmlformats.org/officeDocument/2006/relationships" xmlns:p="http://schemas.openxmlformats.org/presentationml/2006/main">
  <p:tag name="CHART" val="ctFinanceSource"/>
</p:tagLst>
</file>

<file path=ppt/tags/tag24.xml><?xml version="1.0" encoding="utf-8"?>
<p:tagLst xmlns:a="http://schemas.openxmlformats.org/drawingml/2006/main" xmlns:r="http://schemas.openxmlformats.org/officeDocument/2006/relationships" xmlns:p="http://schemas.openxmlformats.org/presentationml/2006/main">
  <p:tag name="CHART" val="ctFinanceSource"/>
</p:tagLst>
</file>

<file path=ppt/tags/tag25.xml><?xml version="1.0" encoding="utf-8"?>
<p:tagLst xmlns:a="http://schemas.openxmlformats.org/drawingml/2006/main" xmlns:r="http://schemas.openxmlformats.org/officeDocument/2006/relationships" xmlns:p="http://schemas.openxmlformats.org/presentationml/2006/main">
  <p:tag name="CHART" val="ctFinanceSource"/>
</p:tagLst>
</file>

<file path=ppt/tags/tag26.xml><?xml version="1.0" encoding="utf-8"?>
<p:tagLst xmlns:a="http://schemas.openxmlformats.org/drawingml/2006/main" xmlns:r="http://schemas.openxmlformats.org/officeDocument/2006/relationships" xmlns:p="http://schemas.openxmlformats.org/presentationml/2006/main">
  <p:tag name="CHART" val="ctFinanceSource"/>
</p:tagLst>
</file>

<file path=ppt/tags/tag27.xml><?xml version="1.0" encoding="utf-8"?>
<p:tagLst xmlns:a="http://schemas.openxmlformats.org/drawingml/2006/main" xmlns:r="http://schemas.openxmlformats.org/officeDocument/2006/relationships" xmlns:p="http://schemas.openxmlformats.org/presentationml/2006/main">
  <p:tag name="CHART" val="ctFinanceSource"/>
</p:tagLst>
</file>

<file path=ppt/tags/tag28.xml><?xml version="1.0" encoding="utf-8"?>
<p:tagLst xmlns:a="http://schemas.openxmlformats.org/drawingml/2006/main" xmlns:r="http://schemas.openxmlformats.org/officeDocument/2006/relationships" xmlns:p="http://schemas.openxmlformats.org/presentationml/2006/main">
  <p:tag name="CHART" val="ctGains1"/>
</p:tagLst>
</file>

<file path=ppt/tags/tag29.xml><?xml version="1.0" encoding="utf-8"?>
<p:tagLst xmlns:a="http://schemas.openxmlformats.org/drawingml/2006/main" xmlns:r="http://schemas.openxmlformats.org/officeDocument/2006/relationships" xmlns:p="http://schemas.openxmlformats.org/presentationml/2006/main">
  <p:tag name="CHART" val="ctGains1"/>
</p:tagLst>
</file>

<file path=ppt/tags/tag3.xml><?xml version="1.0" encoding="utf-8"?>
<p:tagLst xmlns:a="http://schemas.openxmlformats.org/drawingml/2006/main" xmlns:r="http://schemas.openxmlformats.org/officeDocument/2006/relationships" xmlns:p="http://schemas.openxmlformats.org/presentationml/2006/main">
  <p:tag name="SLIDEFAB_EXPORTMODE" val="4"/>
</p:tagLst>
</file>

<file path=ppt/tags/tag30.xml><?xml version="1.0" encoding="utf-8"?>
<p:tagLst xmlns:a="http://schemas.openxmlformats.org/drawingml/2006/main" xmlns:r="http://schemas.openxmlformats.org/officeDocument/2006/relationships" xmlns:p="http://schemas.openxmlformats.org/presentationml/2006/main">
  <p:tag name="CHART" val="tblFacInt"/>
  <p:tag name="TEXT" val="tblCivicEng"/>
</p:tagLst>
</file>

<file path=ppt/tags/tag31.xml><?xml version="1.0" encoding="utf-8"?>
<p:tagLst xmlns:a="http://schemas.openxmlformats.org/drawingml/2006/main" xmlns:r="http://schemas.openxmlformats.org/officeDocument/2006/relationships" xmlns:p="http://schemas.openxmlformats.org/presentationml/2006/main">
  <p:tag name="CHART" val="tblFacInt"/>
  <p:tag name="TEXT" val="tblCivicEng"/>
</p:tagLst>
</file>

<file path=ppt/tags/tag4.xml><?xml version="1.0" encoding="utf-8"?>
<p:tagLst xmlns:a="http://schemas.openxmlformats.org/drawingml/2006/main" xmlns:r="http://schemas.openxmlformats.org/officeDocument/2006/relationships" xmlns:p="http://schemas.openxmlformats.org/presentationml/2006/main">
  <p:tag name="SLIDEFAB_EXPORTMODE" val="4"/>
</p:tagLst>
</file>

<file path=ppt/tags/tag5.xml><?xml version="1.0" encoding="utf-8"?>
<p:tagLst xmlns:a="http://schemas.openxmlformats.org/drawingml/2006/main" xmlns:r="http://schemas.openxmlformats.org/officeDocument/2006/relationships" xmlns:p="http://schemas.openxmlformats.org/presentationml/2006/main">
  <p:tag name="SLIDEFAB_RESIZEMODE" val="1"/>
  <p:tag name="SLIDEFAB_EXPORTMODE" val="7"/>
</p:tagLst>
</file>

<file path=ppt/tags/tag6.xml><?xml version="1.0" encoding="utf-8"?>
<p:tagLst xmlns:a="http://schemas.openxmlformats.org/drawingml/2006/main" xmlns:r="http://schemas.openxmlformats.org/officeDocument/2006/relationships" xmlns:p="http://schemas.openxmlformats.org/presentationml/2006/main">
  <p:tag name="SLIDEFAB_EXPORTMODE" val="4"/>
</p:tagLst>
</file>

<file path=ppt/tags/tag7.xml><?xml version="1.0" encoding="utf-8"?>
<p:tagLst xmlns:a="http://schemas.openxmlformats.org/drawingml/2006/main" xmlns:r="http://schemas.openxmlformats.org/officeDocument/2006/relationships" xmlns:p="http://schemas.openxmlformats.org/presentationml/2006/main">
  <p:tag name="SLIDEFAB_EXPORTMODE" val="4"/>
</p:tagLst>
</file>

<file path=ppt/tags/tag8.xml><?xml version="1.0" encoding="utf-8"?>
<p:tagLst xmlns:a="http://schemas.openxmlformats.org/drawingml/2006/main" xmlns:r="http://schemas.openxmlformats.org/officeDocument/2006/relationships" xmlns:p="http://schemas.openxmlformats.org/presentationml/2006/main">
  <p:tag name="SLIDEFAB_EXPORTMODE" val="4"/>
</p:tagLst>
</file>

<file path=ppt/tags/tag9.xml><?xml version="1.0" encoding="utf-8"?>
<p:tagLst xmlns:a="http://schemas.openxmlformats.org/drawingml/2006/main" xmlns:r="http://schemas.openxmlformats.org/officeDocument/2006/relationships" xmlns:p="http://schemas.openxmlformats.org/presentationml/2006/main">
  <p:tag name="SLIDEFAB_EXPORTMODE" val="4"/>
</p:tagLst>
</file>

<file path=ppt/theme/theme1.xml><?xml version="1.0" encoding="utf-8"?>
<a:theme xmlns:a="http://schemas.openxmlformats.org/drawingml/2006/main" name="Teamwork">
  <a:themeElements>
    <a:clrScheme name="Custom 3">
      <a:dk1>
        <a:srgbClr val="293855"/>
      </a:dk1>
      <a:lt1>
        <a:srgbClr val="FEFFFF"/>
      </a:lt1>
      <a:dk2>
        <a:srgbClr val="1F2A44"/>
      </a:dk2>
      <a:lt2>
        <a:srgbClr val="97A3AE"/>
      </a:lt2>
      <a:accent1>
        <a:srgbClr val="E04E38"/>
      </a:accent1>
      <a:accent2>
        <a:srgbClr val="FFFF99"/>
      </a:accent2>
      <a:accent3>
        <a:srgbClr val="ABADB0"/>
      </a:accent3>
      <a:accent4>
        <a:srgbClr val="646C92"/>
      </a:accent4>
      <a:accent5>
        <a:srgbClr val="BDC0D2"/>
      </a:accent5>
      <a:accent6>
        <a:srgbClr val="E7E78A"/>
      </a:accent6>
      <a:hlink>
        <a:srgbClr val="1F2A44"/>
      </a:hlink>
      <a:folHlink>
        <a:srgbClr val="E04E38"/>
      </a:folHlink>
    </a:clrScheme>
    <a:fontScheme name="Teamwork">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Teamwork 1">
        <a:dk1>
          <a:srgbClr val="000078"/>
        </a:dk1>
        <a:lt1>
          <a:srgbClr val="FFFFFF"/>
        </a:lt1>
        <a:dk2>
          <a:srgbClr val="000066"/>
        </a:dk2>
        <a:lt2>
          <a:srgbClr val="CCECFF"/>
        </a:lt2>
        <a:accent1>
          <a:srgbClr val="0099CC"/>
        </a:accent1>
        <a:accent2>
          <a:srgbClr val="008080"/>
        </a:accent2>
        <a:accent3>
          <a:srgbClr val="AAAAB8"/>
        </a:accent3>
        <a:accent4>
          <a:srgbClr val="DADADA"/>
        </a:accent4>
        <a:accent5>
          <a:srgbClr val="AACAE2"/>
        </a:accent5>
        <a:accent6>
          <a:srgbClr val="007373"/>
        </a:accent6>
        <a:hlink>
          <a:srgbClr val="00FFCC"/>
        </a:hlink>
        <a:folHlink>
          <a:srgbClr val="6699FF"/>
        </a:folHlink>
      </a:clrScheme>
      <a:clrMap bg1="dk2" tx1="lt1" bg2="dk1" tx2="lt2" accent1="accent1" accent2="accent2" accent3="accent3" accent4="accent4" accent5="accent5" accent6="accent6" hlink="hlink" folHlink="folHlink"/>
    </a:extraClrScheme>
    <a:extraClrScheme>
      <a:clrScheme name="Teamwork 2">
        <a:dk1>
          <a:srgbClr val="0000A6"/>
        </a:dk1>
        <a:lt1>
          <a:srgbClr val="FFFFFF"/>
        </a:lt1>
        <a:dk2>
          <a:srgbClr val="000099"/>
        </a:dk2>
        <a:lt2>
          <a:srgbClr val="CCFFFF"/>
        </a:lt2>
        <a:accent1>
          <a:srgbClr val="00CCFF"/>
        </a:accent1>
        <a:accent2>
          <a:srgbClr val="FFE701"/>
        </a:accent2>
        <a:accent3>
          <a:srgbClr val="AAAACA"/>
        </a:accent3>
        <a:accent4>
          <a:srgbClr val="DADADA"/>
        </a:accent4>
        <a:accent5>
          <a:srgbClr val="AAE2FF"/>
        </a:accent5>
        <a:accent6>
          <a:srgbClr val="E7D101"/>
        </a:accent6>
        <a:hlink>
          <a:srgbClr val="FFCC66"/>
        </a:hlink>
        <a:folHlink>
          <a:srgbClr val="00CA00"/>
        </a:folHlink>
      </a:clrScheme>
      <a:clrMap bg1="dk2" tx1="lt1" bg2="dk1" tx2="lt2" accent1="accent1" accent2="accent2" accent3="accent3" accent4="accent4" accent5="accent5" accent6="accent6" hlink="hlink" folHlink="folHlink"/>
    </a:extraClrScheme>
    <a:extraClrScheme>
      <a:clrScheme name="Teamwork 3">
        <a:dk1>
          <a:srgbClr val="000000"/>
        </a:dk1>
        <a:lt1>
          <a:srgbClr val="E0EBF6"/>
        </a:lt1>
        <a:dk2>
          <a:srgbClr val="77A4AF"/>
        </a:dk2>
        <a:lt2>
          <a:srgbClr val="F3F7FB"/>
        </a:lt2>
        <a:accent1>
          <a:srgbClr val="B9C4D7"/>
        </a:accent1>
        <a:accent2>
          <a:srgbClr val="B1A1C5"/>
        </a:accent2>
        <a:accent3>
          <a:srgbClr val="EDF3FA"/>
        </a:accent3>
        <a:accent4>
          <a:srgbClr val="000000"/>
        </a:accent4>
        <a:accent5>
          <a:srgbClr val="D9DEE8"/>
        </a:accent5>
        <a:accent6>
          <a:srgbClr val="A091B2"/>
        </a:accent6>
        <a:hlink>
          <a:srgbClr val="3F2FB5"/>
        </a:hlink>
        <a:folHlink>
          <a:srgbClr val="318944"/>
        </a:folHlink>
      </a:clrScheme>
      <a:clrMap bg1="lt1" tx1="dk1" bg2="lt2" tx2="dk2" accent1="accent1" accent2="accent2" accent3="accent3" accent4="accent4" accent5="accent5" accent6="accent6" hlink="hlink" folHlink="folHlink"/>
    </a:extraClrScheme>
    <a:extraClrScheme>
      <a:clrScheme name="Teamwork 4">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00FF99"/>
        </a:hlink>
        <a:folHlink>
          <a:srgbClr val="CCFF66"/>
        </a:folHlink>
      </a:clrScheme>
      <a:clrMap bg1="dk2" tx1="lt1" bg2="dk1" tx2="lt2" accent1="accent1" accent2="accent2" accent3="accent3" accent4="accent4" accent5="accent5" accent6="accent6" hlink="hlink" folHlink="folHlink"/>
    </a:extraClrScheme>
    <a:extraClrScheme>
      <a:clrScheme name="Teamwork 5">
        <a:dk1>
          <a:srgbClr val="8ABA8D"/>
        </a:dk1>
        <a:lt1>
          <a:srgbClr val="FFFFFF"/>
        </a:lt1>
        <a:dk2>
          <a:srgbClr val="6FB56D"/>
        </a:dk2>
        <a:lt2>
          <a:srgbClr val="DCF1F4"/>
        </a:lt2>
        <a:accent1>
          <a:srgbClr val="2E7E2E"/>
        </a:accent1>
        <a:accent2>
          <a:srgbClr val="25735D"/>
        </a:accent2>
        <a:accent3>
          <a:srgbClr val="BBD7BA"/>
        </a:accent3>
        <a:accent4>
          <a:srgbClr val="DADADA"/>
        </a:accent4>
        <a:accent5>
          <a:srgbClr val="ADC0AD"/>
        </a:accent5>
        <a:accent6>
          <a:srgbClr val="206853"/>
        </a:accent6>
        <a:hlink>
          <a:srgbClr val="FFFF00"/>
        </a:hlink>
        <a:folHlink>
          <a:srgbClr val="FFF4BF"/>
        </a:folHlink>
      </a:clrScheme>
      <a:clrMap bg1="dk2" tx1="lt1" bg2="dk1" tx2="lt2" accent1="accent1" accent2="accent2" accent3="accent3" accent4="accent4" accent5="accent5" accent6="accent6" hlink="hlink" folHlink="folHlink"/>
    </a:extraClrScheme>
    <a:extraClrScheme>
      <a:clrScheme name="Teamwork 6">
        <a:dk1>
          <a:srgbClr val="005400"/>
        </a:dk1>
        <a:lt1>
          <a:srgbClr val="FFFFFF"/>
        </a:lt1>
        <a:dk2>
          <a:srgbClr val="004800"/>
        </a:dk2>
        <a:lt2>
          <a:srgbClr val="D6D8C0"/>
        </a:lt2>
        <a:accent1>
          <a:srgbClr val="339933"/>
        </a:accent1>
        <a:accent2>
          <a:srgbClr val="7D8C70"/>
        </a:accent2>
        <a:accent3>
          <a:srgbClr val="AAB1AA"/>
        </a:accent3>
        <a:accent4>
          <a:srgbClr val="DADADA"/>
        </a:accent4>
        <a:accent5>
          <a:srgbClr val="ADCAAD"/>
        </a:accent5>
        <a:accent6>
          <a:srgbClr val="717E65"/>
        </a:accent6>
        <a:hlink>
          <a:srgbClr val="CCCC00"/>
        </a:hlink>
        <a:folHlink>
          <a:srgbClr val="85B3B1"/>
        </a:folHlink>
      </a:clrScheme>
      <a:clrMap bg1="dk2" tx1="lt1" bg2="dk1" tx2="lt2" accent1="accent1" accent2="accent2" accent3="accent3" accent4="accent4" accent5="accent5" accent6="accent6" hlink="hlink" folHlink="folHlink"/>
    </a:extraClrScheme>
    <a:extraClrScheme>
      <a:clrScheme name="Teamwork 7">
        <a:dk1>
          <a:srgbClr val="000000"/>
        </a:dk1>
        <a:lt1>
          <a:srgbClr val="F5F0BD"/>
        </a:lt1>
        <a:dk2>
          <a:srgbClr val="BD9D69"/>
        </a:dk2>
        <a:lt2>
          <a:srgbClr val="FFFFCC"/>
        </a:lt2>
        <a:accent1>
          <a:srgbClr val="CDBB77"/>
        </a:accent1>
        <a:accent2>
          <a:srgbClr val="F8EBD0"/>
        </a:accent2>
        <a:accent3>
          <a:srgbClr val="F9F6DB"/>
        </a:accent3>
        <a:accent4>
          <a:srgbClr val="000000"/>
        </a:accent4>
        <a:accent5>
          <a:srgbClr val="E3DABD"/>
        </a:accent5>
        <a:accent6>
          <a:srgbClr val="E1D5BC"/>
        </a:accent6>
        <a:hlink>
          <a:srgbClr val="FF9900"/>
        </a:hlink>
        <a:folHlink>
          <a:srgbClr val="C64B00"/>
        </a:folHlink>
      </a:clrScheme>
      <a:clrMap bg1="lt1" tx1="dk1" bg2="lt2" tx2="dk2" accent1="accent1" accent2="accent2" accent3="accent3" accent4="accent4" accent5="accent5" accent6="accent6" hlink="hlink" folHlink="folHlink"/>
    </a:extraClrScheme>
    <a:extraClrScheme>
      <a:clrScheme name="Teamwork 8">
        <a:dk1>
          <a:srgbClr val="000000"/>
        </a:dk1>
        <a:lt1>
          <a:srgbClr val="E2DDD4"/>
        </a:lt1>
        <a:dk2>
          <a:srgbClr val="000000"/>
        </a:dk2>
        <a:lt2>
          <a:srgbClr val="EFEBE3"/>
        </a:lt2>
        <a:accent1>
          <a:srgbClr val="F2F2F2"/>
        </a:accent1>
        <a:accent2>
          <a:srgbClr val="C4AD74"/>
        </a:accent2>
        <a:accent3>
          <a:srgbClr val="EEEBE6"/>
        </a:accent3>
        <a:accent4>
          <a:srgbClr val="000000"/>
        </a:accent4>
        <a:accent5>
          <a:srgbClr val="F7F7F7"/>
        </a:accent5>
        <a:accent6>
          <a:srgbClr val="B19C68"/>
        </a:accent6>
        <a:hlink>
          <a:srgbClr val="A46032"/>
        </a:hlink>
        <a:folHlink>
          <a:srgbClr val="8F8E73"/>
        </a:folHlink>
      </a:clrScheme>
      <a:clrMap bg1="lt1" tx1="dk1" bg2="lt2" tx2="dk2" accent1="accent1" accent2="accent2" accent3="accent3" accent4="accent4" accent5="accent5" accent6="accent6" hlink="hlink" folHlink="folHlink"/>
    </a:extraClrScheme>
    <a:extraClrScheme>
      <a:clrScheme name="Teamwork 9">
        <a:dk1>
          <a:srgbClr val="8A0000"/>
        </a:dk1>
        <a:lt1>
          <a:srgbClr val="FFFFFF"/>
        </a:lt1>
        <a:dk2>
          <a:srgbClr val="800000"/>
        </a:dk2>
        <a:lt2>
          <a:srgbClr val="FFFFCC"/>
        </a:lt2>
        <a:accent1>
          <a:srgbClr val="FF5831"/>
        </a:accent1>
        <a:accent2>
          <a:srgbClr val="C5543D"/>
        </a:accent2>
        <a:accent3>
          <a:srgbClr val="C0AAAA"/>
        </a:accent3>
        <a:accent4>
          <a:srgbClr val="DADADA"/>
        </a:accent4>
        <a:accent5>
          <a:srgbClr val="FFB4AD"/>
        </a:accent5>
        <a:accent6>
          <a:srgbClr val="B24B36"/>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Teamwork 10">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FFFF99"/>
        </a:hlink>
        <a:folHlink>
          <a:srgbClr val="CCFF66"/>
        </a:folHlink>
      </a:clrScheme>
      <a:clrMap bg1="dk2" tx1="lt1" bg2="dk1" tx2="lt2" accent1="accent1" accent2="accent2" accent3="accent3" accent4="accent4" accent5="accent5" accent6="accent6" hlink="hlink" folHlink="folHlink"/>
    </a:extraClrScheme>
    <a:extraClrScheme>
      <a:clrScheme name="Teamwork 11">
        <a:dk1>
          <a:srgbClr val="FFFFFF"/>
        </a:dk1>
        <a:lt1>
          <a:srgbClr val="7680AC"/>
        </a:lt1>
        <a:dk2>
          <a:srgbClr val="213246"/>
        </a:dk2>
        <a:lt2>
          <a:srgbClr val="7680AC"/>
        </a:lt2>
        <a:accent1>
          <a:srgbClr val="7680AC"/>
        </a:accent1>
        <a:accent2>
          <a:srgbClr val="FFFF99"/>
        </a:accent2>
        <a:accent3>
          <a:srgbClr val="ABADB0"/>
        </a:accent3>
        <a:accent4>
          <a:srgbClr val="646C92"/>
        </a:accent4>
        <a:accent5>
          <a:srgbClr val="BDC0D2"/>
        </a:accent5>
        <a:accent6>
          <a:srgbClr val="E7E78A"/>
        </a:accent6>
        <a:hlink>
          <a:srgbClr val="7680AC"/>
        </a:hlink>
        <a:folHlink>
          <a:srgbClr val="7680AC"/>
        </a:folHlink>
      </a:clrScheme>
      <a:clrMap bg1="dk2" tx1="lt1" bg2="dk1" tx2="lt2" accent1="accent1" accent2="accent2" accent3="accent3" accent4="accent4" accent5="accent5" accent6="accent6" hlink="hlink" folHlink="folHlink"/>
    </a:extraClrScheme>
    <a:extraClrScheme>
      <a:clrScheme name="Teamwork 12">
        <a:dk1>
          <a:srgbClr val="FFFFFF"/>
        </a:dk1>
        <a:lt1>
          <a:srgbClr val="7680AC"/>
        </a:lt1>
        <a:dk2>
          <a:srgbClr val="213246"/>
        </a:dk2>
        <a:lt2>
          <a:srgbClr val="7680AC"/>
        </a:lt2>
        <a:accent1>
          <a:srgbClr val="FFFFFF"/>
        </a:accent1>
        <a:accent2>
          <a:srgbClr val="FFFF99"/>
        </a:accent2>
        <a:accent3>
          <a:srgbClr val="ABADB0"/>
        </a:accent3>
        <a:accent4>
          <a:srgbClr val="646C92"/>
        </a:accent4>
        <a:accent5>
          <a:srgbClr val="FFFFFF"/>
        </a:accent5>
        <a:accent6>
          <a:srgbClr val="E7E78A"/>
        </a:accent6>
        <a:hlink>
          <a:srgbClr val="7680AC"/>
        </a:hlink>
        <a:folHlink>
          <a:srgbClr val="7680AC"/>
        </a:folHlink>
      </a:clrScheme>
      <a:clrMap bg1="dk2" tx1="lt1" bg2="dk1" tx2="lt2" accent1="accent1" accent2="accent2" accent3="accent3" accent4="accent4" accent5="accent5" accent6="accent6" hlink="hlink" folHlink="folHlink"/>
    </a:extraClrScheme>
    <a:extraClrScheme>
      <a:clrScheme name="Teamwork 13">
        <a:dk1>
          <a:srgbClr val="FFFFFF"/>
        </a:dk1>
        <a:lt1>
          <a:srgbClr val="FFFFFF"/>
        </a:lt1>
        <a:dk2>
          <a:srgbClr val="213246"/>
        </a:dk2>
        <a:lt2>
          <a:srgbClr val="7680AC"/>
        </a:lt2>
        <a:accent1>
          <a:srgbClr val="7680AC"/>
        </a:accent1>
        <a:accent2>
          <a:srgbClr val="FFFF99"/>
        </a:accent2>
        <a:accent3>
          <a:srgbClr val="ABADB0"/>
        </a:accent3>
        <a:accent4>
          <a:srgbClr val="DADADA"/>
        </a:accent4>
        <a:accent5>
          <a:srgbClr val="BDC0D2"/>
        </a:accent5>
        <a:accent6>
          <a:srgbClr val="E7E78A"/>
        </a:accent6>
        <a:hlink>
          <a:srgbClr val="7680AC"/>
        </a:hlink>
        <a:folHlink>
          <a:srgbClr val="7680AC"/>
        </a:folHlink>
      </a:clrScheme>
      <a:clrMap bg1="dk2" tx1="lt1" bg2="dk1" tx2="lt2" accent1="accent1" accent2="accent2" accent3="accent3" accent4="accent4" accent5="accent5" accent6="accent6" hlink="hlink" folHlink="folHlink"/>
    </a:extraClrScheme>
    <a:extraClrScheme>
      <a:clrScheme name="Teamwork 14">
        <a:dk1>
          <a:srgbClr val="FFFFFF"/>
        </a:dk1>
        <a:lt1>
          <a:srgbClr val="FFFFFF"/>
        </a:lt1>
        <a:dk2>
          <a:srgbClr val="213246"/>
        </a:dk2>
        <a:lt2>
          <a:srgbClr val="7680AC"/>
        </a:lt2>
        <a:accent1>
          <a:srgbClr val="7680AC"/>
        </a:accent1>
        <a:accent2>
          <a:srgbClr val="FFFF99"/>
        </a:accent2>
        <a:accent3>
          <a:srgbClr val="ABADB0"/>
        </a:accent3>
        <a:accent4>
          <a:srgbClr val="DADADA"/>
        </a:accent4>
        <a:accent5>
          <a:srgbClr val="BDC0D2"/>
        </a:accent5>
        <a:accent6>
          <a:srgbClr val="E7E78A"/>
        </a:accent6>
        <a:hlink>
          <a:srgbClr val="7680AC"/>
        </a:hlink>
        <a:folHlink>
          <a:srgbClr val="FFFF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3">
    <a:dk1>
      <a:srgbClr val="293855"/>
    </a:dk1>
    <a:lt1>
      <a:srgbClr val="FEFFFF"/>
    </a:lt1>
    <a:dk2>
      <a:srgbClr val="1F2A44"/>
    </a:dk2>
    <a:lt2>
      <a:srgbClr val="97A3AE"/>
    </a:lt2>
    <a:accent1>
      <a:srgbClr val="E04E38"/>
    </a:accent1>
    <a:accent2>
      <a:srgbClr val="FFFF99"/>
    </a:accent2>
    <a:accent3>
      <a:srgbClr val="ABADB0"/>
    </a:accent3>
    <a:accent4>
      <a:srgbClr val="646C92"/>
    </a:accent4>
    <a:accent5>
      <a:srgbClr val="BDC0D2"/>
    </a:accent5>
    <a:accent6>
      <a:srgbClr val="E7E78A"/>
    </a:accent6>
    <a:hlink>
      <a:srgbClr val="1F2A44"/>
    </a:hlink>
    <a:folHlink>
      <a:srgbClr val="E04E38"/>
    </a:folHlink>
  </a:clrScheme>
  <a:fontScheme name="Teamwork">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Teamwork</Template>
  <TotalTime>34192</TotalTime>
  <Words>2211</Words>
  <Application>Microsoft Office PowerPoint</Application>
  <PresentationFormat>On-screen Show (4:3)</PresentationFormat>
  <Paragraphs>574</Paragraphs>
  <Slides>41</Slides>
  <Notes>41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41</vt:i4>
      </vt:variant>
    </vt:vector>
  </HeadingPairs>
  <TitlesOfParts>
    <vt:vector size="48" baseType="lpstr">
      <vt:lpstr>Arial</vt:lpstr>
      <vt:lpstr>frank</vt:lpstr>
      <vt:lpstr>Franklin Gothic</vt:lpstr>
      <vt:lpstr>Franklin Gothic Book</vt:lpstr>
      <vt:lpstr>Franklin Gothic Medium</vt:lpstr>
      <vt:lpstr>Garamond</vt:lpstr>
      <vt:lpstr>Teamwork</vt:lpstr>
      <vt:lpstr>Sample University  CIRP Freshman Survey   2019 Results</vt:lpstr>
      <vt:lpstr>The First Year is Important…</vt:lpstr>
      <vt:lpstr>Table of Contents</vt:lpstr>
      <vt:lpstr>A Note about CIRP Constructs</vt:lpstr>
      <vt:lpstr>Demographics</vt:lpstr>
      <vt:lpstr>PowerPoint Presentation</vt:lpstr>
      <vt:lpstr>PowerPoint Presentation</vt:lpstr>
      <vt:lpstr>PowerPoint Presentation</vt:lpstr>
      <vt:lpstr>  College Admissions Decisions  </vt:lpstr>
      <vt:lpstr> College Acceptance  </vt:lpstr>
      <vt:lpstr>College Choice</vt:lpstr>
      <vt:lpstr>PowerPoint Presentation</vt:lpstr>
      <vt:lpstr> College Choice How important was each reason in your decision to attend this college?</vt:lpstr>
      <vt:lpstr>PowerPoint Presentation</vt:lpstr>
      <vt:lpstr>PowerPoint Presentation</vt:lpstr>
      <vt:lpstr>PowerPoint Presentation</vt:lpstr>
      <vt:lpstr>PowerPoint Presentation</vt:lpstr>
      <vt:lpstr>Financing College Did you receive any of the following forms of financial aid?</vt:lpstr>
      <vt:lpstr>Financing College Do you have any concern about your ability to finance your college education?</vt:lpstr>
      <vt:lpstr>PowerPoint Presentation</vt:lpstr>
      <vt:lpstr>High School Experiences Please mark which of the following courses you have completed.</vt:lpstr>
      <vt:lpstr>Habits of Mind Habits of Mind is a unified measure of the behaviors and traits associated with academic success. These learning behaviors are seen as the foundation for lifelong learning.</vt:lpstr>
      <vt:lpstr>PowerPoint Presentation</vt:lpstr>
      <vt:lpstr>PowerPoint Presentation</vt:lpstr>
      <vt:lpstr> Civic Engagement Engaged citizens are a critical element in the functioning of our democratic society. Civic Engagement measures the extent to which students are motivated and involved in civic, electoral and political activities.</vt:lpstr>
      <vt:lpstr>Health and Wellness Students’ emotional well-being can affect many important aspects of the student experience including academic performance and persistence.   In the past year, how often have you:</vt:lpstr>
      <vt:lpstr>PowerPoint Presentation</vt:lpstr>
      <vt:lpstr> Summer Bridge Program Did you participate in a bridge program at this institution this summer?</vt:lpstr>
      <vt:lpstr> Previous College Coursework </vt:lpstr>
      <vt:lpstr> Science/Research Self-Efficacy How confident are you that you can do the following?</vt:lpstr>
      <vt:lpstr>PowerPoint Presentation</vt:lpstr>
      <vt:lpstr> Expectations: Major Please indicate your intended major.</vt:lpstr>
      <vt:lpstr>Expectations: Major Do you consider yourself Pre-Med or Pre-Law?</vt:lpstr>
      <vt:lpstr> Expectations: Career Please indicate your intended career.</vt:lpstr>
      <vt:lpstr>Expectations: Time-to-Degree How many years do you expect it will take you to graduate from this college?</vt:lpstr>
      <vt:lpstr>Expectations: Degree Aspirations What is the highest academic degree that you intend to attain?</vt:lpstr>
      <vt:lpstr>PowerPoint Presentation</vt:lpstr>
      <vt:lpstr>Expectations for College Life What is your best guess as to the chances that you will:</vt:lpstr>
      <vt:lpstr>Expectations for College Life What is your best guess as to the chances that you will:</vt:lpstr>
      <vt:lpstr>Expectations for College Life What is your best guess as to the chances that you will:</vt:lpstr>
      <vt:lpstr>PowerPoint Presentation</vt:lpstr>
    </vt:vector>
  </TitlesOfParts>
  <Manager>planas@gseis.ucla.edu</Manager>
  <Company>UCLA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2007 Your First College Year</dc:title>
  <dc:creator>larellano</dc:creator>
  <cp:lastModifiedBy>Jared Planas</cp:lastModifiedBy>
  <cp:revision>2240</cp:revision>
  <cp:lastPrinted>2017-02-02T23:00:01Z</cp:lastPrinted>
  <dcterms:created xsi:type="dcterms:W3CDTF">2007-06-27T16:52:25Z</dcterms:created>
  <dcterms:modified xsi:type="dcterms:W3CDTF">2019-12-18T18:22:51Z</dcterms:modified>
</cp:coreProperties>
</file>