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tags/tag6.xml" ContentType="application/vnd.openxmlformats-officedocument.presentationml.tags+xml"/>
  <Override PartName="/ppt/charts/chart8.xml" ContentType="application/vnd.openxmlformats-officedocument.drawingml.chart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1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3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1.xml" ContentType="application/vnd.openxmlformats-officedocument.presentationml.notesSlide+xml"/>
  <Override PartName="/ppt/charts/chart1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2.xml" ContentType="application/vnd.openxmlformats-officedocument.presentationml.notesSlide+xml"/>
  <Override PartName="/ppt/charts/chart16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3.xml" ContentType="application/vnd.openxmlformats-officedocument.presentationml.notesSlide+xml"/>
  <Override PartName="/ppt/charts/chart1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4.xml" ContentType="application/vnd.openxmlformats-officedocument.presentationml.notesSlide+xml"/>
  <Override PartName="/ppt/charts/chart18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9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20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5.xml" ContentType="application/vnd.openxmlformats-officedocument.presentationml.notesSlide+xml"/>
  <Override PartName="/ppt/charts/chart21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6.xml" ContentType="application/vnd.openxmlformats-officedocument.presentationml.notesSlide+xml"/>
  <Override PartName="/ppt/charts/chart22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7.xml" ContentType="application/vnd.openxmlformats-officedocument.presentationml.notesSlide+xml"/>
  <Override PartName="/ppt/charts/chart23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8.xml" ContentType="application/vnd.openxmlformats-officedocument.presentationml.notesSlide+xml"/>
  <Override PartName="/ppt/charts/chart24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9.xml" ContentType="application/vnd.openxmlformats-officedocument.presentationml.notesSlide+xml"/>
  <Override PartName="/ppt/charts/chart25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20.xml" ContentType="application/vnd.openxmlformats-officedocument.presentationml.notesSlide+xml"/>
  <Override PartName="/ppt/charts/chart26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21.xml" ContentType="application/vnd.openxmlformats-officedocument.presentationml.notesSlide+xml"/>
  <Override PartName="/ppt/charts/chart27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8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2A44"/>
    <a:srgbClr val="00AB8E"/>
    <a:srgbClr val="98A4AE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73" d="100"/>
          <a:sy n="73" d="100"/>
        </p:scale>
        <p:origin x="28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pPr>
            <a:r>
              <a:rPr lang="en-US" sz="2000" b="0" i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Role</a:t>
            </a:r>
          </a:p>
        </c:rich>
      </c:tx>
      <c:layout>
        <c:manualLayout>
          <c:xMode val="edge"/>
          <c:yMode val="edge"/>
          <c:x val="0.38862679725418858"/>
          <c:y val="8.474576271186440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2"/>
              </a:solidFill>
              <a:latin typeface="Franklin Gothic Medium" panose="020B0603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9883271170051098E-2"/>
          <c:y val="0.170820543618488"/>
          <c:w val="0.78738281387750098"/>
          <c:h val="0.4834849081364889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FAD-4BF9-9A08-71D99984FED6}"/>
              </c:ext>
            </c:extLst>
          </c:dPt>
          <c:dPt>
            <c:idx val="1"/>
            <c:bubble3D val="0"/>
            <c:explosion val="3"/>
            <c:spPr>
              <a:solidFill>
                <a:srgbClr val="00AB8E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FAD-4BF9-9A08-71D99984FED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FAD-4BF9-9A08-71D99984FED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E2EA-B240-85F4-9CAD9F9D005E}"/>
              </c:ext>
            </c:extLst>
          </c:dPt>
          <c:dLbls>
            <c:dLbl>
              <c:idx val="0"/>
              <c:layout>
                <c:manualLayout>
                  <c:x val="3.8854053362339241E-2"/>
                  <c:y val="1.122002758129808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AD-4BF9-9A08-71D99984FED6}"/>
                </c:ext>
              </c:extLst>
            </c:dLbl>
            <c:dLbl>
              <c:idx val="2"/>
              <c:layout>
                <c:manualLayout>
                  <c:x val="0.14624827472738408"/>
                  <c:y val="-0.1151472485430846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FAD-4BF9-9A08-71D99984FED6}"/>
                </c:ext>
              </c:extLst>
            </c:dLbl>
            <c:dLbl>
              <c:idx val="3"/>
              <c:layout>
                <c:manualLayout>
                  <c:x val="-5.9319100024679397E-2"/>
                  <c:y val="1.000066728947015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2EA-B240-85F4-9CAD9F9D005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Senior administrator</c:v>
                </c:pt>
                <c:pt idx="1">
                  <c:v>Mid-level administrator/manager</c:v>
                </c:pt>
                <c:pt idx="2">
                  <c:v>Staff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1.4E-2</c:v>
                </c:pt>
                <c:pt idx="1">
                  <c:v>0.17399999999999999</c:v>
                </c:pt>
                <c:pt idx="2">
                  <c:v>0.78300000000000003</c:v>
                </c:pt>
                <c:pt idx="3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AD-4BF9-9A08-71D99984FE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7218607542478201"/>
          <c:y val="0.71230170381244695"/>
          <c:w val="0.69203239397706795"/>
          <c:h val="0.185880154811156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Collegiality among staff</c:v>
                </c:pt>
                <c:pt idx="1">
                  <c:v>Competence of colleagues</c:v>
                </c:pt>
                <c:pt idx="2">
                  <c:v>Professional relationships w/ colleagues</c:v>
                </c:pt>
                <c:pt idx="3">
                  <c:v>Relationship with my supervisor</c:v>
                </c:pt>
                <c:pt idx="4">
                  <c:v>Prospects for career advancement</c:v>
                </c:pt>
                <c:pt idx="5">
                  <c:v>Support for career advancement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0.752</c:v>
                </c:pt>
                <c:pt idx="1">
                  <c:v>0.75900000000000001</c:v>
                </c:pt>
                <c:pt idx="2">
                  <c:v>0.81</c:v>
                </c:pt>
                <c:pt idx="3">
                  <c:v>0.76100000000000001</c:v>
                </c:pt>
                <c:pt idx="4">
                  <c:v>0.46600000000000003</c:v>
                </c:pt>
                <c:pt idx="5">
                  <c:v>0.42699999999999999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29-44EE-8652-5940903917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Collegiality among staff</c:v>
                </c:pt>
                <c:pt idx="1">
                  <c:v>Competence of colleagues</c:v>
                </c:pt>
                <c:pt idx="2">
                  <c:v>Professional relationships w/ colleagues</c:v>
                </c:pt>
                <c:pt idx="3">
                  <c:v>Relationship with my supervisor</c:v>
                </c:pt>
                <c:pt idx="4">
                  <c:v>Prospects for career advancement</c:v>
                </c:pt>
                <c:pt idx="5">
                  <c:v>Support for career advancement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0.73399999999999999</c:v>
                </c:pt>
                <c:pt idx="1">
                  <c:v>0.71899999999999997</c:v>
                </c:pt>
                <c:pt idx="2">
                  <c:v>0.80100000000000005</c:v>
                </c:pt>
                <c:pt idx="3">
                  <c:v>0.748</c:v>
                </c:pt>
                <c:pt idx="4">
                  <c:v>0.39600000000000002</c:v>
                </c:pt>
                <c:pt idx="5">
                  <c:v>0.47499999999999998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29-44EE-8652-59409039178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9611776"/>
        <c:axId val="102313920"/>
      </c:barChart>
      <c:catAx>
        <c:axId val="496117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313920"/>
        <c:crosses val="autoZero"/>
        <c:auto val="1"/>
        <c:lblAlgn val="ctr"/>
        <c:lblOffset val="100"/>
        <c:noMultiLvlLbl val="0"/>
      </c:catAx>
      <c:valAx>
        <c:axId val="10231392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11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Workspace</c:v>
                </c:pt>
                <c:pt idx="1">
                  <c:v>Autonomy and independence</c:v>
                </c:pt>
                <c:pt idx="2">
                  <c:v>Job security</c:v>
                </c:pt>
                <c:pt idx="3">
                  <c:v>Overall job satisfaction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0.80300000000000005</c:v>
                </c:pt>
                <c:pt idx="1">
                  <c:v>0.80300000000000005</c:v>
                </c:pt>
                <c:pt idx="2">
                  <c:v>0.80300000000000005</c:v>
                </c:pt>
                <c:pt idx="3">
                  <c:v>0.72399999999999998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78-431E-A7F3-E83F3ECD6D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Workspace</c:v>
                </c:pt>
                <c:pt idx="1">
                  <c:v>Autonomy and independence</c:v>
                </c:pt>
                <c:pt idx="2">
                  <c:v>Job security</c:v>
                </c:pt>
                <c:pt idx="3">
                  <c:v>Overall job satisfaction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0.68799999999999994</c:v>
                </c:pt>
                <c:pt idx="1">
                  <c:v>0.80400000000000005</c:v>
                </c:pt>
                <c:pt idx="2">
                  <c:v>0.76</c:v>
                </c:pt>
                <c:pt idx="3">
                  <c:v>0.751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78-431E-A7F3-E83F3ECD6D2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9612800"/>
        <c:axId val="104112704"/>
      </c:barChart>
      <c:catAx>
        <c:axId val="4961280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112704"/>
        <c:crosses val="autoZero"/>
        <c:auto val="1"/>
        <c:lblAlgn val="ctr"/>
        <c:lblOffset val="100"/>
        <c:noMultiLvlLbl val="0"/>
      </c:catAx>
      <c:valAx>
        <c:axId val="104112704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1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624781277340298E-2"/>
          <c:y val="3.25903324584427E-2"/>
          <c:w val="0.875912255759697"/>
          <c:h val="0.733792650918634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Departmental support for work-life balance</c:v>
                </c:pt>
                <c:pt idx="1">
                  <c:v>Flexibility in relation to family matters or emergencies</c:v>
                </c:pt>
                <c:pt idx="2">
                  <c:v>Institutional support for work-life balance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0.70899999999999996</c:v>
                </c:pt>
                <c:pt idx="1">
                  <c:v>0.85499999999999998</c:v>
                </c:pt>
                <c:pt idx="2">
                  <c:v>0.63800000000000001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1E-4DE3-B981-3D62335A46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Departmental support for work-life balance</c:v>
                </c:pt>
                <c:pt idx="1">
                  <c:v>Flexibility in relation to family matters or emergencies</c:v>
                </c:pt>
                <c:pt idx="2">
                  <c:v>Institutional support for work-life balance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0.68200000000000005</c:v>
                </c:pt>
                <c:pt idx="1">
                  <c:v>0.86399999999999999</c:v>
                </c:pt>
                <c:pt idx="2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1E-4DE3-B981-3D62335A46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2146176"/>
        <c:axId val="104115008"/>
      </c:barChart>
      <c:catAx>
        <c:axId val="521461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115008"/>
        <c:crosses val="autoZero"/>
        <c:auto val="1"/>
        <c:lblAlgn val="ctr"/>
        <c:lblOffset val="100"/>
        <c:noMultiLvlLbl val="0"/>
      </c:catAx>
      <c:valAx>
        <c:axId val="10411500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146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220073664490805"/>
          <c:y val="5.8712603274692569E-2"/>
          <c:w val="0.77591744213791503"/>
          <c:h val="0.61712598425196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I achieve a healthy balance between my personal life &amp; my professional life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0.71699999999999997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AF-46F5-915B-F704F10E92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I achieve a healthy balance between my personal life &amp; my professional life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0.748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AF-46F5-915B-F704F10E926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2151808"/>
        <c:axId val="104118464"/>
      </c:barChart>
      <c:catAx>
        <c:axId val="5215180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118464"/>
        <c:crosses val="autoZero"/>
        <c:auto val="1"/>
        <c:lblAlgn val="ctr"/>
        <c:lblOffset val="100"/>
        <c:noMultiLvlLbl val="0"/>
      </c:catAx>
      <c:valAx>
        <c:axId val="104118464"/>
        <c:scaling>
          <c:orientation val="minMax"/>
          <c:max val="1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151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3049646033664099E-2"/>
          <c:y val="0.78316888727925182"/>
          <c:w val="0.96019446432832301"/>
          <c:h val="0.1129461942257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Relative equity of salary &amp; job benefits</c:v>
                </c:pt>
                <c:pt idx="1">
                  <c:v>Quality of health benefits</c:v>
                </c:pt>
                <c:pt idx="2">
                  <c:v>Cost of health benefits</c:v>
                </c:pt>
                <c:pt idx="3">
                  <c:v>Retirement benefits</c:v>
                </c:pt>
                <c:pt idx="4">
                  <c:v>Salary</c:v>
                </c:pt>
                <c:pt idx="5">
                  <c:v>Extended leave policies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0.42699999999999999</c:v>
                </c:pt>
                <c:pt idx="1">
                  <c:v>0.77800000000000002</c:v>
                </c:pt>
                <c:pt idx="2">
                  <c:v>0.48299999999999998</c:v>
                </c:pt>
                <c:pt idx="3">
                  <c:v>0.73699999999999999</c:v>
                </c:pt>
                <c:pt idx="4">
                  <c:v>0.373</c:v>
                </c:pt>
                <c:pt idx="5">
                  <c:v>0.68400000000000005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B7-4406-94E5-4ABFE41D6E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Relative equity of salary &amp; job benefits</c:v>
                </c:pt>
                <c:pt idx="1">
                  <c:v>Quality of health benefits</c:v>
                </c:pt>
                <c:pt idx="2">
                  <c:v>Cost of health benefits</c:v>
                </c:pt>
                <c:pt idx="3">
                  <c:v>Retirement benefits</c:v>
                </c:pt>
                <c:pt idx="4">
                  <c:v>Salary</c:v>
                </c:pt>
                <c:pt idx="5">
                  <c:v>Extended leave policies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0.45200000000000001</c:v>
                </c:pt>
                <c:pt idx="1">
                  <c:v>0.79700000000000004</c:v>
                </c:pt>
                <c:pt idx="2">
                  <c:v>0.60599999999999998</c:v>
                </c:pt>
                <c:pt idx="3">
                  <c:v>0.72599999999999998</c:v>
                </c:pt>
                <c:pt idx="4">
                  <c:v>0.42</c:v>
                </c:pt>
                <c:pt idx="5">
                  <c:v>0.63900000000000001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B7-4406-94E5-4ABFE41D6E1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2148736"/>
        <c:axId val="107356736"/>
      </c:barChart>
      <c:catAx>
        <c:axId val="5214873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356736"/>
        <c:crosses val="autoZero"/>
        <c:auto val="1"/>
        <c:lblAlgn val="ctr"/>
        <c:lblOffset val="100"/>
        <c:noMultiLvlLbl val="0"/>
      </c:catAx>
      <c:valAx>
        <c:axId val="107356736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14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Discrimination (e.g., prejudice, racism, sexism, homophobia, transphobia)</c:v>
                </c:pt>
                <c:pt idx="1">
                  <c:v>Review/promotion process</c:v>
                </c:pt>
                <c:pt idx="2">
                  <c:v>Institutional procedures and “red tape”</c:v>
                </c:pt>
                <c:pt idx="3">
                  <c:v>Increasing work responsibilities</c:v>
                </c:pt>
                <c:pt idx="4">
                  <c:v>Budget cuts in your department/unit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0.155</c:v>
                </c:pt>
                <c:pt idx="1">
                  <c:v>0.41599999999999998</c:v>
                </c:pt>
                <c:pt idx="2">
                  <c:v>0.64500000000000002</c:v>
                </c:pt>
                <c:pt idx="3">
                  <c:v>0.70299999999999996</c:v>
                </c:pt>
                <c:pt idx="4">
                  <c:v>0.33300000000000002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9B-40B9-8F9C-2E9BDC42DC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Discrimination (e.g., prejudice, racism, sexism, homophobia, transphobia)</c:v>
                </c:pt>
                <c:pt idx="1">
                  <c:v>Review/promotion process</c:v>
                </c:pt>
                <c:pt idx="2">
                  <c:v>Institutional procedures and “red tape”</c:v>
                </c:pt>
                <c:pt idx="3">
                  <c:v>Increasing work responsibilities</c:v>
                </c:pt>
                <c:pt idx="4">
                  <c:v>Budget cuts in your department/unit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0.193</c:v>
                </c:pt>
                <c:pt idx="1">
                  <c:v>0.47399999999999998</c:v>
                </c:pt>
                <c:pt idx="2">
                  <c:v>0.59199999999999997</c:v>
                </c:pt>
                <c:pt idx="3">
                  <c:v>0.67200000000000004</c:v>
                </c:pt>
                <c:pt idx="4">
                  <c:v>0.35899999999999999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9B-40B9-8F9C-2E9BDC42DC5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2148224"/>
        <c:axId val="107359040"/>
      </c:barChart>
      <c:catAx>
        <c:axId val="5214822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359040"/>
        <c:crosses val="autoZero"/>
        <c:auto val="1"/>
        <c:lblAlgn val="ctr"/>
        <c:lblOffset val="100"/>
        <c:noMultiLvlLbl val="0"/>
      </c:catAx>
      <c:valAx>
        <c:axId val="10735904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14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Child care</c:v>
                </c:pt>
                <c:pt idx="1">
                  <c:v>My physical health</c:v>
                </c:pt>
                <c:pt idx="2">
                  <c:v>My emotional well-being </c:v>
                </c:pt>
                <c:pt idx="3">
                  <c:v>Lack of personal time</c:v>
                </c:pt>
                <c:pt idx="4">
                  <c:v>Self-imposed high expectations</c:v>
                </c:pt>
                <c:pt idx="5">
                  <c:v>Job security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0.52800000000000002</c:v>
                </c:pt>
                <c:pt idx="1">
                  <c:v>0.57299999999999995</c:v>
                </c:pt>
                <c:pt idx="2">
                  <c:v>0.59299999999999997</c:v>
                </c:pt>
                <c:pt idx="3">
                  <c:v>0.52200000000000002</c:v>
                </c:pt>
                <c:pt idx="4">
                  <c:v>0.72599999999999998</c:v>
                </c:pt>
                <c:pt idx="5">
                  <c:v>0.315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7-445A-8139-BDDD91D061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Child care</c:v>
                </c:pt>
                <c:pt idx="1">
                  <c:v>My physical health</c:v>
                </c:pt>
                <c:pt idx="2">
                  <c:v>My emotional well-being </c:v>
                </c:pt>
                <c:pt idx="3">
                  <c:v>Lack of personal time</c:v>
                </c:pt>
                <c:pt idx="4">
                  <c:v>Self-imposed high expectations</c:v>
                </c:pt>
                <c:pt idx="5">
                  <c:v>Job security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0.49299999999999999</c:v>
                </c:pt>
                <c:pt idx="1">
                  <c:v>0.61299999999999999</c:v>
                </c:pt>
                <c:pt idx="2">
                  <c:v>0.56999999999999995</c:v>
                </c:pt>
                <c:pt idx="3">
                  <c:v>0.49399999999999999</c:v>
                </c:pt>
                <c:pt idx="4">
                  <c:v>0.72399999999999998</c:v>
                </c:pt>
                <c:pt idx="5">
                  <c:v>0.307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D7-445A-8139-BDDD91D061C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52151296"/>
        <c:axId val="107361920"/>
      </c:barChart>
      <c:catAx>
        <c:axId val="5215129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2280000" spcFirstLastPara="1" vertOverflow="ellipsis" wrap="square" anchor="ctr" anchorCtr="0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361920"/>
        <c:crosses val="autoZero"/>
        <c:auto val="1"/>
        <c:lblAlgn val="ctr"/>
        <c:lblOffset val="100"/>
        <c:noMultiLvlLbl val="0"/>
      </c:catAx>
      <c:valAx>
        <c:axId val="10736192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151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Staff</a:t>
            </a:r>
            <a:r>
              <a:rPr lang="en-US" sz="2000" baseline="0" dirty="0"/>
              <a:t> Satisfaction with the Atmosphere for: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Sexual orientation differences</c:v>
                </c:pt>
                <c:pt idx="1">
                  <c:v>Political differences</c:v>
                </c:pt>
                <c:pt idx="2">
                  <c:v>Religious differences</c:v>
                </c:pt>
                <c:pt idx="3">
                  <c:v>Gender differences</c:v>
                </c:pt>
                <c:pt idx="4">
                  <c:v>Individuals with disabilities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0.5</c:v>
                </c:pt>
                <c:pt idx="1">
                  <c:v>0.47599999999999998</c:v>
                </c:pt>
                <c:pt idx="2">
                  <c:v>0.46800000000000003</c:v>
                </c:pt>
                <c:pt idx="3">
                  <c:v>0.48</c:v>
                </c:pt>
                <c:pt idx="4">
                  <c:v>0.496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2A-48FB-ABE5-32A8CC20A4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Sexual orientation differences</c:v>
                </c:pt>
                <c:pt idx="1">
                  <c:v>Political differences</c:v>
                </c:pt>
                <c:pt idx="2">
                  <c:v>Religious differences</c:v>
                </c:pt>
                <c:pt idx="3">
                  <c:v>Gender differences</c:v>
                </c:pt>
                <c:pt idx="4">
                  <c:v>Individuals with disabilities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0.54100000000000004</c:v>
                </c:pt>
                <c:pt idx="1">
                  <c:v>0.45600000000000002</c:v>
                </c:pt>
                <c:pt idx="2">
                  <c:v>0.57099999999999995</c:v>
                </c:pt>
                <c:pt idx="3">
                  <c:v>0.52700000000000002</c:v>
                </c:pt>
                <c:pt idx="4">
                  <c:v>0.56100000000000005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2A-48FB-ABE5-32A8CC20A46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63657984"/>
        <c:axId val="142516800"/>
      </c:barChart>
      <c:catAx>
        <c:axId val="6365798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16800"/>
        <c:crosses val="autoZero"/>
        <c:auto val="1"/>
        <c:lblAlgn val="ctr"/>
        <c:lblOffset val="100"/>
        <c:noMultiLvlLbl val="0"/>
      </c:catAx>
      <c:valAx>
        <c:axId val="14251680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57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baseline="0" dirty="0"/>
              <a:t>Satisfaction with Campus Racial/Ethnic Diversity</a:t>
            </a:r>
          </a:p>
          <a:p>
            <a:pPr>
              <a:defRPr sz="2000"/>
            </a:pPr>
            <a:r>
              <a:rPr lang="en-US" sz="1800" baseline="0" dirty="0"/>
              <a:t>(% Indicating “Satisfied” or “Very Satisfied”)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Racial and ethnic diversity of the faculty</c:v>
                </c:pt>
                <c:pt idx="1">
                  <c:v>Racial and ethnic diversity of the staff</c:v>
                </c:pt>
                <c:pt idx="2">
                  <c:v>Racial and ethnic diversity of the student body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0.54</c:v>
                </c:pt>
                <c:pt idx="1">
                  <c:v>0.47599999999999998</c:v>
                </c:pt>
                <c:pt idx="2">
                  <c:v>0.58399999999999996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05-4037-9526-2BF3B09C46D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Racial and ethnic diversity of the faculty</c:v>
                </c:pt>
                <c:pt idx="1">
                  <c:v>Racial and ethnic diversity of the staff</c:v>
                </c:pt>
                <c:pt idx="2">
                  <c:v>Racial and ethnic diversity of the student body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0.74399999999999999</c:v>
                </c:pt>
                <c:pt idx="1">
                  <c:v>0.48699999999999999</c:v>
                </c:pt>
                <c:pt idx="2">
                  <c:v>0.38800000000000001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05-4037-9526-2BF3B09C46D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7705728"/>
        <c:axId val="151889600"/>
      </c:barChart>
      <c:catAx>
        <c:axId val="7770572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889600"/>
        <c:crosses val="autoZero"/>
        <c:auto val="1"/>
        <c:lblAlgn val="ctr"/>
        <c:lblOffset val="100"/>
        <c:noMultiLvlLbl val="0"/>
      </c:catAx>
      <c:valAx>
        <c:axId val="15188960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0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0820338634141"/>
          <c:y val="4.2238845144356899E-2"/>
          <c:w val="0.56791247598866201"/>
          <c:h val="0.614203769983296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Commitment to hiring women &amp; minorities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0.64300000000000002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6-4529-9FB7-47D0665F9E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Commitment to hiring women &amp; minorities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0.53500000000000003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D6-4529-9FB7-47D0665F9E1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8072320"/>
        <c:axId val="151890752"/>
      </c:barChart>
      <c:catAx>
        <c:axId val="7807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890752"/>
        <c:crossesAt val="0"/>
        <c:auto val="1"/>
        <c:lblAlgn val="ctr"/>
        <c:lblOffset val="100"/>
        <c:noMultiLvlLbl val="0"/>
      </c:catAx>
      <c:valAx>
        <c:axId val="151890752"/>
        <c:scaling>
          <c:orientation val="minMax"/>
          <c:max val="1"/>
          <c:min val="0"/>
        </c:scaling>
        <c:delete val="0"/>
        <c:axPos val="l"/>
        <c:numFmt formatCode="0%" sourceLinked="0"/>
        <c:majorTickMark val="in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072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57791716959701"/>
          <c:y val="0.85049180327868901"/>
          <c:w val="0.67087367395863495"/>
          <c:h val="0.116721311475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rgbClr val="1F2A44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pPr>
            <a:r>
              <a:rPr lang="en-US" sz="2000" b="0" dirty="0">
                <a:latin typeface="Franklin Gothic Medium" panose="020B0603020102020204" pitchFamily="34" charset="0"/>
              </a:rPr>
              <a:t>Years</a:t>
            </a:r>
            <a:r>
              <a:rPr lang="en-US" sz="2000" b="0" baseline="0" dirty="0">
                <a:latin typeface="Franklin Gothic Medium" panose="020B0603020102020204" pitchFamily="34" charset="0"/>
              </a:rPr>
              <a:t> Employed:</a:t>
            </a:r>
            <a:endParaRPr lang="en-US" sz="2000" b="0" dirty="0">
              <a:latin typeface="Franklin Gothic Medium" panose="020B06030201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rgbClr val="1F2A44"/>
              </a:solidFill>
              <a:latin typeface="Franklin Gothic Medium" panose="020B0603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At this institution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1F2A4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Less than 1 year</c:v>
                </c:pt>
                <c:pt idx="1">
                  <c:v>1-4 years</c:v>
                </c:pt>
                <c:pt idx="2">
                  <c:v>5-10 years</c:v>
                </c:pt>
                <c:pt idx="3">
                  <c:v>11-15 years</c:v>
                </c:pt>
                <c:pt idx="4">
                  <c:v>16-20 years</c:v>
                </c:pt>
                <c:pt idx="5">
                  <c:v>More than 20 years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0.13400000000000001</c:v>
                </c:pt>
                <c:pt idx="1">
                  <c:v>0.36199999999999999</c:v>
                </c:pt>
                <c:pt idx="2">
                  <c:v>0.186</c:v>
                </c:pt>
                <c:pt idx="3">
                  <c:v>0.121</c:v>
                </c:pt>
                <c:pt idx="4">
                  <c:v>7.1999999999999995E-2</c:v>
                </c:pt>
                <c:pt idx="5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2A-4927-BAF4-04C239675CC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 your current position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1F2A4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Less than 1 year</c:v>
                </c:pt>
                <c:pt idx="1">
                  <c:v>1-4 years</c:v>
                </c:pt>
                <c:pt idx="2">
                  <c:v>5-10 years</c:v>
                </c:pt>
                <c:pt idx="3">
                  <c:v>11-15 years</c:v>
                </c:pt>
                <c:pt idx="4">
                  <c:v>16-20 years</c:v>
                </c:pt>
                <c:pt idx="5">
                  <c:v>More than 20 years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0.17599999999999999</c:v>
                </c:pt>
                <c:pt idx="1">
                  <c:v>0.43</c:v>
                </c:pt>
                <c:pt idx="2">
                  <c:v>0.2</c:v>
                </c:pt>
                <c:pt idx="3">
                  <c:v>7.3999999999999996E-2</c:v>
                </c:pt>
                <c:pt idx="4">
                  <c:v>4.7E-2</c:v>
                </c:pt>
                <c:pt idx="5">
                  <c:v>7.2999999999999995E-2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2A-4927-BAF4-04C239675CC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7"/>
        <c:axId val="34867712"/>
        <c:axId val="35437888"/>
      </c:barChart>
      <c:catAx>
        <c:axId val="3486771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rgbClr val="1F2A4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1F2A4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437888"/>
        <c:crosses val="autoZero"/>
        <c:auto val="1"/>
        <c:lblAlgn val="ctr"/>
        <c:lblOffset val="100"/>
        <c:noMultiLvlLbl val="0"/>
      </c:catAx>
      <c:valAx>
        <c:axId val="3543788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1F2A4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867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rgbClr val="1F2A44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rgbClr val="1F2A44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390410568072197"/>
          <c:y val="4.2238690751891302E-2"/>
          <c:w val="0.56482872944543305"/>
          <c:h val="0.596021951801478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Effective hiring practices &amp; policies that increase staff diversity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0.59199999999999997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67-4407-AC6F-3509DA9405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Effective hiring practices &amp; policies that increase staff diversity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0.46200000000000002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67-4407-AC6F-3509DA94059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7706752"/>
        <c:axId val="151892480"/>
      </c:barChart>
      <c:catAx>
        <c:axId val="7770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892480"/>
        <c:crosses val="autoZero"/>
        <c:auto val="1"/>
        <c:lblAlgn val="ctr"/>
        <c:lblOffset val="100"/>
        <c:noMultiLvlLbl val="0"/>
      </c:catAx>
      <c:valAx>
        <c:axId val="151892480"/>
        <c:scaling>
          <c:orientation val="minMax"/>
          <c:max val="1"/>
          <c:min val="0"/>
        </c:scaling>
        <c:delete val="0"/>
        <c:axPos val="l"/>
        <c:numFmt formatCode="0%" sourceLinked="0"/>
        <c:majorTickMark val="in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06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258287568834903"/>
          <c:y val="0.86903225806451601"/>
          <c:w val="0.67087367395863495"/>
          <c:h val="0.114838709677419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This institution</a:t>
            </a:r>
            <a:r>
              <a:rPr lang="en-US" sz="2000" baseline="0" dirty="0"/>
              <a:t>: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5749854184893597E-2"/>
          <c:y val="0.113490155601359"/>
          <c:w val="0.91727483717313096"/>
          <c:h val="0.525815030807320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Encourages staff to have a public voice &amp; share their ideas openly</c:v>
                </c:pt>
                <c:pt idx="1">
                  <c:v>Has campus administrators who regularly speak about the value of diversity</c:v>
                </c:pt>
                <c:pt idx="2">
                  <c:v>Promotes the appreciation of cultural differences</c:v>
                </c:pt>
                <c:pt idx="3">
                  <c:v>Provides the campus community w/ opportunities to share feelings about issues of concern  </c:v>
                </c:pt>
                <c:pt idx="4">
                  <c:v>Rewards staff for their participation in diversity efforts </c:v>
                </c:pt>
                <c:pt idx="5">
                  <c:v>Has a lot of racial tension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0.68300000000000005</c:v>
                </c:pt>
                <c:pt idx="1">
                  <c:v>0.625</c:v>
                </c:pt>
                <c:pt idx="2">
                  <c:v>0.82399999999999995</c:v>
                </c:pt>
                <c:pt idx="3">
                  <c:v>0.64200000000000002</c:v>
                </c:pt>
                <c:pt idx="4">
                  <c:v>0.26900000000000002</c:v>
                </c:pt>
                <c:pt idx="5">
                  <c:v>4.2000000000000003E-2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5D-477D-868E-C31582AC42A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Encourages staff to have a public voice &amp; share their ideas openly</c:v>
                </c:pt>
                <c:pt idx="1">
                  <c:v>Has campus administrators who regularly speak about the value of diversity</c:v>
                </c:pt>
                <c:pt idx="2">
                  <c:v>Promotes the appreciation of cultural differences</c:v>
                </c:pt>
                <c:pt idx="3">
                  <c:v>Provides the campus community w/ opportunities to share feelings about issues of concern  </c:v>
                </c:pt>
                <c:pt idx="4">
                  <c:v>Rewards staff for their participation in diversity efforts </c:v>
                </c:pt>
                <c:pt idx="5">
                  <c:v>Has a lot of racial tension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0.65300000000000002</c:v>
                </c:pt>
                <c:pt idx="1">
                  <c:v>0.75900000000000001</c:v>
                </c:pt>
                <c:pt idx="2">
                  <c:v>0.81899999999999995</c:v>
                </c:pt>
                <c:pt idx="3">
                  <c:v>0.73399999999999999</c:v>
                </c:pt>
                <c:pt idx="4">
                  <c:v>0.307</c:v>
                </c:pt>
                <c:pt idx="5">
                  <c:v>0.187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5D-477D-868E-C31582AC42A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8070272"/>
        <c:axId val="151895360"/>
      </c:barChart>
      <c:catAx>
        <c:axId val="780702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895360"/>
        <c:crosses val="autoZero"/>
        <c:auto val="1"/>
        <c:lblAlgn val="ctr"/>
        <c:lblOffset val="100"/>
        <c:noMultiLvlLbl val="0"/>
      </c:catAx>
      <c:valAx>
        <c:axId val="15189536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070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236232623699802"/>
          <c:y val="0.94267969844182797"/>
          <c:w val="0.33527534752600402"/>
          <c:h val="5.73203015581719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Create and sustain partnerships with surrounding communities</c:v>
                </c:pt>
                <c:pt idx="1">
                  <c:v>Enhance diversity on campus</c:v>
                </c:pt>
                <c:pt idx="2">
                  <c:v>Investment in the professional development of staff</c:v>
                </c:pt>
                <c:pt idx="3">
                  <c:v>Consider staff views in institutional decision-making</c:v>
                </c:pt>
                <c:pt idx="4">
                  <c:v>Build or modernize campus facilities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0.50900000000000001</c:v>
                </c:pt>
                <c:pt idx="1">
                  <c:v>0.39500000000000002</c:v>
                </c:pt>
                <c:pt idx="2">
                  <c:v>0.254</c:v>
                </c:pt>
                <c:pt idx="3">
                  <c:v>0.20200000000000001</c:v>
                </c:pt>
                <c:pt idx="4">
                  <c:v>0.81699999999999995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9A-421C-9EEA-106E77B389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Create and sustain partnerships with surrounding communities</c:v>
                </c:pt>
                <c:pt idx="1">
                  <c:v>Enhance diversity on campus</c:v>
                </c:pt>
                <c:pt idx="2">
                  <c:v>Investment in the professional development of staff</c:v>
                </c:pt>
                <c:pt idx="3">
                  <c:v>Consider staff views in institutional decision-making</c:v>
                </c:pt>
                <c:pt idx="4">
                  <c:v>Build or modernize campus facilities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0.53500000000000003</c:v>
                </c:pt>
                <c:pt idx="1">
                  <c:v>0.56200000000000006</c:v>
                </c:pt>
                <c:pt idx="2">
                  <c:v>0.28899999999999998</c:v>
                </c:pt>
                <c:pt idx="3">
                  <c:v>0.23400000000000001</c:v>
                </c:pt>
                <c:pt idx="4">
                  <c:v>0.83499999999999996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9A-421C-9EEA-106E77B389C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82616320"/>
        <c:axId val="161302208"/>
      </c:barChart>
      <c:catAx>
        <c:axId val="8261632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302208"/>
        <c:crosses val="autoZero"/>
        <c:auto val="1"/>
        <c:lblAlgn val="ctr"/>
        <c:lblOffset val="100"/>
        <c:noMultiLvlLbl val="0"/>
      </c:catAx>
      <c:valAx>
        <c:axId val="161302208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616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%</a:t>
            </a:r>
            <a:r>
              <a:rPr lang="en-US" sz="2000" baseline="0" dirty="0"/>
              <a:t> </a:t>
            </a:r>
            <a:r>
              <a:rPr lang="en-US" sz="2000" dirty="0"/>
              <a:t>Indicating</a:t>
            </a:r>
            <a:r>
              <a:rPr lang="en-US" sz="2000" baseline="0" dirty="0"/>
              <a:t> </a:t>
            </a:r>
            <a:r>
              <a:rPr lang="en-US" sz="2000" dirty="0"/>
              <a:t>Experience</a:t>
            </a:r>
            <a:r>
              <a:rPr lang="en-US" sz="2000" baseline="0" dirty="0"/>
              <a:t> with D</a:t>
            </a:r>
            <a:r>
              <a:rPr lang="en-US" sz="2000" dirty="0"/>
              <a:t>iscrimination</a:t>
            </a:r>
            <a:r>
              <a:rPr lang="en-US" sz="2000" baseline="0" dirty="0"/>
              <a:t> </a:t>
            </a:r>
          </a:p>
          <a:p>
            <a:pPr>
              <a:defRPr sz="2000"/>
            </a:pPr>
            <a:r>
              <a:rPr lang="en-US" sz="2000" baseline="0" dirty="0"/>
              <a:t>or Exclusion at this Institution Because of Their: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Age</c:v>
                </c:pt>
                <c:pt idx="1">
                  <c:v>Gender/ 
Gender Identity</c:v>
                </c:pt>
                <c:pt idx="2">
                  <c:v>Job classification (e.g., title, position)</c:v>
                </c:pt>
                <c:pt idx="3">
                  <c:v>Level of education</c:v>
                </c:pt>
                <c:pt idx="4">
                  <c:v>Race/ethnicity</c:v>
                </c:pt>
                <c:pt idx="5">
                  <c:v>Parent/guardian status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0.16500000000000001</c:v>
                </c:pt>
                <c:pt idx="1">
                  <c:v>0.17399999999999999</c:v>
                </c:pt>
                <c:pt idx="2">
                  <c:v>0.39700000000000002</c:v>
                </c:pt>
                <c:pt idx="3">
                  <c:v>0.24099999999999999</c:v>
                </c:pt>
                <c:pt idx="4">
                  <c:v>3.5000000000000003E-2</c:v>
                </c:pt>
                <c:pt idx="5">
                  <c:v>8.7999999999999995E-2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FF-4051-B0AF-3760015861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Age</c:v>
                </c:pt>
                <c:pt idx="1">
                  <c:v>Gender/ 
Gender Identity</c:v>
                </c:pt>
                <c:pt idx="2">
                  <c:v>Job classification (e.g., title, position)</c:v>
                </c:pt>
                <c:pt idx="3">
                  <c:v>Level of education</c:v>
                </c:pt>
                <c:pt idx="4">
                  <c:v>Race/ethnicity</c:v>
                </c:pt>
                <c:pt idx="5">
                  <c:v>Parent/guardian status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0.20799999999999999</c:v>
                </c:pt>
                <c:pt idx="1">
                  <c:v>0.17199999999999999</c:v>
                </c:pt>
                <c:pt idx="2">
                  <c:v>0.42399999999999999</c:v>
                </c:pt>
                <c:pt idx="3">
                  <c:v>0.23499999999999999</c:v>
                </c:pt>
                <c:pt idx="4">
                  <c:v>0.11700000000000001</c:v>
                </c:pt>
                <c:pt idx="5">
                  <c:v>8.8999999999999996E-2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FF-4051-B0AF-37600158617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82618880"/>
        <c:axId val="78227136"/>
      </c:barChart>
      <c:catAx>
        <c:axId val="8261888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227136"/>
        <c:crosses val="autoZero"/>
        <c:auto val="1"/>
        <c:lblAlgn val="ctr"/>
        <c:lblOffset val="100"/>
        <c:noMultiLvlLbl val="0"/>
      </c:catAx>
      <c:valAx>
        <c:axId val="78227136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618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Please indicate how</a:t>
            </a:r>
            <a:r>
              <a:rPr lang="en-US" sz="2000" baseline="0" dirty="0"/>
              <a:t> often at this institution you have: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8435039370078698E-2"/>
          <c:y val="0.11437174519851701"/>
          <c:w val="0.92322116575050694"/>
          <c:h val="0.67636337124526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Assisted a student with a problem about discrimination</c:v>
                </c:pt>
                <c:pt idx="1">
                  <c:v>Witnessed discrimination</c:v>
                </c:pt>
                <c:pt idx="2">
                  <c:v>Been sexually harassed</c:v>
                </c:pt>
                <c:pt idx="3">
                  <c:v>Reported an incident of discrimination to a campus authority</c:v>
                </c:pt>
                <c:pt idx="4">
                  <c:v>Reported an incident of sexual harassment to a campus authority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0.60699999999999998</c:v>
                </c:pt>
                <c:pt idx="1">
                  <c:v>0.61599999999999999</c:v>
                </c:pt>
                <c:pt idx="2">
                  <c:v>0.2</c:v>
                </c:pt>
                <c:pt idx="3">
                  <c:v>0.27900000000000003</c:v>
                </c:pt>
                <c:pt idx="4">
                  <c:v>0.247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F8-42E6-9B35-417DA226FA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Assisted a student with a problem about discrimination</c:v>
                </c:pt>
                <c:pt idx="1">
                  <c:v>Witnessed discrimination</c:v>
                </c:pt>
                <c:pt idx="2">
                  <c:v>Been sexually harassed</c:v>
                </c:pt>
                <c:pt idx="3">
                  <c:v>Reported an incident of discrimination to a campus authority</c:v>
                </c:pt>
                <c:pt idx="4">
                  <c:v>Reported an incident of sexual harassment to a campus authority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0.35399999999999998</c:v>
                </c:pt>
                <c:pt idx="1">
                  <c:v>0.48</c:v>
                </c:pt>
                <c:pt idx="2">
                  <c:v>0.13900000000000001</c:v>
                </c:pt>
                <c:pt idx="3">
                  <c:v>0.16700000000000001</c:v>
                </c:pt>
                <c:pt idx="4">
                  <c:v>0.126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F8-42E6-9B35-417DA226FA5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82619392"/>
        <c:axId val="78228864"/>
      </c:barChart>
      <c:catAx>
        <c:axId val="8261939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228864"/>
        <c:crosses val="autoZero"/>
        <c:auto val="1"/>
        <c:lblAlgn val="ctr"/>
        <c:lblOffset val="100"/>
        <c:noMultiLvlLbl val="0"/>
      </c:catAx>
      <c:valAx>
        <c:axId val="78228864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619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Campus emergencies</c:v>
                </c:pt>
                <c:pt idx="1">
                  <c:v>Sexual assault</c:v>
                </c:pt>
                <c:pt idx="2">
                  <c:v>Discrimination/bias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0.67500000000000004</c:v>
                </c:pt>
                <c:pt idx="1">
                  <c:v>0.46800000000000003</c:v>
                </c:pt>
                <c:pt idx="2">
                  <c:v>0.432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A0-4B15-A9A5-18FAF327EFF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Instituitons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Campus emergencies</c:v>
                </c:pt>
                <c:pt idx="1">
                  <c:v>Sexual assault</c:v>
                </c:pt>
                <c:pt idx="2">
                  <c:v>Discrimination/bias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0.74399999999999999</c:v>
                </c:pt>
                <c:pt idx="1">
                  <c:v>0.48699999999999999</c:v>
                </c:pt>
                <c:pt idx="2">
                  <c:v>0.38800000000000001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A0-4B15-A9A5-18FAF327EFF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2623488"/>
        <c:axId val="78231168"/>
      </c:barChart>
      <c:catAx>
        <c:axId val="826234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231168"/>
        <c:crosses val="autoZero"/>
        <c:auto val="1"/>
        <c:lblAlgn val="ctr"/>
        <c:lblOffset val="100"/>
        <c:noMultiLvlLbl val="0"/>
      </c:catAx>
      <c:valAx>
        <c:axId val="78231168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623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My Supervisor:</a:t>
            </a:r>
            <a:r>
              <a:rPr lang="en-US" baseline="0" dirty="0"/>
              <a:t>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5749854184893597E-2"/>
          <c:y val="7.8414124015748002E-2"/>
          <c:w val="0.91727483717313096"/>
          <c:h val="0.6410894438976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Supports my professional development</c:v>
                </c:pt>
                <c:pt idx="1">
                  <c:v>Sets unrealistic expecations for my job</c:v>
                </c:pt>
                <c:pt idx="2">
                  <c:v>Demonstrates a commitment to diversity and inclusion</c:v>
                </c:pt>
                <c:pt idx="3">
                  <c:v>Provides me with feedback that assists me in performing my job responsibilties</c:v>
                </c:pt>
                <c:pt idx="4">
                  <c:v>Advocates for me</c:v>
                </c:pt>
                <c:pt idx="5">
                  <c:v>Lacks the skills or knowledge to support me in my job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0.872</c:v>
                </c:pt>
                <c:pt idx="1">
                  <c:v>0.19700000000000001</c:v>
                </c:pt>
                <c:pt idx="2">
                  <c:v>0.88700000000000001</c:v>
                </c:pt>
                <c:pt idx="3">
                  <c:v>0.78400000000000003</c:v>
                </c:pt>
                <c:pt idx="4">
                  <c:v>0.84599999999999997</c:v>
                </c:pt>
                <c:pt idx="5">
                  <c:v>0.16400000000000001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FC-43B8-B756-3014F446DC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Instituitons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Supports my professional development</c:v>
                </c:pt>
                <c:pt idx="1">
                  <c:v>Sets unrealistic expecations for my job</c:v>
                </c:pt>
                <c:pt idx="2">
                  <c:v>Demonstrates a commitment to diversity and inclusion</c:v>
                </c:pt>
                <c:pt idx="3">
                  <c:v>Provides me with feedback that assists me in performing my job responsibilties</c:v>
                </c:pt>
                <c:pt idx="4">
                  <c:v>Advocates for me</c:v>
                </c:pt>
                <c:pt idx="5">
                  <c:v>Lacks the skills or knowledge to support me in my job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0.872</c:v>
                </c:pt>
                <c:pt idx="1">
                  <c:v>0.21</c:v>
                </c:pt>
                <c:pt idx="2">
                  <c:v>0.88100000000000001</c:v>
                </c:pt>
                <c:pt idx="3">
                  <c:v>0.79100000000000004</c:v>
                </c:pt>
                <c:pt idx="4">
                  <c:v>0.79100000000000004</c:v>
                </c:pt>
                <c:pt idx="5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FC-43B8-B756-3014F446DC2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6958080"/>
        <c:axId val="79217216"/>
      </c:barChart>
      <c:catAx>
        <c:axId val="8695808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217216"/>
        <c:crosses val="autoZero"/>
        <c:auto val="1"/>
        <c:lblAlgn val="ctr"/>
        <c:lblOffset val="100"/>
        <c:noMultiLvlLbl val="0"/>
      </c:catAx>
      <c:valAx>
        <c:axId val="79217216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95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236232623699802"/>
          <c:y val="0.93663980479002595"/>
          <c:w val="0.33527534752600402"/>
          <c:h val="5.55476952099736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Have you participated in any of the following</a:t>
            </a:r>
            <a:r>
              <a:rPr lang="en-US" sz="1800" baseline="0" dirty="0"/>
              <a:t> opportunities provided by this institution:</a:t>
            </a:r>
            <a:endParaRPr lang="en-US" sz="1800" dirty="0"/>
          </a:p>
        </c:rich>
      </c:tx>
      <c:layout>
        <c:manualLayout>
          <c:xMode val="edge"/>
          <c:yMode val="edge"/>
          <c:x val="0.14088050314465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8435039370078698E-2"/>
          <c:y val="0.11437174519851701"/>
          <c:w val="0.92322116575050694"/>
          <c:h val="0.722931912922649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Diversity-related trainings or workshops</c:v>
                </c:pt>
                <c:pt idx="1">
                  <c:v>Optional technical skill development</c:v>
                </c:pt>
                <c:pt idx="2">
                  <c:v>Leadership development</c:v>
                </c:pt>
                <c:pt idx="3">
                  <c:v>Enhancement of interpersonal skills</c:v>
                </c:pt>
                <c:pt idx="4">
                  <c:v>Job benefits training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0.254</c:v>
                </c:pt>
                <c:pt idx="1">
                  <c:v>0.60199999999999998</c:v>
                </c:pt>
                <c:pt idx="2">
                  <c:v>0.25700000000000001</c:v>
                </c:pt>
                <c:pt idx="3">
                  <c:v>0.28100000000000003</c:v>
                </c:pt>
                <c:pt idx="4">
                  <c:v>0.60199999999999998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AA-4D78-B0DD-F519F54439A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Diversity-related trainings or workshops</c:v>
                </c:pt>
                <c:pt idx="1">
                  <c:v>Optional technical skill development</c:v>
                </c:pt>
                <c:pt idx="2">
                  <c:v>Leadership development</c:v>
                </c:pt>
                <c:pt idx="3">
                  <c:v>Enhancement of interpersonal skills</c:v>
                </c:pt>
                <c:pt idx="4">
                  <c:v>Job benefits training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0.50700000000000001</c:v>
                </c:pt>
                <c:pt idx="1">
                  <c:v>0.40500000000000003</c:v>
                </c:pt>
                <c:pt idx="2">
                  <c:v>0.33900000000000002</c:v>
                </c:pt>
                <c:pt idx="3">
                  <c:v>0.32500000000000001</c:v>
                </c:pt>
                <c:pt idx="4">
                  <c:v>0.372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AA-4D78-B0DD-F519F54439A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84655616"/>
        <c:axId val="79219520"/>
      </c:barChart>
      <c:catAx>
        <c:axId val="8465561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219520"/>
        <c:crosses val="autoZero"/>
        <c:auto val="1"/>
        <c:lblAlgn val="ctr"/>
        <c:lblOffset val="100"/>
        <c:noMultiLvlLbl val="0"/>
      </c:catAx>
      <c:valAx>
        <c:axId val="7921952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655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Have you participated in any of the following</a:t>
            </a:r>
            <a:r>
              <a:rPr lang="en-US" sz="1800" baseline="0" dirty="0"/>
              <a:t> opportunities provided by this institution:</a:t>
            </a:r>
            <a:endParaRPr lang="en-US" sz="1800" dirty="0"/>
          </a:p>
        </c:rich>
      </c:tx>
      <c:layout>
        <c:manualLayout>
          <c:xMode val="edge"/>
          <c:yMode val="edge"/>
          <c:x val="0.14088050314465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7265512801465796E-2"/>
          <c:y val="0.11437176602924599"/>
          <c:w val="0.92322116575050694"/>
          <c:h val="0.722931912922649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Public safety/security training</c:v>
                </c:pt>
                <c:pt idx="1">
                  <c:v>Health and wellness programs</c:v>
                </c:pt>
                <c:pt idx="2">
                  <c:v>Mentorship</c:v>
                </c:pt>
                <c:pt idx="3">
                  <c:v>Networking events</c:v>
                </c:pt>
                <c:pt idx="4">
                  <c:v>Policy and procedure training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0.64900000000000002</c:v>
                </c:pt>
                <c:pt idx="1">
                  <c:v>0.70199999999999996</c:v>
                </c:pt>
                <c:pt idx="2">
                  <c:v>0.126</c:v>
                </c:pt>
                <c:pt idx="3">
                  <c:v>0.5</c:v>
                </c:pt>
                <c:pt idx="4">
                  <c:v>0.67500000000000004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D-4563-8E6F-667BBD5D825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Public safety/security training</c:v>
                </c:pt>
                <c:pt idx="1">
                  <c:v>Health and wellness programs</c:v>
                </c:pt>
                <c:pt idx="2">
                  <c:v>Mentorship</c:v>
                </c:pt>
                <c:pt idx="3">
                  <c:v>Networking events</c:v>
                </c:pt>
                <c:pt idx="4">
                  <c:v>Policy and procedure training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0.47699999999999998</c:v>
                </c:pt>
                <c:pt idx="1">
                  <c:v>0.51</c:v>
                </c:pt>
                <c:pt idx="2">
                  <c:v>0.17399999999999999</c:v>
                </c:pt>
                <c:pt idx="3">
                  <c:v>0.41799999999999998</c:v>
                </c:pt>
                <c:pt idx="4">
                  <c:v>0.53700000000000003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4D-4563-8E6F-667BBD5D825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86960128"/>
        <c:axId val="79221824"/>
      </c:barChart>
      <c:catAx>
        <c:axId val="8696012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221824"/>
        <c:crosses val="autoZero"/>
        <c:auto val="1"/>
        <c:lblAlgn val="ctr"/>
        <c:lblOffset val="100"/>
        <c:noMultiLvlLbl val="0"/>
      </c:catAx>
      <c:valAx>
        <c:axId val="79221824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960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0" i="0">
                <a:latin typeface="Franklin Gothic Medium" panose="020B0603020102020204" pitchFamily="34" charset="0"/>
              </a:defRPr>
            </a:pPr>
            <a:r>
              <a:rPr lang="en-US" sz="2000" b="0" i="0" dirty="0">
                <a:latin typeface="Franklin Gothic Medium" panose="020B0603020102020204" pitchFamily="34" charset="0"/>
              </a:rPr>
              <a:t>Campus Unit </a:t>
            </a:r>
            <a:br>
              <a:rPr lang="en-US" sz="2000" b="0" i="0" dirty="0">
                <a:latin typeface="Franklin Gothic Medium" panose="020B0603020102020204" pitchFamily="34" charset="0"/>
              </a:rPr>
            </a:br>
            <a:r>
              <a:rPr lang="en-US" sz="1800" b="0" i="0" dirty="0">
                <a:latin typeface="Franklin Gothic Medium" panose="020B0603020102020204" pitchFamily="34" charset="0"/>
              </a:rPr>
              <a:t>(Aggregated)</a:t>
            </a:r>
            <a:endParaRPr lang="en-US" sz="2000" b="0" i="0" dirty="0">
              <a:latin typeface="Franklin Gothic Medium" panose="020B0603020102020204" pitchFamily="34" charset="0"/>
            </a:endParaRPr>
          </a:p>
        </c:rich>
      </c:tx>
      <c:layout>
        <c:manualLayout>
          <c:xMode val="edge"/>
          <c:yMode val="edge"/>
          <c:x val="0.40533384845585901"/>
          <c:y val="3.11474737532808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4530870557068302E-2"/>
          <c:y val="8.7462626954239397E-2"/>
          <c:w val="0.90389506218264803"/>
          <c:h val="0.6480825313502479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AB8E"/>
            </a:solidFill>
            <a:ln w="3175">
              <a:solidFill>
                <a:schemeClr val="tx2"/>
              </a:solidFill>
            </a:ln>
          </c:spPr>
          <c:invertIfNegative val="0"/>
          <c:dLbls>
            <c:numFmt formatCode="0.0%" sourceLinked="0"/>
            <c:spPr>
              <a:noFill/>
              <a:ln w="21370">
                <a:noFill/>
              </a:ln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Academic Affairs</c:v>
                </c:pt>
                <c:pt idx="1">
                  <c:v>Business/Administrative Services</c:v>
                </c:pt>
                <c:pt idx="2">
                  <c:v>External Affairs</c:v>
                </c:pt>
                <c:pt idx="3">
                  <c:v>Student Life/Services</c:v>
                </c:pt>
                <c:pt idx="4">
                  <c:v>Leadership and Diversity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0.35399999999999998</c:v>
                </c:pt>
                <c:pt idx="1">
                  <c:v>0.308</c:v>
                </c:pt>
                <c:pt idx="2">
                  <c:v>3.7999999999999999E-2</c:v>
                </c:pt>
                <c:pt idx="3">
                  <c:v>0.23100000000000001</c:v>
                </c:pt>
                <c:pt idx="4">
                  <c:v>2.3E-2</c:v>
                </c:pt>
                <c:pt idx="5">
                  <c:v>4.5999999999999999E-2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70-485D-A6A8-AD44A50C6A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4865152"/>
        <c:axId val="88097344"/>
      </c:barChart>
      <c:catAx>
        <c:axId val="34865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2400000" vert="horz"/>
          <a:lstStyle/>
          <a:p>
            <a:pPr>
              <a:defRPr/>
            </a:pPr>
            <a:endParaRPr lang="en-US"/>
          </a:p>
        </c:txPr>
        <c:crossAx val="88097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097344"/>
        <c:scaling>
          <c:orientation val="minMax"/>
          <c:max val="1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4865152"/>
        <c:crosses val="autoZero"/>
        <c:crossBetween val="between"/>
        <c:majorUnit val="0.1"/>
        <c:minorUnit val="0.04"/>
      </c:valAx>
      <c:spPr>
        <a:noFill/>
        <a:ln w="2540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2"/>
          </a:solidFill>
          <a:latin typeface="Garamond"/>
          <a:ea typeface="Garamond"/>
          <a:cs typeface="Garamond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000" b="0" i="0">
                <a:solidFill>
                  <a:schemeClr val="tx2"/>
                </a:solidFill>
                <a:latin typeface="Franklin Gothic Medium" panose="020B0603020102020204" pitchFamily="34" charset="0"/>
              </a:defRPr>
            </a:pPr>
            <a:r>
              <a:rPr lang="en-US" sz="2000" b="0" i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Employment</a:t>
            </a:r>
          </a:p>
        </c:rich>
      </c:tx>
      <c:layout>
        <c:manualLayout>
          <c:xMode val="edge"/>
          <c:yMode val="edge"/>
          <c:x val="0.184331054012985"/>
          <c:y val="1.694915254237289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7142619505000201E-2"/>
          <c:y val="0.173645450568679"/>
          <c:w val="0.78738281387750098"/>
          <c:h val="0.483484908136488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5"/>
            </a:solidFill>
          </c:spPr>
          <c:explosion val="1"/>
          <c:dPt>
            <c:idx val="0"/>
            <c:bubble3D val="0"/>
            <c:spPr>
              <a:solidFill>
                <a:srgbClr val="00AB8E"/>
              </a:solidFill>
            </c:spPr>
            <c:extLst>
              <c:ext xmlns:c16="http://schemas.microsoft.com/office/drawing/2014/chart" uri="{C3380CC4-5D6E-409C-BE32-E72D297353CC}">
                <c16:uniqueId val="{00000001-D775-45F5-B32F-3A52D4BEDE1C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D775-45F5-B32F-3A52D4BEDE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5-D775-45F5-B32F-3A52D4BEDE1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7-D775-45F5-B32F-3A52D4BEDE1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400" baseline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Full-time, permanent</c:v>
                </c:pt>
                <c:pt idx="1">
                  <c:v>Full-time, temporary/contract</c:v>
                </c:pt>
                <c:pt idx="2">
                  <c:v>Part-time, permanent</c:v>
                </c:pt>
                <c:pt idx="3">
                  <c:v>Part-time, temporary/contract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0.90100000000000002</c:v>
                </c:pt>
                <c:pt idx="1">
                  <c:v>6.9000000000000006E-2</c:v>
                </c:pt>
                <c:pt idx="2">
                  <c:v>3.1E-2</c:v>
                </c:pt>
                <c:pt idx="3" formatCode="0.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75-45F5-B32F-3A52D4BEDE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10201063682829099"/>
          <c:y val="0.71230170381244695"/>
          <c:w val="0.76220783257355995"/>
          <c:h val="0.27062591752302101"/>
        </c:manualLayout>
      </c:layout>
      <c:overlay val="0"/>
      <c:txPr>
        <a:bodyPr/>
        <a:lstStyle/>
        <a:p>
          <a:pPr>
            <a:defRPr sz="1200" b="1">
              <a:solidFill>
                <a:schemeClr val="tx2"/>
              </a:solidFill>
            </a:defRPr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000" b="0" i="0">
                <a:solidFill>
                  <a:schemeClr val="tx2"/>
                </a:solidFill>
                <a:latin typeface="Franklin Gothic Medium" panose="020B0603020102020204" pitchFamily="34" charset="0"/>
              </a:defRPr>
            </a:pPr>
            <a:r>
              <a:rPr lang="en-US" sz="2000" b="0" i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Number</a:t>
            </a:r>
            <a:r>
              <a:rPr lang="en-US" sz="2000" b="0" i="0" baseline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 of Direct Reports</a:t>
            </a:r>
            <a:endParaRPr lang="en-US" sz="2000" b="0" i="0" dirty="0">
              <a:solidFill>
                <a:schemeClr val="tx2"/>
              </a:solidFill>
              <a:latin typeface="Franklin Gothic Medium" panose="020B0603020102020204" pitchFamily="34" charset="0"/>
            </a:endParaRPr>
          </a:p>
        </c:rich>
      </c:tx>
      <c:layout>
        <c:manualLayout>
          <c:xMode val="edge"/>
          <c:yMode val="edge"/>
          <c:x val="0.11415561541649397"/>
          <c:y val="4.694302918017600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7142619505000201E-2"/>
          <c:y val="0.173645450568679"/>
          <c:w val="0.78738281387750098"/>
          <c:h val="0.483484908136488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5"/>
            </a:solidFill>
          </c:spPr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1-D775-45F5-B32F-3A52D4BEDE1C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3-D775-45F5-B32F-3A52D4BEDE1C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5-D775-45F5-B32F-3A52D4BEDE1C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7-D775-45F5-B32F-3A52D4BEDE1C}"/>
              </c:ext>
            </c:extLst>
          </c:dPt>
          <c:dPt>
            <c:idx val="4"/>
            <c:bubble3D val="0"/>
            <c:spPr>
              <a:solidFill>
                <a:srgbClr val="00AB8E"/>
              </a:solidFill>
            </c:spPr>
            <c:extLst>
              <c:ext xmlns:c16="http://schemas.microsoft.com/office/drawing/2014/chart" uri="{C3380CC4-5D6E-409C-BE32-E72D297353CC}">
                <c16:uniqueId val="{00000008-00D7-4796-B191-CA042E1BB5BB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lIns="38100" tIns="19050" rIns="38100" bIns="19050">
                  <a:spAutoFit/>
                </a:bodyPr>
                <a:lstStyle/>
                <a:p>
                  <a:pPr>
                    <a:defRPr sz="1400" baseline="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D775-45F5-B32F-3A52D4BEDE1C}"/>
                </c:ext>
              </c:extLst>
            </c:dLbl>
            <c:dLbl>
              <c:idx val="1"/>
              <c:layout>
                <c:manualLayout>
                  <c:x val="0.10526315789473684"/>
                  <c:y val="-4.833449127682658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75-45F5-B32F-3A52D4BEDE1C}"/>
                </c:ext>
              </c:extLst>
            </c:dLbl>
            <c:dLbl>
              <c:idx val="3"/>
              <c:layout>
                <c:manualLayout>
                  <c:x val="2.331330294239534E-2"/>
                  <c:y val="6.4165508723174084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75-45F5-B32F-3A52D4BEDE1C}"/>
                </c:ext>
              </c:extLst>
            </c:dLbl>
            <c:dLbl>
              <c:idx val="4"/>
              <c:layout>
                <c:manualLayout>
                  <c:x val="2.2071073352673023E-2"/>
                  <c:y val="2.4189439555349474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D7-4796-B191-CA042E1BB5B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400" baseline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I do not directly supervise employees</c:v>
                </c:pt>
                <c:pt idx="1">
                  <c:v>1 to 2</c:v>
                </c:pt>
                <c:pt idx="2">
                  <c:v>3 to 5</c:v>
                </c:pt>
                <c:pt idx="3">
                  <c:v>6 to 10</c:v>
                </c:pt>
                <c:pt idx="4">
                  <c:v>11 or more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0.60299999999999998</c:v>
                </c:pt>
                <c:pt idx="1">
                  <c:v>0.221</c:v>
                </c:pt>
                <c:pt idx="2">
                  <c:v>9.1999999999999998E-2</c:v>
                </c:pt>
                <c:pt idx="3">
                  <c:v>6.0999999999999999E-2</c:v>
                </c:pt>
                <c:pt idx="4">
                  <c:v>2.3E-2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75-45F5-B32F-3A52D4BEDE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20288782981074735"/>
          <c:y val="0.64857630847614633"/>
          <c:w val="0.7797516922226827"/>
          <c:h val="0.32209645669291298"/>
        </c:manualLayout>
      </c:layout>
      <c:overlay val="0"/>
      <c:txPr>
        <a:bodyPr/>
        <a:lstStyle/>
        <a:p>
          <a:pPr>
            <a:defRPr sz="1200" b="1">
              <a:solidFill>
                <a:schemeClr val="tx2"/>
              </a:solidFill>
            </a:defRPr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0" i="0">
                <a:latin typeface="Franklin Gothic Medium" panose="020B0603020102020204" pitchFamily="34" charset="0"/>
              </a:defRPr>
            </a:pPr>
            <a:r>
              <a:rPr lang="en-US" sz="2000" b="0" i="0" dirty="0">
                <a:latin typeface="Franklin Gothic Medium" panose="020B0603020102020204" pitchFamily="34" charset="0"/>
              </a:rPr>
              <a:t>Highest Level</a:t>
            </a:r>
            <a:r>
              <a:rPr lang="en-US" sz="2000" b="0" i="0" baseline="0" dirty="0">
                <a:latin typeface="Franklin Gothic Medium" panose="020B0603020102020204" pitchFamily="34" charset="0"/>
              </a:rPr>
              <a:t> of Education</a:t>
            </a:r>
            <a:endParaRPr lang="en-US" sz="2000" b="0" i="0" dirty="0">
              <a:latin typeface="Franklin Gothic Medium" panose="020B0603020102020204" pitchFamily="34" charset="0"/>
            </a:endParaRPr>
          </a:p>
        </c:rich>
      </c:tx>
      <c:layout>
        <c:manualLayout>
          <c:xMode val="edge"/>
          <c:yMode val="edge"/>
          <c:x val="0.29735259324978702"/>
          <c:y val="3.11474737532808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4530870557068302E-2"/>
          <c:y val="8.7462626954239397E-2"/>
          <c:w val="0.90389506218264803"/>
          <c:h val="0.6480825313502479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AB8E"/>
            </a:solidFill>
            <a:ln w="3175">
              <a:solidFill>
                <a:schemeClr val="tx2"/>
              </a:solidFill>
            </a:ln>
          </c:spPr>
          <c:invertIfNegative val="0"/>
          <c:dLbls>
            <c:numFmt formatCode="0.0%" sourceLinked="0"/>
            <c:spPr>
              <a:noFill/>
              <a:ln w="21370">
                <a:noFill/>
              </a:ln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High school graduate/GED</c:v>
                </c:pt>
                <c:pt idx="1">
                  <c:v>Some college</c:v>
                </c:pt>
                <c:pt idx="2">
                  <c:v>Technical certificate</c:v>
                </c:pt>
                <c:pt idx="3">
                  <c:v>Associate's degree</c:v>
                </c:pt>
                <c:pt idx="4">
                  <c:v>Bachelor's degree</c:v>
                </c:pt>
                <c:pt idx="5">
                  <c:v>Master's degree</c:v>
                </c:pt>
                <c:pt idx="6">
                  <c:v>Doctoral or professional degree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3.5000000000000003E-2</c:v>
                </c:pt>
                <c:pt idx="1">
                  <c:v>6.0999999999999999E-2</c:v>
                </c:pt>
                <c:pt idx="2">
                  <c:v>1.7999999999999999E-2</c:v>
                </c:pt>
                <c:pt idx="3">
                  <c:v>3.5000000000000003E-2</c:v>
                </c:pt>
                <c:pt idx="4">
                  <c:v>0.439</c:v>
                </c:pt>
                <c:pt idx="5">
                  <c:v>0.34200000000000003</c:v>
                </c:pt>
                <c:pt idx="6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70-485D-A6A8-AD44A50C6A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4941952"/>
        <c:axId val="88104256"/>
      </c:barChart>
      <c:catAx>
        <c:axId val="349419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 anchor="ctr" anchorCtr="1"/>
          <a:lstStyle/>
          <a:p>
            <a:pPr>
              <a:defRPr/>
            </a:pPr>
            <a:endParaRPr lang="en-US"/>
          </a:p>
        </c:txPr>
        <c:crossAx val="88104256"/>
        <c:crosses val="autoZero"/>
        <c:auto val="1"/>
        <c:lblAlgn val="ctr"/>
        <c:lblOffset val="100"/>
        <c:noMultiLvlLbl val="0"/>
      </c:catAx>
      <c:valAx>
        <c:axId val="88104256"/>
        <c:scaling>
          <c:orientation val="minMax"/>
          <c:min val="0"/>
        </c:scaling>
        <c:delete val="0"/>
        <c:axPos val="b"/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4941952"/>
        <c:crosses val="autoZero"/>
        <c:crossBetween val="between"/>
        <c:majorUnit val="0.1"/>
        <c:minorUnit val="0.04"/>
      </c:valAx>
      <c:spPr>
        <a:noFill/>
        <a:ln w="2540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2"/>
          </a:solidFill>
          <a:latin typeface="Garamond"/>
          <a:ea typeface="Garamond"/>
          <a:cs typeface="Garamond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Race/Ethnicity </a:t>
            </a:r>
          </a:p>
        </c:rich>
      </c:tx>
      <c:layout>
        <c:manualLayout>
          <c:xMode val="edge"/>
          <c:yMode val="edge"/>
          <c:x val="0.40813056000743297"/>
          <c:y val="3.11346951196318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68234501660701"/>
          <c:y val="8.7462626954239397E-2"/>
          <c:w val="0.85519487608296796"/>
          <c:h val="0.578034158773631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 w="3175">
              <a:solidFill>
                <a:schemeClr val="tx2"/>
              </a:solidFill>
            </a:ln>
          </c:spPr>
          <c:invertIfNegative val="0"/>
          <c:dLbls>
            <c:numFmt formatCode="0.0%" sourceLinked="0"/>
            <c:spPr>
              <a:noFill/>
              <a:ln w="2137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Native American/Alaskan Native</c:v>
                </c:pt>
                <c:pt idx="1">
                  <c:v>Asian</c:v>
                </c:pt>
                <c:pt idx="2">
                  <c:v>Native Hawaiian/Pacific Islander</c:v>
                </c:pt>
                <c:pt idx="3">
                  <c:v>Black</c:v>
                </c:pt>
                <c:pt idx="4">
                  <c:v>Latina/o/x</c:v>
                </c:pt>
                <c:pt idx="5">
                  <c:v>White</c:v>
                </c:pt>
                <c:pt idx="6">
                  <c:v>Other</c:v>
                </c:pt>
                <c:pt idx="7">
                  <c:v>Multiracial</c:v>
                </c:pt>
                <c:pt idx="8">
                  <c:v>Unknown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0</c:v>
                </c:pt>
                <c:pt idx="1">
                  <c:v>3.7999999999999999E-2</c:v>
                </c:pt>
                <c:pt idx="2">
                  <c:v>0</c:v>
                </c:pt>
                <c:pt idx="3">
                  <c:v>0</c:v>
                </c:pt>
                <c:pt idx="4">
                  <c:v>2.3E-2</c:v>
                </c:pt>
                <c:pt idx="5">
                  <c:v>0.79400000000000004</c:v>
                </c:pt>
                <c:pt idx="6">
                  <c:v>4.5999999999999999E-2</c:v>
                </c:pt>
                <c:pt idx="7">
                  <c:v>4.5999999999999999E-2</c:v>
                </c:pt>
                <c:pt idx="8">
                  <c:v>5.2999999999999999E-2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BF-4AB3-8D00-4DD135AE00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</c:spPr>
          <c:invertIfNegative val="0"/>
          <c:dLbls>
            <c:dLbl>
              <c:idx val="4"/>
              <c:layout>
                <c:manualLayout>
                  <c:x val="-2.1929824561404301E-3"/>
                  <c:y val="-2.3809523809523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270-4604-A528-BD3A62CE674B}"/>
                </c:ext>
              </c:extLst>
            </c:dLbl>
            <c:dLbl>
              <c:idx val="5"/>
              <c:layout>
                <c:manualLayout>
                  <c:x val="1.0324483775811209E-2"/>
                  <c:y val="-2.347417840375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EE-4B61-BA7D-4760342A1F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Native American/Alaskan Native</c:v>
                </c:pt>
                <c:pt idx="1">
                  <c:v>Asian</c:v>
                </c:pt>
                <c:pt idx="2">
                  <c:v>Native Hawaiian/Pacific Islander</c:v>
                </c:pt>
                <c:pt idx="3">
                  <c:v>Black</c:v>
                </c:pt>
                <c:pt idx="4">
                  <c:v>Latina/o/x</c:v>
                </c:pt>
                <c:pt idx="5">
                  <c:v>White</c:v>
                </c:pt>
                <c:pt idx="6">
                  <c:v>Other</c:v>
                </c:pt>
                <c:pt idx="7">
                  <c:v>Multiracial</c:v>
                </c:pt>
                <c:pt idx="8">
                  <c:v>Unknown</c:v>
                </c:pt>
              </c:strCache>
            </c:strRef>
          </c:cat>
          <c:val>
            <c:numRef>
              <c:f>Sheet1!$C$2:$C$10</c:f>
              <c:numCache>
                <c:formatCode>0.00%</c:formatCode>
                <c:ptCount val="9"/>
                <c:pt idx="0">
                  <c:v>3.0000000000000001E-3</c:v>
                </c:pt>
                <c:pt idx="1">
                  <c:v>3.7999999999999999E-2</c:v>
                </c:pt>
                <c:pt idx="2">
                  <c:v>0</c:v>
                </c:pt>
                <c:pt idx="3">
                  <c:v>4.9000000000000002E-2</c:v>
                </c:pt>
                <c:pt idx="4">
                  <c:v>9.4E-2</c:v>
                </c:pt>
                <c:pt idx="5">
                  <c:v>0.67500000000000004</c:v>
                </c:pt>
                <c:pt idx="6">
                  <c:v>4.1000000000000002E-2</c:v>
                </c:pt>
                <c:pt idx="7">
                  <c:v>7.5999999999999998E-2</c:v>
                </c:pt>
                <c:pt idx="8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70-4604-A528-BD3A62CE67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5085312"/>
        <c:axId val="88111296"/>
      </c:barChart>
      <c:catAx>
        <c:axId val="3508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1620000" vert="horz"/>
          <a:lstStyle/>
          <a:p>
            <a:pPr>
              <a:defRPr sz="1400"/>
            </a:pPr>
            <a:endParaRPr lang="en-US"/>
          </a:p>
        </c:txPr>
        <c:crossAx val="88111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111296"/>
        <c:scaling>
          <c:orientation val="minMax"/>
          <c:max val="1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5085312"/>
        <c:crosses val="autoZero"/>
        <c:crossBetween val="between"/>
        <c:majorUnit val="0.1"/>
        <c:minorUnit val="0.04"/>
      </c:valAx>
      <c:spPr>
        <a:noFill/>
        <a:ln w="25403">
          <a:noFill/>
        </a:ln>
      </c:spPr>
    </c:plotArea>
    <c:legend>
      <c:legendPos val="b"/>
      <c:layout>
        <c:manualLayout>
          <c:xMode val="edge"/>
          <c:yMode val="edge"/>
          <c:x val="0.231304206443221"/>
          <c:y val="0.94605837122472303"/>
          <c:w val="0.48339070448052401"/>
          <c:h val="5.3941628775276328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2"/>
          </a:solidFill>
          <a:latin typeface="Garamond"/>
          <a:ea typeface="Garamond"/>
          <a:cs typeface="Garamond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Gender Identity</a:t>
            </a:r>
          </a:p>
        </c:rich>
      </c:tx>
      <c:layout>
        <c:manualLayout>
          <c:xMode val="edge"/>
          <c:yMode val="edge"/>
          <c:x val="0.38068587449296099"/>
          <c:y val="3.1152947217258099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2106657122405095E-2"/>
          <c:y val="8.4690171168744194E-2"/>
          <c:w val="0.825107134335481"/>
          <c:h val="0.578768928089741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 w="3175">
              <a:solidFill>
                <a:schemeClr val="tx2"/>
              </a:solidFill>
            </a:ln>
          </c:spPr>
          <c:invertIfNegative val="0"/>
          <c:dLbls>
            <c:numFmt formatCode="0.0%" sourceLinked="0"/>
            <c:spPr>
              <a:noFill/>
              <a:ln w="2137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Man/Trans man</c:v>
                </c:pt>
                <c:pt idx="1">
                  <c:v>Woman/Trans woman</c:v>
                </c:pt>
                <c:pt idx="2">
                  <c:v>Genderqueer/ Gender non-conforming</c:v>
                </c:pt>
                <c:pt idx="3">
                  <c:v>Different identity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0.32100000000000001</c:v>
                </c:pt>
                <c:pt idx="1">
                  <c:v>0.67200000000000004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70-485D-A6A8-AD44A50C6A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Man/Trans man</c:v>
                </c:pt>
                <c:pt idx="1">
                  <c:v>Woman/Trans woman</c:v>
                </c:pt>
                <c:pt idx="2">
                  <c:v>Genderqueer/ Gender non-conforming</c:v>
                </c:pt>
                <c:pt idx="3">
                  <c:v>Different identity</c:v>
                </c:pt>
              </c:strCache>
            </c:strRef>
          </c:cat>
          <c:val>
            <c:numRef>
              <c:f>Sheet1!$C$2:$C$5</c:f>
              <c:numCache>
                <c:formatCode>0.00%</c:formatCode>
                <c:ptCount val="4"/>
                <c:pt idx="0">
                  <c:v>0.32900000000000001</c:v>
                </c:pt>
                <c:pt idx="1">
                  <c:v>0.66700000000000004</c:v>
                </c:pt>
                <c:pt idx="2">
                  <c:v>1E-3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57-4819-B84A-83319499D0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4928128"/>
        <c:axId val="88840384"/>
      </c:barChart>
      <c:catAx>
        <c:axId val="3492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8840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840384"/>
        <c:scaling>
          <c:orientation val="minMax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4928128"/>
        <c:crosses val="autoZero"/>
        <c:crossBetween val="between"/>
        <c:majorUnit val="0.1"/>
        <c:minorUnit val="0.04"/>
      </c:valAx>
      <c:spPr>
        <a:noFill/>
        <a:ln w="25403">
          <a:noFill/>
        </a:ln>
      </c:spPr>
    </c:plotArea>
    <c:legend>
      <c:legendPos val="b"/>
      <c:layout>
        <c:manualLayout>
          <c:xMode val="edge"/>
          <c:yMode val="edge"/>
          <c:x val="0.249733715103794"/>
          <c:y val="0.93887264091988498"/>
          <c:w val="0.476290145549988"/>
          <c:h val="5.9221599842466902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1" i="0" u="none" strike="noStrike" baseline="0">
          <a:solidFill>
            <a:schemeClr val="tx2"/>
          </a:solidFill>
          <a:latin typeface="Garamond"/>
          <a:ea typeface="Garamond"/>
          <a:cs typeface="Garamond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How do you self-identify?</a:t>
            </a:r>
          </a:p>
        </c:rich>
      </c:tx>
      <c:layout>
        <c:manualLayout>
          <c:xMode val="edge"/>
          <c:yMode val="edge"/>
          <c:x val="0.29735259324978702"/>
          <c:y val="3.11474737532808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1506148536988"/>
          <c:y val="8.7462626954239397E-2"/>
          <c:w val="0.88691977738893801"/>
          <c:h val="0.58894272288544602"/>
        </c:manualLayout>
      </c:layout>
      <c:barChart>
        <c:barDir val="col"/>
        <c:grouping val="clustered"/>
        <c:varyColors val="0"/>
        <c:ser>
          <c:idx val="0"/>
          <c:order val="0"/>
          <c:tx>
            <c:v>Your Institution</c:v>
          </c:tx>
          <c:spPr>
            <a:solidFill>
              <a:srgbClr val="1F2A44"/>
            </a:solidFill>
            <a:ln w="3175">
              <a:solidFill>
                <a:schemeClr val="tx2"/>
              </a:solidFill>
            </a:ln>
          </c:spPr>
          <c:invertIfNegative val="0"/>
          <c:dLbls>
            <c:numFmt formatCode="0.0%" sourceLinked="0"/>
            <c:spPr>
              <a:noFill/>
              <a:ln w="2137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Heterosexual/ Straight</c:v>
                </c:pt>
                <c:pt idx="1">
                  <c:v>Gay</c:v>
                </c:pt>
                <c:pt idx="2">
                  <c:v>Lesbian</c:v>
                </c:pt>
                <c:pt idx="3">
                  <c:v>Bisexual</c:v>
                </c:pt>
                <c:pt idx="4">
                  <c:v>Queer</c:v>
                </c:pt>
                <c:pt idx="5">
                  <c:v>Pansexual</c:v>
                </c:pt>
                <c:pt idx="6">
                  <c:v>Asexual</c:v>
                </c:pt>
                <c:pt idx="7">
                  <c:v>Not listed above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0.92200000000000004</c:v>
                </c:pt>
                <c:pt idx="1">
                  <c:v>1.6E-2</c:v>
                </c:pt>
                <c:pt idx="2">
                  <c:v>0</c:v>
                </c:pt>
                <c:pt idx="3">
                  <c:v>3.1E-2</c:v>
                </c:pt>
                <c:pt idx="4">
                  <c:v>8.0000000000000002E-3</c:v>
                </c:pt>
                <c:pt idx="5">
                  <c:v>8.0000000000000002E-3</c:v>
                </c:pt>
                <c:pt idx="6">
                  <c:v>0</c:v>
                </c:pt>
                <c:pt idx="7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70-485D-A6A8-AD44A50C6AE7}"/>
            </c:ext>
          </c:extLst>
        </c:ser>
        <c:ser>
          <c:idx val="1"/>
          <c:order val="1"/>
          <c:tx>
            <c:v>All Institutions</c:v>
          </c:tx>
          <c:spPr>
            <a:solidFill>
              <a:srgbClr val="00AB8E"/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Heterosexual/ Straight</c:v>
                </c:pt>
                <c:pt idx="1">
                  <c:v>Gay</c:v>
                </c:pt>
                <c:pt idx="2">
                  <c:v>Lesbian</c:v>
                </c:pt>
                <c:pt idx="3">
                  <c:v>Bisexual</c:v>
                </c:pt>
                <c:pt idx="4">
                  <c:v>Queer</c:v>
                </c:pt>
                <c:pt idx="5">
                  <c:v>Pansexual</c:v>
                </c:pt>
                <c:pt idx="6">
                  <c:v>Asexual</c:v>
                </c:pt>
                <c:pt idx="7">
                  <c:v>Not listed above</c:v>
                </c:pt>
              </c:strCache>
            </c:strRef>
          </c:cat>
          <c:val>
            <c:numRef>
              <c:f>Sheet1!$C$2:$C$9</c:f>
              <c:numCache>
                <c:formatCode>0.00%</c:formatCode>
                <c:ptCount val="8"/>
                <c:pt idx="0">
                  <c:v>0.94499999999999995</c:v>
                </c:pt>
                <c:pt idx="1">
                  <c:v>1.4E-2</c:v>
                </c:pt>
                <c:pt idx="2">
                  <c:v>7.0000000000000001E-3</c:v>
                </c:pt>
                <c:pt idx="3">
                  <c:v>1.7999999999999999E-2</c:v>
                </c:pt>
                <c:pt idx="4">
                  <c:v>5.0000000000000001E-3</c:v>
                </c:pt>
                <c:pt idx="5">
                  <c:v>3.0000000000000001E-3</c:v>
                </c:pt>
                <c:pt idx="6">
                  <c:v>3.0000000000000001E-3</c:v>
                </c:pt>
                <c:pt idx="7">
                  <c:v>6.0000000000000001E-3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AA-4AF0-9D9A-3D71D1E48B7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4940928"/>
        <c:axId val="102311040"/>
      </c:barChart>
      <c:catAx>
        <c:axId val="3494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1860000" vert="horz"/>
          <a:lstStyle/>
          <a:p>
            <a:pPr>
              <a:defRPr/>
            </a:pPr>
            <a:endParaRPr lang="en-US"/>
          </a:p>
        </c:txPr>
        <c:crossAx val="102311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11040"/>
        <c:scaling>
          <c:orientation val="minMax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4940928"/>
        <c:crosses val="autoZero"/>
        <c:crossBetween val="between"/>
        <c:majorUnit val="0.1"/>
        <c:minorUnit val="0.04"/>
      </c:valAx>
      <c:spPr>
        <a:noFill/>
        <a:ln w="25403">
          <a:noFill/>
        </a:ln>
      </c:spPr>
    </c:plotArea>
    <c:legend>
      <c:legendPos val="b"/>
      <c:legendEntry>
        <c:idx val="1"/>
        <c:txPr>
          <a:bodyPr/>
          <a:lstStyle/>
          <a:p>
            <a:pPr>
              <a:defRPr baseline="0"/>
            </a:pPr>
            <a:endParaRPr lang="en-US"/>
          </a:p>
        </c:txPr>
      </c:legendEntry>
      <c:layout>
        <c:manualLayout>
          <c:xMode val="edge"/>
          <c:yMode val="edge"/>
          <c:x val="0.27662340818508796"/>
          <c:y val="0.95366828184938424"/>
          <c:w val="0.44366676387673798"/>
          <c:h val="4.6331718150615792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1" i="0" u="none" strike="noStrike" baseline="0">
          <a:solidFill>
            <a:schemeClr val="tx2"/>
          </a:solidFill>
          <a:latin typeface="Garamond"/>
          <a:ea typeface="Garamond"/>
          <a:cs typeface="Garamond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10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AAA78-17A7-42A3-B0AD-4C8562A589E9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94D89-C6B3-4909-B3B0-DC0EF3088B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342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66C31495-1962-4FFD-9D77-83C98B69E852}" type="slidenum">
              <a:rPr lang="en-US" smtClean="0"/>
              <a:pPr defTabSz="901843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7911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DABC0DEF-AE43-4EF1-946F-CB8AA0517050}" type="slidenum">
              <a:rPr lang="en-US" smtClean="0"/>
              <a:pPr defTabSz="901843"/>
              <a:t>11</a:t>
            </a:fld>
            <a:endParaRPr lang="en-US" dirty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3621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244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57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DABC0DEF-AE43-4EF1-946F-CB8AA0517050}" type="slidenum">
              <a:rPr lang="en-US" smtClean="0"/>
              <a:pPr defTabSz="901843"/>
              <a:t>18</a:t>
            </a:fld>
            <a:endParaRPr lang="en-US" dirty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5712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Commitment</a:t>
            </a:r>
            <a:r>
              <a:rPr lang="en-US" baseline="0" dirty="0"/>
              <a:t> to hiring women and minorities represents % indicating “satisfied” or “very satisfied” whereas the chart corresponding to effective hiring practices and policies that increase staff diversity represents % indicating “agree” or “strongly agree”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6959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2728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9275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934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30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95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8372" name="Slide Number Placeholder 3"/>
          <p:cNvSpPr txBox="1">
            <a:spLocks noGrp="1"/>
          </p:cNvSpPr>
          <p:nvPr/>
        </p:nvSpPr>
        <p:spPr bwMode="auto">
          <a:xfrm>
            <a:off x="3897514" y="8829675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58" tIns="45628" rIns="91258" bIns="45628" anchor="b"/>
          <a:lstStyle/>
          <a:p>
            <a:pPr algn="r" defTabSz="901843" eaLnBrk="1" hangingPunct="1"/>
            <a:fld id="{C9B780EA-8C76-4D9B-B74F-A2085F8D6DEE}" type="slidenum">
              <a:rPr lang="en-US" sz="1200" u="none">
                <a:latin typeface="Arial" charset="0"/>
              </a:rPr>
              <a:pPr algn="r" defTabSz="901843" eaLnBrk="1" hangingPunct="1"/>
              <a:t>2</a:t>
            </a:fld>
            <a:endParaRPr lang="en-US" sz="1200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033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DABC0DEF-AE43-4EF1-946F-CB8AA0517050}" type="slidenum">
              <a:rPr lang="en-US" smtClean="0"/>
              <a:pPr defTabSz="901843"/>
              <a:t>26</a:t>
            </a:fld>
            <a:endParaRPr lang="en-US" dirty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7076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689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EDB4EBEC-B7F9-4904-A685-C02E85E9C0C8}" type="slidenum">
              <a:rPr lang="en-US" smtClean="0"/>
              <a:pPr defTabSz="901843"/>
              <a:t>30</a:t>
            </a:fld>
            <a:endParaRPr lang="en-US" dirty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6329" y="4414839"/>
            <a:ext cx="5049156" cy="41846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348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85F7DC21-DDDB-40A7-B2C3-9E23EFB705EF}" type="slidenum">
              <a:rPr lang="en-US" smtClean="0"/>
              <a:pPr defTabSz="901843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32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DABC0DEF-AE43-4EF1-946F-CB8AA0517050}" type="slidenum">
              <a:rPr lang="en-US" smtClean="0"/>
              <a:pPr defTabSz="901843"/>
              <a:t>4</a:t>
            </a:fld>
            <a:endParaRPr lang="en-US" dirty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643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553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039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97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Race= comp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073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14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1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36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091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600" b="1">
                <a:effectLst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fld id="{6F8C9749-9B79-4BF3-925B-C89FE46D4DDE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09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500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227013"/>
            <a:ext cx="2284412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27013"/>
            <a:ext cx="6704013" cy="586898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811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7013"/>
            <a:ext cx="91408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  <a:endParaRPr lang="en-US" noProof="0" dirty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81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  <a:effectLst/>
                <a:latin typeface="Franklin Gothic Book" panose="020B0503020102020204" pitchFamily="34" charset="0"/>
              </a:defRPr>
            </a:lvl1pPr>
            <a:lvl2pPr>
              <a:defRPr>
                <a:effectLst/>
                <a:latin typeface="Franklin Gothic Book" panose="020B0503020102020204" pitchFamily="34" charset="0"/>
              </a:defRPr>
            </a:lvl2pPr>
            <a:lvl3pPr>
              <a:defRPr>
                <a:effectLst/>
                <a:latin typeface="Franklin Gothic Book" panose="020B0503020102020204" pitchFamily="34" charset="0"/>
              </a:defRPr>
            </a:lvl3pPr>
            <a:lvl4pPr>
              <a:defRPr>
                <a:effectLst/>
                <a:latin typeface="Franklin Gothic Book" panose="020B0503020102020204" pitchFamily="34" charset="0"/>
              </a:defRPr>
            </a:lvl4pPr>
            <a:lvl5pPr>
              <a:defRPr>
                <a:effectLst/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0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26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effectLst/>
                <a:latin typeface="Franklin Gothic Book" panose="020B0503020102020204" pitchFamily="34" charset="0"/>
              </a:defRPr>
            </a:lvl1pPr>
            <a:lvl2pPr>
              <a:defRPr sz="2400">
                <a:solidFill>
                  <a:schemeClr val="tx2"/>
                </a:solidFill>
                <a:effectLst/>
                <a:latin typeface="Franklin Gothic Book" panose="020B0503020102020204" pitchFamily="34" charset="0"/>
              </a:defRPr>
            </a:lvl2pPr>
            <a:lvl3pPr>
              <a:defRPr sz="2000">
                <a:solidFill>
                  <a:schemeClr val="tx2"/>
                </a:solidFill>
                <a:effectLst/>
                <a:latin typeface="Franklin Gothic Book" panose="020B0503020102020204" pitchFamily="34" charset="0"/>
              </a:defRPr>
            </a:lvl3pPr>
            <a:lvl4pPr>
              <a:defRPr sz="1800">
                <a:solidFill>
                  <a:schemeClr val="tx2"/>
                </a:solidFill>
                <a:effectLst/>
                <a:latin typeface="Franklin Gothic Book" panose="020B0503020102020204" pitchFamily="34" charset="0"/>
              </a:defRPr>
            </a:lvl4pPr>
            <a:lvl5pPr>
              <a:defRPr sz="1800">
                <a:solidFill>
                  <a:schemeClr val="tx2"/>
                </a:solidFill>
                <a:effectLst/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>
                <a:effectLst/>
                <a:latin typeface="Franklin Gothic Book" panose="020B0503020102020204" pitchFamily="34" charset="0"/>
              </a:defRPr>
            </a:lvl1pPr>
            <a:lvl2pPr>
              <a:defRPr sz="2400">
                <a:effectLst/>
                <a:latin typeface="Franklin Gothic Book" panose="020B0503020102020204" pitchFamily="34" charset="0"/>
              </a:defRPr>
            </a:lvl2pPr>
            <a:lvl3pPr>
              <a:defRPr sz="2000">
                <a:effectLst/>
                <a:latin typeface="Franklin Gothic Book" panose="020B0503020102020204" pitchFamily="34" charset="0"/>
              </a:defRPr>
            </a:lvl3pPr>
            <a:lvl4pPr>
              <a:defRPr sz="1800">
                <a:effectLst/>
                <a:latin typeface="Franklin Gothic Book" panose="020B0503020102020204" pitchFamily="34" charset="0"/>
              </a:defRPr>
            </a:lvl4pPr>
            <a:lvl5pPr>
              <a:defRPr sz="1800">
                <a:effectLst/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859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38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936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96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54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0" y="227013"/>
            <a:ext cx="91408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989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endParaRPr lang="en-US" dirty="0"/>
          </a:p>
        </p:txBody>
      </p:sp>
      <p:sp>
        <p:nvSpPr>
          <p:cNvPr id="7989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43014" name="Picture 8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75" y="0"/>
            <a:ext cx="9080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9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>
            <a:hlinkClick r:id="rId15" action="ppaction://hlinksldjump"/>
          </p:cNvPr>
          <p:cNvSpPr txBox="1"/>
          <p:nvPr/>
        </p:nvSpPr>
        <p:spPr>
          <a:xfrm>
            <a:off x="5920871" y="6604084"/>
            <a:ext cx="1665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u="none" dirty="0" smtClean="0">
                <a:solidFill>
                  <a:schemeClr val="tx1"/>
                </a:solidFill>
              </a:rPr>
              <a:t>Return to Table of Contents</a:t>
            </a:r>
            <a:endParaRPr lang="en-US" sz="1050" u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079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20.xml"/><Relationship Id="rId26" Type="http://schemas.openxmlformats.org/officeDocument/2006/relationships/slide" Target="slide28.xml"/><Relationship Id="rId3" Type="http://schemas.openxmlformats.org/officeDocument/2006/relationships/slide" Target="slide4.xml"/><Relationship Id="rId21" Type="http://schemas.openxmlformats.org/officeDocument/2006/relationships/slide" Target="slide23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9.xml"/><Relationship Id="rId25" Type="http://schemas.openxmlformats.org/officeDocument/2006/relationships/slide" Target="slide27.xml"/><Relationship Id="rId2" Type="http://schemas.openxmlformats.org/officeDocument/2006/relationships/notesSlide" Target="../notesSlides/notesSlide3.xml"/><Relationship Id="rId16" Type="http://schemas.openxmlformats.org/officeDocument/2006/relationships/slide" Target="slide18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4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6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5.xml"/><Relationship Id="rId10" Type="http://schemas.openxmlformats.org/officeDocument/2006/relationships/slide" Target="slide11.xml"/><Relationship Id="rId19" Type="http://schemas.openxmlformats.org/officeDocument/2006/relationships/slide" Target="slide21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1768475"/>
            <a:ext cx="9144000" cy="1736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>
                <a:solidFill>
                  <a:srgbClr val="00AB8E"/>
                </a:solidFill>
                <a:latin typeface="Franklin Gothic Book" panose="020B0503020102020204" pitchFamily="34" charset="0"/>
              </a:rPr>
              <a:t>Sample University</a:t>
            </a:r>
            <a:r>
              <a:rPr lang="en-US" sz="3600" b="1" dirty="0">
                <a:latin typeface="Franklin Gothic Book" panose="020B0503020102020204" pitchFamily="34" charset="0"/>
              </a:rPr>
              <a:t/>
            </a:r>
            <a:br>
              <a:rPr lang="en-US" sz="3600" b="1" dirty="0">
                <a:latin typeface="Franklin Gothic Book" panose="020B0503020102020204" pitchFamily="34" charset="0"/>
              </a:rPr>
            </a:br>
            <a:r>
              <a:rPr lang="en-US" sz="3600" b="1" dirty="0">
                <a:solidFill>
                  <a:srgbClr val="1F2A44"/>
                </a:solidFill>
                <a:latin typeface="Franklin Gothic Book" panose="020B0503020102020204" pitchFamily="34" charset="0"/>
              </a:rPr>
              <a:t>Staff Climate Survey</a:t>
            </a:r>
            <a:r>
              <a:rPr lang="en-US" sz="3600" b="1" dirty="0">
                <a:solidFill>
                  <a:schemeClr val="accent1"/>
                </a:solidFill>
                <a:latin typeface="Franklin Gothic Book" panose="020B0503020102020204" pitchFamily="34" charset="0"/>
              </a:rPr>
              <a:t/>
            </a:r>
            <a:br>
              <a:rPr lang="en-US" sz="3600" b="1" dirty="0">
                <a:solidFill>
                  <a:schemeClr val="accent1"/>
                </a:solidFill>
                <a:latin typeface="Franklin Gothic Book" panose="020B0503020102020204" pitchFamily="34" charset="0"/>
              </a:rPr>
            </a:br>
            <a:r>
              <a:rPr lang="en-US" sz="3600" b="1" dirty="0">
                <a:solidFill>
                  <a:srgbClr val="00AB8E"/>
                </a:solidFill>
                <a:latin typeface="Franklin Gothic Book" panose="020B0503020102020204" pitchFamily="34" charset="0"/>
              </a:rPr>
              <a:t>2018-2019 Results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  <p:custDataLst>
              <p:tags r:id="rId1"/>
            </p:custDataLst>
          </p:nvPr>
        </p:nvSpPr>
        <p:spPr>
          <a:xfrm>
            <a:off x="0" y="3962400"/>
            <a:ext cx="9144000" cy="2057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r>
              <a:rPr lang="en-US" sz="1800" b="1" dirty="0">
                <a:effectLst/>
                <a:latin typeface="Franklin Gothic Book" panose="020B0503020102020204" pitchFamily="34" charset="0"/>
              </a:rPr>
              <a:t>Staff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endParaRPr lang="en-US" sz="1800" b="1" dirty="0">
              <a:effectLst/>
              <a:latin typeface="Franklin Gothic Book" panose="020B0503020102020204" pitchFamily="34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defRPr/>
            </a:pPr>
            <a:r>
              <a:rPr lang="en-US" sz="2200" dirty="0">
                <a:latin typeface="Franklin Gothic Book" panose="020B0503020102020204" pitchFamily="34" charset="0"/>
              </a:rPr>
              <a:t>Sample University 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r>
              <a:rPr lang="en-US" sz="1800" dirty="0" smtClean="0">
                <a:effectLst/>
                <a:latin typeface="Franklin Gothic Book" panose="020B0503020102020204" pitchFamily="34" charset="0"/>
              </a:rPr>
              <a:t>N=99</a:t>
            </a:r>
            <a:endParaRPr lang="en-US" sz="1800" dirty="0">
              <a:effectLst/>
              <a:latin typeface="Franklin Gothic Book" panose="020B05030201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endParaRPr lang="en-US" sz="1800" dirty="0">
              <a:latin typeface="Franklin Gothic Book" panose="020B0503020102020204" pitchFamily="34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defRPr/>
            </a:pPr>
            <a:r>
              <a:rPr lang="en-US" sz="2200" dirty="0">
                <a:latin typeface="Franklin Gothic Book" panose="020B0503020102020204" pitchFamily="34" charset="0"/>
              </a:rPr>
              <a:t>Comparison Group 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r>
              <a:rPr lang="en-US" sz="1800" dirty="0" smtClean="0">
                <a:latin typeface="Franklin Gothic Book" panose="020B0503020102020204" pitchFamily="34" charset="0"/>
              </a:rPr>
              <a:t>N=1,085</a:t>
            </a:r>
            <a:endParaRPr lang="en-US" sz="1800" b="1" dirty="0">
              <a:effectLst/>
              <a:latin typeface="Franklin Gothic Book" panose="020B05030201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endParaRPr lang="en-US" sz="1200" b="1" dirty="0">
              <a:effectLst/>
              <a:latin typeface="Franklin Gothic Book" panose="020B05030201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endParaRPr lang="en-US" sz="1800" b="1" dirty="0">
              <a:effectLst/>
              <a:latin typeface="Franklin Gothic Book" panose="020B0503020102020204" pitchFamily="34" charset="0"/>
            </a:endParaRPr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0" y="61722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i="1" u="none" dirty="0">
                <a:solidFill>
                  <a:srgbClr val="00AB8E"/>
                </a:solidFill>
                <a:latin typeface="Franklin Gothic Book" panose="020B0503020102020204" pitchFamily="34" charset="0"/>
              </a:rPr>
              <a:t>Higher Education Research Institute, University of California at Los Angeles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90600" cy="101600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5867400" y="6668966"/>
            <a:ext cx="16002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81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graphicFrame>
        <p:nvGraphicFramePr>
          <p:cNvPr id="7" name="Identify">
            <a:extLst>
              <a:ext uri="{FF2B5EF4-FFF2-40B4-BE49-F238E27FC236}">
                <a16:creationId xmlns:a16="http://schemas.microsoft.com/office/drawing/2014/main" id="{ED3281EE-AA0B-45C0-A234-9852C6747C7E}"/>
              </a:ext>
            </a:extLst>
          </p:cNvPr>
          <p:cNvGraphicFramePr>
            <a:graphicFrameLocks noGrp="1" noChangeAspect="1"/>
          </p:cNvGraphicFramePr>
          <p:nvPr>
            <p:ph sz="half" idx="2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58353496"/>
              </p:ext>
            </p:extLst>
          </p:nvPr>
        </p:nvGraphicFramePr>
        <p:xfrm>
          <a:off x="457199" y="1430078"/>
          <a:ext cx="8506692" cy="5046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D71C6D19-50F5-4908-8E2F-5A9DE754AD9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1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2606675"/>
            <a:ext cx="9144000" cy="1584325"/>
          </a:xfrm>
          <a:solidFill>
            <a:srgbClr val="98A4AE"/>
          </a:solidFill>
          <a:ln>
            <a:solidFill>
              <a:schemeClr val="tx2"/>
            </a:solidFill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4400" b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Satisfaction &amp; Stress</a:t>
            </a:r>
          </a:p>
        </p:txBody>
      </p:sp>
    </p:spTree>
    <p:extLst>
      <p:ext uri="{BB962C8B-B14F-4D97-AF65-F5344CB8AC3E}">
        <p14:creationId xmlns:p14="http://schemas.microsoft.com/office/powerpoint/2010/main" val="232806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Workplace Satisfaction</a:t>
            </a:r>
            <a:br>
              <a:rPr lang="en-US" dirty="0"/>
            </a:br>
            <a:r>
              <a:rPr lang="en-US" sz="2000" dirty="0"/>
              <a:t>(% Indicating “Satisfied” or “Very Satisfied”)</a:t>
            </a:r>
            <a:endParaRPr lang="en-US" dirty="0"/>
          </a:p>
        </p:txBody>
      </p:sp>
      <p:graphicFrame>
        <p:nvGraphicFramePr>
          <p:cNvPr id="11" name="Workplace Satisfactio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6329027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79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Workplace &amp; Overall Satisfaction </a:t>
            </a:r>
            <a:br>
              <a:rPr lang="en-US" dirty="0"/>
            </a:br>
            <a:r>
              <a:rPr lang="en-US" sz="2000" dirty="0"/>
              <a:t>(% Indicating “Satisfied” or “Very Satisfied”)</a:t>
            </a:r>
          </a:p>
        </p:txBody>
      </p:sp>
      <p:graphicFrame>
        <p:nvGraphicFramePr>
          <p:cNvPr id="11" name="Overall Satisfactio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895939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69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3290"/>
            <a:ext cx="9140825" cy="1143000"/>
          </a:xfrm>
        </p:spPr>
        <p:txBody>
          <a:bodyPr/>
          <a:lstStyle/>
          <a:p>
            <a:r>
              <a:rPr lang="en-US" dirty="0"/>
              <a:t>Work-Life Balance</a:t>
            </a:r>
          </a:p>
        </p:txBody>
      </p:sp>
      <p:graphicFrame>
        <p:nvGraphicFramePr>
          <p:cNvPr id="11" name="Worklife Balanc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573"/>
              </p:ext>
            </p:extLst>
          </p:nvPr>
        </p:nvGraphicFramePr>
        <p:xfrm>
          <a:off x="457200" y="1600200"/>
          <a:ext cx="5486400" cy="4400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10" name="Healthy Balanc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472279"/>
              </p:ext>
            </p:extLst>
          </p:nvPr>
        </p:nvGraphicFramePr>
        <p:xfrm>
          <a:off x="6072554" y="1475509"/>
          <a:ext cx="2754923" cy="5186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53200" y="1219200"/>
            <a:ext cx="205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none" dirty="0">
                <a:solidFill>
                  <a:schemeClr val="tx2"/>
                </a:solidFill>
                <a:latin typeface="Franklin Gothic Medium"/>
                <a:cs typeface="Franklin Gothic Medium"/>
              </a:rPr>
              <a:t>(% Indicating “Agree” or “Strongly Agree”)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1276290"/>
            <a:ext cx="4004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none" dirty="0">
                <a:solidFill>
                  <a:srgbClr val="1F2A44"/>
                </a:solidFill>
                <a:latin typeface="Franklin Gothic Medium"/>
                <a:cs typeface="Franklin Gothic Medium"/>
              </a:rPr>
              <a:t>(% Indicating “Satisfied” or “Very Satisfied”</a:t>
            </a:r>
            <a:r>
              <a:rPr lang="en-US" u="none" dirty="0">
                <a:solidFill>
                  <a:srgbClr val="1F2A44"/>
                </a:solidFill>
                <a:latin typeface="Franklin Gothic Medium"/>
                <a:cs typeface="Franklin Gothic Medium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7454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Satisfaction with Benefits &amp; Compensation</a:t>
            </a:r>
            <a:br>
              <a:rPr lang="en-US" dirty="0"/>
            </a:br>
            <a:r>
              <a:rPr lang="en-US" sz="2000" dirty="0"/>
              <a:t>(% Indicating “Satisfied” or “Very Satisfied”)</a:t>
            </a:r>
            <a:endParaRPr lang="en-US" dirty="0"/>
          </a:p>
        </p:txBody>
      </p:sp>
      <p:graphicFrame>
        <p:nvGraphicFramePr>
          <p:cNvPr id="11" name="Benefit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581417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1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Stress</a:t>
            </a:r>
            <a:br>
              <a:rPr lang="en-US" dirty="0"/>
            </a:br>
            <a:r>
              <a:rPr lang="en-US" sz="2000" dirty="0"/>
              <a:t>(% Indicating “Somewhat” or “Extensive”)</a:t>
            </a:r>
            <a:endParaRPr lang="en-US" dirty="0"/>
          </a:p>
        </p:txBody>
      </p:sp>
      <p:graphicFrame>
        <p:nvGraphicFramePr>
          <p:cNvPr id="11" name="Stres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362009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32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of Stress:</a:t>
            </a:r>
            <a:br>
              <a:rPr lang="en-US" dirty="0" smtClean="0"/>
            </a:br>
            <a:r>
              <a:rPr lang="en-US" sz="2000" dirty="0" smtClean="0"/>
              <a:t>(% Indicating “Somewhat” or “Extensive”)</a:t>
            </a:r>
            <a:endParaRPr lang="en-US" dirty="0"/>
          </a:p>
        </p:txBody>
      </p:sp>
      <p:graphicFrame>
        <p:nvGraphicFramePr>
          <p:cNvPr id="11" name="Stress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842107"/>
              </p:ext>
            </p:extLst>
          </p:nvPr>
        </p:nvGraphicFramePr>
        <p:xfrm>
          <a:off x="186267" y="1600200"/>
          <a:ext cx="8686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9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2606675"/>
            <a:ext cx="9144000" cy="1584325"/>
          </a:xfrm>
          <a:solidFill>
            <a:srgbClr val="98A4AE"/>
          </a:solidFill>
          <a:ln>
            <a:solidFill>
              <a:schemeClr val="tx2"/>
            </a:solidFill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4400" b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Campus Climate</a:t>
            </a:r>
          </a:p>
        </p:txBody>
      </p:sp>
    </p:spTree>
    <p:extLst>
      <p:ext uri="{BB962C8B-B14F-4D97-AF65-F5344CB8AC3E}">
        <p14:creationId xmlns:p14="http://schemas.microsoft.com/office/powerpoint/2010/main" val="419233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Atmosphere</a:t>
            </a:r>
            <a:br>
              <a:rPr lang="en-US" dirty="0"/>
            </a:br>
            <a:r>
              <a:rPr lang="en-US" sz="2000" dirty="0"/>
              <a:t>(% Indicating “Satisfied” or “Very Satisfied”)</a:t>
            </a:r>
            <a:endParaRPr lang="en-US" dirty="0"/>
          </a:p>
        </p:txBody>
      </p:sp>
      <p:graphicFrame>
        <p:nvGraphicFramePr>
          <p:cNvPr id="11" name="Campus Atmospher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629651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01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152400"/>
            <a:ext cx="9144000" cy="762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College Senior Survey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  <p:custDataLst>
              <p:tags r:id="rId1"/>
            </p:custDataLst>
          </p:nvPr>
        </p:nvSpPr>
        <p:spPr>
          <a:xfrm>
            <a:off x="914400" y="1828800"/>
            <a:ext cx="7315200" cy="4419600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  <a:spcBef>
                <a:spcPct val="100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800" b="1" dirty="0">
                <a:solidFill>
                  <a:srgbClr val="00AB8E"/>
                </a:solidFill>
                <a:effectLst/>
                <a:latin typeface="Franklin Gothic Book" panose="020B0503020102020204" pitchFamily="34" charset="0"/>
              </a:rPr>
              <a:t>Results from the Staff Climate Survey assess the campus climate from the staff perspective. </a:t>
            </a:r>
          </a:p>
          <a:p>
            <a:pPr algn="l" eaLnBrk="1" hangingPunct="1">
              <a:lnSpc>
                <a:spcPct val="90000"/>
              </a:lnSpc>
              <a:spcBef>
                <a:spcPct val="100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800" b="1" dirty="0">
                <a:solidFill>
                  <a:srgbClr val="00AB8E"/>
                </a:solidFill>
                <a:effectLst/>
                <a:latin typeface="Franklin Gothic Book" panose="020B0503020102020204" pitchFamily="34" charset="0"/>
              </a:rPr>
              <a:t>The survey also touches on staff’s level of stress, satisfaction with their institution, and work-related experiences as staff members in postsecondary institutions.</a:t>
            </a:r>
          </a:p>
          <a:p>
            <a:pPr marL="628650" lvl="1" indent="-228600" eaLnBrk="1" hangingPunct="1">
              <a:lnSpc>
                <a:spcPct val="90000"/>
              </a:lnSpc>
              <a:spcBef>
                <a:spcPct val="10000"/>
              </a:spcBef>
              <a:buClr>
                <a:schemeClr val="accent1">
                  <a:lumMod val="50000"/>
                </a:schemeClr>
              </a:buClr>
              <a:defRPr/>
            </a:pPr>
            <a:endParaRPr lang="en-US" sz="800" b="1" dirty="0"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742950" lvl="1" indent="-342900" algn="l" eaLnBrk="1" hangingPunct="1">
              <a:lnSpc>
                <a:spcPct val="90000"/>
              </a:lnSpc>
              <a:spcBef>
                <a:spcPct val="1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2"/>
                </a:solidFill>
                <a:effectLst/>
                <a:latin typeface="Franklin Gothic Medium" panose="020B0603020102020204" pitchFamily="34" charset="0"/>
              </a:rPr>
              <a:t>Staff Demographics</a:t>
            </a:r>
          </a:p>
          <a:p>
            <a:pPr marL="742950" lvl="1" indent="-342900" algn="l" eaLnBrk="1" hangingPunct="1">
              <a:lnSpc>
                <a:spcPct val="90000"/>
              </a:lnSpc>
              <a:spcBef>
                <a:spcPct val="1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2"/>
                </a:solidFill>
                <a:effectLst/>
                <a:latin typeface="Franklin Gothic Medium" panose="020B0603020102020204" pitchFamily="34" charset="0"/>
              </a:rPr>
              <a:t>Satisfaction and Sources of Stress</a:t>
            </a:r>
          </a:p>
          <a:p>
            <a:pPr marL="742950" lvl="1" indent="-342900" algn="l" eaLnBrk="1" hangingPunct="1">
              <a:lnSpc>
                <a:spcPct val="90000"/>
              </a:lnSpc>
              <a:spcBef>
                <a:spcPct val="1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2"/>
                </a:solidFill>
                <a:effectLst/>
                <a:latin typeface="Franklin Gothic Medium" panose="020B0603020102020204" pitchFamily="34" charset="0"/>
              </a:rPr>
              <a:t>Perspectives of Campus Climate</a:t>
            </a:r>
          </a:p>
          <a:p>
            <a:pPr marL="742950" lvl="1" indent="-342900" algn="l" eaLnBrk="1" hangingPunct="1">
              <a:lnSpc>
                <a:spcPct val="90000"/>
              </a:lnSpc>
              <a:spcBef>
                <a:spcPct val="1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2"/>
                </a:solidFill>
                <a:effectLst/>
                <a:latin typeface="Franklin Gothic Medium" panose="020B0603020102020204" pitchFamily="34" charset="0"/>
              </a:rPr>
              <a:t>Work Environment</a:t>
            </a:r>
          </a:p>
          <a:p>
            <a:pPr marL="628650" lvl="1" indent="-228600" eaLnBrk="1" hangingPunct="1">
              <a:lnSpc>
                <a:spcPct val="90000"/>
              </a:lnSpc>
              <a:spcBef>
                <a:spcPct val="10000"/>
              </a:spcBef>
              <a:defRPr/>
            </a:pPr>
            <a:endParaRPr lang="en-US" sz="2000" b="1" dirty="0"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10000"/>
              </a:spcBef>
              <a:defRPr/>
            </a:pPr>
            <a:endParaRPr lang="en-US" sz="2400" b="1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1046163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sz="1000" dirty="0">
              <a:solidFill>
                <a:schemeClr val="bg2"/>
              </a:solidFill>
              <a:latin typeface="+mj-lt"/>
            </a:endParaRPr>
          </a:p>
          <a:p>
            <a:pPr>
              <a:defRPr/>
            </a:pPr>
            <a:r>
              <a:rPr lang="en-US" sz="3600" u="none" dirty="0">
                <a:solidFill>
                  <a:srgbClr val="FFFFFF"/>
                </a:solidFill>
                <a:latin typeface="Franklin Gothic Book" panose="020B0503020102020204" pitchFamily="34" charset="0"/>
              </a:rPr>
              <a:t> </a:t>
            </a:r>
            <a:r>
              <a:rPr lang="en-US" sz="3600" u="none" dirty="0">
                <a:solidFill>
                  <a:schemeClr val="tx2"/>
                </a:solidFill>
                <a:latin typeface="Franklin Gothic Book" panose="020B0503020102020204" pitchFamily="34" charset="0"/>
              </a:rPr>
              <a:t>THE STAFF EXPERIENCE</a:t>
            </a:r>
          </a:p>
          <a:p>
            <a:pPr>
              <a:defRPr/>
            </a:pPr>
            <a:endParaRPr lang="en-US" sz="1600" dirty="0">
              <a:solidFill>
                <a:schemeClr val="bg2"/>
              </a:solidFill>
            </a:endParaRPr>
          </a:p>
        </p:txBody>
      </p:sp>
      <p:cxnSp>
        <p:nvCxnSpPr>
          <p:cNvPr id="46087" name="Straight Connector 7"/>
          <p:cNvCxnSpPr>
            <a:cxnSpLocks noChangeShapeType="1"/>
          </p:cNvCxnSpPr>
          <p:nvPr/>
        </p:nvCxnSpPr>
        <p:spPr bwMode="auto">
          <a:xfrm>
            <a:off x="152400" y="762000"/>
            <a:ext cx="8839200" cy="0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4349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9A53525-F45B-459E-8745-357C9CC11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Diversity</a:t>
            </a:r>
          </a:p>
        </p:txBody>
      </p:sp>
      <p:graphicFrame>
        <p:nvGraphicFramePr>
          <p:cNvPr id="9" name="Campus Diversit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988539"/>
              </p:ext>
            </p:extLst>
          </p:nvPr>
        </p:nvGraphicFramePr>
        <p:xfrm>
          <a:off x="457200" y="1600200"/>
          <a:ext cx="434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6FF390-3E51-443F-A6E9-EF09182246E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2061A6-6E01-4D2E-ABBA-DB4BE1A049B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13" name="Hiring Practices"/>
          <p:cNvGraphicFramePr/>
          <p:nvPr>
            <p:extLst>
              <p:ext uri="{D42A27DB-BD31-4B8C-83A1-F6EECF244321}">
                <p14:modId xmlns:p14="http://schemas.microsoft.com/office/powerpoint/2010/main" val="2134455077"/>
              </p:ext>
            </p:extLst>
          </p:nvPr>
        </p:nvGraphicFramePr>
        <p:xfrm>
          <a:off x="4797032" y="1524000"/>
          <a:ext cx="4118367" cy="232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Hiring Practices2"/>
          <p:cNvGraphicFramePr/>
          <p:nvPr>
            <p:extLst>
              <p:ext uri="{D42A27DB-BD31-4B8C-83A1-F6EECF244321}">
                <p14:modId xmlns:p14="http://schemas.microsoft.com/office/powerpoint/2010/main" val="1694744949"/>
              </p:ext>
            </p:extLst>
          </p:nvPr>
        </p:nvGraphicFramePr>
        <p:xfrm>
          <a:off x="4797032" y="3886200"/>
          <a:ext cx="4118367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019800" y="11430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none" dirty="0">
                <a:solidFill>
                  <a:schemeClr val="tx2"/>
                </a:solidFill>
              </a:rPr>
              <a:t>Hiring Practices</a:t>
            </a:r>
          </a:p>
        </p:txBody>
      </p:sp>
    </p:spTree>
    <p:extLst>
      <p:ext uri="{BB962C8B-B14F-4D97-AF65-F5344CB8AC3E}">
        <p14:creationId xmlns:p14="http://schemas.microsoft.com/office/powerpoint/2010/main" val="213080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Staff Perspectives on Campus Climate</a:t>
            </a:r>
            <a:br>
              <a:rPr lang="en-US" dirty="0"/>
            </a:br>
            <a:r>
              <a:rPr lang="en-US" sz="2000" dirty="0"/>
              <a:t>(% Indicating “Agree” or “Strongly Agree”)</a:t>
            </a:r>
            <a:endParaRPr lang="en-US" dirty="0"/>
          </a:p>
        </p:txBody>
      </p:sp>
      <p:graphicFrame>
        <p:nvGraphicFramePr>
          <p:cNvPr id="11" name="Perspectiv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089922"/>
              </p:ext>
            </p:extLst>
          </p:nvPr>
        </p:nvGraphicFramePr>
        <p:xfrm>
          <a:off x="457200" y="1370013"/>
          <a:ext cx="8229600" cy="4725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29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Campus Community &amp; Diversity:</a:t>
            </a:r>
            <a:br>
              <a:rPr lang="en-US" dirty="0"/>
            </a:br>
            <a:r>
              <a:rPr lang="en-US" dirty="0"/>
              <a:t>Institutional Priorities</a:t>
            </a:r>
            <a:br>
              <a:rPr lang="en-US" dirty="0"/>
            </a:br>
            <a:r>
              <a:rPr lang="en-US" sz="2000" dirty="0"/>
              <a:t>(% Indicating “High” or “Highest” Priority)</a:t>
            </a:r>
            <a:endParaRPr lang="en-US" dirty="0"/>
          </a:p>
        </p:txBody>
      </p:sp>
      <p:graphicFrame>
        <p:nvGraphicFramePr>
          <p:cNvPr id="11" name="Campus Diversit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79001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8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 Discrimination or Exclusion</a:t>
            </a:r>
          </a:p>
        </p:txBody>
      </p:sp>
      <p:graphicFrame>
        <p:nvGraphicFramePr>
          <p:cNvPr id="11" name="Exclusio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374630"/>
              </p:ext>
            </p:extLst>
          </p:nvPr>
        </p:nvGraphicFramePr>
        <p:xfrm>
          <a:off x="457200" y="1295400"/>
          <a:ext cx="8229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53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Discrimination and Harassment</a:t>
            </a:r>
            <a:br>
              <a:rPr lang="en-US" dirty="0"/>
            </a:br>
            <a:r>
              <a:rPr lang="en-US" sz="2000" dirty="0"/>
              <a:t>(% Indicating  Ever Experienced at This Institution):</a:t>
            </a:r>
            <a:endParaRPr lang="en-US" dirty="0"/>
          </a:p>
        </p:txBody>
      </p:sp>
      <p:graphicFrame>
        <p:nvGraphicFramePr>
          <p:cNvPr id="11" name="Discriminatio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341223"/>
              </p:ext>
            </p:extLst>
          </p:nvPr>
        </p:nvGraphicFramePr>
        <p:xfrm>
          <a:off x="457200" y="1295400"/>
          <a:ext cx="8077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4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Staff Satisfaction with </a:t>
            </a:r>
            <a:br>
              <a:rPr lang="en-US" dirty="0"/>
            </a:br>
            <a:r>
              <a:rPr lang="en-US" dirty="0"/>
              <a:t>Administrative </a:t>
            </a:r>
            <a:r>
              <a:rPr lang="en-US" dirty="0" smtClean="0"/>
              <a:t>Responses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>(% Indicating “Satisfied” or “Very Satisfied”)</a:t>
            </a:r>
            <a:endParaRPr lang="en-US" dirty="0"/>
          </a:p>
        </p:txBody>
      </p:sp>
      <p:graphicFrame>
        <p:nvGraphicFramePr>
          <p:cNvPr id="11" name="Satisfaction with Respons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927981"/>
              </p:ext>
            </p:extLst>
          </p:nvPr>
        </p:nvGraphicFramePr>
        <p:xfrm>
          <a:off x="533400" y="18288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93818" y="1690689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u="none" dirty="0">
                <a:solidFill>
                  <a:schemeClr val="tx2"/>
                </a:solidFill>
              </a:rPr>
              <a:t>Satisfaction with timeliness of </a:t>
            </a:r>
          </a:p>
          <a:p>
            <a:pPr algn="ctr"/>
            <a:r>
              <a:rPr lang="en-US" sz="1800" b="1" u="none" dirty="0">
                <a:solidFill>
                  <a:schemeClr val="tx2"/>
                </a:solidFill>
              </a:rPr>
              <a:t>administrative responses to:</a:t>
            </a:r>
          </a:p>
        </p:txBody>
      </p:sp>
    </p:spTree>
    <p:extLst>
      <p:ext uri="{BB962C8B-B14F-4D97-AF65-F5344CB8AC3E}">
        <p14:creationId xmlns:p14="http://schemas.microsoft.com/office/powerpoint/2010/main" val="133186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2606675"/>
            <a:ext cx="9144000" cy="1584325"/>
          </a:xfrm>
          <a:solidFill>
            <a:srgbClr val="98A4AE"/>
          </a:solidFill>
          <a:ln>
            <a:solidFill>
              <a:schemeClr val="tx2"/>
            </a:solidFill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4400" b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Work Environment</a:t>
            </a:r>
          </a:p>
        </p:txBody>
      </p:sp>
    </p:spTree>
    <p:extLst>
      <p:ext uri="{BB962C8B-B14F-4D97-AF65-F5344CB8AC3E}">
        <p14:creationId xmlns:p14="http://schemas.microsoft.com/office/powerpoint/2010/main" val="407891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Supervisors</a:t>
            </a:r>
            <a:br>
              <a:rPr lang="en-US" dirty="0"/>
            </a:br>
            <a:r>
              <a:rPr lang="en-US" sz="2000" dirty="0"/>
              <a:t>(% Indicating “Agree” or “Strongly Agree”)</a:t>
            </a:r>
            <a:endParaRPr lang="en-US" dirty="0"/>
          </a:p>
        </p:txBody>
      </p:sp>
      <p:graphicFrame>
        <p:nvGraphicFramePr>
          <p:cNvPr id="11" name="Supervisor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035354"/>
              </p:ext>
            </p:extLst>
          </p:nvPr>
        </p:nvGraphicFramePr>
        <p:xfrm>
          <a:off x="457200" y="14478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5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Development</a:t>
            </a:r>
            <a:br>
              <a:rPr lang="en-US" dirty="0"/>
            </a:br>
            <a:r>
              <a:rPr lang="en-US" sz="2000" dirty="0"/>
              <a:t>(% Indicating “Yes”)</a:t>
            </a:r>
            <a:endParaRPr lang="en-US" dirty="0"/>
          </a:p>
        </p:txBody>
      </p:sp>
      <p:graphicFrame>
        <p:nvGraphicFramePr>
          <p:cNvPr id="11" name="Professional Developmen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499697"/>
              </p:ext>
            </p:extLst>
          </p:nvPr>
        </p:nvGraphicFramePr>
        <p:xfrm>
          <a:off x="457200" y="1143000"/>
          <a:ext cx="8077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52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Development</a:t>
            </a:r>
            <a:br>
              <a:rPr lang="en-US" dirty="0"/>
            </a:br>
            <a:r>
              <a:rPr lang="en-US" sz="2000" dirty="0"/>
              <a:t>(% Indicating “Yes”)</a:t>
            </a:r>
            <a:endParaRPr lang="en-US" dirty="0"/>
          </a:p>
        </p:txBody>
      </p:sp>
      <p:graphicFrame>
        <p:nvGraphicFramePr>
          <p:cNvPr id="11" name="Professional Development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607802"/>
              </p:ext>
            </p:extLst>
          </p:nvPr>
        </p:nvGraphicFramePr>
        <p:xfrm>
          <a:off x="457200" y="1143000"/>
          <a:ext cx="8077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7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>
                <a:solidFill>
                  <a:srgbClr val="1F2A44"/>
                </a:solidFill>
              </a:rPr>
              <a:t>Table of Contents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228600" y="1219200"/>
            <a:ext cx="4419600" cy="5029200"/>
          </a:xfrm>
          <a:noFill/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sz="1600" b="1" u="sng" dirty="0">
                <a:effectLst/>
                <a:latin typeface="Franklin Gothic Book" panose="020B0503020102020204" pitchFamily="34" charset="0"/>
                <a:hlinkClick r:id="rId3" action="ppaction://hlinksldjump"/>
              </a:rPr>
              <a:t>Demographics</a:t>
            </a:r>
            <a:endParaRPr lang="en-US" sz="1600" b="1" u="sng" dirty="0">
              <a:effectLst/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r>
              <a:rPr lang="en-US" sz="1400" b="1" dirty="0">
                <a:effectLst/>
                <a:latin typeface="Franklin Gothic Book" panose="020B0503020102020204" pitchFamily="34" charset="0"/>
                <a:hlinkClick r:id="rId4" action="ppaction://hlinksldjump"/>
              </a:rPr>
              <a:t>Staff Roles &amp; Years Employed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r>
              <a:rPr lang="en-US" sz="1400" b="1" dirty="0">
                <a:effectLst/>
                <a:latin typeface="Franklin Gothic Book" panose="020B0503020102020204" pitchFamily="34" charset="0"/>
                <a:hlinkClick r:id="rId5" action="ppaction://hlinksldjump"/>
              </a:rPr>
              <a:t>Employment Status &amp; Campus Unit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r>
              <a:rPr lang="en-US" sz="1400" b="1" dirty="0">
                <a:effectLst/>
                <a:latin typeface="Franklin Gothic Book" panose="020B0503020102020204" pitchFamily="34" charset="0"/>
                <a:hlinkClick r:id="rId6" action="ppaction://hlinksldjump"/>
              </a:rPr>
              <a:t>Direct Reports &amp; Education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r>
              <a:rPr lang="en-US" sz="1400" b="1" dirty="0">
                <a:effectLst/>
                <a:latin typeface="Franklin Gothic Book" panose="020B0503020102020204" pitchFamily="34" charset="0"/>
                <a:hlinkClick r:id="rId7" action="ppaction://hlinksldjump"/>
              </a:rPr>
              <a:t>Race/Ethnicity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r>
              <a:rPr lang="en-US" sz="1400" b="1" dirty="0">
                <a:latin typeface="Franklin Gothic Book" panose="020B0503020102020204" pitchFamily="34" charset="0"/>
                <a:hlinkClick r:id="rId8" action="ppaction://hlinksldjump"/>
              </a:rPr>
              <a:t>Gender Identity</a:t>
            </a:r>
            <a:endParaRPr lang="en-US" sz="1400" b="1" dirty="0"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sz="1400" b="1" dirty="0">
                <a:latin typeface="Franklin Gothic Book" panose="020B0503020102020204" pitchFamily="34" charset="0"/>
                <a:hlinkClick r:id="rId9" action="ppaction://hlinksldjump"/>
              </a:rPr>
              <a:t>Sexual Orientation</a:t>
            </a:r>
            <a:endParaRPr lang="en-US" sz="1400" b="1" dirty="0"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endParaRPr lang="en-US" sz="1400" b="1" dirty="0">
              <a:effectLst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sz="1600" b="1" u="sng" dirty="0">
                <a:hlinkClick r:id="rId10" action="ppaction://hlinksldjump"/>
              </a:rPr>
              <a:t>Staff</a:t>
            </a:r>
            <a:r>
              <a:rPr lang="en-US" sz="1600" b="1" u="sng" dirty="0">
                <a:effectLst/>
                <a:hlinkClick r:id="rId10" action="ppaction://hlinksldjump"/>
              </a:rPr>
              <a:t> Satisfaction &amp; Sources of Stress</a:t>
            </a:r>
            <a:endParaRPr lang="en-US" sz="1600" b="1" u="sng" dirty="0"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effectLst/>
                <a:latin typeface="Franklin Gothic Book" panose="020B0503020102020204" pitchFamily="34" charset="0"/>
                <a:hlinkClick r:id="rId11" action="ppaction://hlinksldjump"/>
              </a:rPr>
              <a:t>Workplace Satisfaction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r>
              <a:rPr lang="en-US" sz="1400" b="1" dirty="0" smtClean="0">
                <a:latin typeface="Franklin Gothic Book" panose="020B0503020102020204" pitchFamily="34" charset="0"/>
                <a:hlinkClick r:id="rId12" action="ppaction://hlinksldjump"/>
              </a:rPr>
              <a:t>Workplace &amp; Overall Satisfaction</a:t>
            </a:r>
            <a:endParaRPr lang="en-US" sz="1400" b="1" dirty="0" smtClean="0"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r>
              <a:rPr lang="en-US" sz="1400" b="1" dirty="0" smtClean="0">
                <a:effectLst/>
                <a:latin typeface="Franklin Gothic Book" panose="020B0503020102020204" pitchFamily="34" charset="0"/>
                <a:hlinkClick r:id="rId13" action="ppaction://hlinksldjump"/>
              </a:rPr>
              <a:t>Satisfaction with Work-Life Balance</a:t>
            </a:r>
            <a:endParaRPr lang="en-US" sz="1400" b="1" dirty="0" smtClean="0"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r>
              <a:rPr lang="en-US" sz="1400" b="1" dirty="0" smtClean="0">
                <a:latin typeface="Franklin Gothic Book" panose="020B0503020102020204" pitchFamily="34" charset="0"/>
                <a:hlinkClick r:id="rId14" action="ppaction://hlinksldjump"/>
              </a:rPr>
              <a:t>Satisfaction </a:t>
            </a:r>
            <a:r>
              <a:rPr lang="en-US" sz="1400" b="1" dirty="0">
                <a:latin typeface="Franklin Gothic Book" panose="020B0503020102020204" pitchFamily="34" charset="0"/>
                <a:hlinkClick r:id="rId14" action="ppaction://hlinksldjump"/>
              </a:rPr>
              <a:t>with Benefits &amp; Compensation</a:t>
            </a:r>
            <a:endParaRPr lang="en-US" sz="1400" b="1" dirty="0"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latin typeface="Franklin Gothic Book" panose="020B0503020102020204" pitchFamily="34" charset="0"/>
                <a:hlinkClick r:id="rId15" action="ppaction://hlinksldjump"/>
              </a:rPr>
              <a:t>Sources of Stress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endParaRPr lang="en-US" sz="1400" b="1" dirty="0">
              <a:solidFill>
                <a:schemeClr val="accent1"/>
              </a:solidFill>
              <a:effectLst/>
              <a:latin typeface="Franklin Gothic Book" panose="020B0503020102020204" pitchFamily="34" charset="0"/>
            </a:endParaRPr>
          </a:p>
        </p:txBody>
      </p:sp>
      <p:sp>
        <p:nvSpPr>
          <p:cNvPr id="5124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4419600" y="1219200"/>
            <a:ext cx="4495800" cy="51816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sz="1600" b="1" u="sng" dirty="0">
                <a:effectLst/>
                <a:latin typeface="Franklin Gothic Book" panose="020B0503020102020204" pitchFamily="34" charset="0"/>
                <a:hlinkClick r:id="rId16" action="ppaction://hlinksldjump"/>
              </a:rPr>
              <a:t>Campus Climate</a:t>
            </a:r>
            <a:endParaRPr lang="en-US" sz="1400" b="1" u="sng" dirty="0">
              <a:effectLst/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17" action="ppaction://hlinksldjump"/>
              </a:rPr>
              <a:t>Campus Atmosphere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18" action="ppaction://hlinksldjump"/>
              </a:rPr>
              <a:t>Campus Diversity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19" action="ppaction://hlinksldjump"/>
              </a:rPr>
              <a:t>Staff Perspectives on Campus Climate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20" action="ppaction://hlinksldjump"/>
              </a:rPr>
              <a:t>Campus Community &amp; Diversity: Institutional Priorities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 smtClean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21" action="ppaction://hlinksldjump"/>
              </a:rPr>
              <a:t>Staff </a:t>
            </a: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21" action="ppaction://hlinksldjump"/>
              </a:rPr>
              <a:t>Discrimination or Exclusion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22" action="ppaction://hlinksldjump"/>
              </a:rPr>
              <a:t>Discrimination and Harassment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latin typeface="Franklin Gothic Book" panose="020B0503020102020204" pitchFamily="34" charset="0"/>
                <a:hlinkClick r:id="rId23" action="ppaction://hlinksldjump"/>
              </a:rPr>
              <a:t>Satisfaction w/ Administrative </a:t>
            </a:r>
            <a:r>
              <a:rPr lang="en-US" sz="1400" b="1" dirty="0" smtClean="0">
                <a:solidFill>
                  <a:schemeClr val="tx2"/>
                </a:solidFill>
                <a:latin typeface="Franklin Gothic Book" panose="020B0503020102020204" pitchFamily="34" charset="0"/>
                <a:hlinkClick r:id="rId23" action="ppaction://hlinksldjump"/>
              </a:rPr>
              <a:t>Responses</a:t>
            </a:r>
            <a:endParaRPr lang="en-US" sz="1400" b="1" dirty="0">
              <a:solidFill>
                <a:schemeClr val="tx2"/>
              </a:solidFill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endParaRPr lang="en-US" sz="1400" b="1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sz="1600" b="1" u="sng" dirty="0">
                <a:latin typeface="Franklin Gothic Book" panose="020B0503020102020204" pitchFamily="34" charset="0"/>
                <a:hlinkClick r:id="rId24" action="ppaction://hlinksldjump"/>
              </a:rPr>
              <a:t>Work Environment</a:t>
            </a:r>
            <a:endParaRPr lang="en-US" sz="1400" b="1" u="sng" dirty="0"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latin typeface="Franklin Gothic Book" panose="020B0503020102020204" pitchFamily="34" charset="0"/>
                <a:hlinkClick r:id="rId25" action="ppaction://hlinksldjump"/>
              </a:rPr>
              <a:t>Supervisors</a:t>
            </a:r>
            <a:endParaRPr lang="en-US" sz="1400" b="1" dirty="0">
              <a:solidFill>
                <a:schemeClr val="tx2"/>
              </a:solidFill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latin typeface="Franklin Gothic Book" panose="020B0503020102020204" pitchFamily="34" charset="0"/>
                <a:hlinkClick r:id="rId26" action="ppaction://hlinksldjump"/>
              </a:rPr>
              <a:t>Professional Development</a:t>
            </a:r>
            <a:endParaRPr lang="en-US" sz="1400" b="1" dirty="0">
              <a:solidFill>
                <a:schemeClr val="tx2"/>
              </a:solidFill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endParaRPr lang="en-US" sz="1400" b="1" dirty="0">
              <a:solidFill>
                <a:schemeClr val="accent1"/>
              </a:solidFill>
              <a:effectLst/>
            </a:endParaRP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Clr>
                <a:srgbClr val="7680AC"/>
              </a:buClr>
              <a:defRPr/>
            </a:pPr>
            <a:endParaRPr lang="en-US" sz="1600" b="1" u="sng" dirty="0">
              <a:solidFill>
                <a:srgbClr val="7680AC"/>
              </a:solidFill>
              <a:effectLst/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8D7C8F23-FC2C-44CB-A06C-00C38E114FE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4711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  <a:noFill/>
        </p:spPr>
        <p:txBody>
          <a:bodyPr/>
          <a:lstStyle/>
          <a:p>
            <a:fld id="{C6F35A29-9CD1-4C25-8368-ACFA5304641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7F5072C-1879-45EC-BF09-E10F1DDC9B67}"/>
              </a:ext>
            </a:extLst>
          </p:cNvPr>
          <p:cNvSpPr/>
          <p:nvPr/>
        </p:nvSpPr>
        <p:spPr bwMode="auto">
          <a:xfrm>
            <a:off x="5867400" y="6629400"/>
            <a:ext cx="17526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94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529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10600" y="6400800"/>
            <a:ext cx="533400" cy="457200"/>
          </a:xfrm>
          <a:noFill/>
        </p:spPr>
        <p:txBody>
          <a:bodyPr/>
          <a:lstStyle/>
          <a:p>
            <a:fld id="{10D9E89E-C88D-469B-950F-0AD71B54491C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3252" name="Rectangle 2"/>
          <p:cNvSpPr>
            <a:spLocks noChangeArrowheads="1"/>
          </p:cNvSpPr>
          <p:nvPr/>
        </p:nvSpPr>
        <p:spPr bwMode="auto">
          <a:xfrm>
            <a:off x="0" y="16764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For more information about </a:t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HERI/CIRP Surveys</a:t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/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The Freshman Survey</a:t>
            </a:r>
            <a:b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Your First College Year Survey</a:t>
            </a:r>
          </a:p>
          <a:p>
            <a:pPr algn="ctr" eaLnBrk="1" hangingPunct="1">
              <a:defRPr/>
            </a:pP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Diverse Learning Environments Survey</a:t>
            </a:r>
            <a:b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College Senior Survey</a:t>
            </a:r>
          </a:p>
          <a:p>
            <a:pPr algn="ctr" eaLnBrk="1" hangingPunct="1">
              <a:defRPr/>
            </a:pP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The Faculty Survey</a:t>
            </a:r>
            <a:b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Staff Climate Survey</a:t>
            </a: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/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/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Please contact:</a:t>
            </a:r>
          </a:p>
          <a:p>
            <a:pPr algn="ctr" eaLnBrk="1" hangingPunct="1">
              <a:defRPr/>
            </a:pP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heri@ucla.edu</a:t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(310) 825-1925</a:t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www.heri.ucla.edu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0"/>
            <a:ext cx="8229600" cy="906618"/>
          </a:xfrm>
          <a:prstGeom prst="rect">
            <a:avLst/>
          </a:prstGeom>
          <a:solidFill>
            <a:schemeClr val="bg2"/>
          </a:solidFill>
        </p:spPr>
        <p:txBody>
          <a:bodyPr anchor="ctr" anchorCtr="0">
            <a:noAutofit/>
          </a:bodyPr>
          <a:lstStyle/>
          <a:p>
            <a:pPr algn="ctr">
              <a:defRPr/>
            </a:pPr>
            <a:r>
              <a:rPr lang="en-US" sz="2600" u="none" dirty="0">
                <a:solidFill>
                  <a:srgbClr val="FFFFFF"/>
                </a:solidFill>
                <a:latin typeface="Franklin Gothic Medium" panose="020B0603020102020204" pitchFamily="34" charset="0"/>
              </a:rPr>
              <a:t>The more you get to know your campus community, </a:t>
            </a:r>
            <a:br>
              <a:rPr lang="en-US" sz="2600" u="none" dirty="0">
                <a:solidFill>
                  <a:srgbClr val="FFFFFF"/>
                </a:solidFill>
                <a:latin typeface="Franklin Gothic Medium" panose="020B0603020102020204" pitchFamily="34" charset="0"/>
              </a:rPr>
            </a:br>
            <a:r>
              <a:rPr lang="en-US" sz="2600" u="none" dirty="0">
                <a:solidFill>
                  <a:srgbClr val="FFFFFF"/>
                </a:solidFill>
                <a:latin typeface="Franklin Gothic Medium" panose="020B0603020102020204" pitchFamily="34" charset="0"/>
              </a:rPr>
              <a:t>the better you can understand their needs. </a:t>
            </a:r>
          </a:p>
        </p:txBody>
      </p:sp>
    </p:spTree>
    <p:extLst>
      <p:ext uri="{BB962C8B-B14F-4D97-AF65-F5344CB8AC3E}">
        <p14:creationId xmlns:p14="http://schemas.microsoft.com/office/powerpoint/2010/main" val="5316235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2606675"/>
            <a:ext cx="9144000" cy="1584325"/>
          </a:xfrm>
          <a:solidFill>
            <a:srgbClr val="98A4AE"/>
          </a:solidFill>
          <a:ln>
            <a:solidFill>
              <a:schemeClr val="tx2"/>
            </a:solidFill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4400" b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Demographics</a:t>
            </a:r>
          </a:p>
        </p:txBody>
      </p:sp>
    </p:spTree>
    <p:extLst>
      <p:ext uri="{BB962C8B-B14F-4D97-AF65-F5344CB8AC3E}">
        <p14:creationId xmlns:p14="http://schemas.microsoft.com/office/powerpoint/2010/main" val="96921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60ED66D-ECA8-46C2-A7E5-D4D6E042E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graphicFrame>
        <p:nvGraphicFramePr>
          <p:cNvPr id="7" name="Role">
            <a:extLst>
              <a:ext uri="{FF2B5EF4-FFF2-40B4-BE49-F238E27FC236}">
                <a16:creationId xmlns:a16="http://schemas.microsoft.com/office/drawing/2014/main" id="{401F6FA6-E4FF-4160-AB3B-54ECE0D7359D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781185"/>
              </p:ext>
            </p:extLst>
          </p:nvPr>
        </p:nvGraphicFramePr>
        <p:xfrm>
          <a:off x="-74048" y="1563687"/>
          <a:ext cx="3500896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7C8F23-FC2C-44CB-A06C-00C38E114FE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7EA65B-0C3A-4A2B-B83F-FCD8F89C6E0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8" name="Years Employed"/>
          <p:cNvGraphicFramePr/>
          <p:nvPr>
            <p:extLst>
              <p:ext uri="{D42A27DB-BD31-4B8C-83A1-F6EECF244321}">
                <p14:modId xmlns:p14="http://schemas.microsoft.com/office/powerpoint/2010/main" val="3481205403"/>
              </p:ext>
            </p:extLst>
          </p:nvPr>
        </p:nvGraphicFramePr>
        <p:xfrm>
          <a:off x="3052689" y="1447800"/>
          <a:ext cx="597876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8285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9A53525-F45B-459E-8745-357C9CC11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6FF390-3E51-443F-A6E9-EF09182246E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2061A6-6E01-4D2E-ABBA-DB4BE1A049B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7" name="Campus Unit">
            <a:extLst>
              <a:ext uri="{FF2B5EF4-FFF2-40B4-BE49-F238E27FC236}">
                <a16:creationId xmlns:a16="http://schemas.microsoft.com/office/drawing/2014/main" id="{ED3281EE-AA0B-45C0-A234-9852C6747C7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9917698"/>
              </p:ext>
            </p:extLst>
          </p:nvPr>
        </p:nvGraphicFramePr>
        <p:xfrm>
          <a:off x="3429000" y="1524000"/>
          <a:ext cx="5410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Employment">
            <a:extLst>
              <a:ext uri="{FF2B5EF4-FFF2-40B4-BE49-F238E27FC236}">
                <a16:creationId xmlns:a16="http://schemas.microsoft.com/office/drawing/2014/main" id="{679EF318-F708-46F5-9BA0-B026780A66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0318395"/>
              </p:ext>
            </p:extLst>
          </p:nvPr>
        </p:nvGraphicFramePr>
        <p:xfrm>
          <a:off x="381000" y="1371600"/>
          <a:ext cx="2895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1866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6" name="Direct Reports">
            <a:extLst>
              <a:ext uri="{FF2B5EF4-FFF2-40B4-BE49-F238E27FC236}">
                <a16:creationId xmlns:a16="http://schemas.microsoft.com/office/drawing/2014/main" id="{679EF318-F708-46F5-9BA0-B026780A66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292512"/>
              </p:ext>
            </p:extLst>
          </p:nvPr>
        </p:nvGraphicFramePr>
        <p:xfrm>
          <a:off x="304800" y="1371600"/>
          <a:ext cx="2895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Highest Education">
            <a:extLst>
              <a:ext uri="{FF2B5EF4-FFF2-40B4-BE49-F238E27FC236}">
                <a16:creationId xmlns:a16="http://schemas.microsoft.com/office/drawing/2014/main" id="{ED3281EE-AA0B-45C0-A234-9852C6747C7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49037596"/>
              </p:ext>
            </p:extLst>
          </p:nvPr>
        </p:nvGraphicFramePr>
        <p:xfrm>
          <a:off x="3429000" y="1524000"/>
          <a:ext cx="5410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72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latin typeface="Franklin Gothic Medium" panose="020B0603020102020204" pitchFamily="34" charset="0"/>
              </a:rPr>
              <a:t>Demographics</a:t>
            </a:r>
          </a:p>
        </p:txBody>
      </p:sp>
      <p:graphicFrame>
        <p:nvGraphicFramePr>
          <p:cNvPr id="8" name="Race"/>
          <p:cNvGraphicFramePr>
            <a:graphicFrameLocks noGrp="1" noChangeAspect="1"/>
          </p:cNvGraphicFramePr>
          <p:nvPr>
            <p:ph sz="half" idx="2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37126263"/>
              </p:ext>
            </p:extLst>
          </p:nvPr>
        </p:nvGraphicFramePr>
        <p:xfrm>
          <a:off x="228600" y="1143000"/>
          <a:ext cx="8610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D71C6D19-50F5-4908-8E2F-5A9DE754AD9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18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graphicFrame>
        <p:nvGraphicFramePr>
          <p:cNvPr id="7" name="Gender Identity">
            <a:extLst>
              <a:ext uri="{FF2B5EF4-FFF2-40B4-BE49-F238E27FC236}">
                <a16:creationId xmlns:a16="http://schemas.microsoft.com/office/drawing/2014/main" id="{ED3281EE-AA0B-45C0-A234-9852C6747C7E}"/>
              </a:ext>
            </a:extLst>
          </p:cNvPr>
          <p:cNvGraphicFramePr>
            <a:graphicFrameLocks noGrp="1" noChangeAspect="1"/>
          </p:cNvGraphicFramePr>
          <p:nvPr>
            <p:ph sz="half"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48364353"/>
              </p:ext>
            </p:extLst>
          </p:nvPr>
        </p:nvGraphicFramePr>
        <p:xfrm>
          <a:off x="457200" y="1429555"/>
          <a:ext cx="8382000" cy="5125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D71C6D19-50F5-4908-8E2F-5A9DE754AD9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90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" val="titleBo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" val="titleBo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" val="ctFacIntSa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" val="ctFacIntSa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" val="ctFacIntSa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" val="ctFacIntSa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" val="ctFacIntSat"/>
</p:tagLst>
</file>

<file path=ppt/theme/theme1.xml><?xml version="1.0" encoding="utf-8"?>
<a:theme xmlns:a="http://schemas.openxmlformats.org/drawingml/2006/main" name="STAFF POWERPOINT THEME">
  <a:themeElements>
    <a:clrScheme name="HERI Official">
      <a:dk1>
        <a:sysClr val="windowText" lastClr="000000"/>
      </a:dk1>
      <a:lt1>
        <a:sysClr val="window" lastClr="FFFFFF"/>
      </a:lt1>
      <a:dk2>
        <a:srgbClr val="1F2A44"/>
      </a:dk2>
      <a:lt2>
        <a:srgbClr val="98A4AE"/>
      </a:lt2>
      <a:accent1>
        <a:srgbClr val="E04E39"/>
      </a:accent1>
      <a:accent2>
        <a:srgbClr val="00AB8E"/>
      </a:accent2>
      <a:accent3>
        <a:srgbClr val="DE7C00"/>
      </a:accent3>
      <a:accent4>
        <a:srgbClr val="93328E"/>
      </a:accent4>
      <a:accent5>
        <a:srgbClr val="789D4A"/>
      </a:accent5>
      <a:accent6>
        <a:srgbClr val="FF00FF"/>
      </a:accent6>
      <a:hlink>
        <a:srgbClr val="1F2A44"/>
      </a:hlink>
      <a:folHlink>
        <a:srgbClr val="98A4AE"/>
      </a:folHlink>
    </a:clrScheme>
    <a:fontScheme name="Teamwor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10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FF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11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7680A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BDC0D2"/>
        </a:accent5>
        <a:accent6>
          <a:srgbClr val="5FA369"/>
        </a:accent6>
        <a:hlink>
          <a:srgbClr val="FF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12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7680AC"/>
        </a:accent1>
        <a:accent2>
          <a:srgbClr val="FFFF66"/>
        </a:accent2>
        <a:accent3>
          <a:srgbClr val="AAB8B8"/>
        </a:accent3>
        <a:accent4>
          <a:srgbClr val="DADADA"/>
        </a:accent4>
        <a:accent5>
          <a:srgbClr val="BDC0D2"/>
        </a:accent5>
        <a:accent6>
          <a:srgbClr val="E7E75C"/>
        </a:accent6>
        <a:hlink>
          <a:srgbClr val="000000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13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7680AC"/>
        </a:accent1>
        <a:accent2>
          <a:srgbClr val="FFFF66"/>
        </a:accent2>
        <a:accent3>
          <a:srgbClr val="AAB8B8"/>
        </a:accent3>
        <a:accent4>
          <a:srgbClr val="DADADA"/>
        </a:accent4>
        <a:accent5>
          <a:srgbClr val="BDC0D2"/>
        </a:accent5>
        <a:accent6>
          <a:srgbClr val="E7E75C"/>
        </a:accent6>
        <a:hlink>
          <a:srgbClr val="7680AC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TAFF POWERPOINT THEME" id="{A0C5B33E-B4F3-4C13-8644-90A34F66F0C7}" vid="{528FC8D5-208C-48DC-9329-77983DC4BB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STAFF POWERPOINT THEME</Template>
  <TotalTime>208</TotalTime>
  <Words>562</Words>
  <Application>Microsoft Office PowerPoint</Application>
  <PresentationFormat>On-screen Show (4:3)</PresentationFormat>
  <Paragraphs>176</Paragraphs>
  <Slides>30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Franklin Gothic Book</vt:lpstr>
      <vt:lpstr>Franklin Gothic Medium</vt:lpstr>
      <vt:lpstr>Garamond</vt:lpstr>
      <vt:lpstr>STAFF POWERPOINT THEME</vt:lpstr>
      <vt:lpstr>Sample University Staff Climate Survey 2018-2019 Results</vt:lpstr>
      <vt:lpstr>College Senior Survey</vt:lpstr>
      <vt:lpstr>Table of Contents</vt:lpstr>
      <vt:lpstr>Demographics</vt:lpstr>
      <vt:lpstr>Demographics</vt:lpstr>
      <vt:lpstr>Demographics</vt:lpstr>
      <vt:lpstr>Demographics</vt:lpstr>
      <vt:lpstr>Demographics</vt:lpstr>
      <vt:lpstr>Demographics</vt:lpstr>
      <vt:lpstr>Demographics</vt:lpstr>
      <vt:lpstr>Satisfaction &amp; Stress</vt:lpstr>
      <vt:lpstr>Workplace Satisfaction (% Indicating “Satisfied” or “Very Satisfied”)</vt:lpstr>
      <vt:lpstr>Workplace &amp; Overall Satisfaction  (% Indicating “Satisfied” or “Very Satisfied”)</vt:lpstr>
      <vt:lpstr>Work-Life Balance</vt:lpstr>
      <vt:lpstr>Satisfaction with Benefits &amp; Compensation (% Indicating “Satisfied” or “Very Satisfied”)</vt:lpstr>
      <vt:lpstr>Sources of Stress (% Indicating “Somewhat” or “Extensive”)</vt:lpstr>
      <vt:lpstr>Sources of Stress: (% Indicating “Somewhat” or “Extensive”)</vt:lpstr>
      <vt:lpstr>Campus Climate</vt:lpstr>
      <vt:lpstr>Campus Atmosphere (% Indicating “Satisfied” or “Very Satisfied”)</vt:lpstr>
      <vt:lpstr>Campus Diversity</vt:lpstr>
      <vt:lpstr>Staff Perspectives on Campus Climate (% Indicating “Agree” or “Strongly Agree”)</vt:lpstr>
      <vt:lpstr>Campus Community &amp; Diversity: Institutional Priorities (% Indicating “High” or “Highest” Priority)</vt:lpstr>
      <vt:lpstr>Staff Discrimination or Exclusion</vt:lpstr>
      <vt:lpstr>Discrimination and Harassment (% Indicating  Ever Experienced at This Institution):</vt:lpstr>
      <vt:lpstr>Staff Satisfaction with  Administrative Responses (% Indicating “Satisfied” or “Very Satisfied”)</vt:lpstr>
      <vt:lpstr>Work Environment</vt:lpstr>
      <vt:lpstr>Supervisors (% Indicating “Agree” or “Strongly Agree”)</vt:lpstr>
      <vt:lpstr>Professional Development (% Indicating “Yes”)</vt:lpstr>
      <vt:lpstr>Professional Development (% Indicating “Yes”)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University Staff Climate Survey 2018-2019 Results</dc:title>
  <dc:creator>Jared Planas</dc:creator>
  <cp:lastModifiedBy>Jared Planas</cp:lastModifiedBy>
  <cp:revision>47</cp:revision>
  <dcterms:created xsi:type="dcterms:W3CDTF">2019-05-09T22:39:50Z</dcterms:created>
  <dcterms:modified xsi:type="dcterms:W3CDTF">2019-05-24T18:11:45Z</dcterms:modified>
</cp:coreProperties>
</file>