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tags/tag4.xml" ContentType="application/vnd.openxmlformats-officedocument.presentationml.tags+xml"/>
  <Override PartName="/ppt/notesSlides/notesSlide8.xml" ContentType="application/vnd.openxmlformats-officedocument.presentationml.notesSlide+xml"/>
  <Override PartName="/ppt/charts/chart6.xml" ContentType="application/vnd.openxmlformats-officedocument.drawingml.chart+xml"/>
  <Override PartName="/ppt/tags/tag5.xml" ContentType="application/vnd.openxmlformats-officedocument.presentationml.tags+xml"/>
  <Override PartName="/ppt/notesSlides/notesSlide9.xml" ContentType="application/vnd.openxmlformats-officedocument.presentationml.notesSlide+xml"/>
  <Override PartName="/ppt/charts/chart7.xml" ContentType="application/vnd.openxmlformats-officedocument.drawingml.chart+xml"/>
  <Override PartName="/ppt/tags/tag6.xml" ContentType="application/vnd.openxmlformats-officedocument.presentationml.tags+xml"/>
  <Override PartName="/ppt/notesSlides/notesSlide10.xml" ContentType="application/vnd.openxmlformats-officedocument.presentationml.notesSlide+xml"/>
  <Override PartName="/ppt/charts/chart8.xml" ContentType="application/vnd.openxmlformats-officedocument.drawingml.chart+xml"/>
  <Override PartName="/ppt/notesSlides/notesSlide11.xml" ContentType="application/vnd.openxmlformats-officedocument.presentationml.notesSlide+xml"/>
  <Override PartName="/ppt/charts/chart9.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0.xml" ContentType="application/vnd.openxmlformats-officedocument.drawingml.chart+xml"/>
  <Override PartName="/ppt/tags/tag7.xml" ContentType="application/vnd.openxmlformats-officedocument.presentationml.tags+xml"/>
  <Override PartName="/ppt/notesSlides/notesSlide14.xml" ContentType="application/vnd.openxmlformats-officedocument.presentationml.notesSlide+xml"/>
  <Override PartName="/ppt/charts/chart11.xml" ContentType="application/vnd.openxmlformats-officedocument.drawingml.chart+xml"/>
  <Override PartName="/ppt/tags/tag8.xml" ContentType="application/vnd.openxmlformats-officedocument.presentationml.tags+xml"/>
  <Override PartName="/ppt/notesSlides/notesSlide15.xml" ContentType="application/vnd.openxmlformats-officedocument.presentationml.notesSlide+xml"/>
  <Override PartName="/ppt/charts/chart12.xml" ContentType="application/vnd.openxmlformats-officedocument.drawingml.chart+xml"/>
  <Override PartName="/ppt/notesSlides/notesSlide16.xml" ContentType="application/vnd.openxmlformats-officedocument.presentationml.notesSlide+xml"/>
  <Override PartName="/ppt/tags/tag9.xml" ContentType="application/vnd.openxmlformats-officedocument.presentationml.tags+xml"/>
  <Override PartName="/ppt/notesSlides/notesSlide17.xml" ContentType="application/vnd.openxmlformats-officedocument.presentationml.notesSlide+xml"/>
  <Override PartName="/ppt/charts/chart13.xml" ContentType="application/vnd.openxmlformats-officedocument.drawingml.chart+xml"/>
  <Override PartName="/ppt/tags/tag10.xml" ContentType="application/vnd.openxmlformats-officedocument.presentationml.tags+xml"/>
  <Override PartName="/ppt/notesSlides/notesSlide18.xml" ContentType="application/vnd.openxmlformats-officedocument.presentationml.notesSlide+xml"/>
  <Override PartName="/ppt/charts/chart14.xml" ContentType="application/vnd.openxmlformats-officedocument.drawingml.chart+xml"/>
  <Override PartName="/ppt/tags/tag11.xml" ContentType="application/vnd.openxmlformats-officedocument.presentationml.tags+xml"/>
  <Override PartName="/ppt/notesSlides/notesSlide19.xml" ContentType="application/vnd.openxmlformats-officedocument.presentationml.notesSlide+xml"/>
  <Override PartName="/ppt/charts/chart15.xml" ContentType="application/vnd.openxmlformats-officedocument.drawingml.chart+xml"/>
  <Override PartName="/ppt/tags/tag12.xml" ContentType="application/vnd.openxmlformats-officedocument.presentationml.tags+xml"/>
  <Override PartName="/ppt/notesSlides/notesSlide20.xml" ContentType="application/vnd.openxmlformats-officedocument.presentationml.notesSlide+xml"/>
  <Override PartName="/ppt/charts/chart16.xml" ContentType="application/vnd.openxmlformats-officedocument.drawingml.chart+xml"/>
  <Override PartName="/ppt/notesSlides/notesSlide21.xml" ContentType="application/vnd.openxmlformats-officedocument.presentationml.notesSlide+xml"/>
  <Override PartName="/ppt/charts/chart17.xml" ContentType="application/vnd.openxmlformats-officedocument.drawingml.chart+xml"/>
  <Override PartName="/ppt/notesSlides/notesSlide22.xml" ContentType="application/vnd.openxmlformats-officedocument.presentationml.notesSlide+xml"/>
  <Override PartName="/ppt/tags/tag13.xml" ContentType="application/vnd.openxmlformats-officedocument.presentationml.tags+xml"/>
  <Override PartName="/ppt/notesSlides/notesSlide23.xml" ContentType="application/vnd.openxmlformats-officedocument.presentationml.notesSlide+xml"/>
  <Override PartName="/ppt/charts/chart18.xml" ContentType="application/vnd.openxmlformats-officedocument.drawingml.chart+xml"/>
  <Override PartName="/ppt/tags/tag14.xml" ContentType="application/vnd.openxmlformats-officedocument.presentationml.tags+xml"/>
  <Override PartName="/ppt/notesSlides/notesSlide24.xml" ContentType="application/vnd.openxmlformats-officedocument.presentationml.notesSlide+xml"/>
  <Override PartName="/ppt/charts/chart19.xml" ContentType="application/vnd.openxmlformats-officedocument.drawingml.chart+xml"/>
  <Override PartName="/ppt/tags/tag15.xml" ContentType="application/vnd.openxmlformats-officedocument.presentationml.tags+xml"/>
  <Override PartName="/ppt/notesSlides/notesSlide25.xml" ContentType="application/vnd.openxmlformats-officedocument.presentationml.notesSlide+xml"/>
  <Override PartName="/ppt/charts/chart20.xml" ContentType="application/vnd.openxmlformats-officedocument.drawingml.chart+xml"/>
  <Override PartName="/ppt/tags/tag16.xml" ContentType="application/vnd.openxmlformats-officedocument.presentationml.tags+xml"/>
  <Override PartName="/ppt/notesSlides/notesSlide26.xml" ContentType="application/vnd.openxmlformats-officedocument.presentationml.notesSlide+xml"/>
  <Override PartName="/ppt/charts/chart21.xml" ContentType="application/vnd.openxmlformats-officedocument.drawingml.chart+xml"/>
  <Override PartName="/ppt/notesSlides/notesSlide27.xml" ContentType="application/vnd.openxmlformats-officedocument.presentationml.notesSlide+xml"/>
  <Override PartName="/ppt/tags/tag17.xml" ContentType="application/vnd.openxmlformats-officedocument.presentationml.tags+xml"/>
  <Override PartName="/ppt/notesSlides/notesSlide28.xml" ContentType="application/vnd.openxmlformats-officedocument.presentationml.notesSlide+xml"/>
  <Override PartName="/ppt/charts/chart22.xml" ContentType="application/vnd.openxmlformats-officedocument.drawingml.chart+xml"/>
  <Override PartName="/ppt/tags/tag18.xml" ContentType="application/vnd.openxmlformats-officedocument.presentationml.tags+xml"/>
  <Override PartName="/ppt/notesSlides/notesSlide29.xml" ContentType="application/vnd.openxmlformats-officedocument.presentationml.notesSlide+xml"/>
  <Override PartName="/ppt/charts/chart23.xml" ContentType="application/vnd.openxmlformats-officedocument.drawingml.chart+xml"/>
  <Override PartName="/ppt/tags/tag19.xml" ContentType="application/vnd.openxmlformats-officedocument.presentationml.tags+xml"/>
  <Override PartName="/ppt/notesSlides/notesSlide30.xml" ContentType="application/vnd.openxmlformats-officedocument.presentationml.notesSlide+xml"/>
  <Override PartName="/ppt/charts/chart24.xml" ContentType="application/vnd.openxmlformats-officedocument.drawingml.chart+xml"/>
  <Override PartName="/ppt/tags/tag20.xml" ContentType="application/vnd.openxmlformats-officedocument.presentationml.tags+xml"/>
  <Override PartName="/ppt/notesSlides/notesSlide31.xml" ContentType="application/vnd.openxmlformats-officedocument.presentationml.notesSlide+xml"/>
  <Override PartName="/ppt/charts/chart25.xml" ContentType="application/vnd.openxmlformats-officedocument.drawingml.chart+xml"/>
  <Override PartName="/ppt/tags/tag21.xml" ContentType="application/vnd.openxmlformats-officedocument.presentationml.tags+xml"/>
  <Override PartName="/ppt/notesSlides/notesSlide32.xml" ContentType="application/vnd.openxmlformats-officedocument.presentationml.notesSlide+xml"/>
  <Override PartName="/ppt/charts/chart26.xml" ContentType="application/vnd.openxmlformats-officedocument.drawingml.chart+xml"/>
  <Override PartName="/ppt/notesSlides/notesSlide33.xml" ContentType="application/vnd.openxmlformats-officedocument.presentationml.notesSlide+xml"/>
  <Override PartName="/ppt/charts/chart27.xml" ContentType="application/vnd.openxmlformats-officedocument.drawingml.chart+xml"/>
  <Override PartName="/ppt/tags/tag22.xml" ContentType="application/vnd.openxmlformats-officedocument.presentationml.tags+xml"/>
  <Override PartName="/ppt/notesSlides/notesSlide34.xml" ContentType="application/vnd.openxmlformats-officedocument.presentationml.notesSlide+xml"/>
  <Override PartName="/ppt/charts/chart28.xml" ContentType="application/vnd.openxmlformats-officedocument.drawingml.chart+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0"/>
  </p:notesMasterIdLst>
  <p:handoutMasterIdLst>
    <p:handoutMasterId r:id="rId41"/>
  </p:handoutMasterIdLst>
  <p:sldIdLst>
    <p:sldId id="256" r:id="rId2"/>
    <p:sldId id="469" r:id="rId3"/>
    <p:sldId id="456" r:id="rId4"/>
    <p:sldId id="601" r:id="rId5"/>
    <p:sldId id="676" r:id="rId6"/>
    <p:sldId id="670" r:id="rId7"/>
    <p:sldId id="671" r:id="rId8"/>
    <p:sldId id="672" r:id="rId9"/>
    <p:sldId id="261" r:id="rId10"/>
    <p:sldId id="673" r:id="rId11"/>
    <p:sldId id="649" r:id="rId12"/>
    <p:sldId id="653" r:id="rId13"/>
    <p:sldId id="640" r:id="rId14"/>
    <p:sldId id="644" r:id="rId15"/>
    <p:sldId id="651" r:id="rId16"/>
    <p:sldId id="645" r:id="rId17"/>
    <p:sldId id="652" r:id="rId18"/>
    <p:sldId id="679" r:id="rId19"/>
    <p:sldId id="655" r:id="rId20"/>
    <p:sldId id="680" r:id="rId21"/>
    <p:sldId id="681" r:id="rId22"/>
    <p:sldId id="642" r:id="rId23"/>
    <p:sldId id="657" r:id="rId24"/>
    <p:sldId id="615" r:id="rId25"/>
    <p:sldId id="658" r:id="rId26"/>
    <p:sldId id="659" r:id="rId27"/>
    <p:sldId id="660" r:id="rId28"/>
    <p:sldId id="661" r:id="rId29"/>
    <p:sldId id="628" r:id="rId30"/>
    <p:sldId id="662" r:id="rId31"/>
    <p:sldId id="677" r:id="rId32"/>
    <p:sldId id="666" r:id="rId33"/>
    <p:sldId id="664" r:id="rId34"/>
    <p:sldId id="678" r:id="rId35"/>
    <p:sldId id="497" r:id="rId36"/>
    <p:sldId id="507" r:id="rId37"/>
    <p:sldId id="667" r:id="rId38"/>
    <p:sldId id="281" r:id="rId39"/>
  </p:sldIdLst>
  <p:sldSz cx="9144000" cy="6858000" type="screen4x3"/>
  <p:notesSz cx="6997700" cy="9283700"/>
  <p:defaultTextStyle>
    <a:defPPr>
      <a:defRPr lang="en-US"/>
    </a:defPPr>
    <a:lvl1pPr algn="l" rtl="0" eaLnBrk="0" fontAlgn="base" hangingPunct="0">
      <a:spcBef>
        <a:spcPct val="0"/>
      </a:spcBef>
      <a:spcAft>
        <a:spcPct val="0"/>
      </a:spcAft>
      <a:defRPr sz="2000" u="sng"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u="sng"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u="sng"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u="sng"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u="sng" kern="1200">
        <a:solidFill>
          <a:schemeClr val="tx1"/>
        </a:solidFill>
        <a:latin typeface="Garamond" pitchFamily="18" charset="0"/>
        <a:ea typeface="+mn-ea"/>
        <a:cs typeface="+mn-cs"/>
      </a:defRPr>
    </a:lvl5pPr>
    <a:lvl6pPr marL="2286000" algn="l" defTabSz="914400" rtl="0" eaLnBrk="1" latinLnBrk="0" hangingPunct="1">
      <a:defRPr sz="2000" u="sng" kern="1200">
        <a:solidFill>
          <a:schemeClr val="tx1"/>
        </a:solidFill>
        <a:latin typeface="Garamond" pitchFamily="18" charset="0"/>
        <a:ea typeface="+mn-ea"/>
        <a:cs typeface="+mn-cs"/>
      </a:defRPr>
    </a:lvl6pPr>
    <a:lvl7pPr marL="2743200" algn="l" defTabSz="914400" rtl="0" eaLnBrk="1" latinLnBrk="0" hangingPunct="1">
      <a:defRPr sz="2000" u="sng" kern="1200">
        <a:solidFill>
          <a:schemeClr val="tx1"/>
        </a:solidFill>
        <a:latin typeface="Garamond" pitchFamily="18" charset="0"/>
        <a:ea typeface="+mn-ea"/>
        <a:cs typeface="+mn-cs"/>
      </a:defRPr>
    </a:lvl7pPr>
    <a:lvl8pPr marL="3200400" algn="l" defTabSz="914400" rtl="0" eaLnBrk="1" latinLnBrk="0" hangingPunct="1">
      <a:defRPr sz="2000" u="sng" kern="1200">
        <a:solidFill>
          <a:schemeClr val="tx1"/>
        </a:solidFill>
        <a:latin typeface="Garamond" pitchFamily="18" charset="0"/>
        <a:ea typeface="+mn-ea"/>
        <a:cs typeface="+mn-cs"/>
      </a:defRPr>
    </a:lvl8pPr>
    <a:lvl9pPr marL="3657600" algn="l" defTabSz="914400" rtl="0" eaLnBrk="1" latinLnBrk="0" hangingPunct="1">
      <a:defRPr sz="2000" u="sng"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89BF"/>
    <a:srgbClr val="789D4A"/>
    <a:srgbClr val="1F2A44"/>
    <a:srgbClr val="FFE265"/>
    <a:srgbClr val="FFC50D"/>
    <a:srgbClr val="FFCC29"/>
    <a:srgbClr val="FFA59B"/>
    <a:srgbClr val="FFFFFF"/>
    <a:srgbClr val="C5FFFE"/>
    <a:srgbClr val="ADB3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727" autoAdjust="0"/>
    <p:restoredTop sz="89262" autoAdjust="0"/>
  </p:normalViewPr>
  <p:slideViewPr>
    <p:cSldViewPr>
      <p:cViewPr varScale="1">
        <p:scale>
          <a:sx n="91" d="100"/>
          <a:sy n="91" d="100"/>
        </p:scale>
        <p:origin x="492" y="96"/>
      </p:cViewPr>
      <p:guideLst>
        <p:guide orient="horz" pos="2160"/>
        <p:guide pos="2880"/>
      </p:guideLst>
    </p:cSldViewPr>
  </p:slideViewPr>
  <p:outlineViewPr>
    <p:cViewPr>
      <p:scale>
        <a:sx n="33" d="100"/>
        <a:sy n="33" d="100"/>
      </p:scale>
      <p:origin x="0" y="0"/>
    </p:cViewPr>
  </p:outlineViewPr>
  <p:notesTextViewPr>
    <p:cViewPr>
      <p:scale>
        <a:sx n="93" d="100"/>
        <a:sy n="93" d="100"/>
      </p:scale>
      <p:origin x="0" y="0"/>
    </p:cViewPr>
  </p:notesTextViewPr>
  <p:sorterViewPr>
    <p:cViewPr>
      <p:scale>
        <a:sx n="75" d="100"/>
        <a:sy n="75" d="100"/>
      </p:scale>
      <p:origin x="0" y="0"/>
    </p:cViewPr>
  </p:sorterViewPr>
  <p:notesViewPr>
    <p:cSldViewPr>
      <p:cViewPr varScale="1">
        <p:scale>
          <a:sx n="84" d="100"/>
          <a:sy n="84" d="100"/>
        </p:scale>
        <p:origin x="-3132" y="-84"/>
      </p:cViewPr>
      <p:guideLst>
        <p:guide orient="horz" pos="2924"/>
        <p:guide pos="22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sz="2000" b="0" i="0">
                <a:solidFill>
                  <a:schemeClr val="tx2"/>
                </a:solidFill>
                <a:latin typeface="Franklin Gothic Medium" panose="020B0603020102020204" pitchFamily="34" charset="0"/>
              </a:defRPr>
            </a:pPr>
            <a:r>
              <a:rPr lang="en-US" sz="2000" b="0" i="0" dirty="0">
                <a:solidFill>
                  <a:schemeClr val="tx2"/>
                </a:solidFill>
                <a:latin typeface="Franklin Gothic Medium" panose="020B0603020102020204" pitchFamily="34" charset="0"/>
              </a:rPr>
              <a:t>Sex</a:t>
            </a:r>
          </a:p>
        </c:rich>
      </c:tx>
      <c:layout>
        <c:manualLayout>
          <c:xMode val="edge"/>
          <c:yMode val="edge"/>
          <c:x val="0.33783982594280976"/>
          <c:y val="1.6949152542372881E-2"/>
        </c:manualLayout>
      </c:layout>
      <c:overlay val="0"/>
    </c:title>
    <c:autoTitleDeleted val="0"/>
    <c:plotArea>
      <c:layout>
        <c:manualLayout>
          <c:layoutTarget val="inner"/>
          <c:xMode val="edge"/>
          <c:yMode val="edge"/>
          <c:x val="2.7142619505000205E-2"/>
          <c:y val="0.17364545056867903"/>
          <c:w val="0.78738281387750098"/>
          <c:h val="0.48348490813648903"/>
        </c:manualLayout>
      </c:layout>
      <c:pieChart>
        <c:varyColors val="1"/>
        <c:ser>
          <c:idx val="0"/>
          <c:order val="0"/>
          <c:tx>
            <c:strRef>
              <c:f>Sheet1!$B$1</c:f>
              <c:strCache>
                <c:ptCount val="1"/>
                <c:pt idx="0">
                  <c:v>Institution</c:v>
                </c:pt>
              </c:strCache>
            </c:strRef>
          </c:tx>
          <c:spPr>
            <a:solidFill>
              <a:schemeClr val="accent5"/>
            </a:solidFill>
          </c:spPr>
          <c:dPt>
            <c:idx val="0"/>
            <c:bubble3D val="0"/>
            <c:spPr>
              <a:solidFill>
                <a:schemeClr val="tx2"/>
              </a:solidFill>
            </c:spPr>
            <c:extLst>
              <c:ext xmlns:c16="http://schemas.microsoft.com/office/drawing/2014/chart" uri="{C3380CC4-5D6E-409C-BE32-E72D297353CC}">
                <c16:uniqueId val="{00000001-9D77-4162-9650-74829CAE907F}"/>
              </c:ext>
            </c:extLst>
          </c:dPt>
          <c:dPt>
            <c:idx val="1"/>
            <c:bubble3D val="0"/>
            <c:extLst>
              <c:ext xmlns:c16="http://schemas.microsoft.com/office/drawing/2014/chart" uri="{C3380CC4-5D6E-409C-BE32-E72D297353CC}">
                <c16:uniqueId val="{00000002-9D77-4162-9650-74829CAE907F}"/>
              </c:ext>
            </c:extLst>
          </c:dPt>
          <c:dLbls>
            <c:numFmt formatCode="0.0%" sourceLinked="0"/>
            <c:spPr>
              <a:noFill/>
              <a:ln>
                <a:noFill/>
              </a:ln>
              <a:effectLst/>
            </c:spPr>
            <c:txPr>
              <a:bodyPr/>
              <a:lstStyle/>
              <a:p>
                <a:pPr>
                  <a:defRPr b="1"/>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0.34399999999999997</c:v>
                </c:pt>
                <c:pt idx="1">
                  <c:v>0.65600000000000003</c:v>
                </c:pt>
              </c:numCache>
            </c:numRef>
          </c:val>
          <c:extLst>
            <c:ext xmlns:c16="http://schemas.microsoft.com/office/drawing/2014/chart" uri="{C3380CC4-5D6E-409C-BE32-E72D297353CC}">
              <c16:uniqueId val="{00000003-9D77-4162-9650-74829CAE907F}"/>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17218607542478243"/>
          <c:y val="0.71230170381244717"/>
          <c:w val="0.49027803727924013"/>
          <c:h val="0.11243387645851302"/>
        </c:manualLayout>
      </c:layout>
      <c:overlay val="0"/>
      <c:txPr>
        <a:bodyPr/>
        <a:lstStyle/>
        <a:p>
          <a:pPr>
            <a:defRPr sz="1400" b="1">
              <a:solidFill>
                <a:schemeClr val="tx2"/>
              </a:solidFill>
            </a:defRPr>
          </a:pPr>
          <a:endParaRPr lang="en-US"/>
        </a:p>
      </c:txPr>
    </c:legend>
    <c:plotVisOnly val="1"/>
    <c:dispBlanksAs val="zero"/>
    <c:showDLblsOverMax val="0"/>
  </c:chart>
  <c:txPr>
    <a:bodyPr/>
    <a:lstStyle/>
    <a:p>
      <a:pPr>
        <a:defRPr sz="1800">
          <a:solidFill>
            <a:schemeClr val="bg1"/>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5"/>
            </a:solidFill>
            <a:ln>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Sheet1!$B$2:$B$4</c:f>
              <c:numCache>
                <c:formatCode>0.0</c:formatCode>
                <c:ptCount val="3"/>
                <c:pt idx="0">
                  <c:v>56.7</c:v>
                </c:pt>
                <c:pt idx="1">
                  <c:v>44.5</c:v>
                </c:pt>
                <c:pt idx="2">
                  <c:v>58.9</c:v>
                </c:pt>
              </c:numCache>
            </c:numRef>
          </c:val>
          <c:extLst>
            <c:ext xmlns:c16="http://schemas.microsoft.com/office/drawing/2014/chart" uri="{C3380CC4-5D6E-409C-BE32-E72D297353CC}">
              <c16:uniqueId val="{00000000-2B5D-4258-A51B-6602EEC19413}"/>
            </c:ext>
          </c:extLst>
        </c:ser>
        <c:ser>
          <c:idx val="1"/>
          <c:order val="1"/>
          <c:tx>
            <c:strRef>
              <c:f>Sheet1!$C$1</c:f>
              <c:strCache>
                <c:ptCount val="1"/>
                <c:pt idx="0">
                  <c:v>Comparison</c:v>
                </c:pt>
              </c:strCache>
            </c:strRef>
          </c:tx>
          <c:spPr>
            <a:solidFill>
              <a:schemeClr val="tx2"/>
            </a:solidFill>
            <a:ln>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Sheet1!$C$2:$C$4</c:f>
              <c:numCache>
                <c:formatCode>0.0</c:formatCode>
                <c:ptCount val="3"/>
                <c:pt idx="0">
                  <c:v>53.59</c:v>
                </c:pt>
                <c:pt idx="1">
                  <c:v>53.8</c:v>
                </c:pt>
                <c:pt idx="2">
                  <c:v>53.42</c:v>
                </c:pt>
              </c:numCache>
            </c:numRef>
          </c:val>
          <c:extLst>
            <c:ext xmlns:c16="http://schemas.microsoft.com/office/drawing/2014/chart" uri="{C3380CC4-5D6E-409C-BE32-E72D297353CC}">
              <c16:uniqueId val="{00000001-2B5D-4258-A51B-6602EEC19413}"/>
            </c:ext>
          </c:extLst>
        </c:ser>
        <c:dLbls>
          <c:showLegendKey val="0"/>
          <c:showVal val="0"/>
          <c:showCatName val="0"/>
          <c:showSerName val="0"/>
          <c:showPercent val="0"/>
          <c:showBubbleSize val="0"/>
        </c:dLbls>
        <c:gapWidth val="50"/>
        <c:axId val="48074752"/>
        <c:axId val="46903232"/>
      </c:barChart>
      <c:catAx>
        <c:axId val="48074752"/>
        <c:scaling>
          <c:orientation val="minMax"/>
        </c:scaling>
        <c:delete val="0"/>
        <c:axPos val="b"/>
        <c:numFmt formatCode="General" sourceLinked="1"/>
        <c:majorTickMark val="none"/>
        <c:minorTickMark val="none"/>
        <c:tickLblPos val="nextTo"/>
        <c:crossAx val="46903232"/>
        <c:crosses val="autoZero"/>
        <c:auto val="1"/>
        <c:lblAlgn val="ctr"/>
        <c:lblOffset val="100"/>
        <c:noMultiLvlLbl val="0"/>
      </c:catAx>
      <c:valAx>
        <c:axId val="46903232"/>
        <c:scaling>
          <c:orientation val="minMax"/>
          <c:max val="60"/>
          <c:min val="40"/>
        </c:scaling>
        <c:delete val="0"/>
        <c:axPos val="l"/>
        <c:numFmt formatCode="#,##0" sourceLinked="0"/>
        <c:majorTickMark val="none"/>
        <c:minorTickMark val="none"/>
        <c:tickLblPos val="nextTo"/>
        <c:crossAx val="48074752"/>
        <c:crosses val="autoZero"/>
        <c:crossBetween val="between"/>
        <c:majorUnit val="2"/>
      </c:valAx>
      <c:spPr>
        <a:noFill/>
        <a:ln w="25386">
          <a:noFill/>
        </a:ln>
      </c:spPr>
    </c:plotArea>
    <c:plotVisOnly val="1"/>
    <c:dispBlanksAs val="gap"/>
    <c:showDLblsOverMax val="0"/>
  </c:chart>
  <c:txPr>
    <a:bodyPr/>
    <a:lstStyle/>
    <a:p>
      <a:pPr algn="ctr">
        <a:defRPr lang="en-US" sz="1200" b="1" i="0" u="none" strike="noStrike" kern="1200" baseline="0">
          <a:solidFill>
            <a:schemeClr val="tx2"/>
          </a:solidFill>
          <a:latin typeface="+mn-lt"/>
          <a:ea typeface="+mn-ea"/>
          <a:cs typeface="+mn-cs"/>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209E-2"/>
          <c:y val="2.8790786948176595E-2"/>
          <c:w val="0.94561598224195298"/>
          <c:h val="0.9328214971209301"/>
        </c:manualLayout>
      </c:layout>
      <c:barChart>
        <c:barDir val="col"/>
        <c:grouping val="stacked"/>
        <c:varyColors val="0"/>
        <c:ser>
          <c:idx val="0"/>
          <c:order val="0"/>
          <c:spPr>
            <a:solidFill>
              <a:schemeClr val="accent5"/>
            </a:solidFill>
            <a:ln w="3175">
              <a:solidFill>
                <a:schemeClr val="tx2"/>
              </a:solidFill>
            </a:ln>
          </c:spPr>
          <c:invertIfNegative val="0"/>
          <c:dPt>
            <c:idx val="1"/>
            <c:invertIfNegative val="0"/>
            <c:bubble3D val="0"/>
            <c:spPr>
              <a:solidFill>
                <a:schemeClr val="tx2"/>
              </a:solidFill>
              <a:ln w="3175">
                <a:solidFill>
                  <a:schemeClr val="tx2"/>
                </a:solidFill>
              </a:ln>
            </c:spPr>
            <c:extLst>
              <c:ext xmlns:c16="http://schemas.microsoft.com/office/drawing/2014/chart" uri="{C3380CC4-5D6E-409C-BE32-E72D297353CC}">
                <c16:uniqueId val="{00000001-C450-4A39-AF21-D6195E2E8C94}"/>
              </c:ext>
            </c:extLst>
          </c:dPt>
          <c:dPt>
            <c:idx val="3"/>
            <c:invertIfNegative val="0"/>
            <c:bubble3D val="0"/>
            <c:spPr>
              <a:solidFill>
                <a:schemeClr val="tx2"/>
              </a:solidFill>
              <a:ln w="3175">
                <a:solidFill>
                  <a:schemeClr val="tx2"/>
                </a:solidFill>
              </a:ln>
            </c:spPr>
            <c:extLst>
              <c:ext xmlns:c16="http://schemas.microsoft.com/office/drawing/2014/chart" uri="{C3380CC4-5D6E-409C-BE32-E72D297353CC}">
                <c16:uniqueId val="{00000003-C450-4A39-AF21-D6195E2E8C94}"/>
              </c:ext>
            </c:extLst>
          </c:dPt>
          <c:dPt>
            <c:idx val="5"/>
            <c:invertIfNegative val="0"/>
            <c:bubble3D val="0"/>
            <c:spPr>
              <a:solidFill>
                <a:schemeClr val="tx2"/>
              </a:solidFill>
              <a:ln w="3175">
                <a:solidFill>
                  <a:schemeClr val="tx2"/>
                </a:solidFill>
              </a:ln>
            </c:spPr>
            <c:extLst>
              <c:ext xmlns:c16="http://schemas.microsoft.com/office/drawing/2014/chart" uri="{C3380CC4-5D6E-409C-BE32-E72D297353CC}">
                <c16:uniqueId val="{00000005-C450-4A39-AF21-D6195E2E8C94}"/>
              </c:ext>
            </c:extLst>
          </c:dPt>
          <c:dPt>
            <c:idx val="7"/>
            <c:invertIfNegative val="0"/>
            <c:bubble3D val="0"/>
            <c:spPr>
              <a:solidFill>
                <a:schemeClr val="tx2"/>
              </a:solidFill>
              <a:ln w="3175">
                <a:solidFill>
                  <a:schemeClr val="tx2"/>
                </a:solidFill>
              </a:ln>
            </c:spPr>
            <c:extLst>
              <c:ext xmlns:c16="http://schemas.microsoft.com/office/drawing/2014/chart" uri="{C3380CC4-5D6E-409C-BE32-E72D297353CC}">
                <c16:uniqueId val="{00000007-C450-4A39-AF21-D6195E2E8C94}"/>
              </c:ext>
            </c:extLst>
          </c:dPt>
          <c:dPt>
            <c:idx val="9"/>
            <c:invertIfNegative val="0"/>
            <c:bubble3D val="0"/>
            <c:extLst>
              <c:ext xmlns:c16="http://schemas.microsoft.com/office/drawing/2014/chart" uri="{C3380CC4-5D6E-409C-BE32-E72D297353CC}">
                <c16:uniqueId val="{00000009-C450-4A39-AF21-D6195E2E8C94}"/>
              </c:ext>
            </c:extLst>
          </c:dPt>
          <c:dPt>
            <c:idx val="11"/>
            <c:invertIfNegative val="0"/>
            <c:bubble3D val="0"/>
            <c:extLst>
              <c:ext xmlns:c16="http://schemas.microsoft.com/office/drawing/2014/chart" uri="{C3380CC4-5D6E-409C-BE32-E72D297353CC}">
                <c16:uniqueId val="{0000000B-C450-4A39-AF21-D6195E2E8C94}"/>
              </c:ext>
            </c:extLst>
          </c:dPt>
          <c:dLbls>
            <c:numFmt formatCode="0.0%" sourceLinked="0"/>
            <c:spPr>
              <a:noFill/>
              <a:ln w="19004">
                <a:noFill/>
              </a:ln>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Conducted research or writing on international/global issues</c:v>
                </c:pt>
                <c:pt idx="1">
                  <c:v>comp </c:v>
                </c:pt>
                <c:pt idx="2">
                  <c:v>Conducted research or writing on racial or ethnic minorities</c:v>
                </c:pt>
                <c:pt idx="3">
                  <c:v>comp</c:v>
                </c:pt>
                <c:pt idx="4">
                  <c:v>Conducted research or writing on women or gender issues</c:v>
                </c:pt>
                <c:pt idx="5">
                  <c:v>comp</c:v>
                </c:pt>
                <c:pt idx="6">
                  <c:v>Conducted academic research that spans multiple disciplines</c:v>
                </c:pt>
                <c:pt idx="7">
                  <c:v>Comp</c:v>
                </c:pt>
              </c:strCache>
            </c:strRef>
          </c:cat>
          <c:val>
            <c:numRef>
              <c:f>Sheet1!$B$2:$B$9</c:f>
              <c:numCache>
                <c:formatCode>0.0%</c:formatCode>
                <c:ptCount val="8"/>
                <c:pt idx="0">
                  <c:v>0.153</c:v>
                </c:pt>
                <c:pt idx="1">
                  <c:v>0.39900000000000002</c:v>
                </c:pt>
                <c:pt idx="2">
                  <c:v>0.20699999999999999</c:v>
                </c:pt>
                <c:pt idx="3">
                  <c:v>0.33100000000000002</c:v>
                </c:pt>
                <c:pt idx="4">
                  <c:v>0.20300000000000001</c:v>
                </c:pt>
                <c:pt idx="5">
                  <c:v>0.33600000000000002</c:v>
                </c:pt>
                <c:pt idx="6">
                  <c:v>0.27100000000000002</c:v>
                </c:pt>
                <c:pt idx="7">
                  <c:v>0.69199999999999995</c:v>
                </c:pt>
              </c:numCache>
            </c:numRef>
          </c:val>
          <c:extLst>
            <c:ext xmlns:c16="http://schemas.microsoft.com/office/drawing/2014/chart" uri="{C3380CC4-5D6E-409C-BE32-E72D297353CC}">
              <c16:uniqueId val="{0000000C-C450-4A39-AF21-D6195E2E8C94}"/>
            </c:ext>
          </c:extLst>
        </c:ser>
        <c:dLbls>
          <c:showLegendKey val="0"/>
          <c:showVal val="0"/>
          <c:showCatName val="0"/>
          <c:showSerName val="0"/>
          <c:showPercent val="0"/>
          <c:showBubbleSize val="0"/>
        </c:dLbls>
        <c:gapWidth val="70"/>
        <c:overlap val="100"/>
        <c:axId val="48309760"/>
        <c:axId val="46905536"/>
      </c:barChart>
      <c:catAx>
        <c:axId val="48309760"/>
        <c:scaling>
          <c:orientation val="minMax"/>
        </c:scaling>
        <c:delete val="0"/>
        <c:axPos val="b"/>
        <c:majorGridlines/>
        <c:numFmt formatCode="General" sourceLinked="0"/>
        <c:majorTickMark val="none"/>
        <c:minorTickMark val="none"/>
        <c:tickLblPos val="none"/>
        <c:spPr>
          <a:ln w="2382">
            <a:solidFill>
              <a:schemeClr val="tx1"/>
            </a:solidFill>
            <a:prstDash val="solid"/>
          </a:ln>
        </c:spPr>
        <c:crossAx val="46905536"/>
        <c:crosses val="autoZero"/>
        <c:auto val="1"/>
        <c:lblAlgn val="ctr"/>
        <c:lblOffset val="100"/>
        <c:tickLblSkip val="2"/>
        <c:tickMarkSkip val="2"/>
        <c:noMultiLvlLbl val="0"/>
      </c:catAx>
      <c:valAx>
        <c:axId val="46905536"/>
        <c:scaling>
          <c:orientation val="minMax"/>
          <c:max val="1"/>
          <c:min val="0"/>
        </c:scaling>
        <c:delete val="0"/>
        <c:axPos val="l"/>
        <c:numFmt formatCode="0%" sourceLinked="0"/>
        <c:majorTickMark val="none"/>
        <c:minorTickMark val="none"/>
        <c:tickLblPos val="nextTo"/>
        <c:spPr>
          <a:ln w="2382">
            <a:solidFill>
              <a:schemeClr val="tx1"/>
            </a:solidFill>
            <a:prstDash val="solid"/>
          </a:ln>
        </c:spPr>
        <c:txPr>
          <a:bodyPr rot="0" vert="horz"/>
          <a:lstStyle/>
          <a:p>
            <a:pPr>
              <a:defRPr/>
            </a:pPr>
            <a:endParaRPr lang="en-US"/>
          </a:p>
        </c:txPr>
        <c:crossAx val="48309760"/>
        <c:crosses val="autoZero"/>
        <c:crossBetween val="between"/>
        <c:majorUnit val="0.1"/>
      </c:valAx>
      <c:spPr>
        <a:noFill/>
        <a:ln w="25400">
          <a:noFill/>
        </a:ln>
      </c:spPr>
    </c:plotArea>
    <c:plotVisOnly val="1"/>
    <c:dispBlanksAs val="gap"/>
    <c:showDLblsOverMax val="0"/>
  </c:chart>
  <c:spPr>
    <a:noFill/>
    <a:ln>
      <a:noFill/>
    </a:ln>
  </c:spPr>
  <c:txPr>
    <a:bodyPr/>
    <a:lstStyle/>
    <a:p>
      <a:pPr>
        <a:defRPr sz="1193"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Satisfied</c:v>
                </c:pt>
              </c:strCache>
            </c:strRef>
          </c:tx>
          <c:spPr>
            <a:solidFill>
              <a:schemeClr val="accent5">
                <a:lumMod val="60000"/>
                <a:lumOff val="40000"/>
              </a:schemeClr>
            </a:solidFill>
            <a:ln w="3155">
              <a:solidFill>
                <a:schemeClr val="tx2"/>
              </a:solidFill>
            </a:ln>
          </c:spPr>
          <c:invertIfNegative val="0"/>
          <c:dPt>
            <c:idx val="0"/>
            <c:invertIfNegative val="0"/>
            <c:bubble3D val="0"/>
            <c:extLst>
              <c:ext xmlns:c16="http://schemas.microsoft.com/office/drawing/2014/chart" uri="{C3380CC4-5D6E-409C-BE32-E72D297353CC}">
                <c16:uniqueId val="{00000001-8363-4AFA-A4ED-0BACCDC891AD}"/>
              </c:ext>
            </c:extLst>
          </c:dPt>
          <c:dPt>
            <c:idx val="1"/>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E-8363-4AFA-A4ED-0BACCDC891AD}"/>
              </c:ext>
            </c:extLst>
          </c:dPt>
          <c:dPt>
            <c:idx val="2"/>
            <c:invertIfNegative val="0"/>
            <c:bubble3D val="0"/>
            <c:extLst>
              <c:ext xmlns:c16="http://schemas.microsoft.com/office/drawing/2014/chart" uri="{C3380CC4-5D6E-409C-BE32-E72D297353CC}">
                <c16:uniqueId val="{00000003-8363-4AFA-A4ED-0BACCDC891AD}"/>
              </c:ext>
            </c:extLst>
          </c:dPt>
          <c:dPt>
            <c:idx val="3"/>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F-8363-4AFA-A4ED-0BACCDC891AD}"/>
              </c:ext>
            </c:extLst>
          </c:dPt>
          <c:dPt>
            <c:idx val="4"/>
            <c:invertIfNegative val="0"/>
            <c:bubble3D val="0"/>
            <c:extLst>
              <c:ext xmlns:c16="http://schemas.microsoft.com/office/drawing/2014/chart" uri="{C3380CC4-5D6E-409C-BE32-E72D297353CC}">
                <c16:uniqueId val="{00000005-8363-4AFA-A4ED-0BACCDC891AD}"/>
              </c:ext>
            </c:extLst>
          </c:dPt>
          <c:dPt>
            <c:idx val="5"/>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20-8363-4AFA-A4ED-0BACCDC891AD}"/>
              </c:ext>
            </c:extLst>
          </c:dPt>
          <c:dPt>
            <c:idx val="6"/>
            <c:invertIfNegative val="0"/>
            <c:bubble3D val="0"/>
            <c:extLst>
              <c:ext xmlns:c16="http://schemas.microsoft.com/office/drawing/2014/chart" uri="{C3380CC4-5D6E-409C-BE32-E72D297353CC}">
                <c16:uniqueId val="{00000007-8363-4AFA-A4ED-0BACCDC891AD}"/>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Engaged undergraduates on your research project</c:v>
                </c:pt>
                <c:pt idx="1">
                  <c:v>comp</c:v>
                </c:pt>
                <c:pt idx="2">
                  <c:v>Worked with undergraduates on their research project(s</c:v>
                </c:pt>
                <c:pt idx="3">
                  <c:v>comp</c:v>
                </c:pt>
                <c:pt idx="4">
                  <c:v>Presented with undergraduates at conferences
</c:v>
                </c:pt>
                <c:pt idx="5">
                  <c:v>comp</c:v>
                </c:pt>
              </c:strCache>
            </c:strRef>
          </c:cat>
          <c:val>
            <c:numRef>
              <c:f>Sheet1!$B$2:$B$7</c:f>
              <c:numCache>
                <c:formatCode>0.0%</c:formatCode>
                <c:ptCount val="6"/>
                <c:pt idx="0">
                  <c:v>6.8000000000000005E-2</c:v>
                </c:pt>
                <c:pt idx="1">
                  <c:v>0.17199999999999999</c:v>
                </c:pt>
                <c:pt idx="2">
                  <c:v>6.8000000000000005E-2</c:v>
                </c:pt>
                <c:pt idx="3">
                  <c:v>0.21199999999999999</c:v>
                </c:pt>
                <c:pt idx="4">
                  <c:v>0.32</c:v>
                </c:pt>
                <c:pt idx="5">
                  <c:v>6.5000000000000002E-2</c:v>
                </c:pt>
              </c:numCache>
            </c:numRef>
          </c:val>
          <c:extLst>
            <c:ext xmlns:c16="http://schemas.microsoft.com/office/drawing/2014/chart" uri="{C3380CC4-5D6E-409C-BE32-E72D297353CC}">
              <c16:uniqueId val="{00000008-8363-4AFA-A4ED-0BACCDC891AD}"/>
            </c:ext>
          </c:extLst>
        </c:ser>
        <c:ser>
          <c:idx val="0"/>
          <c:order val="1"/>
          <c:tx>
            <c:strRef>
              <c:f>Sheet1!$C$1</c:f>
              <c:strCache>
                <c:ptCount val="1"/>
                <c:pt idx="0">
                  <c:v>Very Satisfied</c:v>
                </c:pt>
              </c:strCache>
            </c:strRef>
          </c:tx>
          <c:spPr>
            <a:solidFill>
              <a:schemeClr val="accent5"/>
            </a:solidFill>
            <a:ln w="3155">
              <a:solidFill>
                <a:schemeClr val="tx2"/>
              </a:solidFill>
            </a:ln>
          </c:spPr>
          <c:invertIfNegative val="0"/>
          <c:dPt>
            <c:idx val="0"/>
            <c:invertIfNegative val="0"/>
            <c:bubble3D val="0"/>
            <c:extLst>
              <c:ext xmlns:c16="http://schemas.microsoft.com/office/drawing/2014/chart" uri="{C3380CC4-5D6E-409C-BE32-E72D297353CC}">
                <c16:uniqueId val="{0000000A-8363-4AFA-A4ED-0BACCDC891AD}"/>
              </c:ext>
            </c:extLst>
          </c:dPt>
          <c:dPt>
            <c:idx val="1"/>
            <c:invertIfNegative val="0"/>
            <c:bubble3D val="0"/>
            <c:spPr>
              <a:solidFill>
                <a:schemeClr val="tx2"/>
              </a:solidFill>
              <a:ln w="3155">
                <a:solidFill>
                  <a:schemeClr val="tx2"/>
                </a:solidFill>
              </a:ln>
            </c:spPr>
            <c:extLst>
              <c:ext xmlns:c16="http://schemas.microsoft.com/office/drawing/2014/chart" uri="{C3380CC4-5D6E-409C-BE32-E72D297353CC}">
                <c16:uniqueId val="{0000000C-8363-4AFA-A4ED-0BACCDC891AD}"/>
              </c:ext>
            </c:extLst>
          </c:dPt>
          <c:dPt>
            <c:idx val="2"/>
            <c:invertIfNegative val="0"/>
            <c:bubble3D val="0"/>
            <c:extLst>
              <c:ext xmlns:c16="http://schemas.microsoft.com/office/drawing/2014/chart" uri="{C3380CC4-5D6E-409C-BE32-E72D297353CC}">
                <c16:uniqueId val="{0000000E-8363-4AFA-A4ED-0BACCDC891AD}"/>
              </c:ext>
            </c:extLst>
          </c:dPt>
          <c:dPt>
            <c:idx val="3"/>
            <c:invertIfNegative val="0"/>
            <c:bubble3D val="0"/>
            <c:spPr>
              <a:solidFill>
                <a:schemeClr val="tx2"/>
              </a:solidFill>
              <a:ln w="3155">
                <a:solidFill>
                  <a:schemeClr val="tx2"/>
                </a:solidFill>
              </a:ln>
            </c:spPr>
            <c:extLst>
              <c:ext xmlns:c16="http://schemas.microsoft.com/office/drawing/2014/chart" uri="{C3380CC4-5D6E-409C-BE32-E72D297353CC}">
                <c16:uniqueId val="{00000010-8363-4AFA-A4ED-0BACCDC891AD}"/>
              </c:ext>
            </c:extLst>
          </c:dPt>
          <c:dPt>
            <c:idx val="4"/>
            <c:invertIfNegative val="0"/>
            <c:bubble3D val="0"/>
            <c:extLst>
              <c:ext xmlns:c16="http://schemas.microsoft.com/office/drawing/2014/chart" uri="{C3380CC4-5D6E-409C-BE32-E72D297353CC}">
                <c16:uniqueId val="{00000012-8363-4AFA-A4ED-0BACCDC891AD}"/>
              </c:ext>
            </c:extLst>
          </c:dPt>
          <c:dPt>
            <c:idx val="5"/>
            <c:invertIfNegative val="0"/>
            <c:bubble3D val="0"/>
            <c:spPr>
              <a:solidFill>
                <a:schemeClr val="tx2"/>
              </a:solidFill>
              <a:ln w="3155">
                <a:solidFill>
                  <a:schemeClr val="tx2"/>
                </a:solidFill>
              </a:ln>
            </c:spPr>
            <c:extLst>
              <c:ext xmlns:c16="http://schemas.microsoft.com/office/drawing/2014/chart" uri="{C3380CC4-5D6E-409C-BE32-E72D297353CC}">
                <c16:uniqueId val="{00000014-8363-4AFA-A4ED-0BACCDC891AD}"/>
              </c:ext>
            </c:extLst>
          </c:dPt>
          <c:dPt>
            <c:idx val="6"/>
            <c:invertIfNegative val="0"/>
            <c:bubble3D val="0"/>
            <c:extLst>
              <c:ext xmlns:c16="http://schemas.microsoft.com/office/drawing/2014/chart" uri="{C3380CC4-5D6E-409C-BE32-E72D297353CC}">
                <c16:uniqueId val="{00000016-8363-4AFA-A4ED-0BACCDC891AD}"/>
              </c:ext>
            </c:extLst>
          </c:dPt>
          <c:dPt>
            <c:idx val="7"/>
            <c:invertIfNegative val="0"/>
            <c:bubble3D val="0"/>
            <c:extLst>
              <c:ext xmlns:c16="http://schemas.microsoft.com/office/drawing/2014/chart" uri="{C3380CC4-5D6E-409C-BE32-E72D297353CC}">
                <c16:uniqueId val="{00000018-8363-4AFA-A4ED-0BACCDC891AD}"/>
              </c:ext>
            </c:extLst>
          </c:dPt>
          <c:dPt>
            <c:idx val="9"/>
            <c:invertIfNegative val="0"/>
            <c:bubble3D val="0"/>
            <c:extLst>
              <c:ext xmlns:c16="http://schemas.microsoft.com/office/drawing/2014/chart" uri="{C3380CC4-5D6E-409C-BE32-E72D297353CC}">
                <c16:uniqueId val="{0000001A-8363-4AFA-A4ED-0BACCDC891AD}"/>
              </c:ext>
            </c:extLst>
          </c:dPt>
          <c:dPt>
            <c:idx val="11"/>
            <c:invertIfNegative val="0"/>
            <c:bubble3D val="0"/>
            <c:extLst>
              <c:ext xmlns:c16="http://schemas.microsoft.com/office/drawing/2014/chart" uri="{C3380CC4-5D6E-409C-BE32-E72D297353CC}">
                <c16:uniqueId val="{0000001C-8363-4AFA-A4ED-0BACCDC891AD}"/>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Engaged undergraduates on your research project</c:v>
                </c:pt>
                <c:pt idx="1">
                  <c:v>comp</c:v>
                </c:pt>
                <c:pt idx="2">
                  <c:v>Worked with undergraduates on their research project(s</c:v>
                </c:pt>
                <c:pt idx="3">
                  <c:v>comp</c:v>
                </c:pt>
                <c:pt idx="4">
                  <c:v>Presented with undergraduates at conferences
</c:v>
                </c:pt>
                <c:pt idx="5">
                  <c:v>comp</c:v>
                </c:pt>
              </c:strCache>
            </c:strRef>
          </c:cat>
          <c:val>
            <c:numRef>
              <c:f>Sheet1!$C$2:$C$7</c:f>
              <c:numCache>
                <c:formatCode>0.0%</c:formatCode>
                <c:ptCount val="6"/>
                <c:pt idx="0">
                  <c:v>0.11899999999999999</c:v>
                </c:pt>
                <c:pt idx="1">
                  <c:v>0.17199999999999999</c:v>
                </c:pt>
                <c:pt idx="2">
                  <c:v>0.11899999999999999</c:v>
                </c:pt>
                <c:pt idx="3">
                  <c:v>0.13500000000000001</c:v>
                </c:pt>
                <c:pt idx="4">
                  <c:v>6.8000000000000005E-2</c:v>
                </c:pt>
                <c:pt idx="5">
                  <c:v>5.1999999999999998E-2</c:v>
                </c:pt>
              </c:numCache>
            </c:numRef>
          </c:val>
          <c:extLst>
            <c:ext xmlns:c16="http://schemas.microsoft.com/office/drawing/2014/chart" uri="{C3380CC4-5D6E-409C-BE32-E72D297353CC}">
              <c16:uniqueId val="{0000001D-8363-4AFA-A4ED-0BACCDC891AD}"/>
            </c:ext>
          </c:extLst>
        </c:ser>
        <c:dLbls>
          <c:showLegendKey val="0"/>
          <c:showVal val="0"/>
          <c:showCatName val="0"/>
          <c:showSerName val="0"/>
          <c:showPercent val="0"/>
          <c:showBubbleSize val="0"/>
        </c:dLbls>
        <c:gapWidth val="70"/>
        <c:overlap val="100"/>
        <c:axId val="48922624"/>
        <c:axId val="48416448"/>
      </c:barChart>
      <c:catAx>
        <c:axId val="48922624"/>
        <c:scaling>
          <c:orientation val="minMax"/>
        </c:scaling>
        <c:delete val="0"/>
        <c:axPos val="b"/>
        <c:majorGridlines/>
        <c:numFmt formatCode="General" sourceLinked="0"/>
        <c:majorTickMark val="none"/>
        <c:minorTickMark val="none"/>
        <c:tickLblPos val="none"/>
        <c:spPr>
          <a:ln w="2367">
            <a:solidFill>
              <a:schemeClr val="tx1"/>
            </a:solidFill>
            <a:prstDash val="solid"/>
          </a:ln>
        </c:spPr>
        <c:crossAx val="48416448"/>
        <c:crosses val="autoZero"/>
        <c:auto val="1"/>
        <c:lblAlgn val="ctr"/>
        <c:lblOffset val="100"/>
        <c:tickLblSkip val="2"/>
        <c:tickMarkSkip val="2"/>
        <c:noMultiLvlLbl val="0"/>
      </c:catAx>
      <c:valAx>
        <c:axId val="48416448"/>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48922624"/>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552552419711608E-2"/>
          <c:y val="4.2679625984251991E-2"/>
          <c:w val="0.9554474475802901"/>
          <c:h val="0.93629374453193293"/>
        </c:manualLayout>
      </c:layout>
      <c:barChart>
        <c:barDir val="col"/>
        <c:grouping val="stacked"/>
        <c:varyColors val="0"/>
        <c:ser>
          <c:idx val="1"/>
          <c:order val="0"/>
          <c:tx>
            <c:strRef>
              <c:f>Sheet1!$C$1</c:f>
              <c:strCache>
                <c:ptCount val="1"/>
                <c:pt idx="0">
                  <c:v>Satisfied</c:v>
                </c:pt>
              </c:strCache>
            </c:strRef>
          </c:tx>
          <c:spPr>
            <a:solidFill>
              <a:schemeClr val="accent5">
                <a:lumMod val="60000"/>
                <a:lumOff val="40000"/>
              </a:schemeClr>
            </a:solidFill>
            <a:ln w="3173">
              <a:solidFill>
                <a:schemeClr val="tx2"/>
              </a:solidFill>
            </a:ln>
          </c:spPr>
          <c:invertIfNegative val="0"/>
          <c:dPt>
            <c:idx val="0"/>
            <c:invertIfNegative val="0"/>
            <c:bubble3D val="0"/>
            <c:extLst>
              <c:ext xmlns:c16="http://schemas.microsoft.com/office/drawing/2014/chart" uri="{C3380CC4-5D6E-409C-BE32-E72D297353CC}">
                <c16:uniqueId val="{00000001-32DC-409F-BCF0-0B2BD6A8561D}"/>
              </c:ext>
            </c:extLst>
          </c:dPt>
          <c:dPt>
            <c:idx val="1"/>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3-32DC-409F-BCF0-0B2BD6A8561D}"/>
              </c:ext>
            </c:extLst>
          </c:dPt>
          <c:dPt>
            <c:idx val="2"/>
            <c:invertIfNegative val="0"/>
            <c:bubble3D val="0"/>
            <c:extLst>
              <c:ext xmlns:c16="http://schemas.microsoft.com/office/drawing/2014/chart" uri="{C3380CC4-5D6E-409C-BE32-E72D297353CC}">
                <c16:uniqueId val="{00000005-32DC-409F-BCF0-0B2BD6A8561D}"/>
              </c:ext>
            </c:extLst>
          </c:dPt>
          <c:dPt>
            <c:idx val="3"/>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7-32DC-409F-BCF0-0B2BD6A8561D}"/>
              </c:ext>
            </c:extLst>
          </c:dPt>
          <c:dPt>
            <c:idx val="4"/>
            <c:invertIfNegative val="0"/>
            <c:bubble3D val="0"/>
            <c:extLst>
              <c:ext xmlns:c16="http://schemas.microsoft.com/office/drawing/2014/chart" uri="{C3380CC4-5D6E-409C-BE32-E72D297353CC}">
                <c16:uniqueId val="{00000009-32DC-409F-BCF0-0B2BD6A8561D}"/>
              </c:ext>
            </c:extLst>
          </c:dPt>
          <c:dPt>
            <c:idx val="5"/>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B-32DC-409F-BCF0-0B2BD6A8561D}"/>
              </c:ext>
            </c:extLst>
          </c:dPt>
          <c:dPt>
            <c:idx val="6"/>
            <c:invertIfNegative val="0"/>
            <c:bubble3D val="0"/>
            <c:extLst>
              <c:ext xmlns:c16="http://schemas.microsoft.com/office/drawing/2014/chart" uri="{C3380CC4-5D6E-409C-BE32-E72D297353CC}">
                <c16:uniqueId val="{0000000D-32DC-409F-BCF0-0B2BD6A8561D}"/>
              </c:ext>
            </c:extLst>
          </c:dPt>
          <c:dPt>
            <c:idx val="7"/>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F-32DC-409F-BCF0-0B2BD6A8561D}"/>
              </c:ext>
            </c:extLst>
          </c:dPt>
          <c:dPt>
            <c:idx val="9"/>
            <c:invertIfNegative val="0"/>
            <c:bubble3D val="0"/>
            <c:extLst>
              <c:ext xmlns:c16="http://schemas.microsoft.com/office/drawing/2014/chart" uri="{C3380CC4-5D6E-409C-BE32-E72D297353CC}">
                <c16:uniqueId val="{00000011-32DC-409F-BCF0-0B2BD6A8561D}"/>
              </c:ext>
            </c:extLst>
          </c:dPt>
          <c:dPt>
            <c:idx val="11"/>
            <c:invertIfNegative val="0"/>
            <c:bubble3D val="0"/>
            <c:extLst>
              <c:ext xmlns:c16="http://schemas.microsoft.com/office/drawing/2014/chart" uri="{C3380CC4-5D6E-409C-BE32-E72D297353CC}">
                <c16:uniqueId val="{00000013-32DC-409F-BCF0-0B2BD6A8561D}"/>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Autonomy and independence</c:v>
                </c:pt>
                <c:pt idx="1">
                  <c:v>comp</c:v>
                </c:pt>
                <c:pt idx="2">
                  <c:v>Teaching load</c:v>
                </c:pt>
                <c:pt idx="3">
                  <c:v>comp</c:v>
                </c:pt>
                <c:pt idx="4">
                  <c:v>Departmental Leadership</c:v>
                </c:pt>
                <c:pt idx="5">
                  <c:v>comp</c:v>
                </c:pt>
                <c:pt idx="6">
                  <c:v>Departmental Support for Work</c:v>
                </c:pt>
                <c:pt idx="7">
                  <c:v>comp</c:v>
                </c:pt>
              </c:strCache>
            </c:strRef>
          </c:cat>
          <c:val>
            <c:numRef>
              <c:f>Sheet1!$C$2:$C$9</c:f>
              <c:numCache>
                <c:formatCode>0.0%</c:formatCode>
                <c:ptCount val="8"/>
                <c:pt idx="0">
                  <c:v>0</c:v>
                </c:pt>
                <c:pt idx="1">
                  <c:v>0.44500000000000001</c:v>
                </c:pt>
                <c:pt idx="2">
                  <c:v>0</c:v>
                </c:pt>
                <c:pt idx="3">
                  <c:v>0.151</c:v>
                </c:pt>
                <c:pt idx="4">
                  <c:v>0</c:v>
                </c:pt>
                <c:pt idx="5">
                  <c:v>0.32800000000000001</c:v>
                </c:pt>
                <c:pt idx="6">
                  <c:v>0.27100000000000002</c:v>
                </c:pt>
                <c:pt idx="7">
                  <c:v>0.46</c:v>
                </c:pt>
              </c:numCache>
            </c:numRef>
          </c:val>
          <c:extLst>
            <c:ext xmlns:c16="http://schemas.microsoft.com/office/drawing/2014/chart" uri="{C3380CC4-5D6E-409C-BE32-E72D297353CC}">
              <c16:uniqueId val="{00000014-32DC-409F-BCF0-0B2BD6A8561D}"/>
            </c:ext>
          </c:extLst>
        </c:ser>
        <c:ser>
          <c:idx val="0"/>
          <c:order val="1"/>
          <c:tx>
            <c:strRef>
              <c:f>Sheet1!$B$1</c:f>
              <c:strCache>
                <c:ptCount val="1"/>
                <c:pt idx="0">
                  <c:v>Very Satisfied</c:v>
                </c:pt>
              </c:strCache>
            </c:strRef>
          </c:tx>
          <c:spPr>
            <a:solidFill>
              <a:schemeClr val="accent5"/>
            </a:solidFill>
            <a:ln w="3173">
              <a:solidFill>
                <a:schemeClr val="tx2"/>
              </a:solidFill>
            </a:ln>
          </c:spPr>
          <c:invertIfNegative val="0"/>
          <c:dPt>
            <c:idx val="0"/>
            <c:invertIfNegative val="0"/>
            <c:bubble3D val="0"/>
            <c:extLst>
              <c:ext xmlns:c16="http://schemas.microsoft.com/office/drawing/2014/chart" uri="{C3380CC4-5D6E-409C-BE32-E72D297353CC}">
                <c16:uniqueId val="{00000016-32DC-409F-BCF0-0B2BD6A8561D}"/>
              </c:ext>
            </c:extLst>
          </c:dPt>
          <c:dPt>
            <c:idx val="1"/>
            <c:invertIfNegative val="0"/>
            <c:bubble3D val="0"/>
            <c:spPr>
              <a:solidFill>
                <a:schemeClr val="tx2"/>
              </a:solidFill>
              <a:ln w="3173">
                <a:solidFill>
                  <a:schemeClr val="tx2"/>
                </a:solidFill>
              </a:ln>
            </c:spPr>
            <c:extLst>
              <c:ext xmlns:c16="http://schemas.microsoft.com/office/drawing/2014/chart" uri="{C3380CC4-5D6E-409C-BE32-E72D297353CC}">
                <c16:uniqueId val="{00000018-32DC-409F-BCF0-0B2BD6A8561D}"/>
              </c:ext>
            </c:extLst>
          </c:dPt>
          <c:dPt>
            <c:idx val="2"/>
            <c:invertIfNegative val="0"/>
            <c:bubble3D val="0"/>
            <c:extLst>
              <c:ext xmlns:c16="http://schemas.microsoft.com/office/drawing/2014/chart" uri="{C3380CC4-5D6E-409C-BE32-E72D297353CC}">
                <c16:uniqueId val="{0000001A-32DC-409F-BCF0-0B2BD6A8561D}"/>
              </c:ext>
            </c:extLst>
          </c:dPt>
          <c:dPt>
            <c:idx val="3"/>
            <c:invertIfNegative val="0"/>
            <c:bubble3D val="0"/>
            <c:spPr>
              <a:solidFill>
                <a:schemeClr val="tx2"/>
              </a:solidFill>
              <a:ln w="3173">
                <a:solidFill>
                  <a:schemeClr val="tx2"/>
                </a:solidFill>
              </a:ln>
            </c:spPr>
            <c:extLst>
              <c:ext xmlns:c16="http://schemas.microsoft.com/office/drawing/2014/chart" uri="{C3380CC4-5D6E-409C-BE32-E72D297353CC}">
                <c16:uniqueId val="{0000001C-32DC-409F-BCF0-0B2BD6A8561D}"/>
              </c:ext>
            </c:extLst>
          </c:dPt>
          <c:dPt>
            <c:idx val="4"/>
            <c:invertIfNegative val="0"/>
            <c:bubble3D val="0"/>
            <c:extLst>
              <c:ext xmlns:c16="http://schemas.microsoft.com/office/drawing/2014/chart" uri="{C3380CC4-5D6E-409C-BE32-E72D297353CC}">
                <c16:uniqueId val="{0000001E-32DC-409F-BCF0-0B2BD6A8561D}"/>
              </c:ext>
            </c:extLst>
          </c:dPt>
          <c:dPt>
            <c:idx val="5"/>
            <c:invertIfNegative val="0"/>
            <c:bubble3D val="0"/>
            <c:spPr>
              <a:solidFill>
                <a:schemeClr val="tx2"/>
              </a:solidFill>
              <a:ln w="3173">
                <a:solidFill>
                  <a:schemeClr val="tx2"/>
                </a:solidFill>
              </a:ln>
            </c:spPr>
            <c:extLst>
              <c:ext xmlns:c16="http://schemas.microsoft.com/office/drawing/2014/chart" uri="{C3380CC4-5D6E-409C-BE32-E72D297353CC}">
                <c16:uniqueId val="{00000020-32DC-409F-BCF0-0B2BD6A8561D}"/>
              </c:ext>
            </c:extLst>
          </c:dPt>
          <c:dPt>
            <c:idx val="6"/>
            <c:invertIfNegative val="0"/>
            <c:bubble3D val="0"/>
            <c:extLst>
              <c:ext xmlns:c16="http://schemas.microsoft.com/office/drawing/2014/chart" uri="{C3380CC4-5D6E-409C-BE32-E72D297353CC}">
                <c16:uniqueId val="{00000022-32DC-409F-BCF0-0B2BD6A8561D}"/>
              </c:ext>
            </c:extLst>
          </c:dPt>
          <c:dPt>
            <c:idx val="7"/>
            <c:invertIfNegative val="0"/>
            <c:bubble3D val="0"/>
            <c:spPr>
              <a:solidFill>
                <a:schemeClr val="tx2"/>
              </a:solidFill>
              <a:ln w="3173">
                <a:solidFill>
                  <a:schemeClr val="tx2"/>
                </a:solidFill>
              </a:ln>
            </c:spPr>
            <c:extLst>
              <c:ext xmlns:c16="http://schemas.microsoft.com/office/drawing/2014/chart" uri="{C3380CC4-5D6E-409C-BE32-E72D297353CC}">
                <c16:uniqueId val="{00000024-32DC-409F-BCF0-0B2BD6A8561D}"/>
              </c:ext>
            </c:extLst>
          </c:dPt>
          <c:dPt>
            <c:idx val="9"/>
            <c:invertIfNegative val="0"/>
            <c:bubble3D val="0"/>
            <c:extLst>
              <c:ext xmlns:c16="http://schemas.microsoft.com/office/drawing/2014/chart" uri="{C3380CC4-5D6E-409C-BE32-E72D297353CC}">
                <c16:uniqueId val="{00000026-32DC-409F-BCF0-0B2BD6A8561D}"/>
              </c:ext>
            </c:extLst>
          </c:dPt>
          <c:dPt>
            <c:idx val="11"/>
            <c:invertIfNegative val="0"/>
            <c:bubble3D val="0"/>
            <c:extLst>
              <c:ext xmlns:c16="http://schemas.microsoft.com/office/drawing/2014/chart" uri="{C3380CC4-5D6E-409C-BE32-E72D297353CC}">
                <c16:uniqueId val="{00000028-32DC-409F-BCF0-0B2BD6A8561D}"/>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Autonomy and independence</c:v>
                </c:pt>
                <c:pt idx="1">
                  <c:v>comp</c:v>
                </c:pt>
                <c:pt idx="2">
                  <c:v>Teaching load</c:v>
                </c:pt>
                <c:pt idx="3">
                  <c:v>comp</c:v>
                </c:pt>
                <c:pt idx="4">
                  <c:v>Departmental Leadership</c:v>
                </c:pt>
                <c:pt idx="5">
                  <c:v>comp</c:v>
                </c:pt>
                <c:pt idx="6">
                  <c:v>Departmental Support for Work</c:v>
                </c:pt>
                <c:pt idx="7">
                  <c:v>comp</c:v>
                </c:pt>
              </c:strCache>
            </c:strRef>
          </c:cat>
          <c:val>
            <c:numRef>
              <c:f>Sheet1!$B$2:$B$9</c:f>
              <c:numCache>
                <c:formatCode>0.0%</c:formatCode>
                <c:ptCount val="8"/>
                <c:pt idx="0">
                  <c:v>0.308</c:v>
                </c:pt>
                <c:pt idx="1">
                  <c:v>0.437</c:v>
                </c:pt>
                <c:pt idx="2">
                  <c:v>5.8999999999999997E-2</c:v>
                </c:pt>
                <c:pt idx="3">
                  <c:v>0.47099999999999997</c:v>
                </c:pt>
                <c:pt idx="4">
                  <c:v>0.36099999999999999</c:v>
                </c:pt>
                <c:pt idx="5">
                  <c:v>0.39500000000000002</c:v>
                </c:pt>
                <c:pt idx="6">
                  <c:v>0.441</c:v>
                </c:pt>
                <c:pt idx="7">
                  <c:v>0.47299999999999998</c:v>
                </c:pt>
              </c:numCache>
            </c:numRef>
          </c:val>
          <c:extLst>
            <c:ext xmlns:c16="http://schemas.microsoft.com/office/drawing/2014/chart" uri="{C3380CC4-5D6E-409C-BE32-E72D297353CC}">
              <c16:uniqueId val="{00000029-32DC-409F-BCF0-0B2BD6A8561D}"/>
            </c:ext>
          </c:extLst>
        </c:ser>
        <c:dLbls>
          <c:showLegendKey val="0"/>
          <c:showVal val="0"/>
          <c:showCatName val="0"/>
          <c:showSerName val="0"/>
          <c:showPercent val="0"/>
          <c:showBubbleSize val="0"/>
        </c:dLbls>
        <c:gapWidth val="70"/>
        <c:overlap val="100"/>
        <c:axId val="50899456"/>
        <c:axId val="50043648"/>
      </c:barChart>
      <c:catAx>
        <c:axId val="50899456"/>
        <c:scaling>
          <c:orientation val="minMax"/>
        </c:scaling>
        <c:delete val="0"/>
        <c:axPos val="b"/>
        <c:majorGridlines/>
        <c:numFmt formatCode="General" sourceLinked="0"/>
        <c:majorTickMark val="none"/>
        <c:minorTickMark val="none"/>
        <c:tickLblPos val="none"/>
        <c:crossAx val="50043648"/>
        <c:crosses val="autoZero"/>
        <c:auto val="1"/>
        <c:lblAlgn val="ctr"/>
        <c:lblOffset val="100"/>
        <c:tickLblSkip val="2"/>
        <c:tickMarkSkip val="2"/>
        <c:noMultiLvlLbl val="0"/>
      </c:catAx>
      <c:valAx>
        <c:axId val="50043648"/>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50899456"/>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552552419711608E-2"/>
          <c:y val="4.2679625984251991E-2"/>
          <c:w val="0.9554474475802901"/>
          <c:h val="0.93629374453193293"/>
        </c:manualLayout>
      </c:layout>
      <c:barChart>
        <c:barDir val="col"/>
        <c:grouping val="stacked"/>
        <c:varyColors val="0"/>
        <c:ser>
          <c:idx val="1"/>
          <c:order val="0"/>
          <c:tx>
            <c:strRef>
              <c:f>Sheet1!$C$1</c:f>
              <c:strCache>
                <c:ptCount val="1"/>
                <c:pt idx="0">
                  <c:v>Satisfied</c:v>
                </c:pt>
              </c:strCache>
            </c:strRef>
          </c:tx>
          <c:spPr>
            <a:solidFill>
              <a:schemeClr val="accent5">
                <a:lumMod val="60000"/>
                <a:lumOff val="40000"/>
              </a:schemeClr>
            </a:solidFill>
            <a:ln w="3173">
              <a:solidFill>
                <a:schemeClr val="tx2"/>
              </a:solidFill>
            </a:ln>
          </c:spPr>
          <c:invertIfNegative val="0"/>
          <c:dPt>
            <c:idx val="0"/>
            <c:invertIfNegative val="0"/>
            <c:bubble3D val="0"/>
            <c:extLst>
              <c:ext xmlns:c16="http://schemas.microsoft.com/office/drawing/2014/chart" uri="{C3380CC4-5D6E-409C-BE32-E72D297353CC}">
                <c16:uniqueId val="{00000001-32DC-409F-BCF0-0B2BD6A8561D}"/>
              </c:ext>
            </c:extLst>
          </c:dPt>
          <c:dPt>
            <c:idx val="1"/>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3-32DC-409F-BCF0-0B2BD6A8561D}"/>
              </c:ext>
            </c:extLst>
          </c:dPt>
          <c:dPt>
            <c:idx val="2"/>
            <c:invertIfNegative val="0"/>
            <c:bubble3D val="0"/>
            <c:extLst>
              <c:ext xmlns:c16="http://schemas.microsoft.com/office/drawing/2014/chart" uri="{C3380CC4-5D6E-409C-BE32-E72D297353CC}">
                <c16:uniqueId val="{00000005-32DC-409F-BCF0-0B2BD6A8561D}"/>
              </c:ext>
            </c:extLst>
          </c:dPt>
          <c:dPt>
            <c:idx val="3"/>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7-32DC-409F-BCF0-0B2BD6A8561D}"/>
              </c:ext>
            </c:extLst>
          </c:dPt>
          <c:dPt>
            <c:idx val="4"/>
            <c:invertIfNegative val="0"/>
            <c:bubble3D val="0"/>
            <c:extLst>
              <c:ext xmlns:c16="http://schemas.microsoft.com/office/drawing/2014/chart" uri="{C3380CC4-5D6E-409C-BE32-E72D297353CC}">
                <c16:uniqueId val="{00000009-32DC-409F-BCF0-0B2BD6A8561D}"/>
              </c:ext>
            </c:extLst>
          </c:dPt>
          <c:dPt>
            <c:idx val="5"/>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B-32DC-409F-BCF0-0B2BD6A8561D}"/>
              </c:ext>
            </c:extLst>
          </c:dPt>
          <c:dPt>
            <c:idx val="6"/>
            <c:invertIfNegative val="0"/>
            <c:bubble3D val="0"/>
            <c:extLst>
              <c:ext xmlns:c16="http://schemas.microsoft.com/office/drawing/2014/chart" uri="{C3380CC4-5D6E-409C-BE32-E72D297353CC}">
                <c16:uniqueId val="{0000000D-32DC-409F-BCF0-0B2BD6A8561D}"/>
              </c:ext>
            </c:extLst>
          </c:dPt>
          <c:dPt>
            <c:idx val="7"/>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F-32DC-409F-BCF0-0B2BD6A8561D}"/>
              </c:ext>
            </c:extLst>
          </c:dPt>
          <c:dPt>
            <c:idx val="9"/>
            <c:invertIfNegative val="0"/>
            <c:bubble3D val="0"/>
            <c:extLst>
              <c:ext xmlns:c16="http://schemas.microsoft.com/office/drawing/2014/chart" uri="{C3380CC4-5D6E-409C-BE32-E72D297353CC}">
                <c16:uniqueId val="{00000011-32DC-409F-BCF0-0B2BD6A8561D}"/>
              </c:ext>
            </c:extLst>
          </c:dPt>
          <c:dPt>
            <c:idx val="11"/>
            <c:invertIfNegative val="0"/>
            <c:bubble3D val="0"/>
            <c:extLst>
              <c:ext xmlns:c16="http://schemas.microsoft.com/office/drawing/2014/chart" uri="{C3380CC4-5D6E-409C-BE32-E72D297353CC}">
                <c16:uniqueId val="{00000013-32DC-409F-BCF0-0B2BD6A8561D}"/>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Salary</c:v>
                </c:pt>
                <c:pt idx="1">
                  <c:v>comp</c:v>
                </c:pt>
                <c:pt idx="2">
                  <c:v>Retirement Benefits</c:v>
                </c:pt>
                <c:pt idx="3">
                  <c:v>comp</c:v>
                </c:pt>
                <c:pt idx="4">
                  <c:v>Opportunity for scholarly pursuits</c:v>
                </c:pt>
                <c:pt idx="5">
                  <c:v>comp</c:v>
                </c:pt>
                <c:pt idx="6">
                  <c:v>Leave Policies</c:v>
                </c:pt>
                <c:pt idx="7">
                  <c:v>comp</c:v>
                </c:pt>
              </c:strCache>
            </c:strRef>
          </c:cat>
          <c:val>
            <c:numRef>
              <c:f>Sheet1!$C$2:$C$9</c:f>
              <c:numCache>
                <c:formatCode>0.0%</c:formatCode>
                <c:ptCount val="8"/>
                <c:pt idx="0">
                  <c:v>0.52600000000000002</c:v>
                </c:pt>
                <c:pt idx="1">
                  <c:v>0.42599999999999999</c:v>
                </c:pt>
                <c:pt idx="2">
                  <c:v>0.436</c:v>
                </c:pt>
                <c:pt idx="3">
                  <c:v>0.24199999999999999</c:v>
                </c:pt>
                <c:pt idx="4">
                  <c:v>0.46200000000000002</c:v>
                </c:pt>
                <c:pt idx="5">
                  <c:v>0.44700000000000001</c:v>
                </c:pt>
                <c:pt idx="6">
                  <c:v>0.44900000000000001</c:v>
                </c:pt>
                <c:pt idx="7">
                  <c:v>0.46</c:v>
                </c:pt>
              </c:numCache>
            </c:numRef>
          </c:val>
          <c:extLst>
            <c:ext xmlns:c16="http://schemas.microsoft.com/office/drawing/2014/chart" uri="{C3380CC4-5D6E-409C-BE32-E72D297353CC}">
              <c16:uniqueId val="{00000014-32DC-409F-BCF0-0B2BD6A8561D}"/>
            </c:ext>
          </c:extLst>
        </c:ser>
        <c:ser>
          <c:idx val="0"/>
          <c:order val="1"/>
          <c:tx>
            <c:strRef>
              <c:f>Sheet1!$B$1</c:f>
              <c:strCache>
                <c:ptCount val="1"/>
                <c:pt idx="0">
                  <c:v>Very Satisfied</c:v>
                </c:pt>
              </c:strCache>
            </c:strRef>
          </c:tx>
          <c:spPr>
            <a:solidFill>
              <a:schemeClr val="accent5"/>
            </a:solidFill>
            <a:ln w="3173">
              <a:solidFill>
                <a:schemeClr val="tx2"/>
              </a:solidFill>
            </a:ln>
          </c:spPr>
          <c:invertIfNegative val="0"/>
          <c:dPt>
            <c:idx val="0"/>
            <c:invertIfNegative val="0"/>
            <c:bubble3D val="0"/>
            <c:extLst>
              <c:ext xmlns:c16="http://schemas.microsoft.com/office/drawing/2014/chart" uri="{C3380CC4-5D6E-409C-BE32-E72D297353CC}">
                <c16:uniqueId val="{00000016-32DC-409F-BCF0-0B2BD6A8561D}"/>
              </c:ext>
            </c:extLst>
          </c:dPt>
          <c:dPt>
            <c:idx val="1"/>
            <c:invertIfNegative val="0"/>
            <c:bubble3D val="0"/>
            <c:spPr>
              <a:solidFill>
                <a:schemeClr val="tx2"/>
              </a:solidFill>
              <a:ln w="3173">
                <a:solidFill>
                  <a:schemeClr val="tx2"/>
                </a:solidFill>
              </a:ln>
            </c:spPr>
            <c:extLst>
              <c:ext xmlns:c16="http://schemas.microsoft.com/office/drawing/2014/chart" uri="{C3380CC4-5D6E-409C-BE32-E72D297353CC}">
                <c16:uniqueId val="{00000018-32DC-409F-BCF0-0B2BD6A8561D}"/>
              </c:ext>
            </c:extLst>
          </c:dPt>
          <c:dPt>
            <c:idx val="2"/>
            <c:invertIfNegative val="0"/>
            <c:bubble3D val="0"/>
            <c:extLst>
              <c:ext xmlns:c16="http://schemas.microsoft.com/office/drawing/2014/chart" uri="{C3380CC4-5D6E-409C-BE32-E72D297353CC}">
                <c16:uniqueId val="{0000001A-32DC-409F-BCF0-0B2BD6A8561D}"/>
              </c:ext>
            </c:extLst>
          </c:dPt>
          <c:dPt>
            <c:idx val="3"/>
            <c:invertIfNegative val="0"/>
            <c:bubble3D val="0"/>
            <c:spPr>
              <a:solidFill>
                <a:schemeClr val="tx2"/>
              </a:solidFill>
              <a:ln w="3173">
                <a:solidFill>
                  <a:schemeClr val="tx2"/>
                </a:solidFill>
              </a:ln>
            </c:spPr>
            <c:extLst>
              <c:ext xmlns:c16="http://schemas.microsoft.com/office/drawing/2014/chart" uri="{C3380CC4-5D6E-409C-BE32-E72D297353CC}">
                <c16:uniqueId val="{0000001C-32DC-409F-BCF0-0B2BD6A8561D}"/>
              </c:ext>
            </c:extLst>
          </c:dPt>
          <c:dPt>
            <c:idx val="4"/>
            <c:invertIfNegative val="0"/>
            <c:bubble3D val="0"/>
            <c:extLst>
              <c:ext xmlns:c16="http://schemas.microsoft.com/office/drawing/2014/chart" uri="{C3380CC4-5D6E-409C-BE32-E72D297353CC}">
                <c16:uniqueId val="{0000001E-32DC-409F-BCF0-0B2BD6A8561D}"/>
              </c:ext>
            </c:extLst>
          </c:dPt>
          <c:dPt>
            <c:idx val="5"/>
            <c:invertIfNegative val="0"/>
            <c:bubble3D val="0"/>
            <c:spPr>
              <a:solidFill>
                <a:schemeClr val="tx2"/>
              </a:solidFill>
              <a:ln w="3173">
                <a:solidFill>
                  <a:schemeClr val="tx2"/>
                </a:solidFill>
              </a:ln>
            </c:spPr>
            <c:extLst>
              <c:ext xmlns:c16="http://schemas.microsoft.com/office/drawing/2014/chart" uri="{C3380CC4-5D6E-409C-BE32-E72D297353CC}">
                <c16:uniqueId val="{00000020-32DC-409F-BCF0-0B2BD6A8561D}"/>
              </c:ext>
            </c:extLst>
          </c:dPt>
          <c:dPt>
            <c:idx val="6"/>
            <c:invertIfNegative val="0"/>
            <c:bubble3D val="0"/>
            <c:extLst>
              <c:ext xmlns:c16="http://schemas.microsoft.com/office/drawing/2014/chart" uri="{C3380CC4-5D6E-409C-BE32-E72D297353CC}">
                <c16:uniqueId val="{00000022-32DC-409F-BCF0-0B2BD6A8561D}"/>
              </c:ext>
            </c:extLst>
          </c:dPt>
          <c:dPt>
            <c:idx val="7"/>
            <c:invertIfNegative val="0"/>
            <c:bubble3D val="0"/>
            <c:spPr>
              <a:solidFill>
                <a:schemeClr val="tx2"/>
              </a:solidFill>
              <a:ln w="3173">
                <a:solidFill>
                  <a:schemeClr val="tx2"/>
                </a:solidFill>
              </a:ln>
            </c:spPr>
            <c:extLst>
              <c:ext xmlns:c16="http://schemas.microsoft.com/office/drawing/2014/chart" uri="{C3380CC4-5D6E-409C-BE32-E72D297353CC}">
                <c16:uniqueId val="{00000024-32DC-409F-BCF0-0B2BD6A8561D}"/>
              </c:ext>
            </c:extLst>
          </c:dPt>
          <c:dPt>
            <c:idx val="9"/>
            <c:invertIfNegative val="0"/>
            <c:bubble3D val="0"/>
            <c:extLst>
              <c:ext xmlns:c16="http://schemas.microsoft.com/office/drawing/2014/chart" uri="{C3380CC4-5D6E-409C-BE32-E72D297353CC}">
                <c16:uniqueId val="{00000026-32DC-409F-BCF0-0B2BD6A8561D}"/>
              </c:ext>
            </c:extLst>
          </c:dPt>
          <c:dPt>
            <c:idx val="11"/>
            <c:invertIfNegative val="0"/>
            <c:bubble3D val="0"/>
            <c:extLst>
              <c:ext xmlns:c16="http://schemas.microsoft.com/office/drawing/2014/chart" uri="{C3380CC4-5D6E-409C-BE32-E72D297353CC}">
                <c16:uniqueId val="{00000028-32DC-409F-BCF0-0B2BD6A8561D}"/>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Salary</c:v>
                </c:pt>
                <c:pt idx="1">
                  <c:v>comp</c:v>
                </c:pt>
                <c:pt idx="2">
                  <c:v>Retirement Benefits</c:v>
                </c:pt>
                <c:pt idx="3">
                  <c:v>comp</c:v>
                </c:pt>
                <c:pt idx="4">
                  <c:v>Opportunity for scholarly pursuits</c:v>
                </c:pt>
                <c:pt idx="5">
                  <c:v>comp</c:v>
                </c:pt>
                <c:pt idx="6">
                  <c:v>Leave Policies</c:v>
                </c:pt>
                <c:pt idx="7">
                  <c:v>comp</c:v>
                </c:pt>
              </c:strCache>
            </c:strRef>
          </c:cat>
          <c:val>
            <c:numRef>
              <c:f>Sheet1!$B$2:$B$9</c:f>
              <c:numCache>
                <c:formatCode>0.0%</c:formatCode>
                <c:ptCount val="8"/>
                <c:pt idx="0">
                  <c:v>0.436</c:v>
                </c:pt>
                <c:pt idx="1">
                  <c:v>0.55000000000000004</c:v>
                </c:pt>
                <c:pt idx="2">
                  <c:v>0.53800000000000003</c:v>
                </c:pt>
                <c:pt idx="3">
                  <c:v>0.74</c:v>
                </c:pt>
                <c:pt idx="4">
                  <c:v>0.41</c:v>
                </c:pt>
                <c:pt idx="5">
                  <c:v>0.49399999999999999</c:v>
                </c:pt>
                <c:pt idx="6">
                  <c:v>0.35899999999999999</c:v>
                </c:pt>
                <c:pt idx="7">
                  <c:v>0.47299999999999998</c:v>
                </c:pt>
              </c:numCache>
            </c:numRef>
          </c:val>
          <c:extLst>
            <c:ext xmlns:c16="http://schemas.microsoft.com/office/drawing/2014/chart" uri="{C3380CC4-5D6E-409C-BE32-E72D297353CC}">
              <c16:uniqueId val="{00000029-32DC-409F-BCF0-0B2BD6A8561D}"/>
            </c:ext>
          </c:extLst>
        </c:ser>
        <c:dLbls>
          <c:showLegendKey val="0"/>
          <c:showVal val="0"/>
          <c:showCatName val="0"/>
          <c:showSerName val="0"/>
          <c:showPercent val="0"/>
          <c:showBubbleSize val="0"/>
        </c:dLbls>
        <c:gapWidth val="70"/>
        <c:overlap val="100"/>
        <c:axId val="50899456"/>
        <c:axId val="50043648"/>
      </c:barChart>
      <c:catAx>
        <c:axId val="50899456"/>
        <c:scaling>
          <c:orientation val="minMax"/>
        </c:scaling>
        <c:delete val="0"/>
        <c:axPos val="b"/>
        <c:majorGridlines/>
        <c:numFmt formatCode="General" sourceLinked="0"/>
        <c:majorTickMark val="none"/>
        <c:minorTickMark val="none"/>
        <c:tickLblPos val="none"/>
        <c:crossAx val="50043648"/>
        <c:crosses val="autoZero"/>
        <c:auto val="1"/>
        <c:lblAlgn val="ctr"/>
        <c:lblOffset val="100"/>
        <c:tickLblSkip val="2"/>
        <c:tickMarkSkip val="2"/>
        <c:noMultiLvlLbl val="0"/>
      </c:catAx>
      <c:valAx>
        <c:axId val="50043648"/>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50899456"/>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Satisfied</c:v>
                </c:pt>
              </c:strCache>
            </c:strRef>
          </c:tx>
          <c:spPr>
            <a:solidFill>
              <a:schemeClr val="accent5">
                <a:lumMod val="60000"/>
                <a:lumOff val="40000"/>
              </a:schemeClr>
            </a:solidFill>
            <a:ln w="3155">
              <a:solidFill>
                <a:schemeClr val="tx2"/>
              </a:solidFill>
            </a:ln>
          </c:spPr>
          <c:invertIfNegative val="0"/>
          <c:dPt>
            <c:idx val="0"/>
            <c:invertIfNegative val="0"/>
            <c:bubble3D val="0"/>
            <c:extLst>
              <c:ext xmlns:c16="http://schemas.microsoft.com/office/drawing/2014/chart" uri="{C3380CC4-5D6E-409C-BE32-E72D297353CC}">
                <c16:uniqueId val="{00000001-8363-4AFA-A4ED-0BACCDC891AD}"/>
              </c:ext>
            </c:extLst>
          </c:dPt>
          <c:dPt>
            <c:idx val="1"/>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E-8363-4AFA-A4ED-0BACCDC891AD}"/>
              </c:ext>
            </c:extLst>
          </c:dPt>
          <c:dPt>
            <c:idx val="2"/>
            <c:invertIfNegative val="0"/>
            <c:bubble3D val="0"/>
            <c:extLst>
              <c:ext xmlns:c16="http://schemas.microsoft.com/office/drawing/2014/chart" uri="{C3380CC4-5D6E-409C-BE32-E72D297353CC}">
                <c16:uniqueId val="{00000003-8363-4AFA-A4ED-0BACCDC891AD}"/>
              </c:ext>
            </c:extLst>
          </c:dPt>
          <c:dPt>
            <c:idx val="3"/>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F-8363-4AFA-A4ED-0BACCDC891AD}"/>
              </c:ext>
            </c:extLst>
          </c:dPt>
          <c:dPt>
            <c:idx val="4"/>
            <c:invertIfNegative val="0"/>
            <c:bubble3D val="0"/>
            <c:extLst>
              <c:ext xmlns:c16="http://schemas.microsoft.com/office/drawing/2014/chart" uri="{C3380CC4-5D6E-409C-BE32-E72D297353CC}">
                <c16:uniqueId val="{00000005-8363-4AFA-A4ED-0BACCDC891AD}"/>
              </c:ext>
            </c:extLst>
          </c:dPt>
          <c:dPt>
            <c:idx val="5"/>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20-8363-4AFA-A4ED-0BACCDC891AD}"/>
              </c:ext>
            </c:extLst>
          </c:dPt>
          <c:dPt>
            <c:idx val="6"/>
            <c:invertIfNegative val="0"/>
            <c:bubble3D val="0"/>
            <c:extLst>
              <c:ext xmlns:c16="http://schemas.microsoft.com/office/drawing/2014/chart" uri="{C3380CC4-5D6E-409C-BE32-E72D297353CC}">
                <c16:uniqueId val="{00000007-8363-4AFA-A4ED-0BACCDC891AD}"/>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Relative equity of salary and job benefits</c:v>
                </c:pt>
                <c:pt idx="1">
                  <c:v>comp</c:v>
                </c:pt>
                <c:pt idx="2">
                  <c:v>Flexibility in relation to family matters or emergencies</c:v>
                </c:pt>
                <c:pt idx="3">
                  <c:v>comp</c:v>
                </c:pt>
                <c:pt idx="4">
                  <c:v>Overall job</c:v>
                </c:pt>
                <c:pt idx="5">
                  <c:v>comp</c:v>
                </c:pt>
              </c:strCache>
            </c:strRef>
          </c:cat>
          <c:val>
            <c:numRef>
              <c:f>Sheet1!$B$2:$B$7</c:f>
              <c:numCache>
                <c:formatCode>0.0%</c:formatCode>
                <c:ptCount val="6"/>
                <c:pt idx="0">
                  <c:v>0.52</c:v>
                </c:pt>
                <c:pt idx="1">
                  <c:v>0.50600000000000001</c:v>
                </c:pt>
                <c:pt idx="2">
                  <c:v>0.45300000000000001</c:v>
                </c:pt>
                <c:pt idx="3">
                  <c:v>0.47799999999999998</c:v>
                </c:pt>
                <c:pt idx="4">
                  <c:v>0.29299999999999998</c:v>
                </c:pt>
                <c:pt idx="5">
                  <c:v>0.371</c:v>
                </c:pt>
              </c:numCache>
            </c:numRef>
          </c:val>
          <c:extLst>
            <c:ext xmlns:c16="http://schemas.microsoft.com/office/drawing/2014/chart" uri="{C3380CC4-5D6E-409C-BE32-E72D297353CC}">
              <c16:uniqueId val="{00000008-8363-4AFA-A4ED-0BACCDC891AD}"/>
            </c:ext>
          </c:extLst>
        </c:ser>
        <c:ser>
          <c:idx val="0"/>
          <c:order val="1"/>
          <c:tx>
            <c:strRef>
              <c:f>Sheet1!$C$1</c:f>
              <c:strCache>
                <c:ptCount val="1"/>
                <c:pt idx="0">
                  <c:v>Very Satisfied</c:v>
                </c:pt>
              </c:strCache>
            </c:strRef>
          </c:tx>
          <c:spPr>
            <a:solidFill>
              <a:schemeClr val="accent5"/>
            </a:solidFill>
            <a:ln w="3155">
              <a:solidFill>
                <a:schemeClr val="tx2"/>
              </a:solidFill>
            </a:ln>
          </c:spPr>
          <c:invertIfNegative val="0"/>
          <c:dPt>
            <c:idx val="0"/>
            <c:invertIfNegative val="0"/>
            <c:bubble3D val="0"/>
            <c:extLst>
              <c:ext xmlns:c16="http://schemas.microsoft.com/office/drawing/2014/chart" uri="{C3380CC4-5D6E-409C-BE32-E72D297353CC}">
                <c16:uniqueId val="{0000000A-8363-4AFA-A4ED-0BACCDC891AD}"/>
              </c:ext>
            </c:extLst>
          </c:dPt>
          <c:dPt>
            <c:idx val="1"/>
            <c:invertIfNegative val="0"/>
            <c:bubble3D val="0"/>
            <c:spPr>
              <a:solidFill>
                <a:schemeClr val="tx2"/>
              </a:solidFill>
              <a:ln w="3155">
                <a:solidFill>
                  <a:schemeClr val="tx2"/>
                </a:solidFill>
              </a:ln>
            </c:spPr>
            <c:extLst>
              <c:ext xmlns:c16="http://schemas.microsoft.com/office/drawing/2014/chart" uri="{C3380CC4-5D6E-409C-BE32-E72D297353CC}">
                <c16:uniqueId val="{0000000C-8363-4AFA-A4ED-0BACCDC891AD}"/>
              </c:ext>
            </c:extLst>
          </c:dPt>
          <c:dPt>
            <c:idx val="2"/>
            <c:invertIfNegative val="0"/>
            <c:bubble3D val="0"/>
            <c:extLst>
              <c:ext xmlns:c16="http://schemas.microsoft.com/office/drawing/2014/chart" uri="{C3380CC4-5D6E-409C-BE32-E72D297353CC}">
                <c16:uniqueId val="{0000000E-8363-4AFA-A4ED-0BACCDC891AD}"/>
              </c:ext>
            </c:extLst>
          </c:dPt>
          <c:dPt>
            <c:idx val="3"/>
            <c:invertIfNegative val="0"/>
            <c:bubble3D val="0"/>
            <c:spPr>
              <a:solidFill>
                <a:schemeClr val="tx2"/>
              </a:solidFill>
              <a:ln w="3155">
                <a:solidFill>
                  <a:schemeClr val="tx2"/>
                </a:solidFill>
              </a:ln>
            </c:spPr>
            <c:extLst>
              <c:ext xmlns:c16="http://schemas.microsoft.com/office/drawing/2014/chart" uri="{C3380CC4-5D6E-409C-BE32-E72D297353CC}">
                <c16:uniqueId val="{00000010-8363-4AFA-A4ED-0BACCDC891AD}"/>
              </c:ext>
            </c:extLst>
          </c:dPt>
          <c:dPt>
            <c:idx val="4"/>
            <c:invertIfNegative val="0"/>
            <c:bubble3D val="0"/>
            <c:extLst>
              <c:ext xmlns:c16="http://schemas.microsoft.com/office/drawing/2014/chart" uri="{C3380CC4-5D6E-409C-BE32-E72D297353CC}">
                <c16:uniqueId val="{00000012-8363-4AFA-A4ED-0BACCDC891AD}"/>
              </c:ext>
            </c:extLst>
          </c:dPt>
          <c:dPt>
            <c:idx val="5"/>
            <c:invertIfNegative val="0"/>
            <c:bubble3D val="0"/>
            <c:spPr>
              <a:solidFill>
                <a:schemeClr val="tx2"/>
              </a:solidFill>
              <a:ln w="3155">
                <a:solidFill>
                  <a:schemeClr val="tx2"/>
                </a:solidFill>
              </a:ln>
            </c:spPr>
            <c:extLst>
              <c:ext xmlns:c16="http://schemas.microsoft.com/office/drawing/2014/chart" uri="{C3380CC4-5D6E-409C-BE32-E72D297353CC}">
                <c16:uniqueId val="{00000014-8363-4AFA-A4ED-0BACCDC891AD}"/>
              </c:ext>
            </c:extLst>
          </c:dPt>
          <c:dPt>
            <c:idx val="6"/>
            <c:invertIfNegative val="0"/>
            <c:bubble3D val="0"/>
            <c:extLst>
              <c:ext xmlns:c16="http://schemas.microsoft.com/office/drawing/2014/chart" uri="{C3380CC4-5D6E-409C-BE32-E72D297353CC}">
                <c16:uniqueId val="{00000016-8363-4AFA-A4ED-0BACCDC891AD}"/>
              </c:ext>
            </c:extLst>
          </c:dPt>
          <c:dPt>
            <c:idx val="7"/>
            <c:invertIfNegative val="0"/>
            <c:bubble3D val="0"/>
            <c:extLst>
              <c:ext xmlns:c16="http://schemas.microsoft.com/office/drawing/2014/chart" uri="{C3380CC4-5D6E-409C-BE32-E72D297353CC}">
                <c16:uniqueId val="{00000018-8363-4AFA-A4ED-0BACCDC891AD}"/>
              </c:ext>
            </c:extLst>
          </c:dPt>
          <c:dPt>
            <c:idx val="9"/>
            <c:invertIfNegative val="0"/>
            <c:bubble3D val="0"/>
            <c:extLst>
              <c:ext xmlns:c16="http://schemas.microsoft.com/office/drawing/2014/chart" uri="{C3380CC4-5D6E-409C-BE32-E72D297353CC}">
                <c16:uniqueId val="{0000001A-8363-4AFA-A4ED-0BACCDC891AD}"/>
              </c:ext>
            </c:extLst>
          </c:dPt>
          <c:dPt>
            <c:idx val="11"/>
            <c:invertIfNegative val="0"/>
            <c:bubble3D val="0"/>
            <c:extLst>
              <c:ext xmlns:c16="http://schemas.microsoft.com/office/drawing/2014/chart" uri="{C3380CC4-5D6E-409C-BE32-E72D297353CC}">
                <c16:uniqueId val="{0000001C-8363-4AFA-A4ED-0BACCDC891AD}"/>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Relative equity of salary and job benefits</c:v>
                </c:pt>
                <c:pt idx="1">
                  <c:v>comp</c:v>
                </c:pt>
                <c:pt idx="2">
                  <c:v>Flexibility in relation to family matters or emergencies</c:v>
                </c:pt>
                <c:pt idx="3">
                  <c:v>comp</c:v>
                </c:pt>
                <c:pt idx="4">
                  <c:v>Overall job</c:v>
                </c:pt>
                <c:pt idx="5">
                  <c:v>comp</c:v>
                </c:pt>
              </c:strCache>
            </c:strRef>
          </c:cat>
          <c:val>
            <c:numRef>
              <c:f>Sheet1!$C$2:$C$7</c:f>
              <c:numCache>
                <c:formatCode>0.0%</c:formatCode>
                <c:ptCount val="6"/>
                <c:pt idx="0">
                  <c:v>0.41299999999999998</c:v>
                </c:pt>
                <c:pt idx="1">
                  <c:v>0.44</c:v>
                </c:pt>
                <c:pt idx="2">
                  <c:v>0.48</c:v>
                </c:pt>
                <c:pt idx="3">
                  <c:v>0.47399999999999998</c:v>
                </c:pt>
                <c:pt idx="4">
                  <c:v>0.65300000000000002</c:v>
                </c:pt>
                <c:pt idx="5">
                  <c:v>0.59099999999999997</c:v>
                </c:pt>
              </c:numCache>
            </c:numRef>
          </c:val>
          <c:extLst>
            <c:ext xmlns:c16="http://schemas.microsoft.com/office/drawing/2014/chart" uri="{C3380CC4-5D6E-409C-BE32-E72D297353CC}">
              <c16:uniqueId val="{0000001D-8363-4AFA-A4ED-0BACCDC891AD}"/>
            </c:ext>
          </c:extLst>
        </c:ser>
        <c:dLbls>
          <c:showLegendKey val="0"/>
          <c:showVal val="0"/>
          <c:showCatName val="0"/>
          <c:showSerName val="0"/>
          <c:showPercent val="0"/>
          <c:showBubbleSize val="0"/>
        </c:dLbls>
        <c:gapWidth val="70"/>
        <c:overlap val="100"/>
        <c:axId val="48922624"/>
        <c:axId val="48416448"/>
      </c:barChart>
      <c:catAx>
        <c:axId val="48922624"/>
        <c:scaling>
          <c:orientation val="minMax"/>
        </c:scaling>
        <c:delete val="0"/>
        <c:axPos val="b"/>
        <c:majorGridlines/>
        <c:numFmt formatCode="General" sourceLinked="0"/>
        <c:majorTickMark val="none"/>
        <c:minorTickMark val="none"/>
        <c:tickLblPos val="none"/>
        <c:spPr>
          <a:ln w="2367">
            <a:solidFill>
              <a:schemeClr val="tx1"/>
            </a:solidFill>
            <a:prstDash val="solid"/>
          </a:ln>
        </c:spPr>
        <c:crossAx val="48416448"/>
        <c:crosses val="autoZero"/>
        <c:auto val="1"/>
        <c:lblAlgn val="ctr"/>
        <c:lblOffset val="100"/>
        <c:tickLblSkip val="2"/>
        <c:tickMarkSkip val="2"/>
        <c:noMultiLvlLbl val="0"/>
      </c:catAx>
      <c:valAx>
        <c:axId val="48416448"/>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48922624"/>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Satisfied</c:v>
                </c:pt>
              </c:strCache>
            </c:strRef>
          </c:tx>
          <c:spPr>
            <a:solidFill>
              <a:schemeClr val="accent5">
                <a:lumMod val="60000"/>
                <a:lumOff val="40000"/>
              </a:schemeClr>
            </a:solidFill>
            <a:ln w="3155">
              <a:solidFill>
                <a:schemeClr val="tx2"/>
              </a:solidFill>
            </a:ln>
          </c:spPr>
          <c:invertIfNegative val="0"/>
          <c:dLbls>
            <c:numFmt formatCode="0.0%" sourceLinked="0"/>
            <c:spPr>
              <a:noFill/>
              <a:ln w="18873">
                <a:noFill/>
              </a:ln>
            </c:spPr>
            <c:txPr>
              <a:bodyPr/>
              <a:lstStyle/>
              <a:p>
                <a:pPr>
                  <a:defRPr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American Indian/Alaska Native</c:v>
                </c:pt>
                <c:pt idx="1">
                  <c:v>Asian/Asian American</c:v>
                </c:pt>
                <c:pt idx="2">
                  <c:v>African American/Black</c:v>
                </c:pt>
                <c:pt idx="3">
                  <c:v>Latino</c:v>
                </c:pt>
                <c:pt idx="4">
                  <c:v>White/Caucasian</c:v>
                </c:pt>
                <c:pt idx="5">
                  <c:v>Other Race/Ethnicity</c:v>
                </c:pt>
                <c:pt idx="6">
                  <c:v>Two or More Races/Ethnicities</c:v>
                </c:pt>
              </c:strCache>
            </c:strRef>
          </c:cat>
          <c:val>
            <c:numRef>
              <c:f>Sheet1!$B$2:$B$8</c:f>
              <c:numCache>
                <c:formatCode>0.0%</c:formatCode>
                <c:ptCount val="7"/>
                <c:pt idx="0">
                  <c:v>0.52</c:v>
                </c:pt>
                <c:pt idx="1">
                  <c:v>0.33</c:v>
                </c:pt>
                <c:pt idx="2">
                  <c:v>0.45300000000000001</c:v>
                </c:pt>
                <c:pt idx="3">
                  <c:v>0.47799999999999998</c:v>
                </c:pt>
                <c:pt idx="4">
                  <c:v>0.29299999999999998</c:v>
                </c:pt>
                <c:pt idx="5">
                  <c:v>0.371</c:v>
                </c:pt>
                <c:pt idx="6">
                  <c:v>0.24399999999999999</c:v>
                </c:pt>
              </c:numCache>
            </c:numRef>
          </c:val>
          <c:extLst>
            <c:ext xmlns:c16="http://schemas.microsoft.com/office/drawing/2014/chart" uri="{C3380CC4-5D6E-409C-BE32-E72D297353CC}">
              <c16:uniqueId val="{00000000-48F3-45B5-BE8E-F3990D811CD8}"/>
            </c:ext>
          </c:extLst>
        </c:ser>
        <c:ser>
          <c:idx val="0"/>
          <c:order val="1"/>
          <c:tx>
            <c:strRef>
              <c:f>Sheet1!$C$1</c:f>
              <c:strCache>
                <c:ptCount val="1"/>
                <c:pt idx="0">
                  <c:v>Very Satisfied</c:v>
                </c:pt>
              </c:strCache>
            </c:strRef>
          </c:tx>
          <c:spPr>
            <a:solidFill>
              <a:schemeClr val="accent5"/>
            </a:solidFill>
            <a:ln w="3155">
              <a:solidFill>
                <a:schemeClr val="tx2"/>
              </a:solidFill>
            </a:ln>
          </c:spPr>
          <c:invertIfNegative val="0"/>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American Indian/Alaska Native</c:v>
                </c:pt>
                <c:pt idx="1">
                  <c:v>Asian/Asian American</c:v>
                </c:pt>
                <c:pt idx="2">
                  <c:v>African American/Black</c:v>
                </c:pt>
                <c:pt idx="3">
                  <c:v>Latino</c:v>
                </c:pt>
                <c:pt idx="4">
                  <c:v>White/Caucasian</c:v>
                </c:pt>
                <c:pt idx="5">
                  <c:v>Other Race/Ethnicity</c:v>
                </c:pt>
                <c:pt idx="6">
                  <c:v>Two or More Races/Ethnicities</c:v>
                </c:pt>
              </c:strCache>
            </c:strRef>
          </c:cat>
          <c:val>
            <c:numRef>
              <c:f>Sheet1!$C$2:$C$8</c:f>
              <c:numCache>
                <c:formatCode>0.0%</c:formatCode>
                <c:ptCount val="7"/>
                <c:pt idx="0">
                  <c:v>0.41299999999999998</c:v>
                </c:pt>
                <c:pt idx="1">
                  <c:v>0.37</c:v>
                </c:pt>
                <c:pt idx="2">
                  <c:v>0.48</c:v>
                </c:pt>
                <c:pt idx="3">
                  <c:v>0.47399999999999998</c:v>
                </c:pt>
                <c:pt idx="4">
                  <c:v>0.65300000000000002</c:v>
                </c:pt>
                <c:pt idx="5">
                  <c:v>0.59099999999999997</c:v>
                </c:pt>
                <c:pt idx="6">
                  <c:v>0.53400000000000003</c:v>
                </c:pt>
              </c:numCache>
            </c:numRef>
          </c:val>
          <c:extLst>
            <c:ext xmlns:c16="http://schemas.microsoft.com/office/drawing/2014/chart" uri="{C3380CC4-5D6E-409C-BE32-E72D297353CC}">
              <c16:uniqueId val="{00000001-48F3-45B5-BE8E-F3990D811CD8}"/>
            </c:ext>
          </c:extLst>
        </c:ser>
        <c:dLbls>
          <c:showLegendKey val="0"/>
          <c:showVal val="0"/>
          <c:showCatName val="0"/>
          <c:showSerName val="0"/>
          <c:showPercent val="0"/>
          <c:showBubbleSize val="0"/>
        </c:dLbls>
        <c:gapWidth val="70"/>
        <c:overlap val="100"/>
        <c:axId val="49256960"/>
        <c:axId val="48419328"/>
      </c:barChart>
      <c:catAx>
        <c:axId val="49256960"/>
        <c:scaling>
          <c:orientation val="minMax"/>
        </c:scaling>
        <c:delete val="0"/>
        <c:axPos val="b"/>
        <c:numFmt formatCode="General" sourceLinked="0"/>
        <c:majorTickMark val="none"/>
        <c:minorTickMark val="none"/>
        <c:tickLblPos val="none"/>
        <c:spPr>
          <a:ln w="2367">
            <a:solidFill>
              <a:schemeClr val="tx1"/>
            </a:solidFill>
            <a:prstDash val="solid"/>
          </a:ln>
        </c:spPr>
        <c:crossAx val="48419328"/>
        <c:crosses val="autoZero"/>
        <c:auto val="1"/>
        <c:lblAlgn val="ctr"/>
        <c:lblOffset val="100"/>
        <c:tickLblSkip val="2"/>
        <c:tickMarkSkip val="2"/>
        <c:noMultiLvlLbl val="0"/>
      </c:catAx>
      <c:valAx>
        <c:axId val="48419328"/>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49256960"/>
        <c:crosses val="autoZero"/>
        <c:crossBetween val="between"/>
        <c:majorUnit val="0.1"/>
      </c:valAx>
      <c:spPr>
        <a:solidFill>
          <a:srgbClr val="7289BF"/>
        </a:solid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5E-2"/>
          <c:w val="0.94561598224195298"/>
          <c:h val="0.9328214971209301"/>
        </c:manualLayout>
      </c:layout>
      <c:barChart>
        <c:barDir val="col"/>
        <c:grouping val="clustered"/>
        <c:varyColors val="0"/>
        <c:ser>
          <c:idx val="1"/>
          <c:order val="0"/>
          <c:tx>
            <c:strRef>
              <c:f>Sheet1!$B$1</c:f>
              <c:strCache>
                <c:ptCount val="1"/>
                <c:pt idx="0">
                  <c:v>Your Institution</c:v>
                </c:pt>
              </c:strCache>
            </c:strRef>
          </c:tx>
          <c:spPr>
            <a:solidFill>
              <a:schemeClr val="accent5"/>
            </a:solidFill>
            <a:ln w="3175">
              <a:solidFill>
                <a:schemeClr val="tx2"/>
              </a:solidFill>
            </a:ln>
          </c:spPr>
          <c:invertIfNegative val="0"/>
          <c:dLbls>
            <c:numFmt formatCode="0.0%" sourceLinked="0"/>
            <c:spPr>
              <a:noFill/>
              <a:ln w="19098">
                <a:noFill/>
              </a:ln>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Definitely Less</c:v>
                </c:pt>
                <c:pt idx="1">
                  <c:v>Probably Yes</c:v>
                </c:pt>
                <c:pt idx="2">
                  <c:v>Not sure</c:v>
                </c:pt>
                <c:pt idx="3">
                  <c:v>Probably No</c:v>
                </c:pt>
                <c:pt idx="4">
                  <c:v>Definitely No</c:v>
                </c:pt>
              </c:strCache>
            </c:strRef>
          </c:cat>
          <c:val>
            <c:numRef>
              <c:f>Sheet1!$B$2:$B$6</c:f>
              <c:numCache>
                <c:formatCode>0.0%</c:formatCode>
                <c:ptCount val="5"/>
                <c:pt idx="0">
                  <c:v>0.74399999999999999</c:v>
                </c:pt>
                <c:pt idx="1">
                  <c:v>0.183</c:v>
                </c:pt>
                <c:pt idx="2">
                  <c:v>0.02</c:v>
                </c:pt>
                <c:pt idx="3">
                  <c:v>5.1999999999999998E-2</c:v>
                </c:pt>
                <c:pt idx="4">
                  <c:v>1E-3</c:v>
                </c:pt>
              </c:numCache>
            </c:numRef>
          </c:val>
          <c:extLst>
            <c:ext xmlns:c16="http://schemas.microsoft.com/office/drawing/2014/chart" uri="{C3380CC4-5D6E-409C-BE32-E72D297353CC}">
              <c16:uniqueId val="{00000000-269C-4EE7-A2A6-BC6507F54404}"/>
            </c:ext>
          </c:extLst>
        </c:ser>
        <c:ser>
          <c:idx val="0"/>
          <c:order val="1"/>
          <c:tx>
            <c:strRef>
              <c:f>Sheet1!$C$1</c:f>
              <c:strCache>
                <c:ptCount val="1"/>
                <c:pt idx="0">
                  <c:v>Comp Grou</c:v>
                </c:pt>
              </c:strCache>
            </c:strRef>
          </c:tx>
          <c:spPr>
            <a:solidFill>
              <a:schemeClr val="tx2"/>
            </a:solidFill>
            <a:ln w="3175">
              <a:solidFill>
                <a:schemeClr val="tx2"/>
              </a:solidFill>
            </a:ln>
          </c:spPr>
          <c:invertIfNegative val="0"/>
          <c:dLbls>
            <c:numFmt formatCode="0.0%" sourceLinked="0"/>
            <c:spPr>
              <a:noFill/>
              <a:ln w="19098">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Definitely Less</c:v>
                </c:pt>
                <c:pt idx="1">
                  <c:v>Probably Yes</c:v>
                </c:pt>
                <c:pt idx="2">
                  <c:v>Not sure</c:v>
                </c:pt>
                <c:pt idx="3">
                  <c:v>Probably No</c:v>
                </c:pt>
                <c:pt idx="4">
                  <c:v>Definitely No</c:v>
                </c:pt>
              </c:strCache>
            </c:strRef>
          </c:cat>
          <c:val>
            <c:numRef>
              <c:f>Sheet1!$C$2:$C$6</c:f>
              <c:numCache>
                <c:formatCode>0.0%</c:formatCode>
                <c:ptCount val="5"/>
                <c:pt idx="0">
                  <c:v>0.80200000000000005</c:v>
                </c:pt>
                <c:pt idx="1">
                  <c:v>7.5999999999999998E-2</c:v>
                </c:pt>
                <c:pt idx="2">
                  <c:v>0.03</c:v>
                </c:pt>
                <c:pt idx="3">
                  <c:v>0.09</c:v>
                </c:pt>
                <c:pt idx="4">
                  <c:v>2E-3</c:v>
                </c:pt>
              </c:numCache>
            </c:numRef>
          </c:val>
          <c:extLst>
            <c:ext xmlns:c16="http://schemas.microsoft.com/office/drawing/2014/chart" uri="{C3380CC4-5D6E-409C-BE32-E72D297353CC}">
              <c16:uniqueId val="{00000001-269C-4EE7-A2A6-BC6507F54404}"/>
            </c:ext>
          </c:extLst>
        </c:ser>
        <c:dLbls>
          <c:showLegendKey val="0"/>
          <c:showVal val="0"/>
          <c:showCatName val="0"/>
          <c:showSerName val="0"/>
          <c:showPercent val="0"/>
          <c:showBubbleSize val="0"/>
        </c:dLbls>
        <c:gapWidth val="70"/>
        <c:axId val="49264128"/>
        <c:axId val="49504256"/>
      </c:barChart>
      <c:catAx>
        <c:axId val="49264128"/>
        <c:scaling>
          <c:orientation val="minMax"/>
        </c:scaling>
        <c:delete val="0"/>
        <c:axPos val="b"/>
        <c:numFmt formatCode="General" sourceLinked="0"/>
        <c:majorTickMark val="none"/>
        <c:minorTickMark val="none"/>
        <c:tickLblPos val="none"/>
        <c:crossAx val="49504256"/>
        <c:crosses val="autoZero"/>
        <c:auto val="1"/>
        <c:lblAlgn val="ctr"/>
        <c:lblOffset val="100"/>
        <c:noMultiLvlLbl val="0"/>
      </c:catAx>
      <c:valAx>
        <c:axId val="49504256"/>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49264128"/>
        <c:crosses val="autoZero"/>
        <c:crossBetween val="between"/>
        <c:majorUnit val="0.1"/>
      </c:valAx>
      <c:spPr>
        <a:noFill/>
        <a:ln w="25398">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3445723130904"/>
          <c:y val="0.11189024982988199"/>
          <c:w val="0.71200417255535409"/>
          <c:h val="0.77732818119958014"/>
        </c:manualLayout>
      </c:layout>
      <c:barChart>
        <c:barDir val="col"/>
        <c:grouping val="clustered"/>
        <c:varyColors val="0"/>
        <c:ser>
          <c:idx val="2"/>
          <c:order val="0"/>
          <c:tx>
            <c:strRef>
              <c:f>Sheet1!$B$1</c:f>
              <c:strCache>
                <c:ptCount val="1"/>
                <c:pt idx="0">
                  <c:v>Institution</c:v>
                </c:pt>
              </c:strCache>
            </c:strRef>
          </c:tx>
          <c:spPr>
            <a:solidFill>
              <a:schemeClr val="accent5"/>
            </a:solidFill>
            <a:ln w="3169">
              <a:solidFill>
                <a:schemeClr val="tx2"/>
              </a:solidFill>
            </a:ln>
          </c:spPr>
          <c:invertIfNegative val="0"/>
          <c:dLbls>
            <c:numFmt formatCode="#,##0.0" sourceLinked="0"/>
            <c:spPr>
              <a:noFill/>
              <a:ln w="2769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Sheet1!$B$2:$B$4</c:f>
              <c:numCache>
                <c:formatCode>0.00</c:formatCode>
                <c:ptCount val="3"/>
                <c:pt idx="0">
                  <c:v>50</c:v>
                </c:pt>
                <c:pt idx="1">
                  <c:v>51.9</c:v>
                </c:pt>
                <c:pt idx="2">
                  <c:v>51.6</c:v>
                </c:pt>
              </c:numCache>
            </c:numRef>
          </c:val>
          <c:extLst>
            <c:ext xmlns:c16="http://schemas.microsoft.com/office/drawing/2014/chart" uri="{C3380CC4-5D6E-409C-BE32-E72D297353CC}">
              <c16:uniqueId val="{00000000-8A8C-45BC-84CC-2262B96E7AC8}"/>
            </c:ext>
          </c:extLst>
        </c:ser>
        <c:ser>
          <c:idx val="0"/>
          <c:order val="1"/>
          <c:tx>
            <c:strRef>
              <c:f>Sheet1!$C$1</c:f>
              <c:strCache>
                <c:ptCount val="1"/>
                <c:pt idx="0">
                  <c:v>Comparison</c:v>
                </c:pt>
              </c:strCache>
            </c:strRef>
          </c:tx>
          <c:spPr>
            <a:solidFill>
              <a:schemeClr val="tx2"/>
            </a:solidFill>
            <a:ln w="3169">
              <a:solidFill>
                <a:schemeClr val="tx2"/>
              </a:solidFill>
            </a:ln>
          </c:spPr>
          <c:invertIfNegative val="0"/>
          <c:dLbls>
            <c:numFmt formatCode="#,##0.0" sourceLinked="0"/>
            <c:spPr>
              <a:noFill/>
              <a:ln w="2769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Sheet1!$C$2:$C$4</c:f>
              <c:numCache>
                <c:formatCode>0.00</c:formatCode>
                <c:ptCount val="3"/>
                <c:pt idx="0">
                  <c:v>52.4</c:v>
                </c:pt>
                <c:pt idx="1">
                  <c:v>50.8</c:v>
                </c:pt>
                <c:pt idx="2">
                  <c:v>53.2</c:v>
                </c:pt>
              </c:numCache>
            </c:numRef>
          </c:val>
          <c:extLst>
            <c:ext xmlns:c16="http://schemas.microsoft.com/office/drawing/2014/chart" uri="{C3380CC4-5D6E-409C-BE32-E72D297353CC}">
              <c16:uniqueId val="{00000001-8A8C-45BC-84CC-2262B96E7AC8}"/>
            </c:ext>
          </c:extLst>
        </c:ser>
        <c:dLbls>
          <c:showLegendKey val="0"/>
          <c:showVal val="0"/>
          <c:showCatName val="0"/>
          <c:showSerName val="0"/>
          <c:showPercent val="0"/>
          <c:showBubbleSize val="0"/>
        </c:dLbls>
        <c:gapWidth val="50"/>
        <c:axId val="49112576"/>
        <c:axId val="49506560"/>
      </c:barChart>
      <c:catAx>
        <c:axId val="49112576"/>
        <c:scaling>
          <c:orientation val="minMax"/>
        </c:scaling>
        <c:delete val="0"/>
        <c:axPos val="b"/>
        <c:numFmt formatCode="General" sourceLinked="1"/>
        <c:majorTickMark val="none"/>
        <c:minorTickMark val="none"/>
        <c:tickLblPos val="nextTo"/>
        <c:spPr>
          <a:ln w="3463">
            <a:solidFill>
              <a:schemeClr val="tx1"/>
            </a:solidFill>
            <a:prstDash val="solid"/>
          </a:ln>
        </c:spPr>
        <c:txPr>
          <a:bodyPr rot="0" vert="horz"/>
          <a:lstStyle/>
          <a:p>
            <a:pPr rtl="0">
              <a:defRPr/>
            </a:pPr>
            <a:endParaRPr lang="en-US"/>
          </a:p>
        </c:txPr>
        <c:crossAx val="49506560"/>
        <c:crosses val="autoZero"/>
        <c:auto val="1"/>
        <c:lblAlgn val="ctr"/>
        <c:lblOffset val="100"/>
        <c:tickLblSkip val="1"/>
        <c:tickMarkSkip val="1"/>
        <c:noMultiLvlLbl val="0"/>
      </c:catAx>
      <c:valAx>
        <c:axId val="49506560"/>
        <c:scaling>
          <c:orientation val="minMax"/>
          <c:max val="60"/>
          <c:min val="40"/>
        </c:scaling>
        <c:delete val="0"/>
        <c:axPos val="l"/>
        <c:numFmt formatCode="#,##0" sourceLinked="0"/>
        <c:majorTickMark val="none"/>
        <c:minorTickMark val="none"/>
        <c:tickLblPos val="nextTo"/>
        <c:spPr>
          <a:ln w="3463">
            <a:solidFill>
              <a:schemeClr val="tx1"/>
            </a:solidFill>
            <a:prstDash val="solid"/>
          </a:ln>
        </c:spPr>
        <c:txPr>
          <a:bodyPr rot="0" vert="horz"/>
          <a:lstStyle/>
          <a:p>
            <a:pPr>
              <a:defRPr/>
            </a:pPr>
            <a:endParaRPr lang="en-US"/>
          </a:p>
        </c:txPr>
        <c:crossAx val="49112576"/>
        <c:crosses val="autoZero"/>
        <c:crossBetween val="between"/>
        <c:majorUnit val="2"/>
        <c:minorUnit val="4.0000000000000008E-2"/>
      </c:valAx>
      <c:spPr>
        <a:noFill/>
        <a:ln w="25386">
          <a:noFill/>
        </a:ln>
      </c:spPr>
    </c:plotArea>
    <c:plotVisOnly val="1"/>
    <c:dispBlanksAs val="gap"/>
    <c:showDLblsOverMax val="0"/>
  </c:chart>
  <c:spPr>
    <a:noFill/>
    <a:ln>
      <a:noFill/>
    </a:ln>
  </c:spPr>
  <c:txPr>
    <a:bodyPr/>
    <a:lstStyle/>
    <a:p>
      <a:pPr algn="ctr">
        <a:defRPr lang="en-US" sz="1200" b="1" i="0" u="none" strike="noStrike" kern="1200" baseline="0">
          <a:solidFill>
            <a:schemeClr val="tx2"/>
          </a:solidFill>
          <a:latin typeface="+mn-lt"/>
          <a:ea typeface="+mn-ea"/>
          <a:cs typeface="+mn-cs"/>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Somewhat</c:v>
                </c:pt>
              </c:strCache>
            </c:strRef>
          </c:tx>
          <c:spPr>
            <a:solidFill>
              <a:schemeClr val="accent5">
                <a:lumMod val="60000"/>
                <a:lumOff val="40000"/>
              </a:schemeClr>
            </a:solidFill>
            <a:ln w="3155">
              <a:solidFill>
                <a:schemeClr val="tx2"/>
              </a:solidFill>
            </a:ln>
          </c:spPr>
          <c:invertIfNegative val="0"/>
          <c:dPt>
            <c:idx val="0"/>
            <c:invertIfNegative val="0"/>
            <c:bubble3D val="0"/>
            <c:extLst>
              <c:ext xmlns:c16="http://schemas.microsoft.com/office/drawing/2014/chart" uri="{C3380CC4-5D6E-409C-BE32-E72D297353CC}">
                <c16:uniqueId val="{00000001-5FF5-4369-B358-FB4E940C817A}"/>
              </c:ext>
            </c:extLst>
          </c:dPt>
          <c:dPt>
            <c:idx val="1"/>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E-5FF5-4369-B358-FB4E940C817A}"/>
              </c:ext>
            </c:extLst>
          </c:dPt>
          <c:dPt>
            <c:idx val="2"/>
            <c:invertIfNegative val="0"/>
            <c:bubble3D val="0"/>
            <c:extLst>
              <c:ext xmlns:c16="http://schemas.microsoft.com/office/drawing/2014/chart" uri="{C3380CC4-5D6E-409C-BE32-E72D297353CC}">
                <c16:uniqueId val="{00000003-5FF5-4369-B358-FB4E940C817A}"/>
              </c:ext>
            </c:extLst>
          </c:dPt>
          <c:dPt>
            <c:idx val="3"/>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F-5FF5-4369-B358-FB4E940C817A}"/>
              </c:ext>
            </c:extLst>
          </c:dPt>
          <c:dPt>
            <c:idx val="4"/>
            <c:invertIfNegative val="0"/>
            <c:bubble3D val="0"/>
            <c:extLst>
              <c:ext xmlns:c16="http://schemas.microsoft.com/office/drawing/2014/chart" uri="{C3380CC4-5D6E-409C-BE32-E72D297353CC}">
                <c16:uniqueId val="{00000005-5FF5-4369-B358-FB4E940C817A}"/>
              </c:ext>
            </c:extLst>
          </c:dPt>
          <c:dPt>
            <c:idx val="5"/>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20-5FF5-4369-B358-FB4E940C817A}"/>
              </c:ext>
            </c:extLst>
          </c:dPt>
          <c:dPt>
            <c:idx val="6"/>
            <c:invertIfNegative val="0"/>
            <c:bubble3D val="0"/>
            <c:extLst>
              <c:ext xmlns:c16="http://schemas.microsoft.com/office/drawing/2014/chart" uri="{C3380CC4-5D6E-409C-BE32-E72D297353CC}">
                <c16:uniqueId val="{00000007-5FF5-4369-B358-FB4E940C817A}"/>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Stress due to discrimination (all)</c:v>
                </c:pt>
                <c:pt idx="1">
                  <c:v>comp</c:v>
                </c:pt>
                <c:pt idx="2">
                  <c:v>Stress due to discrimination (men)</c:v>
                </c:pt>
                <c:pt idx="3">
                  <c:v>comp</c:v>
                </c:pt>
                <c:pt idx="4">
                  <c:v>Stress due to discrimination (women)</c:v>
                </c:pt>
                <c:pt idx="5">
                  <c:v>comp</c:v>
                </c:pt>
              </c:strCache>
            </c:strRef>
          </c:cat>
          <c:val>
            <c:numRef>
              <c:f>Sheet1!$B$2:$B$7</c:f>
              <c:numCache>
                <c:formatCode>0.0%</c:formatCode>
                <c:ptCount val="6"/>
                <c:pt idx="0">
                  <c:v>0.52</c:v>
                </c:pt>
                <c:pt idx="1">
                  <c:v>0.50600000000000001</c:v>
                </c:pt>
                <c:pt idx="2">
                  <c:v>0.45300000000000001</c:v>
                </c:pt>
                <c:pt idx="3">
                  <c:v>0.47799999999999998</c:v>
                </c:pt>
                <c:pt idx="4">
                  <c:v>0.29299999999999998</c:v>
                </c:pt>
                <c:pt idx="5">
                  <c:v>0.371</c:v>
                </c:pt>
              </c:numCache>
            </c:numRef>
          </c:val>
          <c:extLst>
            <c:ext xmlns:c16="http://schemas.microsoft.com/office/drawing/2014/chart" uri="{C3380CC4-5D6E-409C-BE32-E72D297353CC}">
              <c16:uniqueId val="{00000008-5FF5-4369-B358-FB4E940C817A}"/>
            </c:ext>
          </c:extLst>
        </c:ser>
        <c:ser>
          <c:idx val="0"/>
          <c:order val="1"/>
          <c:tx>
            <c:strRef>
              <c:f>Sheet1!$C$1</c:f>
              <c:strCache>
                <c:ptCount val="1"/>
                <c:pt idx="0">
                  <c:v>Extensive</c:v>
                </c:pt>
              </c:strCache>
            </c:strRef>
          </c:tx>
          <c:spPr>
            <a:solidFill>
              <a:schemeClr val="accent5"/>
            </a:solidFill>
            <a:ln w="3155">
              <a:solidFill>
                <a:schemeClr val="tx2"/>
              </a:solidFill>
            </a:ln>
          </c:spPr>
          <c:invertIfNegative val="0"/>
          <c:dPt>
            <c:idx val="0"/>
            <c:invertIfNegative val="0"/>
            <c:bubble3D val="0"/>
            <c:extLst>
              <c:ext xmlns:c16="http://schemas.microsoft.com/office/drawing/2014/chart" uri="{C3380CC4-5D6E-409C-BE32-E72D297353CC}">
                <c16:uniqueId val="{0000000A-5FF5-4369-B358-FB4E940C817A}"/>
              </c:ext>
            </c:extLst>
          </c:dPt>
          <c:dPt>
            <c:idx val="1"/>
            <c:invertIfNegative val="0"/>
            <c:bubble3D val="0"/>
            <c:spPr>
              <a:solidFill>
                <a:schemeClr val="tx2"/>
              </a:solidFill>
              <a:ln w="3155">
                <a:solidFill>
                  <a:schemeClr val="tx2"/>
                </a:solidFill>
              </a:ln>
            </c:spPr>
            <c:extLst>
              <c:ext xmlns:c16="http://schemas.microsoft.com/office/drawing/2014/chart" uri="{C3380CC4-5D6E-409C-BE32-E72D297353CC}">
                <c16:uniqueId val="{0000000C-5FF5-4369-B358-FB4E940C817A}"/>
              </c:ext>
            </c:extLst>
          </c:dPt>
          <c:dPt>
            <c:idx val="2"/>
            <c:invertIfNegative val="0"/>
            <c:bubble3D val="0"/>
            <c:extLst>
              <c:ext xmlns:c16="http://schemas.microsoft.com/office/drawing/2014/chart" uri="{C3380CC4-5D6E-409C-BE32-E72D297353CC}">
                <c16:uniqueId val="{0000000E-5FF5-4369-B358-FB4E940C817A}"/>
              </c:ext>
            </c:extLst>
          </c:dPt>
          <c:dPt>
            <c:idx val="3"/>
            <c:invertIfNegative val="0"/>
            <c:bubble3D val="0"/>
            <c:spPr>
              <a:solidFill>
                <a:schemeClr val="tx2"/>
              </a:solidFill>
              <a:ln w="3155">
                <a:solidFill>
                  <a:schemeClr val="tx2"/>
                </a:solidFill>
              </a:ln>
            </c:spPr>
            <c:extLst>
              <c:ext xmlns:c16="http://schemas.microsoft.com/office/drawing/2014/chart" uri="{C3380CC4-5D6E-409C-BE32-E72D297353CC}">
                <c16:uniqueId val="{00000010-5FF5-4369-B358-FB4E940C817A}"/>
              </c:ext>
            </c:extLst>
          </c:dPt>
          <c:dPt>
            <c:idx val="4"/>
            <c:invertIfNegative val="0"/>
            <c:bubble3D val="0"/>
            <c:extLst>
              <c:ext xmlns:c16="http://schemas.microsoft.com/office/drawing/2014/chart" uri="{C3380CC4-5D6E-409C-BE32-E72D297353CC}">
                <c16:uniqueId val="{00000012-5FF5-4369-B358-FB4E940C817A}"/>
              </c:ext>
            </c:extLst>
          </c:dPt>
          <c:dPt>
            <c:idx val="5"/>
            <c:invertIfNegative val="0"/>
            <c:bubble3D val="0"/>
            <c:spPr>
              <a:solidFill>
                <a:schemeClr val="tx2"/>
              </a:solidFill>
              <a:ln w="3155">
                <a:solidFill>
                  <a:schemeClr val="tx2"/>
                </a:solidFill>
              </a:ln>
            </c:spPr>
            <c:extLst>
              <c:ext xmlns:c16="http://schemas.microsoft.com/office/drawing/2014/chart" uri="{C3380CC4-5D6E-409C-BE32-E72D297353CC}">
                <c16:uniqueId val="{00000014-5FF5-4369-B358-FB4E940C817A}"/>
              </c:ext>
            </c:extLst>
          </c:dPt>
          <c:dPt>
            <c:idx val="6"/>
            <c:invertIfNegative val="0"/>
            <c:bubble3D val="0"/>
            <c:extLst>
              <c:ext xmlns:c16="http://schemas.microsoft.com/office/drawing/2014/chart" uri="{C3380CC4-5D6E-409C-BE32-E72D297353CC}">
                <c16:uniqueId val="{00000016-5FF5-4369-B358-FB4E940C817A}"/>
              </c:ext>
            </c:extLst>
          </c:dPt>
          <c:dPt>
            <c:idx val="7"/>
            <c:invertIfNegative val="0"/>
            <c:bubble3D val="0"/>
            <c:extLst>
              <c:ext xmlns:c16="http://schemas.microsoft.com/office/drawing/2014/chart" uri="{C3380CC4-5D6E-409C-BE32-E72D297353CC}">
                <c16:uniqueId val="{00000018-5FF5-4369-B358-FB4E940C817A}"/>
              </c:ext>
            </c:extLst>
          </c:dPt>
          <c:dPt>
            <c:idx val="9"/>
            <c:invertIfNegative val="0"/>
            <c:bubble3D val="0"/>
            <c:extLst>
              <c:ext xmlns:c16="http://schemas.microsoft.com/office/drawing/2014/chart" uri="{C3380CC4-5D6E-409C-BE32-E72D297353CC}">
                <c16:uniqueId val="{0000001A-5FF5-4369-B358-FB4E940C817A}"/>
              </c:ext>
            </c:extLst>
          </c:dPt>
          <c:dPt>
            <c:idx val="11"/>
            <c:invertIfNegative val="0"/>
            <c:bubble3D val="0"/>
            <c:extLst>
              <c:ext xmlns:c16="http://schemas.microsoft.com/office/drawing/2014/chart" uri="{C3380CC4-5D6E-409C-BE32-E72D297353CC}">
                <c16:uniqueId val="{0000001C-5FF5-4369-B358-FB4E940C817A}"/>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Stress due to discrimination (all)</c:v>
                </c:pt>
                <c:pt idx="1">
                  <c:v>comp</c:v>
                </c:pt>
                <c:pt idx="2">
                  <c:v>Stress due to discrimination (men)</c:v>
                </c:pt>
                <c:pt idx="3">
                  <c:v>comp</c:v>
                </c:pt>
                <c:pt idx="4">
                  <c:v>Stress due to discrimination (women)</c:v>
                </c:pt>
                <c:pt idx="5">
                  <c:v>comp</c:v>
                </c:pt>
              </c:strCache>
            </c:strRef>
          </c:cat>
          <c:val>
            <c:numRef>
              <c:f>Sheet1!$C$2:$C$7</c:f>
              <c:numCache>
                <c:formatCode>0.0%</c:formatCode>
                <c:ptCount val="6"/>
                <c:pt idx="0">
                  <c:v>0.41299999999999998</c:v>
                </c:pt>
                <c:pt idx="1">
                  <c:v>0.44</c:v>
                </c:pt>
                <c:pt idx="2">
                  <c:v>0.48</c:v>
                </c:pt>
                <c:pt idx="3">
                  <c:v>0.47399999999999998</c:v>
                </c:pt>
                <c:pt idx="4">
                  <c:v>0.65300000000000002</c:v>
                </c:pt>
                <c:pt idx="5">
                  <c:v>0.59099999999999997</c:v>
                </c:pt>
              </c:numCache>
            </c:numRef>
          </c:val>
          <c:extLst>
            <c:ext xmlns:c16="http://schemas.microsoft.com/office/drawing/2014/chart" uri="{C3380CC4-5D6E-409C-BE32-E72D297353CC}">
              <c16:uniqueId val="{0000001D-5FF5-4369-B358-FB4E940C817A}"/>
            </c:ext>
          </c:extLst>
        </c:ser>
        <c:dLbls>
          <c:showLegendKey val="0"/>
          <c:showVal val="0"/>
          <c:showCatName val="0"/>
          <c:showSerName val="0"/>
          <c:showPercent val="0"/>
          <c:showBubbleSize val="0"/>
        </c:dLbls>
        <c:gapWidth val="70"/>
        <c:overlap val="100"/>
        <c:axId val="49370112"/>
        <c:axId val="49508864"/>
      </c:barChart>
      <c:catAx>
        <c:axId val="49370112"/>
        <c:scaling>
          <c:orientation val="minMax"/>
        </c:scaling>
        <c:delete val="0"/>
        <c:axPos val="b"/>
        <c:majorGridlines/>
        <c:numFmt formatCode="General" sourceLinked="0"/>
        <c:majorTickMark val="none"/>
        <c:minorTickMark val="none"/>
        <c:tickLblPos val="none"/>
        <c:spPr>
          <a:ln w="2367">
            <a:solidFill>
              <a:schemeClr val="tx1"/>
            </a:solidFill>
            <a:prstDash val="solid"/>
          </a:ln>
        </c:spPr>
        <c:crossAx val="49508864"/>
        <c:crosses val="autoZero"/>
        <c:auto val="1"/>
        <c:lblAlgn val="ctr"/>
        <c:lblOffset val="100"/>
        <c:tickLblSkip val="2"/>
        <c:tickMarkSkip val="2"/>
        <c:noMultiLvlLbl val="0"/>
      </c:catAx>
      <c:valAx>
        <c:axId val="49508864"/>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49370112"/>
        <c:crosses val="autoZero"/>
        <c:crossBetween val="between"/>
        <c:majorUnit val="0.1"/>
      </c:valAx>
      <c:spPr>
        <a:solidFill>
          <a:schemeClr val="bg1">
            <a:lumMod val="75000"/>
          </a:schemeClr>
        </a:solid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i="0">
                <a:latin typeface="Franklin Gothic Medium" panose="020B0603020102020204" pitchFamily="34" charset="0"/>
              </a:defRPr>
            </a:pPr>
            <a:r>
              <a:rPr lang="en-US" sz="2000" b="0" i="0">
                <a:latin typeface="Franklin Gothic Medium" panose="020B0603020102020204" pitchFamily="34" charset="0"/>
              </a:rPr>
              <a:t>Race/Ethnicity </a:t>
            </a:r>
          </a:p>
        </c:rich>
      </c:tx>
      <c:layout>
        <c:manualLayout>
          <c:xMode val="edge"/>
          <c:yMode val="edge"/>
          <c:x val="0.36830760464152507"/>
          <c:y val="3.1141940590759487E-4"/>
        </c:manualLayout>
      </c:layout>
      <c:overlay val="0"/>
    </c:title>
    <c:autoTitleDeleted val="0"/>
    <c:plotArea>
      <c:layout>
        <c:manualLayout>
          <c:layoutTarget val="inner"/>
          <c:xMode val="edge"/>
          <c:yMode val="edge"/>
          <c:x val="0.140605679498396"/>
          <c:y val="8.7462626954239397E-2"/>
          <c:w val="0.84782024642754006"/>
          <c:h val="0.64808253135024785"/>
        </c:manualLayout>
      </c:layout>
      <c:barChart>
        <c:barDir val="col"/>
        <c:grouping val="clustered"/>
        <c:varyColors val="0"/>
        <c:ser>
          <c:idx val="0"/>
          <c:order val="0"/>
          <c:spPr>
            <a:solidFill>
              <a:schemeClr val="accent5"/>
            </a:solidFill>
            <a:ln w="3175">
              <a:solidFill>
                <a:schemeClr val="tx2"/>
              </a:solidFill>
            </a:ln>
          </c:spPr>
          <c:invertIfNegative val="0"/>
          <c:dLbls>
            <c:numFmt formatCode="0.0%" sourceLinked="0"/>
            <c:spPr>
              <a:noFill/>
              <a:ln w="21370">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American/ Asian</c:v>
                </c:pt>
                <c:pt idx="3">
                  <c:v>Latino</c:v>
                </c:pt>
                <c:pt idx="4">
                  <c:v>White/
Caucasian</c:v>
                </c:pt>
                <c:pt idx="5">
                  <c:v>Other Race/
Ethnicity</c:v>
                </c:pt>
                <c:pt idx="6">
                  <c:v>Two or More
Races/
Ethnicities</c:v>
                </c:pt>
              </c:strCache>
            </c:strRef>
          </c:cat>
          <c:val>
            <c:numRef>
              <c:f>Sheet1!$B$2:$B$8</c:f>
              <c:numCache>
                <c:formatCode>0.0%</c:formatCode>
                <c:ptCount val="7"/>
                <c:pt idx="0">
                  <c:v>2.3E-2</c:v>
                </c:pt>
                <c:pt idx="1">
                  <c:v>0</c:v>
                </c:pt>
                <c:pt idx="2">
                  <c:v>2.3E-2</c:v>
                </c:pt>
                <c:pt idx="3">
                  <c:v>0.22700000000000001</c:v>
                </c:pt>
                <c:pt idx="4">
                  <c:v>0.5</c:v>
                </c:pt>
                <c:pt idx="5">
                  <c:v>0.114</c:v>
                </c:pt>
                <c:pt idx="6">
                  <c:v>0.114</c:v>
                </c:pt>
              </c:numCache>
            </c:numRef>
          </c:val>
          <c:extLst>
            <c:ext xmlns:c16="http://schemas.microsoft.com/office/drawing/2014/chart" uri="{C3380CC4-5D6E-409C-BE32-E72D297353CC}">
              <c16:uniqueId val="{00000000-A2BF-4AB3-8D00-4DD135AE00A6}"/>
            </c:ext>
          </c:extLst>
        </c:ser>
        <c:dLbls>
          <c:showLegendKey val="0"/>
          <c:showVal val="1"/>
          <c:showCatName val="0"/>
          <c:showSerName val="0"/>
          <c:showPercent val="0"/>
          <c:showBubbleSize val="0"/>
        </c:dLbls>
        <c:gapWidth val="50"/>
        <c:axId val="47143424"/>
        <c:axId val="39532736"/>
      </c:barChart>
      <c:catAx>
        <c:axId val="47143424"/>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39532736"/>
        <c:crosses val="autoZero"/>
        <c:auto val="1"/>
        <c:lblAlgn val="ctr"/>
        <c:lblOffset val="100"/>
        <c:tickLblSkip val="1"/>
        <c:tickMarkSkip val="1"/>
        <c:noMultiLvlLbl val="0"/>
      </c:catAx>
      <c:valAx>
        <c:axId val="39532736"/>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47143424"/>
        <c:crosses val="autoZero"/>
        <c:crossBetween val="between"/>
        <c:majorUnit val="0.1"/>
        <c:minorUnit val="4.0000000000000008E-2"/>
      </c:valAx>
      <c:spPr>
        <a:noFill/>
        <a:ln w="25403">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Somewhat</c:v>
                </c:pt>
              </c:strCache>
            </c:strRef>
          </c:tx>
          <c:spPr>
            <a:solidFill>
              <a:schemeClr val="accent5">
                <a:lumMod val="60000"/>
                <a:lumOff val="40000"/>
              </a:schemeClr>
            </a:solidFill>
            <a:ln w="3155">
              <a:solidFill>
                <a:schemeClr val="tx2"/>
              </a:solidFill>
            </a:ln>
          </c:spPr>
          <c:invertIfNegative val="0"/>
          <c:dPt>
            <c:idx val="0"/>
            <c:invertIfNegative val="0"/>
            <c:bubble3D val="0"/>
            <c:extLst>
              <c:ext xmlns:c16="http://schemas.microsoft.com/office/drawing/2014/chart" uri="{C3380CC4-5D6E-409C-BE32-E72D297353CC}">
                <c16:uniqueId val="{00000001-6F17-4C9A-B4A1-E9A54DC36199}"/>
              </c:ext>
            </c:extLst>
          </c:dPt>
          <c:dPt>
            <c:idx val="1"/>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E-6F17-4C9A-B4A1-E9A54DC36199}"/>
              </c:ext>
            </c:extLst>
          </c:dPt>
          <c:dPt>
            <c:idx val="2"/>
            <c:invertIfNegative val="0"/>
            <c:bubble3D val="0"/>
            <c:extLst>
              <c:ext xmlns:c16="http://schemas.microsoft.com/office/drawing/2014/chart" uri="{C3380CC4-5D6E-409C-BE32-E72D297353CC}">
                <c16:uniqueId val="{00000003-6F17-4C9A-B4A1-E9A54DC36199}"/>
              </c:ext>
            </c:extLst>
          </c:dPt>
          <c:dPt>
            <c:idx val="3"/>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F-6F17-4C9A-B4A1-E9A54DC36199}"/>
              </c:ext>
            </c:extLst>
          </c:dPt>
          <c:dPt>
            <c:idx val="4"/>
            <c:invertIfNegative val="0"/>
            <c:bubble3D val="0"/>
            <c:extLst>
              <c:ext xmlns:c16="http://schemas.microsoft.com/office/drawing/2014/chart" uri="{C3380CC4-5D6E-409C-BE32-E72D297353CC}">
                <c16:uniqueId val="{00000005-6F17-4C9A-B4A1-E9A54DC36199}"/>
              </c:ext>
            </c:extLst>
          </c:dPt>
          <c:dPt>
            <c:idx val="5"/>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20-6F17-4C9A-B4A1-E9A54DC36199}"/>
              </c:ext>
            </c:extLst>
          </c:dPt>
          <c:dPt>
            <c:idx val="6"/>
            <c:invertIfNegative val="0"/>
            <c:bubble3D val="0"/>
            <c:extLst>
              <c:ext xmlns:c16="http://schemas.microsoft.com/office/drawing/2014/chart" uri="{C3380CC4-5D6E-409C-BE32-E72D297353CC}">
                <c16:uniqueId val="{00000007-6F17-4C9A-B4A1-E9A54DC36199}"/>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Stress due to discrimination (White)</c:v>
                </c:pt>
                <c:pt idx="1">
                  <c:v>comp</c:v>
                </c:pt>
                <c:pt idx="2">
                  <c:v>Stress due to discrimination (Asian)</c:v>
                </c:pt>
                <c:pt idx="3">
                  <c:v>comp</c:v>
                </c:pt>
                <c:pt idx="4">
                  <c:v>Stress due to discrimination (URM)</c:v>
                </c:pt>
                <c:pt idx="5">
                  <c:v>comp</c:v>
                </c:pt>
              </c:strCache>
            </c:strRef>
          </c:cat>
          <c:val>
            <c:numRef>
              <c:f>Sheet1!$B$2:$B$7</c:f>
              <c:numCache>
                <c:formatCode>0.0%</c:formatCode>
                <c:ptCount val="6"/>
                <c:pt idx="0">
                  <c:v>0.52</c:v>
                </c:pt>
                <c:pt idx="1">
                  <c:v>0.50600000000000001</c:v>
                </c:pt>
                <c:pt idx="2">
                  <c:v>0.45300000000000001</c:v>
                </c:pt>
                <c:pt idx="3">
                  <c:v>0.47799999999999998</c:v>
                </c:pt>
                <c:pt idx="4">
                  <c:v>0.29299999999999998</c:v>
                </c:pt>
                <c:pt idx="5">
                  <c:v>0.371</c:v>
                </c:pt>
              </c:numCache>
            </c:numRef>
          </c:val>
          <c:extLst>
            <c:ext xmlns:c16="http://schemas.microsoft.com/office/drawing/2014/chart" uri="{C3380CC4-5D6E-409C-BE32-E72D297353CC}">
              <c16:uniqueId val="{00000008-6F17-4C9A-B4A1-E9A54DC36199}"/>
            </c:ext>
          </c:extLst>
        </c:ser>
        <c:ser>
          <c:idx val="0"/>
          <c:order val="1"/>
          <c:tx>
            <c:strRef>
              <c:f>Sheet1!$C$1</c:f>
              <c:strCache>
                <c:ptCount val="1"/>
                <c:pt idx="0">
                  <c:v>Extensive</c:v>
                </c:pt>
              </c:strCache>
            </c:strRef>
          </c:tx>
          <c:spPr>
            <a:solidFill>
              <a:schemeClr val="accent5"/>
            </a:solidFill>
            <a:ln w="3155">
              <a:solidFill>
                <a:schemeClr val="tx2"/>
              </a:solidFill>
            </a:ln>
          </c:spPr>
          <c:invertIfNegative val="0"/>
          <c:dPt>
            <c:idx val="0"/>
            <c:invertIfNegative val="0"/>
            <c:bubble3D val="0"/>
            <c:extLst>
              <c:ext xmlns:c16="http://schemas.microsoft.com/office/drawing/2014/chart" uri="{C3380CC4-5D6E-409C-BE32-E72D297353CC}">
                <c16:uniqueId val="{0000000A-6F17-4C9A-B4A1-E9A54DC36199}"/>
              </c:ext>
            </c:extLst>
          </c:dPt>
          <c:dPt>
            <c:idx val="1"/>
            <c:invertIfNegative val="0"/>
            <c:bubble3D val="0"/>
            <c:spPr>
              <a:solidFill>
                <a:schemeClr val="tx2"/>
              </a:solidFill>
              <a:ln w="3155">
                <a:solidFill>
                  <a:schemeClr val="tx2"/>
                </a:solidFill>
              </a:ln>
            </c:spPr>
            <c:extLst>
              <c:ext xmlns:c16="http://schemas.microsoft.com/office/drawing/2014/chart" uri="{C3380CC4-5D6E-409C-BE32-E72D297353CC}">
                <c16:uniqueId val="{0000000C-6F17-4C9A-B4A1-E9A54DC36199}"/>
              </c:ext>
            </c:extLst>
          </c:dPt>
          <c:dPt>
            <c:idx val="2"/>
            <c:invertIfNegative val="0"/>
            <c:bubble3D val="0"/>
            <c:extLst>
              <c:ext xmlns:c16="http://schemas.microsoft.com/office/drawing/2014/chart" uri="{C3380CC4-5D6E-409C-BE32-E72D297353CC}">
                <c16:uniqueId val="{0000000E-6F17-4C9A-B4A1-E9A54DC36199}"/>
              </c:ext>
            </c:extLst>
          </c:dPt>
          <c:dPt>
            <c:idx val="3"/>
            <c:invertIfNegative val="0"/>
            <c:bubble3D val="0"/>
            <c:spPr>
              <a:solidFill>
                <a:schemeClr val="tx2"/>
              </a:solidFill>
              <a:ln w="3155">
                <a:solidFill>
                  <a:schemeClr val="tx2"/>
                </a:solidFill>
              </a:ln>
            </c:spPr>
            <c:extLst>
              <c:ext xmlns:c16="http://schemas.microsoft.com/office/drawing/2014/chart" uri="{C3380CC4-5D6E-409C-BE32-E72D297353CC}">
                <c16:uniqueId val="{00000010-6F17-4C9A-B4A1-E9A54DC36199}"/>
              </c:ext>
            </c:extLst>
          </c:dPt>
          <c:dPt>
            <c:idx val="4"/>
            <c:invertIfNegative val="0"/>
            <c:bubble3D val="0"/>
            <c:extLst>
              <c:ext xmlns:c16="http://schemas.microsoft.com/office/drawing/2014/chart" uri="{C3380CC4-5D6E-409C-BE32-E72D297353CC}">
                <c16:uniqueId val="{00000012-6F17-4C9A-B4A1-E9A54DC36199}"/>
              </c:ext>
            </c:extLst>
          </c:dPt>
          <c:dPt>
            <c:idx val="5"/>
            <c:invertIfNegative val="0"/>
            <c:bubble3D val="0"/>
            <c:spPr>
              <a:solidFill>
                <a:schemeClr val="tx2"/>
              </a:solidFill>
              <a:ln w="3155">
                <a:solidFill>
                  <a:schemeClr val="tx2"/>
                </a:solidFill>
              </a:ln>
            </c:spPr>
            <c:extLst>
              <c:ext xmlns:c16="http://schemas.microsoft.com/office/drawing/2014/chart" uri="{C3380CC4-5D6E-409C-BE32-E72D297353CC}">
                <c16:uniqueId val="{00000014-6F17-4C9A-B4A1-E9A54DC36199}"/>
              </c:ext>
            </c:extLst>
          </c:dPt>
          <c:dPt>
            <c:idx val="6"/>
            <c:invertIfNegative val="0"/>
            <c:bubble3D val="0"/>
            <c:extLst>
              <c:ext xmlns:c16="http://schemas.microsoft.com/office/drawing/2014/chart" uri="{C3380CC4-5D6E-409C-BE32-E72D297353CC}">
                <c16:uniqueId val="{00000016-6F17-4C9A-B4A1-E9A54DC36199}"/>
              </c:ext>
            </c:extLst>
          </c:dPt>
          <c:dPt>
            <c:idx val="7"/>
            <c:invertIfNegative val="0"/>
            <c:bubble3D val="0"/>
            <c:extLst>
              <c:ext xmlns:c16="http://schemas.microsoft.com/office/drawing/2014/chart" uri="{C3380CC4-5D6E-409C-BE32-E72D297353CC}">
                <c16:uniqueId val="{00000018-6F17-4C9A-B4A1-E9A54DC36199}"/>
              </c:ext>
            </c:extLst>
          </c:dPt>
          <c:dPt>
            <c:idx val="9"/>
            <c:invertIfNegative val="0"/>
            <c:bubble3D val="0"/>
            <c:extLst>
              <c:ext xmlns:c16="http://schemas.microsoft.com/office/drawing/2014/chart" uri="{C3380CC4-5D6E-409C-BE32-E72D297353CC}">
                <c16:uniqueId val="{0000001A-6F17-4C9A-B4A1-E9A54DC36199}"/>
              </c:ext>
            </c:extLst>
          </c:dPt>
          <c:dPt>
            <c:idx val="11"/>
            <c:invertIfNegative val="0"/>
            <c:bubble3D val="0"/>
            <c:extLst>
              <c:ext xmlns:c16="http://schemas.microsoft.com/office/drawing/2014/chart" uri="{C3380CC4-5D6E-409C-BE32-E72D297353CC}">
                <c16:uniqueId val="{0000001C-6F17-4C9A-B4A1-E9A54DC36199}"/>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Stress due to discrimination (White)</c:v>
                </c:pt>
                <c:pt idx="1">
                  <c:v>comp</c:v>
                </c:pt>
                <c:pt idx="2">
                  <c:v>Stress due to discrimination (Asian)</c:v>
                </c:pt>
                <c:pt idx="3">
                  <c:v>comp</c:v>
                </c:pt>
                <c:pt idx="4">
                  <c:v>Stress due to discrimination (URM)</c:v>
                </c:pt>
                <c:pt idx="5">
                  <c:v>comp</c:v>
                </c:pt>
              </c:strCache>
            </c:strRef>
          </c:cat>
          <c:val>
            <c:numRef>
              <c:f>Sheet1!$C$2:$C$7</c:f>
              <c:numCache>
                <c:formatCode>0.0%</c:formatCode>
                <c:ptCount val="6"/>
                <c:pt idx="0">
                  <c:v>0.41299999999999998</c:v>
                </c:pt>
                <c:pt idx="1">
                  <c:v>0.44</c:v>
                </c:pt>
                <c:pt idx="2">
                  <c:v>0.48</c:v>
                </c:pt>
                <c:pt idx="3">
                  <c:v>0.47399999999999998</c:v>
                </c:pt>
                <c:pt idx="4">
                  <c:v>0.65300000000000002</c:v>
                </c:pt>
                <c:pt idx="5">
                  <c:v>0.59099999999999997</c:v>
                </c:pt>
              </c:numCache>
            </c:numRef>
          </c:val>
          <c:extLst>
            <c:ext xmlns:c16="http://schemas.microsoft.com/office/drawing/2014/chart" uri="{C3380CC4-5D6E-409C-BE32-E72D297353CC}">
              <c16:uniqueId val="{0000001D-6F17-4C9A-B4A1-E9A54DC36199}"/>
            </c:ext>
          </c:extLst>
        </c:ser>
        <c:dLbls>
          <c:showLegendKey val="0"/>
          <c:showVal val="0"/>
          <c:showCatName val="0"/>
          <c:showSerName val="0"/>
          <c:showPercent val="0"/>
          <c:showBubbleSize val="0"/>
        </c:dLbls>
        <c:gapWidth val="70"/>
        <c:overlap val="100"/>
        <c:axId val="49666560"/>
        <c:axId val="49511168"/>
      </c:barChart>
      <c:catAx>
        <c:axId val="49666560"/>
        <c:scaling>
          <c:orientation val="minMax"/>
        </c:scaling>
        <c:delete val="0"/>
        <c:axPos val="b"/>
        <c:majorGridlines/>
        <c:numFmt formatCode="General" sourceLinked="0"/>
        <c:majorTickMark val="none"/>
        <c:minorTickMark val="none"/>
        <c:tickLblPos val="none"/>
        <c:spPr>
          <a:ln w="2367">
            <a:solidFill>
              <a:schemeClr val="tx1"/>
            </a:solidFill>
            <a:prstDash val="solid"/>
          </a:ln>
        </c:spPr>
        <c:crossAx val="49511168"/>
        <c:crosses val="autoZero"/>
        <c:auto val="1"/>
        <c:lblAlgn val="ctr"/>
        <c:lblOffset val="100"/>
        <c:tickLblSkip val="2"/>
        <c:tickMarkSkip val="2"/>
        <c:noMultiLvlLbl val="0"/>
      </c:catAx>
      <c:valAx>
        <c:axId val="49511168"/>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49666560"/>
        <c:crosses val="autoZero"/>
        <c:crossBetween val="between"/>
        <c:majorUnit val="0.1"/>
      </c:valAx>
      <c:spPr>
        <a:solidFill>
          <a:schemeClr val="bg1">
            <a:lumMod val="75000"/>
          </a:schemeClr>
        </a:solid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180637883748323E-2"/>
          <c:y val="3.7012795275590607E-2"/>
          <c:w val="0.93581936211625194"/>
          <c:h val="0.93575623359581106"/>
        </c:manualLayout>
      </c:layout>
      <c:barChart>
        <c:barDir val="col"/>
        <c:grouping val="stacked"/>
        <c:varyColors val="0"/>
        <c:ser>
          <c:idx val="1"/>
          <c:order val="0"/>
          <c:tx>
            <c:strRef>
              <c:f>Sheet1!$B$1</c:f>
              <c:strCache>
                <c:ptCount val="1"/>
                <c:pt idx="0">
                  <c:v>Somewhat</c:v>
                </c:pt>
              </c:strCache>
            </c:strRef>
          </c:tx>
          <c:spPr>
            <a:solidFill>
              <a:schemeClr val="accent5">
                <a:lumMod val="60000"/>
                <a:lumOff val="40000"/>
              </a:schemeClr>
            </a:solidFill>
            <a:ln w="3171">
              <a:solidFill>
                <a:schemeClr val="tx2"/>
              </a:solidFill>
            </a:ln>
          </c:spPr>
          <c:invertIfNegative val="0"/>
          <c:dPt>
            <c:idx val="1"/>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1-059B-4805-AFEE-519A50E4944B}"/>
              </c:ext>
            </c:extLst>
          </c:dPt>
          <c:dPt>
            <c:idx val="3"/>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3-059B-4805-AFEE-519A50E4944B}"/>
              </c:ext>
            </c:extLst>
          </c:dPt>
          <c:dPt>
            <c:idx val="5"/>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5-059B-4805-AFEE-519A50E4944B}"/>
              </c:ext>
            </c:extLst>
          </c:dPt>
          <c:dPt>
            <c:idx val="7"/>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7-059B-4805-AFEE-519A50E4944B}"/>
              </c:ext>
            </c:extLst>
          </c:dPt>
          <c:dPt>
            <c:idx val="9"/>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9-059B-4805-AFEE-519A50E4944B}"/>
              </c:ext>
            </c:extLst>
          </c:dPt>
          <c:dPt>
            <c:idx val="11"/>
            <c:invertIfNegative val="0"/>
            <c:bubble3D val="0"/>
            <c:extLst>
              <c:ext xmlns:c16="http://schemas.microsoft.com/office/drawing/2014/chart" uri="{C3380CC4-5D6E-409C-BE32-E72D297353CC}">
                <c16:uniqueId val="{0000000B-059B-4805-AFEE-519A50E4944B}"/>
              </c:ext>
            </c:extLst>
          </c:dPt>
          <c:dLbls>
            <c:numFmt formatCode="0.0%" sourceLinked="0"/>
            <c:spPr>
              <a:noFill/>
              <a:ln w="1895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Research or publishing demands</c:v>
                </c:pt>
                <c:pt idx="1">
                  <c:v>comp</c:v>
                </c:pt>
                <c:pt idx="2">
                  <c:v>Review/promotion process</c:v>
                </c:pt>
                <c:pt idx="3">
                  <c:v>comp</c:v>
                </c:pt>
                <c:pt idx="4">
                  <c:v>Job security</c:v>
                </c:pt>
                <c:pt idx="5">
                  <c:v>comp</c:v>
                </c:pt>
                <c:pt idx="6">
                  <c:v>Increased work responsibilities</c:v>
                </c:pt>
                <c:pt idx="7">
                  <c:v>comp</c:v>
                </c:pt>
                <c:pt idx="8">
                  <c:v>Institutional budget cuts</c:v>
                </c:pt>
                <c:pt idx="9">
                  <c:v>comp</c:v>
                </c:pt>
              </c:strCache>
            </c:strRef>
          </c:cat>
          <c:val>
            <c:numRef>
              <c:f>Sheet1!$B$2:$B$11</c:f>
              <c:numCache>
                <c:formatCode>0.0%</c:formatCode>
                <c:ptCount val="10"/>
                <c:pt idx="0">
                  <c:v>0.40300000000000002</c:v>
                </c:pt>
                <c:pt idx="1">
                  <c:v>0.41799999999999998</c:v>
                </c:pt>
                <c:pt idx="2">
                  <c:v>0.48</c:v>
                </c:pt>
                <c:pt idx="3">
                  <c:v>0.49399999999999999</c:v>
                </c:pt>
                <c:pt idx="4">
                  <c:v>0.36799999999999999</c:v>
                </c:pt>
                <c:pt idx="5">
                  <c:v>0.42799999999999999</c:v>
                </c:pt>
                <c:pt idx="6">
                  <c:v>0.34200000000000003</c:v>
                </c:pt>
                <c:pt idx="7">
                  <c:v>0.29199999999999998</c:v>
                </c:pt>
                <c:pt idx="8">
                  <c:v>0.16900000000000001</c:v>
                </c:pt>
                <c:pt idx="9">
                  <c:v>0.217</c:v>
                </c:pt>
              </c:numCache>
            </c:numRef>
          </c:val>
          <c:extLst>
            <c:ext xmlns:c16="http://schemas.microsoft.com/office/drawing/2014/chart" uri="{C3380CC4-5D6E-409C-BE32-E72D297353CC}">
              <c16:uniqueId val="{0000000C-059B-4805-AFEE-519A50E4944B}"/>
            </c:ext>
          </c:extLst>
        </c:ser>
        <c:ser>
          <c:idx val="0"/>
          <c:order val="1"/>
          <c:tx>
            <c:strRef>
              <c:f>Sheet1!$C$1</c:f>
              <c:strCache>
                <c:ptCount val="1"/>
                <c:pt idx="0">
                  <c:v>Extensive</c:v>
                </c:pt>
              </c:strCache>
            </c:strRef>
          </c:tx>
          <c:spPr>
            <a:solidFill>
              <a:schemeClr val="accent5"/>
            </a:solidFill>
            <a:ln w="3171">
              <a:solidFill>
                <a:schemeClr val="tx2"/>
              </a:solidFill>
            </a:ln>
          </c:spPr>
          <c:invertIfNegative val="0"/>
          <c:dPt>
            <c:idx val="1"/>
            <c:invertIfNegative val="0"/>
            <c:bubble3D val="0"/>
            <c:spPr>
              <a:solidFill>
                <a:schemeClr val="tx2"/>
              </a:solidFill>
              <a:ln w="3171">
                <a:solidFill>
                  <a:schemeClr val="tx2"/>
                </a:solidFill>
              </a:ln>
            </c:spPr>
            <c:extLst>
              <c:ext xmlns:c16="http://schemas.microsoft.com/office/drawing/2014/chart" uri="{C3380CC4-5D6E-409C-BE32-E72D297353CC}">
                <c16:uniqueId val="{0000000E-059B-4805-AFEE-519A50E4944B}"/>
              </c:ext>
            </c:extLst>
          </c:dPt>
          <c:dPt>
            <c:idx val="3"/>
            <c:invertIfNegative val="0"/>
            <c:bubble3D val="0"/>
            <c:spPr>
              <a:solidFill>
                <a:schemeClr val="tx2"/>
              </a:solidFill>
              <a:ln w="3171">
                <a:solidFill>
                  <a:schemeClr val="tx2"/>
                </a:solidFill>
              </a:ln>
            </c:spPr>
            <c:extLst>
              <c:ext xmlns:c16="http://schemas.microsoft.com/office/drawing/2014/chart" uri="{C3380CC4-5D6E-409C-BE32-E72D297353CC}">
                <c16:uniqueId val="{00000010-059B-4805-AFEE-519A50E4944B}"/>
              </c:ext>
            </c:extLst>
          </c:dPt>
          <c:dPt>
            <c:idx val="5"/>
            <c:invertIfNegative val="0"/>
            <c:bubble3D val="0"/>
            <c:spPr>
              <a:solidFill>
                <a:schemeClr val="tx2"/>
              </a:solidFill>
              <a:ln w="3171">
                <a:solidFill>
                  <a:schemeClr val="tx2"/>
                </a:solidFill>
              </a:ln>
            </c:spPr>
            <c:extLst>
              <c:ext xmlns:c16="http://schemas.microsoft.com/office/drawing/2014/chart" uri="{C3380CC4-5D6E-409C-BE32-E72D297353CC}">
                <c16:uniqueId val="{00000012-059B-4805-AFEE-519A50E4944B}"/>
              </c:ext>
            </c:extLst>
          </c:dPt>
          <c:dPt>
            <c:idx val="7"/>
            <c:invertIfNegative val="0"/>
            <c:bubble3D val="0"/>
            <c:spPr>
              <a:solidFill>
                <a:schemeClr val="tx2"/>
              </a:solidFill>
              <a:ln w="3171">
                <a:solidFill>
                  <a:schemeClr val="tx2"/>
                </a:solidFill>
              </a:ln>
            </c:spPr>
            <c:extLst>
              <c:ext xmlns:c16="http://schemas.microsoft.com/office/drawing/2014/chart" uri="{C3380CC4-5D6E-409C-BE32-E72D297353CC}">
                <c16:uniqueId val="{00000014-059B-4805-AFEE-519A50E4944B}"/>
              </c:ext>
            </c:extLst>
          </c:dPt>
          <c:dPt>
            <c:idx val="9"/>
            <c:invertIfNegative val="0"/>
            <c:bubble3D val="0"/>
            <c:spPr>
              <a:solidFill>
                <a:schemeClr val="tx2"/>
              </a:solidFill>
              <a:ln w="3171">
                <a:solidFill>
                  <a:schemeClr val="tx2"/>
                </a:solidFill>
              </a:ln>
            </c:spPr>
            <c:extLst>
              <c:ext xmlns:c16="http://schemas.microsoft.com/office/drawing/2014/chart" uri="{C3380CC4-5D6E-409C-BE32-E72D297353CC}">
                <c16:uniqueId val="{00000016-059B-4805-AFEE-519A50E4944B}"/>
              </c:ext>
            </c:extLst>
          </c:dPt>
          <c:dPt>
            <c:idx val="11"/>
            <c:invertIfNegative val="0"/>
            <c:bubble3D val="0"/>
            <c:extLst>
              <c:ext xmlns:c16="http://schemas.microsoft.com/office/drawing/2014/chart" uri="{C3380CC4-5D6E-409C-BE32-E72D297353CC}">
                <c16:uniqueId val="{00000018-059B-4805-AFEE-519A50E4944B}"/>
              </c:ext>
            </c:extLst>
          </c:dPt>
          <c:dLbls>
            <c:numFmt formatCode="0.0%" sourceLinked="0"/>
            <c:spPr>
              <a:noFill/>
              <a:ln w="1895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Research or publishing demands</c:v>
                </c:pt>
                <c:pt idx="1">
                  <c:v>comp</c:v>
                </c:pt>
                <c:pt idx="2">
                  <c:v>Review/promotion process</c:v>
                </c:pt>
                <c:pt idx="3">
                  <c:v>comp</c:v>
                </c:pt>
                <c:pt idx="4">
                  <c:v>Job security</c:v>
                </c:pt>
                <c:pt idx="5">
                  <c:v>comp</c:v>
                </c:pt>
                <c:pt idx="6">
                  <c:v>Increased work responsibilities</c:v>
                </c:pt>
                <c:pt idx="7">
                  <c:v>comp</c:v>
                </c:pt>
                <c:pt idx="8">
                  <c:v>Institutional budget cuts</c:v>
                </c:pt>
                <c:pt idx="9">
                  <c:v>comp</c:v>
                </c:pt>
              </c:strCache>
            </c:strRef>
          </c:cat>
          <c:val>
            <c:numRef>
              <c:f>Sheet1!$C$2:$C$11</c:f>
              <c:numCache>
                <c:formatCode>0.0%</c:formatCode>
                <c:ptCount val="10"/>
                <c:pt idx="0">
                  <c:v>0.53200000000000003</c:v>
                </c:pt>
                <c:pt idx="1">
                  <c:v>0.52100000000000002</c:v>
                </c:pt>
                <c:pt idx="2">
                  <c:v>0.44</c:v>
                </c:pt>
                <c:pt idx="3">
                  <c:v>0.44500000000000001</c:v>
                </c:pt>
                <c:pt idx="4">
                  <c:v>0.57899999999999996</c:v>
                </c:pt>
                <c:pt idx="5">
                  <c:v>0.52</c:v>
                </c:pt>
                <c:pt idx="6">
                  <c:v>0.59199999999999997</c:v>
                </c:pt>
                <c:pt idx="7">
                  <c:v>0.63600000000000001</c:v>
                </c:pt>
                <c:pt idx="8">
                  <c:v>0.40300000000000002</c:v>
                </c:pt>
                <c:pt idx="9">
                  <c:v>0.54500000000000004</c:v>
                </c:pt>
              </c:numCache>
            </c:numRef>
          </c:val>
          <c:extLst>
            <c:ext xmlns:c16="http://schemas.microsoft.com/office/drawing/2014/chart" uri="{C3380CC4-5D6E-409C-BE32-E72D297353CC}">
              <c16:uniqueId val="{00000019-059B-4805-AFEE-519A50E4944B}"/>
            </c:ext>
          </c:extLst>
        </c:ser>
        <c:dLbls>
          <c:showLegendKey val="0"/>
          <c:showVal val="0"/>
          <c:showCatName val="0"/>
          <c:showSerName val="0"/>
          <c:showPercent val="0"/>
          <c:showBubbleSize val="0"/>
        </c:dLbls>
        <c:gapWidth val="33"/>
        <c:overlap val="100"/>
        <c:axId val="49788416"/>
        <c:axId val="49511744"/>
      </c:barChart>
      <c:catAx>
        <c:axId val="49788416"/>
        <c:scaling>
          <c:orientation val="minMax"/>
        </c:scaling>
        <c:delete val="0"/>
        <c:axPos val="b"/>
        <c:majorGridlines/>
        <c:numFmt formatCode="General" sourceLinked="0"/>
        <c:majorTickMark val="none"/>
        <c:minorTickMark val="none"/>
        <c:tickLblPos val="none"/>
        <c:spPr>
          <a:noFill/>
          <a:ln w="0">
            <a:solidFill>
              <a:schemeClr val="tx1"/>
            </a:solidFill>
            <a:prstDash val="solid"/>
          </a:ln>
        </c:spPr>
        <c:crossAx val="49511744"/>
        <c:crosses val="autoZero"/>
        <c:auto val="1"/>
        <c:lblAlgn val="ctr"/>
        <c:lblOffset val="100"/>
        <c:tickMarkSkip val="2"/>
        <c:noMultiLvlLbl val="0"/>
      </c:catAx>
      <c:valAx>
        <c:axId val="49511744"/>
        <c:scaling>
          <c:orientation val="minMax"/>
          <c:max val="1"/>
          <c:min val="0"/>
        </c:scaling>
        <c:delete val="0"/>
        <c:axPos val="l"/>
        <c:numFmt formatCode="0%" sourceLinked="0"/>
        <c:majorTickMark val="none"/>
        <c:minorTickMark val="none"/>
        <c:tickLblPos val="nextTo"/>
        <c:spPr>
          <a:ln w="2378">
            <a:solidFill>
              <a:schemeClr val="tx1"/>
            </a:solidFill>
            <a:prstDash val="solid"/>
          </a:ln>
        </c:spPr>
        <c:txPr>
          <a:bodyPr rot="0" vert="horz"/>
          <a:lstStyle/>
          <a:p>
            <a:pPr>
              <a:defRPr/>
            </a:pPr>
            <a:endParaRPr lang="en-US"/>
          </a:p>
        </c:txPr>
        <c:crossAx val="49788416"/>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High Priority</c:v>
                </c:pt>
              </c:strCache>
            </c:strRef>
          </c:tx>
          <c:spPr>
            <a:solidFill>
              <a:schemeClr val="accent5">
                <a:lumMod val="60000"/>
                <a:lumOff val="40000"/>
              </a:schemeClr>
            </a:solidFill>
            <a:ln w="3155">
              <a:solidFill>
                <a:schemeClr val="tx2"/>
              </a:solidFill>
            </a:ln>
          </c:spPr>
          <c:invertIfNegative val="0"/>
          <c:dPt>
            <c:idx val="0"/>
            <c:invertIfNegative val="0"/>
            <c:bubble3D val="0"/>
            <c:extLst>
              <c:ext xmlns:c16="http://schemas.microsoft.com/office/drawing/2014/chart" uri="{C3380CC4-5D6E-409C-BE32-E72D297353CC}">
                <c16:uniqueId val="{00000001-6F17-4C9A-B4A1-E9A54DC36199}"/>
              </c:ext>
            </c:extLst>
          </c:dPt>
          <c:dPt>
            <c:idx val="1"/>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E-6F17-4C9A-B4A1-E9A54DC36199}"/>
              </c:ext>
            </c:extLst>
          </c:dPt>
          <c:dPt>
            <c:idx val="2"/>
            <c:invertIfNegative val="0"/>
            <c:bubble3D val="0"/>
            <c:extLst>
              <c:ext xmlns:c16="http://schemas.microsoft.com/office/drawing/2014/chart" uri="{C3380CC4-5D6E-409C-BE32-E72D297353CC}">
                <c16:uniqueId val="{00000003-6F17-4C9A-B4A1-E9A54DC36199}"/>
              </c:ext>
            </c:extLst>
          </c:dPt>
          <c:dPt>
            <c:idx val="3"/>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F-6F17-4C9A-B4A1-E9A54DC36199}"/>
              </c:ext>
            </c:extLst>
          </c:dPt>
          <c:dPt>
            <c:idx val="4"/>
            <c:invertIfNegative val="0"/>
            <c:bubble3D val="0"/>
            <c:extLst>
              <c:ext xmlns:c16="http://schemas.microsoft.com/office/drawing/2014/chart" uri="{C3380CC4-5D6E-409C-BE32-E72D297353CC}">
                <c16:uniqueId val="{00000005-6F17-4C9A-B4A1-E9A54DC36199}"/>
              </c:ext>
            </c:extLst>
          </c:dPt>
          <c:dPt>
            <c:idx val="5"/>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20-6F17-4C9A-B4A1-E9A54DC36199}"/>
              </c:ext>
            </c:extLst>
          </c:dPt>
          <c:dPt>
            <c:idx val="6"/>
            <c:invertIfNegative val="0"/>
            <c:bubble3D val="0"/>
            <c:extLst>
              <c:ext xmlns:c16="http://schemas.microsoft.com/office/drawing/2014/chart" uri="{C3380CC4-5D6E-409C-BE32-E72D297353CC}">
                <c16:uniqueId val="{00000007-6F17-4C9A-B4A1-E9A54DC36199}"/>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Recruit more minority students</c:v>
                </c:pt>
                <c:pt idx="1">
                  <c:v>comp</c:v>
                </c:pt>
                <c:pt idx="2">
                  <c:v>Promote gender diversity in the faculty and administration</c:v>
                </c:pt>
                <c:pt idx="3">
                  <c:v>comp</c:v>
                </c:pt>
                <c:pt idx="4">
                  <c:v>Promote racial and ethnic diversity in the faculty and administration</c:v>
                </c:pt>
                <c:pt idx="5">
                  <c:v>comp</c:v>
                </c:pt>
              </c:strCache>
            </c:strRef>
          </c:cat>
          <c:val>
            <c:numRef>
              <c:f>Sheet1!$B$2:$B$7</c:f>
              <c:numCache>
                <c:formatCode>0.0%</c:formatCode>
                <c:ptCount val="6"/>
                <c:pt idx="0">
                  <c:v>0.52</c:v>
                </c:pt>
                <c:pt idx="1">
                  <c:v>0.50600000000000001</c:v>
                </c:pt>
                <c:pt idx="2">
                  <c:v>0.45300000000000001</c:v>
                </c:pt>
                <c:pt idx="3">
                  <c:v>0.47799999999999998</c:v>
                </c:pt>
                <c:pt idx="4">
                  <c:v>0.29299999999999998</c:v>
                </c:pt>
                <c:pt idx="5">
                  <c:v>0.371</c:v>
                </c:pt>
              </c:numCache>
            </c:numRef>
          </c:val>
          <c:extLst>
            <c:ext xmlns:c16="http://schemas.microsoft.com/office/drawing/2014/chart" uri="{C3380CC4-5D6E-409C-BE32-E72D297353CC}">
              <c16:uniqueId val="{00000008-6F17-4C9A-B4A1-E9A54DC36199}"/>
            </c:ext>
          </c:extLst>
        </c:ser>
        <c:ser>
          <c:idx val="0"/>
          <c:order val="1"/>
          <c:tx>
            <c:strRef>
              <c:f>Sheet1!$C$1</c:f>
              <c:strCache>
                <c:ptCount val="1"/>
                <c:pt idx="0">
                  <c:v>Highest Priority</c:v>
                </c:pt>
              </c:strCache>
            </c:strRef>
          </c:tx>
          <c:spPr>
            <a:solidFill>
              <a:schemeClr val="accent5"/>
            </a:solidFill>
            <a:ln w="3155">
              <a:solidFill>
                <a:schemeClr val="tx2"/>
              </a:solidFill>
            </a:ln>
          </c:spPr>
          <c:invertIfNegative val="0"/>
          <c:dPt>
            <c:idx val="0"/>
            <c:invertIfNegative val="0"/>
            <c:bubble3D val="0"/>
            <c:extLst>
              <c:ext xmlns:c16="http://schemas.microsoft.com/office/drawing/2014/chart" uri="{C3380CC4-5D6E-409C-BE32-E72D297353CC}">
                <c16:uniqueId val="{0000000A-6F17-4C9A-B4A1-E9A54DC36199}"/>
              </c:ext>
            </c:extLst>
          </c:dPt>
          <c:dPt>
            <c:idx val="1"/>
            <c:invertIfNegative val="0"/>
            <c:bubble3D val="0"/>
            <c:spPr>
              <a:solidFill>
                <a:schemeClr val="tx2"/>
              </a:solidFill>
              <a:ln w="3155">
                <a:solidFill>
                  <a:schemeClr val="tx2"/>
                </a:solidFill>
              </a:ln>
            </c:spPr>
            <c:extLst>
              <c:ext xmlns:c16="http://schemas.microsoft.com/office/drawing/2014/chart" uri="{C3380CC4-5D6E-409C-BE32-E72D297353CC}">
                <c16:uniqueId val="{0000000C-6F17-4C9A-B4A1-E9A54DC36199}"/>
              </c:ext>
            </c:extLst>
          </c:dPt>
          <c:dPt>
            <c:idx val="2"/>
            <c:invertIfNegative val="0"/>
            <c:bubble3D val="0"/>
            <c:extLst>
              <c:ext xmlns:c16="http://schemas.microsoft.com/office/drawing/2014/chart" uri="{C3380CC4-5D6E-409C-BE32-E72D297353CC}">
                <c16:uniqueId val="{0000000E-6F17-4C9A-B4A1-E9A54DC36199}"/>
              </c:ext>
            </c:extLst>
          </c:dPt>
          <c:dPt>
            <c:idx val="3"/>
            <c:invertIfNegative val="0"/>
            <c:bubble3D val="0"/>
            <c:spPr>
              <a:solidFill>
                <a:schemeClr val="tx2"/>
              </a:solidFill>
              <a:ln w="3155">
                <a:solidFill>
                  <a:schemeClr val="tx2"/>
                </a:solidFill>
              </a:ln>
            </c:spPr>
            <c:extLst>
              <c:ext xmlns:c16="http://schemas.microsoft.com/office/drawing/2014/chart" uri="{C3380CC4-5D6E-409C-BE32-E72D297353CC}">
                <c16:uniqueId val="{00000010-6F17-4C9A-B4A1-E9A54DC36199}"/>
              </c:ext>
            </c:extLst>
          </c:dPt>
          <c:dPt>
            <c:idx val="4"/>
            <c:invertIfNegative val="0"/>
            <c:bubble3D val="0"/>
            <c:extLst>
              <c:ext xmlns:c16="http://schemas.microsoft.com/office/drawing/2014/chart" uri="{C3380CC4-5D6E-409C-BE32-E72D297353CC}">
                <c16:uniqueId val="{00000012-6F17-4C9A-B4A1-E9A54DC36199}"/>
              </c:ext>
            </c:extLst>
          </c:dPt>
          <c:dPt>
            <c:idx val="5"/>
            <c:invertIfNegative val="0"/>
            <c:bubble3D val="0"/>
            <c:spPr>
              <a:solidFill>
                <a:schemeClr val="tx2"/>
              </a:solidFill>
              <a:ln w="3155">
                <a:solidFill>
                  <a:schemeClr val="tx2"/>
                </a:solidFill>
              </a:ln>
            </c:spPr>
            <c:extLst>
              <c:ext xmlns:c16="http://schemas.microsoft.com/office/drawing/2014/chart" uri="{C3380CC4-5D6E-409C-BE32-E72D297353CC}">
                <c16:uniqueId val="{00000014-6F17-4C9A-B4A1-E9A54DC36199}"/>
              </c:ext>
            </c:extLst>
          </c:dPt>
          <c:dPt>
            <c:idx val="6"/>
            <c:invertIfNegative val="0"/>
            <c:bubble3D val="0"/>
            <c:extLst>
              <c:ext xmlns:c16="http://schemas.microsoft.com/office/drawing/2014/chart" uri="{C3380CC4-5D6E-409C-BE32-E72D297353CC}">
                <c16:uniqueId val="{00000016-6F17-4C9A-B4A1-E9A54DC36199}"/>
              </c:ext>
            </c:extLst>
          </c:dPt>
          <c:dPt>
            <c:idx val="7"/>
            <c:invertIfNegative val="0"/>
            <c:bubble3D val="0"/>
            <c:extLst>
              <c:ext xmlns:c16="http://schemas.microsoft.com/office/drawing/2014/chart" uri="{C3380CC4-5D6E-409C-BE32-E72D297353CC}">
                <c16:uniqueId val="{00000018-6F17-4C9A-B4A1-E9A54DC36199}"/>
              </c:ext>
            </c:extLst>
          </c:dPt>
          <c:dPt>
            <c:idx val="9"/>
            <c:invertIfNegative val="0"/>
            <c:bubble3D val="0"/>
            <c:extLst>
              <c:ext xmlns:c16="http://schemas.microsoft.com/office/drawing/2014/chart" uri="{C3380CC4-5D6E-409C-BE32-E72D297353CC}">
                <c16:uniqueId val="{0000001A-6F17-4C9A-B4A1-E9A54DC36199}"/>
              </c:ext>
            </c:extLst>
          </c:dPt>
          <c:dPt>
            <c:idx val="11"/>
            <c:invertIfNegative val="0"/>
            <c:bubble3D val="0"/>
            <c:extLst>
              <c:ext xmlns:c16="http://schemas.microsoft.com/office/drawing/2014/chart" uri="{C3380CC4-5D6E-409C-BE32-E72D297353CC}">
                <c16:uniqueId val="{0000001C-6F17-4C9A-B4A1-E9A54DC36199}"/>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Recruit more minority students</c:v>
                </c:pt>
                <c:pt idx="1">
                  <c:v>comp</c:v>
                </c:pt>
                <c:pt idx="2">
                  <c:v>Promote gender diversity in the faculty and administration</c:v>
                </c:pt>
                <c:pt idx="3">
                  <c:v>comp</c:v>
                </c:pt>
                <c:pt idx="4">
                  <c:v>Promote racial and ethnic diversity in the faculty and administration</c:v>
                </c:pt>
                <c:pt idx="5">
                  <c:v>comp</c:v>
                </c:pt>
              </c:strCache>
            </c:strRef>
          </c:cat>
          <c:val>
            <c:numRef>
              <c:f>Sheet1!$C$2:$C$7</c:f>
              <c:numCache>
                <c:formatCode>0.0%</c:formatCode>
                <c:ptCount val="6"/>
                <c:pt idx="0">
                  <c:v>0.41299999999999998</c:v>
                </c:pt>
                <c:pt idx="1">
                  <c:v>0.44</c:v>
                </c:pt>
                <c:pt idx="2">
                  <c:v>0.48</c:v>
                </c:pt>
                <c:pt idx="3">
                  <c:v>0.47399999999999998</c:v>
                </c:pt>
                <c:pt idx="4">
                  <c:v>0.65300000000000002</c:v>
                </c:pt>
                <c:pt idx="5">
                  <c:v>0.59099999999999997</c:v>
                </c:pt>
              </c:numCache>
            </c:numRef>
          </c:val>
          <c:extLst>
            <c:ext xmlns:c16="http://schemas.microsoft.com/office/drawing/2014/chart" uri="{C3380CC4-5D6E-409C-BE32-E72D297353CC}">
              <c16:uniqueId val="{0000001D-6F17-4C9A-B4A1-E9A54DC36199}"/>
            </c:ext>
          </c:extLst>
        </c:ser>
        <c:dLbls>
          <c:showLegendKey val="0"/>
          <c:showVal val="0"/>
          <c:showCatName val="0"/>
          <c:showSerName val="0"/>
          <c:showPercent val="0"/>
          <c:showBubbleSize val="0"/>
        </c:dLbls>
        <c:gapWidth val="70"/>
        <c:overlap val="100"/>
        <c:axId val="50071040"/>
        <c:axId val="49213376"/>
      </c:barChart>
      <c:catAx>
        <c:axId val="50071040"/>
        <c:scaling>
          <c:orientation val="minMax"/>
        </c:scaling>
        <c:delete val="0"/>
        <c:axPos val="b"/>
        <c:majorGridlines/>
        <c:numFmt formatCode="General" sourceLinked="0"/>
        <c:majorTickMark val="none"/>
        <c:minorTickMark val="none"/>
        <c:tickLblPos val="none"/>
        <c:spPr>
          <a:ln w="2367">
            <a:solidFill>
              <a:schemeClr val="tx1"/>
            </a:solidFill>
            <a:prstDash val="solid"/>
          </a:ln>
        </c:spPr>
        <c:crossAx val="49213376"/>
        <c:crosses val="autoZero"/>
        <c:auto val="1"/>
        <c:lblAlgn val="ctr"/>
        <c:lblOffset val="100"/>
        <c:tickLblSkip val="2"/>
        <c:tickMarkSkip val="2"/>
        <c:noMultiLvlLbl val="0"/>
      </c:catAx>
      <c:valAx>
        <c:axId val="49213376"/>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50071040"/>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552552419711608E-2"/>
          <c:y val="4.2679625984251991E-2"/>
          <c:w val="0.9554474475802901"/>
          <c:h val="0.93629374453193293"/>
        </c:manualLayout>
      </c:layout>
      <c:barChart>
        <c:barDir val="col"/>
        <c:grouping val="stacked"/>
        <c:varyColors val="0"/>
        <c:ser>
          <c:idx val="1"/>
          <c:order val="0"/>
          <c:tx>
            <c:strRef>
              <c:f>Sheet1!$C$1</c:f>
              <c:strCache>
                <c:ptCount val="1"/>
                <c:pt idx="0">
                  <c:v>Strongly Agree</c:v>
                </c:pt>
              </c:strCache>
            </c:strRef>
          </c:tx>
          <c:spPr>
            <a:solidFill>
              <a:schemeClr val="accent5">
                <a:lumMod val="60000"/>
                <a:lumOff val="40000"/>
              </a:schemeClr>
            </a:solidFill>
            <a:ln w="3173">
              <a:solidFill>
                <a:schemeClr val="tx2"/>
              </a:solidFill>
            </a:ln>
          </c:spPr>
          <c:invertIfNegative val="0"/>
          <c:dPt>
            <c:idx val="0"/>
            <c:invertIfNegative val="0"/>
            <c:bubble3D val="0"/>
            <c:extLst>
              <c:ext xmlns:c16="http://schemas.microsoft.com/office/drawing/2014/chart" uri="{C3380CC4-5D6E-409C-BE32-E72D297353CC}">
                <c16:uniqueId val="{00000001-EA7E-4FAF-9ED6-1BBA93A7810A}"/>
              </c:ext>
            </c:extLst>
          </c:dPt>
          <c:dPt>
            <c:idx val="1"/>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3-EA7E-4FAF-9ED6-1BBA93A7810A}"/>
              </c:ext>
            </c:extLst>
          </c:dPt>
          <c:dPt>
            <c:idx val="2"/>
            <c:invertIfNegative val="0"/>
            <c:bubble3D val="0"/>
            <c:extLst>
              <c:ext xmlns:c16="http://schemas.microsoft.com/office/drawing/2014/chart" uri="{C3380CC4-5D6E-409C-BE32-E72D297353CC}">
                <c16:uniqueId val="{00000005-EA7E-4FAF-9ED6-1BBA93A7810A}"/>
              </c:ext>
            </c:extLst>
          </c:dPt>
          <c:dPt>
            <c:idx val="3"/>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7-EA7E-4FAF-9ED6-1BBA93A7810A}"/>
              </c:ext>
            </c:extLst>
          </c:dPt>
          <c:dPt>
            <c:idx val="4"/>
            <c:invertIfNegative val="0"/>
            <c:bubble3D val="0"/>
            <c:extLst>
              <c:ext xmlns:c16="http://schemas.microsoft.com/office/drawing/2014/chart" uri="{C3380CC4-5D6E-409C-BE32-E72D297353CC}">
                <c16:uniqueId val="{00000009-EA7E-4FAF-9ED6-1BBA93A7810A}"/>
              </c:ext>
            </c:extLst>
          </c:dPt>
          <c:dPt>
            <c:idx val="5"/>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B-EA7E-4FAF-9ED6-1BBA93A7810A}"/>
              </c:ext>
            </c:extLst>
          </c:dPt>
          <c:dPt>
            <c:idx val="6"/>
            <c:invertIfNegative val="0"/>
            <c:bubble3D val="0"/>
            <c:extLst>
              <c:ext xmlns:c16="http://schemas.microsoft.com/office/drawing/2014/chart" uri="{C3380CC4-5D6E-409C-BE32-E72D297353CC}">
                <c16:uniqueId val="{0000000D-EA7E-4FAF-9ED6-1BBA93A7810A}"/>
              </c:ext>
            </c:extLst>
          </c:dPt>
          <c:dPt>
            <c:idx val="7"/>
            <c:invertIfNegative val="0"/>
            <c:bubble3D val="0"/>
            <c:extLst>
              <c:ext xmlns:c16="http://schemas.microsoft.com/office/drawing/2014/chart" uri="{C3380CC4-5D6E-409C-BE32-E72D297353CC}">
                <c16:uniqueId val="{0000000F-EA7E-4FAF-9ED6-1BBA93A7810A}"/>
              </c:ext>
            </c:extLst>
          </c:dPt>
          <c:dPt>
            <c:idx val="9"/>
            <c:invertIfNegative val="0"/>
            <c:bubble3D val="0"/>
            <c:extLst>
              <c:ext xmlns:c16="http://schemas.microsoft.com/office/drawing/2014/chart" uri="{C3380CC4-5D6E-409C-BE32-E72D297353CC}">
                <c16:uniqueId val="{00000011-EA7E-4FAF-9ED6-1BBA93A7810A}"/>
              </c:ext>
            </c:extLst>
          </c:dPt>
          <c:dPt>
            <c:idx val="11"/>
            <c:invertIfNegative val="0"/>
            <c:bubble3D val="0"/>
            <c:extLst>
              <c:ext xmlns:c16="http://schemas.microsoft.com/office/drawing/2014/chart" uri="{C3380CC4-5D6E-409C-BE32-E72D297353CC}">
                <c16:uniqueId val="{00000013-EA7E-4FAF-9ED6-1BBA93A7810A}"/>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This institution has effective hiring practices and policies that increase faculty diversity</c:v>
                </c:pt>
                <c:pt idx="1">
                  <c:v>comp</c:v>
                </c:pt>
                <c:pt idx="2">
                  <c:v>This institution takes responsibility for educating underprepared students</c:v>
                </c:pt>
                <c:pt idx="3">
                  <c:v>comp</c:v>
                </c:pt>
                <c:pt idx="4">
                  <c:v>Faculty are not prepared to deal with conflict over diversity issues in the classroom</c:v>
                </c:pt>
                <c:pt idx="5">
                  <c:v>comp</c:v>
                </c:pt>
              </c:strCache>
            </c:strRef>
          </c:cat>
          <c:val>
            <c:numRef>
              <c:f>Sheet1!$C$2:$C$7</c:f>
              <c:numCache>
                <c:formatCode>0.0%</c:formatCode>
                <c:ptCount val="6"/>
                <c:pt idx="0">
                  <c:v>0.52600000000000002</c:v>
                </c:pt>
                <c:pt idx="1">
                  <c:v>0.42599999999999999</c:v>
                </c:pt>
                <c:pt idx="2">
                  <c:v>0.436</c:v>
                </c:pt>
                <c:pt idx="3">
                  <c:v>0.24199999999999999</c:v>
                </c:pt>
                <c:pt idx="4">
                  <c:v>0.46200000000000002</c:v>
                </c:pt>
                <c:pt idx="5">
                  <c:v>0.44700000000000001</c:v>
                </c:pt>
              </c:numCache>
            </c:numRef>
          </c:val>
          <c:extLst>
            <c:ext xmlns:c16="http://schemas.microsoft.com/office/drawing/2014/chart" uri="{C3380CC4-5D6E-409C-BE32-E72D297353CC}">
              <c16:uniqueId val="{00000014-EA7E-4FAF-9ED6-1BBA93A7810A}"/>
            </c:ext>
          </c:extLst>
        </c:ser>
        <c:ser>
          <c:idx val="0"/>
          <c:order val="1"/>
          <c:tx>
            <c:strRef>
              <c:f>Sheet1!$B$1</c:f>
              <c:strCache>
                <c:ptCount val="1"/>
                <c:pt idx="0">
                  <c:v>Somewhat Agree</c:v>
                </c:pt>
              </c:strCache>
            </c:strRef>
          </c:tx>
          <c:spPr>
            <a:solidFill>
              <a:schemeClr val="accent5"/>
            </a:solidFill>
            <a:ln w="3173">
              <a:solidFill>
                <a:schemeClr val="tx2"/>
              </a:solidFill>
            </a:ln>
          </c:spPr>
          <c:invertIfNegative val="0"/>
          <c:dPt>
            <c:idx val="0"/>
            <c:invertIfNegative val="0"/>
            <c:bubble3D val="0"/>
            <c:extLst>
              <c:ext xmlns:c16="http://schemas.microsoft.com/office/drawing/2014/chart" uri="{C3380CC4-5D6E-409C-BE32-E72D297353CC}">
                <c16:uniqueId val="{00000016-EA7E-4FAF-9ED6-1BBA93A7810A}"/>
              </c:ext>
            </c:extLst>
          </c:dPt>
          <c:dPt>
            <c:idx val="1"/>
            <c:invertIfNegative val="0"/>
            <c:bubble3D val="0"/>
            <c:spPr>
              <a:solidFill>
                <a:schemeClr val="tx2"/>
              </a:solidFill>
              <a:ln w="3173">
                <a:solidFill>
                  <a:schemeClr val="tx2"/>
                </a:solidFill>
              </a:ln>
            </c:spPr>
            <c:extLst>
              <c:ext xmlns:c16="http://schemas.microsoft.com/office/drawing/2014/chart" uri="{C3380CC4-5D6E-409C-BE32-E72D297353CC}">
                <c16:uniqueId val="{00000018-EA7E-4FAF-9ED6-1BBA93A7810A}"/>
              </c:ext>
            </c:extLst>
          </c:dPt>
          <c:dPt>
            <c:idx val="2"/>
            <c:invertIfNegative val="0"/>
            <c:bubble3D val="0"/>
            <c:extLst>
              <c:ext xmlns:c16="http://schemas.microsoft.com/office/drawing/2014/chart" uri="{C3380CC4-5D6E-409C-BE32-E72D297353CC}">
                <c16:uniqueId val="{0000001A-EA7E-4FAF-9ED6-1BBA93A7810A}"/>
              </c:ext>
            </c:extLst>
          </c:dPt>
          <c:dPt>
            <c:idx val="3"/>
            <c:invertIfNegative val="0"/>
            <c:bubble3D val="0"/>
            <c:spPr>
              <a:solidFill>
                <a:schemeClr val="tx2"/>
              </a:solidFill>
              <a:ln w="3173">
                <a:solidFill>
                  <a:schemeClr val="tx2"/>
                </a:solidFill>
              </a:ln>
            </c:spPr>
            <c:extLst>
              <c:ext xmlns:c16="http://schemas.microsoft.com/office/drawing/2014/chart" uri="{C3380CC4-5D6E-409C-BE32-E72D297353CC}">
                <c16:uniqueId val="{0000001C-EA7E-4FAF-9ED6-1BBA93A7810A}"/>
              </c:ext>
            </c:extLst>
          </c:dPt>
          <c:dPt>
            <c:idx val="4"/>
            <c:invertIfNegative val="0"/>
            <c:bubble3D val="0"/>
            <c:extLst>
              <c:ext xmlns:c16="http://schemas.microsoft.com/office/drawing/2014/chart" uri="{C3380CC4-5D6E-409C-BE32-E72D297353CC}">
                <c16:uniqueId val="{0000001E-EA7E-4FAF-9ED6-1BBA93A7810A}"/>
              </c:ext>
            </c:extLst>
          </c:dPt>
          <c:dPt>
            <c:idx val="5"/>
            <c:invertIfNegative val="0"/>
            <c:bubble3D val="0"/>
            <c:spPr>
              <a:solidFill>
                <a:schemeClr val="tx2"/>
              </a:solidFill>
              <a:ln w="3173">
                <a:solidFill>
                  <a:schemeClr val="tx2"/>
                </a:solidFill>
              </a:ln>
            </c:spPr>
            <c:extLst>
              <c:ext xmlns:c16="http://schemas.microsoft.com/office/drawing/2014/chart" uri="{C3380CC4-5D6E-409C-BE32-E72D297353CC}">
                <c16:uniqueId val="{00000020-EA7E-4FAF-9ED6-1BBA93A7810A}"/>
              </c:ext>
            </c:extLst>
          </c:dPt>
          <c:dPt>
            <c:idx val="6"/>
            <c:invertIfNegative val="0"/>
            <c:bubble3D val="0"/>
            <c:extLst>
              <c:ext xmlns:c16="http://schemas.microsoft.com/office/drawing/2014/chart" uri="{C3380CC4-5D6E-409C-BE32-E72D297353CC}">
                <c16:uniqueId val="{00000022-EA7E-4FAF-9ED6-1BBA93A7810A}"/>
              </c:ext>
            </c:extLst>
          </c:dPt>
          <c:dPt>
            <c:idx val="7"/>
            <c:invertIfNegative val="0"/>
            <c:bubble3D val="0"/>
            <c:extLst>
              <c:ext xmlns:c16="http://schemas.microsoft.com/office/drawing/2014/chart" uri="{C3380CC4-5D6E-409C-BE32-E72D297353CC}">
                <c16:uniqueId val="{00000024-EA7E-4FAF-9ED6-1BBA93A7810A}"/>
              </c:ext>
            </c:extLst>
          </c:dPt>
          <c:dPt>
            <c:idx val="9"/>
            <c:invertIfNegative val="0"/>
            <c:bubble3D val="0"/>
            <c:extLst>
              <c:ext xmlns:c16="http://schemas.microsoft.com/office/drawing/2014/chart" uri="{C3380CC4-5D6E-409C-BE32-E72D297353CC}">
                <c16:uniqueId val="{00000026-EA7E-4FAF-9ED6-1BBA93A7810A}"/>
              </c:ext>
            </c:extLst>
          </c:dPt>
          <c:dPt>
            <c:idx val="11"/>
            <c:invertIfNegative val="0"/>
            <c:bubble3D val="0"/>
            <c:extLst>
              <c:ext xmlns:c16="http://schemas.microsoft.com/office/drawing/2014/chart" uri="{C3380CC4-5D6E-409C-BE32-E72D297353CC}">
                <c16:uniqueId val="{00000028-EA7E-4FAF-9ED6-1BBA93A7810A}"/>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This institution has effective hiring practices and policies that increase faculty diversity</c:v>
                </c:pt>
                <c:pt idx="1">
                  <c:v>comp</c:v>
                </c:pt>
                <c:pt idx="2">
                  <c:v>This institution takes responsibility for educating underprepared students</c:v>
                </c:pt>
                <c:pt idx="3">
                  <c:v>comp</c:v>
                </c:pt>
                <c:pt idx="4">
                  <c:v>Faculty are not prepared to deal with conflict over diversity issues in the classroom</c:v>
                </c:pt>
                <c:pt idx="5">
                  <c:v>comp</c:v>
                </c:pt>
              </c:strCache>
            </c:strRef>
          </c:cat>
          <c:val>
            <c:numRef>
              <c:f>Sheet1!$B$2:$B$7</c:f>
              <c:numCache>
                <c:formatCode>0.0%</c:formatCode>
                <c:ptCount val="6"/>
                <c:pt idx="0">
                  <c:v>0.436</c:v>
                </c:pt>
                <c:pt idx="1">
                  <c:v>0.55000000000000004</c:v>
                </c:pt>
                <c:pt idx="2">
                  <c:v>0.53800000000000003</c:v>
                </c:pt>
                <c:pt idx="3">
                  <c:v>0.74</c:v>
                </c:pt>
                <c:pt idx="4">
                  <c:v>0.41</c:v>
                </c:pt>
                <c:pt idx="5">
                  <c:v>0.49399999999999999</c:v>
                </c:pt>
              </c:numCache>
            </c:numRef>
          </c:val>
          <c:extLst>
            <c:ext xmlns:c16="http://schemas.microsoft.com/office/drawing/2014/chart" uri="{C3380CC4-5D6E-409C-BE32-E72D297353CC}">
              <c16:uniqueId val="{00000029-EA7E-4FAF-9ED6-1BBA93A7810A}"/>
            </c:ext>
          </c:extLst>
        </c:ser>
        <c:dLbls>
          <c:showLegendKey val="0"/>
          <c:showVal val="0"/>
          <c:showCatName val="0"/>
          <c:showSerName val="0"/>
          <c:showPercent val="0"/>
          <c:showBubbleSize val="0"/>
        </c:dLbls>
        <c:gapWidth val="70"/>
        <c:overlap val="100"/>
        <c:axId val="50167296"/>
        <c:axId val="49215680"/>
      </c:barChart>
      <c:catAx>
        <c:axId val="50167296"/>
        <c:scaling>
          <c:orientation val="minMax"/>
        </c:scaling>
        <c:delete val="0"/>
        <c:axPos val="b"/>
        <c:majorGridlines/>
        <c:numFmt formatCode="General" sourceLinked="0"/>
        <c:majorTickMark val="none"/>
        <c:minorTickMark val="none"/>
        <c:tickLblPos val="none"/>
        <c:crossAx val="49215680"/>
        <c:crosses val="autoZero"/>
        <c:auto val="1"/>
        <c:lblAlgn val="ctr"/>
        <c:lblOffset val="100"/>
        <c:tickLblSkip val="2"/>
        <c:tickMarkSkip val="2"/>
        <c:noMultiLvlLbl val="0"/>
      </c:catAx>
      <c:valAx>
        <c:axId val="49215680"/>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50167296"/>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3445723130904"/>
          <c:y val="0.11189024982988199"/>
          <c:w val="0.71200417255535409"/>
          <c:h val="0.77732818119958014"/>
        </c:manualLayout>
      </c:layout>
      <c:barChart>
        <c:barDir val="col"/>
        <c:grouping val="clustered"/>
        <c:varyColors val="0"/>
        <c:ser>
          <c:idx val="2"/>
          <c:order val="0"/>
          <c:tx>
            <c:strRef>
              <c:f>Sheet1!$B$1</c:f>
              <c:strCache>
                <c:ptCount val="1"/>
                <c:pt idx="0">
                  <c:v>Institution</c:v>
                </c:pt>
              </c:strCache>
            </c:strRef>
          </c:tx>
          <c:spPr>
            <a:solidFill>
              <a:schemeClr val="accent5"/>
            </a:solidFill>
            <a:ln w="3169">
              <a:solidFill>
                <a:schemeClr val="tx2"/>
              </a:solidFill>
            </a:ln>
          </c:spPr>
          <c:invertIfNegative val="0"/>
          <c:dLbls>
            <c:numFmt formatCode="#,##0.0" sourceLinked="0"/>
            <c:spPr>
              <a:noFill/>
              <a:ln w="2769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Sheet1!$B$2:$B$4</c:f>
              <c:numCache>
                <c:formatCode>0.00</c:formatCode>
                <c:ptCount val="3"/>
                <c:pt idx="0">
                  <c:v>51.6</c:v>
                </c:pt>
                <c:pt idx="1">
                  <c:v>51.9</c:v>
                </c:pt>
                <c:pt idx="2">
                  <c:v>51.6</c:v>
                </c:pt>
              </c:numCache>
            </c:numRef>
          </c:val>
          <c:extLst>
            <c:ext xmlns:c16="http://schemas.microsoft.com/office/drawing/2014/chart" uri="{C3380CC4-5D6E-409C-BE32-E72D297353CC}">
              <c16:uniqueId val="{00000000-493E-4151-99BB-FA93C628894E}"/>
            </c:ext>
          </c:extLst>
        </c:ser>
        <c:ser>
          <c:idx val="0"/>
          <c:order val="1"/>
          <c:tx>
            <c:strRef>
              <c:f>Sheet1!$C$1</c:f>
              <c:strCache>
                <c:ptCount val="1"/>
                <c:pt idx="0">
                  <c:v>Comparison</c:v>
                </c:pt>
              </c:strCache>
            </c:strRef>
          </c:tx>
          <c:spPr>
            <a:solidFill>
              <a:schemeClr val="tx2"/>
            </a:solidFill>
            <a:ln w="3169">
              <a:solidFill>
                <a:schemeClr val="tx2"/>
              </a:solidFill>
            </a:ln>
          </c:spPr>
          <c:invertIfNegative val="0"/>
          <c:dLbls>
            <c:numFmt formatCode="#,##0.0" sourceLinked="0"/>
            <c:spPr>
              <a:noFill/>
              <a:ln w="2769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Sheet1!$C$2:$C$4</c:f>
              <c:numCache>
                <c:formatCode>0.00</c:formatCode>
                <c:ptCount val="3"/>
                <c:pt idx="0">
                  <c:v>52.4</c:v>
                </c:pt>
                <c:pt idx="1">
                  <c:v>50.8</c:v>
                </c:pt>
                <c:pt idx="2">
                  <c:v>53.2</c:v>
                </c:pt>
              </c:numCache>
            </c:numRef>
          </c:val>
          <c:extLst>
            <c:ext xmlns:c16="http://schemas.microsoft.com/office/drawing/2014/chart" uri="{C3380CC4-5D6E-409C-BE32-E72D297353CC}">
              <c16:uniqueId val="{00000001-493E-4151-99BB-FA93C628894E}"/>
            </c:ext>
          </c:extLst>
        </c:ser>
        <c:dLbls>
          <c:showLegendKey val="0"/>
          <c:showVal val="0"/>
          <c:showCatName val="0"/>
          <c:showSerName val="0"/>
          <c:showPercent val="0"/>
          <c:showBubbleSize val="0"/>
        </c:dLbls>
        <c:gapWidth val="50"/>
        <c:axId val="50317824"/>
        <c:axId val="50038464"/>
      </c:barChart>
      <c:catAx>
        <c:axId val="50317824"/>
        <c:scaling>
          <c:orientation val="minMax"/>
        </c:scaling>
        <c:delete val="0"/>
        <c:axPos val="b"/>
        <c:numFmt formatCode="General" sourceLinked="1"/>
        <c:majorTickMark val="none"/>
        <c:minorTickMark val="none"/>
        <c:tickLblPos val="nextTo"/>
        <c:spPr>
          <a:ln w="3463">
            <a:solidFill>
              <a:schemeClr val="tx1"/>
            </a:solidFill>
            <a:prstDash val="solid"/>
          </a:ln>
        </c:spPr>
        <c:txPr>
          <a:bodyPr rot="0" vert="horz"/>
          <a:lstStyle/>
          <a:p>
            <a:pPr rtl="0">
              <a:defRPr/>
            </a:pPr>
            <a:endParaRPr lang="en-US"/>
          </a:p>
        </c:txPr>
        <c:crossAx val="50038464"/>
        <c:crosses val="autoZero"/>
        <c:auto val="1"/>
        <c:lblAlgn val="ctr"/>
        <c:lblOffset val="100"/>
        <c:tickLblSkip val="1"/>
        <c:tickMarkSkip val="1"/>
        <c:noMultiLvlLbl val="0"/>
      </c:catAx>
      <c:valAx>
        <c:axId val="50038464"/>
        <c:scaling>
          <c:orientation val="minMax"/>
          <c:max val="60"/>
          <c:min val="40"/>
        </c:scaling>
        <c:delete val="0"/>
        <c:axPos val="l"/>
        <c:numFmt formatCode="#,##0" sourceLinked="0"/>
        <c:majorTickMark val="none"/>
        <c:minorTickMark val="none"/>
        <c:tickLblPos val="nextTo"/>
        <c:spPr>
          <a:ln w="3463">
            <a:solidFill>
              <a:schemeClr val="tx1"/>
            </a:solidFill>
            <a:prstDash val="solid"/>
          </a:ln>
        </c:spPr>
        <c:txPr>
          <a:bodyPr rot="0" vert="horz"/>
          <a:lstStyle/>
          <a:p>
            <a:pPr>
              <a:defRPr/>
            </a:pPr>
            <a:endParaRPr lang="en-US"/>
          </a:p>
        </c:txPr>
        <c:crossAx val="50317824"/>
        <c:crosses val="autoZero"/>
        <c:crossBetween val="between"/>
        <c:majorUnit val="2"/>
        <c:minorUnit val="4.0000000000000008E-2"/>
      </c:valAx>
      <c:spPr>
        <a:noFill/>
        <a:ln w="25386">
          <a:noFill/>
        </a:ln>
      </c:spPr>
    </c:plotArea>
    <c:plotVisOnly val="1"/>
    <c:dispBlanksAs val="gap"/>
    <c:showDLblsOverMax val="0"/>
  </c:chart>
  <c:spPr>
    <a:noFill/>
    <a:ln>
      <a:noFill/>
    </a:ln>
  </c:spPr>
  <c:txPr>
    <a:bodyPr/>
    <a:lstStyle/>
    <a:p>
      <a:pPr algn="ctr">
        <a:defRPr lang="en-US" sz="1200"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562660355657908E-2"/>
          <c:y val="4.2328576115485607E-2"/>
          <c:w val="0.94143733964434184"/>
          <c:h val="0.93333852799649997"/>
        </c:manualLayout>
      </c:layout>
      <c:barChart>
        <c:barDir val="col"/>
        <c:grouping val="stacked"/>
        <c:varyColors val="0"/>
        <c:ser>
          <c:idx val="1"/>
          <c:order val="0"/>
          <c:tx>
            <c:strRef>
              <c:f>Sheet1!$B$1</c:f>
              <c:strCache>
                <c:ptCount val="1"/>
                <c:pt idx="0">
                  <c:v>High Priority</c:v>
                </c:pt>
              </c:strCache>
            </c:strRef>
          </c:tx>
          <c:spPr>
            <a:solidFill>
              <a:schemeClr val="accent5">
                <a:lumMod val="60000"/>
                <a:lumOff val="40000"/>
              </a:schemeClr>
            </a:solidFill>
            <a:ln w="3155">
              <a:solidFill>
                <a:schemeClr val="tx2"/>
              </a:solidFill>
            </a:ln>
          </c:spPr>
          <c:invertIfNegative val="0"/>
          <c:dPt>
            <c:idx val="0"/>
            <c:invertIfNegative val="0"/>
            <c:bubble3D val="0"/>
            <c:extLst>
              <c:ext xmlns:c16="http://schemas.microsoft.com/office/drawing/2014/chart" uri="{C3380CC4-5D6E-409C-BE32-E72D297353CC}">
                <c16:uniqueId val="{00000001-6F17-4C9A-B4A1-E9A54DC36199}"/>
              </c:ext>
            </c:extLst>
          </c:dPt>
          <c:dPt>
            <c:idx val="1"/>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E-6F17-4C9A-B4A1-E9A54DC36199}"/>
              </c:ext>
            </c:extLst>
          </c:dPt>
          <c:dPt>
            <c:idx val="2"/>
            <c:invertIfNegative val="0"/>
            <c:bubble3D val="0"/>
            <c:extLst>
              <c:ext xmlns:c16="http://schemas.microsoft.com/office/drawing/2014/chart" uri="{C3380CC4-5D6E-409C-BE32-E72D297353CC}">
                <c16:uniqueId val="{00000003-6F17-4C9A-B4A1-E9A54DC36199}"/>
              </c:ext>
            </c:extLst>
          </c:dPt>
          <c:dPt>
            <c:idx val="3"/>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1F-6F17-4C9A-B4A1-E9A54DC36199}"/>
              </c:ext>
            </c:extLst>
          </c:dPt>
          <c:dPt>
            <c:idx val="4"/>
            <c:invertIfNegative val="0"/>
            <c:bubble3D val="0"/>
            <c:extLst>
              <c:ext xmlns:c16="http://schemas.microsoft.com/office/drawing/2014/chart" uri="{C3380CC4-5D6E-409C-BE32-E72D297353CC}">
                <c16:uniqueId val="{00000005-6F17-4C9A-B4A1-E9A54DC36199}"/>
              </c:ext>
            </c:extLst>
          </c:dPt>
          <c:dPt>
            <c:idx val="5"/>
            <c:invertIfNegative val="0"/>
            <c:bubble3D val="0"/>
            <c:spPr>
              <a:solidFill>
                <a:schemeClr val="tx2">
                  <a:lumMod val="50000"/>
                  <a:lumOff val="50000"/>
                </a:schemeClr>
              </a:solidFill>
              <a:ln w="3155">
                <a:solidFill>
                  <a:schemeClr val="tx2"/>
                </a:solidFill>
              </a:ln>
            </c:spPr>
            <c:extLst>
              <c:ext xmlns:c16="http://schemas.microsoft.com/office/drawing/2014/chart" uri="{C3380CC4-5D6E-409C-BE32-E72D297353CC}">
                <c16:uniqueId val="{00000020-6F17-4C9A-B4A1-E9A54DC36199}"/>
              </c:ext>
            </c:extLst>
          </c:dPt>
          <c:dPt>
            <c:idx val="6"/>
            <c:invertIfNegative val="0"/>
            <c:bubble3D val="0"/>
            <c:extLst>
              <c:ext xmlns:c16="http://schemas.microsoft.com/office/drawing/2014/chart" uri="{C3380CC4-5D6E-409C-BE32-E72D297353CC}">
                <c16:uniqueId val="{00000007-6F17-4C9A-B4A1-E9A54DC36199}"/>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Increase or maintain institutional prestige</c:v>
                </c:pt>
                <c:pt idx="1">
                  <c:v>comp</c:v>
                </c:pt>
                <c:pt idx="2">
                  <c:v>Hire faculty “stars”</c:v>
                </c:pt>
                <c:pt idx="3">
                  <c:v>comp</c:v>
                </c:pt>
                <c:pt idx="4">
                  <c:v>Increase the selectivity of the student body through more competitive admissions criteria</c:v>
                </c:pt>
                <c:pt idx="5">
                  <c:v>comp</c:v>
                </c:pt>
              </c:strCache>
            </c:strRef>
          </c:cat>
          <c:val>
            <c:numRef>
              <c:f>Sheet1!$B$2:$B$7</c:f>
              <c:numCache>
                <c:formatCode>0.0%</c:formatCode>
                <c:ptCount val="6"/>
                <c:pt idx="0">
                  <c:v>0.52</c:v>
                </c:pt>
                <c:pt idx="1">
                  <c:v>0.50600000000000001</c:v>
                </c:pt>
                <c:pt idx="2">
                  <c:v>0.45300000000000001</c:v>
                </c:pt>
                <c:pt idx="3">
                  <c:v>0.47799999999999998</c:v>
                </c:pt>
                <c:pt idx="4">
                  <c:v>0.29299999999999998</c:v>
                </c:pt>
                <c:pt idx="5">
                  <c:v>0.371</c:v>
                </c:pt>
              </c:numCache>
            </c:numRef>
          </c:val>
          <c:extLst>
            <c:ext xmlns:c16="http://schemas.microsoft.com/office/drawing/2014/chart" uri="{C3380CC4-5D6E-409C-BE32-E72D297353CC}">
              <c16:uniqueId val="{00000008-6F17-4C9A-B4A1-E9A54DC36199}"/>
            </c:ext>
          </c:extLst>
        </c:ser>
        <c:ser>
          <c:idx val="0"/>
          <c:order val="1"/>
          <c:tx>
            <c:strRef>
              <c:f>Sheet1!$C$1</c:f>
              <c:strCache>
                <c:ptCount val="1"/>
                <c:pt idx="0">
                  <c:v>Highest Priority</c:v>
                </c:pt>
              </c:strCache>
            </c:strRef>
          </c:tx>
          <c:spPr>
            <a:solidFill>
              <a:schemeClr val="accent5"/>
            </a:solidFill>
            <a:ln w="3155">
              <a:solidFill>
                <a:schemeClr val="tx2"/>
              </a:solidFill>
            </a:ln>
          </c:spPr>
          <c:invertIfNegative val="0"/>
          <c:dPt>
            <c:idx val="0"/>
            <c:invertIfNegative val="0"/>
            <c:bubble3D val="0"/>
            <c:extLst>
              <c:ext xmlns:c16="http://schemas.microsoft.com/office/drawing/2014/chart" uri="{C3380CC4-5D6E-409C-BE32-E72D297353CC}">
                <c16:uniqueId val="{0000000A-6F17-4C9A-B4A1-E9A54DC36199}"/>
              </c:ext>
            </c:extLst>
          </c:dPt>
          <c:dPt>
            <c:idx val="1"/>
            <c:invertIfNegative val="0"/>
            <c:bubble3D val="0"/>
            <c:spPr>
              <a:solidFill>
                <a:schemeClr val="tx2"/>
              </a:solidFill>
              <a:ln w="3155">
                <a:solidFill>
                  <a:schemeClr val="tx2"/>
                </a:solidFill>
              </a:ln>
            </c:spPr>
            <c:extLst>
              <c:ext xmlns:c16="http://schemas.microsoft.com/office/drawing/2014/chart" uri="{C3380CC4-5D6E-409C-BE32-E72D297353CC}">
                <c16:uniqueId val="{0000000C-6F17-4C9A-B4A1-E9A54DC36199}"/>
              </c:ext>
            </c:extLst>
          </c:dPt>
          <c:dPt>
            <c:idx val="2"/>
            <c:invertIfNegative val="0"/>
            <c:bubble3D val="0"/>
            <c:extLst>
              <c:ext xmlns:c16="http://schemas.microsoft.com/office/drawing/2014/chart" uri="{C3380CC4-5D6E-409C-BE32-E72D297353CC}">
                <c16:uniqueId val="{0000000E-6F17-4C9A-B4A1-E9A54DC36199}"/>
              </c:ext>
            </c:extLst>
          </c:dPt>
          <c:dPt>
            <c:idx val="3"/>
            <c:invertIfNegative val="0"/>
            <c:bubble3D val="0"/>
            <c:spPr>
              <a:solidFill>
                <a:schemeClr val="tx2"/>
              </a:solidFill>
              <a:ln w="3155">
                <a:solidFill>
                  <a:schemeClr val="tx2"/>
                </a:solidFill>
              </a:ln>
            </c:spPr>
            <c:extLst>
              <c:ext xmlns:c16="http://schemas.microsoft.com/office/drawing/2014/chart" uri="{C3380CC4-5D6E-409C-BE32-E72D297353CC}">
                <c16:uniqueId val="{00000010-6F17-4C9A-B4A1-E9A54DC36199}"/>
              </c:ext>
            </c:extLst>
          </c:dPt>
          <c:dPt>
            <c:idx val="4"/>
            <c:invertIfNegative val="0"/>
            <c:bubble3D val="0"/>
            <c:extLst>
              <c:ext xmlns:c16="http://schemas.microsoft.com/office/drawing/2014/chart" uri="{C3380CC4-5D6E-409C-BE32-E72D297353CC}">
                <c16:uniqueId val="{00000012-6F17-4C9A-B4A1-E9A54DC36199}"/>
              </c:ext>
            </c:extLst>
          </c:dPt>
          <c:dPt>
            <c:idx val="5"/>
            <c:invertIfNegative val="0"/>
            <c:bubble3D val="0"/>
            <c:spPr>
              <a:solidFill>
                <a:schemeClr val="tx2"/>
              </a:solidFill>
              <a:ln w="3155">
                <a:solidFill>
                  <a:schemeClr val="tx2"/>
                </a:solidFill>
              </a:ln>
            </c:spPr>
            <c:extLst>
              <c:ext xmlns:c16="http://schemas.microsoft.com/office/drawing/2014/chart" uri="{C3380CC4-5D6E-409C-BE32-E72D297353CC}">
                <c16:uniqueId val="{00000014-6F17-4C9A-B4A1-E9A54DC36199}"/>
              </c:ext>
            </c:extLst>
          </c:dPt>
          <c:dPt>
            <c:idx val="6"/>
            <c:invertIfNegative val="0"/>
            <c:bubble3D val="0"/>
            <c:extLst>
              <c:ext xmlns:c16="http://schemas.microsoft.com/office/drawing/2014/chart" uri="{C3380CC4-5D6E-409C-BE32-E72D297353CC}">
                <c16:uniqueId val="{00000016-6F17-4C9A-B4A1-E9A54DC36199}"/>
              </c:ext>
            </c:extLst>
          </c:dPt>
          <c:dPt>
            <c:idx val="7"/>
            <c:invertIfNegative val="0"/>
            <c:bubble3D val="0"/>
            <c:extLst>
              <c:ext xmlns:c16="http://schemas.microsoft.com/office/drawing/2014/chart" uri="{C3380CC4-5D6E-409C-BE32-E72D297353CC}">
                <c16:uniqueId val="{00000018-6F17-4C9A-B4A1-E9A54DC36199}"/>
              </c:ext>
            </c:extLst>
          </c:dPt>
          <c:dPt>
            <c:idx val="9"/>
            <c:invertIfNegative val="0"/>
            <c:bubble3D val="0"/>
            <c:extLst>
              <c:ext xmlns:c16="http://schemas.microsoft.com/office/drawing/2014/chart" uri="{C3380CC4-5D6E-409C-BE32-E72D297353CC}">
                <c16:uniqueId val="{0000001A-6F17-4C9A-B4A1-E9A54DC36199}"/>
              </c:ext>
            </c:extLst>
          </c:dPt>
          <c:dPt>
            <c:idx val="11"/>
            <c:invertIfNegative val="0"/>
            <c:bubble3D val="0"/>
            <c:extLst>
              <c:ext xmlns:c16="http://schemas.microsoft.com/office/drawing/2014/chart" uri="{C3380CC4-5D6E-409C-BE32-E72D297353CC}">
                <c16:uniqueId val="{0000001C-6F17-4C9A-B4A1-E9A54DC36199}"/>
              </c:ext>
            </c:extLst>
          </c:dPt>
          <c:dLbls>
            <c:numFmt formatCode="0.0%" sourceLinked="0"/>
            <c:spPr>
              <a:noFill/>
              <a:ln w="18873">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Increase or maintain institutional prestige</c:v>
                </c:pt>
                <c:pt idx="1">
                  <c:v>comp</c:v>
                </c:pt>
                <c:pt idx="2">
                  <c:v>Hire faculty “stars”</c:v>
                </c:pt>
                <c:pt idx="3">
                  <c:v>comp</c:v>
                </c:pt>
                <c:pt idx="4">
                  <c:v>Increase the selectivity of the student body through more competitive admissions criteria</c:v>
                </c:pt>
                <c:pt idx="5">
                  <c:v>comp</c:v>
                </c:pt>
              </c:strCache>
            </c:strRef>
          </c:cat>
          <c:val>
            <c:numRef>
              <c:f>Sheet1!$C$2:$C$7</c:f>
              <c:numCache>
                <c:formatCode>0.0%</c:formatCode>
                <c:ptCount val="6"/>
                <c:pt idx="0">
                  <c:v>0.41299999999999998</c:v>
                </c:pt>
                <c:pt idx="1">
                  <c:v>0.44</c:v>
                </c:pt>
                <c:pt idx="2">
                  <c:v>0.48</c:v>
                </c:pt>
                <c:pt idx="3">
                  <c:v>0.47399999999999998</c:v>
                </c:pt>
                <c:pt idx="4">
                  <c:v>0.65300000000000002</c:v>
                </c:pt>
                <c:pt idx="5">
                  <c:v>0.59099999999999997</c:v>
                </c:pt>
              </c:numCache>
            </c:numRef>
          </c:val>
          <c:extLst>
            <c:ext xmlns:c16="http://schemas.microsoft.com/office/drawing/2014/chart" uri="{C3380CC4-5D6E-409C-BE32-E72D297353CC}">
              <c16:uniqueId val="{0000001D-6F17-4C9A-B4A1-E9A54DC36199}"/>
            </c:ext>
          </c:extLst>
        </c:ser>
        <c:dLbls>
          <c:showLegendKey val="0"/>
          <c:showVal val="0"/>
          <c:showCatName val="0"/>
          <c:showSerName val="0"/>
          <c:showPercent val="0"/>
          <c:showBubbleSize val="0"/>
        </c:dLbls>
        <c:gapWidth val="70"/>
        <c:overlap val="100"/>
        <c:axId val="50691584"/>
        <c:axId val="50040768"/>
      </c:barChart>
      <c:catAx>
        <c:axId val="50691584"/>
        <c:scaling>
          <c:orientation val="minMax"/>
        </c:scaling>
        <c:delete val="0"/>
        <c:axPos val="b"/>
        <c:majorGridlines/>
        <c:numFmt formatCode="General" sourceLinked="0"/>
        <c:majorTickMark val="none"/>
        <c:minorTickMark val="none"/>
        <c:tickLblPos val="none"/>
        <c:spPr>
          <a:ln w="2367">
            <a:solidFill>
              <a:schemeClr val="tx1"/>
            </a:solidFill>
            <a:prstDash val="solid"/>
          </a:ln>
        </c:spPr>
        <c:crossAx val="50040768"/>
        <c:crosses val="autoZero"/>
        <c:auto val="1"/>
        <c:lblAlgn val="ctr"/>
        <c:lblOffset val="100"/>
        <c:tickLblSkip val="2"/>
        <c:tickMarkSkip val="2"/>
        <c:noMultiLvlLbl val="0"/>
      </c:catAx>
      <c:valAx>
        <c:axId val="50040768"/>
        <c:scaling>
          <c:orientation val="minMax"/>
          <c:max val="1"/>
          <c:min val="0"/>
        </c:scaling>
        <c:delete val="0"/>
        <c:axPos val="l"/>
        <c:numFmt formatCode="0%" sourceLinked="0"/>
        <c:majorTickMark val="none"/>
        <c:minorTickMark val="none"/>
        <c:tickLblPos val="nextTo"/>
        <c:spPr>
          <a:ln w="2367">
            <a:solidFill>
              <a:schemeClr val="tx1"/>
            </a:solidFill>
            <a:prstDash val="solid"/>
          </a:ln>
        </c:spPr>
        <c:txPr>
          <a:bodyPr rot="0" vert="horz"/>
          <a:lstStyle/>
          <a:p>
            <a:pPr>
              <a:defRPr/>
            </a:pPr>
            <a:endParaRPr lang="en-US"/>
          </a:p>
        </c:txPr>
        <c:crossAx val="50691584"/>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552552419711608E-2"/>
          <c:y val="4.2679625984251991E-2"/>
          <c:w val="0.9554474475802901"/>
          <c:h val="0.93629374453193293"/>
        </c:manualLayout>
      </c:layout>
      <c:barChart>
        <c:barDir val="col"/>
        <c:grouping val="stacked"/>
        <c:varyColors val="0"/>
        <c:ser>
          <c:idx val="1"/>
          <c:order val="0"/>
          <c:tx>
            <c:strRef>
              <c:f>Sheet1!$C$1</c:f>
              <c:strCache>
                <c:ptCount val="1"/>
                <c:pt idx="0">
                  <c:v>Strongly Agree</c:v>
                </c:pt>
              </c:strCache>
            </c:strRef>
          </c:tx>
          <c:spPr>
            <a:solidFill>
              <a:schemeClr val="accent5">
                <a:lumMod val="60000"/>
                <a:lumOff val="40000"/>
              </a:schemeClr>
            </a:solidFill>
            <a:ln w="3173">
              <a:solidFill>
                <a:schemeClr val="tx2"/>
              </a:solidFill>
            </a:ln>
          </c:spPr>
          <c:invertIfNegative val="0"/>
          <c:dPt>
            <c:idx val="0"/>
            <c:invertIfNegative val="0"/>
            <c:bubble3D val="0"/>
            <c:extLst>
              <c:ext xmlns:c16="http://schemas.microsoft.com/office/drawing/2014/chart" uri="{C3380CC4-5D6E-409C-BE32-E72D297353CC}">
                <c16:uniqueId val="{00000001-32DC-409F-BCF0-0B2BD6A8561D}"/>
              </c:ext>
            </c:extLst>
          </c:dPt>
          <c:dPt>
            <c:idx val="1"/>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3-32DC-409F-BCF0-0B2BD6A8561D}"/>
              </c:ext>
            </c:extLst>
          </c:dPt>
          <c:dPt>
            <c:idx val="2"/>
            <c:invertIfNegative val="0"/>
            <c:bubble3D val="0"/>
            <c:extLst>
              <c:ext xmlns:c16="http://schemas.microsoft.com/office/drawing/2014/chart" uri="{C3380CC4-5D6E-409C-BE32-E72D297353CC}">
                <c16:uniqueId val="{00000005-32DC-409F-BCF0-0B2BD6A8561D}"/>
              </c:ext>
            </c:extLst>
          </c:dPt>
          <c:dPt>
            <c:idx val="3"/>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7-32DC-409F-BCF0-0B2BD6A8561D}"/>
              </c:ext>
            </c:extLst>
          </c:dPt>
          <c:dPt>
            <c:idx val="4"/>
            <c:invertIfNegative val="0"/>
            <c:bubble3D val="0"/>
            <c:extLst>
              <c:ext xmlns:c16="http://schemas.microsoft.com/office/drawing/2014/chart" uri="{C3380CC4-5D6E-409C-BE32-E72D297353CC}">
                <c16:uniqueId val="{00000009-32DC-409F-BCF0-0B2BD6A8561D}"/>
              </c:ext>
            </c:extLst>
          </c:dPt>
          <c:dPt>
            <c:idx val="5"/>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B-32DC-409F-BCF0-0B2BD6A8561D}"/>
              </c:ext>
            </c:extLst>
          </c:dPt>
          <c:dPt>
            <c:idx val="6"/>
            <c:invertIfNegative val="0"/>
            <c:bubble3D val="0"/>
            <c:extLst>
              <c:ext xmlns:c16="http://schemas.microsoft.com/office/drawing/2014/chart" uri="{C3380CC4-5D6E-409C-BE32-E72D297353CC}">
                <c16:uniqueId val="{0000000D-32DC-409F-BCF0-0B2BD6A8561D}"/>
              </c:ext>
            </c:extLst>
          </c:dPt>
          <c:dPt>
            <c:idx val="7"/>
            <c:invertIfNegative val="0"/>
            <c:bubble3D val="0"/>
            <c:spPr>
              <a:solidFill>
                <a:schemeClr val="tx2">
                  <a:lumMod val="50000"/>
                  <a:lumOff val="50000"/>
                </a:schemeClr>
              </a:solidFill>
              <a:ln w="3173">
                <a:solidFill>
                  <a:schemeClr val="tx2"/>
                </a:solidFill>
              </a:ln>
            </c:spPr>
            <c:extLst>
              <c:ext xmlns:c16="http://schemas.microsoft.com/office/drawing/2014/chart" uri="{C3380CC4-5D6E-409C-BE32-E72D297353CC}">
                <c16:uniqueId val="{0000000F-32DC-409F-BCF0-0B2BD6A8561D}"/>
              </c:ext>
            </c:extLst>
          </c:dPt>
          <c:dPt>
            <c:idx val="9"/>
            <c:invertIfNegative val="0"/>
            <c:bubble3D val="0"/>
            <c:extLst>
              <c:ext xmlns:c16="http://schemas.microsoft.com/office/drawing/2014/chart" uri="{C3380CC4-5D6E-409C-BE32-E72D297353CC}">
                <c16:uniqueId val="{00000011-32DC-409F-BCF0-0B2BD6A8561D}"/>
              </c:ext>
            </c:extLst>
          </c:dPt>
          <c:dPt>
            <c:idx val="11"/>
            <c:invertIfNegative val="0"/>
            <c:bubble3D val="0"/>
            <c:extLst>
              <c:ext xmlns:c16="http://schemas.microsoft.com/office/drawing/2014/chart" uri="{C3380CC4-5D6E-409C-BE32-E72D297353CC}">
                <c16:uniqueId val="{00000013-32DC-409F-BCF0-0B2BD6A8561D}"/>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There is a lot of campus racial conflict here</c:v>
                </c:pt>
                <c:pt idx="1">
                  <c:v>comp</c:v>
                </c:pt>
                <c:pt idx="2">
                  <c:v>My research is valued by faculty in my department</c:v>
                </c:pt>
                <c:pt idx="3">
                  <c:v>comp</c:v>
                </c:pt>
                <c:pt idx="4">
                  <c:v>My teaching is valued by faculty in my department</c:v>
                </c:pt>
                <c:pt idx="5">
                  <c:v>comp</c:v>
                </c:pt>
                <c:pt idx="6">
                  <c:v>My service is valued by faculty in my department</c:v>
                </c:pt>
                <c:pt idx="7">
                  <c:v>comp</c:v>
                </c:pt>
              </c:strCache>
            </c:strRef>
          </c:cat>
          <c:val>
            <c:numRef>
              <c:f>Sheet1!$C$2:$C$9</c:f>
              <c:numCache>
                <c:formatCode>0.0%</c:formatCode>
                <c:ptCount val="8"/>
                <c:pt idx="0">
                  <c:v>0.52600000000000002</c:v>
                </c:pt>
                <c:pt idx="1">
                  <c:v>0.42599999999999999</c:v>
                </c:pt>
                <c:pt idx="2">
                  <c:v>0.436</c:v>
                </c:pt>
                <c:pt idx="3">
                  <c:v>0.24199999999999999</c:v>
                </c:pt>
                <c:pt idx="4">
                  <c:v>0.46200000000000002</c:v>
                </c:pt>
                <c:pt idx="5">
                  <c:v>0.44700000000000001</c:v>
                </c:pt>
                <c:pt idx="6">
                  <c:v>0.44900000000000001</c:v>
                </c:pt>
                <c:pt idx="7">
                  <c:v>0.46</c:v>
                </c:pt>
              </c:numCache>
            </c:numRef>
          </c:val>
          <c:extLst>
            <c:ext xmlns:c16="http://schemas.microsoft.com/office/drawing/2014/chart" uri="{C3380CC4-5D6E-409C-BE32-E72D297353CC}">
              <c16:uniqueId val="{00000014-32DC-409F-BCF0-0B2BD6A8561D}"/>
            </c:ext>
          </c:extLst>
        </c:ser>
        <c:ser>
          <c:idx val="0"/>
          <c:order val="1"/>
          <c:tx>
            <c:strRef>
              <c:f>Sheet1!$B$1</c:f>
              <c:strCache>
                <c:ptCount val="1"/>
                <c:pt idx="0">
                  <c:v>Somewhat Agree</c:v>
                </c:pt>
              </c:strCache>
            </c:strRef>
          </c:tx>
          <c:spPr>
            <a:solidFill>
              <a:schemeClr val="accent5"/>
            </a:solidFill>
            <a:ln w="3173">
              <a:solidFill>
                <a:schemeClr val="tx2"/>
              </a:solidFill>
            </a:ln>
          </c:spPr>
          <c:invertIfNegative val="0"/>
          <c:dPt>
            <c:idx val="0"/>
            <c:invertIfNegative val="0"/>
            <c:bubble3D val="0"/>
            <c:extLst>
              <c:ext xmlns:c16="http://schemas.microsoft.com/office/drawing/2014/chart" uri="{C3380CC4-5D6E-409C-BE32-E72D297353CC}">
                <c16:uniqueId val="{00000016-32DC-409F-BCF0-0B2BD6A8561D}"/>
              </c:ext>
            </c:extLst>
          </c:dPt>
          <c:dPt>
            <c:idx val="1"/>
            <c:invertIfNegative val="0"/>
            <c:bubble3D val="0"/>
            <c:spPr>
              <a:solidFill>
                <a:schemeClr val="tx2"/>
              </a:solidFill>
              <a:ln w="3173">
                <a:solidFill>
                  <a:schemeClr val="tx2"/>
                </a:solidFill>
              </a:ln>
            </c:spPr>
            <c:extLst>
              <c:ext xmlns:c16="http://schemas.microsoft.com/office/drawing/2014/chart" uri="{C3380CC4-5D6E-409C-BE32-E72D297353CC}">
                <c16:uniqueId val="{00000018-32DC-409F-BCF0-0B2BD6A8561D}"/>
              </c:ext>
            </c:extLst>
          </c:dPt>
          <c:dPt>
            <c:idx val="2"/>
            <c:invertIfNegative val="0"/>
            <c:bubble3D val="0"/>
            <c:extLst>
              <c:ext xmlns:c16="http://schemas.microsoft.com/office/drawing/2014/chart" uri="{C3380CC4-5D6E-409C-BE32-E72D297353CC}">
                <c16:uniqueId val="{0000001A-32DC-409F-BCF0-0B2BD6A8561D}"/>
              </c:ext>
            </c:extLst>
          </c:dPt>
          <c:dPt>
            <c:idx val="3"/>
            <c:invertIfNegative val="0"/>
            <c:bubble3D val="0"/>
            <c:spPr>
              <a:solidFill>
                <a:schemeClr val="tx2"/>
              </a:solidFill>
              <a:ln w="3173">
                <a:solidFill>
                  <a:schemeClr val="tx2"/>
                </a:solidFill>
              </a:ln>
            </c:spPr>
            <c:extLst>
              <c:ext xmlns:c16="http://schemas.microsoft.com/office/drawing/2014/chart" uri="{C3380CC4-5D6E-409C-BE32-E72D297353CC}">
                <c16:uniqueId val="{0000001C-32DC-409F-BCF0-0B2BD6A8561D}"/>
              </c:ext>
            </c:extLst>
          </c:dPt>
          <c:dPt>
            <c:idx val="4"/>
            <c:invertIfNegative val="0"/>
            <c:bubble3D val="0"/>
            <c:extLst>
              <c:ext xmlns:c16="http://schemas.microsoft.com/office/drawing/2014/chart" uri="{C3380CC4-5D6E-409C-BE32-E72D297353CC}">
                <c16:uniqueId val="{0000001E-32DC-409F-BCF0-0B2BD6A8561D}"/>
              </c:ext>
            </c:extLst>
          </c:dPt>
          <c:dPt>
            <c:idx val="5"/>
            <c:invertIfNegative val="0"/>
            <c:bubble3D val="0"/>
            <c:spPr>
              <a:solidFill>
                <a:schemeClr val="tx2"/>
              </a:solidFill>
              <a:ln w="3173">
                <a:solidFill>
                  <a:schemeClr val="tx2"/>
                </a:solidFill>
              </a:ln>
            </c:spPr>
            <c:extLst>
              <c:ext xmlns:c16="http://schemas.microsoft.com/office/drawing/2014/chart" uri="{C3380CC4-5D6E-409C-BE32-E72D297353CC}">
                <c16:uniqueId val="{00000020-32DC-409F-BCF0-0B2BD6A8561D}"/>
              </c:ext>
            </c:extLst>
          </c:dPt>
          <c:dPt>
            <c:idx val="6"/>
            <c:invertIfNegative val="0"/>
            <c:bubble3D val="0"/>
            <c:extLst>
              <c:ext xmlns:c16="http://schemas.microsoft.com/office/drawing/2014/chart" uri="{C3380CC4-5D6E-409C-BE32-E72D297353CC}">
                <c16:uniqueId val="{00000022-32DC-409F-BCF0-0B2BD6A8561D}"/>
              </c:ext>
            </c:extLst>
          </c:dPt>
          <c:dPt>
            <c:idx val="7"/>
            <c:invertIfNegative val="0"/>
            <c:bubble3D val="0"/>
            <c:spPr>
              <a:solidFill>
                <a:schemeClr val="tx2"/>
              </a:solidFill>
              <a:ln w="3173">
                <a:solidFill>
                  <a:schemeClr val="tx2"/>
                </a:solidFill>
              </a:ln>
            </c:spPr>
            <c:extLst>
              <c:ext xmlns:c16="http://schemas.microsoft.com/office/drawing/2014/chart" uri="{C3380CC4-5D6E-409C-BE32-E72D297353CC}">
                <c16:uniqueId val="{00000024-32DC-409F-BCF0-0B2BD6A8561D}"/>
              </c:ext>
            </c:extLst>
          </c:dPt>
          <c:dPt>
            <c:idx val="9"/>
            <c:invertIfNegative val="0"/>
            <c:bubble3D val="0"/>
            <c:extLst>
              <c:ext xmlns:c16="http://schemas.microsoft.com/office/drawing/2014/chart" uri="{C3380CC4-5D6E-409C-BE32-E72D297353CC}">
                <c16:uniqueId val="{00000026-32DC-409F-BCF0-0B2BD6A8561D}"/>
              </c:ext>
            </c:extLst>
          </c:dPt>
          <c:dPt>
            <c:idx val="11"/>
            <c:invertIfNegative val="0"/>
            <c:bubble3D val="0"/>
            <c:extLst>
              <c:ext xmlns:c16="http://schemas.microsoft.com/office/drawing/2014/chart" uri="{C3380CC4-5D6E-409C-BE32-E72D297353CC}">
                <c16:uniqueId val="{00000028-32DC-409F-BCF0-0B2BD6A8561D}"/>
              </c:ext>
            </c:extLst>
          </c:dPt>
          <c:dLbls>
            <c:numFmt formatCode="0.0%" sourceLinked="0"/>
            <c:spPr>
              <a:noFill/>
              <a:ln w="18980">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There is a lot of campus racial conflict here</c:v>
                </c:pt>
                <c:pt idx="1">
                  <c:v>comp</c:v>
                </c:pt>
                <c:pt idx="2">
                  <c:v>My research is valued by faculty in my department</c:v>
                </c:pt>
                <c:pt idx="3">
                  <c:v>comp</c:v>
                </c:pt>
                <c:pt idx="4">
                  <c:v>My teaching is valued by faculty in my department</c:v>
                </c:pt>
                <c:pt idx="5">
                  <c:v>comp</c:v>
                </c:pt>
                <c:pt idx="6">
                  <c:v>My service is valued by faculty in my department</c:v>
                </c:pt>
                <c:pt idx="7">
                  <c:v>comp</c:v>
                </c:pt>
              </c:strCache>
            </c:strRef>
          </c:cat>
          <c:val>
            <c:numRef>
              <c:f>Sheet1!$B$2:$B$9</c:f>
              <c:numCache>
                <c:formatCode>0.0%</c:formatCode>
                <c:ptCount val="8"/>
                <c:pt idx="0">
                  <c:v>0.436</c:v>
                </c:pt>
                <c:pt idx="1">
                  <c:v>0.55000000000000004</c:v>
                </c:pt>
                <c:pt idx="2">
                  <c:v>0.53800000000000003</c:v>
                </c:pt>
                <c:pt idx="3">
                  <c:v>0.74</c:v>
                </c:pt>
                <c:pt idx="4">
                  <c:v>0.41</c:v>
                </c:pt>
                <c:pt idx="5">
                  <c:v>0.49399999999999999</c:v>
                </c:pt>
                <c:pt idx="6">
                  <c:v>0.35899999999999999</c:v>
                </c:pt>
                <c:pt idx="7">
                  <c:v>0.47299999999999998</c:v>
                </c:pt>
              </c:numCache>
            </c:numRef>
          </c:val>
          <c:extLst>
            <c:ext xmlns:c16="http://schemas.microsoft.com/office/drawing/2014/chart" uri="{C3380CC4-5D6E-409C-BE32-E72D297353CC}">
              <c16:uniqueId val="{00000029-32DC-409F-BCF0-0B2BD6A8561D}"/>
            </c:ext>
          </c:extLst>
        </c:ser>
        <c:dLbls>
          <c:showLegendKey val="0"/>
          <c:showVal val="0"/>
          <c:showCatName val="0"/>
          <c:showSerName val="0"/>
          <c:showPercent val="0"/>
          <c:showBubbleSize val="0"/>
        </c:dLbls>
        <c:gapWidth val="70"/>
        <c:overlap val="100"/>
        <c:axId val="50899456"/>
        <c:axId val="50043648"/>
      </c:barChart>
      <c:catAx>
        <c:axId val="50899456"/>
        <c:scaling>
          <c:orientation val="minMax"/>
        </c:scaling>
        <c:delete val="0"/>
        <c:axPos val="b"/>
        <c:majorGridlines/>
        <c:numFmt formatCode="General" sourceLinked="0"/>
        <c:majorTickMark val="none"/>
        <c:minorTickMark val="none"/>
        <c:tickLblPos val="none"/>
        <c:crossAx val="50043648"/>
        <c:crosses val="autoZero"/>
        <c:auto val="1"/>
        <c:lblAlgn val="ctr"/>
        <c:lblOffset val="100"/>
        <c:tickLblSkip val="2"/>
        <c:tickMarkSkip val="2"/>
        <c:noMultiLvlLbl val="0"/>
      </c:catAx>
      <c:valAx>
        <c:axId val="50043648"/>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50899456"/>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5E-2"/>
          <c:w val="0.94561598224195298"/>
          <c:h val="0.9328214971209301"/>
        </c:manualLayout>
      </c:layout>
      <c:barChart>
        <c:barDir val="col"/>
        <c:grouping val="stacked"/>
        <c:varyColors val="0"/>
        <c:ser>
          <c:idx val="1"/>
          <c:order val="0"/>
          <c:tx>
            <c:strRef>
              <c:f>Sheet1!$C$1</c:f>
              <c:strCache>
                <c:ptCount val="1"/>
                <c:pt idx="0">
                  <c:v>Somewhat Agree</c:v>
                </c:pt>
              </c:strCache>
            </c:strRef>
          </c:tx>
          <c:spPr>
            <a:solidFill>
              <a:schemeClr val="accent5">
                <a:lumMod val="60000"/>
                <a:lumOff val="40000"/>
              </a:schemeClr>
            </a:solidFill>
            <a:ln w="3175">
              <a:solidFill>
                <a:schemeClr val="tx2"/>
              </a:solidFill>
            </a:ln>
          </c:spPr>
          <c:invertIfNegative val="0"/>
          <c:dPt>
            <c:idx val="1"/>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1-A8C0-4D16-A673-781A2141E683}"/>
              </c:ext>
            </c:extLst>
          </c:dPt>
          <c:dPt>
            <c:idx val="3"/>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3-A8C0-4D16-A673-781A2141E683}"/>
              </c:ext>
            </c:extLst>
          </c:dPt>
          <c:dPt>
            <c:idx val="5"/>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5-A8C0-4D16-A673-781A2141E683}"/>
              </c:ext>
            </c:extLst>
          </c:dPt>
          <c:dLbls>
            <c:numFmt formatCode="0.0%" sourceLinked="0"/>
            <c:spPr>
              <a:noFill/>
              <a:ln w="19034">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The faculty are typically at odds with campus administration</c:v>
                </c:pt>
                <c:pt idx="1">
                  <c:v>comp</c:v>
                </c:pt>
                <c:pt idx="2">
                  <c:v>Administrators consider faculty concerns when making policy</c:v>
                </c:pt>
                <c:pt idx="3">
                  <c:v>comp</c:v>
                </c:pt>
                <c:pt idx="4">
                  <c:v>Faculty are sufficiently involved in campus decision making
Faculty are sufficiently involved in campus decision making</c:v>
                </c:pt>
                <c:pt idx="5">
                  <c:v>comp</c:v>
                </c:pt>
              </c:strCache>
            </c:strRef>
          </c:cat>
          <c:val>
            <c:numRef>
              <c:f>Sheet1!$C$2:$C$7</c:f>
              <c:numCache>
                <c:formatCode>0.0%</c:formatCode>
                <c:ptCount val="6"/>
                <c:pt idx="0">
                  <c:v>0.47099999999999997</c:v>
                </c:pt>
                <c:pt idx="1">
                  <c:v>0.34599999999999997</c:v>
                </c:pt>
                <c:pt idx="2">
                  <c:v>0.26900000000000002</c:v>
                </c:pt>
                <c:pt idx="3">
                  <c:v>0.377</c:v>
                </c:pt>
                <c:pt idx="4">
                  <c:v>0.76100000000000001</c:v>
                </c:pt>
                <c:pt idx="5">
                  <c:v>0.58699999999999997</c:v>
                </c:pt>
              </c:numCache>
            </c:numRef>
          </c:val>
          <c:extLst>
            <c:ext xmlns:c16="http://schemas.microsoft.com/office/drawing/2014/chart" uri="{C3380CC4-5D6E-409C-BE32-E72D297353CC}">
              <c16:uniqueId val="{00000006-A8C0-4D16-A673-781A2141E683}"/>
            </c:ext>
          </c:extLst>
        </c:ser>
        <c:ser>
          <c:idx val="0"/>
          <c:order val="1"/>
          <c:tx>
            <c:strRef>
              <c:f>Sheet1!$B$1</c:f>
              <c:strCache>
                <c:ptCount val="1"/>
                <c:pt idx="0">
                  <c:v>Strongly Agree</c:v>
                </c:pt>
              </c:strCache>
            </c:strRef>
          </c:tx>
          <c:spPr>
            <a:solidFill>
              <a:schemeClr val="accent5"/>
            </a:solidFill>
            <a:ln w="3175">
              <a:solidFill>
                <a:schemeClr val="tx2"/>
              </a:solidFill>
            </a:ln>
          </c:spPr>
          <c:invertIfNegative val="0"/>
          <c:dPt>
            <c:idx val="0"/>
            <c:invertIfNegative val="0"/>
            <c:bubble3D val="0"/>
            <c:extLst>
              <c:ext xmlns:c16="http://schemas.microsoft.com/office/drawing/2014/chart" uri="{C3380CC4-5D6E-409C-BE32-E72D297353CC}">
                <c16:uniqueId val="{00000008-A8C0-4D16-A673-781A2141E683}"/>
              </c:ext>
            </c:extLst>
          </c:dPt>
          <c:dPt>
            <c:idx val="1"/>
            <c:invertIfNegative val="0"/>
            <c:bubble3D val="0"/>
            <c:spPr>
              <a:solidFill>
                <a:schemeClr val="tx2"/>
              </a:solidFill>
              <a:ln w="3175">
                <a:solidFill>
                  <a:schemeClr val="tx2"/>
                </a:solidFill>
              </a:ln>
            </c:spPr>
            <c:extLst>
              <c:ext xmlns:c16="http://schemas.microsoft.com/office/drawing/2014/chart" uri="{C3380CC4-5D6E-409C-BE32-E72D297353CC}">
                <c16:uniqueId val="{0000000A-A8C0-4D16-A673-781A2141E683}"/>
              </c:ext>
            </c:extLst>
          </c:dPt>
          <c:dPt>
            <c:idx val="2"/>
            <c:invertIfNegative val="0"/>
            <c:bubble3D val="0"/>
            <c:extLst>
              <c:ext xmlns:c16="http://schemas.microsoft.com/office/drawing/2014/chart" uri="{C3380CC4-5D6E-409C-BE32-E72D297353CC}">
                <c16:uniqueId val="{0000000C-A8C0-4D16-A673-781A2141E683}"/>
              </c:ext>
            </c:extLst>
          </c:dPt>
          <c:dPt>
            <c:idx val="3"/>
            <c:invertIfNegative val="0"/>
            <c:bubble3D val="0"/>
            <c:spPr>
              <a:solidFill>
                <a:schemeClr val="tx2"/>
              </a:solidFill>
              <a:ln w="3175">
                <a:solidFill>
                  <a:schemeClr val="tx2"/>
                </a:solidFill>
              </a:ln>
            </c:spPr>
            <c:extLst>
              <c:ext xmlns:c16="http://schemas.microsoft.com/office/drawing/2014/chart" uri="{C3380CC4-5D6E-409C-BE32-E72D297353CC}">
                <c16:uniqueId val="{0000000E-A8C0-4D16-A673-781A2141E683}"/>
              </c:ext>
            </c:extLst>
          </c:dPt>
          <c:dPt>
            <c:idx val="4"/>
            <c:invertIfNegative val="0"/>
            <c:bubble3D val="0"/>
            <c:extLst>
              <c:ext xmlns:c16="http://schemas.microsoft.com/office/drawing/2014/chart" uri="{C3380CC4-5D6E-409C-BE32-E72D297353CC}">
                <c16:uniqueId val="{00000010-A8C0-4D16-A673-781A2141E683}"/>
              </c:ext>
            </c:extLst>
          </c:dPt>
          <c:dPt>
            <c:idx val="5"/>
            <c:invertIfNegative val="0"/>
            <c:bubble3D val="0"/>
            <c:spPr>
              <a:solidFill>
                <a:schemeClr val="tx2"/>
              </a:solidFill>
              <a:ln w="3175">
                <a:solidFill>
                  <a:schemeClr val="tx2"/>
                </a:solidFill>
              </a:ln>
            </c:spPr>
            <c:extLst>
              <c:ext xmlns:c16="http://schemas.microsoft.com/office/drawing/2014/chart" uri="{C3380CC4-5D6E-409C-BE32-E72D297353CC}">
                <c16:uniqueId val="{00000012-A8C0-4D16-A673-781A2141E683}"/>
              </c:ext>
            </c:extLst>
          </c:dPt>
          <c:dPt>
            <c:idx val="7"/>
            <c:invertIfNegative val="0"/>
            <c:bubble3D val="0"/>
            <c:extLst>
              <c:ext xmlns:c16="http://schemas.microsoft.com/office/drawing/2014/chart" uri="{C3380CC4-5D6E-409C-BE32-E72D297353CC}">
                <c16:uniqueId val="{00000014-A8C0-4D16-A673-781A2141E683}"/>
              </c:ext>
            </c:extLst>
          </c:dPt>
          <c:dPt>
            <c:idx val="9"/>
            <c:invertIfNegative val="0"/>
            <c:bubble3D val="0"/>
            <c:extLst>
              <c:ext xmlns:c16="http://schemas.microsoft.com/office/drawing/2014/chart" uri="{C3380CC4-5D6E-409C-BE32-E72D297353CC}">
                <c16:uniqueId val="{00000016-A8C0-4D16-A673-781A2141E683}"/>
              </c:ext>
            </c:extLst>
          </c:dPt>
          <c:dPt>
            <c:idx val="11"/>
            <c:invertIfNegative val="0"/>
            <c:bubble3D val="0"/>
            <c:extLst>
              <c:ext xmlns:c16="http://schemas.microsoft.com/office/drawing/2014/chart" uri="{C3380CC4-5D6E-409C-BE32-E72D297353CC}">
                <c16:uniqueId val="{00000018-A8C0-4D16-A673-781A2141E683}"/>
              </c:ext>
            </c:extLst>
          </c:dPt>
          <c:dLbls>
            <c:numFmt formatCode="0.0%" sourceLinked="0"/>
            <c:spPr>
              <a:noFill/>
              <a:ln w="19034">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The faculty are typically at odds with campus administration</c:v>
                </c:pt>
                <c:pt idx="1">
                  <c:v>comp</c:v>
                </c:pt>
                <c:pt idx="2">
                  <c:v>Administrators consider faculty concerns when making policy</c:v>
                </c:pt>
                <c:pt idx="3">
                  <c:v>comp</c:v>
                </c:pt>
                <c:pt idx="4">
                  <c:v>Faculty are sufficiently involved in campus decision making
Faculty are sufficiently involved in campus decision making</c:v>
                </c:pt>
                <c:pt idx="5">
                  <c:v>comp</c:v>
                </c:pt>
              </c:strCache>
            </c:strRef>
          </c:cat>
          <c:val>
            <c:numRef>
              <c:f>Sheet1!$B$2:$B$7</c:f>
              <c:numCache>
                <c:formatCode>0.0%</c:formatCode>
                <c:ptCount val="6"/>
                <c:pt idx="0">
                  <c:v>0.5</c:v>
                </c:pt>
                <c:pt idx="1">
                  <c:v>0.64500000000000002</c:v>
                </c:pt>
                <c:pt idx="2">
                  <c:v>0.154</c:v>
                </c:pt>
                <c:pt idx="3">
                  <c:v>0.13700000000000001</c:v>
                </c:pt>
                <c:pt idx="4">
                  <c:v>0.19600000000000001</c:v>
                </c:pt>
                <c:pt idx="5">
                  <c:v>0.28299999999999997</c:v>
                </c:pt>
              </c:numCache>
            </c:numRef>
          </c:val>
          <c:extLst>
            <c:ext xmlns:c16="http://schemas.microsoft.com/office/drawing/2014/chart" uri="{C3380CC4-5D6E-409C-BE32-E72D297353CC}">
              <c16:uniqueId val="{00000019-A8C0-4D16-A673-781A2141E683}"/>
            </c:ext>
          </c:extLst>
        </c:ser>
        <c:dLbls>
          <c:showLegendKey val="0"/>
          <c:showVal val="0"/>
          <c:showCatName val="0"/>
          <c:showSerName val="0"/>
          <c:showPercent val="0"/>
          <c:showBubbleSize val="0"/>
        </c:dLbls>
        <c:gapWidth val="70"/>
        <c:overlap val="100"/>
        <c:axId val="50944000"/>
        <c:axId val="50041344"/>
      </c:barChart>
      <c:catAx>
        <c:axId val="50944000"/>
        <c:scaling>
          <c:orientation val="minMax"/>
        </c:scaling>
        <c:delete val="0"/>
        <c:axPos val="b"/>
        <c:majorGridlines/>
        <c:numFmt formatCode="General" sourceLinked="0"/>
        <c:majorTickMark val="none"/>
        <c:minorTickMark val="none"/>
        <c:tickLblPos val="none"/>
        <c:spPr>
          <a:ln w="2384">
            <a:solidFill>
              <a:schemeClr val="tx1"/>
            </a:solidFill>
            <a:prstDash val="solid"/>
          </a:ln>
        </c:spPr>
        <c:crossAx val="50041344"/>
        <c:crosses val="autoZero"/>
        <c:auto val="1"/>
        <c:lblAlgn val="ctr"/>
        <c:lblOffset val="100"/>
        <c:tickLblSkip val="2"/>
        <c:tickMarkSkip val="2"/>
        <c:noMultiLvlLbl val="0"/>
      </c:catAx>
      <c:valAx>
        <c:axId val="50041344"/>
        <c:scaling>
          <c:orientation val="minMax"/>
          <c:max val="1"/>
          <c:min val="0"/>
        </c:scaling>
        <c:delete val="0"/>
        <c:axPos val="l"/>
        <c:numFmt formatCode="0%" sourceLinked="0"/>
        <c:majorTickMark val="none"/>
        <c:minorTickMark val="none"/>
        <c:tickLblPos val="nextTo"/>
        <c:spPr>
          <a:ln w="2384">
            <a:solidFill>
              <a:schemeClr val="tx1"/>
            </a:solidFill>
            <a:prstDash val="solid"/>
          </a:ln>
        </c:spPr>
        <c:txPr>
          <a:bodyPr rot="0" vert="horz"/>
          <a:lstStyle/>
          <a:p>
            <a:pPr>
              <a:defRPr/>
            </a:pPr>
            <a:endParaRPr lang="en-US"/>
          </a:p>
        </c:txPr>
        <c:crossAx val="50944000"/>
        <c:crosses val="autoZero"/>
        <c:crossBetween val="between"/>
        <c:majorUnit val="0.1"/>
      </c:valAx>
      <c:spPr>
        <a:noFill/>
        <a:ln w="25398">
          <a:noFill/>
        </a:ln>
      </c:spPr>
    </c:plotArea>
    <c:plotVisOnly val="1"/>
    <c:dispBlanksAs val="gap"/>
    <c:showDLblsOverMax val="0"/>
  </c:chart>
  <c:spPr>
    <a:noFill/>
    <a:ln>
      <a:noFill/>
    </a:ln>
  </c:spPr>
  <c:txPr>
    <a:bodyPr/>
    <a:lstStyle/>
    <a:p>
      <a:pPr>
        <a:defRPr sz="1196"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209E-2"/>
          <c:y val="2.8790786948176595E-2"/>
          <c:w val="0.94561598224195298"/>
          <c:h val="0.9328214971209301"/>
        </c:manualLayout>
      </c:layout>
      <c:barChart>
        <c:barDir val="col"/>
        <c:grouping val="stacked"/>
        <c:varyColors val="0"/>
        <c:ser>
          <c:idx val="0"/>
          <c:order val="0"/>
          <c:spPr>
            <a:solidFill>
              <a:schemeClr val="accent5"/>
            </a:solidFill>
            <a:ln w="3175">
              <a:solidFill>
                <a:schemeClr val="tx2"/>
              </a:solidFill>
            </a:ln>
          </c:spPr>
          <c:invertIfNegative val="0"/>
          <c:dPt>
            <c:idx val="1"/>
            <c:invertIfNegative val="0"/>
            <c:bubble3D val="0"/>
            <c:spPr>
              <a:solidFill>
                <a:schemeClr val="tx2"/>
              </a:solidFill>
              <a:ln w="3175">
                <a:solidFill>
                  <a:schemeClr val="tx2"/>
                </a:solidFill>
              </a:ln>
            </c:spPr>
            <c:extLst>
              <c:ext xmlns:c16="http://schemas.microsoft.com/office/drawing/2014/chart" uri="{C3380CC4-5D6E-409C-BE32-E72D297353CC}">
                <c16:uniqueId val="{00000001-4B11-4398-876B-E79A65406E55}"/>
              </c:ext>
            </c:extLst>
          </c:dPt>
          <c:dPt>
            <c:idx val="3"/>
            <c:invertIfNegative val="0"/>
            <c:bubble3D val="0"/>
            <c:spPr>
              <a:solidFill>
                <a:schemeClr val="tx2"/>
              </a:solidFill>
              <a:ln w="3175">
                <a:solidFill>
                  <a:schemeClr val="tx2"/>
                </a:solidFill>
              </a:ln>
            </c:spPr>
            <c:extLst>
              <c:ext xmlns:c16="http://schemas.microsoft.com/office/drawing/2014/chart" uri="{C3380CC4-5D6E-409C-BE32-E72D297353CC}">
                <c16:uniqueId val="{00000003-4B11-4398-876B-E79A65406E55}"/>
              </c:ext>
            </c:extLst>
          </c:dPt>
          <c:dPt>
            <c:idx val="5"/>
            <c:invertIfNegative val="0"/>
            <c:bubble3D val="0"/>
            <c:spPr>
              <a:solidFill>
                <a:schemeClr val="tx2"/>
              </a:solidFill>
              <a:ln w="3175">
                <a:solidFill>
                  <a:schemeClr val="tx2"/>
                </a:solidFill>
              </a:ln>
            </c:spPr>
            <c:extLst>
              <c:ext xmlns:c16="http://schemas.microsoft.com/office/drawing/2014/chart" uri="{C3380CC4-5D6E-409C-BE32-E72D297353CC}">
                <c16:uniqueId val="{00000005-4B11-4398-876B-E79A65406E55}"/>
              </c:ext>
            </c:extLst>
          </c:dPt>
          <c:dPt>
            <c:idx val="7"/>
            <c:invertIfNegative val="0"/>
            <c:bubble3D val="0"/>
            <c:extLst>
              <c:ext xmlns:c16="http://schemas.microsoft.com/office/drawing/2014/chart" uri="{C3380CC4-5D6E-409C-BE32-E72D297353CC}">
                <c16:uniqueId val="{00000007-4B11-4398-876B-E79A65406E55}"/>
              </c:ext>
            </c:extLst>
          </c:dPt>
          <c:dPt>
            <c:idx val="9"/>
            <c:invertIfNegative val="0"/>
            <c:bubble3D val="0"/>
            <c:extLst>
              <c:ext xmlns:c16="http://schemas.microsoft.com/office/drawing/2014/chart" uri="{C3380CC4-5D6E-409C-BE32-E72D297353CC}">
                <c16:uniqueId val="{00000009-4B11-4398-876B-E79A65406E55}"/>
              </c:ext>
            </c:extLst>
          </c:dPt>
          <c:dPt>
            <c:idx val="11"/>
            <c:invertIfNegative val="0"/>
            <c:bubble3D val="0"/>
            <c:extLst>
              <c:ext xmlns:c16="http://schemas.microsoft.com/office/drawing/2014/chart" uri="{C3380CC4-5D6E-409C-BE32-E72D297353CC}">
                <c16:uniqueId val="{0000000B-4B11-4398-876B-E79A65406E55}"/>
              </c:ext>
            </c:extLst>
          </c:dPt>
          <c:dLbls>
            <c:numFmt formatCode="0.0%" sourceLinked="0"/>
            <c:spPr>
              <a:noFill/>
              <a:ln w="19004">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Considered leaving academe for another job?</c:v>
                </c:pt>
                <c:pt idx="1">
                  <c:v>comp </c:v>
                </c:pt>
                <c:pt idx="2">
                  <c:v>Considered leaving this institution for another?</c:v>
                </c:pt>
                <c:pt idx="3">
                  <c:v>comp</c:v>
                </c:pt>
                <c:pt idx="4">
                  <c:v>Considering retiring within the next three years?</c:v>
                </c:pt>
                <c:pt idx="5">
                  <c:v>comp</c:v>
                </c:pt>
              </c:strCache>
            </c:strRef>
          </c:cat>
          <c:val>
            <c:numRef>
              <c:f>Sheet1!$B$2:$B$7</c:f>
              <c:numCache>
                <c:formatCode>0.0%</c:formatCode>
                <c:ptCount val="6"/>
                <c:pt idx="0">
                  <c:v>0.28900000000000003</c:v>
                </c:pt>
                <c:pt idx="1">
                  <c:v>0.63800000000000012</c:v>
                </c:pt>
                <c:pt idx="2">
                  <c:v>0.11700000000000002</c:v>
                </c:pt>
                <c:pt idx="3">
                  <c:v>0.10400000000000001</c:v>
                </c:pt>
                <c:pt idx="4">
                  <c:v>0.72400000000000009</c:v>
                </c:pt>
                <c:pt idx="5">
                  <c:v>0.53800000000000003</c:v>
                </c:pt>
              </c:numCache>
            </c:numRef>
          </c:val>
          <c:extLst>
            <c:ext xmlns:c16="http://schemas.microsoft.com/office/drawing/2014/chart" uri="{C3380CC4-5D6E-409C-BE32-E72D297353CC}">
              <c16:uniqueId val="{0000000C-4B11-4398-876B-E79A65406E55}"/>
            </c:ext>
          </c:extLst>
        </c:ser>
        <c:dLbls>
          <c:showLegendKey val="0"/>
          <c:showVal val="0"/>
          <c:showCatName val="0"/>
          <c:showSerName val="0"/>
          <c:showPercent val="0"/>
          <c:showBubbleSize val="0"/>
        </c:dLbls>
        <c:gapWidth val="70"/>
        <c:overlap val="100"/>
        <c:axId val="51630080"/>
        <c:axId val="50778048"/>
      </c:barChart>
      <c:catAx>
        <c:axId val="51630080"/>
        <c:scaling>
          <c:orientation val="minMax"/>
        </c:scaling>
        <c:delete val="0"/>
        <c:axPos val="b"/>
        <c:majorGridlines/>
        <c:numFmt formatCode="General" sourceLinked="0"/>
        <c:majorTickMark val="none"/>
        <c:minorTickMark val="none"/>
        <c:tickLblPos val="none"/>
        <c:spPr>
          <a:ln w="2382">
            <a:solidFill>
              <a:schemeClr val="tx1"/>
            </a:solidFill>
            <a:prstDash val="solid"/>
          </a:ln>
        </c:spPr>
        <c:crossAx val="50778048"/>
        <c:crosses val="autoZero"/>
        <c:auto val="1"/>
        <c:lblAlgn val="ctr"/>
        <c:lblOffset val="100"/>
        <c:tickLblSkip val="2"/>
        <c:tickMarkSkip val="2"/>
        <c:noMultiLvlLbl val="0"/>
      </c:catAx>
      <c:valAx>
        <c:axId val="50778048"/>
        <c:scaling>
          <c:orientation val="minMax"/>
          <c:max val="1"/>
          <c:min val="0"/>
        </c:scaling>
        <c:delete val="0"/>
        <c:axPos val="l"/>
        <c:numFmt formatCode="0%" sourceLinked="0"/>
        <c:majorTickMark val="none"/>
        <c:minorTickMark val="none"/>
        <c:tickLblPos val="nextTo"/>
        <c:spPr>
          <a:ln w="2382">
            <a:solidFill>
              <a:schemeClr val="tx1"/>
            </a:solidFill>
            <a:prstDash val="solid"/>
          </a:ln>
        </c:spPr>
        <c:txPr>
          <a:bodyPr rot="0" vert="horz"/>
          <a:lstStyle/>
          <a:p>
            <a:pPr>
              <a:defRPr/>
            </a:pPr>
            <a:endParaRPr lang="en-US"/>
          </a:p>
        </c:txPr>
        <c:crossAx val="51630080"/>
        <c:crosses val="autoZero"/>
        <c:crossBetween val="between"/>
        <c:majorUnit val="0.1"/>
      </c:valAx>
      <c:spPr>
        <a:noFill/>
        <a:ln w="25400">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Comparison Group</c:v>
                </c:pt>
              </c:strCache>
            </c:strRef>
          </c:tx>
          <c:spPr>
            <a:solidFill>
              <a:schemeClr val="tx2"/>
            </a:solidFill>
            <a:ln>
              <a:solidFill>
                <a:schemeClr val="tx2"/>
              </a:solid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Two or More Races/Ethnicities</c:v>
                </c:pt>
                <c:pt idx="1">
                  <c:v>Other Race/Ethnicity</c:v>
                </c:pt>
                <c:pt idx="2">
                  <c:v>White/Caucasian</c:v>
                </c:pt>
                <c:pt idx="3">
                  <c:v>Latino</c:v>
                </c:pt>
                <c:pt idx="4">
                  <c:v>Asian American/Asian</c:v>
                </c:pt>
                <c:pt idx="5">
                  <c:v>American Indian/Alaska Native</c:v>
                </c:pt>
                <c:pt idx="6">
                  <c:v>African American/Black</c:v>
                </c:pt>
              </c:strCache>
            </c:strRef>
          </c:cat>
          <c:val>
            <c:numRef>
              <c:f>Sheet1!$B$2:$B$8</c:f>
              <c:numCache>
                <c:formatCode>0.0%</c:formatCode>
                <c:ptCount val="7"/>
                <c:pt idx="0">
                  <c:v>0</c:v>
                </c:pt>
                <c:pt idx="1">
                  <c:v>5.8999999999999997E-2</c:v>
                </c:pt>
                <c:pt idx="2">
                  <c:v>3.4000000000000002E-2</c:v>
                </c:pt>
                <c:pt idx="3">
                  <c:v>3.4000000000000002E-2</c:v>
                </c:pt>
                <c:pt idx="4">
                  <c:v>0.81399999999999995</c:v>
                </c:pt>
                <c:pt idx="5">
                  <c:v>8.0000000000000002E-3</c:v>
                </c:pt>
                <c:pt idx="6">
                  <c:v>5.0999999999999997E-2</c:v>
                </c:pt>
              </c:numCache>
            </c:numRef>
          </c:val>
          <c:extLst>
            <c:ext xmlns:c16="http://schemas.microsoft.com/office/drawing/2014/chart" uri="{C3380CC4-5D6E-409C-BE32-E72D297353CC}">
              <c16:uniqueId val="{00000000-30DE-48AA-B0AC-6EA5BD666A7E}"/>
            </c:ext>
          </c:extLst>
        </c:ser>
        <c:ser>
          <c:idx val="1"/>
          <c:order val="1"/>
          <c:tx>
            <c:strRef>
              <c:f>Sheet1!$C$1</c:f>
              <c:strCache>
                <c:ptCount val="1"/>
                <c:pt idx="0">
                  <c:v>Your Institution</c:v>
                </c:pt>
              </c:strCache>
            </c:strRef>
          </c:tx>
          <c:spPr>
            <a:solidFill>
              <a:schemeClr val="accent5"/>
            </a:solidFill>
            <a:ln>
              <a:solidFill>
                <a:schemeClr val="tx2"/>
              </a:solid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Two or More Races/Ethnicities</c:v>
                </c:pt>
                <c:pt idx="1">
                  <c:v>Other Race/Ethnicity</c:v>
                </c:pt>
                <c:pt idx="2">
                  <c:v>White/Caucasian</c:v>
                </c:pt>
                <c:pt idx="3">
                  <c:v>Latino</c:v>
                </c:pt>
                <c:pt idx="4">
                  <c:v>Asian American/Asian</c:v>
                </c:pt>
                <c:pt idx="5">
                  <c:v>American Indian/Alaska Native</c:v>
                </c:pt>
                <c:pt idx="6">
                  <c:v>African American/Black</c:v>
                </c:pt>
              </c:strCache>
            </c:strRef>
          </c:cat>
          <c:val>
            <c:numRef>
              <c:f>Sheet1!$C$2:$C$8</c:f>
              <c:numCache>
                <c:formatCode>0.0%</c:formatCode>
                <c:ptCount val="7"/>
                <c:pt idx="0">
                  <c:v>0</c:v>
                </c:pt>
                <c:pt idx="1">
                  <c:v>2.3E-2</c:v>
                </c:pt>
                <c:pt idx="2">
                  <c:v>2.3E-2</c:v>
                </c:pt>
                <c:pt idx="3">
                  <c:v>0.22700000000000001</c:v>
                </c:pt>
                <c:pt idx="4">
                  <c:v>0.5</c:v>
                </c:pt>
                <c:pt idx="5">
                  <c:v>0.114</c:v>
                </c:pt>
                <c:pt idx="6">
                  <c:v>0.114</c:v>
                </c:pt>
              </c:numCache>
            </c:numRef>
          </c:val>
          <c:extLst>
            <c:ext xmlns:c16="http://schemas.microsoft.com/office/drawing/2014/chart" uri="{C3380CC4-5D6E-409C-BE32-E72D297353CC}">
              <c16:uniqueId val="{00000001-30DE-48AA-B0AC-6EA5BD666A7E}"/>
            </c:ext>
          </c:extLst>
        </c:ser>
        <c:dLbls>
          <c:showLegendKey val="0"/>
          <c:showVal val="1"/>
          <c:showCatName val="0"/>
          <c:showSerName val="0"/>
          <c:showPercent val="0"/>
          <c:showBubbleSize val="0"/>
        </c:dLbls>
        <c:gapWidth val="34"/>
        <c:axId val="46467584"/>
        <c:axId val="43377216"/>
      </c:barChart>
      <c:catAx>
        <c:axId val="46467584"/>
        <c:scaling>
          <c:orientation val="minMax"/>
        </c:scaling>
        <c:delete val="0"/>
        <c:axPos val="l"/>
        <c:numFmt formatCode="General" sourceLinked="0"/>
        <c:majorTickMark val="out"/>
        <c:minorTickMark val="none"/>
        <c:tickLblPos val="nextTo"/>
        <c:txPr>
          <a:bodyPr/>
          <a:lstStyle/>
          <a:p>
            <a:pPr>
              <a:defRPr sz="1200" b="1"/>
            </a:pPr>
            <a:endParaRPr lang="en-US"/>
          </a:p>
        </c:txPr>
        <c:crossAx val="43377216"/>
        <c:crosses val="autoZero"/>
        <c:auto val="1"/>
        <c:lblAlgn val="ctr"/>
        <c:lblOffset val="100"/>
        <c:noMultiLvlLbl val="0"/>
      </c:catAx>
      <c:valAx>
        <c:axId val="43377216"/>
        <c:scaling>
          <c:orientation val="minMax"/>
          <c:max val="1"/>
          <c:min val="0"/>
        </c:scaling>
        <c:delete val="0"/>
        <c:axPos val="b"/>
        <c:numFmt formatCode="0%" sourceLinked="0"/>
        <c:majorTickMark val="out"/>
        <c:minorTickMark val="none"/>
        <c:tickLblPos val="nextTo"/>
        <c:crossAx val="46467584"/>
        <c:crosses val="autoZero"/>
        <c:crossBetween val="between"/>
        <c:majorUnit val="0.1"/>
      </c:valAx>
    </c:plotArea>
    <c:legend>
      <c:legendPos val="b"/>
      <c:overlay val="0"/>
      <c:txPr>
        <a:bodyPr/>
        <a:lstStyle/>
        <a:p>
          <a:pPr>
            <a:defRPr sz="1200" b="1"/>
          </a:pPr>
          <a:endParaRPr lang="en-US"/>
        </a:p>
      </c:txPr>
    </c:legend>
    <c:plotVisOnly val="1"/>
    <c:dispBlanksAs val="gap"/>
    <c:showDLblsOverMax val="0"/>
  </c:chart>
  <c:txPr>
    <a:bodyPr/>
    <a:lstStyle/>
    <a:p>
      <a:pPr>
        <a:defRPr sz="1400">
          <a:solidFill>
            <a:schemeClr val="tx2"/>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i="0">
                <a:latin typeface="Franklin Gothic Medium" panose="020B0603020102020204" pitchFamily="34" charset="0"/>
              </a:defRPr>
            </a:pPr>
            <a:r>
              <a:rPr lang="en-US" sz="2000" b="0" i="0" dirty="0">
                <a:latin typeface="Franklin Gothic Medium" panose="020B0603020102020204" pitchFamily="34" charset="0"/>
              </a:rPr>
              <a:t>Academic Department (Aggregated)</a:t>
            </a:r>
          </a:p>
        </c:rich>
      </c:tx>
      <c:overlay val="0"/>
    </c:title>
    <c:autoTitleDeleted val="0"/>
    <c:plotArea>
      <c:layout>
        <c:manualLayout>
          <c:layoutTarget val="inner"/>
          <c:xMode val="edge"/>
          <c:yMode val="edge"/>
          <c:x val="0.23306554586082304"/>
          <c:y val="0.10219412964994011"/>
          <c:w val="0.71520470197635089"/>
          <c:h val="0.76661760201821882"/>
        </c:manualLayout>
      </c:layout>
      <c:barChart>
        <c:barDir val="bar"/>
        <c:grouping val="clustered"/>
        <c:varyColors val="0"/>
        <c:ser>
          <c:idx val="1"/>
          <c:order val="0"/>
          <c:tx>
            <c:strRef>
              <c:f>Sheet1!$C$1</c:f>
              <c:strCache>
                <c:ptCount val="1"/>
                <c:pt idx="0">
                  <c:v>Women</c:v>
                </c:pt>
              </c:strCache>
            </c:strRef>
          </c:tx>
          <c:spPr>
            <a:solidFill>
              <a:schemeClr val="accent5"/>
            </a:solidFill>
            <a:ln>
              <a:solidFill>
                <a:schemeClr val="tx2"/>
              </a:solidFill>
            </a:ln>
          </c:spPr>
          <c:invertIfNegative val="0"/>
          <c:dLbls>
            <c:numFmt formatCode="0.0%" sourceLinked="0"/>
            <c:spPr>
              <a:noFill/>
              <a:ln w="25386">
                <a:noFill/>
              </a:ln>
            </c:spPr>
            <c:txPr>
              <a:bodyPr/>
              <a:lstStyle/>
              <a:p>
                <a:pPr>
                  <a:defRPr sz="10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Other Non-technical</c:v>
                </c:pt>
                <c:pt idx="1">
                  <c:v>Other Technical</c:v>
                </c:pt>
                <c:pt idx="2">
                  <c:v>Social Sciences</c:v>
                </c:pt>
                <c:pt idx="3">
                  <c:v>Physical Sciences</c:v>
                </c:pt>
                <c:pt idx="4">
                  <c:v>Mathematics or Statistics</c:v>
                </c:pt>
                <c:pt idx="5">
                  <c:v>Fine Arts</c:v>
                </c:pt>
                <c:pt idx="6">
                  <c:v>Humanities</c:v>
                </c:pt>
                <c:pt idx="7">
                  <c:v>History or Political Science</c:v>
                </c:pt>
                <c:pt idx="8">
                  <c:v>Health-related</c:v>
                </c:pt>
                <c:pt idx="9">
                  <c:v>English</c:v>
                </c:pt>
                <c:pt idx="10">
                  <c:v>Engineering</c:v>
                </c:pt>
                <c:pt idx="11">
                  <c:v>Education</c:v>
                </c:pt>
                <c:pt idx="12">
                  <c:v>Business</c:v>
                </c:pt>
                <c:pt idx="13">
                  <c:v>Biological Sciences</c:v>
                </c:pt>
                <c:pt idx="14">
                  <c:v>   Agriculture or Forestry</c:v>
                </c:pt>
              </c:strCache>
            </c:strRef>
          </c:cat>
          <c:val>
            <c:numRef>
              <c:f>Sheet1!$C$2:$C$16</c:f>
              <c:numCache>
                <c:formatCode>0.00%</c:formatCode>
                <c:ptCount val="15"/>
                <c:pt idx="0">
                  <c:v>0</c:v>
                </c:pt>
                <c:pt idx="1">
                  <c:v>9.4E-2</c:v>
                </c:pt>
                <c:pt idx="2">
                  <c:v>3.1E-2</c:v>
                </c:pt>
                <c:pt idx="3">
                  <c:v>0.156</c:v>
                </c:pt>
                <c:pt idx="4">
                  <c:v>3.1E-2</c:v>
                </c:pt>
                <c:pt idx="5">
                  <c:v>0.125</c:v>
                </c:pt>
                <c:pt idx="6">
                  <c:v>0.156</c:v>
                </c:pt>
                <c:pt idx="7">
                  <c:v>3.1E-2</c:v>
                </c:pt>
                <c:pt idx="8">
                  <c:v>0</c:v>
                </c:pt>
                <c:pt idx="9">
                  <c:v>3.1E-2</c:v>
                </c:pt>
                <c:pt idx="10">
                  <c:v>3.1E-2</c:v>
                </c:pt>
                <c:pt idx="11">
                  <c:v>0</c:v>
                </c:pt>
                <c:pt idx="12">
                  <c:v>0.125</c:v>
                </c:pt>
                <c:pt idx="13">
                  <c:v>6.3E-2</c:v>
                </c:pt>
                <c:pt idx="14">
                  <c:v>0.125</c:v>
                </c:pt>
              </c:numCache>
            </c:numRef>
          </c:val>
          <c:extLst>
            <c:ext xmlns:c16="http://schemas.microsoft.com/office/drawing/2014/chart" uri="{C3380CC4-5D6E-409C-BE32-E72D297353CC}">
              <c16:uniqueId val="{00000000-7A57-4853-A69A-57AB048978D8}"/>
            </c:ext>
          </c:extLst>
        </c:ser>
        <c:ser>
          <c:idx val="0"/>
          <c:order val="1"/>
          <c:tx>
            <c:strRef>
              <c:f>Sheet1!$B$1</c:f>
              <c:strCache>
                <c:ptCount val="1"/>
                <c:pt idx="0">
                  <c:v>Men</c:v>
                </c:pt>
              </c:strCache>
            </c:strRef>
          </c:tx>
          <c:spPr>
            <a:solidFill>
              <a:schemeClr val="tx2"/>
            </a:solidFill>
            <a:ln>
              <a:solidFill>
                <a:schemeClr val="tx2"/>
              </a:solidFill>
            </a:ln>
          </c:spPr>
          <c:invertIfNegative val="0"/>
          <c:dLbls>
            <c:numFmt formatCode="0.0%" sourceLinked="0"/>
            <c:spPr>
              <a:noFill/>
              <a:ln w="25386">
                <a:noFill/>
              </a:ln>
            </c:spPr>
            <c:txPr>
              <a:bodyPr/>
              <a:lstStyle/>
              <a:p>
                <a:pPr>
                  <a:defRPr sz="10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Other Non-technical</c:v>
                </c:pt>
                <c:pt idx="1">
                  <c:v>Other Technical</c:v>
                </c:pt>
                <c:pt idx="2">
                  <c:v>Social Sciences</c:v>
                </c:pt>
                <c:pt idx="3">
                  <c:v>Physical Sciences</c:v>
                </c:pt>
                <c:pt idx="4">
                  <c:v>Mathematics or Statistics</c:v>
                </c:pt>
                <c:pt idx="5">
                  <c:v>Fine Arts</c:v>
                </c:pt>
                <c:pt idx="6">
                  <c:v>Humanities</c:v>
                </c:pt>
                <c:pt idx="7">
                  <c:v>History or Political Science</c:v>
                </c:pt>
                <c:pt idx="8">
                  <c:v>Health-related</c:v>
                </c:pt>
                <c:pt idx="9">
                  <c:v>English</c:v>
                </c:pt>
                <c:pt idx="10">
                  <c:v>Engineering</c:v>
                </c:pt>
                <c:pt idx="11">
                  <c:v>Education</c:v>
                </c:pt>
                <c:pt idx="12">
                  <c:v>Business</c:v>
                </c:pt>
                <c:pt idx="13">
                  <c:v>Biological Sciences</c:v>
                </c:pt>
                <c:pt idx="14">
                  <c:v>   Agriculture or Forestry</c:v>
                </c:pt>
              </c:strCache>
            </c:strRef>
          </c:cat>
          <c:val>
            <c:numRef>
              <c:f>Sheet1!$B$2:$B$16</c:f>
              <c:numCache>
                <c:formatCode>0.00%</c:formatCode>
                <c:ptCount val="15"/>
                <c:pt idx="0">
                  <c:v>7.0999999999999994E-2</c:v>
                </c:pt>
                <c:pt idx="1">
                  <c:v>0</c:v>
                </c:pt>
                <c:pt idx="2">
                  <c:v>0</c:v>
                </c:pt>
                <c:pt idx="3">
                  <c:v>0</c:v>
                </c:pt>
                <c:pt idx="4">
                  <c:v>7.0999999999999994E-2</c:v>
                </c:pt>
                <c:pt idx="5">
                  <c:v>0.14299999999999999</c:v>
                </c:pt>
                <c:pt idx="6">
                  <c:v>0</c:v>
                </c:pt>
                <c:pt idx="7">
                  <c:v>0</c:v>
                </c:pt>
                <c:pt idx="8">
                  <c:v>0</c:v>
                </c:pt>
                <c:pt idx="9">
                  <c:v>7.0999999999999994E-2</c:v>
                </c:pt>
                <c:pt idx="10">
                  <c:v>0.214</c:v>
                </c:pt>
                <c:pt idx="11">
                  <c:v>7.0999999999999994E-2</c:v>
                </c:pt>
                <c:pt idx="12">
                  <c:v>7.0999999999999994E-2</c:v>
                </c:pt>
                <c:pt idx="13">
                  <c:v>7.0999999999999994E-2</c:v>
                </c:pt>
                <c:pt idx="14">
                  <c:v>0.214</c:v>
                </c:pt>
              </c:numCache>
            </c:numRef>
          </c:val>
          <c:extLst>
            <c:ext xmlns:c16="http://schemas.microsoft.com/office/drawing/2014/chart" uri="{C3380CC4-5D6E-409C-BE32-E72D297353CC}">
              <c16:uniqueId val="{00000001-7A57-4853-A69A-57AB048978D8}"/>
            </c:ext>
          </c:extLst>
        </c:ser>
        <c:dLbls>
          <c:showLegendKey val="0"/>
          <c:showVal val="0"/>
          <c:showCatName val="0"/>
          <c:showSerName val="0"/>
          <c:showPercent val="0"/>
          <c:showBubbleSize val="0"/>
        </c:dLbls>
        <c:gapWidth val="88"/>
        <c:overlap val="-29"/>
        <c:axId val="46468608"/>
        <c:axId val="43379520"/>
      </c:barChart>
      <c:catAx>
        <c:axId val="46468608"/>
        <c:scaling>
          <c:orientation val="minMax"/>
        </c:scaling>
        <c:delete val="0"/>
        <c:axPos val="l"/>
        <c:numFmt formatCode="General" sourceLinked="1"/>
        <c:majorTickMark val="out"/>
        <c:minorTickMark val="none"/>
        <c:tickLblPos val="nextTo"/>
        <c:txPr>
          <a:bodyPr/>
          <a:lstStyle/>
          <a:p>
            <a:pPr>
              <a:defRPr b="1"/>
            </a:pPr>
            <a:endParaRPr lang="en-US"/>
          </a:p>
        </c:txPr>
        <c:crossAx val="43379520"/>
        <c:crosses val="autoZero"/>
        <c:auto val="1"/>
        <c:lblAlgn val="ctr"/>
        <c:lblOffset val="100"/>
        <c:noMultiLvlLbl val="0"/>
      </c:catAx>
      <c:valAx>
        <c:axId val="43379520"/>
        <c:scaling>
          <c:orientation val="minMax"/>
          <c:max val="1"/>
          <c:min val="0"/>
        </c:scaling>
        <c:delete val="0"/>
        <c:axPos val="b"/>
        <c:numFmt formatCode="0%" sourceLinked="0"/>
        <c:majorTickMark val="out"/>
        <c:minorTickMark val="none"/>
        <c:tickLblPos val="nextTo"/>
        <c:crossAx val="46468608"/>
        <c:crosses val="autoZero"/>
        <c:crossBetween val="between"/>
        <c:majorUnit val="0.1"/>
        <c:minorUnit val="1.0000000000000002E-2"/>
      </c:valAx>
      <c:spPr>
        <a:noFill/>
        <a:ln w="25410">
          <a:noFill/>
        </a:ln>
      </c:spPr>
    </c:plotArea>
    <c:legend>
      <c:legendPos val="b"/>
      <c:layout>
        <c:manualLayout>
          <c:xMode val="edge"/>
          <c:yMode val="edge"/>
          <c:x val="0.38820724288076702"/>
          <c:y val="0.93613395379303799"/>
          <c:w val="0.20137963679395599"/>
          <c:h val="5.5138852877358993E-2"/>
        </c:manualLayout>
      </c:layout>
      <c:overlay val="0"/>
      <c:txPr>
        <a:bodyPr/>
        <a:lstStyle/>
        <a:p>
          <a:pPr>
            <a:defRPr b="1"/>
          </a:pPr>
          <a:endParaRPr lang="en-US"/>
        </a:p>
      </c:txPr>
    </c:legend>
    <c:plotVisOnly val="1"/>
    <c:dispBlanksAs val="gap"/>
    <c:showDLblsOverMax val="0"/>
  </c:chart>
  <c:txPr>
    <a:bodyPr/>
    <a:lstStyle/>
    <a:p>
      <a:pPr>
        <a:defRPr sz="1200">
          <a:solidFill>
            <a:schemeClr val="tx2"/>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Your Institution</c:v>
                </c:pt>
              </c:strCache>
            </c:strRef>
          </c:tx>
          <c:spPr>
            <a:solidFill>
              <a:schemeClr val="accent5"/>
            </a:solidFill>
            <a:ln>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Sheet1!$B$2:$B$4</c:f>
              <c:numCache>
                <c:formatCode>0.0</c:formatCode>
                <c:ptCount val="3"/>
                <c:pt idx="0">
                  <c:v>55.5</c:v>
                </c:pt>
                <c:pt idx="1">
                  <c:v>44.2</c:v>
                </c:pt>
                <c:pt idx="2">
                  <c:v>43.5</c:v>
                </c:pt>
              </c:numCache>
            </c:numRef>
          </c:val>
          <c:extLst>
            <c:ext xmlns:c16="http://schemas.microsoft.com/office/drawing/2014/chart" uri="{C3380CC4-5D6E-409C-BE32-E72D297353CC}">
              <c16:uniqueId val="{00000000-E596-499F-BACE-B73A3C9C0FD0}"/>
            </c:ext>
          </c:extLst>
        </c:ser>
        <c:ser>
          <c:idx val="1"/>
          <c:order val="1"/>
          <c:tx>
            <c:strRef>
              <c:f>Sheet1!$C$1</c:f>
              <c:strCache>
                <c:ptCount val="1"/>
                <c:pt idx="0">
                  <c:v>Comparison Group</c:v>
                </c:pt>
              </c:strCache>
            </c:strRef>
          </c:tx>
          <c:spPr>
            <a:solidFill>
              <a:schemeClr val="tx2"/>
            </a:solidFill>
            <a:ln>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Sheet1!$C$2:$C$4</c:f>
              <c:numCache>
                <c:formatCode>0.0</c:formatCode>
                <c:ptCount val="3"/>
                <c:pt idx="0">
                  <c:v>50.72</c:v>
                </c:pt>
                <c:pt idx="1">
                  <c:v>47.79</c:v>
                </c:pt>
                <c:pt idx="2">
                  <c:v>52.9</c:v>
                </c:pt>
              </c:numCache>
            </c:numRef>
          </c:val>
          <c:extLst>
            <c:ext xmlns:c16="http://schemas.microsoft.com/office/drawing/2014/chart" uri="{C3380CC4-5D6E-409C-BE32-E72D297353CC}">
              <c16:uniqueId val="{00000001-E596-499F-BACE-B73A3C9C0FD0}"/>
            </c:ext>
          </c:extLst>
        </c:ser>
        <c:dLbls>
          <c:showLegendKey val="0"/>
          <c:showVal val="1"/>
          <c:showCatName val="0"/>
          <c:showSerName val="0"/>
          <c:showPercent val="0"/>
          <c:showBubbleSize val="0"/>
        </c:dLbls>
        <c:gapWidth val="50"/>
        <c:axId val="47759872"/>
        <c:axId val="43382976"/>
      </c:barChart>
      <c:catAx>
        <c:axId val="47759872"/>
        <c:scaling>
          <c:orientation val="minMax"/>
        </c:scaling>
        <c:delete val="0"/>
        <c:axPos val="b"/>
        <c:numFmt formatCode="General" sourceLinked="1"/>
        <c:majorTickMark val="none"/>
        <c:minorTickMark val="none"/>
        <c:tickLblPos val="nextTo"/>
        <c:crossAx val="43382976"/>
        <c:crosses val="autoZero"/>
        <c:auto val="1"/>
        <c:lblAlgn val="ctr"/>
        <c:lblOffset val="100"/>
        <c:noMultiLvlLbl val="0"/>
      </c:catAx>
      <c:valAx>
        <c:axId val="43382976"/>
        <c:scaling>
          <c:orientation val="minMax"/>
          <c:max val="60"/>
          <c:min val="40"/>
        </c:scaling>
        <c:delete val="0"/>
        <c:axPos val="l"/>
        <c:numFmt formatCode="#,##0" sourceLinked="0"/>
        <c:majorTickMark val="none"/>
        <c:minorTickMark val="none"/>
        <c:tickLblPos val="nextTo"/>
        <c:crossAx val="47759872"/>
        <c:crosses val="autoZero"/>
        <c:crossBetween val="between"/>
        <c:majorUnit val="2"/>
      </c:valAx>
      <c:spPr>
        <a:noFill/>
        <a:ln w="25386">
          <a:noFill/>
        </a:ln>
      </c:spPr>
    </c:plotArea>
    <c:plotVisOnly val="1"/>
    <c:dispBlanksAs val="gap"/>
    <c:showDLblsOverMax val="0"/>
  </c:chart>
  <c:txPr>
    <a:bodyPr/>
    <a:lstStyle/>
    <a:p>
      <a:pPr algn="ctr">
        <a:defRPr lang="en-US" sz="1395" b="1" i="0" u="none" strike="noStrike" kern="1200" baseline="0">
          <a:solidFill>
            <a:schemeClr val="tx2"/>
          </a:solidFill>
          <a:latin typeface="+mn-lt"/>
          <a:ea typeface="+mn-ea"/>
          <a:cs typeface="+mn-c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180637883748323E-2"/>
          <c:y val="3.7012795275590607E-2"/>
          <c:w val="0.93581936211625194"/>
          <c:h val="0.93575623359581106"/>
        </c:manualLayout>
      </c:layout>
      <c:barChart>
        <c:barDir val="col"/>
        <c:grouping val="stacked"/>
        <c:varyColors val="0"/>
        <c:ser>
          <c:idx val="1"/>
          <c:order val="0"/>
          <c:tx>
            <c:strRef>
              <c:f>Sheet1!$B$1</c:f>
              <c:strCache>
                <c:ptCount val="1"/>
                <c:pt idx="0">
                  <c:v>Occasionally</c:v>
                </c:pt>
              </c:strCache>
            </c:strRef>
          </c:tx>
          <c:spPr>
            <a:solidFill>
              <a:schemeClr val="accent5">
                <a:lumMod val="60000"/>
                <a:lumOff val="40000"/>
              </a:schemeClr>
            </a:solidFill>
            <a:ln w="3171">
              <a:solidFill>
                <a:schemeClr val="tx2"/>
              </a:solidFill>
            </a:ln>
          </c:spPr>
          <c:invertIfNegative val="0"/>
          <c:dPt>
            <c:idx val="1"/>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1-8687-4111-893D-99078A335863}"/>
              </c:ext>
            </c:extLst>
          </c:dPt>
          <c:dPt>
            <c:idx val="3"/>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3-8687-4111-893D-99078A335863}"/>
              </c:ext>
            </c:extLst>
          </c:dPt>
          <c:dPt>
            <c:idx val="5"/>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5-8687-4111-893D-99078A335863}"/>
              </c:ext>
            </c:extLst>
          </c:dPt>
          <c:dPt>
            <c:idx val="7"/>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7-8687-4111-893D-99078A335863}"/>
              </c:ext>
            </c:extLst>
          </c:dPt>
          <c:dPt>
            <c:idx val="9"/>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9-8687-4111-893D-99078A335863}"/>
              </c:ext>
            </c:extLst>
          </c:dPt>
          <c:dPt>
            <c:idx val="11"/>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B-8687-4111-893D-99078A335863}"/>
              </c:ext>
            </c:extLst>
          </c:dPt>
          <c:dLbls>
            <c:numFmt formatCode="0.0%" sourceLinked="0"/>
            <c:spPr>
              <a:noFill/>
              <a:ln w="18956">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Support their opinions with a logical argument</c:v>
                </c:pt>
                <c:pt idx="1">
                  <c:v>comp</c:v>
                </c:pt>
                <c:pt idx="2">
                  <c:v>Seek solutions to problems and explain them to others</c:v>
                </c:pt>
                <c:pt idx="3">
                  <c:v>comp</c:v>
                </c:pt>
                <c:pt idx="4">
                  <c:v>Look up scientific research articles and resources</c:v>
                </c:pt>
                <c:pt idx="5">
                  <c:v>comp</c:v>
                </c:pt>
                <c:pt idx="6">
                  <c:v>Explore topics on their own, even though it was not required for class</c:v>
                </c:pt>
                <c:pt idx="7">
                  <c:v>comp</c:v>
                </c:pt>
                <c:pt idx="8">
                  <c:v>Accept mistakes as part of the learning process</c:v>
                </c:pt>
                <c:pt idx="9">
                  <c:v>comp</c:v>
                </c:pt>
              </c:strCache>
            </c:strRef>
          </c:cat>
          <c:val>
            <c:numRef>
              <c:f>Sheet1!$B$2:$B$11</c:f>
              <c:numCache>
                <c:formatCode>0.0%</c:formatCode>
                <c:ptCount val="10"/>
                <c:pt idx="0">
                  <c:v>0.21199999999999999</c:v>
                </c:pt>
                <c:pt idx="1">
                  <c:v>0.14799999999999999</c:v>
                </c:pt>
                <c:pt idx="2">
                  <c:v>0.189</c:v>
                </c:pt>
                <c:pt idx="3">
                  <c:v>0.23400000000000001</c:v>
                </c:pt>
                <c:pt idx="4">
                  <c:v>0.35799999999999998</c:v>
                </c:pt>
                <c:pt idx="5">
                  <c:v>0.34499999999999997</c:v>
                </c:pt>
                <c:pt idx="6">
                  <c:v>0.35799999999999998</c:v>
                </c:pt>
                <c:pt idx="7">
                  <c:v>0.497</c:v>
                </c:pt>
                <c:pt idx="8">
                  <c:v>0.17</c:v>
                </c:pt>
                <c:pt idx="9">
                  <c:v>0.28000000000000003</c:v>
                </c:pt>
              </c:numCache>
            </c:numRef>
          </c:val>
          <c:extLst>
            <c:ext xmlns:c16="http://schemas.microsoft.com/office/drawing/2014/chart" uri="{C3380CC4-5D6E-409C-BE32-E72D297353CC}">
              <c16:uniqueId val="{0000000C-8687-4111-893D-99078A335863}"/>
            </c:ext>
          </c:extLst>
        </c:ser>
        <c:ser>
          <c:idx val="0"/>
          <c:order val="1"/>
          <c:tx>
            <c:strRef>
              <c:f>Sheet1!$C$1</c:f>
              <c:strCache>
                <c:ptCount val="1"/>
                <c:pt idx="0">
                  <c:v>Frequently</c:v>
                </c:pt>
              </c:strCache>
            </c:strRef>
          </c:tx>
          <c:spPr>
            <a:solidFill>
              <a:schemeClr val="accent5"/>
            </a:solidFill>
            <a:ln w="3171">
              <a:solidFill>
                <a:schemeClr val="tx2"/>
              </a:solidFill>
            </a:ln>
          </c:spPr>
          <c:invertIfNegative val="0"/>
          <c:dPt>
            <c:idx val="1"/>
            <c:invertIfNegative val="0"/>
            <c:bubble3D val="0"/>
            <c:spPr>
              <a:solidFill>
                <a:schemeClr val="tx2"/>
              </a:solidFill>
              <a:ln w="3171">
                <a:solidFill>
                  <a:schemeClr val="tx2"/>
                </a:solidFill>
              </a:ln>
            </c:spPr>
            <c:extLst>
              <c:ext xmlns:c16="http://schemas.microsoft.com/office/drawing/2014/chart" uri="{C3380CC4-5D6E-409C-BE32-E72D297353CC}">
                <c16:uniqueId val="{0000000E-8687-4111-893D-99078A335863}"/>
              </c:ext>
            </c:extLst>
          </c:dPt>
          <c:dPt>
            <c:idx val="3"/>
            <c:invertIfNegative val="0"/>
            <c:bubble3D val="0"/>
            <c:spPr>
              <a:solidFill>
                <a:schemeClr val="tx2"/>
              </a:solidFill>
              <a:ln w="3171">
                <a:solidFill>
                  <a:schemeClr val="tx2"/>
                </a:solidFill>
              </a:ln>
            </c:spPr>
            <c:extLst>
              <c:ext xmlns:c16="http://schemas.microsoft.com/office/drawing/2014/chart" uri="{C3380CC4-5D6E-409C-BE32-E72D297353CC}">
                <c16:uniqueId val="{00000010-8687-4111-893D-99078A335863}"/>
              </c:ext>
            </c:extLst>
          </c:dPt>
          <c:dPt>
            <c:idx val="5"/>
            <c:invertIfNegative val="0"/>
            <c:bubble3D val="0"/>
            <c:spPr>
              <a:solidFill>
                <a:schemeClr val="tx2"/>
              </a:solidFill>
              <a:ln w="3171">
                <a:solidFill>
                  <a:schemeClr val="tx2"/>
                </a:solidFill>
              </a:ln>
            </c:spPr>
            <c:extLst>
              <c:ext xmlns:c16="http://schemas.microsoft.com/office/drawing/2014/chart" uri="{C3380CC4-5D6E-409C-BE32-E72D297353CC}">
                <c16:uniqueId val="{00000012-8687-4111-893D-99078A335863}"/>
              </c:ext>
            </c:extLst>
          </c:dPt>
          <c:dPt>
            <c:idx val="7"/>
            <c:invertIfNegative val="0"/>
            <c:bubble3D val="0"/>
            <c:spPr>
              <a:solidFill>
                <a:schemeClr val="tx2"/>
              </a:solidFill>
              <a:ln w="3171">
                <a:solidFill>
                  <a:schemeClr val="tx2"/>
                </a:solidFill>
              </a:ln>
            </c:spPr>
            <c:extLst>
              <c:ext xmlns:c16="http://schemas.microsoft.com/office/drawing/2014/chart" uri="{C3380CC4-5D6E-409C-BE32-E72D297353CC}">
                <c16:uniqueId val="{00000014-8687-4111-893D-99078A335863}"/>
              </c:ext>
            </c:extLst>
          </c:dPt>
          <c:dPt>
            <c:idx val="9"/>
            <c:invertIfNegative val="0"/>
            <c:bubble3D val="0"/>
            <c:spPr>
              <a:solidFill>
                <a:schemeClr val="tx2"/>
              </a:solidFill>
              <a:ln w="3171">
                <a:solidFill>
                  <a:schemeClr val="tx2"/>
                </a:solidFill>
              </a:ln>
            </c:spPr>
            <c:extLst>
              <c:ext xmlns:c16="http://schemas.microsoft.com/office/drawing/2014/chart" uri="{C3380CC4-5D6E-409C-BE32-E72D297353CC}">
                <c16:uniqueId val="{00000016-8687-4111-893D-99078A335863}"/>
              </c:ext>
            </c:extLst>
          </c:dPt>
          <c:dPt>
            <c:idx val="11"/>
            <c:invertIfNegative val="0"/>
            <c:bubble3D val="0"/>
            <c:spPr>
              <a:solidFill>
                <a:schemeClr val="tx2"/>
              </a:solidFill>
              <a:ln w="3171">
                <a:solidFill>
                  <a:schemeClr val="tx2"/>
                </a:solidFill>
              </a:ln>
            </c:spPr>
            <c:extLst>
              <c:ext xmlns:c16="http://schemas.microsoft.com/office/drawing/2014/chart" uri="{C3380CC4-5D6E-409C-BE32-E72D297353CC}">
                <c16:uniqueId val="{00000018-8687-4111-893D-99078A335863}"/>
              </c:ext>
            </c:extLst>
          </c:dPt>
          <c:dLbls>
            <c:numFmt formatCode="0.0%" sourceLinked="0"/>
            <c:spPr>
              <a:noFill/>
              <a:ln w="1895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Support their opinions with a logical argument</c:v>
                </c:pt>
                <c:pt idx="1">
                  <c:v>comp</c:v>
                </c:pt>
                <c:pt idx="2">
                  <c:v>Seek solutions to problems and explain them to others</c:v>
                </c:pt>
                <c:pt idx="3">
                  <c:v>comp</c:v>
                </c:pt>
                <c:pt idx="4">
                  <c:v>Look up scientific research articles and resources</c:v>
                </c:pt>
                <c:pt idx="5">
                  <c:v>comp</c:v>
                </c:pt>
                <c:pt idx="6">
                  <c:v>Explore topics on their own, even though it was not required for class</c:v>
                </c:pt>
                <c:pt idx="7">
                  <c:v>comp</c:v>
                </c:pt>
                <c:pt idx="8">
                  <c:v>Accept mistakes as part of the learning process</c:v>
                </c:pt>
                <c:pt idx="9">
                  <c:v>comp</c:v>
                </c:pt>
              </c:strCache>
            </c:strRef>
          </c:cat>
          <c:val>
            <c:numRef>
              <c:f>Sheet1!$C$2:$C$11</c:f>
              <c:numCache>
                <c:formatCode>0.0%</c:formatCode>
                <c:ptCount val="10"/>
                <c:pt idx="0">
                  <c:v>0.75</c:v>
                </c:pt>
                <c:pt idx="1">
                  <c:v>0.79600000000000004</c:v>
                </c:pt>
                <c:pt idx="2">
                  <c:v>0.755</c:v>
                </c:pt>
                <c:pt idx="3">
                  <c:v>0.69699999999999995</c:v>
                </c:pt>
                <c:pt idx="4">
                  <c:v>0.54700000000000004</c:v>
                </c:pt>
                <c:pt idx="5">
                  <c:v>0.432</c:v>
                </c:pt>
                <c:pt idx="6">
                  <c:v>0.60399999999999998</c:v>
                </c:pt>
                <c:pt idx="7">
                  <c:v>0.434</c:v>
                </c:pt>
                <c:pt idx="8">
                  <c:v>0.83</c:v>
                </c:pt>
                <c:pt idx="9">
                  <c:v>0.66400000000000003</c:v>
                </c:pt>
              </c:numCache>
            </c:numRef>
          </c:val>
          <c:extLst>
            <c:ext xmlns:c16="http://schemas.microsoft.com/office/drawing/2014/chart" uri="{C3380CC4-5D6E-409C-BE32-E72D297353CC}">
              <c16:uniqueId val="{00000019-8687-4111-893D-99078A335863}"/>
            </c:ext>
          </c:extLst>
        </c:ser>
        <c:dLbls>
          <c:showLegendKey val="0"/>
          <c:showVal val="0"/>
          <c:showCatName val="0"/>
          <c:showSerName val="0"/>
          <c:showPercent val="0"/>
          <c:showBubbleSize val="0"/>
        </c:dLbls>
        <c:gapWidth val="33"/>
        <c:overlap val="100"/>
        <c:axId val="47761408"/>
        <c:axId val="47530560"/>
      </c:barChart>
      <c:catAx>
        <c:axId val="47761408"/>
        <c:scaling>
          <c:orientation val="minMax"/>
        </c:scaling>
        <c:delete val="0"/>
        <c:axPos val="b"/>
        <c:majorGridlines/>
        <c:numFmt formatCode="General" sourceLinked="0"/>
        <c:majorTickMark val="none"/>
        <c:minorTickMark val="none"/>
        <c:tickLblPos val="none"/>
        <c:spPr>
          <a:noFill/>
          <a:ln w="0">
            <a:solidFill>
              <a:schemeClr val="tx1"/>
            </a:solidFill>
            <a:prstDash val="solid"/>
          </a:ln>
        </c:spPr>
        <c:crossAx val="47530560"/>
        <c:crosses val="autoZero"/>
        <c:auto val="1"/>
        <c:lblAlgn val="ctr"/>
        <c:lblOffset val="100"/>
        <c:tickMarkSkip val="2"/>
        <c:noMultiLvlLbl val="0"/>
      </c:catAx>
      <c:valAx>
        <c:axId val="47530560"/>
        <c:scaling>
          <c:orientation val="minMax"/>
          <c:max val="1"/>
          <c:min val="0"/>
        </c:scaling>
        <c:delete val="0"/>
        <c:axPos val="l"/>
        <c:numFmt formatCode="0%" sourceLinked="0"/>
        <c:majorTickMark val="none"/>
        <c:minorTickMark val="none"/>
        <c:tickLblPos val="nextTo"/>
        <c:spPr>
          <a:ln w="2378">
            <a:solidFill>
              <a:schemeClr val="tx1"/>
            </a:solidFill>
            <a:prstDash val="solid"/>
          </a:ln>
        </c:spPr>
        <c:txPr>
          <a:bodyPr rot="0" vert="horz"/>
          <a:lstStyle/>
          <a:p>
            <a:pPr>
              <a:defRPr/>
            </a:pPr>
            <a:endParaRPr lang="en-US"/>
          </a:p>
        </c:txPr>
        <c:crossAx val="47761408"/>
        <c:crosses val="autoZero"/>
        <c:crossBetween val="between"/>
        <c:majorUnit val="0.1"/>
      </c:valAx>
      <c:spPr>
        <a:noFill/>
        <a:ln w="25384">
          <a:noFill/>
        </a:ln>
      </c:spPr>
    </c:plotArea>
    <c:plotVisOnly val="1"/>
    <c:dispBlanksAs val="gap"/>
    <c:showDLblsOverMax val="0"/>
  </c:chart>
  <c:spPr>
    <a:noFill/>
    <a:ln>
      <a:noFill/>
    </a:ln>
  </c:spPr>
  <c:txPr>
    <a:bodyPr/>
    <a:lstStyle/>
    <a:p>
      <a:pPr>
        <a:defRPr sz="12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180637883748323E-2"/>
          <c:y val="3.7012795275590607E-2"/>
          <c:w val="0.93581936211625194"/>
          <c:h val="0.93575623359581106"/>
        </c:manualLayout>
      </c:layout>
      <c:barChart>
        <c:barDir val="col"/>
        <c:grouping val="stacked"/>
        <c:varyColors val="0"/>
        <c:ser>
          <c:idx val="1"/>
          <c:order val="0"/>
          <c:tx>
            <c:strRef>
              <c:f>Sheet1!$B$1</c:f>
              <c:strCache>
                <c:ptCount val="1"/>
                <c:pt idx="0">
                  <c:v>Occasionally</c:v>
                </c:pt>
              </c:strCache>
            </c:strRef>
          </c:tx>
          <c:spPr>
            <a:solidFill>
              <a:schemeClr val="accent5">
                <a:lumMod val="60000"/>
                <a:lumOff val="40000"/>
              </a:schemeClr>
            </a:solidFill>
            <a:ln w="3171">
              <a:solidFill>
                <a:schemeClr val="tx2"/>
              </a:solidFill>
            </a:ln>
          </c:spPr>
          <c:invertIfNegative val="0"/>
          <c:dPt>
            <c:idx val="1"/>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1-D3FD-4D64-8EBF-C855CBC27DCC}"/>
              </c:ext>
            </c:extLst>
          </c:dPt>
          <c:dPt>
            <c:idx val="3"/>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3-D3FD-4D64-8EBF-C855CBC27DCC}"/>
              </c:ext>
            </c:extLst>
          </c:dPt>
          <c:dPt>
            <c:idx val="5"/>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5-D3FD-4D64-8EBF-C855CBC27DCC}"/>
              </c:ext>
            </c:extLst>
          </c:dPt>
          <c:dPt>
            <c:idx val="7"/>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7-D3FD-4D64-8EBF-C855CBC27DCC}"/>
              </c:ext>
            </c:extLst>
          </c:dPt>
          <c:dPt>
            <c:idx val="9"/>
            <c:invertIfNegative val="0"/>
            <c:bubble3D val="0"/>
            <c:spPr>
              <a:solidFill>
                <a:schemeClr val="tx2">
                  <a:lumMod val="50000"/>
                  <a:lumOff val="50000"/>
                </a:schemeClr>
              </a:solidFill>
              <a:ln w="3171">
                <a:solidFill>
                  <a:schemeClr val="tx2"/>
                </a:solidFill>
              </a:ln>
            </c:spPr>
            <c:extLst>
              <c:ext xmlns:c16="http://schemas.microsoft.com/office/drawing/2014/chart" uri="{C3380CC4-5D6E-409C-BE32-E72D297353CC}">
                <c16:uniqueId val="{00000009-D3FD-4D64-8EBF-C855CBC27DCC}"/>
              </c:ext>
            </c:extLst>
          </c:dPt>
          <c:dPt>
            <c:idx val="11"/>
            <c:invertIfNegative val="0"/>
            <c:bubble3D val="0"/>
            <c:extLst>
              <c:ext xmlns:c16="http://schemas.microsoft.com/office/drawing/2014/chart" uri="{C3380CC4-5D6E-409C-BE32-E72D297353CC}">
                <c16:uniqueId val="{0000000B-D3FD-4D64-8EBF-C855CBC27DCC}"/>
              </c:ext>
            </c:extLst>
          </c:dPt>
          <c:dLbls>
            <c:numFmt formatCode="0.0%" sourceLinked="0"/>
            <c:spPr>
              <a:noFill/>
              <a:ln w="18956">
                <a:noFill/>
              </a:ln>
            </c:spPr>
            <c:txPr>
              <a:bodyPr/>
              <a:lstStyle/>
              <a:p>
                <a:pPr>
                  <a:defRPr sz="1200">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Videos or podcasts</c:v>
                </c:pt>
                <c:pt idx="1">
                  <c:v>comp</c:v>
                </c:pt>
                <c:pt idx="2">
                  <c:v>Simulations/animations</c:v>
                </c:pt>
                <c:pt idx="3">
                  <c:v>comp</c:v>
                </c:pt>
                <c:pt idx="4">
                  <c:v>Online homework or virtual labs</c:v>
                </c:pt>
                <c:pt idx="5">
                  <c:v>comp</c:v>
                </c:pt>
                <c:pt idx="6">
                  <c:v>Online discussion boards</c:v>
                </c:pt>
                <c:pt idx="7">
                  <c:v>comp</c:v>
                </c:pt>
                <c:pt idx="8">
                  <c:v>Audience response systems to gauge students' understanding (e.g. clickers)</c:v>
                </c:pt>
                <c:pt idx="9">
                  <c:v>comp</c:v>
                </c:pt>
              </c:strCache>
            </c:strRef>
          </c:cat>
          <c:val>
            <c:numRef>
              <c:f>Sheet1!$B$2:$B$11</c:f>
              <c:numCache>
                <c:formatCode>0.0%</c:formatCode>
                <c:ptCount val="10"/>
                <c:pt idx="0">
                  <c:v>0.46</c:v>
                </c:pt>
                <c:pt idx="1">
                  <c:v>0.46800000000000003</c:v>
                </c:pt>
                <c:pt idx="2">
                  <c:v>0.41699999999999998</c:v>
                </c:pt>
                <c:pt idx="3">
                  <c:v>0.375</c:v>
                </c:pt>
                <c:pt idx="4">
                  <c:v>0.33300000000000002</c:v>
                </c:pt>
                <c:pt idx="5">
                  <c:v>0.24299999999999999</c:v>
                </c:pt>
                <c:pt idx="6">
                  <c:v>0.24</c:v>
                </c:pt>
                <c:pt idx="7">
                  <c:v>0.25900000000000001</c:v>
                </c:pt>
                <c:pt idx="8">
                  <c:v>0.17599999999999999</c:v>
                </c:pt>
                <c:pt idx="9">
                  <c:v>8.6999999999999994E-2</c:v>
                </c:pt>
              </c:numCache>
            </c:numRef>
          </c:val>
          <c:extLst>
            <c:ext xmlns:c16="http://schemas.microsoft.com/office/drawing/2014/chart" uri="{C3380CC4-5D6E-409C-BE32-E72D297353CC}">
              <c16:uniqueId val="{0000000C-D3FD-4D64-8EBF-C855CBC27DCC}"/>
            </c:ext>
          </c:extLst>
        </c:ser>
        <c:ser>
          <c:idx val="0"/>
          <c:order val="1"/>
          <c:tx>
            <c:strRef>
              <c:f>Sheet1!$C$1</c:f>
              <c:strCache>
                <c:ptCount val="1"/>
                <c:pt idx="0">
                  <c:v>Frequently</c:v>
                </c:pt>
              </c:strCache>
            </c:strRef>
          </c:tx>
          <c:spPr>
            <a:solidFill>
              <a:schemeClr val="accent5"/>
            </a:solidFill>
            <a:ln w="3171">
              <a:solidFill>
                <a:schemeClr val="tx2"/>
              </a:solidFill>
            </a:ln>
          </c:spPr>
          <c:invertIfNegative val="0"/>
          <c:dPt>
            <c:idx val="1"/>
            <c:invertIfNegative val="0"/>
            <c:bubble3D val="0"/>
            <c:spPr>
              <a:solidFill>
                <a:schemeClr val="tx2"/>
              </a:solidFill>
              <a:ln w="3171">
                <a:solidFill>
                  <a:schemeClr val="tx2"/>
                </a:solidFill>
              </a:ln>
            </c:spPr>
            <c:extLst>
              <c:ext xmlns:c16="http://schemas.microsoft.com/office/drawing/2014/chart" uri="{C3380CC4-5D6E-409C-BE32-E72D297353CC}">
                <c16:uniqueId val="{0000000E-D3FD-4D64-8EBF-C855CBC27DCC}"/>
              </c:ext>
            </c:extLst>
          </c:dPt>
          <c:dPt>
            <c:idx val="3"/>
            <c:invertIfNegative val="0"/>
            <c:bubble3D val="0"/>
            <c:spPr>
              <a:solidFill>
                <a:schemeClr val="tx2"/>
              </a:solidFill>
              <a:ln w="3171">
                <a:solidFill>
                  <a:schemeClr val="tx2"/>
                </a:solidFill>
              </a:ln>
            </c:spPr>
            <c:extLst>
              <c:ext xmlns:c16="http://schemas.microsoft.com/office/drawing/2014/chart" uri="{C3380CC4-5D6E-409C-BE32-E72D297353CC}">
                <c16:uniqueId val="{00000010-D3FD-4D64-8EBF-C855CBC27DCC}"/>
              </c:ext>
            </c:extLst>
          </c:dPt>
          <c:dPt>
            <c:idx val="5"/>
            <c:invertIfNegative val="0"/>
            <c:bubble3D val="0"/>
            <c:spPr>
              <a:solidFill>
                <a:schemeClr val="tx2"/>
              </a:solidFill>
              <a:ln w="3171">
                <a:solidFill>
                  <a:schemeClr val="tx2"/>
                </a:solidFill>
              </a:ln>
            </c:spPr>
            <c:extLst>
              <c:ext xmlns:c16="http://schemas.microsoft.com/office/drawing/2014/chart" uri="{C3380CC4-5D6E-409C-BE32-E72D297353CC}">
                <c16:uniqueId val="{00000012-D3FD-4D64-8EBF-C855CBC27DCC}"/>
              </c:ext>
            </c:extLst>
          </c:dPt>
          <c:dPt>
            <c:idx val="7"/>
            <c:invertIfNegative val="0"/>
            <c:bubble3D val="0"/>
            <c:spPr>
              <a:solidFill>
                <a:schemeClr val="tx2"/>
              </a:solidFill>
              <a:ln w="3171">
                <a:solidFill>
                  <a:schemeClr val="tx2"/>
                </a:solidFill>
              </a:ln>
            </c:spPr>
            <c:extLst>
              <c:ext xmlns:c16="http://schemas.microsoft.com/office/drawing/2014/chart" uri="{C3380CC4-5D6E-409C-BE32-E72D297353CC}">
                <c16:uniqueId val="{00000014-D3FD-4D64-8EBF-C855CBC27DCC}"/>
              </c:ext>
            </c:extLst>
          </c:dPt>
          <c:dPt>
            <c:idx val="9"/>
            <c:invertIfNegative val="0"/>
            <c:bubble3D val="0"/>
            <c:spPr>
              <a:solidFill>
                <a:schemeClr val="tx2"/>
              </a:solidFill>
              <a:ln w="3171">
                <a:solidFill>
                  <a:schemeClr val="tx2"/>
                </a:solidFill>
              </a:ln>
            </c:spPr>
            <c:extLst>
              <c:ext xmlns:c16="http://schemas.microsoft.com/office/drawing/2014/chart" uri="{C3380CC4-5D6E-409C-BE32-E72D297353CC}">
                <c16:uniqueId val="{00000016-D3FD-4D64-8EBF-C855CBC27DCC}"/>
              </c:ext>
            </c:extLst>
          </c:dPt>
          <c:dPt>
            <c:idx val="11"/>
            <c:invertIfNegative val="0"/>
            <c:bubble3D val="0"/>
            <c:extLst>
              <c:ext xmlns:c16="http://schemas.microsoft.com/office/drawing/2014/chart" uri="{C3380CC4-5D6E-409C-BE32-E72D297353CC}">
                <c16:uniqueId val="{00000018-D3FD-4D64-8EBF-C855CBC27DCC}"/>
              </c:ext>
            </c:extLst>
          </c:dPt>
          <c:dLbls>
            <c:numFmt formatCode="0.0%" sourceLinked="0"/>
            <c:spPr>
              <a:noFill/>
              <a:ln w="18956">
                <a:noFill/>
              </a:ln>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Videos or podcasts</c:v>
                </c:pt>
                <c:pt idx="1">
                  <c:v>comp</c:v>
                </c:pt>
                <c:pt idx="2">
                  <c:v>Simulations/animations</c:v>
                </c:pt>
                <c:pt idx="3">
                  <c:v>comp</c:v>
                </c:pt>
                <c:pt idx="4">
                  <c:v>Online homework or virtual labs</c:v>
                </c:pt>
                <c:pt idx="5">
                  <c:v>comp</c:v>
                </c:pt>
                <c:pt idx="6">
                  <c:v>Online discussion boards</c:v>
                </c:pt>
                <c:pt idx="7">
                  <c:v>comp</c:v>
                </c:pt>
                <c:pt idx="8">
                  <c:v>Audience response systems to gauge students' understanding (e.g. clickers)</c:v>
                </c:pt>
                <c:pt idx="9">
                  <c:v>comp</c:v>
                </c:pt>
              </c:strCache>
            </c:strRef>
          </c:cat>
          <c:val>
            <c:numRef>
              <c:f>Sheet1!$C$2:$C$11</c:f>
              <c:numCache>
                <c:formatCode>0.0%</c:formatCode>
                <c:ptCount val="10"/>
                <c:pt idx="0">
                  <c:v>0.52</c:v>
                </c:pt>
                <c:pt idx="1">
                  <c:v>0.36</c:v>
                </c:pt>
                <c:pt idx="2">
                  <c:v>0.39600000000000002</c:v>
                </c:pt>
                <c:pt idx="3">
                  <c:v>0.11</c:v>
                </c:pt>
                <c:pt idx="4">
                  <c:v>0.41199999999999998</c:v>
                </c:pt>
                <c:pt idx="5">
                  <c:v>0.2</c:v>
                </c:pt>
                <c:pt idx="6">
                  <c:v>0.28000000000000003</c:v>
                </c:pt>
                <c:pt idx="7">
                  <c:v>0.129</c:v>
                </c:pt>
                <c:pt idx="8">
                  <c:v>0.13700000000000001</c:v>
                </c:pt>
                <c:pt idx="9">
                  <c:v>5.0999999999999997E-2</c:v>
                </c:pt>
              </c:numCache>
            </c:numRef>
          </c:val>
          <c:extLst>
            <c:ext xmlns:c16="http://schemas.microsoft.com/office/drawing/2014/chart" uri="{C3380CC4-5D6E-409C-BE32-E72D297353CC}">
              <c16:uniqueId val="{00000019-D3FD-4D64-8EBF-C855CBC27DCC}"/>
            </c:ext>
          </c:extLst>
        </c:ser>
        <c:dLbls>
          <c:showLegendKey val="0"/>
          <c:showVal val="0"/>
          <c:showCatName val="0"/>
          <c:showSerName val="0"/>
          <c:showPercent val="0"/>
          <c:showBubbleSize val="0"/>
        </c:dLbls>
        <c:gapWidth val="33"/>
        <c:overlap val="100"/>
        <c:axId val="46731264"/>
        <c:axId val="47534016"/>
      </c:barChart>
      <c:catAx>
        <c:axId val="46731264"/>
        <c:scaling>
          <c:orientation val="minMax"/>
        </c:scaling>
        <c:delete val="0"/>
        <c:axPos val="b"/>
        <c:majorGridlines/>
        <c:numFmt formatCode="General" sourceLinked="0"/>
        <c:majorTickMark val="none"/>
        <c:minorTickMark val="none"/>
        <c:tickLblPos val="none"/>
        <c:spPr>
          <a:noFill/>
          <a:ln w="0">
            <a:solidFill>
              <a:schemeClr val="tx1"/>
            </a:solidFill>
            <a:prstDash val="solid"/>
          </a:ln>
        </c:spPr>
        <c:crossAx val="47534016"/>
        <c:crosses val="autoZero"/>
        <c:auto val="1"/>
        <c:lblAlgn val="ctr"/>
        <c:lblOffset val="100"/>
        <c:tickMarkSkip val="2"/>
        <c:noMultiLvlLbl val="0"/>
      </c:catAx>
      <c:valAx>
        <c:axId val="47534016"/>
        <c:scaling>
          <c:orientation val="minMax"/>
          <c:max val="1"/>
          <c:min val="0"/>
        </c:scaling>
        <c:delete val="0"/>
        <c:axPos val="l"/>
        <c:numFmt formatCode="0%" sourceLinked="0"/>
        <c:majorTickMark val="none"/>
        <c:minorTickMark val="none"/>
        <c:tickLblPos val="nextTo"/>
        <c:spPr>
          <a:ln w="2378">
            <a:solidFill>
              <a:schemeClr val="tx1"/>
            </a:solidFill>
            <a:prstDash val="solid"/>
          </a:ln>
        </c:spPr>
        <c:txPr>
          <a:bodyPr rot="0" vert="horz"/>
          <a:lstStyle/>
          <a:p>
            <a:pPr>
              <a:defRPr/>
            </a:pPr>
            <a:endParaRPr lang="en-US"/>
          </a:p>
        </c:txPr>
        <c:crossAx val="46731264"/>
        <c:crosses val="autoZero"/>
        <c:crossBetween val="between"/>
        <c:majorUnit val="0.1"/>
      </c:valAx>
      <c:spPr>
        <a:noFill/>
        <a:ln w="25384">
          <a:noFill/>
        </a:ln>
      </c:spPr>
    </c:plotArea>
    <c:plotVisOnly val="1"/>
    <c:dispBlanksAs val="gap"/>
    <c:showDLblsOverMax val="0"/>
  </c:chart>
  <c:spPr>
    <a:noFill/>
    <a:ln>
      <a:noFill/>
    </a:ln>
  </c:spPr>
  <c:txPr>
    <a:bodyPr/>
    <a:lstStyle/>
    <a:p>
      <a:pPr>
        <a:defRPr sz="119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209E-2"/>
          <c:y val="2.8790786948176595E-2"/>
          <c:w val="0.94561598224195298"/>
          <c:h val="0.9328214971209301"/>
        </c:manualLayout>
      </c:layout>
      <c:barChart>
        <c:barDir val="col"/>
        <c:grouping val="stacked"/>
        <c:varyColors val="0"/>
        <c:ser>
          <c:idx val="0"/>
          <c:order val="0"/>
          <c:spPr>
            <a:solidFill>
              <a:schemeClr val="tx2"/>
            </a:solidFill>
            <a:ln w="3175">
              <a:solidFill>
                <a:schemeClr val="tx2"/>
              </a:solidFill>
            </a:ln>
          </c:spPr>
          <c:invertIfNegative val="0"/>
          <c:dPt>
            <c:idx val="0"/>
            <c:invertIfNegative val="0"/>
            <c:bubble3D val="0"/>
            <c:spPr>
              <a:solidFill>
                <a:schemeClr val="accent5"/>
              </a:solidFill>
              <a:ln w="3175">
                <a:solidFill>
                  <a:schemeClr val="tx2"/>
                </a:solidFill>
              </a:ln>
            </c:spPr>
            <c:extLst>
              <c:ext xmlns:c16="http://schemas.microsoft.com/office/drawing/2014/chart" uri="{C3380CC4-5D6E-409C-BE32-E72D297353CC}">
                <c16:uniqueId val="{0000000D-8D6A-4174-AB5B-832196AC67D0}"/>
              </c:ext>
            </c:extLst>
          </c:dPt>
          <c:dPt>
            <c:idx val="1"/>
            <c:invertIfNegative val="0"/>
            <c:bubble3D val="0"/>
            <c:extLst>
              <c:ext xmlns:c16="http://schemas.microsoft.com/office/drawing/2014/chart" uri="{C3380CC4-5D6E-409C-BE32-E72D297353CC}">
                <c16:uniqueId val="{00000001-8D6A-4174-AB5B-832196AC67D0}"/>
              </c:ext>
            </c:extLst>
          </c:dPt>
          <c:dPt>
            <c:idx val="2"/>
            <c:invertIfNegative val="0"/>
            <c:bubble3D val="0"/>
            <c:spPr>
              <a:solidFill>
                <a:schemeClr val="accent5"/>
              </a:solidFill>
              <a:ln w="3175">
                <a:solidFill>
                  <a:schemeClr val="tx2"/>
                </a:solidFill>
              </a:ln>
            </c:spPr>
            <c:extLst>
              <c:ext xmlns:c16="http://schemas.microsoft.com/office/drawing/2014/chart" uri="{C3380CC4-5D6E-409C-BE32-E72D297353CC}">
                <c16:uniqueId val="{0000000E-8D6A-4174-AB5B-832196AC67D0}"/>
              </c:ext>
            </c:extLst>
          </c:dPt>
          <c:dPt>
            <c:idx val="3"/>
            <c:invertIfNegative val="0"/>
            <c:bubble3D val="0"/>
            <c:extLst>
              <c:ext xmlns:c16="http://schemas.microsoft.com/office/drawing/2014/chart" uri="{C3380CC4-5D6E-409C-BE32-E72D297353CC}">
                <c16:uniqueId val="{00000003-8D6A-4174-AB5B-832196AC67D0}"/>
              </c:ext>
            </c:extLst>
          </c:dPt>
          <c:dPt>
            <c:idx val="4"/>
            <c:invertIfNegative val="0"/>
            <c:bubble3D val="0"/>
            <c:spPr>
              <a:solidFill>
                <a:schemeClr val="accent5"/>
              </a:solidFill>
              <a:ln w="3175">
                <a:solidFill>
                  <a:schemeClr val="tx2"/>
                </a:solidFill>
              </a:ln>
            </c:spPr>
            <c:extLst>
              <c:ext xmlns:c16="http://schemas.microsoft.com/office/drawing/2014/chart" uri="{C3380CC4-5D6E-409C-BE32-E72D297353CC}">
                <c16:uniqueId val="{0000000F-8D6A-4174-AB5B-832196AC67D0}"/>
              </c:ext>
            </c:extLst>
          </c:dPt>
          <c:dPt>
            <c:idx val="5"/>
            <c:invertIfNegative val="0"/>
            <c:bubble3D val="0"/>
            <c:extLst>
              <c:ext xmlns:c16="http://schemas.microsoft.com/office/drawing/2014/chart" uri="{C3380CC4-5D6E-409C-BE32-E72D297353CC}">
                <c16:uniqueId val="{00000005-8D6A-4174-AB5B-832196AC67D0}"/>
              </c:ext>
            </c:extLst>
          </c:dPt>
          <c:dPt>
            <c:idx val="6"/>
            <c:invertIfNegative val="0"/>
            <c:bubble3D val="0"/>
            <c:spPr>
              <a:solidFill>
                <a:schemeClr val="accent5"/>
              </a:solidFill>
              <a:ln w="3175">
                <a:solidFill>
                  <a:schemeClr val="tx2"/>
                </a:solidFill>
              </a:ln>
            </c:spPr>
            <c:extLst>
              <c:ext xmlns:c16="http://schemas.microsoft.com/office/drawing/2014/chart" uri="{C3380CC4-5D6E-409C-BE32-E72D297353CC}">
                <c16:uniqueId val="{00000010-8D6A-4174-AB5B-832196AC67D0}"/>
              </c:ext>
            </c:extLst>
          </c:dPt>
          <c:dPt>
            <c:idx val="7"/>
            <c:invertIfNegative val="0"/>
            <c:bubble3D val="0"/>
            <c:extLst>
              <c:ext xmlns:c16="http://schemas.microsoft.com/office/drawing/2014/chart" uri="{C3380CC4-5D6E-409C-BE32-E72D297353CC}">
                <c16:uniqueId val="{00000007-8D6A-4174-AB5B-832196AC67D0}"/>
              </c:ext>
            </c:extLst>
          </c:dPt>
          <c:dPt>
            <c:idx val="9"/>
            <c:invertIfNegative val="0"/>
            <c:bubble3D val="0"/>
            <c:extLst>
              <c:ext xmlns:c16="http://schemas.microsoft.com/office/drawing/2014/chart" uri="{C3380CC4-5D6E-409C-BE32-E72D297353CC}">
                <c16:uniqueId val="{00000009-8D6A-4174-AB5B-832196AC67D0}"/>
              </c:ext>
            </c:extLst>
          </c:dPt>
          <c:dPt>
            <c:idx val="11"/>
            <c:invertIfNegative val="0"/>
            <c:bubble3D val="0"/>
            <c:extLst>
              <c:ext xmlns:c16="http://schemas.microsoft.com/office/drawing/2014/chart" uri="{C3380CC4-5D6E-409C-BE32-E72D297353CC}">
                <c16:uniqueId val="{0000000B-8D6A-4174-AB5B-832196AC67D0}"/>
              </c:ext>
            </c:extLst>
          </c:dPt>
          <c:dLbls>
            <c:numFmt formatCode="0.0%" sourceLinked="0"/>
            <c:spPr>
              <a:noFill/>
              <a:ln w="19004">
                <a:noFill/>
              </a:ln>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Taught an honors course</c:v>
                </c:pt>
                <c:pt idx="1">
                  <c:v>comp </c:v>
                </c:pt>
                <c:pt idx="2">
                  <c:v>Taught a seminar for first-year students</c:v>
                </c:pt>
                <c:pt idx="3">
                  <c:v>comp</c:v>
                </c:pt>
                <c:pt idx="4">
                  <c:v>Taught an area studies course (e.g., women's studies, ethnic studies, LGBTQ studies)</c:v>
                </c:pt>
                <c:pt idx="5">
                  <c:v>comp</c:v>
                </c:pt>
                <c:pt idx="6">
                  <c:v>Taught a service learning course</c:v>
                </c:pt>
                <c:pt idx="7">
                  <c:v>comp</c:v>
                </c:pt>
              </c:strCache>
            </c:strRef>
          </c:cat>
          <c:val>
            <c:numRef>
              <c:f>Sheet1!$B$2:$B$9</c:f>
              <c:numCache>
                <c:formatCode>0.0%</c:formatCode>
                <c:ptCount val="8"/>
                <c:pt idx="0">
                  <c:v>1.7000000000000001E-2</c:v>
                </c:pt>
                <c:pt idx="1">
                  <c:v>0.16900000000000001</c:v>
                </c:pt>
                <c:pt idx="2">
                  <c:v>0.25900000000000001</c:v>
                </c:pt>
                <c:pt idx="3">
                  <c:v>0.20499999999999999</c:v>
                </c:pt>
                <c:pt idx="4">
                  <c:v>0.10199999999999999</c:v>
                </c:pt>
                <c:pt idx="5">
                  <c:v>0.217</c:v>
                </c:pt>
                <c:pt idx="6">
                  <c:v>0.72399999999999998</c:v>
                </c:pt>
                <c:pt idx="7">
                  <c:v>0.53800000000000003</c:v>
                </c:pt>
              </c:numCache>
            </c:numRef>
          </c:val>
          <c:extLst>
            <c:ext xmlns:c16="http://schemas.microsoft.com/office/drawing/2014/chart" uri="{C3380CC4-5D6E-409C-BE32-E72D297353CC}">
              <c16:uniqueId val="{0000000C-8D6A-4174-AB5B-832196AC67D0}"/>
            </c:ext>
          </c:extLst>
        </c:ser>
        <c:dLbls>
          <c:showLegendKey val="0"/>
          <c:showVal val="0"/>
          <c:showCatName val="0"/>
          <c:showSerName val="0"/>
          <c:showPercent val="0"/>
          <c:showBubbleSize val="0"/>
        </c:dLbls>
        <c:gapWidth val="70"/>
        <c:overlap val="100"/>
        <c:axId val="46849024"/>
        <c:axId val="47534592"/>
      </c:barChart>
      <c:catAx>
        <c:axId val="46849024"/>
        <c:scaling>
          <c:orientation val="minMax"/>
        </c:scaling>
        <c:delete val="0"/>
        <c:axPos val="b"/>
        <c:majorGridlines/>
        <c:numFmt formatCode="General" sourceLinked="0"/>
        <c:majorTickMark val="none"/>
        <c:minorTickMark val="none"/>
        <c:tickLblPos val="none"/>
        <c:spPr>
          <a:ln w="2382">
            <a:solidFill>
              <a:schemeClr val="tx1"/>
            </a:solidFill>
            <a:prstDash val="solid"/>
          </a:ln>
        </c:spPr>
        <c:crossAx val="47534592"/>
        <c:crosses val="autoZero"/>
        <c:auto val="1"/>
        <c:lblAlgn val="ctr"/>
        <c:lblOffset val="100"/>
        <c:tickLblSkip val="2"/>
        <c:tickMarkSkip val="2"/>
        <c:noMultiLvlLbl val="0"/>
      </c:catAx>
      <c:valAx>
        <c:axId val="47534592"/>
        <c:scaling>
          <c:orientation val="minMax"/>
          <c:max val="1"/>
          <c:min val="0"/>
        </c:scaling>
        <c:delete val="0"/>
        <c:axPos val="l"/>
        <c:numFmt formatCode="0%" sourceLinked="0"/>
        <c:majorTickMark val="none"/>
        <c:minorTickMark val="none"/>
        <c:tickLblPos val="nextTo"/>
        <c:spPr>
          <a:ln w="2382">
            <a:solidFill>
              <a:schemeClr val="tx1"/>
            </a:solidFill>
            <a:prstDash val="solid"/>
          </a:ln>
        </c:spPr>
        <c:txPr>
          <a:bodyPr rot="0" vert="horz"/>
          <a:lstStyle/>
          <a:p>
            <a:pPr>
              <a:defRPr/>
            </a:pPr>
            <a:endParaRPr lang="en-US"/>
          </a:p>
        </c:txPr>
        <c:crossAx val="46849024"/>
        <c:crosses val="autoZero"/>
        <c:crossBetween val="between"/>
        <c:majorUnit val="0.1"/>
      </c:valAx>
      <c:spPr>
        <a:noFill/>
        <a:ln w="25400">
          <a:noFill/>
        </a:ln>
      </c:spPr>
    </c:plotArea>
    <c:plotVisOnly val="1"/>
    <c:dispBlanksAs val="gap"/>
    <c:showDLblsOverMax val="0"/>
  </c:chart>
  <c:spPr>
    <a:noFill/>
    <a:ln>
      <a:noFill/>
    </a:ln>
  </c:spPr>
  <c:txPr>
    <a:bodyPr/>
    <a:lstStyle/>
    <a:p>
      <a:pPr>
        <a:defRPr sz="1193"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Institution</c:v>
                </c:pt>
              </c:strCache>
            </c:strRef>
          </c:tx>
          <c:spPr>
            <a:solidFill>
              <a:schemeClr val="accent5"/>
            </a:solidFill>
            <a:ln>
              <a:solidFill>
                <a:schemeClr val="tx2"/>
              </a:solidFill>
            </a:ln>
          </c:spPr>
          <c:invertIfNegative val="0"/>
          <c:dLbls>
            <c:spPr>
              <a:noFill/>
              <a:ln>
                <a:noFill/>
              </a:ln>
              <a:effectLst/>
            </c:spPr>
            <c:txPr>
              <a:bodyPr/>
              <a:lstStyle/>
              <a:p>
                <a:pPr algn="ct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Sheet1!$B$2:$B$4</c:f>
              <c:numCache>
                <c:formatCode>0.00</c:formatCode>
                <c:ptCount val="3"/>
                <c:pt idx="0">
                  <c:v>5.23</c:v>
                </c:pt>
                <c:pt idx="1">
                  <c:v>5.27</c:v>
                </c:pt>
                <c:pt idx="2">
                  <c:v>5.0199999999999996</c:v>
                </c:pt>
              </c:numCache>
            </c:numRef>
          </c:val>
          <c:extLst>
            <c:ext xmlns:c16="http://schemas.microsoft.com/office/drawing/2014/chart" uri="{C3380CC4-5D6E-409C-BE32-E72D297353CC}">
              <c16:uniqueId val="{00000000-BDD7-452B-8928-38FCF27F694C}"/>
            </c:ext>
          </c:extLst>
        </c:ser>
        <c:ser>
          <c:idx val="1"/>
          <c:order val="1"/>
          <c:tx>
            <c:strRef>
              <c:f>Sheet1!$C$1</c:f>
              <c:strCache>
                <c:ptCount val="1"/>
                <c:pt idx="0">
                  <c:v>Comparison</c:v>
                </c:pt>
              </c:strCache>
            </c:strRef>
          </c:tx>
          <c:spPr>
            <a:solidFill>
              <a:schemeClr val="tx2"/>
            </a:solidFill>
            <a:ln>
              <a:solidFill>
                <a:schemeClr val="tx2"/>
              </a:solidFill>
            </a:ln>
          </c:spPr>
          <c:invertIfNegative val="0"/>
          <c:dLbls>
            <c:spPr>
              <a:noFill/>
              <a:ln>
                <a:noFill/>
              </a:ln>
              <a:effectLst/>
            </c:spPr>
            <c:txPr>
              <a:bodyPr/>
              <a:lstStyle/>
              <a:p>
                <a:pPr algn="ct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Faculty</c:v>
                </c:pt>
                <c:pt idx="1">
                  <c:v>Men</c:v>
                </c:pt>
                <c:pt idx="2">
                  <c:v>Women</c:v>
                </c:pt>
              </c:strCache>
            </c:strRef>
          </c:cat>
          <c:val>
            <c:numRef>
              <c:f>Sheet1!$C$2:$C$4</c:f>
              <c:numCache>
                <c:formatCode>0.00</c:formatCode>
                <c:ptCount val="3"/>
                <c:pt idx="0">
                  <c:v>2.83</c:v>
                </c:pt>
                <c:pt idx="1">
                  <c:v>2.85</c:v>
                </c:pt>
                <c:pt idx="2">
                  <c:v>2.82</c:v>
                </c:pt>
              </c:numCache>
            </c:numRef>
          </c:val>
          <c:extLst>
            <c:ext xmlns:c16="http://schemas.microsoft.com/office/drawing/2014/chart" uri="{C3380CC4-5D6E-409C-BE32-E72D297353CC}">
              <c16:uniqueId val="{00000001-BDD7-452B-8928-38FCF27F694C}"/>
            </c:ext>
          </c:extLst>
        </c:ser>
        <c:dLbls>
          <c:showLegendKey val="0"/>
          <c:showVal val="0"/>
          <c:showCatName val="0"/>
          <c:showSerName val="0"/>
          <c:showPercent val="0"/>
          <c:showBubbleSize val="0"/>
        </c:dLbls>
        <c:gapWidth val="50"/>
        <c:axId val="48525312"/>
        <c:axId val="47537472"/>
      </c:barChart>
      <c:catAx>
        <c:axId val="48525312"/>
        <c:scaling>
          <c:orientation val="minMax"/>
        </c:scaling>
        <c:delete val="0"/>
        <c:axPos val="b"/>
        <c:numFmt formatCode="General" sourceLinked="0"/>
        <c:majorTickMark val="none"/>
        <c:minorTickMark val="none"/>
        <c:tickLblPos val="nextTo"/>
        <c:crossAx val="47537472"/>
        <c:crosses val="autoZero"/>
        <c:auto val="1"/>
        <c:lblAlgn val="ctr"/>
        <c:lblOffset val="100"/>
        <c:noMultiLvlLbl val="0"/>
      </c:catAx>
      <c:valAx>
        <c:axId val="47537472"/>
        <c:scaling>
          <c:orientation val="minMax"/>
          <c:max val="10"/>
          <c:min val="0"/>
        </c:scaling>
        <c:delete val="0"/>
        <c:axPos val="l"/>
        <c:numFmt formatCode="0.00" sourceLinked="1"/>
        <c:majorTickMark val="none"/>
        <c:minorTickMark val="none"/>
        <c:tickLblPos val="nextTo"/>
        <c:crossAx val="48525312"/>
        <c:crosses val="autoZero"/>
        <c:crossBetween val="between"/>
        <c:minorUnit val="0.2"/>
      </c:valAx>
    </c:plotArea>
    <c:plotVisOnly val="1"/>
    <c:dispBlanksAs val="gap"/>
    <c:showDLblsOverMax val="0"/>
  </c:chart>
  <c:txPr>
    <a:bodyPr/>
    <a:lstStyle/>
    <a:p>
      <a:pPr algn="ctr">
        <a:defRPr lang="en-US" sz="1395" b="1" i="0" u="none" strike="noStrike" kern="1200" baseline="0">
          <a:solidFill>
            <a:schemeClr val="tx2"/>
          </a:solidFill>
          <a:latin typeface="+mn-lt"/>
          <a:ea typeface="+mn-ea"/>
          <a:cs typeface="+mn-cs"/>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3" name="Rectangle 3"/>
          <p:cNvSpPr>
            <a:spLocks noGrp="1" noChangeArrowheads="1"/>
          </p:cNvSpPr>
          <p:nvPr>
            <p:ph type="dt" sz="quarter" idx="1"/>
          </p:nvPr>
        </p:nvSpPr>
        <p:spPr bwMode="auto">
          <a:xfrm>
            <a:off x="3963146" y="0"/>
            <a:ext cx="3032971" cy="464503"/>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lvl1pPr algn="r" defTabSz="903334" eaLnBrk="1" hangingPunct="1">
              <a:defRPr sz="1200" u="none">
                <a:latin typeface="Arial" charset="0"/>
              </a:defRPr>
            </a:lvl1pPr>
          </a:lstStyle>
          <a:p>
            <a:pPr>
              <a:defRPr/>
            </a:pPr>
            <a:endParaRPr lang="en-US"/>
          </a:p>
        </p:txBody>
      </p:sp>
      <p:sp>
        <p:nvSpPr>
          <p:cNvPr id="138245" name="Rectangle 5"/>
          <p:cNvSpPr>
            <a:spLocks noGrp="1" noChangeArrowheads="1"/>
          </p:cNvSpPr>
          <p:nvPr>
            <p:ph type="sldNum" sz="quarter" idx="3"/>
          </p:nvPr>
        </p:nvSpPr>
        <p:spPr bwMode="auto">
          <a:xfrm>
            <a:off x="3963146" y="8817612"/>
            <a:ext cx="3032971" cy="464503"/>
          </a:xfrm>
          <a:prstGeom prst="rect">
            <a:avLst/>
          </a:prstGeom>
          <a:noFill/>
          <a:ln w="9525">
            <a:noFill/>
            <a:miter lim="800000"/>
            <a:headEnd/>
            <a:tailEnd/>
          </a:ln>
        </p:spPr>
        <p:txBody>
          <a:bodyPr vert="horz" wrap="square" lIns="91258" tIns="45628" rIns="91258" bIns="45628" numCol="1" anchor="b" anchorCtr="0" compatLnSpc="1">
            <a:prstTxWarp prst="textNoShape">
              <a:avLst/>
            </a:prstTxWarp>
          </a:bodyPr>
          <a:lstStyle>
            <a:lvl1pPr algn="r" defTabSz="903334" eaLnBrk="1" hangingPunct="1">
              <a:defRPr sz="1200" u="none">
                <a:latin typeface="Arial" charset="0"/>
              </a:defRPr>
            </a:lvl1pPr>
          </a:lstStyle>
          <a:p>
            <a:pPr>
              <a:defRPr/>
            </a:pPr>
            <a:fld id="{8F00532B-46EB-47C9-94A6-2572C8FBB1DA}" type="slidenum">
              <a:rPr lang="en-US"/>
              <a:pPr>
                <a:defRPr/>
              </a:pPr>
              <a:t>‹#›</a:t>
            </a:fld>
            <a:endParaRPr lang="en-US"/>
          </a:p>
        </p:txBody>
      </p:sp>
    </p:spTree>
    <p:extLst>
      <p:ext uri="{BB962C8B-B14F-4D97-AF65-F5344CB8AC3E}">
        <p14:creationId xmlns:p14="http://schemas.microsoft.com/office/powerpoint/2010/main" val="10650326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2971" cy="464503"/>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lvl1pPr defTabSz="903334" eaLnBrk="1" hangingPunct="1">
              <a:defRPr sz="1200" u="none">
                <a:latin typeface="Arial" charset="0"/>
              </a:defRPr>
            </a:lvl1pPr>
          </a:lstStyle>
          <a:p>
            <a:pPr>
              <a:defRPr/>
            </a:pPr>
            <a:endParaRPr lang="en-US"/>
          </a:p>
        </p:txBody>
      </p:sp>
      <p:sp>
        <p:nvSpPr>
          <p:cNvPr id="74755" name="Rectangle 3"/>
          <p:cNvSpPr>
            <a:spLocks noGrp="1" noChangeArrowheads="1"/>
          </p:cNvSpPr>
          <p:nvPr>
            <p:ph type="dt" idx="1"/>
          </p:nvPr>
        </p:nvSpPr>
        <p:spPr bwMode="auto">
          <a:xfrm>
            <a:off x="3963146" y="0"/>
            <a:ext cx="3032971" cy="464503"/>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lvl1pPr algn="r" defTabSz="903334" eaLnBrk="1" hangingPunct="1">
              <a:defRPr sz="1200" u="none">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77925" y="693738"/>
            <a:ext cx="4643438" cy="3484562"/>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404" y="4410392"/>
            <a:ext cx="5596892" cy="4177348"/>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0" y="8817612"/>
            <a:ext cx="3032971" cy="464503"/>
          </a:xfrm>
          <a:prstGeom prst="rect">
            <a:avLst/>
          </a:prstGeom>
          <a:noFill/>
          <a:ln w="9525">
            <a:noFill/>
            <a:miter lim="800000"/>
            <a:headEnd/>
            <a:tailEnd/>
          </a:ln>
        </p:spPr>
        <p:txBody>
          <a:bodyPr vert="horz" wrap="square" lIns="91258" tIns="45628" rIns="91258" bIns="45628" numCol="1" anchor="b" anchorCtr="0" compatLnSpc="1">
            <a:prstTxWarp prst="textNoShape">
              <a:avLst/>
            </a:prstTxWarp>
          </a:bodyPr>
          <a:lstStyle>
            <a:lvl1pPr defTabSz="903334" eaLnBrk="1" hangingPunct="1">
              <a:defRPr sz="1200" u="none">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963146" y="8817612"/>
            <a:ext cx="3032971" cy="464503"/>
          </a:xfrm>
          <a:prstGeom prst="rect">
            <a:avLst/>
          </a:prstGeom>
          <a:noFill/>
          <a:ln w="9525">
            <a:noFill/>
            <a:miter lim="800000"/>
            <a:headEnd/>
            <a:tailEnd/>
          </a:ln>
        </p:spPr>
        <p:txBody>
          <a:bodyPr vert="horz" wrap="square" lIns="91258" tIns="45628" rIns="91258" bIns="45628" numCol="1" anchor="b" anchorCtr="0" compatLnSpc="1">
            <a:prstTxWarp prst="textNoShape">
              <a:avLst/>
            </a:prstTxWarp>
          </a:bodyPr>
          <a:lstStyle>
            <a:lvl1pPr algn="r" defTabSz="903334" eaLnBrk="1" hangingPunct="1">
              <a:defRPr sz="1200" u="none">
                <a:latin typeface="Arial" charset="0"/>
              </a:defRPr>
            </a:lvl1pPr>
          </a:lstStyle>
          <a:p>
            <a:pPr>
              <a:defRPr/>
            </a:pPr>
            <a:fld id="{089FA3A3-FC42-4EDD-885C-91D9694657DB}" type="slidenum">
              <a:rPr lang="en-US"/>
              <a:pPr>
                <a:defRPr/>
              </a:pPr>
              <a:t>‹#›</a:t>
            </a:fld>
            <a:endParaRPr lang="en-US"/>
          </a:p>
        </p:txBody>
      </p:sp>
    </p:spTree>
    <p:extLst>
      <p:ext uri="{BB962C8B-B14F-4D97-AF65-F5344CB8AC3E}">
        <p14:creationId xmlns:p14="http://schemas.microsoft.com/office/powerpoint/2010/main" val="228029211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dirty="0"/>
          </a:p>
        </p:txBody>
      </p:sp>
      <p:sp>
        <p:nvSpPr>
          <p:cNvPr id="57348" name="Slide Number Placeholder 3"/>
          <p:cNvSpPr>
            <a:spLocks noGrp="1"/>
          </p:cNvSpPr>
          <p:nvPr>
            <p:ph type="sldNum" sz="quarter" idx="5"/>
          </p:nvPr>
        </p:nvSpPr>
        <p:spPr>
          <a:noFill/>
        </p:spPr>
        <p:txBody>
          <a:bodyPr/>
          <a:lstStyle/>
          <a:p>
            <a:pPr defTabSz="901843"/>
            <a:fld id="{66C31495-1962-4FFD-9D77-83C98B69E852}" type="slidenum">
              <a:rPr lang="en-US" smtClean="0"/>
              <a:pPr defTabSz="901843"/>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5CF266C-AF8A-46D0-A37B-3BB5CD42EC3F}" type="slidenum">
              <a:rPr lang="en-US" sz="1200" u="none">
                <a:latin typeface="Arial" charset="0"/>
              </a:rPr>
              <a:pPr algn="r" defTabSz="901843" eaLnBrk="1" hangingPunct="1"/>
              <a:t>13</a:t>
            </a:fld>
            <a:endParaRPr lang="en-US" sz="1200" u="none">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dirty="0"/>
              <a:t>The question stem for this item is: “During</a:t>
            </a:r>
            <a:r>
              <a:rPr lang="en-US" baseline="0" dirty="0"/>
              <a:t> the past three years, have you:</a:t>
            </a:r>
            <a:r>
              <a:rPr lang="en-US" dirty="0"/>
              <a:t>”</a:t>
            </a:r>
          </a:p>
          <a:p>
            <a:pPr eaLnBrk="1" hangingPunct="1"/>
            <a:endParaRPr lang="en-US" dirty="0"/>
          </a:p>
          <a:p>
            <a:pPr eaLnBrk="1" hangingPunct="1"/>
            <a:r>
              <a:rPr lang="en-US" dirty="0"/>
              <a:t>The percent of respondents who marked “Yes” is shown.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FEF42341-2851-4E09-B5D3-6901722B7722}" type="slidenum">
              <a:rPr lang="en-US" sz="1200" u="none">
                <a:latin typeface="Arial" charset="0"/>
              </a:rPr>
              <a:pPr algn="r" defTabSz="901843" eaLnBrk="1" hangingPunct="1"/>
              <a:t>14</a:t>
            </a:fld>
            <a:endParaRPr lang="en-US" sz="1200" u="none">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undergraduate faculty, broken out by gender.</a:t>
            </a:r>
          </a:p>
          <a:p>
            <a:pPr eaLnBrk="1" hangingPunct="1"/>
            <a:endParaRPr lang="en-US" dirty="0"/>
          </a:p>
          <a:p>
            <a:pPr eaLnBrk="1" hangingPunct="1"/>
            <a:r>
              <a:rPr lang="en-US" dirty="0"/>
              <a:t>The</a:t>
            </a:r>
            <a:r>
              <a:rPr lang="en-US" baseline="0" dirty="0"/>
              <a:t> question stem for this item is: “How many courses are you teaching this term?”</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15</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7579E8A2-6F63-4807-B3AC-AD1DBE081148}" type="slidenum">
              <a:rPr lang="en-US" sz="1200" u="none">
                <a:latin typeface="Arial" charset="0"/>
              </a:rPr>
              <a:pPr algn="r" defTabSz="901843" eaLnBrk="1" hangingPunct="1"/>
              <a:t>16</a:t>
            </a:fld>
            <a:endParaRPr lang="en-US" sz="1200" u="none">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faculty, broken out by gender.</a:t>
            </a:r>
          </a:p>
          <a:p>
            <a:pPr eaLnBrk="1" hangingPunct="1"/>
            <a:endParaRPr lang="en-US" dirty="0"/>
          </a:p>
          <a:p>
            <a:pPr eaLnBrk="1" hangingPunct="1"/>
            <a:r>
              <a:rPr lang="en-US" dirty="0"/>
              <a:t>Construct items are listed here in the order in which they contribute to the construct.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5CF266C-AF8A-46D0-A37B-3BB5CD42EC3F}" type="slidenum">
              <a:rPr lang="en-US" sz="1200" u="none">
                <a:latin typeface="Arial" charset="0"/>
              </a:rPr>
              <a:pPr algn="r" defTabSz="901843" eaLnBrk="1" hangingPunct="1"/>
              <a:t>17</a:t>
            </a:fld>
            <a:endParaRPr lang="en-US" sz="1200" u="none">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dirty="0"/>
              <a:t>The question stem for this item is: “During the past three years, have you:”</a:t>
            </a:r>
          </a:p>
          <a:p>
            <a:pPr eaLnBrk="1" hangingPunct="1"/>
            <a:endParaRPr lang="en-US" dirty="0"/>
          </a:p>
          <a:p>
            <a:pPr eaLnBrk="1" hangingPunct="1"/>
            <a:r>
              <a:rPr lang="en-US" dirty="0"/>
              <a:t>The percent of respondents who marked “Yes” is shown.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18</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dirty="0" smtClean="0"/>
              <a:t>The question stem for this item is: “In the past year, to what extent have you:”</a:t>
            </a:r>
          </a:p>
          <a:p>
            <a:pPr eaLnBrk="1" hangingPunct="1"/>
            <a:endParaRPr lang="en-US" dirty="0" smtClean="0"/>
          </a:p>
          <a:p>
            <a:pPr eaLnBrk="1" hangingPunct="1"/>
            <a:r>
              <a:rPr lang="en-US" dirty="0" smtClean="0"/>
              <a:t>Response options are: To a Very Large Extent, To a Large Extent, To Some Extent, To a Small Extent, Not at All</a:t>
            </a:r>
          </a:p>
          <a:p>
            <a:pPr eaLnBrk="1" hangingPunct="1"/>
            <a:r>
              <a:rPr lang="en-US" dirty="0" smtClean="0"/>
              <a:t>The percent of respondents who marked “To a Very Large Extent” and “To a Large Extent” are shown.</a:t>
            </a:r>
          </a:p>
          <a:p>
            <a:pPr eaLnBrk="1" hangingPunct="1"/>
            <a:endParaRPr lang="en-US" dirty="0"/>
          </a:p>
        </p:txBody>
      </p:sp>
    </p:spTree>
    <p:extLst>
      <p:ext uri="{BB962C8B-B14F-4D97-AF65-F5344CB8AC3E}">
        <p14:creationId xmlns:p14="http://schemas.microsoft.com/office/powerpoint/2010/main" val="94231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19</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C98E6576-61AB-42C7-8C0A-A1CC1F1CA3E9}" type="slidenum">
              <a:rPr lang="en-US" sz="1200" u="none">
                <a:latin typeface="Arial" charset="0"/>
              </a:rPr>
              <a:pPr algn="r" defTabSz="901843" eaLnBrk="1" hangingPunct="1"/>
              <a:t>20</a:t>
            </a:fld>
            <a:endParaRPr lang="en-US" sz="1200" u="none">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dirty="0" smtClean="0"/>
              <a:t>The question stem for this item is: “How satisfied are you with the following aspects of your job?”</a:t>
            </a:r>
          </a:p>
          <a:p>
            <a:pPr eaLnBrk="1" hangingPunct="1"/>
            <a:endParaRPr lang="en-US" dirty="0" smtClean="0"/>
          </a:p>
          <a:p>
            <a:pPr eaLnBrk="1" hangingPunct="1"/>
            <a:r>
              <a:rPr lang="en-US" dirty="0" smtClean="0"/>
              <a:t>Response options are: Very Satisfied, Satisfied, Marginally Satisfied, Not Satisfied</a:t>
            </a:r>
          </a:p>
          <a:p>
            <a:pPr eaLnBrk="1" hangingPunct="1"/>
            <a:r>
              <a:rPr lang="en-US" dirty="0" smtClean="0"/>
              <a:t>The percent of respondents who marked “Very Satisfied” and “Satisfied” are shown.</a:t>
            </a:r>
            <a:endParaRPr lang="en-US" dirty="0"/>
          </a:p>
        </p:txBody>
      </p:sp>
    </p:spTree>
    <p:extLst>
      <p:ext uri="{BB962C8B-B14F-4D97-AF65-F5344CB8AC3E}">
        <p14:creationId xmlns:p14="http://schemas.microsoft.com/office/powerpoint/2010/main" val="4265640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C98E6576-61AB-42C7-8C0A-A1CC1F1CA3E9}" type="slidenum">
              <a:rPr lang="en-US" sz="1200" u="none">
                <a:latin typeface="Arial" charset="0"/>
              </a:rPr>
              <a:pPr algn="r" defTabSz="901843" eaLnBrk="1" hangingPunct="1"/>
              <a:t>21</a:t>
            </a:fld>
            <a:endParaRPr lang="en-US" sz="1200" u="none">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dirty="0" smtClean="0"/>
              <a:t>The question stem for this item is: “How satisfied are you with the following aspects of your job?”</a:t>
            </a:r>
          </a:p>
          <a:p>
            <a:pPr eaLnBrk="1" hangingPunct="1"/>
            <a:endParaRPr lang="en-US" dirty="0" smtClean="0"/>
          </a:p>
          <a:p>
            <a:pPr eaLnBrk="1" hangingPunct="1"/>
            <a:r>
              <a:rPr lang="en-US" dirty="0" smtClean="0"/>
              <a:t>Response options are: Very Satisfied, Satisfied, Marginally Satisfied, Not Satisfied</a:t>
            </a:r>
          </a:p>
          <a:p>
            <a:pPr eaLnBrk="1" hangingPunct="1"/>
            <a:r>
              <a:rPr lang="en-US" dirty="0" smtClean="0"/>
              <a:t>The percent of respondents who marked “Very Satisfied” and “Satisfied” are shown.</a:t>
            </a:r>
          </a:p>
          <a:p>
            <a:pPr eaLnBrk="1" hangingPunct="1"/>
            <a:endParaRPr lang="en-US" dirty="0"/>
          </a:p>
          <a:p>
            <a:pPr eaLnBrk="1" hangingPunct="1"/>
            <a:endParaRPr lang="en-US" dirty="0"/>
          </a:p>
        </p:txBody>
      </p:sp>
    </p:spTree>
    <p:extLst>
      <p:ext uri="{BB962C8B-B14F-4D97-AF65-F5344CB8AC3E}">
        <p14:creationId xmlns:p14="http://schemas.microsoft.com/office/powerpoint/2010/main" val="763987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22</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dirty="0" smtClean="0"/>
              <a:t>The question stem for these items is: “Please rate your level of satisfaction with each of the following…”</a:t>
            </a:r>
            <a:br>
              <a:rPr lang="en-US" dirty="0" smtClean="0"/>
            </a:br>
            <a:endParaRPr lang="en-US" dirty="0" smtClean="0"/>
          </a:p>
          <a:p>
            <a:pPr eaLnBrk="1" hangingPunct="1"/>
            <a:r>
              <a:rPr lang="en-US" dirty="0" smtClean="0"/>
              <a:t>Item response options include “Very Satisfied,” “Satisfied,” “Marginally Satisfied,” and “Not Satisfied” </a:t>
            </a:r>
          </a:p>
          <a:p>
            <a:pPr eaLnBrk="1" hangingPunct="1"/>
            <a:r>
              <a:rPr lang="en-US" dirty="0" smtClean="0"/>
              <a:t>Only the first two responses are shown here.</a:t>
            </a:r>
          </a:p>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p>
        </p:txBody>
      </p:sp>
      <p:sp>
        <p:nvSpPr>
          <p:cNvPr id="58372" name="Slide Number Placeholder 3"/>
          <p:cNvSpPr txBox="1">
            <a:spLocks noGrp="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C9B780EA-8C76-4D9B-B74F-A2085F8D6DEE}" type="slidenum">
              <a:rPr lang="en-US" sz="1200" u="none">
                <a:latin typeface="Arial" charset="0"/>
              </a:rPr>
              <a:pPr algn="r" defTabSz="901843" eaLnBrk="1" hangingPunct="1"/>
              <a:t>2</a:t>
            </a:fld>
            <a:endParaRPr lang="en-US" sz="1200" u="none">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23</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dirty="0"/>
          </a:p>
          <a:p>
            <a:pPr eaLnBrk="1" hangingPunct="1"/>
            <a:r>
              <a:rPr lang="en-US" dirty="0"/>
              <a:t>Item response options include “Very Satisfied,” “Satisfied,” “Marginally Satisfied,” “Not Satisfied,” and “Not Applicable.” “Not Applicable” responses were coded as missing, and the remaining responses recalculated. Only the first two responses are shown here.</a:t>
            </a:r>
          </a:p>
          <a:p>
            <a:pPr eaLnBrk="1" hangingPunct="1"/>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BF676398-8DAC-461D-B9FC-CD76A0778F07}" type="slidenum">
              <a:rPr lang="en-US" sz="1200" u="none">
                <a:latin typeface="Arial" charset="0"/>
              </a:rPr>
              <a:pPr algn="r" defTabSz="901843" eaLnBrk="1" hangingPunct="1"/>
              <a:t>24</a:t>
            </a:fld>
            <a:endParaRPr lang="en-US" sz="1200" u="none">
              <a:latin typeface="Arial"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25</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9D52368-FE6F-46C2-A4A8-36A20E2C0FEB}" type="slidenum">
              <a:rPr lang="en-US" sz="1200" u="none">
                <a:latin typeface="Arial" charset="0"/>
              </a:rPr>
              <a:pPr algn="r" defTabSz="901843" eaLnBrk="1" hangingPunct="1"/>
              <a:t>26</a:t>
            </a:fld>
            <a:endParaRPr lang="en-US" sz="1200" u="none">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undergraduate faculty,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27</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each of the following has been a source of stress for you</a:t>
            </a:r>
            <a:r>
              <a:rPr lang="en-US" baseline="0" dirty="0"/>
              <a:t> during the past year:</a:t>
            </a:r>
            <a:r>
              <a:rPr lang="en-US" dirty="0"/>
              <a:t>”</a:t>
            </a:r>
          </a:p>
          <a:p>
            <a:pPr eaLnBrk="1" hangingPunct="1"/>
            <a:r>
              <a:rPr lang="fr-FR" dirty="0"/>
              <a:t>Discrimination (e.g., </a:t>
            </a:r>
            <a:r>
              <a:rPr lang="fr-FR" dirty="0" err="1"/>
              <a:t>prejudice</a:t>
            </a:r>
            <a:r>
              <a:rPr lang="fr-FR" dirty="0"/>
              <a:t>, </a:t>
            </a:r>
            <a:r>
              <a:rPr lang="fr-FR" dirty="0" err="1"/>
              <a:t>racism</a:t>
            </a:r>
            <a:r>
              <a:rPr lang="fr-FR" dirty="0"/>
              <a:t>, </a:t>
            </a:r>
            <a:r>
              <a:rPr lang="fr-FR" dirty="0" err="1"/>
              <a:t>sexism</a:t>
            </a:r>
            <a:r>
              <a:rPr lang="fr-FR" dirty="0"/>
              <a:t>, </a:t>
            </a:r>
            <a:r>
              <a:rPr lang="fr-FR" dirty="0" err="1"/>
              <a:t>homophobia</a:t>
            </a:r>
            <a:r>
              <a:rPr lang="fr-FR" dirty="0"/>
              <a:t>, </a:t>
            </a:r>
            <a:r>
              <a:rPr lang="fr-FR" dirty="0" err="1"/>
              <a:t>transphobia</a:t>
            </a:r>
            <a:r>
              <a:rPr lang="fr-FR" dirty="0"/>
              <a:t>)</a:t>
            </a:r>
            <a:r>
              <a:rPr lang="en-US" dirty="0"/>
              <a:t/>
            </a:r>
            <a:br>
              <a:rPr lang="en-US" dirty="0"/>
            </a:br>
            <a:endParaRPr lang="en-US" dirty="0"/>
          </a:p>
          <a:p>
            <a:pPr eaLnBrk="1" hangingPunct="1"/>
            <a:r>
              <a:rPr lang="en-US" dirty="0"/>
              <a:t>Item response options include “Extensive,” “Somewhat,” “Not at All,” and “Not Applicable.” “Not Applicable” treated as missing. Only the first two responses are shown here.</a:t>
            </a:r>
          </a:p>
          <a:p>
            <a:pPr eaLnBrk="1" hangingPunct="1"/>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28</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each of the following has been a source of stress for you</a:t>
            </a:r>
            <a:r>
              <a:rPr lang="en-US" baseline="0" dirty="0"/>
              <a:t> during the past year:</a:t>
            </a:r>
            <a:r>
              <a:rPr lang="en-US" dirty="0"/>
              <a:t>”</a:t>
            </a:r>
          </a:p>
          <a:p>
            <a:pPr eaLnBrk="1" hangingPunct="1"/>
            <a:r>
              <a:rPr lang="fr-FR" dirty="0"/>
              <a:t>Discrimination (e.g., </a:t>
            </a:r>
            <a:r>
              <a:rPr lang="fr-FR" dirty="0" err="1"/>
              <a:t>prejudice</a:t>
            </a:r>
            <a:r>
              <a:rPr lang="fr-FR" dirty="0"/>
              <a:t>, </a:t>
            </a:r>
            <a:r>
              <a:rPr lang="fr-FR" dirty="0" err="1"/>
              <a:t>racism</a:t>
            </a:r>
            <a:r>
              <a:rPr lang="fr-FR" dirty="0"/>
              <a:t>, </a:t>
            </a:r>
            <a:r>
              <a:rPr lang="fr-FR" dirty="0" err="1"/>
              <a:t>sexism</a:t>
            </a:r>
            <a:r>
              <a:rPr lang="fr-FR" dirty="0"/>
              <a:t>, </a:t>
            </a:r>
            <a:r>
              <a:rPr lang="fr-FR" dirty="0" err="1"/>
              <a:t>homophobia</a:t>
            </a:r>
            <a:r>
              <a:rPr lang="fr-FR" dirty="0"/>
              <a:t>, </a:t>
            </a:r>
            <a:r>
              <a:rPr lang="fr-FR" dirty="0" err="1"/>
              <a:t>transphobia</a:t>
            </a:r>
            <a:r>
              <a:rPr lang="fr-FR" dirty="0"/>
              <a:t>)</a:t>
            </a:r>
          </a:p>
          <a:p>
            <a:pPr eaLnBrk="1" hangingPunct="1"/>
            <a:r>
              <a:rPr lang="en-US" dirty="0"/>
              <a:t/>
            </a:r>
            <a:br>
              <a:rPr lang="en-US" dirty="0"/>
            </a:br>
            <a:r>
              <a:rPr lang="en-US" dirty="0"/>
              <a:t>Item response options include “Extensive,” “Somewhat,” “Not at All,” and “Not Applicable.” “Not Applicable” treated as missing. Only the first two responses are shown here</a:t>
            </a:r>
            <a:r>
              <a:rPr lang="en-US" dirty="0" smtClean="0"/>
              <a:t>.</a:t>
            </a:r>
          </a:p>
          <a:p>
            <a:pPr eaLnBrk="1" hangingPunct="1"/>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u="none" dirty="0" smtClean="0">
                <a:solidFill>
                  <a:schemeClr val="tx2"/>
                </a:solidFill>
              </a:rPr>
              <a:t>Underrepresented Racial Minority </a:t>
            </a:r>
            <a:r>
              <a:rPr lang="en-US" sz="1200" b="0" u="none" smtClean="0">
                <a:solidFill>
                  <a:schemeClr val="tx2"/>
                </a:solidFill>
              </a:rPr>
              <a:t>Faculty</a:t>
            </a:r>
            <a:r>
              <a:rPr lang="en-US" sz="1200" b="0" u="none" baseline="0" smtClean="0">
                <a:solidFill>
                  <a:schemeClr val="tx2"/>
                </a:solidFill>
              </a:rPr>
              <a:t> consists of </a:t>
            </a:r>
            <a:r>
              <a:rPr lang="en-US" smtClean="0"/>
              <a:t>American Indian/Alaska Native,</a:t>
            </a:r>
            <a:r>
              <a:rPr lang="en-US" baseline="0" smtClean="0"/>
              <a:t> </a:t>
            </a:r>
            <a:r>
              <a:rPr lang="en-US" dirty="0" smtClean="0"/>
              <a:t>African American/Black, and Latino.</a:t>
            </a:r>
            <a:endParaRPr lang="en-US" dirty="0"/>
          </a:p>
          <a:p>
            <a:pPr eaLnBrk="1" hangingPunct="1"/>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A2B45F03-D3BF-4DB6-97ED-4FC2904F6A32}" type="slidenum">
              <a:rPr lang="en-US" sz="1200" u="none">
                <a:latin typeface="Arial" charset="0"/>
              </a:rPr>
              <a:pPr algn="r" defTabSz="901843" eaLnBrk="1" hangingPunct="1"/>
              <a:t>29</a:t>
            </a:fld>
            <a:endParaRPr lang="en-US" sz="1200" u="none">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a:t>The question stem for these items is: “Please indicate the extent to which each of the following has been a source of stress for you</a:t>
            </a:r>
            <a:r>
              <a:rPr lang="en-US" baseline="0" dirty="0"/>
              <a:t> during the past year</a:t>
            </a:r>
            <a:r>
              <a:rPr lang="en-US" dirty="0"/>
              <a:t>:”</a:t>
            </a:r>
          </a:p>
          <a:p>
            <a:pPr eaLnBrk="1" hangingPunct="1"/>
            <a:endParaRPr lang="en-US" dirty="0"/>
          </a:p>
          <a:p>
            <a:pPr eaLnBrk="1" hangingPunct="1"/>
            <a:r>
              <a:rPr lang="en-US" dirty="0"/>
              <a:t>Item response options include “Extensive,” “Somewhat,” “Not at All,” and “Not Applicable.” Only the first two responses are shown here.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30</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31</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dirty="0"/>
              <a:t>The question stem for these items is: “Indicate how important you believe each priority listed below is at your college or university</a:t>
            </a:r>
            <a:r>
              <a:rPr lang="en-US" baseline="0" dirty="0"/>
              <a:t>:</a:t>
            </a:r>
            <a:r>
              <a:rPr lang="en-US" dirty="0"/>
              <a:t>”</a:t>
            </a:r>
          </a:p>
          <a:p>
            <a:pPr eaLnBrk="1" hangingPunct="1"/>
            <a:r>
              <a:rPr lang="en-US" dirty="0"/>
              <a:t/>
            </a:r>
            <a:br>
              <a:rPr lang="en-US" dirty="0"/>
            </a:br>
            <a:r>
              <a:rPr lang="en-US" dirty="0"/>
              <a:t>Item response options include “Highest Priority,” “High Priority,” “Medium Priority,” and “Low Priority.” Only the first two responses are shown here.</a:t>
            </a:r>
          </a:p>
          <a:p>
            <a:pPr eaLnBrk="1" hangingPunct="1"/>
            <a:endParaRPr lang="en-US" dirty="0"/>
          </a:p>
        </p:txBody>
      </p:sp>
    </p:spTree>
    <p:extLst>
      <p:ext uri="{BB962C8B-B14F-4D97-AF65-F5344CB8AC3E}">
        <p14:creationId xmlns:p14="http://schemas.microsoft.com/office/powerpoint/2010/main" val="40024398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C98E6576-61AB-42C7-8C0A-A1CC1F1CA3E9}" type="slidenum">
              <a:rPr lang="en-US" sz="1200" u="none">
                <a:latin typeface="Arial" charset="0"/>
              </a:rPr>
              <a:pPr algn="r" defTabSz="901843" eaLnBrk="1" hangingPunct="1"/>
              <a:t>32</a:t>
            </a:fld>
            <a:endParaRPr lang="en-US" sz="1200" u="none">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dirty="0"/>
              <a:t>The question stem for these items is: “Rate your agreement with each of the following statements…”</a:t>
            </a:r>
          </a:p>
          <a:p>
            <a:pPr eaLnBrk="1" hangingPunct="1"/>
            <a:endParaRPr lang="en-US" dirty="0"/>
          </a:p>
          <a:p>
            <a:pPr eaLnBrk="1" hangingPunct="1"/>
            <a:r>
              <a:rPr lang="en-US" dirty="0"/>
              <a:t>Item response options include “Strongly Agree,” “Somewhat Agree,”  “Disagree Somewhat,” and “Disagree Strongly.” Only the first two responses are shown here.</a:t>
            </a:r>
          </a:p>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pPr defTabSz="901843"/>
            <a:fld id="{85F7DC21-DDDB-40A7-B2C3-9E23EFB705EF}" type="slidenum">
              <a:rPr lang="en-US" smtClean="0"/>
              <a:pPr defTabSz="901843"/>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9D52368-FE6F-46C2-A4A8-36A20E2C0FEB}" type="slidenum">
              <a:rPr lang="en-US" sz="1200" u="none">
                <a:latin typeface="Arial" charset="0"/>
              </a:rPr>
              <a:pPr algn="r" defTabSz="901843" eaLnBrk="1" hangingPunct="1"/>
              <a:t>33</a:t>
            </a:fld>
            <a:endParaRPr lang="en-US" sz="1200" u="none">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a:t>
            </a:r>
            <a:r>
              <a:rPr lang="en-US" baseline="0" dirty="0"/>
              <a:t> undergraduate faculty</a:t>
            </a:r>
            <a:r>
              <a:rPr lang="en-US" dirty="0"/>
              <a:t>,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6876F58C-EAFC-43F0-A2D1-1513E07A771C}" type="slidenum">
              <a:rPr lang="en-US" sz="1200" u="none">
                <a:latin typeface="Arial" charset="0"/>
              </a:rPr>
              <a:pPr algn="r" defTabSz="901843" eaLnBrk="1" hangingPunct="1"/>
              <a:t>34</a:t>
            </a:fld>
            <a:endParaRPr lang="en-US" sz="1200" u="none">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dirty="0"/>
              <a:t>The question stem for these items is: “Indicate how important you believe each priority listed below is at your college or university</a:t>
            </a:r>
            <a:r>
              <a:rPr lang="en-US" baseline="0" dirty="0"/>
              <a:t>:</a:t>
            </a:r>
            <a:r>
              <a:rPr lang="en-US" dirty="0"/>
              <a:t>”</a:t>
            </a:r>
          </a:p>
          <a:p>
            <a:pPr eaLnBrk="1" hangingPunct="1"/>
            <a:r>
              <a:rPr lang="en-US" dirty="0"/>
              <a:t/>
            </a:r>
            <a:br>
              <a:rPr lang="en-US" dirty="0"/>
            </a:br>
            <a:r>
              <a:rPr lang="en-US" dirty="0"/>
              <a:t>Item response options include “Highest Priority,” “High Priority,” “Medium Priority,” and “Low Priority.” Only the first two responses are shown here.</a:t>
            </a:r>
          </a:p>
          <a:p>
            <a:pPr eaLnBrk="1" hangingPunct="1"/>
            <a:endParaRPr lang="en-US" dirty="0"/>
          </a:p>
        </p:txBody>
      </p:sp>
    </p:spTree>
    <p:extLst>
      <p:ext uri="{BB962C8B-B14F-4D97-AF65-F5344CB8AC3E}">
        <p14:creationId xmlns:p14="http://schemas.microsoft.com/office/powerpoint/2010/main" val="2000443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C98E6576-61AB-42C7-8C0A-A1CC1F1CA3E9}" type="slidenum">
              <a:rPr lang="en-US" sz="1200" u="none">
                <a:latin typeface="Arial" charset="0"/>
              </a:rPr>
              <a:pPr algn="r" defTabSz="901843" eaLnBrk="1" hangingPunct="1"/>
              <a:t>35</a:t>
            </a:fld>
            <a:endParaRPr lang="en-US" sz="1200" u="none">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dirty="0"/>
              <a:t>The question stem for these items is: “Rate your agreement with each of the following statements…”</a:t>
            </a:r>
          </a:p>
          <a:p>
            <a:pPr eaLnBrk="1" hangingPunct="1"/>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Item response options include “Strongly Agree,” “Somewhat Agree,”  “Disagree Somewhat,” and “Disagree Strongly.” Only the first two responses are shown here.</a:t>
            </a:r>
          </a:p>
          <a:p>
            <a:pPr eaLnBrk="1" hangingPunct="1"/>
            <a:endParaRPr lang="en-US" dirty="0"/>
          </a:p>
          <a:p>
            <a:pPr eaLnBrk="1" hangingPunct="1"/>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DE9E4445-4056-466D-B589-74083DBBB619}" type="slidenum">
              <a:rPr lang="en-US" sz="1200" u="none">
                <a:latin typeface="Arial" charset="0"/>
              </a:rPr>
              <a:pPr algn="r" defTabSz="901843" eaLnBrk="1" hangingPunct="1"/>
              <a:t>36</a:t>
            </a:fld>
            <a:endParaRPr lang="en-US" sz="1200" u="none">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dirty="0"/>
              <a:t>The question stem for these items is: “Rate your agreement with each of the following statements…”</a:t>
            </a:r>
          </a:p>
          <a:p>
            <a:pPr eaLnBrk="1" hangingPunct="1"/>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Item response options include “Strongly Agree,” “Somewhat Agree,”  “Disagree Somewhat,” and “Disagree Strongly.” Only the first two responses are shown here.</a:t>
            </a:r>
          </a:p>
          <a:p>
            <a:pPr eaLnBrk="1" hangingPunct="1"/>
            <a:endParaRPr lang="en-US" dirty="0"/>
          </a:p>
          <a:p>
            <a:pPr eaLnBrk="1" hangingPunct="1"/>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5CF266C-AF8A-46D0-A37B-3BB5CD42EC3F}" type="slidenum">
              <a:rPr lang="en-US" sz="1200" u="none">
                <a:latin typeface="Arial" charset="0"/>
              </a:rPr>
              <a:pPr algn="r" defTabSz="901843" eaLnBrk="1" hangingPunct="1"/>
              <a:t>37</a:t>
            </a:fld>
            <a:endParaRPr lang="en-US" sz="1200" u="none">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dirty="0"/>
          </a:p>
          <a:p>
            <a:pPr eaLnBrk="1" hangingPunct="1"/>
            <a:r>
              <a:rPr lang="en-US" dirty="0"/>
              <a:t>The percent of respondents who marked “Yes” is shown.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pPr defTabSz="901843"/>
            <a:fld id="{EDB4EBEC-B7F9-4904-A685-C02E85E9C0C8}" type="slidenum">
              <a:rPr lang="en-US" smtClean="0"/>
              <a:pPr defTabSz="901843"/>
              <a:t>38</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xfrm>
            <a:off x="931759" y="4408807"/>
            <a:ext cx="5134182" cy="4178933"/>
          </a:xfrm>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sz="1100" dirty="0"/>
              <a:t>Constructs are reported for all full-time undergraduate faculty, and are also broken out by “Men” and “Women.” Bar graphs depicting mean scores are shown for your institution and comparison group. CIRP constructs have been scaled to a population mean of 50 with a standard deviation of 10.  </a:t>
            </a:r>
          </a:p>
          <a:p>
            <a:endParaRPr lang="en-US" sz="1100" dirty="0"/>
          </a:p>
          <a:p>
            <a:r>
              <a:rPr lang="en-US" sz="1100" dirty="0"/>
              <a:t>More detailed information on constructs can be found at http://www.heri.ucla.edu/PDFs/constructs/FAC2010Appendix.pdf.</a:t>
            </a:r>
          </a:p>
          <a:p>
            <a:endParaRPr lang="en-US" sz="1100" dirty="0">
              <a:solidFill>
                <a:srgbClr val="FF0000"/>
              </a:solidFill>
            </a:endParaRPr>
          </a:p>
          <a:p>
            <a:endParaRPr lang="en-US" sz="1100" dirty="0"/>
          </a:p>
        </p:txBody>
      </p:sp>
      <p:sp>
        <p:nvSpPr>
          <p:cNvPr id="60420" name="Slide Number Placeholder 3"/>
          <p:cNvSpPr>
            <a:spLocks noGrp="1"/>
          </p:cNvSpPr>
          <p:nvPr>
            <p:ph type="sldNum" sz="quarter" idx="5"/>
          </p:nvPr>
        </p:nvSpPr>
        <p:spPr>
          <a:noFill/>
        </p:spPr>
        <p:txBody>
          <a:bodyPr/>
          <a:lstStyle/>
          <a:p>
            <a:pPr defTabSz="901843"/>
            <a:fld id="{E4279BAA-2C60-4663-92CC-684164663330}" type="slidenum">
              <a:rPr lang="en-US" smtClean="0"/>
              <a:pPr defTabSz="901843"/>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5</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491882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9</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Mean comparisons for your institution and comparison group are shown for all faculty, broken out by gender.</a:t>
            </a:r>
          </a:p>
          <a:p>
            <a:pPr eaLnBrk="1" hangingPunct="1"/>
            <a:endParaRPr lang="en-US" dirty="0" smtClean="0"/>
          </a:p>
          <a:p>
            <a:pPr eaLnBrk="1" hangingPunct="1"/>
            <a:r>
              <a:rPr lang="en-US" dirty="0" smtClean="0"/>
              <a:t>Construct items are listed here in the order in which they contribute to the construct.</a:t>
            </a:r>
          </a:p>
        </p:txBody>
      </p:sp>
      <p:sp>
        <p:nvSpPr>
          <p:cNvPr id="4" name="Slide Number Placeholder 3"/>
          <p:cNvSpPr>
            <a:spLocks noGrp="1"/>
          </p:cNvSpPr>
          <p:nvPr>
            <p:ph type="sldNum" sz="quarter" idx="10"/>
          </p:nvPr>
        </p:nvSpPr>
        <p:spPr/>
        <p:txBody>
          <a:bodyPr/>
          <a:lstStyle/>
          <a:p>
            <a:pPr>
              <a:defRPr/>
            </a:pPr>
            <a:fld id="{089FA3A3-FC42-4EDD-885C-91D9694657DB}" type="slidenum">
              <a:rPr lang="en-US" smtClean="0"/>
              <a:pPr>
                <a:defRPr/>
              </a:pPr>
              <a:t>10</a:t>
            </a:fld>
            <a:endParaRPr lang="en-US"/>
          </a:p>
        </p:txBody>
      </p:sp>
    </p:spTree>
    <p:extLst>
      <p:ext uri="{BB962C8B-B14F-4D97-AF65-F5344CB8AC3E}">
        <p14:creationId xmlns:p14="http://schemas.microsoft.com/office/powerpoint/2010/main" val="3319505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A2B45F03-D3BF-4DB6-97ED-4FC2904F6A32}" type="slidenum">
              <a:rPr lang="en-US" sz="1200" u="none">
                <a:latin typeface="Arial" charset="0"/>
              </a:rPr>
              <a:pPr algn="r" defTabSz="901843" eaLnBrk="1" hangingPunct="1"/>
              <a:t>11</a:t>
            </a:fld>
            <a:endParaRPr lang="en-US" sz="1200" u="none">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dirty="0"/>
              <a:t>The question stem for these items is: “In your interactions with undergraduates, how often in the past year did you encourage them to:”</a:t>
            </a:r>
          </a:p>
          <a:p>
            <a:pPr eaLnBrk="1" hangingPunct="1"/>
            <a:endParaRPr lang="en-US" dirty="0"/>
          </a:p>
          <a:p>
            <a:pPr eaLnBrk="1" hangingPunct="1"/>
            <a:r>
              <a:rPr lang="en-US" dirty="0"/>
              <a:t>Item response options include “Frequently,” “Occasionally,” and “Not at All.” Only the first two responses are shown here.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A2B45F03-D3BF-4DB6-97ED-4FC2904F6A32}" type="slidenum">
              <a:rPr lang="en-US" sz="1200" u="none">
                <a:latin typeface="Arial" charset="0"/>
              </a:rPr>
              <a:pPr algn="r" defTabSz="901843" eaLnBrk="1" hangingPunct="1"/>
              <a:t>12</a:t>
            </a:fld>
            <a:endParaRPr lang="en-US" sz="1200" u="none">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dirty="0"/>
              <a:t>The question stem for these items is: “How frequently</a:t>
            </a:r>
            <a:r>
              <a:rPr lang="en-US" baseline="0" dirty="0"/>
              <a:t> do you incorporate the following forms of technology into your courses?</a:t>
            </a:r>
            <a:r>
              <a:rPr lang="en-US" dirty="0"/>
              <a:t>”</a:t>
            </a:r>
          </a:p>
          <a:p>
            <a:pPr eaLnBrk="1" hangingPunct="1"/>
            <a:endParaRPr lang="en-US" dirty="0"/>
          </a:p>
          <a:p>
            <a:pPr eaLnBrk="1" hangingPunct="1"/>
            <a:endParaRPr lang="en-US" dirty="0"/>
          </a:p>
          <a:p>
            <a:pPr eaLnBrk="1" hangingPunct="1"/>
            <a:r>
              <a:rPr lang="en-US" dirty="0"/>
              <a:t>Item response options include “Frequently,” “Occasionally,” and “Not at All.” Only the first two responses are shown here.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solidFill>
                  <a:schemeClr val="accent5"/>
                </a:solidFill>
              </a:defRPr>
            </a:lvl1pPr>
          </a:lstStyle>
          <a:p>
            <a:r>
              <a:rPr lang="en-US" dirty="0"/>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sz="2600" b="1">
                <a:effectLst/>
              </a:defRPr>
            </a:lvl1pPr>
          </a:lstStyle>
          <a:p>
            <a:r>
              <a:rPr lang="en-US" dirty="0"/>
              <a:t>Click to edit Master subtitle style</a:t>
            </a:r>
          </a:p>
        </p:txBody>
      </p:sp>
      <p:sp>
        <p:nvSpPr>
          <p:cNvPr id="5"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endParaRPr lang="en-US" dirty="0"/>
          </a:p>
        </p:txBody>
      </p:sp>
      <p:sp>
        <p:nvSpPr>
          <p:cNvPr id="6"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dirty="0"/>
              <a:t>2016-2017 HERI Faculty Survey</a:t>
            </a:r>
          </a:p>
        </p:txBody>
      </p:sp>
      <p:sp>
        <p:nvSpPr>
          <p:cNvPr id="7" name="Rectangle 25"/>
          <p:cNvSpPr>
            <a:spLocks noGrp="1" noChangeArrowheads="1"/>
          </p:cNvSpPr>
          <p:nvPr>
            <p:ph type="sldNum" sz="quarter" idx="12"/>
          </p:nvPr>
        </p:nvSpPr>
        <p:spPr/>
        <p:txBody>
          <a:bodyPr/>
          <a:lstStyle>
            <a:lvl1pPr>
              <a:defRPr/>
            </a:lvl1pPr>
          </a:lstStyle>
          <a:p>
            <a:pPr>
              <a:defRPr/>
            </a:pPr>
            <a:fld id="{7092BCF1-1328-4AE7-B48C-E9A84CF00A5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5" name="Rectangle 25"/>
          <p:cNvSpPr>
            <a:spLocks noGrp="1" noChangeArrowheads="1"/>
          </p:cNvSpPr>
          <p:nvPr>
            <p:ph type="sldNum" sz="quarter" idx="11"/>
          </p:nvPr>
        </p:nvSpPr>
        <p:spPr>
          <a:ln/>
        </p:spPr>
        <p:txBody>
          <a:bodyPr/>
          <a:lstStyle>
            <a:lvl1pPr>
              <a:defRPr/>
            </a:lvl1pPr>
          </a:lstStyle>
          <a:p>
            <a:pPr>
              <a:defRPr/>
            </a:pPr>
            <a:fld id="{F837FC3E-CD2C-49F2-914A-6C0C633AD8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5" name="Rectangle 25"/>
          <p:cNvSpPr>
            <a:spLocks noGrp="1" noChangeArrowheads="1"/>
          </p:cNvSpPr>
          <p:nvPr>
            <p:ph type="sldNum" sz="quarter" idx="11"/>
          </p:nvPr>
        </p:nvSpPr>
        <p:spPr>
          <a:ln/>
        </p:spPr>
        <p:txBody>
          <a:bodyPr/>
          <a:lstStyle>
            <a:lvl1pPr>
              <a:defRPr/>
            </a:lvl1pPr>
          </a:lstStyle>
          <a:p>
            <a:pPr>
              <a:defRPr/>
            </a:pPr>
            <a:fld id="{A2345506-D0F1-4ADE-BD4E-ECF7E58A9CE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5" name="Rectangle 25"/>
          <p:cNvSpPr>
            <a:spLocks noGrp="1" noChangeArrowheads="1"/>
          </p:cNvSpPr>
          <p:nvPr>
            <p:ph type="sldNum" sz="quarter" idx="11"/>
          </p:nvPr>
        </p:nvSpPr>
        <p:spPr>
          <a:ln/>
        </p:spPr>
        <p:txBody>
          <a:bodyPr/>
          <a:lstStyle>
            <a:lvl1pPr>
              <a:defRPr/>
            </a:lvl1pPr>
          </a:lstStyle>
          <a:p>
            <a:pPr>
              <a:defRPr/>
            </a:pPr>
            <a:fld id="{25D6ADC6-371E-4D07-BEDE-9B492F1765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accent5"/>
                </a:solidFill>
                <a:effectLst/>
                <a:latin typeface="Franklin Gothic Book" panose="020B0503020102020204" pitchFamily="34" charset="0"/>
              </a:defRPr>
            </a:lvl1pPr>
            <a:lvl2pPr>
              <a:defRPr>
                <a:effectLst/>
                <a:latin typeface="Franklin Gothic Book" panose="020B0503020102020204" pitchFamily="34" charset="0"/>
              </a:defRPr>
            </a:lvl2pPr>
            <a:lvl3pPr>
              <a:defRPr>
                <a:effectLst/>
                <a:latin typeface="Franklin Gothic Book" panose="020B0503020102020204" pitchFamily="34" charset="0"/>
              </a:defRPr>
            </a:lvl3pPr>
            <a:lvl4pPr>
              <a:defRPr>
                <a:effectLst/>
                <a:latin typeface="Franklin Gothic Book" panose="020B0503020102020204" pitchFamily="34" charset="0"/>
              </a:defRPr>
            </a:lvl4pPr>
            <a:lvl5pPr>
              <a:defRPr>
                <a:effectLst/>
                <a:latin typeface="Franklin Gothic Book" panose="020B05030201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5" name="Rectangle 25"/>
          <p:cNvSpPr>
            <a:spLocks noGrp="1" noChangeArrowheads="1"/>
          </p:cNvSpPr>
          <p:nvPr>
            <p:ph type="sldNum" sz="quarter" idx="11"/>
          </p:nvPr>
        </p:nvSpPr>
        <p:spPr>
          <a:ln/>
        </p:spPr>
        <p:txBody>
          <a:bodyPr/>
          <a:lstStyle>
            <a:lvl1pPr>
              <a:defRPr/>
            </a:lvl1pPr>
          </a:lstStyle>
          <a:p>
            <a:pPr>
              <a:defRPr/>
            </a:pPr>
            <a:fld id="{BC948261-BA7A-449B-AFF2-6BAF73509D1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5" name="Rectangle 25"/>
          <p:cNvSpPr>
            <a:spLocks noGrp="1" noChangeArrowheads="1"/>
          </p:cNvSpPr>
          <p:nvPr>
            <p:ph type="sldNum" sz="quarter" idx="11"/>
          </p:nvPr>
        </p:nvSpPr>
        <p:spPr>
          <a:ln/>
        </p:spPr>
        <p:txBody>
          <a:bodyPr/>
          <a:lstStyle>
            <a:lvl1pPr>
              <a:defRPr/>
            </a:lvl1pPr>
          </a:lstStyle>
          <a:p>
            <a:pPr>
              <a:defRPr/>
            </a:pPr>
            <a:fld id="{517A8D27-E786-4DE5-93B5-7651E3EC95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solidFill>
                  <a:schemeClr val="tx2"/>
                </a:solidFill>
                <a:effectLst/>
                <a:latin typeface="Franklin Gothic Book" panose="020B0503020102020204" pitchFamily="34" charset="0"/>
              </a:defRPr>
            </a:lvl1pPr>
            <a:lvl2pPr>
              <a:defRPr sz="2400">
                <a:solidFill>
                  <a:schemeClr val="tx2"/>
                </a:solidFill>
                <a:effectLst/>
                <a:latin typeface="Franklin Gothic Book" panose="020B0503020102020204" pitchFamily="34" charset="0"/>
              </a:defRPr>
            </a:lvl2pPr>
            <a:lvl3pPr>
              <a:defRPr sz="2000">
                <a:solidFill>
                  <a:schemeClr val="tx2"/>
                </a:solidFill>
                <a:effectLst/>
                <a:latin typeface="Franklin Gothic Book" panose="020B0503020102020204" pitchFamily="34" charset="0"/>
              </a:defRPr>
            </a:lvl3pPr>
            <a:lvl4pPr>
              <a:defRPr sz="1800">
                <a:solidFill>
                  <a:schemeClr val="tx2"/>
                </a:solidFill>
                <a:effectLst/>
                <a:latin typeface="Franklin Gothic Book" panose="020B0503020102020204" pitchFamily="34" charset="0"/>
              </a:defRPr>
            </a:lvl4pPr>
            <a:lvl5pPr>
              <a:defRPr sz="1800">
                <a:solidFill>
                  <a:schemeClr val="tx2"/>
                </a:solidFill>
                <a:effectLst/>
                <a:latin typeface="Franklin Gothic Book" panose="020B05030201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495800"/>
          </a:xfrm>
        </p:spPr>
        <p:txBody>
          <a:bodyPr/>
          <a:lstStyle>
            <a:lvl1pPr>
              <a:defRPr sz="2800">
                <a:effectLst/>
                <a:latin typeface="Franklin Gothic Book" panose="020B0503020102020204" pitchFamily="34" charset="0"/>
              </a:defRPr>
            </a:lvl1pPr>
            <a:lvl2pPr>
              <a:defRPr sz="2400">
                <a:effectLst/>
                <a:latin typeface="Franklin Gothic Book" panose="020B0503020102020204" pitchFamily="34" charset="0"/>
              </a:defRPr>
            </a:lvl2pPr>
            <a:lvl3pPr>
              <a:defRPr sz="2000">
                <a:effectLst/>
                <a:latin typeface="Franklin Gothic Book" panose="020B0503020102020204" pitchFamily="34" charset="0"/>
              </a:defRPr>
            </a:lvl3pPr>
            <a:lvl4pPr>
              <a:defRPr sz="1800">
                <a:effectLst/>
                <a:latin typeface="Franklin Gothic Book" panose="020B0503020102020204" pitchFamily="34" charset="0"/>
              </a:defRPr>
            </a:lvl4pPr>
            <a:lvl5pPr>
              <a:defRPr sz="1800">
                <a:effectLst/>
                <a:latin typeface="Franklin Gothic Book" panose="020B05030201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6" name="Rectangle 25"/>
          <p:cNvSpPr>
            <a:spLocks noGrp="1" noChangeArrowheads="1"/>
          </p:cNvSpPr>
          <p:nvPr>
            <p:ph type="sldNum" sz="quarter" idx="11"/>
          </p:nvPr>
        </p:nvSpPr>
        <p:spPr>
          <a:ln/>
        </p:spPr>
        <p:txBody>
          <a:bodyPr/>
          <a:lstStyle>
            <a:lvl1pPr>
              <a:defRPr/>
            </a:lvl1pPr>
          </a:lstStyle>
          <a:p>
            <a:pPr>
              <a:defRPr/>
            </a:pPr>
            <a:fld id="{D71C6D19-50F5-4908-8E2F-5A9DE754AD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8" name="Rectangle 25"/>
          <p:cNvSpPr>
            <a:spLocks noGrp="1" noChangeArrowheads="1"/>
          </p:cNvSpPr>
          <p:nvPr>
            <p:ph type="sldNum" sz="quarter" idx="11"/>
          </p:nvPr>
        </p:nvSpPr>
        <p:spPr>
          <a:ln/>
        </p:spPr>
        <p:txBody>
          <a:bodyPr/>
          <a:lstStyle>
            <a:lvl1pPr>
              <a:defRPr/>
            </a:lvl1pPr>
          </a:lstStyle>
          <a:p>
            <a:pPr>
              <a:defRPr/>
            </a:pPr>
            <a:fld id="{6BEE7808-5C01-43CF-A1C9-EE0151408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4" name="Rectangle 25"/>
          <p:cNvSpPr>
            <a:spLocks noGrp="1" noChangeArrowheads="1"/>
          </p:cNvSpPr>
          <p:nvPr>
            <p:ph type="sldNum" sz="quarter" idx="11"/>
          </p:nvPr>
        </p:nvSpPr>
        <p:spPr>
          <a:ln/>
        </p:spPr>
        <p:txBody>
          <a:bodyPr/>
          <a:lstStyle>
            <a:lvl1pPr>
              <a:defRPr/>
            </a:lvl1pPr>
          </a:lstStyle>
          <a:p>
            <a:pPr>
              <a:defRPr/>
            </a:pPr>
            <a:fld id="{D949EE2B-935A-47D8-A4DF-0973289B88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3" name="Rectangle 25"/>
          <p:cNvSpPr>
            <a:spLocks noGrp="1" noChangeArrowheads="1"/>
          </p:cNvSpPr>
          <p:nvPr>
            <p:ph type="sldNum" sz="quarter" idx="11"/>
          </p:nvPr>
        </p:nvSpPr>
        <p:spPr>
          <a:ln/>
        </p:spPr>
        <p:txBody>
          <a:bodyPr/>
          <a:lstStyle>
            <a:lvl1pPr>
              <a:defRPr/>
            </a:lvl1pPr>
          </a:lstStyle>
          <a:p>
            <a:pPr>
              <a:defRPr/>
            </a:pPr>
            <a:fld id="{AD5C4E08-4A6B-4B7B-AFB5-E34103AFDBD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6" name="Rectangle 25"/>
          <p:cNvSpPr>
            <a:spLocks noGrp="1" noChangeArrowheads="1"/>
          </p:cNvSpPr>
          <p:nvPr>
            <p:ph type="sldNum" sz="quarter" idx="11"/>
          </p:nvPr>
        </p:nvSpPr>
        <p:spPr>
          <a:ln/>
        </p:spPr>
        <p:txBody>
          <a:bodyPr/>
          <a:lstStyle>
            <a:lvl1pPr>
              <a:defRPr/>
            </a:lvl1pPr>
          </a:lstStyle>
          <a:p>
            <a:pPr>
              <a:defRPr/>
            </a:pPr>
            <a:fld id="{EA3129FE-F048-4F79-9903-7B16DB1380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dirty="0"/>
              <a:t>2016-2017 HERI Faculty Survey</a:t>
            </a:r>
          </a:p>
        </p:txBody>
      </p:sp>
      <p:sp>
        <p:nvSpPr>
          <p:cNvPr id="6" name="Rectangle 25"/>
          <p:cNvSpPr>
            <a:spLocks noGrp="1" noChangeArrowheads="1"/>
          </p:cNvSpPr>
          <p:nvPr>
            <p:ph type="sldNum" sz="quarter" idx="11"/>
          </p:nvPr>
        </p:nvSpPr>
        <p:spPr>
          <a:ln/>
        </p:spPr>
        <p:txBody>
          <a:bodyPr/>
          <a:lstStyle>
            <a:lvl1pPr>
              <a:defRPr/>
            </a:lvl1pPr>
          </a:lstStyle>
          <a:p>
            <a:pPr>
              <a:defRPr/>
            </a:pPr>
            <a:fld id="{2ACF150B-2C0C-4BE1-9128-56EB162B0F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3010"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9892" name="Rectangle 20"/>
          <p:cNvSpPr>
            <a:spLocks noGrp="1" noChangeArrowheads="1"/>
          </p:cNvSpPr>
          <p:nvPr>
            <p:ph type="ftr" sz="quarter" idx="3"/>
          </p:nvPr>
        </p:nvSpPr>
        <p:spPr bwMode="auto">
          <a:xfrm>
            <a:off x="2286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r>
              <a:rPr lang="en-US" dirty="0"/>
              <a:t>2016-2017 HERI Faculty Survey</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3014" name="Picture 8"/>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175" y="0"/>
            <a:ext cx="908050" cy="908050"/>
          </a:xfrm>
          <a:prstGeom prst="rect">
            <a:avLst/>
          </a:prstGeom>
          <a:noFill/>
          <a:ln w="9525">
            <a:noFill/>
            <a:miter lim="800000"/>
            <a:headEnd/>
            <a:tailEnd/>
          </a:ln>
        </p:spPr>
      </p:pic>
      <p:sp>
        <p:nvSpPr>
          <p:cNvPr id="79897" name="Rectangle 25"/>
          <p:cNvSpPr>
            <a:spLocks noGrp="1" noChangeArrowheads="1"/>
          </p:cNvSpPr>
          <p:nvPr>
            <p:ph type="sldNum" sz="quarter" idx="4"/>
          </p:nvPr>
        </p:nvSpPr>
        <p:spPr bwMode="auto">
          <a:xfrm>
            <a:off x="8229600"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pPr>
                <a:defRPr/>
              </a:pPr>
              <a:t>‹#›</a:t>
            </a:fld>
            <a:endParaRPr lang="en-US"/>
          </a:p>
        </p:txBody>
      </p:sp>
      <p:sp>
        <p:nvSpPr>
          <p:cNvPr id="8" name="TextBox 7">
            <a:hlinkClick r:id="rId15" action="ppaction://hlinksldjump"/>
          </p:cNvPr>
          <p:cNvSpPr txBox="1"/>
          <p:nvPr userDrawn="1"/>
        </p:nvSpPr>
        <p:spPr>
          <a:xfrm>
            <a:off x="5920871" y="6604084"/>
            <a:ext cx="1665841" cy="253916"/>
          </a:xfrm>
          <a:prstGeom prst="rect">
            <a:avLst/>
          </a:prstGeom>
          <a:noFill/>
        </p:spPr>
        <p:txBody>
          <a:bodyPr wrap="none" rtlCol="0">
            <a:spAutoFit/>
          </a:bodyPr>
          <a:lstStyle/>
          <a:p>
            <a:r>
              <a:rPr lang="en-US" sz="1050" dirty="0"/>
              <a:t>Return to Table </a:t>
            </a:r>
            <a:r>
              <a:rPr lang="en-US" sz="1050" dirty="0">
                <a:hlinkClick r:id="rId15" action="ppaction://hlinksldjump"/>
              </a:rPr>
              <a:t>of</a:t>
            </a:r>
            <a:r>
              <a:rPr lang="en-US" sz="1050" dirty="0"/>
              <a:t> Contents</a:t>
            </a:r>
          </a:p>
        </p:txBody>
      </p:sp>
    </p:spTree>
  </p:cSld>
  <p:clrMap bg1="lt1" tx1="dk1" bg2="lt2" tx2="dk2" accent1="accent1" accent2="accent2" accent3="accent3" accent4="accent4" accent5="accent5" accent6="accent6" hlink="hlink" folHlink="folHlink"/>
  <p:sldLayoutIdLst>
    <p:sldLayoutId id="2147484486"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 id="2147484485" r:id="rId12"/>
  </p:sldLayoutIdLst>
  <p:hf hd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chart" Target="../charts/chart1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chart" Target="../charts/char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chart" Target="../charts/chart1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chart" Target="../charts/chart1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chart" Target="../charts/chart1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chart" Target="../charts/chart16.xml"/></Relationships>
</file>

<file path=ppt/slides/_rels/slide2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chart" Target="../charts/chart1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chart" Target="../charts/chart1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chart" Target="../charts/chart2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chart" Target="../charts/chart21.xml"/></Relationships>
</file>

<file path=ppt/slides/_rels/slide3.xml.rels><?xml version="1.0" encoding="UTF-8" standalone="yes"?>
<Relationships xmlns="http://schemas.openxmlformats.org/package/2006/relationships"><Relationship Id="rId13" Type="http://schemas.openxmlformats.org/officeDocument/2006/relationships/slide" Target="slide15.xml"/><Relationship Id="rId18" Type="http://schemas.openxmlformats.org/officeDocument/2006/relationships/slide" Target="slide20.xml"/><Relationship Id="rId26" Type="http://schemas.openxmlformats.org/officeDocument/2006/relationships/slide" Target="slide29.xml"/><Relationship Id="rId3" Type="http://schemas.openxmlformats.org/officeDocument/2006/relationships/slide" Target="slide5.xml"/><Relationship Id="rId21" Type="http://schemas.openxmlformats.org/officeDocument/2006/relationships/slide" Target="slide23.xml"/><Relationship Id="rId34" Type="http://schemas.openxmlformats.org/officeDocument/2006/relationships/slide" Target="slide37.xml"/><Relationship Id="rId7" Type="http://schemas.openxmlformats.org/officeDocument/2006/relationships/slide" Target="slide9.xml"/><Relationship Id="rId12" Type="http://schemas.openxmlformats.org/officeDocument/2006/relationships/slide" Target="slide14.xml"/><Relationship Id="rId17" Type="http://schemas.openxmlformats.org/officeDocument/2006/relationships/slide" Target="slide19.xml"/><Relationship Id="rId25" Type="http://schemas.openxmlformats.org/officeDocument/2006/relationships/slide" Target="slide28.xml"/><Relationship Id="rId33" Type="http://schemas.openxmlformats.org/officeDocument/2006/relationships/slide" Target="slide36.xml"/><Relationship Id="rId2" Type="http://schemas.openxmlformats.org/officeDocument/2006/relationships/notesSlide" Target="../notesSlides/notesSlide3.xml"/><Relationship Id="rId16" Type="http://schemas.openxmlformats.org/officeDocument/2006/relationships/slide" Target="slide18.xml"/><Relationship Id="rId20" Type="http://schemas.openxmlformats.org/officeDocument/2006/relationships/slide" Target="slide22.xml"/><Relationship Id="rId29" Type="http://schemas.openxmlformats.org/officeDocument/2006/relationships/slide" Target="slide32.xml"/><Relationship Id="rId1" Type="http://schemas.openxmlformats.org/officeDocument/2006/relationships/slideLayout" Target="../slideLayouts/slideLayout4.xml"/><Relationship Id="rId6" Type="http://schemas.openxmlformats.org/officeDocument/2006/relationships/slide" Target="slide8.xml"/><Relationship Id="rId11" Type="http://schemas.openxmlformats.org/officeDocument/2006/relationships/slide" Target="slide13.xml"/><Relationship Id="rId24" Type="http://schemas.openxmlformats.org/officeDocument/2006/relationships/slide" Target="slide27.xml"/><Relationship Id="rId32" Type="http://schemas.openxmlformats.org/officeDocument/2006/relationships/slide" Target="slide35.xml"/><Relationship Id="rId5" Type="http://schemas.openxmlformats.org/officeDocument/2006/relationships/slide" Target="slide7.xml"/><Relationship Id="rId15" Type="http://schemas.openxmlformats.org/officeDocument/2006/relationships/slide" Target="slide17.xml"/><Relationship Id="rId23" Type="http://schemas.openxmlformats.org/officeDocument/2006/relationships/slide" Target="slide26.xml"/><Relationship Id="rId28" Type="http://schemas.openxmlformats.org/officeDocument/2006/relationships/slide" Target="slide31.xml"/><Relationship Id="rId10" Type="http://schemas.openxmlformats.org/officeDocument/2006/relationships/slide" Target="slide12.xml"/><Relationship Id="rId19" Type="http://schemas.openxmlformats.org/officeDocument/2006/relationships/slide" Target="slide21.xml"/><Relationship Id="rId31" Type="http://schemas.openxmlformats.org/officeDocument/2006/relationships/slide" Target="slide34.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6.xml"/><Relationship Id="rId22" Type="http://schemas.openxmlformats.org/officeDocument/2006/relationships/slide" Target="slide25.xml"/><Relationship Id="rId27" Type="http://schemas.openxmlformats.org/officeDocument/2006/relationships/slide" Target="slide30.xml"/><Relationship Id="rId30" Type="http://schemas.openxmlformats.org/officeDocument/2006/relationships/slide" Target="slide33.xml"/><Relationship Id="rId8" Type="http://schemas.openxmlformats.org/officeDocument/2006/relationships/slide" Target="slide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ags" Target="../tags/tag17.xml"/><Relationship Id="rId4" Type="http://schemas.openxmlformats.org/officeDocument/2006/relationships/chart" Target="../charts/chart2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18.xml"/><Relationship Id="rId4" Type="http://schemas.openxmlformats.org/officeDocument/2006/relationships/chart" Target="../charts/chart2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ags" Target="../tags/tag19.xml"/><Relationship Id="rId4" Type="http://schemas.openxmlformats.org/officeDocument/2006/relationships/chart" Target="../charts/chart2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20.xml"/><Relationship Id="rId4" Type="http://schemas.openxmlformats.org/officeDocument/2006/relationships/chart" Target="../charts/chart2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chart" Target="../charts/chart26.xml"/></Relationships>
</file>

<file path=ppt/slides/_rels/slide3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22.xml"/><Relationship Id="rId4" Type="http://schemas.openxmlformats.org/officeDocument/2006/relationships/chart" Target="../charts/chart28.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0" y="1768475"/>
            <a:ext cx="9144000" cy="1736725"/>
          </a:xfrm>
        </p:spPr>
        <p:txBody>
          <a:bodyPr/>
          <a:lstStyle/>
          <a:p>
            <a:pPr eaLnBrk="1" hangingPunct="1">
              <a:defRPr/>
            </a:pPr>
            <a:r>
              <a:rPr lang="en-US" dirty="0" smtClean="0">
                <a:latin typeface="Franklin Gothic Book" panose="020B0503020102020204" pitchFamily="34" charset="0"/>
              </a:rPr>
              <a:t>Sample University</a:t>
            </a:r>
            <a:r>
              <a:rPr lang="en-US" dirty="0">
                <a:latin typeface="Franklin Gothic Book" panose="020B0503020102020204" pitchFamily="34" charset="0"/>
              </a:rPr>
              <a:t/>
            </a:r>
            <a:br>
              <a:rPr lang="en-US" dirty="0">
                <a:latin typeface="Franklin Gothic Book" panose="020B0503020102020204" pitchFamily="34" charset="0"/>
              </a:rPr>
            </a:br>
            <a:r>
              <a:rPr lang="en-US" dirty="0">
                <a:solidFill>
                  <a:srgbClr val="1F2A44"/>
                </a:solidFill>
                <a:latin typeface="Franklin Gothic Book" panose="020B0503020102020204" pitchFamily="34" charset="0"/>
              </a:rPr>
              <a:t>HERI Faculty Survey</a:t>
            </a:r>
            <a:r>
              <a:rPr lang="en-US" dirty="0">
                <a:solidFill>
                  <a:schemeClr val="accent1"/>
                </a:solidFill>
                <a:latin typeface="Franklin Gothic Book" panose="020B0503020102020204" pitchFamily="34" charset="0"/>
              </a:rPr>
              <a:t/>
            </a:r>
            <a:br>
              <a:rPr lang="en-US" dirty="0">
                <a:solidFill>
                  <a:schemeClr val="accent1"/>
                </a:solidFill>
                <a:latin typeface="Franklin Gothic Book" panose="020B0503020102020204" pitchFamily="34" charset="0"/>
              </a:rPr>
            </a:br>
            <a:r>
              <a:rPr lang="en-US" dirty="0">
                <a:latin typeface="Franklin Gothic Book" panose="020B0503020102020204" pitchFamily="34" charset="0"/>
              </a:rPr>
              <a:t>2016-2017 Results</a:t>
            </a:r>
            <a:endParaRPr lang="en-US" sz="3200" dirty="0">
              <a:latin typeface="Franklin Gothic Book" panose="020B0503020102020204" pitchFamily="34" charset="0"/>
            </a:endParaRPr>
          </a:p>
        </p:txBody>
      </p:sp>
      <p:sp>
        <p:nvSpPr>
          <p:cNvPr id="2051" name="Rectangle 3"/>
          <p:cNvSpPr>
            <a:spLocks noGrp="1" noChangeArrowheads="1"/>
          </p:cNvSpPr>
          <p:nvPr>
            <p:ph type="subTitle" sz="quarter" idx="1"/>
            <p:custDataLst>
              <p:tags r:id="rId1"/>
            </p:custDataLst>
          </p:nvPr>
        </p:nvSpPr>
        <p:spPr>
          <a:xfrm>
            <a:off x="0" y="3962400"/>
            <a:ext cx="9144000" cy="2057400"/>
          </a:xfrm>
        </p:spPr>
        <p:txBody>
          <a:bodyPr/>
          <a:lstStyle/>
          <a:p>
            <a:pPr eaLnBrk="1" hangingPunct="1">
              <a:lnSpc>
                <a:spcPct val="80000"/>
              </a:lnSpc>
              <a:spcBef>
                <a:spcPct val="10000"/>
              </a:spcBef>
              <a:defRPr/>
            </a:pPr>
            <a:r>
              <a:rPr lang="en-US" sz="1800" b="1" dirty="0">
                <a:effectLst/>
                <a:latin typeface="Franklin Gothic Book" panose="020B0503020102020204" pitchFamily="34" charset="0"/>
              </a:rPr>
              <a:t>Full-Time Undergraduate Teaching Faculty</a:t>
            </a:r>
          </a:p>
          <a:p>
            <a:pPr eaLnBrk="1" hangingPunct="1">
              <a:lnSpc>
                <a:spcPct val="80000"/>
              </a:lnSpc>
              <a:spcBef>
                <a:spcPct val="10000"/>
              </a:spcBef>
              <a:defRPr/>
            </a:pPr>
            <a:endParaRPr lang="en-US" sz="1800" b="1" dirty="0">
              <a:effectLst/>
              <a:latin typeface="Franklin Gothic Book" panose="020B0503020102020204" pitchFamily="34" charset="0"/>
            </a:endParaRPr>
          </a:p>
          <a:p>
            <a:pPr eaLnBrk="1" hangingPunct="1">
              <a:lnSpc>
                <a:spcPct val="80000"/>
              </a:lnSpc>
              <a:spcBef>
                <a:spcPct val="10000"/>
              </a:spcBef>
              <a:defRPr/>
            </a:pPr>
            <a:r>
              <a:rPr lang="en-US" sz="2200" b="1" dirty="0" smtClean="0">
                <a:effectLst/>
                <a:latin typeface="Franklin Gothic Book" panose="020B0503020102020204" pitchFamily="34" charset="0"/>
              </a:rPr>
              <a:t>Sample University</a:t>
            </a:r>
            <a:endParaRPr lang="en-US" sz="2200" b="1" dirty="0">
              <a:effectLst/>
              <a:latin typeface="Franklin Gothic Book" panose="020B0503020102020204" pitchFamily="34" charset="0"/>
            </a:endParaRPr>
          </a:p>
          <a:p>
            <a:pPr eaLnBrk="1" hangingPunct="1">
              <a:lnSpc>
                <a:spcPct val="80000"/>
              </a:lnSpc>
              <a:spcBef>
                <a:spcPct val="10000"/>
              </a:spcBef>
              <a:defRPr/>
            </a:pPr>
            <a:r>
              <a:rPr lang="en-US" sz="1800" b="1" dirty="0" smtClean="0">
                <a:effectLst/>
                <a:latin typeface="Franklin Gothic Book" panose="020B0503020102020204" pitchFamily="34" charset="0"/>
              </a:rPr>
              <a:t>N=78</a:t>
            </a:r>
            <a:endParaRPr lang="en-US" sz="1800" b="1" dirty="0">
              <a:effectLst/>
              <a:latin typeface="Franklin Gothic Book" panose="020B0503020102020204" pitchFamily="34" charset="0"/>
            </a:endParaRPr>
          </a:p>
          <a:p>
            <a:pPr eaLnBrk="1" hangingPunct="1">
              <a:lnSpc>
                <a:spcPct val="80000"/>
              </a:lnSpc>
              <a:spcBef>
                <a:spcPct val="10000"/>
              </a:spcBef>
              <a:defRPr/>
            </a:pPr>
            <a:endParaRPr lang="en-US" sz="1200" b="1" dirty="0">
              <a:effectLst/>
              <a:latin typeface="Franklin Gothic Book" panose="020B0503020102020204" pitchFamily="34" charset="0"/>
            </a:endParaRPr>
          </a:p>
          <a:p>
            <a:pPr eaLnBrk="1" hangingPunct="1">
              <a:lnSpc>
                <a:spcPct val="80000"/>
              </a:lnSpc>
              <a:spcBef>
                <a:spcPct val="10000"/>
              </a:spcBef>
              <a:defRPr/>
            </a:pPr>
            <a:r>
              <a:rPr lang="en-US" sz="2200" dirty="0" smtClean="0">
                <a:latin typeface="Franklin Gothic Book" panose="020B0503020102020204" pitchFamily="34" charset="0"/>
              </a:rPr>
              <a:t>Comparison Group</a:t>
            </a:r>
            <a:endParaRPr lang="en-US" sz="2200" b="1" dirty="0">
              <a:effectLst/>
              <a:latin typeface="Franklin Gothic Book" panose="020B0503020102020204" pitchFamily="34" charset="0"/>
            </a:endParaRPr>
          </a:p>
          <a:p>
            <a:pPr eaLnBrk="1" hangingPunct="1">
              <a:lnSpc>
                <a:spcPct val="80000"/>
              </a:lnSpc>
              <a:spcBef>
                <a:spcPct val="10000"/>
              </a:spcBef>
              <a:defRPr/>
            </a:pPr>
            <a:r>
              <a:rPr lang="en-US" sz="1800" dirty="0">
                <a:latin typeface="Franklin Gothic Book" panose="020B0503020102020204" pitchFamily="34" charset="0"/>
              </a:rPr>
              <a:t>N=3,635</a:t>
            </a:r>
            <a:endParaRPr lang="en-US" sz="1800" b="1" dirty="0">
              <a:effectLst/>
              <a:latin typeface="Franklin Gothic Book" panose="020B0503020102020204" pitchFamily="34" charset="0"/>
            </a:endParaRPr>
          </a:p>
        </p:txBody>
      </p:sp>
      <p:sp>
        <p:nvSpPr>
          <p:cNvPr id="45060" name="Text Box 5"/>
          <p:cNvSpPr txBox="1">
            <a:spLocks noChangeArrowheads="1"/>
          </p:cNvSpPr>
          <p:nvPr/>
        </p:nvSpPr>
        <p:spPr bwMode="auto">
          <a:xfrm>
            <a:off x="0" y="6172200"/>
            <a:ext cx="9144000" cy="274638"/>
          </a:xfrm>
          <a:prstGeom prst="rect">
            <a:avLst/>
          </a:prstGeom>
          <a:noFill/>
          <a:ln w="9525">
            <a:noFill/>
            <a:miter lim="800000"/>
            <a:headEnd/>
            <a:tailEnd/>
          </a:ln>
        </p:spPr>
        <p:txBody>
          <a:bodyPr>
            <a:spAutoFit/>
          </a:bodyPr>
          <a:lstStyle/>
          <a:p>
            <a:pPr algn="ctr"/>
            <a:r>
              <a:rPr lang="en-US" sz="1200" i="1" u="none" dirty="0">
                <a:solidFill>
                  <a:schemeClr val="accent5"/>
                </a:solidFill>
                <a:latin typeface="Franklin Gothic Book" panose="020B0503020102020204" pitchFamily="34" charset="0"/>
              </a:rPr>
              <a:t>Higher Education Research Institute, University of California at Los Angeles</a:t>
            </a:r>
          </a:p>
        </p:txBody>
      </p:sp>
      <p:sp>
        <p:nvSpPr>
          <p:cNvPr id="7" name="TextBox 6"/>
          <p:cNvSpPr txBox="1"/>
          <p:nvPr/>
        </p:nvSpPr>
        <p:spPr>
          <a:xfrm>
            <a:off x="0" y="0"/>
            <a:ext cx="990600" cy="1016000"/>
          </a:xfrm>
          <a:prstGeom prst="rect">
            <a:avLst/>
          </a:prstGeom>
          <a:solidFill>
            <a:schemeClr val="bg1"/>
          </a:solidFill>
        </p:spPr>
        <p:txBody>
          <a:bodyPr>
            <a:spAutoFit/>
          </a:bodyPr>
          <a:lstStyle/>
          <a:p>
            <a:pPr>
              <a:defRPr/>
            </a:pPr>
            <a:endParaRPr lang="en-US" dirty="0"/>
          </a:p>
          <a:p>
            <a:pPr>
              <a:defRPr/>
            </a:pPr>
            <a:endParaRPr lang="en-US" dirty="0"/>
          </a:p>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7012"/>
            <a:ext cx="9140825" cy="1754187"/>
          </a:xfrm>
        </p:spPr>
        <p:txBody>
          <a:bodyPr/>
          <a:lstStyle/>
          <a:p>
            <a:pPr>
              <a:spcBef>
                <a:spcPts val="1200"/>
              </a:spcBef>
              <a:spcAft>
                <a:spcPts val="600"/>
              </a:spcAft>
            </a:pPr>
            <a:r>
              <a:rPr lang="en-US" dirty="0"/>
              <a:t>Student-Centered Pedagogy</a:t>
            </a:r>
            <a:br>
              <a:rPr lang="en-US" dirty="0"/>
            </a:br>
            <a:r>
              <a:rPr lang="en-US" sz="1800" b="0" i="1" dirty="0">
                <a:solidFill>
                  <a:schemeClr val="accent5"/>
                </a:solidFill>
              </a:rPr>
              <a:t>Student-Centered Pedagogy </a:t>
            </a:r>
            <a:r>
              <a:rPr lang="en-US" sz="1800" b="0" dirty="0">
                <a:solidFill>
                  <a:schemeClr val="accent5"/>
                </a:solidFill>
              </a:rPr>
              <a:t>measures the extent to which faculty use student-centered teaching and evaluation methods in their courses.</a:t>
            </a:r>
            <a:endParaRPr lang="en-US" b="0" dirty="0">
              <a:solidFill>
                <a:schemeClr val="accent5"/>
              </a:solidFill>
            </a:endParaRPr>
          </a:p>
        </p:txBody>
      </p:sp>
      <p:sp>
        <p:nvSpPr>
          <p:cNvPr id="4" name="Content Placeholder 3"/>
          <p:cNvSpPr>
            <a:spLocks noGrp="1"/>
          </p:cNvSpPr>
          <p:nvPr>
            <p:ph sz="half" idx="2"/>
          </p:nvPr>
        </p:nvSpPr>
        <p:spPr>
          <a:xfrm>
            <a:off x="5791200" y="2209800"/>
            <a:ext cx="3048000" cy="3886200"/>
          </a:xfrm>
        </p:spPr>
        <p:txBody>
          <a:bodyPr/>
          <a:lstStyle/>
          <a:p>
            <a:pPr marL="0" indent="0" algn="ctr">
              <a:buNone/>
              <a:defRPr/>
            </a:pPr>
            <a:r>
              <a:rPr lang="en-US" sz="1400" b="1" u="sng" dirty="0">
                <a:solidFill>
                  <a:schemeClr val="tx2"/>
                </a:solidFill>
                <a:latin typeface="+mn-lt"/>
              </a:rPr>
              <a:t>Construct Items</a:t>
            </a:r>
          </a:p>
          <a:p>
            <a:pPr marL="0" indent="0" algn="ctr">
              <a:spcBef>
                <a:spcPts val="0"/>
              </a:spcBef>
              <a:buNone/>
              <a:defRPr/>
            </a:pPr>
            <a:endParaRPr lang="en-US" sz="1400" b="1" dirty="0">
              <a:solidFill>
                <a:schemeClr val="tx2"/>
              </a:solidFill>
              <a:latin typeface="+mn-lt"/>
            </a:endParaRPr>
          </a:p>
          <a:p>
            <a:pPr marL="114300" indent="-114300">
              <a:buFont typeface="Arial" pitchFamily="34" charset="0"/>
              <a:buChar char="•"/>
              <a:defRPr/>
            </a:pPr>
            <a:r>
              <a:rPr lang="en-US" sz="1400" b="1" dirty="0">
                <a:solidFill>
                  <a:schemeClr val="tx2"/>
                </a:solidFill>
                <a:latin typeface="+mn-lt"/>
              </a:rPr>
              <a:t>Student presentations</a:t>
            </a:r>
          </a:p>
          <a:p>
            <a:pPr marL="114300" indent="-114300">
              <a:buFont typeface="Arial" pitchFamily="34" charset="0"/>
              <a:buChar char="•"/>
              <a:defRPr/>
            </a:pPr>
            <a:r>
              <a:rPr lang="en-US" sz="1400" b="1" dirty="0">
                <a:solidFill>
                  <a:schemeClr val="tx2"/>
                </a:solidFill>
                <a:latin typeface="+mn-lt"/>
              </a:rPr>
              <a:t>Student evaluations of each others’ work</a:t>
            </a:r>
          </a:p>
          <a:p>
            <a:pPr marL="114300" indent="-114300">
              <a:buFont typeface="Arial" pitchFamily="34" charset="0"/>
              <a:buChar char="•"/>
              <a:defRPr/>
            </a:pPr>
            <a:r>
              <a:rPr lang="en-US" sz="1400" b="1" dirty="0">
                <a:solidFill>
                  <a:schemeClr val="tx2"/>
                </a:solidFill>
                <a:latin typeface="+mn-lt"/>
              </a:rPr>
              <a:t>Class discussions</a:t>
            </a:r>
          </a:p>
          <a:p>
            <a:pPr marL="114300" indent="-114300">
              <a:buFont typeface="Arial" pitchFamily="34" charset="0"/>
              <a:buChar char="•"/>
              <a:defRPr/>
            </a:pPr>
            <a:r>
              <a:rPr lang="en-US" sz="1400" b="1" dirty="0">
                <a:solidFill>
                  <a:schemeClr val="tx2"/>
                </a:solidFill>
                <a:latin typeface="+mn-lt"/>
              </a:rPr>
              <a:t>Cooperative learning (small groups)</a:t>
            </a:r>
          </a:p>
          <a:p>
            <a:pPr marL="114300" indent="-114300">
              <a:buFont typeface="Arial" pitchFamily="34" charset="0"/>
              <a:buChar char="•"/>
              <a:defRPr/>
            </a:pPr>
            <a:r>
              <a:rPr lang="en-US" sz="1400" b="1" dirty="0">
                <a:solidFill>
                  <a:schemeClr val="tx2"/>
                </a:solidFill>
                <a:latin typeface="+mn-lt"/>
              </a:rPr>
              <a:t>Experiential learning/Field studies</a:t>
            </a:r>
          </a:p>
          <a:p>
            <a:pPr marL="114300" indent="-114300">
              <a:buFont typeface="Arial" pitchFamily="34" charset="0"/>
              <a:buChar char="•"/>
              <a:defRPr/>
            </a:pPr>
            <a:r>
              <a:rPr lang="en-US" sz="1400" b="1" dirty="0">
                <a:solidFill>
                  <a:schemeClr val="tx2"/>
                </a:solidFill>
                <a:latin typeface="+mn-lt"/>
              </a:rPr>
              <a:t>Group projects</a:t>
            </a:r>
          </a:p>
          <a:p>
            <a:pPr marL="114300" indent="-114300">
              <a:buFont typeface="Arial" pitchFamily="34" charset="0"/>
              <a:buChar char="•"/>
              <a:defRPr/>
            </a:pPr>
            <a:r>
              <a:rPr lang="en-US" sz="1400" b="1" dirty="0">
                <a:solidFill>
                  <a:schemeClr val="tx2"/>
                </a:solidFill>
                <a:latin typeface="+mn-lt"/>
              </a:rPr>
              <a:t>Reflective writing/journaling</a:t>
            </a:r>
          </a:p>
          <a:p>
            <a:pPr marL="114300" indent="-114300">
              <a:buFont typeface="Arial" pitchFamily="34" charset="0"/>
              <a:buChar char="•"/>
              <a:defRPr/>
            </a:pPr>
            <a:r>
              <a:rPr lang="en-US" sz="1400" b="1" dirty="0">
                <a:solidFill>
                  <a:schemeClr val="tx2"/>
                </a:solidFill>
                <a:latin typeface="+mn-lt"/>
              </a:rPr>
              <a:t>Using student inquiry to drive learning</a:t>
            </a:r>
          </a:p>
        </p:txBody>
      </p:sp>
      <p:sp>
        <p:nvSpPr>
          <p:cNvPr id="5" name="Footer Placeholder 4"/>
          <p:cNvSpPr>
            <a:spLocks noGrp="1"/>
          </p:cNvSpPr>
          <p:nvPr>
            <p:ph type="ftr" sz="quarter" idx="10"/>
          </p:nvPr>
        </p:nvSpPr>
        <p:spPr/>
        <p:txBody>
          <a:bodyPr/>
          <a:lstStyle/>
          <a:p>
            <a:pPr>
              <a:defRPr/>
            </a:pPr>
            <a:r>
              <a:rPr lang="en-US" dirty="0"/>
              <a:t>2016-2017 HERI Faculty Survey</a:t>
            </a:r>
          </a:p>
        </p:txBody>
      </p:sp>
      <p:sp>
        <p:nvSpPr>
          <p:cNvPr id="6" name="Slide Number Placeholder 5"/>
          <p:cNvSpPr>
            <a:spLocks noGrp="1"/>
          </p:cNvSpPr>
          <p:nvPr>
            <p:ph type="sldNum" sz="quarter" idx="11"/>
          </p:nvPr>
        </p:nvSpPr>
        <p:spPr/>
        <p:txBody>
          <a:bodyPr/>
          <a:lstStyle/>
          <a:p>
            <a:pPr>
              <a:defRPr/>
            </a:pPr>
            <a:fld id="{D71C6D19-50F5-4908-8E2F-5A9DE754AD90}" type="slidenum">
              <a:rPr lang="en-US" smtClean="0"/>
              <a:pPr>
                <a:defRPr/>
              </a:pPr>
              <a:t>10</a:t>
            </a:fld>
            <a:endParaRPr lang="en-US"/>
          </a:p>
        </p:txBody>
      </p:sp>
      <p:graphicFrame>
        <p:nvGraphicFramePr>
          <p:cNvPr id="7" name="Habits of Mind"/>
          <p:cNvGraphicFramePr>
            <a:graphicFrameLocks noGrp="1"/>
          </p:cNvGraphicFramePr>
          <p:nvPr>
            <p:ph sz="half" idx="1"/>
            <p:extLst>
              <p:ext uri="{D42A27DB-BD31-4B8C-83A1-F6EECF244321}">
                <p14:modId xmlns:p14="http://schemas.microsoft.com/office/powerpoint/2010/main" val="826802199"/>
              </p:ext>
            </p:extLst>
          </p:nvPr>
        </p:nvGraphicFramePr>
        <p:xfrm>
          <a:off x="457200" y="1600200"/>
          <a:ext cx="50292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15"/>
          <p:cNvSpPr>
            <a:spLocks noChangeArrowheads="1"/>
          </p:cNvSpPr>
          <p:nvPr/>
        </p:nvSpPr>
        <p:spPr bwMode="auto">
          <a:xfrm>
            <a:off x="1676400" y="6172200"/>
            <a:ext cx="3048000" cy="276999"/>
          </a:xfrm>
          <a:prstGeom prst="rect">
            <a:avLst/>
          </a:prstGeom>
          <a:noFill/>
          <a:ln w="9525">
            <a:noFill/>
            <a:miter lim="800000"/>
            <a:headEnd/>
            <a:tailEnd/>
          </a:ln>
        </p:spPr>
        <p:txBody>
          <a:bodyPr wrap="square">
            <a:spAutoFit/>
          </a:bodyPr>
          <a:lstStyle/>
          <a:p>
            <a:pPr>
              <a:defRPr/>
            </a:pPr>
            <a:r>
              <a:rPr lang="en-US" sz="1200" b="1" u="none" dirty="0">
                <a:solidFill>
                  <a:schemeClr val="accent5"/>
                </a:solidFill>
              </a:rPr>
              <a:t>■</a:t>
            </a:r>
            <a:r>
              <a:rPr lang="en-US" sz="1200" b="1" u="none" dirty="0">
                <a:solidFill>
                  <a:schemeClr val="tx2"/>
                </a:solidFill>
              </a:rPr>
              <a:t> Your Institution  ■ Comparison Group</a:t>
            </a:r>
          </a:p>
        </p:txBody>
      </p:sp>
    </p:spTree>
    <p:extLst>
      <p:ext uri="{BB962C8B-B14F-4D97-AF65-F5344CB8AC3E}">
        <p14:creationId xmlns:p14="http://schemas.microsoft.com/office/powerpoint/2010/main" val="3145143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420077C4-99D4-410B-A6B0-00E23972A0F6}" type="slidenum">
              <a:rPr lang="en-US" sz="1200" u="none"/>
              <a:pPr algn="r" eaLnBrk="1" hangingPunct="1"/>
              <a:t>11</a:t>
            </a:fld>
            <a:endParaRPr lang="en-US" sz="1200" u="none"/>
          </a:p>
        </p:txBody>
      </p:sp>
      <p:sp>
        <p:nvSpPr>
          <p:cNvPr id="12293" name="Slide Number Placeholder 9"/>
          <p:cNvSpPr>
            <a:spLocks noGrp="1"/>
          </p:cNvSpPr>
          <p:nvPr>
            <p:ph type="sldNum" sz="quarter" idx="11"/>
          </p:nvPr>
        </p:nvSpPr>
        <p:spPr>
          <a:noFill/>
        </p:spPr>
        <p:txBody>
          <a:bodyPr/>
          <a:lstStyle/>
          <a:p>
            <a:fld id="{D7F66E0F-EE64-4787-99B2-BEDAAD925C0A}" type="slidenum">
              <a:rPr lang="en-US" smtClean="0"/>
              <a:pPr/>
              <a:t>11</a:t>
            </a:fld>
            <a:endParaRPr lang="en-US"/>
          </a:p>
        </p:txBody>
      </p:sp>
      <p:graphicFrame>
        <p:nvGraphicFramePr>
          <p:cNvPr id="9" name="Interpersonal Validation"/>
          <p:cNvGraphicFramePr>
            <a:graphicFrameLocks noChangeAspect="1"/>
          </p:cNvGraphicFramePr>
          <p:nvPr>
            <p:custDataLst>
              <p:tags r:id="rId1"/>
            </p:custDataLst>
            <p:extLst>
              <p:ext uri="{D42A27DB-BD31-4B8C-83A1-F6EECF244321}">
                <p14:modId xmlns:p14="http://schemas.microsoft.com/office/powerpoint/2010/main" val="3954310470"/>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7415" name="TextBox 9"/>
          <p:cNvSpPr txBox="1">
            <a:spLocks noChangeArrowheads="1"/>
          </p:cNvSpPr>
          <p:nvPr/>
        </p:nvSpPr>
        <p:spPr bwMode="auto">
          <a:xfrm>
            <a:off x="609600" y="5181601"/>
            <a:ext cx="8483600" cy="1384995"/>
          </a:xfrm>
          <a:prstGeom prst="rect">
            <a:avLst/>
          </a:prstGeom>
          <a:noFill/>
          <a:ln w="9525">
            <a:noFill/>
            <a:miter lim="800000"/>
            <a:headEnd/>
            <a:tailEnd/>
          </a:ln>
        </p:spPr>
        <p:txBody>
          <a:bodyPr wrap="square" numCol="5">
            <a:spAutoFit/>
          </a:bodyPr>
          <a:lstStyle/>
          <a:p>
            <a:pPr algn="ctr">
              <a:defRPr/>
            </a:pPr>
            <a:r>
              <a:rPr lang="en-US" sz="1200" b="1" u="none" dirty="0">
                <a:solidFill>
                  <a:schemeClr val="tx2"/>
                </a:solidFill>
              </a:rPr>
              <a:t>Support their opinions with a logical argument</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Seek solutions to </a:t>
            </a:r>
          </a:p>
          <a:p>
            <a:pPr algn="ctr">
              <a:defRPr/>
            </a:pPr>
            <a:r>
              <a:rPr lang="en-US" sz="1200" b="1" u="none" dirty="0">
                <a:solidFill>
                  <a:schemeClr val="tx2"/>
                </a:solidFill>
              </a:rPr>
              <a:t>problems and explain them to others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Look up scientific research articles and resources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Explore topics on their own, even though it was not required for class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Accept mistakes as part of the learning process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p:txBody>
      </p:sp>
      <p:sp>
        <p:nvSpPr>
          <p:cNvPr id="11" name="Rectangle 2"/>
          <p:cNvSpPr txBox="1">
            <a:spLocks noChangeArrowheads="1"/>
          </p:cNvSpPr>
          <p:nvPr/>
        </p:nvSpPr>
        <p:spPr bwMode="auto">
          <a:xfrm>
            <a:off x="914400" y="152400"/>
            <a:ext cx="8226425" cy="1447800"/>
          </a:xfrm>
          <a:prstGeom prst="rect">
            <a:avLst/>
          </a:prstGeom>
          <a:noFill/>
          <a:ln w="9525">
            <a:noFill/>
            <a:miter lim="800000"/>
            <a:headEnd/>
            <a:tailEnd/>
          </a:ln>
        </p:spPr>
        <p:txBody>
          <a:bodyPr anchor="ctr" anchorCtr="1"/>
          <a:lstStyle/>
          <a:p>
            <a:pPr algn="ctr" eaLnBrk="1" hangingPunct="1">
              <a:defRPr/>
            </a:pPr>
            <a:r>
              <a:rPr lang="en-US" sz="2800" b="1" u="none" kern="0" dirty="0">
                <a:solidFill>
                  <a:schemeClr val="tx2"/>
                </a:solidFill>
                <a:latin typeface="Franklin Gothic Medium" panose="020B0603020102020204" pitchFamily="34" charset="0"/>
                <a:ea typeface="+mj-ea"/>
                <a:cs typeface="+mj-cs"/>
              </a:rPr>
              <a:t>Habits of Mind</a:t>
            </a:r>
            <a:endParaRPr lang="en-US" sz="1600" b="1" u="none" kern="0" dirty="0">
              <a:solidFill>
                <a:srgbClr val="7680AC"/>
              </a:solidFill>
              <a:latin typeface="Franklin Gothic Medium" panose="020B0603020102020204" pitchFamily="34" charset="0"/>
              <a:ea typeface="+mj-ea"/>
              <a:cs typeface="+mj-cs"/>
            </a:endParaRPr>
          </a:p>
          <a:p>
            <a:pPr algn="ctr" eaLnBrk="1" hangingPunct="1">
              <a:defRPr/>
            </a:pPr>
            <a:r>
              <a:rPr lang="en-US" sz="1800" u="none" kern="0" dirty="0">
                <a:solidFill>
                  <a:schemeClr val="accent5"/>
                </a:solidFill>
                <a:latin typeface="Franklin Gothic Medium" panose="020B0603020102020204" pitchFamily="34" charset="0"/>
                <a:ea typeface="+mj-ea"/>
                <a:cs typeface="+mj-cs"/>
              </a:rPr>
              <a:t>These items measure the extent to which faculty structure courses to develop habits of mind for lifelong learning in students.</a:t>
            </a:r>
          </a:p>
        </p:txBody>
      </p:sp>
      <p:sp>
        <p:nvSpPr>
          <p:cNvPr id="12"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5"/>
                </a:solidFill>
              </a:rPr>
              <a:t>■</a:t>
            </a:r>
            <a:r>
              <a:rPr lang="en-US" sz="1400" b="1" u="none" dirty="0">
                <a:solidFill>
                  <a:srgbClr val="CCFFFF"/>
                </a:solidFill>
              </a:rPr>
              <a:t> </a:t>
            </a:r>
            <a:r>
              <a:rPr lang="en-US" sz="1200" u="none" dirty="0">
                <a:solidFill>
                  <a:schemeClr val="tx2"/>
                </a:solidFill>
              </a:rPr>
              <a:t>Frequently</a:t>
            </a:r>
          </a:p>
          <a:p>
            <a:pPr>
              <a:defRPr/>
            </a:pPr>
            <a:r>
              <a:rPr lang="en-US" sz="1400" u="none" dirty="0">
                <a:solidFill>
                  <a:schemeClr val="accent5">
                    <a:lumMod val="60000"/>
                    <a:lumOff val="40000"/>
                  </a:schemeClr>
                </a:solidFill>
              </a:rPr>
              <a:t>■</a:t>
            </a:r>
            <a:r>
              <a:rPr lang="en-US" sz="1400" u="none" dirty="0">
                <a:solidFill>
                  <a:srgbClr val="CCFFFF"/>
                </a:solidFill>
              </a:rPr>
              <a:t> </a:t>
            </a:r>
            <a:r>
              <a:rPr lang="en-US" sz="1200" u="none" dirty="0">
                <a:solidFill>
                  <a:schemeClr val="tx2"/>
                </a:solidFill>
              </a:rPr>
              <a:t>Occasionally</a:t>
            </a:r>
            <a:endParaRPr lang="en-US" sz="1400" u="none" dirty="0">
              <a:solidFill>
                <a:schemeClr val="tx2"/>
              </a:solidFill>
            </a:endParaRPr>
          </a:p>
          <a:p>
            <a:pPr>
              <a:defRPr/>
            </a:pPr>
            <a:endParaRPr lang="en-US" sz="1200" b="1" u="none" dirty="0"/>
          </a:p>
          <a:p>
            <a:pPr>
              <a:defRPr/>
            </a:pPr>
            <a:r>
              <a:rPr lang="en-US" sz="1200" b="1" u="none" dirty="0">
                <a:solidFill>
                  <a:schemeClr val="tx2"/>
                </a:solidFill>
              </a:rPr>
              <a:t>Comparison Group</a:t>
            </a:r>
          </a:p>
          <a:p>
            <a:pPr>
              <a:defRPr/>
            </a:pPr>
            <a:r>
              <a:rPr lang="en-US" sz="1400" b="1" u="none" dirty="0">
                <a:solidFill>
                  <a:schemeClr val="tx2"/>
                </a:solidFill>
              </a:rPr>
              <a:t>■</a:t>
            </a:r>
            <a:r>
              <a:rPr lang="en-US" sz="1400" b="1" u="none" dirty="0">
                <a:solidFill>
                  <a:schemeClr val="accent2"/>
                </a:solidFill>
              </a:rPr>
              <a:t> </a:t>
            </a:r>
            <a:r>
              <a:rPr lang="en-US" sz="1200" u="none" dirty="0">
                <a:solidFill>
                  <a:schemeClr val="tx2"/>
                </a:solidFill>
              </a:rPr>
              <a:t>Frequently</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rgbClr val="FFCC00"/>
                </a:solidFill>
              </a:rPr>
              <a:t> </a:t>
            </a:r>
            <a:r>
              <a:rPr lang="en-US" sz="1200" u="none" dirty="0">
                <a:solidFill>
                  <a:schemeClr val="tx2"/>
                </a:solidFill>
              </a:rPr>
              <a:t>Occasionally</a:t>
            </a:r>
          </a:p>
          <a:p>
            <a:pPr>
              <a:defRPr/>
            </a:pPr>
            <a:endParaRPr lang="en-US" sz="1200" b="1" u="none" dirty="0"/>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3364291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420077C4-99D4-410B-A6B0-00E23972A0F6}" type="slidenum">
              <a:rPr lang="en-US" sz="1200" u="none"/>
              <a:pPr algn="r" eaLnBrk="1" hangingPunct="1"/>
              <a:t>12</a:t>
            </a:fld>
            <a:endParaRPr lang="en-US" sz="1200" u="none"/>
          </a:p>
        </p:txBody>
      </p:sp>
      <p:sp>
        <p:nvSpPr>
          <p:cNvPr id="12293" name="Slide Number Placeholder 9"/>
          <p:cNvSpPr>
            <a:spLocks noGrp="1"/>
          </p:cNvSpPr>
          <p:nvPr>
            <p:ph type="sldNum" sz="quarter" idx="11"/>
          </p:nvPr>
        </p:nvSpPr>
        <p:spPr>
          <a:noFill/>
        </p:spPr>
        <p:txBody>
          <a:bodyPr/>
          <a:lstStyle/>
          <a:p>
            <a:fld id="{D7F66E0F-EE64-4787-99B2-BEDAAD925C0A}" type="slidenum">
              <a:rPr lang="en-US" smtClean="0"/>
              <a:pPr/>
              <a:t>12</a:t>
            </a:fld>
            <a:endParaRPr lang="en-US"/>
          </a:p>
        </p:txBody>
      </p:sp>
      <p:graphicFrame>
        <p:nvGraphicFramePr>
          <p:cNvPr id="9" name="Interpersonal Validation"/>
          <p:cNvGraphicFramePr>
            <a:graphicFrameLocks noChangeAspect="1"/>
          </p:cNvGraphicFramePr>
          <p:nvPr>
            <p:custDataLst>
              <p:tags r:id="rId1"/>
            </p:custDataLst>
            <p:extLst>
              <p:ext uri="{D42A27DB-BD31-4B8C-83A1-F6EECF244321}">
                <p14:modId xmlns:p14="http://schemas.microsoft.com/office/powerpoint/2010/main" val="2130343969"/>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7415" name="TextBox 9"/>
          <p:cNvSpPr txBox="1">
            <a:spLocks noChangeArrowheads="1"/>
          </p:cNvSpPr>
          <p:nvPr/>
        </p:nvSpPr>
        <p:spPr bwMode="auto">
          <a:xfrm>
            <a:off x="609600" y="5181601"/>
            <a:ext cx="8534400" cy="1384995"/>
          </a:xfrm>
          <a:prstGeom prst="rect">
            <a:avLst/>
          </a:prstGeom>
          <a:noFill/>
          <a:ln w="9525">
            <a:noFill/>
            <a:miter lim="800000"/>
            <a:headEnd/>
            <a:tailEnd/>
          </a:ln>
        </p:spPr>
        <p:txBody>
          <a:bodyPr wrap="square" numCol="5">
            <a:spAutoFit/>
          </a:bodyPr>
          <a:lstStyle/>
          <a:p>
            <a:pPr algn="ctr">
              <a:defRPr/>
            </a:pPr>
            <a:r>
              <a:rPr lang="en-US" sz="1200" b="1" u="none" dirty="0">
                <a:solidFill>
                  <a:schemeClr val="tx2"/>
                </a:solidFill>
              </a:rPr>
              <a:t>Videos or podcasts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Simulations/animations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Online homework or virtual labs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Online discussion boards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Audience response systems to gauge students’ understanding (e.g., clickers)</a:t>
            </a:r>
          </a:p>
        </p:txBody>
      </p:sp>
      <p:sp>
        <p:nvSpPr>
          <p:cNvPr id="11" name="Rectangle 2"/>
          <p:cNvSpPr txBox="1">
            <a:spLocks noChangeArrowheads="1"/>
          </p:cNvSpPr>
          <p:nvPr/>
        </p:nvSpPr>
        <p:spPr bwMode="auto">
          <a:xfrm>
            <a:off x="913597" y="263844"/>
            <a:ext cx="8226425" cy="1143000"/>
          </a:xfrm>
          <a:prstGeom prst="rect">
            <a:avLst/>
          </a:prstGeom>
          <a:noFill/>
          <a:ln w="9525">
            <a:noFill/>
            <a:miter lim="800000"/>
            <a:headEnd/>
            <a:tailEnd/>
          </a:ln>
        </p:spPr>
        <p:txBody>
          <a:bodyPr anchor="ctr" anchorCtr="1"/>
          <a:lstStyle/>
          <a:p>
            <a:pPr algn="ctr" eaLnBrk="1" hangingPunct="1">
              <a:defRPr/>
            </a:pPr>
            <a:r>
              <a:rPr lang="en-US" sz="2800" b="1" u="none" kern="0" dirty="0">
                <a:solidFill>
                  <a:schemeClr val="tx2"/>
                </a:solidFill>
                <a:latin typeface="Franklin Gothic Medium" panose="020B0603020102020204" pitchFamily="34" charset="0"/>
                <a:ea typeface="+mj-ea"/>
                <a:cs typeface="+mj-cs"/>
              </a:rPr>
              <a:t>Technology in the Classroom</a:t>
            </a:r>
            <a:endParaRPr lang="en-US" sz="1600" b="1" u="none" kern="0" dirty="0">
              <a:solidFill>
                <a:schemeClr val="tx2"/>
              </a:solidFill>
              <a:latin typeface="Franklin Gothic Medium" panose="020B0603020102020204" pitchFamily="34" charset="0"/>
              <a:ea typeface="+mj-ea"/>
              <a:cs typeface="+mj-cs"/>
            </a:endParaRPr>
          </a:p>
          <a:p>
            <a:pPr algn="ctr" eaLnBrk="1" hangingPunct="1">
              <a:defRPr/>
            </a:pPr>
            <a:r>
              <a:rPr lang="en-US" sz="1800" u="none" kern="0" dirty="0">
                <a:solidFill>
                  <a:schemeClr val="accent5"/>
                </a:solidFill>
                <a:latin typeface="Franklin Gothic Medium" panose="020B0603020102020204" pitchFamily="34" charset="0"/>
                <a:ea typeface="+mj-ea"/>
                <a:cs typeface="+mj-cs"/>
              </a:rPr>
              <a:t>Classrooms are becoming more technologically advanced, and faculty increasingly utilize new technologies to engage students.</a:t>
            </a:r>
          </a:p>
        </p:txBody>
      </p:sp>
      <p:sp>
        <p:nvSpPr>
          <p:cNvPr id="12" name="Rectangle 6"/>
          <p:cNvSpPr>
            <a:spLocks noChangeArrowheads="1"/>
          </p:cNvSpPr>
          <p:nvPr/>
        </p:nvSpPr>
        <p:spPr bwMode="auto">
          <a:xfrm>
            <a:off x="3429000" y="586740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5"/>
                </a:solidFill>
              </a:rPr>
              <a:t>■</a:t>
            </a:r>
            <a:r>
              <a:rPr lang="en-US" sz="1400" b="1" u="none" dirty="0">
                <a:solidFill>
                  <a:schemeClr val="tx2"/>
                </a:solidFill>
              </a:rPr>
              <a:t> </a:t>
            </a:r>
            <a:r>
              <a:rPr lang="en-US" sz="1200" u="none" dirty="0">
                <a:solidFill>
                  <a:schemeClr val="tx2"/>
                </a:solidFill>
              </a:rPr>
              <a:t>Frequently</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Occasionally</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 </a:t>
            </a:r>
            <a:r>
              <a:rPr lang="en-US" sz="1200" u="none" dirty="0">
                <a:solidFill>
                  <a:schemeClr val="tx2"/>
                </a:solidFill>
              </a:rPr>
              <a:t>Frequently</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Occasionally</a:t>
            </a:r>
          </a:p>
          <a:p>
            <a:pPr>
              <a:defRPr/>
            </a:pPr>
            <a:endParaRPr lang="en-US" sz="1200" b="1" u="none"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3181612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98CEBE32-51E4-484D-9854-4909253A03C2}" type="slidenum">
              <a:rPr lang="en-US" sz="1200" u="none"/>
              <a:pPr algn="r" eaLnBrk="1" hangingPunct="1"/>
              <a:t>13</a:t>
            </a:fld>
            <a:endParaRPr lang="en-US" sz="1200" u="none"/>
          </a:p>
        </p:txBody>
      </p:sp>
      <p:sp>
        <p:nvSpPr>
          <p:cNvPr id="14341" name="Slide Number Placeholder 11"/>
          <p:cNvSpPr>
            <a:spLocks noGrp="1"/>
          </p:cNvSpPr>
          <p:nvPr>
            <p:ph type="sldNum" sz="quarter" idx="11"/>
          </p:nvPr>
        </p:nvSpPr>
        <p:spPr>
          <a:noFill/>
        </p:spPr>
        <p:txBody>
          <a:bodyPr/>
          <a:lstStyle/>
          <a:p>
            <a:fld id="{56153C21-F9BB-499D-BF50-B5D5D7287D4F}" type="slidenum">
              <a:rPr lang="en-US" smtClean="0"/>
              <a:pPr/>
              <a:t>13</a:t>
            </a:fld>
            <a:endParaRPr lang="en-US"/>
          </a:p>
        </p:txBody>
      </p:sp>
      <p:sp>
        <p:nvSpPr>
          <p:cNvPr id="22533" name="Rectangle 2"/>
          <p:cNvSpPr>
            <a:spLocks noGrp="1" noChangeArrowheads="1"/>
          </p:cNvSpPr>
          <p:nvPr>
            <p:ph type="title" idx="4294967295"/>
          </p:nvPr>
        </p:nvSpPr>
        <p:spPr>
          <a:xfrm>
            <a:off x="914400" y="152400"/>
            <a:ext cx="8226425" cy="1371600"/>
          </a:xfrm>
        </p:spPr>
        <p:txBody>
          <a:bodyPr/>
          <a:lstStyle/>
          <a:p>
            <a:pPr eaLnBrk="1" hangingPunct="1">
              <a:defRPr/>
            </a:pPr>
            <a:r>
              <a:rPr lang="en-US" dirty="0">
                <a:solidFill>
                  <a:schemeClr val="tx2"/>
                </a:solidFill>
                <a:latin typeface="Franklin Gothic Medium" panose="020B0603020102020204" pitchFamily="34" charset="0"/>
              </a:rPr>
              <a:t>Types of Courses Faculty Teach</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sz="1600" b="0" dirty="0">
              <a:solidFill>
                <a:schemeClr val="tx2"/>
              </a:solidFill>
              <a:latin typeface="Franklin Gothic Medium" panose="020B0603020102020204" pitchFamily="34" charset="0"/>
            </a:endParaRPr>
          </a:p>
        </p:txBody>
      </p:sp>
      <p:graphicFrame>
        <p:nvGraphicFramePr>
          <p:cNvPr id="9" name="Academic Enhancement"/>
          <p:cNvGraphicFramePr>
            <a:graphicFrameLocks noChangeAspect="1"/>
          </p:cNvGraphicFramePr>
          <p:nvPr>
            <p:custDataLst>
              <p:tags r:id="rId1"/>
            </p:custDataLst>
            <p:extLst>
              <p:ext uri="{D42A27DB-BD31-4B8C-83A1-F6EECF244321}">
                <p14:modId xmlns:p14="http://schemas.microsoft.com/office/powerpoint/2010/main" val="1982864527"/>
              </p:ext>
            </p:extLst>
          </p:nvPr>
        </p:nvGraphicFramePr>
        <p:xfrm>
          <a:off x="50800" y="1524000"/>
          <a:ext cx="8940800" cy="3733800"/>
        </p:xfrm>
        <a:graphic>
          <a:graphicData uri="http://schemas.openxmlformats.org/drawingml/2006/chart">
            <c:chart xmlns:c="http://schemas.openxmlformats.org/drawingml/2006/chart" xmlns:r="http://schemas.openxmlformats.org/officeDocument/2006/relationships" r:id="rId4"/>
          </a:graphicData>
        </a:graphic>
      </p:graphicFrame>
      <p:sp>
        <p:nvSpPr>
          <p:cNvPr id="22535" name="Rectangle 15"/>
          <p:cNvSpPr>
            <a:spLocks noChangeArrowheads="1"/>
          </p:cNvSpPr>
          <p:nvPr/>
        </p:nvSpPr>
        <p:spPr bwMode="auto">
          <a:xfrm>
            <a:off x="3352800" y="6124575"/>
            <a:ext cx="3124200" cy="276225"/>
          </a:xfrm>
          <a:prstGeom prst="rect">
            <a:avLst/>
          </a:prstGeom>
          <a:noFill/>
          <a:ln w="9525">
            <a:noFill/>
            <a:miter lim="800000"/>
            <a:headEnd/>
            <a:tailEnd/>
          </a:ln>
        </p:spPr>
        <p:txBody>
          <a:bodyPr wrap="square">
            <a:spAutoFit/>
          </a:bodyPr>
          <a:lstStyle/>
          <a:p>
            <a:pPr>
              <a:defRPr/>
            </a:pPr>
            <a:r>
              <a:rPr lang="en-US" sz="1200" b="1" u="none" dirty="0">
                <a:solidFill>
                  <a:schemeClr val="accent5"/>
                </a:solidFill>
              </a:rPr>
              <a:t>■</a:t>
            </a:r>
            <a:r>
              <a:rPr lang="en-US" sz="1200" b="1" u="none" dirty="0">
                <a:solidFill>
                  <a:schemeClr val="tx2"/>
                </a:solidFill>
              </a:rPr>
              <a:t> Your Institution   ■ Comparison Group</a:t>
            </a:r>
          </a:p>
        </p:txBody>
      </p:sp>
      <p:sp>
        <p:nvSpPr>
          <p:cNvPr id="10" name="TextBox 11"/>
          <p:cNvSpPr txBox="1">
            <a:spLocks noChangeArrowheads="1"/>
          </p:cNvSpPr>
          <p:nvPr/>
        </p:nvSpPr>
        <p:spPr bwMode="auto">
          <a:xfrm>
            <a:off x="533400" y="5105400"/>
            <a:ext cx="8458200" cy="830997"/>
          </a:xfrm>
          <a:prstGeom prst="rect">
            <a:avLst/>
          </a:prstGeom>
          <a:noFill/>
          <a:ln w="9525">
            <a:noFill/>
            <a:miter lim="800000"/>
            <a:headEnd/>
            <a:tailEnd/>
          </a:ln>
        </p:spPr>
        <p:txBody>
          <a:bodyPr numCol="4">
            <a:spAutoFit/>
          </a:bodyPr>
          <a:lstStyle/>
          <a:p>
            <a:pPr algn="ctr">
              <a:defRPr/>
            </a:pPr>
            <a:r>
              <a:rPr lang="en-US" sz="1200" b="1" u="none" dirty="0">
                <a:solidFill>
                  <a:schemeClr val="tx2"/>
                </a:solidFill>
              </a:rPr>
              <a:t>Taught an honors course</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Taught a seminar for first-year students</a:t>
            </a:r>
          </a:p>
          <a:p>
            <a:pPr algn="ctr">
              <a:defRPr/>
            </a:pPr>
            <a:endParaRPr lang="en-US" sz="1200" b="1" u="none" dirty="0">
              <a:solidFill>
                <a:schemeClr val="tx2"/>
              </a:solidFill>
            </a:endParaRPr>
          </a:p>
          <a:p>
            <a:pPr algn="ctr">
              <a:defRPr/>
            </a:pPr>
            <a:r>
              <a:rPr lang="en-US" sz="1200" b="1" u="none" dirty="0">
                <a:solidFill>
                  <a:schemeClr val="tx2"/>
                </a:solidFill>
              </a:rPr>
              <a:t> </a:t>
            </a:r>
          </a:p>
          <a:p>
            <a:pPr algn="ctr">
              <a:defRPr/>
            </a:pPr>
            <a:r>
              <a:rPr lang="en-US" sz="1200" b="1" u="none" dirty="0">
                <a:solidFill>
                  <a:schemeClr val="tx2"/>
                </a:solidFill>
              </a:rPr>
              <a:t>Taught an area studies course (e.g., women's studies, ethnic studies, LGBTQ studies)</a:t>
            </a:r>
          </a:p>
          <a:p>
            <a:pPr algn="ctr">
              <a:defRPr/>
            </a:pPr>
            <a:endParaRPr lang="en-US" sz="1200" b="1" u="none" dirty="0">
              <a:solidFill>
                <a:schemeClr val="tx2"/>
              </a:solidFill>
            </a:endParaRPr>
          </a:p>
          <a:p>
            <a:pPr algn="ctr">
              <a:defRPr/>
            </a:pPr>
            <a:r>
              <a:rPr lang="en-US" sz="1200" b="1" u="none" dirty="0">
                <a:solidFill>
                  <a:schemeClr val="tx2"/>
                </a:solidFill>
              </a:rPr>
              <a:t>Taught </a:t>
            </a:r>
            <a:r>
              <a:rPr lang="en-US" sz="1200" b="1" u="none">
                <a:solidFill>
                  <a:schemeClr val="tx2"/>
                </a:solidFill>
              </a:rPr>
              <a:t>a </a:t>
            </a:r>
            <a:r>
              <a:rPr lang="en-US" sz="1200" b="1" u="none" smtClean="0">
                <a:solidFill>
                  <a:schemeClr val="tx2"/>
                </a:solidFill>
              </a:rPr>
              <a:t>service-learning </a:t>
            </a:r>
            <a:r>
              <a:rPr lang="en-US" sz="1200" b="1" u="none" dirty="0">
                <a:solidFill>
                  <a:schemeClr val="tx2"/>
                </a:solidFill>
              </a:rPr>
              <a:t>course</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193FBF20-7084-427F-B003-71AFB915FD0B}" type="slidenum">
              <a:rPr lang="en-US" sz="1200" u="none"/>
              <a:pPr algn="r" eaLnBrk="1" hangingPunct="1"/>
              <a:t>14</a:t>
            </a:fld>
            <a:endParaRPr lang="en-US" sz="1200" u="none"/>
          </a:p>
        </p:txBody>
      </p:sp>
      <p:sp>
        <p:nvSpPr>
          <p:cNvPr id="7174" name="Slide Number Placeholder 9"/>
          <p:cNvSpPr>
            <a:spLocks noGrp="1"/>
          </p:cNvSpPr>
          <p:nvPr>
            <p:ph type="sldNum" sz="quarter" idx="11"/>
          </p:nvPr>
        </p:nvSpPr>
        <p:spPr>
          <a:noFill/>
        </p:spPr>
        <p:txBody>
          <a:bodyPr/>
          <a:lstStyle/>
          <a:p>
            <a:fld id="{BE81462C-4D13-4741-88EF-DDC2E2B891D7}" type="slidenum">
              <a:rPr lang="en-US" smtClean="0"/>
              <a:pPr/>
              <a:t>14</a:t>
            </a:fld>
            <a:endParaRPr lang="en-US"/>
          </a:p>
        </p:txBody>
      </p:sp>
      <p:sp>
        <p:nvSpPr>
          <p:cNvPr id="14341" name="Rectangle 2"/>
          <p:cNvSpPr>
            <a:spLocks noGrp="1" noChangeArrowheads="1"/>
          </p:cNvSpPr>
          <p:nvPr>
            <p:ph type="title" idx="4294967295"/>
          </p:nvPr>
        </p:nvSpPr>
        <p:spPr>
          <a:xfrm>
            <a:off x="914400" y="227013"/>
            <a:ext cx="8229600" cy="1373187"/>
          </a:xfrm>
        </p:spPr>
        <p:txBody>
          <a:bodyPr/>
          <a:lstStyle/>
          <a:p>
            <a:pPr eaLnBrk="1" hangingPunct="1">
              <a:tabLst>
                <a:tab pos="8343900" algn="l"/>
              </a:tabLst>
              <a:defRPr/>
            </a:pPr>
            <a:r>
              <a:rPr lang="en-US" dirty="0">
                <a:solidFill>
                  <a:schemeClr val="tx2"/>
                </a:solidFill>
                <a:latin typeface="Franklin Gothic Medium" panose="020B0603020102020204" pitchFamily="34" charset="0"/>
              </a:rPr>
              <a:t>Average Number of Courses Taught This Term</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sp>
        <p:nvSpPr>
          <p:cNvPr id="13" name="Rectangle 15"/>
          <p:cNvSpPr>
            <a:spLocks noChangeArrowheads="1"/>
          </p:cNvSpPr>
          <p:nvPr/>
        </p:nvSpPr>
        <p:spPr bwMode="auto">
          <a:xfrm>
            <a:off x="3048000" y="6019800"/>
            <a:ext cx="3048000" cy="276999"/>
          </a:xfrm>
          <a:prstGeom prst="rect">
            <a:avLst/>
          </a:prstGeom>
          <a:noFill/>
          <a:ln w="9525">
            <a:noFill/>
            <a:miter lim="800000"/>
            <a:headEnd/>
            <a:tailEnd/>
          </a:ln>
        </p:spPr>
        <p:txBody>
          <a:bodyPr wrap="square">
            <a:spAutoFit/>
          </a:bodyPr>
          <a:lstStyle/>
          <a:p>
            <a:pPr>
              <a:defRPr/>
            </a:pPr>
            <a:r>
              <a:rPr lang="en-US" sz="1200" b="1" u="none" dirty="0">
                <a:solidFill>
                  <a:schemeClr val="accent5"/>
                </a:solidFill>
              </a:rPr>
              <a:t>■</a:t>
            </a:r>
            <a:r>
              <a:rPr lang="en-US" sz="1200" b="1" u="none" dirty="0">
                <a:solidFill>
                  <a:schemeClr val="tx2"/>
                </a:solidFill>
              </a:rPr>
              <a:t> Your Institution  ■ Comparison Group</a:t>
            </a:r>
          </a:p>
        </p:txBody>
      </p:sp>
      <p:graphicFrame>
        <p:nvGraphicFramePr>
          <p:cNvPr id="12" name="Pluralistic Orientation"/>
          <p:cNvGraphicFramePr/>
          <p:nvPr>
            <p:extLst>
              <p:ext uri="{D42A27DB-BD31-4B8C-83A1-F6EECF244321}">
                <p14:modId xmlns:p14="http://schemas.microsoft.com/office/powerpoint/2010/main" val="435301602"/>
              </p:ext>
            </p:extLst>
          </p:nvPr>
        </p:nvGraphicFramePr>
        <p:xfrm>
          <a:off x="685800" y="1447800"/>
          <a:ext cx="7696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0"/>
          </p:nvPr>
        </p:nvSpPr>
        <p:spPr/>
        <p:txBody>
          <a:bodyPr/>
          <a:lstStyle/>
          <a:p>
            <a:pPr>
              <a:defRPr/>
            </a:pPr>
            <a:r>
              <a:rPr lang="en-US" dirty="0"/>
              <a:t>2016-2017 HERI Faculty Survey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606675"/>
            <a:ext cx="9144000" cy="1584325"/>
          </a:xfrm>
          <a:solidFill>
            <a:schemeClr val="accent5"/>
          </a:solidFill>
          <a:ln>
            <a:solidFill>
              <a:schemeClr val="tx2"/>
            </a:solidFill>
          </a:ln>
        </p:spPr>
        <p:txBody>
          <a:bodyPr anchor="ctr"/>
          <a:lstStyle/>
          <a:p>
            <a:pPr eaLnBrk="1" hangingPunct="1">
              <a:defRPr/>
            </a:pPr>
            <a:r>
              <a:rPr lang="en-US" sz="4400" b="0" dirty="0">
                <a:solidFill>
                  <a:schemeClr val="tx2"/>
                </a:solidFill>
                <a:latin typeface="Franklin Gothic Medium" panose="020B0603020102020204" pitchFamily="34" charset="0"/>
              </a:rPr>
              <a:t>Research Activities</a:t>
            </a:r>
          </a:p>
        </p:txBody>
      </p:sp>
    </p:spTree>
    <p:extLst>
      <p:ext uri="{BB962C8B-B14F-4D97-AF65-F5344CB8AC3E}">
        <p14:creationId xmlns:p14="http://schemas.microsoft.com/office/powerpoint/2010/main" val="4144979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8A41F72E-4FC1-4001-A4FA-C5D9E3830136}" type="slidenum">
              <a:rPr lang="en-US" sz="1200" u="none"/>
              <a:pPr algn="r" eaLnBrk="1" hangingPunct="1"/>
              <a:t>16</a:t>
            </a:fld>
            <a:endParaRPr lang="en-US" sz="1200" u="none"/>
          </a:p>
        </p:txBody>
      </p:sp>
      <p:sp>
        <p:nvSpPr>
          <p:cNvPr id="8197" name="Slide Number Placeholder 10"/>
          <p:cNvSpPr>
            <a:spLocks noGrp="1"/>
          </p:cNvSpPr>
          <p:nvPr>
            <p:ph type="sldNum" sz="quarter" idx="11"/>
          </p:nvPr>
        </p:nvSpPr>
        <p:spPr>
          <a:noFill/>
        </p:spPr>
        <p:txBody>
          <a:bodyPr/>
          <a:lstStyle/>
          <a:p>
            <a:fld id="{C4D8E610-60A5-4222-8FBC-A07FBE6D0485}" type="slidenum">
              <a:rPr lang="en-US" smtClean="0"/>
              <a:pPr/>
              <a:t>16</a:t>
            </a:fld>
            <a:endParaRPr lang="en-US"/>
          </a:p>
        </p:txBody>
      </p:sp>
      <p:sp>
        <p:nvSpPr>
          <p:cNvPr id="12293" name="Rectangle 2"/>
          <p:cNvSpPr>
            <a:spLocks noGrp="1" noChangeArrowheads="1"/>
          </p:cNvSpPr>
          <p:nvPr>
            <p:ph type="title" idx="4294967295"/>
          </p:nvPr>
        </p:nvSpPr>
        <p:spPr>
          <a:xfrm>
            <a:off x="914400" y="228600"/>
            <a:ext cx="8229600" cy="1447800"/>
          </a:xfrm>
        </p:spPr>
        <p:txBody>
          <a:bodyPr/>
          <a:lstStyle/>
          <a:p>
            <a:pPr eaLnBrk="1" hangingPunct="1">
              <a:defRPr/>
            </a:pPr>
            <a:r>
              <a:rPr lang="en-US" dirty="0">
                <a:solidFill>
                  <a:schemeClr val="tx2"/>
                </a:solidFill>
                <a:latin typeface="Franklin Gothic Medium" panose="020B0603020102020204" pitchFamily="34" charset="0"/>
              </a:rPr>
              <a:t>Scholarly Productivity</a:t>
            </a:r>
            <a:r>
              <a:rPr lang="en-US" sz="1600" b="0" dirty="0">
                <a:solidFill>
                  <a:schemeClr val="tx2"/>
                </a:solidFill>
                <a:latin typeface="Franklin Gothic Medium" panose="020B0603020102020204" pitchFamily="34" charset="0"/>
              </a:rPr>
              <a:t/>
            </a:r>
            <a:br>
              <a:rPr lang="en-US" sz="1600" b="0" dirty="0">
                <a:solidFill>
                  <a:schemeClr val="tx2"/>
                </a:solidFill>
                <a:latin typeface="Franklin Gothic Medium" panose="020B0603020102020204" pitchFamily="34" charset="0"/>
              </a:rPr>
            </a:br>
            <a:r>
              <a:rPr lang="en-US" sz="2000" b="0" dirty="0">
                <a:solidFill>
                  <a:schemeClr val="accent5"/>
                </a:solidFill>
                <a:latin typeface="Franklin Gothic Medium" panose="020B0603020102020204" pitchFamily="34" charset="0"/>
              </a:rPr>
              <a:t>A unified measure of the scholarly activity of faculty.</a:t>
            </a:r>
            <a:endParaRPr lang="en-US" sz="1200" b="0" dirty="0">
              <a:solidFill>
                <a:schemeClr val="accent5"/>
              </a:solidFill>
              <a:latin typeface="Franklin Gothic Medium" panose="020B0603020102020204" pitchFamily="34" charset="0"/>
            </a:endParaRPr>
          </a:p>
        </p:txBody>
      </p:sp>
      <p:graphicFrame>
        <p:nvGraphicFramePr>
          <p:cNvPr id="9" name="Academic Self-Concept"/>
          <p:cNvGraphicFramePr>
            <a:graphicFrameLocks/>
          </p:cNvGraphicFramePr>
          <p:nvPr>
            <p:extLst>
              <p:ext uri="{D42A27DB-BD31-4B8C-83A1-F6EECF244321}">
                <p14:modId xmlns:p14="http://schemas.microsoft.com/office/powerpoint/2010/main" val="2161121369"/>
              </p:ext>
            </p:extLst>
          </p:nvPr>
        </p:nvGraphicFramePr>
        <p:xfrm>
          <a:off x="457200" y="1600200"/>
          <a:ext cx="5486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8"/>
          <p:cNvSpPr txBox="1">
            <a:spLocks noChangeArrowheads="1"/>
          </p:cNvSpPr>
          <p:nvPr/>
        </p:nvSpPr>
        <p:spPr bwMode="auto">
          <a:xfrm>
            <a:off x="5943600" y="2514600"/>
            <a:ext cx="3200400" cy="1815882"/>
          </a:xfrm>
          <a:prstGeom prst="rect">
            <a:avLst/>
          </a:prstGeom>
          <a:noFill/>
          <a:ln w="9525">
            <a:noFill/>
            <a:miter lim="800000"/>
            <a:headEnd/>
            <a:tailEnd/>
          </a:ln>
        </p:spPr>
        <p:txBody>
          <a:bodyPr>
            <a:spAutoFit/>
          </a:bodyPr>
          <a:lstStyle/>
          <a:p>
            <a:pPr>
              <a:defRPr/>
            </a:pPr>
            <a:r>
              <a:rPr lang="en-US" sz="1400" b="1" u="none" dirty="0">
                <a:solidFill>
                  <a:schemeClr val="tx2"/>
                </a:solidFill>
              </a:rPr>
              <a:t>	</a:t>
            </a:r>
            <a:r>
              <a:rPr lang="en-US" sz="1400" b="1" dirty="0">
                <a:solidFill>
                  <a:schemeClr val="tx2"/>
                </a:solidFill>
              </a:rPr>
              <a:t>Construct Items</a:t>
            </a:r>
          </a:p>
          <a:p>
            <a:pPr>
              <a:defRPr/>
            </a:pPr>
            <a:endParaRPr lang="en-US" sz="1400" b="1" dirty="0">
              <a:solidFill>
                <a:schemeClr val="tx2"/>
              </a:solidFill>
            </a:endParaRPr>
          </a:p>
          <a:p>
            <a:pPr marL="119063" indent="-119063">
              <a:buFont typeface="Arial" pitchFamily="34" charset="0"/>
              <a:buChar char="•"/>
              <a:defRPr/>
            </a:pPr>
            <a:r>
              <a:rPr lang="en-US" sz="1400" b="1" u="none" dirty="0">
                <a:solidFill>
                  <a:schemeClr val="tx2"/>
                </a:solidFill>
              </a:rPr>
              <a:t>Articles in academic and professional journals</a:t>
            </a:r>
          </a:p>
          <a:p>
            <a:pPr marL="119063" indent="-119063">
              <a:buFont typeface="Arial" pitchFamily="34" charset="0"/>
              <a:buChar char="•"/>
              <a:defRPr/>
            </a:pPr>
            <a:r>
              <a:rPr lang="en-US" sz="1400" b="1" u="none" dirty="0">
                <a:solidFill>
                  <a:schemeClr val="tx2"/>
                </a:solidFill>
              </a:rPr>
              <a:t>Chapters in edited volumes</a:t>
            </a:r>
          </a:p>
          <a:p>
            <a:pPr marL="119063" indent="-119063">
              <a:buFont typeface="Arial" pitchFamily="34" charset="0"/>
              <a:buChar char="•"/>
              <a:defRPr/>
            </a:pPr>
            <a:r>
              <a:rPr lang="en-US" sz="1400" b="1" u="none" dirty="0">
                <a:solidFill>
                  <a:schemeClr val="tx2"/>
                </a:solidFill>
              </a:rPr>
              <a:t>Professional writings published or accepted for publication in the last three years</a:t>
            </a:r>
          </a:p>
        </p:txBody>
      </p:sp>
      <p:sp>
        <p:nvSpPr>
          <p:cNvPr id="15" name="Rectangle 15"/>
          <p:cNvSpPr>
            <a:spLocks noChangeArrowheads="1"/>
          </p:cNvSpPr>
          <p:nvPr/>
        </p:nvSpPr>
        <p:spPr bwMode="auto">
          <a:xfrm>
            <a:off x="1676400" y="5867400"/>
            <a:ext cx="3048000" cy="276999"/>
          </a:xfrm>
          <a:prstGeom prst="rect">
            <a:avLst/>
          </a:prstGeom>
          <a:noFill/>
          <a:ln w="9525">
            <a:noFill/>
            <a:miter lim="800000"/>
            <a:headEnd/>
            <a:tailEnd/>
          </a:ln>
        </p:spPr>
        <p:txBody>
          <a:bodyPr wrap="square">
            <a:spAutoFit/>
          </a:bodyPr>
          <a:lstStyle/>
          <a:p>
            <a:pPr>
              <a:defRPr/>
            </a:pPr>
            <a:r>
              <a:rPr lang="en-US" sz="1200" b="1" u="none" dirty="0">
                <a:solidFill>
                  <a:schemeClr val="accent5"/>
                </a:solidFill>
              </a:rPr>
              <a:t>■</a:t>
            </a:r>
            <a:r>
              <a:rPr lang="en-US" sz="1200" b="1" u="none" dirty="0">
                <a:solidFill>
                  <a:schemeClr val="tx2"/>
                </a:solidFill>
              </a:rPr>
              <a:t> Your Institution  ■ Comparison Group</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98CEBE32-51E4-484D-9854-4909253A03C2}" type="slidenum">
              <a:rPr lang="en-US" sz="1200" u="none"/>
              <a:pPr algn="r" eaLnBrk="1" hangingPunct="1"/>
              <a:t>17</a:t>
            </a:fld>
            <a:endParaRPr lang="en-US" sz="1200" u="none"/>
          </a:p>
        </p:txBody>
      </p:sp>
      <p:sp>
        <p:nvSpPr>
          <p:cNvPr id="14341" name="Slide Number Placeholder 11"/>
          <p:cNvSpPr>
            <a:spLocks noGrp="1"/>
          </p:cNvSpPr>
          <p:nvPr>
            <p:ph type="sldNum" sz="quarter" idx="11"/>
          </p:nvPr>
        </p:nvSpPr>
        <p:spPr>
          <a:noFill/>
        </p:spPr>
        <p:txBody>
          <a:bodyPr/>
          <a:lstStyle/>
          <a:p>
            <a:fld id="{56153C21-F9BB-499D-BF50-B5D5D7287D4F}" type="slidenum">
              <a:rPr lang="en-US" smtClean="0"/>
              <a:pPr/>
              <a:t>17</a:t>
            </a:fld>
            <a:endParaRPr lang="en-US"/>
          </a:p>
        </p:txBody>
      </p:sp>
      <p:sp>
        <p:nvSpPr>
          <p:cNvPr id="22533" name="Rectangle 2"/>
          <p:cNvSpPr>
            <a:spLocks noGrp="1" noChangeArrowheads="1"/>
          </p:cNvSpPr>
          <p:nvPr>
            <p:ph type="title" idx="4294967295"/>
          </p:nvPr>
        </p:nvSpPr>
        <p:spPr>
          <a:xfrm>
            <a:off x="914400" y="152400"/>
            <a:ext cx="8226425" cy="1371600"/>
          </a:xfrm>
        </p:spPr>
        <p:txBody>
          <a:bodyPr/>
          <a:lstStyle/>
          <a:p>
            <a:pPr eaLnBrk="1" hangingPunct="1">
              <a:defRPr/>
            </a:pPr>
            <a:r>
              <a:rPr lang="en-US" dirty="0">
                <a:solidFill>
                  <a:schemeClr val="tx2"/>
                </a:solidFill>
                <a:latin typeface="Franklin Gothic Medium" panose="020B0603020102020204" pitchFamily="34" charset="0"/>
              </a:rPr>
              <a:t>Foci of Faculty Research</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sz="1600" b="0" dirty="0">
              <a:solidFill>
                <a:schemeClr val="tx2"/>
              </a:solidFill>
              <a:latin typeface="Franklin Gothic Medium" panose="020B0603020102020204" pitchFamily="34" charset="0"/>
            </a:endParaRPr>
          </a:p>
        </p:txBody>
      </p:sp>
      <p:graphicFrame>
        <p:nvGraphicFramePr>
          <p:cNvPr id="9" name="Academic Enhancement"/>
          <p:cNvGraphicFramePr>
            <a:graphicFrameLocks noChangeAspect="1"/>
          </p:cNvGraphicFramePr>
          <p:nvPr>
            <p:custDataLst>
              <p:tags r:id="rId1"/>
            </p:custDataLst>
            <p:extLst>
              <p:ext uri="{D42A27DB-BD31-4B8C-83A1-F6EECF244321}">
                <p14:modId xmlns:p14="http://schemas.microsoft.com/office/powerpoint/2010/main" val="3458936792"/>
              </p:ext>
            </p:extLst>
          </p:nvPr>
        </p:nvGraphicFramePr>
        <p:xfrm>
          <a:off x="50800" y="1524000"/>
          <a:ext cx="8940800" cy="3733800"/>
        </p:xfrm>
        <a:graphic>
          <a:graphicData uri="http://schemas.openxmlformats.org/drawingml/2006/chart">
            <c:chart xmlns:c="http://schemas.openxmlformats.org/drawingml/2006/chart" xmlns:r="http://schemas.openxmlformats.org/officeDocument/2006/relationships" r:id="rId4"/>
          </a:graphicData>
        </a:graphic>
      </p:graphicFrame>
      <p:sp>
        <p:nvSpPr>
          <p:cNvPr id="22535" name="Rectangle 15"/>
          <p:cNvSpPr>
            <a:spLocks noChangeArrowheads="1"/>
          </p:cNvSpPr>
          <p:nvPr/>
        </p:nvSpPr>
        <p:spPr bwMode="auto">
          <a:xfrm>
            <a:off x="3352800" y="6124575"/>
            <a:ext cx="3124200" cy="276225"/>
          </a:xfrm>
          <a:prstGeom prst="rect">
            <a:avLst/>
          </a:prstGeom>
          <a:noFill/>
          <a:ln w="9525">
            <a:noFill/>
            <a:miter lim="800000"/>
            <a:headEnd/>
            <a:tailEnd/>
          </a:ln>
        </p:spPr>
        <p:txBody>
          <a:bodyPr wrap="square">
            <a:spAutoFit/>
          </a:bodyPr>
          <a:lstStyle/>
          <a:p>
            <a:pPr>
              <a:defRPr/>
            </a:pPr>
            <a:r>
              <a:rPr lang="en-US" sz="1200" b="1" u="none" dirty="0">
                <a:solidFill>
                  <a:srgbClr val="789D4A"/>
                </a:solidFill>
              </a:rPr>
              <a:t>■</a:t>
            </a:r>
            <a:r>
              <a:rPr lang="en-US" sz="1200" b="1" u="none" dirty="0">
                <a:solidFill>
                  <a:schemeClr val="tx2"/>
                </a:solidFill>
              </a:rPr>
              <a:t> Your Institution   ■ Comparison Group</a:t>
            </a:r>
          </a:p>
        </p:txBody>
      </p:sp>
      <p:sp>
        <p:nvSpPr>
          <p:cNvPr id="10" name="TextBox 11"/>
          <p:cNvSpPr txBox="1">
            <a:spLocks noChangeArrowheads="1"/>
          </p:cNvSpPr>
          <p:nvPr/>
        </p:nvSpPr>
        <p:spPr bwMode="auto">
          <a:xfrm>
            <a:off x="533400" y="5105400"/>
            <a:ext cx="8458200" cy="830997"/>
          </a:xfrm>
          <a:prstGeom prst="rect">
            <a:avLst/>
          </a:prstGeom>
          <a:noFill/>
          <a:ln w="9525">
            <a:noFill/>
            <a:miter lim="800000"/>
            <a:headEnd/>
            <a:tailEnd/>
          </a:ln>
        </p:spPr>
        <p:txBody>
          <a:bodyPr numCol="4">
            <a:spAutoFit/>
          </a:bodyPr>
          <a:lstStyle/>
          <a:p>
            <a:pPr algn="ctr">
              <a:defRPr/>
            </a:pPr>
            <a:r>
              <a:rPr lang="en-US" sz="1200" b="1" u="none" dirty="0">
                <a:solidFill>
                  <a:schemeClr val="tx2"/>
                </a:solidFill>
              </a:rPr>
              <a:t>Conducted research or writing focused on international/global issues</a:t>
            </a:r>
          </a:p>
          <a:p>
            <a:pPr algn="ctr">
              <a:defRPr/>
            </a:pPr>
            <a:endParaRPr lang="en-US" sz="1200" b="1" u="none" dirty="0">
              <a:solidFill>
                <a:schemeClr val="tx2"/>
              </a:solidFill>
            </a:endParaRPr>
          </a:p>
          <a:p>
            <a:pPr algn="ctr">
              <a:defRPr/>
            </a:pPr>
            <a:r>
              <a:rPr lang="en-US" sz="1200" b="1" u="none" dirty="0">
                <a:solidFill>
                  <a:schemeClr val="tx2"/>
                </a:solidFill>
              </a:rPr>
              <a:t>Conducted research or writing focused on racial or ethnic minorities</a:t>
            </a:r>
          </a:p>
          <a:p>
            <a:pPr algn="ctr">
              <a:defRPr/>
            </a:pPr>
            <a:endParaRPr lang="en-US" sz="1200" b="1" u="none" dirty="0">
              <a:solidFill>
                <a:schemeClr val="tx2"/>
              </a:solidFill>
            </a:endParaRPr>
          </a:p>
          <a:p>
            <a:pPr algn="ctr">
              <a:defRPr/>
            </a:pPr>
            <a:r>
              <a:rPr lang="en-US" sz="1200" b="1" u="none" dirty="0">
                <a:solidFill>
                  <a:schemeClr val="tx2"/>
                </a:solidFill>
              </a:rPr>
              <a:t>Conducted research or writing focused on women or gender issues</a:t>
            </a:r>
          </a:p>
          <a:p>
            <a:pPr algn="ctr">
              <a:defRPr/>
            </a:pPr>
            <a:endParaRPr lang="en-US" sz="1200" b="1" u="none" dirty="0">
              <a:solidFill>
                <a:schemeClr val="tx2"/>
              </a:solidFill>
            </a:endParaRPr>
          </a:p>
          <a:p>
            <a:pPr algn="ctr">
              <a:defRPr/>
            </a:pPr>
            <a:r>
              <a:rPr lang="en-US" sz="1200" b="1" u="none" dirty="0">
                <a:solidFill>
                  <a:schemeClr val="tx2"/>
                </a:solidFill>
              </a:rPr>
              <a:t>Engaged in academic research that spans multiple disciplines</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1034806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18</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18</a:t>
            </a:fld>
            <a:endParaRPr lang="en-US"/>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2435837043"/>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3200400" y="5934670"/>
            <a:ext cx="3048000" cy="892552"/>
          </a:xfrm>
          <a:prstGeom prst="rect">
            <a:avLst/>
          </a:prstGeom>
          <a:noFill/>
          <a:ln w="9525">
            <a:noFill/>
            <a:miter lim="800000"/>
            <a:headEnd/>
            <a:tailEnd/>
          </a:ln>
        </p:spPr>
        <p:txBody>
          <a:bodyPr wrap="square" numCol="2">
            <a:spAutoFit/>
          </a:bodyPr>
          <a:lstStyle/>
          <a:p>
            <a:pPr>
              <a:defRPr/>
            </a:pPr>
            <a:r>
              <a:rPr lang="en-US" sz="1200" b="1" u="none" dirty="0">
                <a:solidFill>
                  <a:schemeClr val="tx2"/>
                </a:solidFill>
              </a:rPr>
              <a:t>Your Institution         </a:t>
            </a:r>
          </a:p>
          <a:p>
            <a:pPr>
              <a:defRPr/>
            </a:pPr>
            <a:r>
              <a:rPr lang="en-US" sz="1400" b="1" u="none" dirty="0" smtClean="0">
                <a:solidFill>
                  <a:schemeClr val="accent5"/>
                </a:solidFill>
              </a:rPr>
              <a:t>■</a:t>
            </a:r>
            <a:r>
              <a:rPr lang="en-US" sz="1400" b="1" u="none" dirty="0" smtClean="0">
                <a:solidFill>
                  <a:schemeClr val="tx2"/>
                </a:solidFill>
              </a:rPr>
              <a:t> </a:t>
            </a:r>
            <a:r>
              <a:rPr lang="en-US" sz="1200" u="none" dirty="0" smtClean="0">
                <a:solidFill>
                  <a:schemeClr val="tx2"/>
                </a:solidFill>
              </a:rPr>
              <a:t>Very Large Extent</a:t>
            </a:r>
          </a:p>
          <a:p>
            <a:pPr>
              <a:defRPr/>
            </a:pPr>
            <a:r>
              <a:rPr lang="en-US" sz="1400" u="none" dirty="0" smtClean="0">
                <a:solidFill>
                  <a:schemeClr val="accent5">
                    <a:lumMod val="60000"/>
                    <a:lumOff val="40000"/>
                  </a:schemeClr>
                </a:solidFill>
              </a:rPr>
              <a:t>■</a:t>
            </a:r>
            <a:r>
              <a:rPr lang="en-US" sz="1400" u="none" dirty="0" smtClean="0">
                <a:solidFill>
                  <a:schemeClr val="tx2"/>
                </a:solidFill>
              </a:rPr>
              <a:t> </a:t>
            </a:r>
            <a:r>
              <a:rPr lang="en-US" sz="1200" u="none" dirty="0" smtClean="0">
                <a:solidFill>
                  <a:schemeClr val="tx2"/>
                </a:solidFill>
              </a:rPr>
              <a:t>Large Extent</a:t>
            </a: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a:t>
            </a:r>
            <a:r>
              <a:rPr lang="en-US" sz="1400" u="none" dirty="0">
                <a:solidFill>
                  <a:schemeClr val="tx2"/>
                </a:solidFill>
              </a:rPr>
              <a:t> </a:t>
            </a:r>
            <a:r>
              <a:rPr lang="en-US" sz="1200" u="none" dirty="0">
                <a:solidFill>
                  <a:schemeClr val="tx2"/>
                </a:solidFill>
              </a:rPr>
              <a:t>Very </a:t>
            </a:r>
            <a:r>
              <a:rPr lang="en-US" sz="1200" u="none" dirty="0" smtClean="0">
                <a:solidFill>
                  <a:schemeClr val="tx2"/>
                </a:solidFill>
              </a:rPr>
              <a:t>Large Extent</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t>
            </a:r>
            <a:r>
              <a:rPr lang="en-US" sz="1200" u="none" dirty="0" smtClean="0">
                <a:solidFill>
                  <a:schemeClr val="tx2"/>
                </a:solidFill>
              </a:rPr>
              <a:t>Large Extent</a:t>
            </a:r>
            <a:endParaRPr lang="en-US" sz="1200" u="none" dirty="0">
              <a:solidFill>
                <a:schemeClr val="tx2"/>
              </a:solidFill>
            </a:endParaRP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1015663"/>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Engaged undergraduates on </a:t>
            </a:r>
            <a:r>
              <a:rPr lang="en-US" sz="1200" b="1" i="1" u="none" dirty="0">
                <a:solidFill>
                  <a:schemeClr val="tx2"/>
                </a:solidFill>
              </a:rPr>
              <a:t>your</a:t>
            </a:r>
            <a:r>
              <a:rPr lang="en-US" sz="1200" b="1" u="none" dirty="0">
                <a:solidFill>
                  <a:schemeClr val="tx2"/>
                </a:solidFill>
              </a:rPr>
              <a:t> research project(s)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Worked with undergraduates on </a:t>
            </a:r>
            <a:r>
              <a:rPr lang="en-US" sz="1200" b="1" i="1" u="none" dirty="0">
                <a:solidFill>
                  <a:schemeClr val="tx2"/>
                </a:solidFill>
              </a:rPr>
              <a:t>their</a:t>
            </a:r>
            <a:r>
              <a:rPr lang="en-US" sz="1200" b="1" u="none" dirty="0">
                <a:solidFill>
                  <a:schemeClr val="tx2"/>
                </a:solidFill>
              </a:rPr>
              <a:t> research project(s)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Presented with undergraduates at conferences</a:t>
            </a:r>
          </a:p>
          <a:p>
            <a:pPr algn="ctr">
              <a:defRPr/>
            </a:pPr>
            <a:endParaRPr lang="en-US" sz="1200" b="1" u="none"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2016-2017 HERI Faculty Survey</a:t>
            </a:r>
          </a:p>
        </p:txBody>
      </p:sp>
      <p:sp>
        <p:nvSpPr>
          <p:cNvPr id="11" name="Rectangle 2"/>
          <p:cNvSpPr txBox="1">
            <a:spLocks noChangeArrowheads="1"/>
          </p:cNvSpPr>
          <p:nvPr/>
        </p:nvSpPr>
        <p:spPr bwMode="auto">
          <a:xfrm>
            <a:off x="914400" y="152400"/>
            <a:ext cx="8226425" cy="13716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u="none" kern="0" dirty="0" smtClean="0">
                <a:solidFill>
                  <a:schemeClr val="tx2"/>
                </a:solidFill>
                <a:latin typeface="Franklin Gothic Medium" panose="020B0603020102020204" pitchFamily="34" charset="0"/>
              </a:rPr>
              <a:t>Faculty Collaboration with Undergraduates </a:t>
            </a:r>
            <a:br>
              <a:rPr lang="en-US" u="none" kern="0" dirty="0" smtClean="0">
                <a:solidFill>
                  <a:schemeClr val="tx2"/>
                </a:solidFill>
                <a:latin typeface="Franklin Gothic Medium" panose="020B0603020102020204" pitchFamily="34" charset="0"/>
              </a:rPr>
            </a:br>
            <a:r>
              <a:rPr lang="en-US" u="none" kern="0" dirty="0" smtClean="0">
                <a:solidFill>
                  <a:schemeClr val="tx2"/>
                </a:solidFill>
                <a:latin typeface="Franklin Gothic Medium" panose="020B0603020102020204" pitchFamily="34" charset="0"/>
              </a:rPr>
              <a:t>on Research</a:t>
            </a:r>
            <a:r>
              <a:rPr lang="en-US" b="0" u="none" kern="0" dirty="0" smtClean="0">
                <a:solidFill>
                  <a:schemeClr val="tx2"/>
                </a:solidFill>
                <a:latin typeface="Franklin Gothic Medium" panose="020B0603020102020204" pitchFamily="34" charset="0"/>
              </a:rPr>
              <a:t/>
            </a:r>
            <a:br>
              <a:rPr lang="en-US" b="0" u="none" kern="0" dirty="0" smtClean="0">
                <a:solidFill>
                  <a:schemeClr val="tx2"/>
                </a:solidFill>
                <a:latin typeface="Franklin Gothic Medium" panose="020B0603020102020204" pitchFamily="34" charset="0"/>
              </a:rPr>
            </a:br>
            <a:r>
              <a:rPr lang="en-US" sz="1800" b="0" u="none" kern="0" dirty="0" smtClean="0">
                <a:solidFill>
                  <a:schemeClr val="accent5"/>
                </a:solidFill>
                <a:latin typeface="Franklin Gothic Medium" panose="020B0603020102020204" pitchFamily="34" charset="0"/>
              </a:rPr>
              <a:t>With undergraduate research becoming a priority at many campuses, faculty are increasingly being asked to work with undergraduates on research projects.</a:t>
            </a:r>
            <a:endParaRPr lang="en-US" sz="1600" b="0" u="none" kern="0" dirty="0">
              <a:solidFill>
                <a:schemeClr val="accent5"/>
              </a:solidFill>
              <a:latin typeface="Franklin Gothic Medium" panose="020B0603020102020204" pitchFamily="34" charset="0"/>
            </a:endParaRPr>
          </a:p>
        </p:txBody>
      </p:sp>
    </p:spTree>
    <p:extLst>
      <p:ext uri="{BB962C8B-B14F-4D97-AF65-F5344CB8AC3E}">
        <p14:creationId xmlns:p14="http://schemas.microsoft.com/office/powerpoint/2010/main" val="1451007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606675"/>
            <a:ext cx="9144000" cy="1584325"/>
          </a:xfrm>
          <a:solidFill>
            <a:schemeClr val="accent5"/>
          </a:solidFill>
          <a:ln>
            <a:solidFill>
              <a:schemeClr val="tx2"/>
            </a:solidFill>
          </a:ln>
        </p:spPr>
        <p:txBody>
          <a:bodyPr anchor="ctr"/>
          <a:lstStyle/>
          <a:p>
            <a:pPr eaLnBrk="1" hangingPunct="1">
              <a:defRPr/>
            </a:pPr>
            <a:r>
              <a:rPr lang="en-US" sz="4400" b="0" dirty="0">
                <a:solidFill>
                  <a:schemeClr val="tx2"/>
                </a:solidFill>
                <a:latin typeface="Franklin Gothic Medium" panose="020B0603020102020204" pitchFamily="34" charset="0"/>
              </a:rPr>
              <a:t>Faculty Satisfaction</a:t>
            </a:r>
          </a:p>
        </p:txBody>
      </p:sp>
    </p:spTree>
    <p:extLst>
      <p:ext uri="{BB962C8B-B14F-4D97-AF65-F5344CB8AC3E}">
        <p14:creationId xmlns:p14="http://schemas.microsoft.com/office/powerpoint/2010/main" val="43978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0" y="152400"/>
            <a:ext cx="9144000" cy="762000"/>
          </a:xfrm>
        </p:spPr>
        <p:txBody>
          <a:bodyPr/>
          <a:lstStyle/>
          <a:p>
            <a:pPr eaLnBrk="1" hangingPunct="1">
              <a:defRPr/>
            </a:pPr>
            <a:r>
              <a:rPr lang="en-US" dirty="0">
                <a:solidFill>
                  <a:schemeClr val="accent1">
                    <a:lumMod val="50000"/>
                  </a:schemeClr>
                </a:solidFill>
              </a:rPr>
              <a:t>College Senior Survey</a:t>
            </a:r>
            <a:endParaRPr lang="en-US" sz="3200" dirty="0">
              <a:solidFill>
                <a:schemeClr val="accent1">
                  <a:lumMod val="50000"/>
                </a:schemeClr>
              </a:solidFill>
            </a:endParaRPr>
          </a:p>
        </p:txBody>
      </p:sp>
      <p:sp>
        <p:nvSpPr>
          <p:cNvPr id="2051" name="Rectangle 3"/>
          <p:cNvSpPr>
            <a:spLocks noGrp="1" noChangeArrowheads="1"/>
          </p:cNvSpPr>
          <p:nvPr>
            <p:ph type="subTitle" sz="quarter" idx="1"/>
            <p:custDataLst>
              <p:tags r:id="rId1"/>
            </p:custDataLst>
          </p:nvPr>
        </p:nvSpPr>
        <p:spPr>
          <a:xfrm>
            <a:off x="914400" y="1828800"/>
            <a:ext cx="7315200" cy="4419600"/>
          </a:xfrm>
        </p:spPr>
        <p:txBody>
          <a:bodyPr/>
          <a:lstStyle/>
          <a:p>
            <a:pPr algn="l" eaLnBrk="1" hangingPunct="1">
              <a:lnSpc>
                <a:spcPct val="90000"/>
              </a:lnSpc>
              <a:spcBef>
                <a:spcPct val="10000"/>
              </a:spcBef>
              <a:buClr>
                <a:schemeClr val="accent1">
                  <a:lumMod val="50000"/>
                </a:schemeClr>
              </a:buClr>
              <a:defRPr/>
            </a:pPr>
            <a:r>
              <a:rPr lang="en-US" sz="2800" b="1" dirty="0">
                <a:solidFill>
                  <a:schemeClr val="accent5"/>
                </a:solidFill>
                <a:effectLst/>
                <a:latin typeface="Franklin Gothic Book" panose="020B0503020102020204" pitchFamily="34" charset="0"/>
              </a:rPr>
              <a:t>Results from the HERI Faculty Survey highlight key areas of faculty’s engagement in teaching, research, and service activities. The survey also touches on faculty’s level of stress, satisfaction with their institution, and perspectives for undergraduate education.</a:t>
            </a:r>
          </a:p>
          <a:p>
            <a:pPr marL="628650" lvl="1" indent="-228600" eaLnBrk="1" hangingPunct="1">
              <a:lnSpc>
                <a:spcPct val="90000"/>
              </a:lnSpc>
              <a:spcBef>
                <a:spcPct val="10000"/>
              </a:spcBef>
              <a:buClr>
                <a:schemeClr val="accent1">
                  <a:lumMod val="50000"/>
                </a:schemeClr>
              </a:buClr>
              <a:defRPr/>
            </a:pPr>
            <a:endParaRPr lang="en-US" sz="2400" b="1" dirty="0">
              <a:solidFill>
                <a:schemeClr val="accent1">
                  <a:lumMod val="50000"/>
                </a:schemeClr>
              </a:solidFill>
              <a:effectLst/>
            </a:endParaRPr>
          </a:p>
          <a:p>
            <a:pPr marL="628650" lvl="1" indent="-228600" eaLnBrk="1" hangingPunct="1">
              <a:lnSpc>
                <a:spcPct val="90000"/>
              </a:lnSpc>
              <a:spcBef>
                <a:spcPct val="10000"/>
              </a:spcBef>
              <a:defRPr/>
            </a:pPr>
            <a:r>
              <a:rPr lang="en-US" sz="2400" dirty="0">
                <a:solidFill>
                  <a:schemeClr val="tx2"/>
                </a:solidFill>
                <a:effectLst/>
                <a:latin typeface="Franklin Gothic Medium" panose="020B0603020102020204" pitchFamily="34" charset="0"/>
              </a:rPr>
              <a:t>Pedagogical practices</a:t>
            </a:r>
          </a:p>
          <a:p>
            <a:pPr marL="628650" lvl="1" indent="-228600" eaLnBrk="1" hangingPunct="1">
              <a:lnSpc>
                <a:spcPct val="90000"/>
              </a:lnSpc>
              <a:spcBef>
                <a:spcPct val="10000"/>
              </a:spcBef>
              <a:defRPr/>
            </a:pPr>
            <a:r>
              <a:rPr lang="en-US" sz="2400" dirty="0">
                <a:solidFill>
                  <a:schemeClr val="tx2"/>
                </a:solidFill>
                <a:effectLst/>
                <a:latin typeface="Franklin Gothic Medium" panose="020B0603020102020204" pitchFamily="34" charset="0"/>
              </a:rPr>
              <a:t>Research and service activities</a:t>
            </a:r>
          </a:p>
          <a:p>
            <a:pPr marL="628650" lvl="1" indent="-228600" eaLnBrk="1" hangingPunct="1">
              <a:lnSpc>
                <a:spcPct val="90000"/>
              </a:lnSpc>
              <a:spcBef>
                <a:spcPct val="10000"/>
              </a:spcBef>
              <a:defRPr/>
            </a:pPr>
            <a:r>
              <a:rPr lang="en-US" sz="2400" dirty="0">
                <a:solidFill>
                  <a:schemeClr val="tx2"/>
                </a:solidFill>
                <a:effectLst/>
                <a:latin typeface="Franklin Gothic Medium" panose="020B0603020102020204" pitchFamily="34" charset="0"/>
              </a:rPr>
              <a:t>Satisfaction and stress</a:t>
            </a:r>
          </a:p>
          <a:p>
            <a:pPr marL="628650" lvl="1" indent="-228600" eaLnBrk="1" hangingPunct="1">
              <a:lnSpc>
                <a:spcPct val="90000"/>
              </a:lnSpc>
              <a:spcBef>
                <a:spcPct val="10000"/>
              </a:spcBef>
              <a:defRPr/>
            </a:pPr>
            <a:r>
              <a:rPr lang="en-US" sz="2400" dirty="0">
                <a:solidFill>
                  <a:schemeClr val="tx2"/>
                </a:solidFill>
                <a:effectLst/>
                <a:latin typeface="Franklin Gothic Medium" panose="020B0603020102020204" pitchFamily="34" charset="0"/>
              </a:rPr>
              <a:t>Institutional and departmental climate</a:t>
            </a:r>
          </a:p>
          <a:p>
            <a:pPr marL="628650" lvl="1" indent="-228600" eaLnBrk="1" hangingPunct="1">
              <a:lnSpc>
                <a:spcPct val="90000"/>
              </a:lnSpc>
              <a:spcBef>
                <a:spcPct val="10000"/>
              </a:spcBef>
              <a:defRPr/>
            </a:pPr>
            <a:endParaRPr lang="en-US" sz="2000" b="1" dirty="0">
              <a:solidFill>
                <a:schemeClr val="accent1">
                  <a:lumMod val="50000"/>
                </a:schemeClr>
              </a:solidFill>
              <a:effectLst/>
            </a:endParaRPr>
          </a:p>
          <a:p>
            <a:pPr marL="228600" indent="-228600" eaLnBrk="1" hangingPunct="1">
              <a:lnSpc>
                <a:spcPct val="90000"/>
              </a:lnSpc>
              <a:spcBef>
                <a:spcPct val="10000"/>
              </a:spcBef>
              <a:defRPr/>
            </a:pPr>
            <a:endParaRPr lang="en-US" sz="2400" b="1" dirty="0">
              <a:solidFill>
                <a:schemeClr val="accent1">
                  <a:lumMod val="50000"/>
                </a:schemeClr>
              </a:solidFill>
              <a:effectLst/>
            </a:endParaRPr>
          </a:p>
        </p:txBody>
      </p:sp>
      <p:sp>
        <p:nvSpPr>
          <p:cNvPr id="6" name="TextBox 5"/>
          <p:cNvSpPr txBox="1"/>
          <p:nvPr/>
        </p:nvSpPr>
        <p:spPr>
          <a:xfrm>
            <a:off x="0" y="0"/>
            <a:ext cx="9144000" cy="1046163"/>
          </a:xfrm>
          <a:prstGeom prst="rect">
            <a:avLst/>
          </a:prstGeom>
          <a:solidFill>
            <a:schemeClr val="accent5"/>
          </a:solidFill>
        </p:spPr>
        <p:txBody>
          <a:bodyPr>
            <a:spAutoFit/>
          </a:bodyPr>
          <a:lstStyle/>
          <a:p>
            <a:pPr>
              <a:defRPr/>
            </a:pPr>
            <a:endParaRPr lang="en-US" sz="1000" dirty="0">
              <a:solidFill>
                <a:schemeClr val="bg2"/>
              </a:solidFill>
              <a:latin typeface="+mj-lt"/>
            </a:endParaRPr>
          </a:p>
          <a:p>
            <a:pPr>
              <a:defRPr/>
            </a:pPr>
            <a:r>
              <a:rPr lang="en-US" sz="3600" u="none" dirty="0">
                <a:solidFill>
                  <a:srgbClr val="FFFFFF"/>
                </a:solidFill>
                <a:latin typeface="Franklin Gothic Book" panose="020B0503020102020204" pitchFamily="34" charset="0"/>
              </a:rPr>
              <a:t> </a:t>
            </a:r>
            <a:r>
              <a:rPr lang="en-US" sz="3600" u="none" dirty="0">
                <a:solidFill>
                  <a:schemeClr val="tx2"/>
                </a:solidFill>
                <a:latin typeface="Franklin Gothic Book" panose="020B0503020102020204" pitchFamily="34" charset="0"/>
              </a:rPr>
              <a:t>THE FACULTY EXPERIENCE</a:t>
            </a:r>
          </a:p>
          <a:p>
            <a:pPr>
              <a:defRPr/>
            </a:pPr>
            <a:endParaRPr lang="en-US" sz="1600" dirty="0">
              <a:solidFill>
                <a:schemeClr val="bg2"/>
              </a:solidFill>
            </a:endParaRPr>
          </a:p>
        </p:txBody>
      </p:sp>
      <p:cxnSp>
        <p:nvCxnSpPr>
          <p:cNvPr id="46087" name="Straight Connector 7"/>
          <p:cNvCxnSpPr>
            <a:cxnSpLocks noChangeShapeType="1"/>
          </p:cNvCxnSpPr>
          <p:nvPr/>
        </p:nvCxnSpPr>
        <p:spPr bwMode="auto">
          <a:xfrm>
            <a:off x="152400" y="762000"/>
            <a:ext cx="8839200" cy="0"/>
          </a:xfrm>
          <a:prstGeom prst="line">
            <a:avLst/>
          </a:prstGeom>
          <a:noFill/>
          <a:ln w="19050" algn="ctr">
            <a:solidFill>
              <a:schemeClr val="tx2"/>
            </a:solidFill>
            <a:round/>
            <a:headEnd/>
            <a:tailEnd/>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5A22F990-AC76-462A-AAD4-8A6F22C73C43}" type="slidenum">
              <a:rPr lang="en-US" sz="1200" u="none"/>
              <a:pPr algn="r" eaLnBrk="1" hangingPunct="1"/>
              <a:t>20</a:t>
            </a:fld>
            <a:endParaRPr lang="en-US" sz="1200" u="none"/>
          </a:p>
        </p:txBody>
      </p:sp>
      <p:sp>
        <p:nvSpPr>
          <p:cNvPr id="13317" name="Slide Number Placeholder 10"/>
          <p:cNvSpPr>
            <a:spLocks noGrp="1"/>
          </p:cNvSpPr>
          <p:nvPr>
            <p:ph type="sldNum" sz="quarter" idx="11"/>
          </p:nvPr>
        </p:nvSpPr>
        <p:spPr>
          <a:noFill/>
        </p:spPr>
        <p:txBody>
          <a:bodyPr/>
          <a:lstStyle/>
          <a:p>
            <a:fld id="{C0BB00A5-A5F0-4B05-AD3B-3DE690DA90C1}" type="slidenum">
              <a:rPr lang="en-US" smtClean="0"/>
              <a:pPr/>
              <a:t>20</a:t>
            </a:fld>
            <a:endParaRPr lang="en-US" dirty="0"/>
          </a:p>
        </p:txBody>
      </p:sp>
      <p:sp>
        <p:nvSpPr>
          <p:cNvPr id="3"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solidFill>
                  <a:schemeClr val="tx2"/>
                </a:solidFill>
                <a:latin typeface="Franklin Gothic Medium" panose="020B0603020102020204" pitchFamily="34" charset="0"/>
              </a:rPr>
              <a:t>Workplace Satisfaction</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12" name="Academic Outcomes"/>
          <p:cNvGraphicFramePr>
            <a:graphicFrameLocks noChangeAspect="1"/>
          </p:cNvGraphicFramePr>
          <p:nvPr>
            <p:custDataLst>
              <p:tags r:id="rId1"/>
            </p:custDataLst>
            <p:extLst>
              <p:ext uri="{D42A27DB-BD31-4B8C-83A1-F6EECF244321}">
                <p14:modId xmlns:p14="http://schemas.microsoft.com/office/powerpoint/2010/main" val="634202837"/>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6"/>
          <p:cNvSpPr>
            <a:spLocks noChangeArrowheads="1"/>
          </p:cNvSpPr>
          <p:nvPr/>
        </p:nvSpPr>
        <p:spPr bwMode="auto">
          <a:xfrm>
            <a:off x="3124200" y="5934670"/>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Very Satisfied</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smtClean="0">
                <a:solidFill>
                  <a:schemeClr val="tx2"/>
                </a:solidFill>
              </a:rPr>
              <a:t>Satisfied</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Very Satisfied</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t>
            </a:r>
            <a:r>
              <a:rPr lang="en-US" sz="1200" u="none" dirty="0" smtClean="0">
                <a:solidFill>
                  <a:schemeClr val="tx2"/>
                </a:solidFill>
              </a:rPr>
              <a:t>Satisfied</a:t>
            </a:r>
            <a:endParaRPr lang="en-US" sz="1200" u="none" dirty="0">
              <a:solidFill>
                <a:schemeClr val="tx2"/>
              </a:solidFill>
            </a:endParaRPr>
          </a:p>
          <a:p>
            <a:pPr>
              <a:defRPr/>
            </a:pPr>
            <a:endParaRPr lang="en-US" sz="1200" b="1" u="none" dirty="0">
              <a:solidFill>
                <a:schemeClr val="tx2"/>
              </a:solidFill>
            </a:endParaRPr>
          </a:p>
        </p:txBody>
      </p:sp>
      <p:sp>
        <p:nvSpPr>
          <p:cNvPr id="11" name="Footer Placeholder 10"/>
          <p:cNvSpPr>
            <a:spLocks noGrp="1"/>
          </p:cNvSpPr>
          <p:nvPr>
            <p:ph type="ftr" sz="quarter" idx="10"/>
          </p:nvPr>
        </p:nvSpPr>
        <p:spPr/>
        <p:txBody>
          <a:bodyPr/>
          <a:lstStyle/>
          <a:p>
            <a:pPr>
              <a:defRPr/>
            </a:pPr>
            <a:r>
              <a:rPr lang="en-US" dirty="0"/>
              <a:t>2016-2017 HERI Faculty Survey</a:t>
            </a:r>
          </a:p>
        </p:txBody>
      </p:sp>
      <p:sp>
        <p:nvSpPr>
          <p:cNvPr id="9" name="TextBox 11"/>
          <p:cNvSpPr txBox="1">
            <a:spLocks noChangeArrowheads="1"/>
          </p:cNvSpPr>
          <p:nvPr/>
        </p:nvSpPr>
        <p:spPr bwMode="auto">
          <a:xfrm>
            <a:off x="533400" y="5231368"/>
            <a:ext cx="8559800" cy="830997"/>
          </a:xfrm>
          <a:prstGeom prst="rect">
            <a:avLst/>
          </a:prstGeom>
          <a:noFill/>
          <a:ln w="9525">
            <a:noFill/>
            <a:miter lim="800000"/>
            <a:headEnd/>
            <a:tailEnd/>
          </a:ln>
        </p:spPr>
        <p:txBody>
          <a:bodyPr wrap="square" numCol="4">
            <a:spAutoFit/>
          </a:bodyPr>
          <a:lstStyle/>
          <a:p>
            <a:pPr algn="ctr">
              <a:defRPr/>
            </a:pPr>
            <a:r>
              <a:rPr lang="en-US" sz="1200" b="1" u="none" dirty="0">
                <a:solidFill>
                  <a:schemeClr val="tx2"/>
                </a:solidFill>
              </a:rPr>
              <a:t>Autonomy and independence</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Teaching load</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Departmental leadership</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Departmental support for work/life balance</a:t>
            </a:r>
          </a:p>
        </p:txBody>
      </p:sp>
    </p:spTree>
    <p:extLst>
      <p:ext uri="{BB962C8B-B14F-4D97-AF65-F5344CB8AC3E}">
        <p14:creationId xmlns:p14="http://schemas.microsoft.com/office/powerpoint/2010/main" val="32433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5A22F990-AC76-462A-AAD4-8A6F22C73C43}" type="slidenum">
              <a:rPr lang="en-US" sz="1200" u="none"/>
              <a:pPr algn="r" eaLnBrk="1" hangingPunct="1"/>
              <a:t>21</a:t>
            </a:fld>
            <a:endParaRPr lang="en-US" sz="1200" u="none"/>
          </a:p>
        </p:txBody>
      </p:sp>
      <p:sp>
        <p:nvSpPr>
          <p:cNvPr id="13317" name="Slide Number Placeholder 10"/>
          <p:cNvSpPr>
            <a:spLocks noGrp="1"/>
          </p:cNvSpPr>
          <p:nvPr>
            <p:ph type="sldNum" sz="quarter" idx="11"/>
          </p:nvPr>
        </p:nvSpPr>
        <p:spPr>
          <a:noFill/>
        </p:spPr>
        <p:txBody>
          <a:bodyPr/>
          <a:lstStyle/>
          <a:p>
            <a:fld id="{C0BB00A5-A5F0-4B05-AD3B-3DE690DA90C1}" type="slidenum">
              <a:rPr lang="en-US" smtClean="0"/>
              <a:pPr/>
              <a:t>21</a:t>
            </a:fld>
            <a:endParaRPr lang="en-US"/>
          </a:p>
        </p:txBody>
      </p:sp>
      <p:sp>
        <p:nvSpPr>
          <p:cNvPr id="3"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solidFill>
                  <a:schemeClr val="tx2"/>
                </a:solidFill>
                <a:latin typeface="Franklin Gothic Medium" panose="020B0603020102020204" pitchFamily="34" charset="0"/>
              </a:rPr>
              <a:t>Satisfaction with Compensation</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12" name="Academic Outcomes"/>
          <p:cNvGraphicFramePr>
            <a:graphicFrameLocks noChangeAspect="1"/>
          </p:cNvGraphicFramePr>
          <p:nvPr>
            <p:custDataLst>
              <p:tags r:id="rId1"/>
            </p:custDataLst>
            <p:extLst>
              <p:ext uri="{D42A27DB-BD31-4B8C-83A1-F6EECF244321}">
                <p14:modId xmlns:p14="http://schemas.microsoft.com/office/powerpoint/2010/main" val="1427972618"/>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6"/>
          <p:cNvSpPr>
            <a:spLocks noChangeArrowheads="1"/>
          </p:cNvSpPr>
          <p:nvPr/>
        </p:nvSpPr>
        <p:spPr bwMode="auto">
          <a:xfrm>
            <a:off x="3124200" y="5934670"/>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Very Satisfied</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smtClean="0">
                <a:solidFill>
                  <a:schemeClr val="tx2"/>
                </a:solidFill>
              </a:rPr>
              <a:t>Satisfied</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Very Satisfied</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t>
            </a:r>
            <a:r>
              <a:rPr lang="en-US" sz="1200" u="none" dirty="0" smtClean="0">
                <a:solidFill>
                  <a:schemeClr val="tx2"/>
                </a:solidFill>
              </a:rPr>
              <a:t>Satisfied</a:t>
            </a:r>
            <a:endParaRPr lang="en-US" sz="1200" u="none" dirty="0">
              <a:solidFill>
                <a:schemeClr val="tx2"/>
              </a:solidFill>
            </a:endParaRPr>
          </a:p>
          <a:p>
            <a:pPr>
              <a:defRPr/>
            </a:pPr>
            <a:endParaRPr lang="en-US" sz="1200" b="1" u="none" dirty="0">
              <a:solidFill>
                <a:schemeClr val="tx2"/>
              </a:solidFill>
            </a:endParaRPr>
          </a:p>
        </p:txBody>
      </p:sp>
      <p:sp>
        <p:nvSpPr>
          <p:cNvPr id="11" name="Footer Placeholder 10"/>
          <p:cNvSpPr>
            <a:spLocks noGrp="1"/>
          </p:cNvSpPr>
          <p:nvPr>
            <p:ph type="ftr" sz="quarter" idx="10"/>
          </p:nvPr>
        </p:nvSpPr>
        <p:spPr/>
        <p:txBody>
          <a:bodyPr/>
          <a:lstStyle/>
          <a:p>
            <a:pPr>
              <a:defRPr/>
            </a:pPr>
            <a:r>
              <a:rPr lang="en-US" dirty="0"/>
              <a:t>2016-2017 HERI Faculty Survey</a:t>
            </a:r>
          </a:p>
        </p:txBody>
      </p:sp>
      <p:sp>
        <p:nvSpPr>
          <p:cNvPr id="10" name="TextBox 11"/>
          <p:cNvSpPr txBox="1">
            <a:spLocks noChangeArrowheads="1"/>
          </p:cNvSpPr>
          <p:nvPr/>
        </p:nvSpPr>
        <p:spPr bwMode="auto">
          <a:xfrm>
            <a:off x="534060" y="5231368"/>
            <a:ext cx="8534400" cy="830997"/>
          </a:xfrm>
          <a:prstGeom prst="rect">
            <a:avLst/>
          </a:prstGeom>
          <a:noFill/>
          <a:ln w="9525">
            <a:noFill/>
            <a:miter lim="800000"/>
            <a:headEnd/>
            <a:tailEnd/>
          </a:ln>
        </p:spPr>
        <p:txBody>
          <a:bodyPr wrap="square" numCol="4">
            <a:spAutoFit/>
          </a:bodyPr>
          <a:lstStyle/>
          <a:p>
            <a:pPr algn="ctr">
              <a:defRPr/>
            </a:pPr>
            <a:r>
              <a:rPr lang="en-US" sz="1200" b="1" u="none" dirty="0">
                <a:solidFill>
                  <a:schemeClr val="tx2"/>
                </a:solidFill>
              </a:rPr>
              <a:t>Salary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Retirement benefits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Opportunity for scholarly pursuits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Leave policies (e.g., paternity/maternity leave, caring for a family member, stopping the tenure clock)</a:t>
            </a:r>
          </a:p>
        </p:txBody>
      </p:sp>
    </p:spTree>
    <p:extLst>
      <p:ext uri="{BB962C8B-B14F-4D97-AF65-F5344CB8AC3E}">
        <p14:creationId xmlns:p14="http://schemas.microsoft.com/office/powerpoint/2010/main" val="3152873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22</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22</a:t>
            </a:fld>
            <a:endParaRPr lang="en-US"/>
          </a:p>
        </p:txBody>
      </p:sp>
      <p:sp>
        <p:nvSpPr>
          <p:cNvPr id="16389" name="Rectangle 2"/>
          <p:cNvSpPr>
            <a:spLocks noGrp="1" noChangeArrowheads="1"/>
          </p:cNvSpPr>
          <p:nvPr>
            <p:ph type="title" idx="4294967295"/>
          </p:nvPr>
        </p:nvSpPr>
        <p:spPr>
          <a:xfrm>
            <a:off x="914400" y="152400"/>
            <a:ext cx="8226425" cy="1295400"/>
          </a:xfrm>
        </p:spPr>
        <p:txBody>
          <a:bodyPr/>
          <a:lstStyle/>
          <a:p>
            <a:pPr eaLnBrk="1" hangingPunct="1">
              <a:defRPr/>
            </a:pP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Faculty Satisfaction with Pay Equity and Family Flexibility</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2474892744"/>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5"/>
                </a:solidFill>
              </a:rPr>
              <a:t>■</a:t>
            </a:r>
            <a:r>
              <a:rPr lang="en-US" sz="1400" b="1" u="none" dirty="0">
                <a:solidFill>
                  <a:schemeClr val="tx2"/>
                </a:solidFill>
              </a:rPr>
              <a:t> </a:t>
            </a:r>
            <a:r>
              <a:rPr lang="en-US" sz="1200" u="none" dirty="0">
                <a:solidFill>
                  <a:schemeClr val="tx2"/>
                </a:solidFill>
              </a:rPr>
              <a:t>Very Satisfied</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Satisfied</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a:t>
            </a:r>
            <a:r>
              <a:rPr lang="en-US" sz="1400" u="none" dirty="0">
                <a:solidFill>
                  <a:schemeClr val="tx2"/>
                </a:solidFill>
              </a:rPr>
              <a:t> </a:t>
            </a:r>
            <a:r>
              <a:rPr lang="en-US" sz="1200" u="none" dirty="0">
                <a:solidFill>
                  <a:schemeClr val="tx2"/>
                </a:solidFill>
              </a:rPr>
              <a:t>Very Satisfied</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Satisfied</a:t>
            </a: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1015663"/>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Relative equity of salary and job benefits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Flexibility in relation to family </a:t>
            </a:r>
          </a:p>
          <a:p>
            <a:pPr algn="ctr">
              <a:defRPr/>
            </a:pPr>
            <a:r>
              <a:rPr lang="en-US" sz="1200" b="1" u="none" dirty="0">
                <a:solidFill>
                  <a:schemeClr val="tx2"/>
                </a:solidFill>
              </a:rPr>
              <a:t>matters or emergencies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Overall job</a:t>
            </a:r>
          </a:p>
          <a:p>
            <a:pPr algn="ctr">
              <a:defRPr/>
            </a:pPr>
            <a:endParaRPr lang="en-US" sz="1200" b="1" u="none"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23</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23</a:t>
            </a:fld>
            <a:endParaRPr lang="en-US"/>
          </a:p>
        </p:txBody>
      </p:sp>
      <p:sp>
        <p:nvSpPr>
          <p:cNvPr id="16389" name="Rectangle 2"/>
          <p:cNvSpPr>
            <a:spLocks noGrp="1" noChangeArrowheads="1"/>
          </p:cNvSpPr>
          <p:nvPr>
            <p:ph type="title" idx="4294967295"/>
          </p:nvPr>
        </p:nvSpPr>
        <p:spPr>
          <a:xfrm>
            <a:off x="914400" y="152400"/>
            <a:ext cx="8226425" cy="1295400"/>
          </a:xfrm>
        </p:spPr>
        <p:txBody>
          <a:bodyPr/>
          <a:lstStyle/>
          <a:p>
            <a:pPr eaLnBrk="1" hangingPunct="1">
              <a:defRPr/>
            </a:pP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Overall Faculty Job </a:t>
            </a:r>
            <a:r>
              <a:rPr lang="en-US" dirty="0" smtClean="0">
                <a:solidFill>
                  <a:schemeClr val="tx2"/>
                </a:solidFill>
                <a:latin typeface="Franklin Gothic Medium" panose="020B0603020102020204" pitchFamily="34" charset="0"/>
              </a:rPr>
              <a:t>Satisfaction by Race</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4171404596"/>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4114800" y="5854431"/>
            <a:ext cx="2286000" cy="892552"/>
          </a:xfrm>
          <a:prstGeom prst="rect">
            <a:avLst/>
          </a:prstGeom>
          <a:noFill/>
          <a:ln w="9525">
            <a:noFill/>
            <a:miter lim="800000"/>
            <a:headEnd/>
            <a:tailEnd/>
          </a:ln>
        </p:spPr>
        <p:txBody>
          <a:bodyPr wrap="square" numCol="2">
            <a:spAutoFit/>
          </a:bodyPr>
          <a:lstStyle/>
          <a:p>
            <a:pPr>
              <a:defRPr/>
            </a:pPr>
            <a:r>
              <a:rPr lang="en-US" sz="1200" b="1" u="none" dirty="0">
                <a:solidFill>
                  <a:schemeClr val="tx2"/>
                </a:solidFill>
              </a:rPr>
              <a:t>Your Institution         </a:t>
            </a:r>
          </a:p>
          <a:p>
            <a:pPr>
              <a:defRPr/>
            </a:pPr>
            <a:r>
              <a:rPr lang="en-US" sz="1400" b="1" u="none" dirty="0">
                <a:solidFill>
                  <a:schemeClr val="accent5"/>
                </a:solidFill>
              </a:rPr>
              <a:t>■</a:t>
            </a:r>
            <a:r>
              <a:rPr lang="en-US" sz="1400" b="1" u="none" dirty="0">
                <a:solidFill>
                  <a:schemeClr val="tx2"/>
                </a:solidFill>
              </a:rPr>
              <a:t> </a:t>
            </a:r>
            <a:r>
              <a:rPr lang="en-US" sz="1200" u="none" dirty="0">
                <a:solidFill>
                  <a:schemeClr val="tx2"/>
                </a:solidFill>
              </a:rPr>
              <a:t>Very Satisfied</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Satisfied</a:t>
            </a:r>
            <a:endParaRPr lang="en-US" sz="1200" b="1" u="none" dirty="0">
              <a:solidFill>
                <a:schemeClr val="tx2"/>
              </a:solidFill>
            </a:endParaRP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1015663"/>
          </a:xfrm>
          <a:prstGeom prst="rect">
            <a:avLst/>
          </a:prstGeom>
          <a:noFill/>
          <a:ln w="9525">
            <a:noFill/>
            <a:miter lim="800000"/>
            <a:headEnd/>
            <a:tailEnd/>
          </a:ln>
        </p:spPr>
        <p:txBody>
          <a:bodyPr numCol="7">
            <a:spAutoFit/>
          </a:bodyPr>
          <a:lstStyle/>
          <a:p>
            <a:pPr algn="ctr">
              <a:defRPr/>
            </a:pPr>
            <a:r>
              <a:rPr lang="en-US" sz="1200" b="1" u="none" dirty="0">
                <a:solidFill>
                  <a:schemeClr val="tx2"/>
                </a:solidFill>
              </a:rPr>
              <a:t>American Indian/Alaska Native</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Asian American/ Asian</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African American/</a:t>
            </a:r>
          </a:p>
          <a:p>
            <a:pPr algn="ctr">
              <a:defRPr/>
            </a:pPr>
            <a:r>
              <a:rPr lang="en-US" sz="1200" b="1" u="none" dirty="0">
                <a:solidFill>
                  <a:schemeClr val="tx2"/>
                </a:solidFill>
              </a:rPr>
              <a:t>Black</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Latino</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White/Caucasian</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Other Race/ Ethnicity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Two or More Races/Ethnicities</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4011852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B3672D3F-1155-4F5C-B95F-D0CB3074A052}" type="slidenum">
              <a:rPr lang="en-US" sz="1200" u="none"/>
              <a:pPr algn="r" eaLnBrk="1" hangingPunct="1"/>
              <a:t>24</a:t>
            </a:fld>
            <a:endParaRPr lang="en-US" sz="1200" u="none"/>
          </a:p>
        </p:txBody>
      </p:sp>
      <p:sp>
        <p:nvSpPr>
          <p:cNvPr id="41988" name="Slide Number Placeholder 8"/>
          <p:cNvSpPr>
            <a:spLocks noGrp="1"/>
          </p:cNvSpPr>
          <p:nvPr>
            <p:ph type="sldNum" sz="quarter" idx="11"/>
          </p:nvPr>
        </p:nvSpPr>
        <p:spPr>
          <a:noFill/>
        </p:spPr>
        <p:txBody>
          <a:bodyPr/>
          <a:lstStyle/>
          <a:p>
            <a:fld id="{F80F1869-A5D6-42F0-8FF6-70848DB205FC}" type="slidenum">
              <a:rPr lang="en-US" smtClean="0"/>
              <a:pPr/>
              <a:t>24</a:t>
            </a:fld>
            <a:endParaRPr lang="en-US"/>
          </a:p>
        </p:txBody>
      </p:sp>
      <p:sp>
        <p:nvSpPr>
          <p:cNvPr id="43014" name="Rectangle 2"/>
          <p:cNvSpPr>
            <a:spLocks noGrp="1" noChangeArrowheads="1"/>
          </p:cNvSpPr>
          <p:nvPr>
            <p:ph type="title" idx="4294967295"/>
          </p:nvPr>
        </p:nvSpPr>
        <p:spPr>
          <a:xfrm>
            <a:off x="914400" y="152400"/>
            <a:ext cx="8229600" cy="1143000"/>
          </a:xfrm>
        </p:spPr>
        <p:txBody>
          <a:bodyPr/>
          <a:lstStyle/>
          <a:p>
            <a:pPr>
              <a:defRPr/>
            </a:pPr>
            <a:r>
              <a:rPr lang="en-US" b="0" dirty="0">
                <a:solidFill>
                  <a:schemeClr val="tx2"/>
                </a:solidFill>
                <a:latin typeface="Franklin Gothic Medium" panose="020B0603020102020204" pitchFamily="34" charset="0"/>
              </a:rPr>
              <a:t> </a:t>
            </a:r>
            <a:r>
              <a:rPr lang="en-US" dirty="0">
                <a:solidFill>
                  <a:schemeClr val="tx2"/>
                </a:solidFill>
                <a:latin typeface="Franklin Gothic Medium" panose="020B0603020102020204" pitchFamily="34" charset="0"/>
              </a:rPr>
              <a:t>Overall Satisfaction </a:t>
            </a:r>
            <a:r>
              <a:rPr lang="en-US" sz="1600" b="0" dirty="0">
                <a:solidFill>
                  <a:schemeClr val="tx2"/>
                </a:solidFill>
                <a:latin typeface="Franklin Gothic Medium" panose="020B0603020102020204" pitchFamily="34" charset="0"/>
              </a:rPr>
              <a:t/>
            </a:r>
            <a:br>
              <a:rPr lang="en-US" sz="1600" b="0" dirty="0">
                <a:solidFill>
                  <a:schemeClr val="tx2"/>
                </a:solidFill>
                <a:latin typeface="Franklin Gothic Medium" panose="020B0603020102020204" pitchFamily="34" charset="0"/>
              </a:rPr>
            </a:br>
            <a:r>
              <a:rPr lang="en-US" sz="1800" b="0" dirty="0">
                <a:solidFill>
                  <a:schemeClr val="accent5"/>
                </a:solidFill>
                <a:latin typeface="Franklin Gothic Medium" panose="020B0603020102020204" pitchFamily="34" charset="0"/>
              </a:rPr>
              <a:t>“If given the choice, would you still to come to this institution?”</a:t>
            </a:r>
            <a:endParaRPr lang="en-US" sz="1200" b="0" dirty="0">
              <a:solidFill>
                <a:schemeClr val="accent5"/>
              </a:solidFill>
              <a:latin typeface="Franklin Gothic Medium" panose="020B0603020102020204" pitchFamily="34" charset="0"/>
            </a:endParaRPr>
          </a:p>
        </p:txBody>
      </p:sp>
      <p:graphicFrame>
        <p:nvGraphicFramePr>
          <p:cNvPr id="12" name="Overall Satisfaction"/>
          <p:cNvGraphicFramePr>
            <a:graphicFrameLocks noChangeAspect="1"/>
          </p:cNvGraphicFramePr>
          <p:nvPr>
            <p:extLst>
              <p:ext uri="{D42A27DB-BD31-4B8C-83A1-F6EECF244321}">
                <p14:modId xmlns:p14="http://schemas.microsoft.com/office/powerpoint/2010/main" val="4163779978"/>
              </p:ext>
            </p:extLst>
          </p:nvPr>
        </p:nvGraphicFramePr>
        <p:xfrm>
          <a:off x="50800" y="14224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9"/>
          <p:cNvSpPr>
            <a:spLocks noChangeArrowheads="1"/>
          </p:cNvSpPr>
          <p:nvPr/>
        </p:nvSpPr>
        <p:spPr bwMode="auto">
          <a:xfrm>
            <a:off x="3197225" y="5867400"/>
            <a:ext cx="2749550" cy="276225"/>
          </a:xfrm>
          <a:prstGeom prst="rect">
            <a:avLst/>
          </a:prstGeom>
          <a:noFill/>
          <a:ln w="9525">
            <a:noFill/>
            <a:miter lim="800000"/>
            <a:headEnd/>
            <a:tailEnd/>
          </a:ln>
        </p:spPr>
        <p:txBody>
          <a:bodyPr wrap="none">
            <a:spAutoFit/>
          </a:bodyPr>
          <a:lstStyle/>
          <a:p>
            <a:pPr algn="ctr">
              <a:defRPr/>
            </a:pPr>
            <a:r>
              <a:rPr lang="en-US" sz="1200" b="1" u="none" dirty="0">
                <a:solidFill>
                  <a:schemeClr val="accent5"/>
                </a:solidFill>
              </a:rPr>
              <a:t>■</a:t>
            </a:r>
            <a:r>
              <a:rPr lang="en-US" sz="1200" b="1" u="none" dirty="0">
                <a:solidFill>
                  <a:schemeClr val="tx2"/>
                </a:solidFill>
              </a:rPr>
              <a:t> Your Institution ■ Comparison Group</a:t>
            </a:r>
          </a:p>
        </p:txBody>
      </p:sp>
      <p:sp>
        <p:nvSpPr>
          <p:cNvPr id="13" name="Footer Placeholder 12"/>
          <p:cNvSpPr>
            <a:spLocks noGrp="1"/>
          </p:cNvSpPr>
          <p:nvPr>
            <p:ph type="ftr" sz="quarter" idx="10"/>
          </p:nvPr>
        </p:nvSpPr>
        <p:spPr/>
        <p:txBody>
          <a:bodyPr/>
          <a:lstStyle/>
          <a:p>
            <a:pPr>
              <a:defRPr/>
            </a:pPr>
            <a:r>
              <a:rPr lang="en-US" dirty="0"/>
              <a:t>2016-2017 HERI Faculty Survey</a:t>
            </a:r>
          </a:p>
        </p:txBody>
      </p:sp>
      <p:sp>
        <p:nvSpPr>
          <p:cNvPr id="18" name="TextBox 11"/>
          <p:cNvSpPr txBox="1">
            <a:spLocks noChangeArrowheads="1"/>
          </p:cNvSpPr>
          <p:nvPr/>
        </p:nvSpPr>
        <p:spPr bwMode="auto">
          <a:xfrm>
            <a:off x="533400" y="5130800"/>
            <a:ext cx="8559800" cy="830997"/>
          </a:xfrm>
          <a:prstGeom prst="rect">
            <a:avLst/>
          </a:prstGeom>
          <a:noFill/>
          <a:ln w="9525">
            <a:noFill/>
            <a:miter lim="800000"/>
            <a:headEnd/>
            <a:tailEnd/>
          </a:ln>
        </p:spPr>
        <p:txBody>
          <a:bodyPr wrap="square" numCol="5">
            <a:spAutoFit/>
          </a:bodyPr>
          <a:lstStyle/>
          <a:p>
            <a:pPr algn="ctr">
              <a:defRPr/>
            </a:pPr>
            <a:r>
              <a:rPr lang="en-US" sz="1200" b="1" u="none" dirty="0">
                <a:solidFill>
                  <a:schemeClr val="tx2"/>
                </a:solidFill>
              </a:rPr>
              <a:t>Definitely Yes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Probably Yes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Not Sure</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Probably No</a:t>
            </a:r>
          </a:p>
          <a:p>
            <a:pPr algn="ctr">
              <a:defRPr/>
            </a:pPr>
            <a:endParaRPr lang="en-US" sz="1200" b="1" u="none" dirty="0">
              <a:solidFill>
                <a:schemeClr val="tx2"/>
              </a:solidFill>
            </a:endParaRPr>
          </a:p>
          <a:p>
            <a:pPr algn="ctr">
              <a:defRPr/>
            </a:pPr>
            <a:r>
              <a:rPr lang="en-US" sz="1200" b="1" u="none" dirty="0">
                <a:solidFill>
                  <a:schemeClr val="tx2"/>
                </a:solidFill>
              </a:rPr>
              <a:t>		</a:t>
            </a:r>
          </a:p>
          <a:p>
            <a:pPr algn="ctr">
              <a:defRPr/>
            </a:pPr>
            <a:r>
              <a:rPr lang="en-US" sz="1200" b="1" u="none" dirty="0">
                <a:solidFill>
                  <a:schemeClr val="tx2"/>
                </a:solidFill>
              </a:rPr>
              <a:t>Definitely No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606675"/>
            <a:ext cx="9144000" cy="1584325"/>
          </a:xfrm>
          <a:solidFill>
            <a:schemeClr val="accent5"/>
          </a:solidFill>
          <a:ln>
            <a:solidFill>
              <a:schemeClr val="tx2"/>
            </a:solidFill>
          </a:ln>
        </p:spPr>
        <p:txBody>
          <a:bodyPr anchor="ctr"/>
          <a:lstStyle/>
          <a:p>
            <a:pPr eaLnBrk="1" hangingPunct="1">
              <a:defRPr/>
            </a:pPr>
            <a:r>
              <a:rPr lang="en-US" sz="4400" b="0" dirty="0">
                <a:solidFill>
                  <a:schemeClr val="tx2"/>
                </a:solidFill>
                <a:latin typeface="Franklin Gothic Medium" panose="020B0603020102020204" pitchFamily="34" charset="0"/>
              </a:rPr>
              <a:t>Sources of Faculty Stress</a:t>
            </a:r>
          </a:p>
        </p:txBody>
      </p:sp>
    </p:spTree>
    <p:extLst>
      <p:ext uri="{BB962C8B-B14F-4D97-AF65-F5344CB8AC3E}">
        <p14:creationId xmlns:p14="http://schemas.microsoft.com/office/powerpoint/2010/main" val="3817943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72290EBD-63E6-4B60-9B7D-0F8F7E3A00E6}" type="slidenum">
              <a:rPr lang="en-US" sz="1200" u="none"/>
              <a:pPr algn="r" eaLnBrk="1" hangingPunct="1"/>
              <a:t>26</a:t>
            </a:fld>
            <a:endParaRPr lang="en-US" sz="1200" u="none"/>
          </a:p>
        </p:txBody>
      </p:sp>
      <p:sp>
        <p:nvSpPr>
          <p:cNvPr id="9221" name="Slide Number Placeholder 7"/>
          <p:cNvSpPr>
            <a:spLocks noGrp="1"/>
          </p:cNvSpPr>
          <p:nvPr>
            <p:ph type="sldNum" sz="quarter" idx="11"/>
          </p:nvPr>
        </p:nvSpPr>
        <p:spPr>
          <a:noFill/>
        </p:spPr>
        <p:txBody>
          <a:bodyPr/>
          <a:lstStyle/>
          <a:p>
            <a:fld id="{CF1C8B1B-B788-407E-84A3-268AB9874CAF}" type="slidenum">
              <a:rPr lang="en-US" smtClean="0"/>
              <a:pPr/>
              <a:t>26</a:t>
            </a:fld>
            <a:endParaRPr lang="en-US"/>
          </a:p>
        </p:txBody>
      </p:sp>
      <p:sp>
        <p:nvSpPr>
          <p:cNvPr id="15365" name="Rectangle 2"/>
          <p:cNvSpPr>
            <a:spLocks noGrp="1" noChangeArrowheads="1"/>
          </p:cNvSpPr>
          <p:nvPr>
            <p:ph type="title" idx="4294967295"/>
          </p:nvPr>
        </p:nvSpPr>
        <p:spPr>
          <a:xfrm>
            <a:off x="914400" y="152400"/>
            <a:ext cx="8229600" cy="1371600"/>
          </a:xfrm>
        </p:spPr>
        <p:txBody>
          <a:bodyPr/>
          <a:lstStyle/>
          <a:p>
            <a:pPr eaLnBrk="1" hangingPunct="1">
              <a:defRPr/>
            </a:pPr>
            <a:r>
              <a:rPr lang="en-US" dirty="0">
                <a:solidFill>
                  <a:schemeClr val="tx2"/>
                </a:solidFill>
                <a:latin typeface="Franklin Gothic Medium" panose="020B0603020102020204" pitchFamily="34" charset="0"/>
              </a:rPr>
              <a:t>Career-Related Stress</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sz="1800" b="0" dirty="0">
                <a:solidFill>
                  <a:schemeClr val="accent5"/>
                </a:solidFill>
                <a:latin typeface="Franklin Gothic Medium" panose="020B0603020102020204" pitchFamily="34" charset="0"/>
              </a:rPr>
              <a:t>Career-Related Stress measures the amount of stress faculty </a:t>
            </a:r>
            <a:br>
              <a:rPr lang="en-US" sz="1800" b="0" dirty="0">
                <a:solidFill>
                  <a:schemeClr val="accent5"/>
                </a:solidFill>
                <a:latin typeface="Franklin Gothic Medium" panose="020B0603020102020204" pitchFamily="34" charset="0"/>
              </a:rPr>
            </a:br>
            <a:r>
              <a:rPr lang="en-US" sz="1800" b="0" dirty="0">
                <a:solidFill>
                  <a:schemeClr val="accent5"/>
                </a:solidFill>
                <a:latin typeface="Franklin Gothic Medium" panose="020B0603020102020204" pitchFamily="34" charset="0"/>
              </a:rPr>
              <a:t>experience related to their career.</a:t>
            </a:r>
            <a:endParaRPr lang="en-US" sz="1600" b="0" dirty="0">
              <a:solidFill>
                <a:schemeClr val="accent5"/>
              </a:solidFill>
              <a:latin typeface="Franklin Gothic Medium" panose="020B0603020102020204" pitchFamily="34" charset="0"/>
            </a:endParaRPr>
          </a:p>
        </p:txBody>
      </p:sp>
      <p:graphicFrame>
        <p:nvGraphicFramePr>
          <p:cNvPr id="9" name="Faculty Interaction"/>
          <p:cNvGraphicFramePr>
            <a:graphicFrameLocks noChangeAspect="1"/>
          </p:cNvGraphicFramePr>
          <p:nvPr>
            <p:custDataLst>
              <p:tags r:id="rId1"/>
            </p:custDataLst>
            <p:extLst>
              <p:ext uri="{D42A27DB-BD31-4B8C-83A1-F6EECF244321}">
                <p14:modId xmlns:p14="http://schemas.microsoft.com/office/powerpoint/2010/main" val="273089474"/>
              </p:ext>
            </p:extLst>
          </p:nvPr>
        </p:nvGraphicFramePr>
        <p:xfrm>
          <a:off x="0" y="1600200"/>
          <a:ext cx="5943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5368" name="Rectangle 9"/>
          <p:cNvSpPr>
            <a:spLocks noChangeArrowheads="1"/>
          </p:cNvSpPr>
          <p:nvPr/>
        </p:nvSpPr>
        <p:spPr bwMode="auto">
          <a:xfrm>
            <a:off x="1524000" y="5791200"/>
            <a:ext cx="3200400" cy="276999"/>
          </a:xfrm>
          <a:prstGeom prst="rect">
            <a:avLst/>
          </a:prstGeom>
          <a:noFill/>
          <a:ln w="9525">
            <a:noFill/>
            <a:miter lim="800000"/>
            <a:headEnd/>
            <a:tailEnd/>
          </a:ln>
        </p:spPr>
        <p:txBody>
          <a:bodyPr wrap="square">
            <a:spAutoFit/>
          </a:bodyPr>
          <a:lstStyle/>
          <a:p>
            <a:pPr>
              <a:defRPr/>
            </a:pPr>
            <a:r>
              <a:rPr lang="en-US" sz="1200" b="1" u="none" dirty="0">
                <a:solidFill>
                  <a:srgbClr val="789D4A"/>
                </a:solidFill>
              </a:rPr>
              <a:t>■</a:t>
            </a:r>
            <a:r>
              <a:rPr lang="en-US" sz="1200" b="1" u="none" dirty="0">
                <a:solidFill>
                  <a:schemeClr val="tx2"/>
                </a:solidFill>
              </a:rPr>
              <a:t> Your Institution      ■ Comparison Group</a:t>
            </a:r>
          </a:p>
        </p:txBody>
      </p:sp>
      <p:sp>
        <p:nvSpPr>
          <p:cNvPr id="11" name="TextBox 1"/>
          <p:cNvSpPr txBox="1"/>
          <p:nvPr/>
        </p:nvSpPr>
        <p:spPr>
          <a:xfrm>
            <a:off x="5715000" y="2438400"/>
            <a:ext cx="2971800" cy="3124200"/>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sz="1400" b="1" u="none" dirty="0">
                <a:solidFill>
                  <a:schemeClr val="tx2"/>
                </a:solidFill>
              </a:rPr>
              <a:t>	</a:t>
            </a:r>
            <a:r>
              <a:rPr lang="en-US" sz="1400" b="1" dirty="0">
                <a:solidFill>
                  <a:schemeClr val="tx2"/>
                </a:solidFill>
              </a:rPr>
              <a:t>Construct Items</a:t>
            </a:r>
          </a:p>
          <a:p>
            <a:pPr>
              <a:defRPr/>
            </a:pPr>
            <a:endParaRPr lang="en-US" sz="1400" b="1" dirty="0">
              <a:solidFill>
                <a:schemeClr val="tx2"/>
              </a:solidFill>
            </a:endParaRPr>
          </a:p>
          <a:p>
            <a:pPr marL="114300" indent="-114300">
              <a:buFont typeface="Arial" pitchFamily="34" charset="0"/>
              <a:buChar char="•"/>
              <a:defRPr/>
            </a:pPr>
            <a:r>
              <a:rPr lang="en-US" sz="1400" b="1" u="none" dirty="0">
                <a:solidFill>
                  <a:schemeClr val="tx2"/>
                </a:solidFill>
              </a:rPr>
              <a:t>Committee work</a:t>
            </a:r>
          </a:p>
          <a:p>
            <a:pPr marL="114300" indent="-114300">
              <a:buFont typeface="Arial" pitchFamily="34" charset="0"/>
              <a:buChar char="•"/>
              <a:defRPr/>
            </a:pPr>
            <a:r>
              <a:rPr lang="en-US" sz="1400" b="1" u="none" dirty="0">
                <a:solidFill>
                  <a:schemeClr val="tx2"/>
                </a:solidFill>
              </a:rPr>
              <a:t>Students</a:t>
            </a:r>
          </a:p>
          <a:p>
            <a:pPr marL="114300" indent="-114300">
              <a:buFont typeface="Arial" pitchFamily="34" charset="0"/>
              <a:buChar char="•"/>
              <a:defRPr/>
            </a:pPr>
            <a:r>
              <a:rPr lang="en-US" sz="1400" b="1" u="none" dirty="0">
                <a:solidFill>
                  <a:schemeClr val="tx2"/>
                </a:solidFill>
              </a:rPr>
              <a:t>Research or publishing demands</a:t>
            </a:r>
          </a:p>
          <a:p>
            <a:pPr marL="114300" indent="-114300">
              <a:buFont typeface="Arial" pitchFamily="34" charset="0"/>
              <a:buChar char="•"/>
              <a:defRPr/>
            </a:pPr>
            <a:r>
              <a:rPr lang="en-US" sz="1400" b="1" u="none" dirty="0">
                <a:solidFill>
                  <a:schemeClr val="tx2"/>
                </a:solidFill>
              </a:rPr>
              <a:t>Institutional procedures/red tape</a:t>
            </a:r>
          </a:p>
          <a:p>
            <a:pPr marL="114300" indent="-114300">
              <a:buFont typeface="Arial" pitchFamily="34" charset="0"/>
              <a:buChar char="•"/>
              <a:defRPr/>
            </a:pPr>
            <a:r>
              <a:rPr lang="en-US" sz="1400" b="1" u="none" dirty="0">
                <a:solidFill>
                  <a:schemeClr val="tx2"/>
                </a:solidFill>
              </a:rPr>
              <a:t>Teaching load</a:t>
            </a:r>
          </a:p>
          <a:p>
            <a:pPr marL="114300" indent="-114300">
              <a:buFont typeface="Arial" pitchFamily="34" charset="0"/>
              <a:buChar char="•"/>
              <a:defRPr/>
            </a:pPr>
            <a:r>
              <a:rPr lang="en-US" sz="1400" b="1" u="none" dirty="0">
                <a:solidFill>
                  <a:schemeClr val="tx2"/>
                </a:solidFill>
              </a:rPr>
              <a:t>Lack of personal time</a:t>
            </a:r>
          </a:p>
          <a:p>
            <a:pPr marL="114300" indent="-114300">
              <a:buFont typeface="Arial" pitchFamily="34" charset="0"/>
              <a:buChar char="•"/>
              <a:defRPr/>
            </a:pPr>
            <a:r>
              <a:rPr lang="en-US" sz="1400" b="1" u="none" dirty="0">
                <a:solidFill>
                  <a:schemeClr val="tx2"/>
                </a:solidFill>
              </a:rPr>
              <a:t>Self-imposed high expectations</a:t>
            </a:r>
            <a:endParaRPr lang="en-US" sz="1400" b="1"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1524834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27</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27</a:t>
            </a:fld>
            <a:endParaRPr lang="en-US"/>
          </a:p>
        </p:txBody>
      </p:sp>
      <p:sp>
        <p:nvSpPr>
          <p:cNvPr id="16389" name="Rectangle 2"/>
          <p:cNvSpPr>
            <a:spLocks noGrp="1" noChangeArrowheads="1"/>
          </p:cNvSpPr>
          <p:nvPr>
            <p:ph type="title" idx="4294967295"/>
          </p:nvPr>
        </p:nvSpPr>
        <p:spPr>
          <a:xfrm>
            <a:off x="914400" y="152400"/>
            <a:ext cx="8226425" cy="1295400"/>
          </a:xfrm>
        </p:spPr>
        <p:txBody>
          <a:bodyPr/>
          <a:lstStyle/>
          <a:p>
            <a:pPr eaLnBrk="1" hangingPunct="1">
              <a:defRPr/>
            </a:pP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Stress Due to Discrimination, by Gender</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1964930653"/>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3390900" y="5827931"/>
            <a:ext cx="2819400" cy="830997"/>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200" b="1" u="none" dirty="0">
                <a:solidFill>
                  <a:schemeClr val="accent5"/>
                </a:solidFill>
              </a:rPr>
              <a:t>■</a:t>
            </a:r>
            <a:r>
              <a:rPr lang="en-US" sz="1200" b="1" u="none" dirty="0">
                <a:solidFill>
                  <a:schemeClr val="tx2"/>
                </a:solidFill>
              </a:rPr>
              <a:t> </a:t>
            </a:r>
            <a:r>
              <a:rPr lang="en-US" sz="1200" u="none" dirty="0">
                <a:solidFill>
                  <a:schemeClr val="tx2"/>
                </a:solidFill>
              </a:rPr>
              <a:t>Extensive</a:t>
            </a:r>
          </a:p>
          <a:p>
            <a:pPr>
              <a:defRPr/>
            </a:pPr>
            <a:r>
              <a:rPr lang="en-US" sz="1200" u="none" dirty="0">
                <a:solidFill>
                  <a:schemeClr val="accent5">
                    <a:lumMod val="60000"/>
                    <a:lumOff val="40000"/>
                  </a:schemeClr>
                </a:solidFill>
              </a:rPr>
              <a:t>■</a:t>
            </a:r>
            <a:r>
              <a:rPr lang="en-US" sz="1200" u="none" dirty="0">
                <a:solidFill>
                  <a:schemeClr val="tx2"/>
                </a:solidFill>
              </a:rPr>
              <a:t> Somewhat</a:t>
            </a: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200" b="1" u="none" dirty="0">
                <a:solidFill>
                  <a:schemeClr val="tx2"/>
                </a:solidFill>
              </a:rPr>
              <a:t>■</a:t>
            </a:r>
            <a:r>
              <a:rPr lang="en-US" sz="1200" u="none" dirty="0">
                <a:solidFill>
                  <a:schemeClr val="tx2"/>
                </a:solidFill>
              </a:rPr>
              <a:t> Extensive</a:t>
            </a:r>
          </a:p>
          <a:p>
            <a:pPr>
              <a:defRPr/>
            </a:pPr>
            <a:r>
              <a:rPr lang="en-US" sz="1200" u="none" dirty="0">
                <a:solidFill>
                  <a:schemeClr val="tx2">
                    <a:lumMod val="50000"/>
                    <a:lumOff val="50000"/>
                  </a:schemeClr>
                </a:solidFill>
              </a:rPr>
              <a:t>■</a:t>
            </a:r>
            <a:r>
              <a:rPr lang="en-US" sz="1200" u="none" dirty="0">
                <a:solidFill>
                  <a:schemeClr val="tx2"/>
                </a:solidFill>
              </a:rPr>
              <a:t> Somewhat</a:t>
            </a: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646331"/>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All Faculty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Men Faculty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Women Faculty</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1193879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28</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28</a:t>
            </a:fld>
            <a:endParaRPr lang="en-US"/>
          </a:p>
        </p:txBody>
      </p:sp>
      <p:sp>
        <p:nvSpPr>
          <p:cNvPr id="16389" name="Rectangle 2"/>
          <p:cNvSpPr>
            <a:spLocks noGrp="1" noChangeArrowheads="1"/>
          </p:cNvSpPr>
          <p:nvPr>
            <p:ph type="title" idx="4294967295"/>
          </p:nvPr>
        </p:nvSpPr>
        <p:spPr>
          <a:xfrm>
            <a:off x="914400" y="152400"/>
            <a:ext cx="8226425" cy="1295400"/>
          </a:xfrm>
        </p:spPr>
        <p:txBody>
          <a:bodyPr/>
          <a:lstStyle/>
          <a:p>
            <a:pPr eaLnBrk="1" hangingPunct="1">
              <a:defRPr/>
            </a:pP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Stress Due to Discrimination, by Race</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3739130908"/>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Extensive</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Somewhat</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a:t>
            </a:r>
            <a:r>
              <a:rPr lang="en-US" sz="1400" u="none" dirty="0">
                <a:solidFill>
                  <a:schemeClr val="tx2"/>
                </a:solidFill>
              </a:rPr>
              <a:t> </a:t>
            </a:r>
            <a:r>
              <a:rPr lang="en-US" sz="1200" u="none" dirty="0">
                <a:solidFill>
                  <a:schemeClr val="tx2"/>
                </a:solidFill>
              </a:rPr>
              <a:t>Extensive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Somewhat</a:t>
            </a: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646331"/>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White/Caucasian Faculty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Asian American/Asian Faculty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Traditionally Underrepresented Racial Minority Faculty</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89049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420077C4-99D4-410B-A6B0-00E23972A0F6}" type="slidenum">
              <a:rPr lang="en-US" sz="1200" u="none"/>
              <a:pPr algn="r" eaLnBrk="1" hangingPunct="1"/>
              <a:t>29</a:t>
            </a:fld>
            <a:endParaRPr lang="en-US" sz="1200" u="none"/>
          </a:p>
        </p:txBody>
      </p:sp>
      <p:sp>
        <p:nvSpPr>
          <p:cNvPr id="12293" name="Slide Number Placeholder 9"/>
          <p:cNvSpPr>
            <a:spLocks noGrp="1"/>
          </p:cNvSpPr>
          <p:nvPr>
            <p:ph type="sldNum" sz="quarter" idx="11"/>
          </p:nvPr>
        </p:nvSpPr>
        <p:spPr>
          <a:noFill/>
        </p:spPr>
        <p:txBody>
          <a:bodyPr/>
          <a:lstStyle/>
          <a:p>
            <a:fld id="{D7F66E0F-EE64-4787-99B2-BEDAAD925C0A}" type="slidenum">
              <a:rPr lang="en-US" smtClean="0"/>
              <a:pPr/>
              <a:t>29</a:t>
            </a:fld>
            <a:endParaRPr lang="en-US"/>
          </a:p>
        </p:txBody>
      </p:sp>
      <p:graphicFrame>
        <p:nvGraphicFramePr>
          <p:cNvPr id="9" name="Interpersonal Validation"/>
          <p:cNvGraphicFramePr>
            <a:graphicFrameLocks noChangeAspect="1"/>
          </p:cNvGraphicFramePr>
          <p:nvPr>
            <p:custDataLst>
              <p:tags r:id="rId1"/>
            </p:custDataLst>
            <p:extLst>
              <p:ext uri="{D42A27DB-BD31-4B8C-83A1-F6EECF244321}">
                <p14:modId xmlns:p14="http://schemas.microsoft.com/office/powerpoint/2010/main" val="3950720696"/>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7415" name="TextBox 9"/>
          <p:cNvSpPr txBox="1">
            <a:spLocks noChangeArrowheads="1"/>
          </p:cNvSpPr>
          <p:nvPr/>
        </p:nvSpPr>
        <p:spPr bwMode="auto">
          <a:xfrm>
            <a:off x="457200" y="5181601"/>
            <a:ext cx="8686800" cy="830997"/>
          </a:xfrm>
          <a:prstGeom prst="rect">
            <a:avLst/>
          </a:prstGeom>
          <a:noFill/>
          <a:ln w="9525">
            <a:noFill/>
            <a:miter lim="800000"/>
            <a:headEnd/>
            <a:tailEnd/>
          </a:ln>
        </p:spPr>
        <p:txBody>
          <a:bodyPr numCol="5">
            <a:spAutoFit/>
          </a:bodyPr>
          <a:lstStyle/>
          <a:p>
            <a:pPr algn="ctr">
              <a:defRPr/>
            </a:pPr>
            <a:r>
              <a:rPr lang="en-US" sz="1200" b="1" u="none" dirty="0">
                <a:solidFill>
                  <a:schemeClr val="tx2"/>
                </a:solidFill>
              </a:rPr>
              <a:t>Research or publishing demands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Review/promotion process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Job security</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Increased work responsibilities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Institutional budget cuts</a:t>
            </a:r>
          </a:p>
        </p:txBody>
      </p:sp>
      <p:sp>
        <p:nvSpPr>
          <p:cNvPr id="11" name="Rectangle 2"/>
          <p:cNvSpPr txBox="1">
            <a:spLocks noChangeArrowheads="1"/>
          </p:cNvSpPr>
          <p:nvPr/>
        </p:nvSpPr>
        <p:spPr bwMode="auto">
          <a:xfrm>
            <a:off x="914400" y="152400"/>
            <a:ext cx="8226425" cy="1143000"/>
          </a:xfrm>
          <a:prstGeom prst="rect">
            <a:avLst/>
          </a:prstGeom>
          <a:noFill/>
          <a:ln w="9525">
            <a:noFill/>
            <a:miter lim="800000"/>
            <a:headEnd/>
            <a:tailEnd/>
          </a:ln>
        </p:spPr>
        <p:txBody>
          <a:bodyPr anchor="ctr" anchorCtr="1"/>
          <a:lstStyle/>
          <a:p>
            <a:pPr algn="ctr" eaLnBrk="1" hangingPunct="1">
              <a:defRPr/>
            </a:pPr>
            <a:r>
              <a:rPr lang="en-US" sz="2800" b="1" u="none" kern="0" dirty="0">
                <a:solidFill>
                  <a:schemeClr val="tx2"/>
                </a:solidFill>
                <a:latin typeface="Franklin Gothic Medium" panose="020B0603020102020204" pitchFamily="34" charset="0"/>
                <a:ea typeface="+mj-ea"/>
                <a:cs typeface="+mj-cs"/>
              </a:rPr>
              <a:t>Additional Sources of Faculty Stress</a:t>
            </a:r>
          </a:p>
          <a:p>
            <a:pPr algn="ctr" eaLnBrk="1" hangingPunct="1">
              <a:defRPr/>
            </a:pPr>
            <a:r>
              <a:rPr lang="en-US" sz="1800" u="none" kern="0" dirty="0">
                <a:solidFill>
                  <a:schemeClr val="accent5"/>
                </a:solidFill>
                <a:latin typeface="Franklin Gothic Medium" panose="020B0603020102020204" pitchFamily="34" charset="0"/>
                <a:ea typeface="+mj-ea"/>
                <a:cs typeface="+mj-cs"/>
              </a:rPr>
              <a:t>“Please indicate the extent to which each of the following has been a source of stress for you during the past year:”</a:t>
            </a:r>
          </a:p>
        </p:txBody>
      </p:sp>
      <p:sp>
        <p:nvSpPr>
          <p:cNvPr id="12" name="Rectangle 6"/>
          <p:cNvSpPr>
            <a:spLocks noChangeArrowheads="1"/>
          </p:cNvSpPr>
          <p:nvPr/>
        </p:nvSpPr>
        <p:spPr bwMode="auto">
          <a:xfrm>
            <a:off x="3200400" y="5934670"/>
            <a:ext cx="2819400" cy="830997"/>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200" b="1" u="none" dirty="0">
                <a:solidFill>
                  <a:schemeClr val="accent5"/>
                </a:solidFill>
              </a:rPr>
              <a:t>■</a:t>
            </a:r>
            <a:r>
              <a:rPr lang="en-US" sz="1200" b="1" u="none" dirty="0">
                <a:solidFill>
                  <a:schemeClr val="tx2"/>
                </a:solidFill>
              </a:rPr>
              <a:t> </a:t>
            </a:r>
            <a:r>
              <a:rPr lang="en-US" sz="1200" u="none" dirty="0">
                <a:solidFill>
                  <a:schemeClr val="tx2"/>
                </a:solidFill>
              </a:rPr>
              <a:t>Extensive</a:t>
            </a:r>
          </a:p>
          <a:p>
            <a:pPr>
              <a:defRPr/>
            </a:pPr>
            <a:r>
              <a:rPr lang="en-US" sz="1200" u="none" dirty="0">
                <a:solidFill>
                  <a:schemeClr val="accent5">
                    <a:lumMod val="60000"/>
                    <a:lumOff val="40000"/>
                  </a:schemeClr>
                </a:solidFill>
              </a:rPr>
              <a:t>■</a:t>
            </a:r>
            <a:r>
              <a:rPr lang="en-US" sz="1200" u="none" dirty="0">
                <a:solidFill>
                  <a:schemeClr val="tx2"/>
                </a:solidFill>
              </a:rPr>
              <a:t> Somewhat</a:t>
            </a: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200" b="1" u="none" dirty="0">
                <a:solidFill>
                  <a:schemeClr val="tx2"/>
                </a:solidFill>
              </a:rPr>
              <a:t>■ </a:t>
            </a:r>
            <a:r>
              <a:rPr lang="en-US" sz="1200" u="none" dirty="0">
                <a:solidFill>
                  <a:schemeClr val="tx2"/>
                </a:solidFill>
              </a:rPr>
              <a:t>Extensive</a:t>
            </a:r>
          </a:p>
          <a:p>
            <a:pPr>
              <a:defRPr/>
            </a:pPr>
            <a:r>
              <a:rPr lang="en-US" sz="1200" u="none" dirty="0">
                <a:solidFill>
                  <a:schemeClr val="tx2">
                    <a:lumMod val="50000"/>
                    <a:lumOff val="50000"/>
                  </a:schemeClr>
                </a:solidFill>
              </a:rPr>
              <a:t>■</a:t>
            </a:r>
            <a:r>
              <a:rPr lang="en-US" sz="1200" u="none" dirty="0">
                <a:solidFill>
                  <a:schemeClr val="tx2"/>
                </a:solidFill>
              </a:rPr>
              <a:t> Somewhat</a:t>
            </a:r>
          </a:p>
          <a:p>
            <a:pPr>
              <a:defRPr/>
            </a:pPr>
            <a:endParaRPr lang="en-US" sz="1200" b="1" u="none"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title"/>
          </p:nvPr>
        </p:nvSpPr>
        <p:spPr>
          <a:xfrm>
            <a:off x="0" y="0"/>
            <a:ext cx="9144000" cy="1143000"/>
          </a:xfrm>
        </p:spPr>
        <p:txBody>
          <a:bodyPr/>
          <a:lstStyle/>
          <a:p>
            <a:pPr eaLnBrk="1" hangingPunct="1">
              <a:defRPr/>
            </a:pPr>
            <a:r>
              <a:rPr lang="en-US" b="0" dirty="0">
                <a:solidFill>
                  <a:srgbClr val="1F2A44"/>
                </a:solidFill>
              </a:rPr>
              <a:t>Table of Contents</a:t>
            </a:r>
          </a:p>
        </p:txBody>
      </p:sp>
      <p:sp>
        <p:nvSpPr>
          <p:cNvPr id="5123" name="Rectangle 6"/>
          <p:cNvSpPr>
            <a:spLocks noGrp="1" noChangeArrowheads="1"/>
          </p:cNvSpPr>
          <p:nvPr>
            <p:ph sz="half" idx="1"/>
          </p:nvPr>
        </p:nvSpPr>
        <p:spPr>
          <a:xfrm>
            <a:off x="228600" y="1066800"/>
            <a:ext cx="4419600" cy="5029200"/>
          </a:xfrm>
        </p:spPr>
        <p:txBody>
          <a:bodyPr/>
          <a:lstStyle/>
          <a:p>
            <a:pPr marL="0" indent="0" eaLnBrk="1" hangingPunct="1">
              <a:lnSpc>
                <a:spcPct val="150000"/>
              </a:lnSpc>
              <a:spcBef>
                <a:spcPct val="0"/>
              </a:spcBef>
              <a:spcAft>
                <a:spcPts val="300"/>
              </a:spcAft>
              <a:buClr>
                <a:schemeClr val="accent1">
                  <a:lumMod val="50000"/>
                </a:schemeClr>
              </a:buClr>
              <a:buNone/>
              <a:defRPr/>
            </a:pPr>
            <a:r>
              <a:rPr lang="en-US" sz="1600" b="1" u="sng" dirty="0">
                <a:effectLst/>
                <a:latin typeface="Franklin Gothic Book" panose="020B0503020102020204" pitchFamily="34" charset="0"/>
                <a:hlinkClick r:id="rId3" action="ppaction://hlinksldjump"/>
              </a:rPr>
              <a:t>Demographics</a:t>
            </a:r>
            <a:endParaRPr lang="en-US" sz="1600" b="1" u="sng" dirty="0">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400" b="1" dirty="0">
                <a:effectLst/>
                <a:latin typeface="Franklin Gothic Book" panose="020B0503020102020204" pitchFamily="34" charset="0"/>
                <a:hlinkClick r:id="rId4" action="ppaction://hlinksldjump"/>
              </a:rPr>
              <a:t>Sex &amp; Race/Ethnicity</a:t>
            </a:r>
            <a:endParaRPr lang="en-US" sz="1400" b="1" dirty="0">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400" b="1" dirty="0">
                <a:solidFill>
                  <a:schemeClr val="accent5"/>
                </a:solidFill>
                <a:effectLst/>
                <a:latin typeface="Franklin Gothic Book" panose="020B0503020102020204" pitchFamily="34" charset="0"/>
                <a:hlinkClick r:id="rId5" action="ppaction://hlinksldjump"/>
              </a:rPr>
              <a:t>Race/Ethnicity</a:t>
            </a:r>
            <a:endParaRPr lang="en-US" sz="1400" b="1" dirty="0">
              <a:solidFill>
                <a:schemeClr val="accent5"/>
              </a:solidFill>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400" b="1" dirty="0">
                <a:solidFill>
                  <a:schemeClr val="accent5"/>
                </a:solidFill>
                <a:effectLst/>
                <a:latin typeface="Franklin Gothic Book" panose="020B0503020102020204" pitchFamily="34" charset="0"/>
                <a:hlinkClick r:id="rId6" action="ppaction://hlinksldjump"/>
              </a:rPr>
              <a:t>Academic Department</a:t>
            </a:r>
            <a:endParaRPr lang="en-US" sz="1400" b="1" dirty="0">
              <a:solidFill>
                <a:schemeClr val="accent5"/>
              </a:solidFill>
              <a:effectLst/>
              <a:latin typeface="Franklin Gothic Book" panose="020B0503020102020204" pitchFamily="34" charset="0"/>
            </a:endParaRPr>
          </a:p>
          <a:p>
            <a:pPr marL="0" indent="0" eaLnBrk="1" hangingPunct="1">
              <a:lnSpc>
                <a:spcPct val="150000"/>
              </a:lnSpc>
              <a:spcBef>
                <a:spcPct val="0"/>
              </a:spcBef>
              <a:spcAft>
                <a:spcPts val="300"/>
              </a:spcAft>
              <a:buClr>
                <a:schemeClr val="accent1">
                  <a:lumMod val="50000"/>
                </a:schemeClr>
              </a:buClr>
              <a:buNone/>
              <a:defRPr/>
            </a:pPr>
            <a:r>
              <a:rPr lang="en-US" sz="1600" b="1" u="sng" dirty="0">
                <a:effectLst/>
                <a:latin typeface="Franklin Gothic Book" panose="020B0503020102020204" pitchFamily="34" charset="0"/>
                <a:hlinkClick r:id="rId7" action="ppaction://hlinksldjump"/>
              </a:rPr>
              <a:t>Teaching Practices</a:t>
            </a:r>
            <a:endParaRPr lang="en-US" sz="1600" b="1" u="sng" dirty="0">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8" action="ppaction://hlinksldjump"/>
              </a:rPr>
              <a:t>Student-Centered Pedagogy</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9" action="ppaction://hlinksldjump"/>
              </a:rPr>
              <a:t>Habits of Mind</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0" action="ppaction://hlinksldjump"/>
              </a:rPr>
              <a:t>Technology in the Classroom</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1" action="ppaction://hlinksldjump"/>
              </a:rPr>
              <a:t>Types of Courses Faculty Teach</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2" action="ppaction://hlinksldjump"/>
              </a:rPr>
              <a:t>Teaching Load</a:t>
            </a:r>
            <a:endParaRPr lang="en-US" sz="1400" b="1" dirty="0">
              <a:solidFill>
                <a:schemeClr val="accent5"/>
              </a:solidFill>
              <a:effectLst/>
              <a:latin typeface="Franklin Gothic Book" panose="020B0503020102020204" pitchFamily="34" charset="0"/>
            </a:endParaRPr>
          </a:p>
          <a:p>
            <a:pPr marL="0" indent="0" eaLnBrk="1" hangingPunct="1">
              <a:lnSpc>
                <a:spcPct val="150000"/>
              </a:lnSpc>
              <a:spcBef>
                <a:spcPct val="0"/>
              </a:spcBef>
              <a:spcAft>
                <a:spcPts val="300"/>
              </a:spcAft>
              <a:buClr>
                <a:schemeClr val="accent1">
                  <a:lumMod val="50000"/>
                </a:schemeClr>
              </a:buClr>
              <a:buNone/>
              <a:defRPr/>
            </a:pPr>
            <a:r>
              <a:rPr lang="en-US" sz="1600" b="1" u="sng" dirty="0">
                <a:effectLst/>
                <a:latin typeface="Franklin Gothic Book" panose="020B0503020102020204" pitchFamily="34" charset="0"/>
                <a:hlinkClick r:id="rId13" action="ppaction://hlinksldjump"/>
              </a:rPr>
              <a:t>Research Activities</a:t>
            </a:r>
            <a:endParaRPr lang="en-US" sz="1600" b="1" u="sng" dirty="0">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4" action="ppaction://hlinksldjump"/>
              </a:rPr>
              <a:t>Scholarly Productivity</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5" action="ppaction://hlinksldjump"/>
              </a:rPr>
              <a:t>Foci of Faculty Research</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6" action="ppaction://hlinksldjump"/>
              </a:rPr>
              <a:t>Faculty Collaboration with Undergraduates on Research</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endParaRPr lang="en-US" sz="1400" b="1" dirty="0">
              <a:solidFill>
                <a:schemeClr val="accent1"/>
              </a:solidFill>
              <a:effectLst/>
              <a:latin typeface="Franklin Gothic Book" panose="020B0503020102020204" pitchFamily="34" charset="0"/>
            </a:endParaRPr>
          </a:p>
        </p:txBody>
      </p:sp>
      <p:sp>
        <p:nvSpPr>
          <p:cNvPr id="5124" name="Rectangle 7"/>
          <p:cNvSpPr>
            <a:spLocks noGrp="1" noChangeArrowheads="1"/>
          </p:cNvSpPr>
          <p:nvPr>
            <p:ph sz="half" idx="2"/>
          </p:nvPr>
        </p:nvSpPr>
        <p:spPr>
          <a:xfrm>
            <a:off x="4419600" y="1066800"/>
            <a:ext cx="4495800" cy="5638800"/>
          </a:xfrm>
        </p:spPr>
        <p:txBody>
          <a:bodyPr/>
          <a:lstStyle/>
          <a:p>
            <a:pPr marL="0" indent="0" eaLnBrk="1" hangingPunct="1">
              <a:lnSpc>
                <a:spcPct val="150000"/>
              </a:lnSpc>
              <a:spcBef>
                <a:spcPct val="0"/>
              </a:spcBef>
              <a:spcAft>
                <a:spcPts val="300"/>
              </a:spcAft>
              <a:buClr>
                <a:schemeClr val="accent1">
                  <a:lumMod val="50000"/>
                </a:schemeClr>
              </a:buClr>
              <a:buNone/>
              <a:defRPr/>
            </a:pPr>
            <a:r>
              <a:rPr lang="en-US" sz="1600" b="1" u="sng" dirty="0">
                <a:effectLst/>
                <a:latin typeface="Franklin Gothic Book" panose="020B0503020102020204" pitchFamily="34" charset="0"/>
                <a:hlinkClick r:id="rId17" action="ppaction://hlinksldjump"/>
              </a:rPr>
              <a:t>Faculty Satisfaction</a:t>
            </a:r>
            <a:endParaRPr lang="en-US" sz="1600" b="1" u="sng" dirty="0">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8" action="ppaction://hlinksldjump"/>
              </a:rPr>
              <a:t>Workplace Satisfaction</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a:solidFill>
                  <a:schemeClr val="accent5"/>
                </a:solidFill>
                <a:effectLst/>
                <a:latin typeface="Franklin Gothic Book" panose="020B0503020102020204" pitchFamily="34" charset="0"/>
                <a:hlinkClick r:id="rId19" action="ppaction://hlinksldjump"/>
              </a:rPr>
              <a:t>Satisfaction with Compensation</a:t>
            </a:r>
            <a:endParaRPr lang="en-US" sz="1400" b="1" dirty="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smtClean="0">
                <a:solidFill>
                  <a:schemeClr val="accent5"/>
                </a:solidFill>
                <a:effectLst/>
                <a:latin typeface="Franklin Gothic Book" panose="020B0503020102020204" pitchFamily="34" charset="0"/>
                <a:hlinkClick r:id="rId20" action="ppaction://hlinksldjump"/>
              </a:rPr>
              <a:t>Satisfaction with Pay Equity and Family Flexibility</a:t>
            </a:r>
            <a:endParaRPr lang="en-US" sz="1400" b="1" dirty="0">
              <a:solidFill>
                <a:schemeClr val="accent5"/>
              </a:solidFill>
            </a:endParaRPr>
          </a:p>
          <a:p>
            <a:pPr lvl="1" eaLnBrk="1" hangingPunct="1">
              <a:spcBef>
                <a:spcPct val="0"/>
              </a:spcBef>
              <a:spcAft>
                <a:spcPts val="300"/>
              </a:spcAft>
              <a:buClr>
                <a:srgbClr val="7680AC"/>
              </a:buClr>
              <a:buFontTx/>
              <a:buNone/>
              <a:defRPr/>
            </a:pPr>
            <a:r>
              <a:rPr lang="en-US" sz="1400" b="1" dirty="0">
                <a:solidFill>
                  <a:schemeClr val="accent5"/>
                </a:solidFill>
                <a:hlinkClick r:id="rId20" action="ppaction://hlinksldjump"/>
              </a:rPr>
              <a:t>Overall Faculty Job Satisfaction by Race </a:t>
            </a:r>
            <a:endParaRPr lang="en-US" sz="1400" b="1" dirty="0" smtClean="0">
              <a:solidFill>
                <a:schemeClr val="accent5"/>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400" b="1" dirty="0" smtClean="0">
                <a:solidFill>
                  <a:schemeClr val="accent5"/>
                </a:solidFill>
                <a:effectLst/>
                <a:latin typeface="Franklin Gothic Book" panose="020B0503020102020204" pitchFamily="34" charset="0"/>
                <a:hlinkClick r:id="rId21" action="ppaction://hlinksldjump"/>
              </a:rPr>
              <a:t>Overall </a:t>
            </a:r>
            <a:r>
              <a:rPr lang="en-US" sz="1400" b="1" dirty="0">
                <a:solidFill>
                  <a:schemeClr val="accent5"/>
                </a:solidFill>
                <a:effectLst/>
                <a:latin typeface="Franklin Gothic Book" panose="020B0503020102020204" pitchFamily="34" charset="0"/>
                <a:hlinkClick r:id="rId21" action="ppaction://hlinksldjump"/>
              </a:rPr>
              <a:t>Satisfaction</a:t>
            </a:r>
            <a:endParaRPr lang="en-US" sz="1400" b="1" u="sng" dirty="0">
              <a:solidFill>
                <a:schemeClr val="accent5"/>
              </a:solidFill>
              <a:effectLst/>
              <a:latin typeface="Franklin Gothic Book" panose="020B0503020102020204" pitchFamily="34" charset="0"/>
            </a:endParaRPr>
          </a:p>
          <a:p>
            <a:pPr marL="0" indent="0" eaLnBrk="1" hangingPunct="1">
              <a:lnSpc>
                <a:spcPct val="150000"/>
              </a:lnSpc>
              <a:spcBef>
                <a:spcPts val="300"/>
              </a:spcBef>
              <a:buClr>
                <a:schemeClr val="accent1">
                  <a:lumMod val="50000"/>
                </a:schemeClr>
              </a:buClr>
              <a:buNone/>
              <a:defRPr/>
            </a:pPr>
            <a:r>
              <a:rPr lang="en-US" sz="1600" b="1" u="sng" dirty="0">
                <a:effectLst/>
                <a:latin typeface="Franklin Gothic Book" panose="020B0503020102020204" pitchFamily="34" charset="0"/>
                <a:hlinkClick r:id="rId22" action="ppaction://hlinksldjump"/>
              </a:rPr>
              <a:t>Sources of Faculty Stress</a:t>
            </a:r>
            <a:endParaRPr lang="en-US" sz="1600" b="1" u="sng" dirty="0">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23" action="ppaction://hlinksldjump"/>
              </a:rPr>
              <a:t>Career-Related Stress</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24" action="ppaction://hlinksldjump"/>
              </a:rPr>
              <a:t>Stress Due to Discrimination, by Gender</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25" action="ppaction://hlinksldjump"/>
              </a:rPr>
              <a:t>Stress Due to Discrimination, by Race</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26" action="ppaction://hlinksldjump"/>
              </a:rPr>
              <a:t>Additional Sources of Stress</a:t>
            </a:r>
            <a:endParaRPr lang="en-US" sz="1400" b="1" dirty="0">
              <a:solidFill>
                <a:schemeClr val="accent5"/>
              </a:solidFill>
              <a:effectLst/>
              <a:latin typeface="Franklin Gothic Book" panose="020B0503020102020204" pitchFamily="34" charset="0"/>
            </a:endParaRPr>
          </a:p>
          <a:p>
            <a:pPr marL="0" indent="0" eaLnBrk="1" hangingPunct="1">
              <a:lnSpc>
                <a:spcPct val="150000"/>
              </a:lnSpc>
              <a:spcBef>
                <a:spcPts val="300"/>
              </a:spcBef>
              <a:buClr>
                <a:schemeClr val="accent1">
                  <a:lumMod val="50000"/>
                </a:schemeClr>
              </a:buClr>
              <a:buNone/>
              <a:defRPr/>
            </a:pPr>
            <a:r>
              <a:rPr lang="en-US" sz="1600" b="1" u="sng" dirty="0">
                <a:effectLst/>
                <a:latin typeface="Franklin Gothic Book" panose="020B0503020102020204" pitchFamily="34" charset="0"/>
                <a:hlinkClick r:id="rId27" action="ppaction://hlinksldjump"/>
              </a:rPr>
              <a:t>Faculty’s Perspectives on Campus Climate</a:t>
            </a:r>
            <a:endParaRPr lang="en-US" sz="1400" b="1" u="sng" dirty="0">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28" action="ppaction://hlinksldjump"/>
              </a:rPr>
              <a:t>Institutional Priority: Commitment to Diversity</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29" action="ppaction://hlinksldjump"/>
              </a:rPr>
              <a:t>Perspectives on Campus Climate for Diversity</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30" action="ppaction://hlinksldjump"/>
              </a:rPr>
              <a:t>Institutional Priority: Civic Engagement</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31" action="ppaction://hlinksldjump"/>
              </a:rPr>
              <a:t>Institutional Priority: Increasing Prestige</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32" action="ppaction://hlinksldjump"/>
              </a:rPr>
              <a:t>Campus and Departmental Climate</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33" action="ppaction://hlinksldjump"/>
              </a:rPr>
              <a:t>Shared Governance</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r>
              <a:rPr lang="en-US" sz="1400" b="1" dirty="0">
                <a:solidFill>
                  <a:schemeClr val="accent5"/>
                </a:solidFill>
                <a:effectLst/>
                <a:latin typeface="Franklin Gothic Book" panose="020B0503020102020204" pitchFamily="34" charset="0"/>
                <a:hlinkClick r:id="rId34" action="ppaction://hlinksldjump"/>
              </a:rPr>
              <a:t>Institutional Commitment</a:t>
            </a:r>
            <a:endParaRPr lang="en-US" sz="1400" b="1" dirty="0">
              <a:solidFill>
                <a:schemeClr val="accent5"/>
              </a:solidFill>
              <a:effectLst/>
              <a:latin typeface="Franklin Gothic Book" panose="020B0503020102020204" pitchFamily="34" charset="0"/>
            </a:endParaRPr>
          </a:p>
          <a:p>
            <a:pPr lvl="1" eaLnBrk="1" hangingPunct="1">
              <a:spcBef>
                <a:spcPts val="300"/>
              </a:spcBef>
              <a:buClr>
                <a:srgbClr val="7680AC"/>
              </a:buClr>
              <a:buFontTx/>
              <a:buNone/>
              <a:defRPr/>
            </a:pPr>
            <a:endParaRPr lang="en-US" sz="1400" b="1" dirty="0">
              <a:solidFill>
                <a:schemeClr val="accent1"/>
              </a:solidFill>
              <a:effectLst/>
            </a:endParaRPr>
          </a:p>
          <a:p>
            <a:pPr eaLnBrk="1" hangingPunct="1">
              <a:lnSpc>
                <a:spcPct val="150000"/>
              </a:lnSpc>
              <a:spcBef>
                <a:spcPts val="300"/>
              </a:spcBef>
              <a:buClr>
                <a:srgbClr val="7680AC"/>
              </a:buClr>
              <a:defRPr/>
            </a:pPr>
            <a:endParaRPr lang="en-US" sz="1600" b="1" u="sng" dirty="0">
              <a:solidFill>
                <a:srgbClr val="7680AC"/>
              </a:solidFill>
              <a:effectLst/>
            </a:endParaRPr>
          </a:p>
        </p:txBody>
      </p:sp>
      <p:sp>
        <p:nvSpPr>
          <p:cNvPr id="47110" name="Slide Number Placeholder 5"/>
          <p:cNvSpPr>
            <a:spLocks noGrp="1"/>
          </p:cNvSpPr>
          <p:nvPr>
            <p:ph type="sldNum" sz="quarter" idx="11"/>
          </p:nvPr>
        </p:nvSpPr>
        <p:spPr>
          <a:noFill/>
        </p:spPr>
        <p:txBody>
          <a:bodyPr/>
          <a:lstStyle/>
          <a:p>
            <a:fld id="{C6F35A29-9CD1-4C25-8368-ACFA53046418}" type="slidenum">
              <a:rPr lang="en-US" smtClean="0"/>
              <a:pPr/>
              <a:t>3</a:t>
            </a:fld>
            <a:endParaRPr lang="en-US"/>
          </a:p>
        </p:txBody>
      </p:sp>
      <p:sp>
        <p:nvSpPr>
          <p:cNvPr id="6" name="Footer Placeholder 5"/>
          <p:cNvSpPr>
            <a:spLocks noGrp="1"/>
          </p:cNvSpPr>
          <p:nvPr>
            <p:ph type="ftr" sz="quarter" idx="10"/>
          </p:nvPr>
        </p:nvSpPr>
        <p:spPr/>
        <p:txBody>
          <a:bodyPr/>
          <a:lstStyle/>
          <a:p>
            <a:pPr>
              <a:defRPr/>
            </a:pPr>
            <a:r>
              <a:rPr lang="en-US" dirty="0"/>
              <a:t>2016 -2017 HERI Faculty Survey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606675"/>
            <a:ext cx="9144000" cy="1584325"/>
          </a:xfrm>
          <a:solidFill>
            <a:schemeClr val="accent5"/>
          </a:solidFill>
          <a:ln>
            <a:solidFill>
              <a:schemeClr val="tx2"/>
            </a:solidFill>
          </a:ln>
        </p:spPr>
        <p:txBody>
          <a:bodyPr anchor="ctr"/>
          <a:lstStyle/>
          <a:p>
            <a:pPr eaLnBrk="1" hangingPunct="1">
              <a:defRPr/>
            </a:pPr>
            <a:r>
              <a:rPr lang="en-US" sz="4400" b="0" dirty="0">
                <a:solidFill>
                  <a:schemeClr val="tx2"/>
                </a:solidFill>
                <a:latin typeface="Franklin Gothic Medium" panose="020B0603020102020204" pitchFamily="34" charset="0"/>
              </a:rPr>
              <a:t>Faculty Perspectives on Campus Climate</a:t>
            </a:r>
          </a:p>
        </p:txBody>
      </p:sp>
    </p:spTree>
    <p:extLst>
      <p:ext uri="{BB962C8B-B14F-4D97-AF65-F5344CB8AC3E}">
        <p14:creationId xmlns:p14="http://schemas.microsoft.com/office/powerpoint/2010/main" val="1964407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31</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31</a:t>
            </a:fld>
            <a:endParaRPr lang="en-US"/>
          </a:p>
        </p:txBody>
      </p:sp>
      <p:sp>
        <p:nvSpPr>
          <p:cNvPr id="16389" name="Rectangle 2"/>
          <p:cNvSpPr>
            <a:spLocks noGrp="1" noChangeArrowheads="1"/>
          </p:cNvSpPr>
          <p:nvPr>
            <p:ph type="title" idx="4294967295"/>
          </p:nvPr>
        </p:nvSpPr>
        <p:spPr>
          <a:xfrm>
            <a:off x="914400" y="152400"/>
            <a:ext cx="8226425" cy="1295400"/>
          </a:xfrm>
        </p:spPr>
        <p:txBody>
          <a:bodyPr/>
          <a:lstStyle/>
          <a:p>
            <a:pPr eaLnBrk="1" hangingPunct="1">
              <a:defRPr/>
            </a:pP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Institutional Priority: Commitment to Diversity</a:t>
            </a:r>
            <a:br>
              <a:rPr lang="en-US" dirty="0">
                <a:solidFill>
                  <a:schemeClr val="tx2"/>
                </a:solidFill>
                <a:latin typeface="Franklin Gothic Medium" panose="020B0603020102020204" pitchFamily="34" charset="0"/>
              </a:rPr>
            </a:br>
            <a:endParaRPr lang="en-US" dirty="0">
              <a:solidFill>
                <a:schemeClr val="tx2"/>
              </a:solidFill>
              <a:latin typeface="Franklin Gothic Medium" panose="020B0603020102020204" pitchFamily="34" charset="0"/>
            </a:endParaRPr>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1415303014"/>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Highest Priority</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High Priority</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a:t>
            </a:r>
            <a:r>
              <a:rPr lang="en-US" sz="1400" u="none" dirty="0">
                <a:solidFill>
                  <a:schemeClr val="tx2"/>
                </a:solidFill>
              </a:rPr>
              <a:t> </a:t>
            </a:r>
            <a:r>
              <a:rPr lang="en-US" sz="1200" u="none" dirty="0">
                <a:solidFill>
                  <a:schemeClr val="tx2"/>
                </a:solidFill>
              </a:rPr>
              <a:t>Highest Priority</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High Priority</a:t>
            </a: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646331"/>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Recruit more minority students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Promote </a:t>
            </a:r>
            <a:r>
              <a:rPr lang="en-US" sz="1200" b="1" dirty="0">
                <a:solidFill>
                  <a:schemeClr val="tx2"/>
                </a:solidFill>
              </a:rPr>
              <a:t>gender</a:t>
            </a:r>
            <a:r>
              <a:rPr lang="en-US" sz="1200" b="1" u="none" dirty="0">
                <a:solidFill>
                  <a:schemeClr val="tx2"/>
                </a:solidFill>
              </a:rPr>
              <a:t> diversity in the faculty and administration</a:t>
            </a:r>
          </a:p>
          <a:p>
            <a:pPr algn="ctr">
              <a:defRPr/>
            </a:pPr>
            <a:endParaRPr lang="en-US" sz="1200" b="1" u="none" dirty="0">
              <a:solidFill>
                <a:schemeClr val="tx2"/>
              </a:solidFill>
            </a:endParaRPr>
          </a:p>
          <a:p>
            <a:pPr algn="ctr">
              <a:defRPr/>
            </a:pPr>
            <a:r>
              <a:rPr lang="en-US" sz="1200" b="1" u="none" dirty="0">
                <a:solidFill>
                  <a:schemeClr val="tx2"/>
                </a:solidFill>
              </a:rPr>
              <a:t>Promote </a:t>
            </a:r>
            <a:r>
              <a:rPr lang="en-US" sz="1200" b="1" dirty="0">
                <a:solidFill>
                  <a:schemeClr val="tx2"/>
                </a:solidFill>
              </a:rPr>
              <a:t>racial and ethnic</a:t>
            </a:r>
            <a:r>
              <a:rPr lang="en-US" sz="1200" b="1" u="none" dirty="0">
                <a:solidFill>
                  <a:schemeClr val="tx2"/>
                </a:solidFill>
              </a:rPr>
              <a:t> diversity in the faculty and administration</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2299644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5A22F990-AC76-462A-AAD4-8A6F22C73C43}" type="slidenum">
              <a:rPr lang="en-US" sz="1200" u="none"/>
              <a:pPr algn="r" eaLnBrk="1" hangingPunct="1"/>
              <a:t>32</a:t>
            </a:fld>
            <a:endParaRPr lang="en-US" sz="1200" u="none"/>
          </a:p>
        </p:txBody>
      </p:sp>
      <p:sp>
        <p:nvSpPr>
          <p:cNvPr id="13317" name="Slide Number Placeholder 10"/>
          <p:cNvSpPr>
            <a:spLocks noGrp="1"/>
          </p:cNvSpPr>
          <p:nvPr>
            <p:ph type="sldNum" sz="quarter" idx="11"/>
          </p:nvPr>
        </p:nvSpPr>
        <p:spPr>
          <a:noFill/>
        </p:spPr>
        <p:txBody>
          <a:bodyPr/>
          <a:lstStyle/>
          <a:p>
            <a:fld id="{C0BB00A5-A5F0-4B05-AD3B-3DE690DA90C1}" type="slidenum">
              <a:rPr lang="en-US" smtClean="0"/>
              <a:pPr/>
              <a:t>32</a:t>
            </a:fld>
            <a:endParaRPr lang="en-US"/>
          </a:p>
        </p:txBody>
      </p:sp>
      <p:sp>
        <p:nvSpPr>
          <p:cNvPr id="3"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solidFill>
                  <a:schemeClr val="tx2"/>
                </a:solidFill>
                <a:latin typeface="Franklin Gothic Medium" panose="020B0603020102020204" pitchFamily="34" charset="0"/>
              </a:rPr>
              <a:t>Perspectives on Campus Climate for Diversity</a:t>
            </a:r>
            <a:endParaRPr lang="en-US" sz="1200" dirty="0">
              <a:solidFill>
                <a:schemeClr val="tx2"/>
              </a:solidFill>
              <a:latin typeface="Franklin Gothic Medium" panose="020B0603020102020204" pitchFamily="34" charset="0"/>
            </a:endParaRPr>
          </a:p>
        </p:txBody>
      </p:sp>
      <p:graphicFrame>
        <p:nvGraphicFramePr>
          <p:cNvPr id="12" name="Academic Outcomes"/>
          <p:cNvGraphicFramePr>
            <a:graphicFrameLocks noChangeAspect="1"/>
          </p:cNvGraphicFramePr>
          <p:nvPr>
            <p:custDataLst>
              <p:tags r:id="rId1"/>
            </p:custDataLst>
            <p:extLst>
              <p:ext uri="{D42A27DB-BD31-4B8C-83A1-F6EECF244321}">
                <p14:modId xmlns:p14="http://schemas.microsoft.com/office/powerpoint/2010/main" val="2326220892"/>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6"/>
          <p:cNvSpPr>
            <a:spLocks noChangeArrowheads="1"/>
          </p:cNvSpPr>
          <p:nvPr/>
        </p:nvSpPr>
        <p:spPr bwMode="auto">
          <a:xfrm>
            <a:off x="3124200" y="5934670"/>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5"/>
                </a:solidFill>
              </a:rPr>
              <a:t>■</a:t>
            </a:r>
            <a:r>
              <a:rPr lang="en-US" sz="1400" b="1" u="none" dirty="0">
                <a:solidFill>
                  <a:schemeClr val="tx2"/>
                </a:solidFill>
              </a:rPr>
              <a:t> </a:t>
            </a:r>
            <a:r>
              <a:rPr lang="en-US" sz="1200" b="1" u="none" dirty="0">
                <a:solidFill>
                  <a:schemeClr val="tx2"/>
                </a:solidFill>
              </a:rPr>
              <a:t>S</a:t>
            </a:r>
            <a:r>
              <a:rPr lang="en-US" sz="1200" u="none" dirty="0">
                <a:solidFill>
                  <a:schemeClr val="tx2"/>
                </a:solidFill>
              </a:rPr>
              <a:t>trongly Agree</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Somewhat 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Somewhat Agree</a:t>
            </a:r>
          </a:p>
          <a:p>
            <a:pPr>
              <a:defRPr/>
            </a:pPr>
            <a:endParaRPr lang="en-US" sz="1200" b="1" u="none" dirty="0">
              <a:solidFill>
                <a:schemeClr val="tx2"/>
              </a:solidFill>
            </a:endParaRPr>
          </a:p>
        </p:txBody>
      </p:sp>
      <p:sp>
        <p:nvSpPr>
          <p:cNvPr id="11" name="Footer Placeholder 10"/>
          <p:cNvSpPr>
            <a:spLocks noGrp="1"/>
          </p:cNvSpPr>
          <p:nvPr>
            <p:ph type="ftr" sz="quarter" idx="10"/>
          </p:nvPr>
        </p:nvSpPr>
        <p:spPr/>
        <p:txBody>
          <a:bodyPr/>
          <a:lstStyle/>
          <a:p>
            <a:pPr>
              <a:defRPr/>
            </a:pPr>
            <a:r>
              <a:rPr lang="en-US" dirty="0"/>
              <a:t>2016-2017 HERI Faculty Survey</a:t>
            </a:r>
          </a:p>
        </p:txBody>
      </p:sp>
      <p:sp>
        <p:nvSpPr>
          <p:cNvPr id="14" name="TextBox 13"/>
          <p:cNvSpPr txBox="1">
            <a:spLocks noChangeArrowheads="1"/>
          </p:cNvSpPr>
          <p:nvPr/>
        </p:nvSpPr>
        <p:spPr bwMode="auto">
          <a:xfrm>
            <a:off x="447989" y="5220119"/>
            <a:ext cx="8686800" cy="830997"/>
          </a:xfrm>
          <a:prstGeom prst="rect">
            <a:avLst/>
          </a:prstGeom>
          <a:noFill/>
          <a:ln w="9525">
            <a:noFill/>
            <a:miter lim="800000"/>
            <a:headEnd/>
            <a:tailEnd/>
          </a:ln>
        </p:spPr>
        <p:txBody>
          <a:bodyPr numCol="3">
            <a:spAutoFit/>
          </a:bodyPr>
          <a:lstStyle/>
          <a:p>
            <a:pPr lvl="0" algn="ctr" fontAlgn="ctr"/>
            <a:r>
              <a:rPr lang="en-US" sz="1200" b="1" u="none" dirty="0">
                <a:solidFill>
                  <a:schemeClr val="tx2"/>
                </a:solidFill>
              </a:rPr>
              <a:t>This institution has effective hiring practices and policies that increase faculty diversity</a:t>
            </a:r>
          </a:p>
          <a:p>
            <a:pPr algn="ctr">
              <a:defRPr/>
            </a:pPr>
            <a:endParaRPr lang="en-US" sz="1200" b="1" u="none" dirty="0">
              <a:solidFill>
                <a:schemeClr val="tx2"/>
              </a:solidFill>
            </a:endParaRPr>
          </a:p>
          <a:p>
            <a:pPr lvl="0" algn="ctr" fontAlgn="ctr"/>
            <a:r>
              <a:rPr lang="en-US" sz="1200" b="1" u="none" dirty="0">
                <a:solidFill>
                  <a:schemeClr val="tx2"/>
                </a:solidFill>
              </a:rPr>
              <a:t>This institution takes responsibility for educating underprepared students</a:t>
            </a:r>
            <a:endParaRPr lang="en-US" sz="1200" b="1" dirty="0">
              <a:solidFill>
                <a:schemeClr val="tx2"/>
              </a:solidFill>
            </a:endParaRPr>
          </a:p>
          <a:p>
            <a:pPr algn="ctr">
              <a:defRPr/>
            </a:pPr>
            <a:endParaRPr lang="en-US" sz="1200" b="1" u="none" dirty="0">
              <a:solidFill>
                <a:schemeClr val="tx2"/>
              </a:solidFill>
            </a:endParaRPr>
          </a:p>
          <a:p>
            <a:pPr lvl="0" algn="ctr" fontAlgn="ctr"/>
            <a:endParaRPr lang="en-US" sz="1200" b="1" u="none" dirty="0">
              <a:solidFill>
                <a:schemeClr val="tx2"/>
              </a:solidFill>
            </a:endParaRPr>
          </a:p>
          <a:p>
            <a:pPr lvl="0" algn="ctr" fontAlgn="ctr"/>
            <a:r>
              <a:rPr lang="en-US" sz="1200" b="1" u="none" dirty="0">
                <a:solidFill>
                  <a:schemeClr val="tx2"/>
                </a:solidFill>
              </a:rPr>
              <a:t>Faculty are not prepared to deal with conflict over diversity issues in the classroom</a:t>
            </a:r>
            <a:endParaRPr lang="en-US" sz="1200" b="1" dirty="0">
              <a:solidFill>
                <a:schemeClr val="tx2"/>
              </a:solidFill>
            </a:endParaRPr>
          </a:p>
        </p:txBody>
      </p:sp>
    </p:spTree>
    <p:extLst>
      <p:ext uri="{BB962C8B-B14F-4D97-AF65-F5344CB8AC3E}">
        <p14:creationId xmlns:p14="http://schemas.microsoft.com/office/powerpoint/2010/main" val="1950524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72290EBD-63E6-4B60-9B7D-0F8F7E3A00E6}" type="slidenum">
              <a:rPr lang="en-US" sz="1200" u="none"/>
              <a:pPr algn="r" eaLnBrk="1" hangingPunct="1"/>
              <a:t>33</a:t>
            </a:fld>
            <a:endParaRPr lang="en-US" sz="1200" u="none"/>
          </a:p>
        </p:txBody>
      </p:sp>
      <p:sp>
        <p:nvSpPr>
          <p:cNvPr id="9221" name="Slide Number Placeholder 7"/>
          <p:cNvSpPr>
            <a:spLocks noGrp="1"/>
          </p:cNvSpPr>
          <p:nvPr>
            <p:ph type="sldNum" sz="quarter" idx="11"/>
          </p:nvPr>
        </p:nvSpPr>
        <p:spPr>
          <a:noFill/>
        </p:spPr>
        <p:txBody>
          <a:bodyPr/>
          <a:lstStyle/>
          <a:p>
            <a:fld id="{CF1C8B1B-B788-407E-84A3-268AB9874CAF}" type="slidenum">
              <a:rPr lang="en-US" smtClean="0"/>
              <a:pPr/>
              <a:t>33</a:t>
            </a:fld>
            <a:endParaRPr lang="en-US"/>
          </a:p>
        </p:txBody>
      </p:sp>
      <p:sp>
        <p:nvSpPr>
          <p:cNvPr id="15365" name="Rectangle 2"/>
          <p:cNvSpPr>
            <a:spLocks noGrp="1" noChangeArrowheads="1"/>
          </p:cNvSpPr>
          <p:nvPr>
            <p:ph type="title" idx="4294967295"/>
          </p:nvPr>
        </p:nvSpPr>
        <p:spPr>
          <a:xfrm>
            <a:off x="914400" y="152400"/>
            <a:ext cx="8229600" cy="1371600"/>
          </a:xfrm>
        </p:spPr>
        <p:txBody>
          <a:bodyPr/>
          <a:lstStyle/>
          <a:p>
            <a:pPr eaLnBrk="1" hangingPunct="1">
              <a:defRPr/>
            </a:pPr>
            <a:r>
              <a:rPr lang="en-US" dirty="0">
                <a:solidFill>
                  <a:schemeClr val="tx2"/>
                </a:solidFill>
                <a:latin typeface="Franklin Gothic Medium" panose="020B0603020102020204" pitchFamily="34" charset="0"/>
              </a:rPr>
              <a:t>Institutional Priority: Civic Engagement</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sz="1800" b="0" dirty="0">
                <a:solidFill>
                  <a:schemeClr val="accent5"/>
                </a:solidFill>
                <a:latin typeface="Franklin Gothic Medium" panose="020B0603020102020204" pitchFamily="34" charset="0"/>
              </a:rPr>
              <a:t>Civic Engagement measures the extent to which faculty believe their institution is committed to facilitating civic engagement among students and faculty.</a:t>
            </a:r>
            <a:endParaRPr lang="en-US" sz="1600" b="0" dirty="0">
              <a:solidFill>
                <a:schemeClr val="accent5"/>
              </a:solidFill>
              <a:latin typeface="Franklin Gothic Medium" panose="020B0603020102020204" pitchFamily="34" charset="0"/>
            </a:endParaRPr>
          </a:p>
        </p:txBody>
      </p:sp>
      <p:graphicFrame>
        <p:nvGraphicFramePr>
          <p:cNvPr id="9" name="Faculty Interaction"/>
          <p:cNvGraphicFramePr>
            <a:graphicFrameLocks noChangeAspect="1"/>
          </p:cNvGraphicFramePr>
          <p:nvPr>
            <p:custDataLst>
              <p:tags r:id="rId1"/>
            </p:custDataLst>
            <p:extLst>
              <p:ext uri="{D42A27DB-BD31-4B8C-83A1-F6EECF244321}">
                <p14:modId xmlns:p14="http://schemas.microsoft.com/office/powerpoint/2010/main" val="359213242"/>
              </p:ext>
            </p:extLst>
          </p:nvPr>
        </p:nvGraphicFramePr>
        <p:xfrm>
          <a:off x="0" y="1600200"/>
          <a:ext cx="5943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5368" name="Rectangle 9"/>
          <p:cNvSpPr>
            <a:spLocks noChangeArrowheads="1"/>
          </p:cNvSpPr>
          <p:nvPr/>
        </p:nvSpPr>
        <p:spPr bwMode="auto">
          <a:xfrm>
            <a:off x="1219200" y="5943600"/>
            <a:ext cx="3200400" cy="276999"/>
          </a:xfrm>
          <a:prstGeom prst="rect">
            <a:avLst/>
          </a:prstGeom>
          <a:noFill/>
          <a:ln w="9525">
            <a:noFill/>
            <a:miter lim="800000"/>
            <a:headEnd/>
            <a:tailEnd/>
          </a:ln>
        </p:spPr>
        <p:txBody>
          <a:bodyPr wrap="square">
            <a:spAutoFit/>
          </a:bodyPr>
          <a:lstStyle/>
          <a:p>
            <a:pPr>
              <a:defRPr/>
            </a:pPr>
            <a:r>
              <a:rPr lang="en-US" sz="1200" b="1" u="none" dirty="0">
                <a:solidFill>
                  <a:schemeClr val="accent5"/>
                </a:solidFill>
              </a:rPr>
              <a:t>■</a:t>
            </a:r>
            <a:r>
              <a:rPr lang="en-US" sz="1200" b="1" u="none" dirty="0">
                <a:solidFill>
                  <a:schemeClr val="tx2"/>
                </a:solidFill>
              </a:rPr>
              <a:t> Your Institution        ■ Comparison Group</a:t>
            </a:r>
          </a:p>
        </p:txBody>
      </p:sp>
      <p:sp>
        <p:nvSpPr>
          <p:cNvPr id="11" name="TextBox 1"/>
          <p:cNvSpPr txBox="1"/>
          <p:nvPr/>
        </p:nvSpPr>
        <p:spPr>
          <a:xfrm>
            <a:off x="5715000" y="2438400"/>
            <a:ext cx="3124200" cy="3124200"/>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sz="1400" b="1" u="none" dirty="0">
                <a:solidFill>
                  <a:schemeClr val="tx2"/>
                </a:solidFill>
              </a:rPr>
              <a:t>	</a:t>
            </a:r>
            <a:r>
              <a:rPr lang="en-US" sz="1400" b="1" dirty="0">
                <a:solidFill>
                  <a:schemeClr val="tx2"/>
                </a:solidFill>
              </a:rPr>
              <a:t>Construct Items</a:t>
            </a:r>
          </a:p>
          <a:p>
            <a:pPr>
              <a:defRPr/>
            </a:pPr>
            <a:endParaRPr lang="en-US" sz="1400" b="1" dirty="0">
              <a:solidFill>
                <a:schemeClr val="tx2"/>
              </a:solidFill>
            </a:endParaRPr>
          </a:p>
          <a:p>
            <a:pPr marL="114300" indent="-114300">
              <a:buFont typeface="Arial" pitchFamily="34" charset="0"/>
              <a:buChar char="•"/>
              <a:defRPr/>
            </a:pPr>
            <a:r>
              <a:rPr lang="en-US" sz="1400" b="1" u="none" dirty="0">
                <a:solidFill>
                  <a:schemeClr val="tx2"/>
                </a:solidFill>
              </a:rPr>
              <a:t>Facilitate student involvement in community service</a:t>
            </a:r>
          </a:p>
          <a:p>
            <a:pPr marL="114300" indent="-114300">
              <a:buFont typeface="Arial" pitchFamily="34" charset="0"/>
              <a:buChar char="•"/>
              <a:defRPr/>
            </a:pPr>
            <a:r>
              <a:rPr lang="en-US" sz="1400" b="1" u="none" dirty="0">
                <a:solidFill>
                  <a:schemeClr val="tx2"/>
                </a:solidFill>
              </a:rPr>
              <a:t>Provide resources for faculty to engage in community-based teaching or research</a:t>
            </a:r>
          </a:p>
          <a:p>
            <a:pPr marL="114300" indent="-114300">
              <a:buFont typeface="Arial" pitchFamily="34" charset="0"/>
              <a:buChar char="•"/>
              <a:defRPr/>
            </a:pPr>
            <a:r>
              <a:rPr lang="en-US" sz="1400" b="1" u="none" dirty="0">
                <a:solidFill>
                  <a:schemeClr val="tx2"/>
                </a:solidFill>
              </a:rPr>
              <a:t>Create and sustain partnerships with surrounding communities</a:t>
            </a:r>
            <a:endParaRPr lang="en-US" sz="1400" b="1"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1691568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97F801C-58BE-462B-B68D-423A3EDF21B6}" type="slidenum">
              <a:rPr lang="en-US" sz="1200" u="none"/>
              <a:pPr algn="r" eaLnBrk="1" hangingPunct="1"/>
              <a:t>34</a:t>
            </a:fld>
            <a:endParaRPr lang="en-US" sz="1200" u="none"/>
          </a:p>
        </p:txBody>
      </p:sp>
      <p:sp>
        <p:nvSpPr>
          <p:cNvPr id="11269" name="Slide Number Placeholder 10"/>
          <p:cNvSpPr>
            <a:spLocks noGrp="1"/>
          </p:cNvSpPr>
          <p:nvPr>
            <p:ph type="sldNum" sz="quarter" idx="11"/>
          </p:nvPr>
        </p:nvSpPr>
        <p:spPr>
          <a:noFill/>
        </p:spPr>
        <p:txBody>
          <a:bodyPr/>
          <a:lstStyle/>
          <a:p>
            <a:fld id="{CD565973-B30F-42F1-A430-59E7B51CD2FC}" type="slidenum">
              <a:rPr lang="en-US" smtClean="0"/>
              <a:pPr/>
              <a:t>34</a:t>
            </a:fld>
            <a:endParaRPr lang="en-US"/>
          </a:p>
        </p:txBody>
      </p:sp>
      <p:sp>
        <p:nvSpPr>
          <p:cNvPr id="16389" name="Rectangle 2"/>
          <p:cNvSpPr>
            <a:spLocks noGrp="1" noChangeArrowheads="1"/>
          </p:cNvSpPr>
          <p:nvPr>
            <p:ph type="title" idx="4294967295"/>
          </p:nvPr>
        </p:nvSpPr>
        <p:spPr>
          <a:xfrm>
            <a:off x="914400" y="152400"/>
            <a:ext cx="8226425" cy="1295400"/>
          </a:xfrm>
        </p:spPr>
        <p:txBody>
          <a:bodyPr/>
          <a:lstStyle/>
          <a:p>
            <a:pPr eaLnBrk="1" hangingPunct="1">
              <a:defRPr/>
            </a:pP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Institutional Priority: Increasing Prestige</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9" name="Academic Validation"/>
          <p:cNvGraphicFramePr>
            <a:graphicFrameLocks noChangeAspect="1"/>
          </p:cNvGraphicFramePr>
          <p:nvPr>
            <p:custDataLst>
              <p:tags r:id="rId1"/>
            </p:custDataLst>
            <p:extLst>
              <p:ext uri="{D42A27DB-BD31-4B8C-83A1-F6EECF244321}">
                <p14:modId xmlns:p14="http://schemas.microsoft.com/office/powerpoint/2010/main" val="3835219801"/>
              </p:ext>
            </p:extLst>
          </p:nvPr>
        </p:nvGraphicFramePr>
        <p:xfrm>
          <a:off x="50800" y="1600200"/>
          <a:ext cx="89916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Highest Priority</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High Priority</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a:t>
            </a:r>
            <a:r>
              <a:rPr lang="en-US" sz="1400" u="none" dirty="0">
                <a:solidFill>
                  <a:schemeClr val="tx2"/>
                </a:solidFill>
              </a:rPr>
              <a:t> </a:t>
            </a:r>
            <a:r>
              <a:rPr lang="en-US" sz="1200" u="none" dirty="0">
                <a:solidFill>
                  <a:schemeClr val="tx2"/>
                </a:solidFill>
              </a:rPr>
              <a:t>Highest Priority</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High Priority</a:t>
            </a:r>
          </a:p>
          <a:p>
            <a:pPr>
              <a:defRPr/>
            </a:pPr>
            <a:endParaRPr lang="en-US" sz="1200" b="1" u="none" dirty="0">
              <a:solidFill>
                <a:schemeClr val="tx2"/>
              </a:solidFill>
            </a:endParaRPr>
          </a:p>
        </p:txBody>
      </p:sp>
      <p:sp>
        <p:nvSpPr>
          <p:cNvPr id="10" name="TextBox 9"/>
          <p:cNvSpPr txBox="1">
            <a:spLocks noChangeArrowheads="1"/>
          </p:cNvSpPr>
          <p:nvPr/>
        </p:nvSpPr>
        <p:spPr bwMode="auto">
          <a:xfrm>
            <a:off x="457200" y="5181600"/>
            <a:ext cx="8686800" cy="830997"/>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Increase or maintain institutional prestige</a:t>
            </a:r>
          </a:p>
          <a:p>
            <a:pPr algn="ctr">
              <a:defRPr/>
            </a:pPr>
            <a:endParaRPr lang="en-US" sz="1200" b="1" u="none" dirty="0">
              <a:solidFill>
                <a:schemeClr val="tx2"/>
              </a:solidFill>
            </a:endParaRPr>
          </a:p>
          <a:p>
            <a:pPr algn="ctr">
              <a:defRPr/>
            </a:pPr>
            <a:endParaRPr lang="en-US" sz="1200" b="1" u="none" dirty="0">
              <a:solidFill>
                <a:schemeClr val="tx2"/>
              </a:solidFill>
            </a:endParaRPr>
          </a:p>
          <a:p>
            <a:pPr>
              <a:defRPr/>
            </a:pPr>
            <a:endParaRPr lang="en-US" sz="1200" b="1" u="none" dirty="0">
              <a:solidFill>
                <a:schemeClr val="tx2"/>
              </a:solidFill>
            </a:endParaRPr>
          </a:p>
          <a:p>
            <a:pPr algn="ctr">
              <a:defRPr/>
            </a:pPr>
            <a:r>
              <a:rPr lang="en-US" sz="1200" b="1" u="none" dirty="0">
                <a:solidFill>
                  <a:schemeClr val="tx2"/>
                </a:solidFill>
              </a:rPr>
              <a:t>Hire faculty “stars”</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Increase the selectivity of the student body through more competitive admissions criteria</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2828818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5A22F990-AC76-462A-AAD4-8A6F22C73C43}" type="slidenum">
              <a:rPr lang="en-US" sz="1200" u="none"/>
              <a:pPr algn="r" eaLnBrk="1" hangingPunct="1"/>
              <a:t>35</a:t>
            </a:fld>
            <a:endParaRPr lang="en-US" sz="1200" u="none"/>
          </a:p>
        </p:txBody>
      </p:sp>
      <p:sp>
        <p:nvSpPr>
          <p:cNvPr id="13317" name="Slide Number Placeholder 10"/>
          <p:cNvSpPr>
            <a:spLocks noGrp="1"/>
          </p:cNvSpPr>
          <p:nvPr>
            <p:ph type="sldNum" sz="quarter" idx="11"/>
          </p:nvPr>
        </p:nvSpPr>
        <p:spPr>
          <a:noFill/>
        </p:spPr>
        <p:txBody>
          <a:bodyPr/>
          <a:lstStyle/>
          <a:p>
            <a:fld id="{C0BB00A5-A5F0-4B05-AD3B-3DE690DA90C1}" type="slidenum">
              <a:rPr lang="en-US" smtClean="0"/>
              <a:pPr/>
              <a:t>35</a:t>
            </a:fld>
            <a:endParaRPr lang="en-US"/>
          </a:p>
        </p:txBody>
      </p:sp>
      <p:sp>
        <p:nvSpPr>
          <p:cNvPr id="3"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solidFill>
                  <a:schemeClr val="tx2"/>
                </a:solidFill>
                <a:latin typeface="Franklin Gothic Medium" panose="020B0603020102020204" pitchFamily="34" charset="0"/>
              </a:rPr>
              <a:t>Faculty’s Perspectives on </a:t>
            </a:r>
            <a:br>
              <a:rPr lang="en-US" dirty="0">
                <a:solidFill>
                  <a:schemeClr val="tx2"/>
                </a:solidFill>
                <a:latin typeface="Franklin Gothic Medium" panose="020B0603020102020204" pitchFamily="34" charset="0"/>
              </a:rPr>
            </a:br>
            <a:r>
              <a:rPr lang="en-US" dirty="0">
                <a:solidFill>
                  <a:schemeClr val="tx2"/>
                </a:solidFill>
                <a:latin typeface="Franklin Gothic Medium" panose="020B0603020102020204" pitchFamily="34" charset="0"/>
              </a:rPr>
              <a:t>Campus and Departmental Climate</a:t>
            </a:r>
            <a:r>
              <a:rPr lang="en-US" b="0" dirty="0">
                <a:solidFill>
                  <a:schemeClr val="tx2"/>
                </a:solidFill>
                <a:latin typeface="Franklin Gothic Medium" panose="020B0603020102020204" pitchFamily="34" charset="0"/>
              </a:rPr>
              <a:t/>
            </a:r>
            <a:br>
              <a:rPr lang="en-US" b="0" dirty="0">
                <a:solidFill>
                  <a:schemeClr val="tx2"/>
                </a:solidFill>
                <a:latin typeface="Franklin Gothic Medium" panose="020B0603020102020204" pitchFamily="34" charset="0"/>
              </a:rPr>
            </a:br>
            <a:endParaRPr lang="en-US" b="0" dirty="0">
              <a:solidFill>
                <a:schemeClr val="tx2"/>
              </a:solidFill>
              <a:latin typeface="Franklin Gothic Medium" panose="020B0603020102020204" pitchFamily="34" charset="0"/>
            </a:endParaRPr>
          </a:p>
        </p:txBody>
      </p:sp>
      <p:graphicFrame>
        <p:nvGraphicFramePr>
          <p:cNvPr id="12" name="Academic Outcomes"/>
          <p:cNvGraphicFramePr>
            <a:graphicFrameLocks noChangeAspect="1"/>
          </p:cNvGraphicFramePr>
          <p:nvPr>
            <p:custDataLst>
              <p:tags r:id="rId1"/>
            </p:custDataLst>
            <p:extLst>
              <p:ext uri="{D42A27DB-BD31-4B8C-83A1-F6EECF244321}">
                <p14:modId xmlns:p14="http://schemas.microsoft.com/office/powerpoint/2010/main" val="3092751396"/>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6"/>
          <p:cNvSpPr>
            <a:spLocks noChangeArrowheads="1"/>
          </p:cNvSpPr>
          <p:nvPr/>
        </p:nvSpPr>
        <p:spPr bwMode="auto">
          <a:xfrm>
            <a:off x="3124200" y="5934670"/>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Strongly Agree</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Somewhat 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Somewhat Agree</a:t>
            </a:r>
          </a:p>
          <a:p>
            <a:pPr>
              <a:defRPr/>
            </a:pPr>
            <a:endParaRPr lang="en-US" sz="1200" b="1" u="none" dirty="0">
              <a:solidFill>
                <a:schemeClr val="tx2"/>
              </a:solidFill>
            </a:endParaRPr>
          </a:p>
        </p:txBody>
      </p:sp>
      <p:sp>
        <p:nvSpPr>
          <p:cNvPr id="11" name="Footer Placeholder 10"/>
          <p:cNvSpPr>
            <a:spLocks noGrp="1"/>
          </p:cNvSpPr>
          <p:nvPr>
            <p:ph type="ftr" sz="quarter" idx="10"/>
          </p:nvPr>
        </p:nvSpPr>
        <p:spPr/>
        <p:txBody>
          <a:bodyPr/>
          <a:lstStyle/>
          <a:p>
            <a:pPr>
              <a:defRPr/>
            </a:pPr>
            <a:r>
              <a:rPr lang="en-US" dirty="0"/>
              <a:t>2016-2017 HERI Faculty Survey</a:t>
            </a:r>
          </a:p>
        </p:txBody>
      </p:sp>
      <p:sp>
        <p:nvSpPr>
          <p:cNvPr id="15" name="TextBox 11"/>
          <p:cNvSpPr txBox="1">
            <a:spLocks noChangeArrowheads="1"/>
          </p:cNvSpPr>
          <p:nvPr/>
        </p:nvSpPr>
        <p:spPr bwMode="auto">
          <a:xfrm>
            <a:off x="533400" y="5216098"/>
            <a:ext cx="8458200" cy="1015663"/>
          </a:xfrm>
          <a:prstGeom prst="rect">
            <a:avLst/>
          </a:prstGeom>
          <a:noFill/>
          <a:ln w="9525">
            <a:noFill/>
            <a:miter lim="800000"/>
            <a:headEnd/>
            <a:tailEnd/>
          </a:ln>
        </p:spPr>
        <p:txBody>
          <a:bodyPr numCol="4">
            <a:spAutoFit/>
          </a:bodyPr>
          <a:lstStyle/>
          <a:p>
            <a:pPr lvl="0" algn="ctr" fontAlgn="ctr"/>
            <a:r>
              <a:rPr lang="en-US" sz="1200" b="1" u="none" dirty="0">
                <a:solidFill>
                  <a:schemeClr val="tx2"/>
                </a:solidFill>
              </a:rPr>
              <a:t>There is a lot of campus racial conflict here</a:t>
            </a:r>
          </a:p>
          <a:p>
            <a:pPr algn="ctr">
              <a:defRPr/>
            </a:pPr>
            <a:endParaRPr lang="en-US" sz="1200" b="1" u="none" dirty="0">
              <a:solidFill>
                <a:schemeClr val="tx2"/>
              </a:solidFill>
            </a:endParaRPr>
          </a:p>
          <a:p>
            <a:pPr algn="ctr">
              <a:defRPr/>
            </a:pPr>
            <a:endParaRPr lang="en-US" sz="1200" b="1" u="none" dirty="0">
              <a:solidFill>
                <a:schemeClr val="tx2"/>
              </a:solidFill>
            </a:endParaRPr>
          </a:p>
          <a:p>
            <a:pPr lvl="0" algn="ctr" fontAlgn="ctr"/>
            <a:endParaRPr lang="en-US" sz="1200" b="1" u="none" dirty="0">
              <a:solidFill>
                <a:schemeClr val="tx2"/>
              </a:solidFill>
            </a:endParaRPr>
          </a:p>
          <a:p>
            <a:pPr lvl="0" algn="ctr" fontAlgn="ctr"/>
            <a:r>
              <a:rPr lang="en-US" sz="1200" b="1" u="none" dirty="0">
                <a:solidFill>
                  <a:schemeClr val="tx2"/>
                </a:solidFill>
              </a:rPr>
              <a:t>My </a:t>
            </a:r>
            <a:r>
              <a:rPr lang="en-US" sz="1200" b="1" dirty="0">
                <a:solidFill>
                  <a:schemeClr val="tx2"/>
                </a:solidFill>
              </a:rPr>
              <a:t>research</a:t>
            </a:r>
            <a:r>
              <a:rPr lang="en-US" sz="1200" b="1" u="none" dirty="0">
                <a:solidFill>
                  <a:schemeClr val="tx2"/>
                </a:solidFill>
              </a:rPr>
              <a:t> is valued by faculty in my department</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lvl="0" algn="ctr" fontAlgn="ctr"/>
            <a:r>
              <a:rPr lang="en-US" sz="1200" b="1" u="none" dirty="0">
                <a:solidFill>
                  <a:schemeClr val="tx2"/>
                </a:solidFill>
              </a:rPr>
              <a:t>My </a:t>
            </a:r>
            <a:r>
              <a:rPr lang="en-US" sz="1200" b="1" dirty="0">
                <a:solidFill>
                  <a:schemeClr val="tx2"/>
                </a:solidFill>
              </a:rPr>
              <a:t>teaching</a:t>
            </a:r>
            <a:r>
              <a:rPr lang="en-US" sz="1200" b="1" u="none" dirty="0">
                <a:solidFill>
                  <a:schemeClr val="tx2"/>
                </a:solidFill>
              </a:rPr>
              <a:t> is valued by faculty in my department</a:t>
            </a:r>
            <a:endParaRPr lang="en-US" sz="1200" b="1"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lvl="0" algn="ctr" fontAlgn="ctr"/>
            <a:r>
              <a:rPr lang="en-US" sz="1200" b="1" u="none" dirty="0">
                <a:solidFill>
                  <a:schemeClr val="tx2"/>
                </a:solidFill>
              </a:rPr>
              <a:t>My </a:t>
            </a:r>
            <a:r>
              <a:rPr lang="en-US" sz="1200" b="1" dirty="0">
                <a:solidFill>
                  <a:schemeClr val="tx2"/>
                </a:solidFill>
              </a:rPr>
              <a:t>service</a:t>
            </a:r>
            <a:r>
              <a:rPr lang="en-US" sz="1200" b="1" u="none" dirty="0">
                <a:solidFill>
                  <a:schemeClr val="tx2"/>
                </a:solidFill>
              </a:rPr>
              <a:t> is valued by faculty in my department</a:t>
            </a:r>
            <a:endParaRPr lang="en-US" sz="1200" b="1" dirty="0">
              <a:solidFill>
                <a:schemeClr val="tx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0F92D8FE-AF55-44BA-B979-8AFF8F3641F0}" type="slidenum">
              <a:rPr lang="en-US" sz="1200" u="none"/>
              <a:pPr algn="r" eaLnBrk="1" hangingPunct="1"/>
              <a:t>36</a:t>
            </a:fld>
            <a:endParaRPr lang="en-US" sz="1200" u="none"/>
          </a:p>
        </p:txBody>
      </p:sp>
      <p:sp>
        <p:nvSpPr>
          <p:cNvPr id="16389" name="Slide Number Placeholder 10"/>
          <p:cNvSpPr>
            <a:spLocks noGrp="1"/>
          </p:cNvSpPr>
          <p:nvPr>
            <p:ph type="sldNum" sz="quarter" idx="11"/>
          </p:nvPr>
        </p:nvSpPr>
        <p:spPr>
          <a:noFill/>
        </p:spPr>
        <p:txBody>
          <a:bodyPr/>
          <a:lstStyle/>
          <a:p>
            <a:fld id="{6E17F83E-64A8-4C29-95FE-FCC8A425C41F}" type="slidenum">
              <a:rPr lang="en-US" smtClean="0"/>
              <a:pPr/>
              <a:t>36</a:t>
            </a:fld>
            <a:endParaRPr lang="en-US"/>
          </a:p>
        </p:txBody>
      </p:sp>
      <p:graphicFrame>
        <p:nvGraphicFramePr>
          <p:cNvPr id="12" name="Active and Collaborative"/>
          <p:cNvGraphicFramePr>
            <a:graphicFrameLocks noChangeAspect="1"/>
          </p:cNvGraphicFramePr>
          <p:nvPr>
            <p:extLst>
              <p:ext uri="{D42A27DB-BD31-4B8C-83A1-F6EECF244321}">
                <p14:modId xmlns:p14="http://schemas.microsoft.com/office/powerpoint/2010/main" val="4059289811"/>
              </p:ext>
            </p:extLst>
          </p:nvPr>
        </p:nvGraphicFramePr>
        <p:xfrm>
          <a:off x="50800" y="14986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6"/>
          <p:cNvSpPr>
            <a:spLocks noChangeArrowheads="1"/>
          </p:cNvSpPr>
          <p:nvPr/>
        </p:nvSpPr>
        <p:spPr bwMode="auto">
          <a:xfrm>
            <a:off x="2971800" y="5867400"/>
            <a:ext cx="4038600" cy="1077218"/>
          </a:xfrm>
          <a:prstGeom prst="rect">
            <a:avLst/>
          </a:prstGeom>
          <a:noFill/>
          <a:ln w="9525">
            <a:noFill/>
            <a:miter lim="800000"/>
            <a:headEnd/>
            <a:tailEnd/>
          </a:ln>
        </p:spPr>
        <p:txBody>
          <a:bodyPr wrap="square" numCol="2">
            <a:spAutoFit/>
          </a:bodyPr>
          <a:lstStyle/>
          <a:p>
            <a:pPr>
              <a:defRPr/>
            </a:pPr>
            <a:r>
              <a:rPr lang="en-US" sz="1200" b="1" u="none" dirty="0">
                <a:solidFill>
                  <a:schemeClr val="tx2"/>
                </a:solidFill>
              </a:rPr>
              <a:t>Your Institution         </a:t>
            </a:r>
          </a:p>
          <a:p>
            <a:pPr>
              <a:defRPr/>
            </a:pPr>
            <a:r>
              <a:rPr lang="en-US" sz="1400" b="1" u="none" dirty="0">
                <a:solidFill>
                  <a:srgbClr val="789D4A"/>
                </a:solidFill>
              </a:rPr>
              <a:t>■</a:t>
            </a:r>
            <a:r>
              <a:rPr lang="en-US" sz="1400" b="1" u="none" dirty="0">
                <a:solidFill>
                  <a:schemeClr val="tx2"/>
                </a:solidFill>
              </a:rPr>
              <a:t> </a:t>
            </a:r>
            <a:r>
              <a:rPr lang="en-US" sz="1200" u="none" dirty="0">
                <a:solidFill>
                  <a:schemeClr val="tx2"/>
                </a:solidFill>
              </a:rPr>
              <a:t>Strongly Agree</a:t>
            </a:r>
          </a:p>
          <a:p>
            <a:pPr>
              <a:defRPr/>
            </a:pPr>
            <a:r>
              <a:rPr lang="en-US" sz="1400" u="none" dirty="0">
                <a:solidFill>
                  <a:schemeClr val="accent5">
                    <a:lumMod val="60000"/>
                    <a:lumOff val="40000"/>
                  </a:schemeClr>
                </a:solidFill>
              </a:rPr>
              <a:t>■</a:t>
            </a:r>
            <a:r>
              <a:rPr lang="en-US" sz="1400" u="none" dirty="0">
                <a:solidFill>
                  <a:schemeClr val="tx2"/>
                </a:solidFill>
              </a:rPr>
              <a:t> </a:t>
            </a:r>
            <a:r>
              <a:rPr lang="en-US" sz="1200" u="none" dirty="0">
                <a:solidFill>
                  <a:schemeClr val="tx2"/>
                </a:solidFill>
              </a:rPr>
              <a:t>Somewhat Agree</a:t>
            </a:r>
            <a:endParaRPr lang="en-US" sz="1400" u="none" dirty="0">
              <a:solidFill>
                <a:schemeClr val="tx2"/>
              </a:solidFill>
            </a:endParaRPr>
          </a:p>
          <a:p>
            <a:pPr>
              <a:defRPr/>
            </a:pPr>
            <a:endParaRPr lang="en-US" sz="1200" b="1"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Somewhat Agree</a:t>
            </a:r>
          </a:p>
          <a:p>
            <a:pPr>
              <a:defRPr/>
            </a:pPr>
            <a:endParaRPr lang="en-US" sz="1200" b="1" u="none" dirty="0">
              <a:solidFill>
                <a:schemeClr val="tx2"/>
              </a:solidFill>
            </a:endParaRPr>
          </a:p>
        </p:txBody>
      </p:sp>
      <p:sp>
        <p:nvSpPr>
          <p:cNvPr id="10" name="Footer Placeholder 9"/>
          <p:cNvSpPr>
            <a:spLocks noGrp="1"/>
          </p:cNvSpPr>
          <p:nvPr>
            <p:ph type="ftr" sz="quarter" idx="10"/>
          </p:nvPr>
        </p:nvSpPr>
        <p:spPr/>
        <p:txBody>
          <a:bodyPr/>
          <a:lstStyle/>
          <a:p>
            <a:pPr>
              <a:defRPr/>
            </a:pPr>
            <a:r>
              <a:rPr lang="en-US" dirty="0"/>
              <a:t>2016-2017 HERI Faculty Survey</a:t>
            </a:r>
          </a:p>
        </p:txBody>
      </p:sp>
      <p:sp>
        <p:nvSpPr>
          <p:cNvPr id="13"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u="none" kern="0" dirty="0">
                <a:solidFill>
                  <a:schemeClr val="tx2"/>
                </a:solidFill>
                <a:latin typeface="Franklin Gothic Medium" panose="020B0603020102020204" pitchFamily="34" charset="0"/>
              </a:rPr>
              <a:t>Faculty Perspectives on Shared Governance</a:t>
            </a:r>
            <a:endParaRPr lang="en-US" sz="1200" u="none" kern="0" dirty="0">
              <a:solidFill>
                <a:schemeClr val="tx2"/>
              </a:solidFill>
              <a:latin typeface="Franklin Gothic Medium" panose="020B0603020102020204" pitchFamily="34" charset="0"/>
            </a:endParaRPr>
          </a:p>
        </p:txBody>
      </p:sp>
      <p:sp>
        <p:nvSpPr>
          <p:cNvPr id="15" name="TextBox 14"/>
          <p:cNvSpPr txBox="1">
            <a:spLocks noChangeArrowheads="1"/>
          </p:cNvSpPr>
          <p:nvPr/>
        </p:nvSpPr>
        <p:spPr bwMode="auto">
          <a:xfrm>
            <a:off x="437941" y="5123656"/>
            <a:ext cx="8686800" cy="830997"/>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The faculty are typically at odds with campus administration</a:t>
            </a: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Administrators consider faculty concerns when making policy</a:t>
            </a:r>
          </a:p>
          <a:p>
            <a:pPr algn="ctr">
              <a:defRPr/>
            </a:pPr>
            <a:endParaRPr lang="en-US" sz="1200" b="1" u="none" dirty="0">
              <a:solidFill>
                <a:schemeClr val="tx2"/>
              </a:solidFill>
            </a:endParaRPr>
          </a:p>
          <a:p>
            <a:pPr lvl="0" algn="ctr" fontAlgn="ctr"/>
            <a:endParaRPr lang="en-US" sz="1200" b="1" u="none" dirty="0">
              <a:solidFill>
                <a:schemeClr val="tx2"/>
              </a:solidFill>
            </a:endParaRPr>
          </a:p>
          <a:p>
            <a:pPr lvl="0" algn="ctr" fontAlgn="ctr"/>
            <a:r>
              <a:rPr lang="en-US" sz="1200" b="1" u="none" dirty="0">
                <a:solidFill>
                  <a:schemeClr val="tx2"/>
                </a:solidFill>
              </a:rPr>
              <a:t>Faculty are sufficiently involved in campus </a:t>
            </a:r>
            <a:r>
              <a:rPr lang="en-US" sz="1200" b="1" u="none" dirty="0" smtClean="0">
                <a:solidFill>
                  <a:schemeClr val="tx2"/>
                </a:solidFill>
              </a:rPr>
              <a:t>decision-making</a:t>
            </a:r>
            <a:endParaRPr lang="en-US" sz="1200" b="1" dirty="0">
              <a:solidFill>
                <a:schemeClr val="tx2"/>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98CEBE32-51E4-484D-9854-4909253A03C2}" type="slidenum">
              <a:rPr lang="en-US" sz="1200" u="none"/>
              <a:pPr algn="r" eaLnBrk="1" hangingPunct="1"/>
              <a:t>37</a:t>
            </a:fld>
            <a:endParaRPr lang="en-US" sz="1200" u="none"/>
          </a:p>
        </p:txBody>
      </p:sp>
      <p:sp>
        <p:nvSpPr>
          <p:cNvPr id="14341" name="Slide Number Placeholder 11"/>
          <p:cNvSpPr>
            <a:spLocks noGrp="1"/>
          </p:cNvSpPr>
          <p:nvPr>
            <p:ph type="sldNum" sz="quarter" idx="11"/>
          </p:nvPr>
        </p:nvSpPr>
        <p:spPr>
          <a:noFill/>
        </p:spPr>
        <p:txBody>
          <a:bodyPr/>
          <a:lstStyle/>
          <a:p>
            <a:fld id="{56153C21-F9BB-499D-BF50-B5D5D7287D4F}" type="slidenum">
              <a:rPr lang="en-US" smtClean="0"/>
              <a:pPr/>
              <a:t>37</a:t>
            </a:fld>
            <a:endParaRPr lang="en-US"/>
          </a:p>
        </p:txBody>
      </p:sp>
      <p:sp>
        <p:nvSpPr>
          <p:cNvPr id="22533" name="Rectangle 2"/>
          <p:cNvSpPr>
            <a:spLocks noGrp="1" noChangeArrowheads="1"/>
          </p:cNvSpPr>
          <p:nvPr>
            <p:ph type="title" idx="4294967295"/>
          </p:nvPr>
        </p:nvSpPr>
        <p:spPr>
          <a:xfrm>
            <a:off x="914400" y="152400"/>
            <a:ext cx="8226425" cy="1371600"/>
          </a:xfrm>
        </p:spPr>
        <p:txBody>
          <a:bodyPr/>
          <a:lstStyle/>
          <a:p>
            <a:pPr eaLnBrk="1" hangingPunct="1">
              <a:defRPr/>
            </a:pPr>
            <a:r>
              <a:rPr lang="en-US" dirty="0">
                <a:solidFill>
                  <a:schemeClr val="tx2"/>
                </a:solidFill>
                <a:latin typeface="Franklin Gothic Medium" panose="020B0603020102020204" pitchFamily="34" charset="0"/>
              </a:rPr>
              <a:t>Institutional Commitment</a:t>
            </a:r>
            <a:endParaRPr lang="en-US" sz="1600" dirty="0">
              <a:solidFill>
                <a:schemeClr val="tx2"/>
              </a:solidFill>
              <a:latin typeface="Franklin Gothic Medium" panose="020B0603020102020204" pitchFamily="34" charset="0"/>
            </a:endParaRPr>
          </a:p>
        </p:txBody>
      </p:sp>
      <p:graphicFrame>
        <p:nvGraphicFramePr>
          <p:cNvPr id="9" name="Academic Enhancement"/>
          <p:cNvGraphicFramePr>
            <a:graphicFrameLocks noChangeAspect="1"/>
          </p:cNvGraphicFramePr>
          <p:nvPr>
            <p:custDataLst>
              <p:tags r:id="rId1"/>
            </p:custDataLst>
            <p:extLst>
              <p:ext uri="{D42A27DB-BD31-4B8C-83A1-F6EECF244321}">
                <p14:modId xmlns:p14="http://schemas.microsoft.com/office/powerpoint/2010/main" val="1696740733"/>
              </p:ext>
            </p:extLst>
          </p:nvPr>
        </p:nvGraphicFramePr>
        <p:xfrm>
          <a:off x="50800" y="1524000"/>
          <a:ext cx="8940800" cy="3733800"/>
        </p:xfrm>
        <a:graphic>
          <a:graphicData uri="http://schemas.openxmlformats.org/drawingml/2006/chart">
            <c:chart xmlns:c="http://schemas.openxmlformats.org/drawingml/2006/chart" xmlns:r="http://schemas.openxmlformats.org/officeDocument/2006/relationships" r:id="rId4"/>
          </a:graphicData>
        </a:graphic>
      </p:graphicFrame>
      <p:sp>
        <p:nvSpPr>
          <p:cNvPr id="22535" name="Rectangle 15"/>
          <p:cNvSpPr>
            <a:spLocks noChangeArrowheads="1"/>
          </p:cNvSpPr>
          <p:nvPr/>
        </p:nvSpPr>
        <p:spPr bwMode="auto">
          <a:xfrm>
            <a:off x="3352800" y="6124575"/>
            <a:ext cx="3124200" cy="276225"/>
          </a:xfrm>
          <a:prstGeom prst="rect">
            <a:avLst/>
          </a:prstGeom>
          <a:noFill/>
          <a:ln w="9525">
            <a:noFill/>
            <a:miter lim="800000"/>
            <a:headEnd/>
            <a:tailEnd/>
          </a:ln>
        </p:spPr>
        <p:txBody>
          <a:bodyPr wrap="square">
            <a:spAutoFit/>
          </a:bodyPr>
          <a:lstStyle/>
          <a:p>
            <a:pPr>
              <a:defRPr/>
            </a:pPr>
            <a:r>
              <a:rPr lang="en-US" sz="1200" b="1" u="none" dirty="0">
                <a:solidFill>
                  <a:srgbClr val="789D4A"/>
                </a:solidFill>
              </a:rPr>
              <a:t>■</a:t>
            </a:r>
            <a:r>
              <a:rPr lang="en-US" sz="1200" b="1" u="none" dirty="0">
                <a:solidFill>
                  <a:schemeClr val="tx2"/>
                </a:solidFill>
              </a:rPr>
              <a:t> Your Institution   ■ Comparison Group</a:t>
            </a:r>
          </a:p>
        </p:txBody>
      </p:sp>
      <p:sp>
        <p:nvSpPr>
          <p:cNvPr id="10" name="TextBox 11"/>
          <p:cNvSpPr txBox="1">
            <a:spLocks noChangeArrowheads="1"/>
          </p:cNvSpPr>
          <p:nvPr/>
        </p:nvSpPr>
        <p:spPr bwMode="auto">
          <a:xfrm>
            <a:off x="533400" y="5105400"/>
            <a:ext cx="8458200" cy="830997"/>
          </a:xfrm>
          <a:prstGeom prst="rect">
            <a:avLst/>
          </a:prstGeom>
          <a:noFill/>
          <a:ln w="9525">
            <a:noFill/>
            <a:miter lim="800000"/>
            <a:headEnd/>
            <a:tailEnd/>
          </a:ln>
        </p:spPr>
        <p:txBody>
          <a:bodyPr numCol="3">
            <a:spAutoFit/>
          </a:bodyPr>
          <a:lstStyle/>
          <a:p>
            <a:pPr algn="ctr">
              <a:defRPr/>
            </a:pPr>
            <a:r>
              <a:rPr lang="en-US" sz="1200" b="1" u="none" dirty="0">
                <a:solidFill>
                  <a:schemeClr val="tx2"/>
                </a:solidFill>
              </a:rPr>
              <a:t>In the past year, have you considered leaving academe for another </a:t>
            </a:r>
            <a:r>
              <a:rPr lang="en-US" sz="1200" b="1" u="none" dirty="0" smtClean="0">
                <a:solidFill>
                  <a:schemeClr val="tx2"/>
                </a:solidFill>
              </a:rPr>
              <a:t>job?</a:t>
            </a: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In the past year, have you considered leaving this institution for </a:t>
            </a:r>
            <a:r>
              <a:rPr lang="en-US" sz="1200" b="1" u="none" dirty="0" smtClean="0">
                <a:solidFill>
                  <a:schemeClr val="tx2"/>
                </a:solidFill>
              </a:rPr>
              <a:t>another?</a:t>
            </a:r>
            <a:endParaRPr lang="en-US" sz="1200" b="1" u="none" dirty="0">
              <a:solidFill>
                <a:schemeClr val="tx2"/>
              </a:solidFill>
            </a:endParaRPr>
          </a:p>
          <a:p>
            <a:pPr algn="ctr">
              <a:defRPr/>
            </a:pPr>
            <a:endParaRPr lang="en-US" sz="1200" b="1" u="none" dirty="0">
              <a:solidFill>
                <a:schemeClr val="tx2"/>
              </a:solidFill>
            </a:endParaRPr>
          </a:p>
          <a:p>
            <a:pPr algn="ctr">
              <a:defRPr/>
            </a:pPr>
            <a:endParaRPr lang="en-US" sz="1200" b="1" u="none" dirty="0">
              <a:solidFill>
                <a:schemeClr val="tx2"/>
              </a:solidFill>
            </a:endParaRPr>
          </a:p>
          <a:p>
            <a:pPr algn="ctr">
              <a:defRPr/>
            </a:pPr>
            <a:r>
              <a:rPr lang="en-US" sz="1200" b="1" u="none" dirty="0">
                <a:solidFill>
                  <a:schemeClr val="tx2"/>
                </a:solidFill>
              </a:rPr>
              <a:t>Do you plan to retire within the next three years?</a:t>
            </a:r>
          </a:p>
        </p:txBody>
      </p:sp>
      <p:sp>
        <p:nvSpPr>
          <p:cNvPr id="8" name="Footer Placeholder 7"/>
          <p:cNvSpPr>
            <a:spLocks noGrp="1"/>
          </p:cNvSpPr>
          <p:nvPr>
            <p:ph type="ftr" sz="quarter" idx="10"/>
          </p:nvPr>
        </p:nvSpPr>
        <p:spPr/>
        <p:txBody>
          <a:bodyPr/>
          <a:lstStyle/>
          <a:p>
            <a:pPr>
              <a:defRPr/>
            </a:pPr>
            <a:r>
              <a:rPr lang="en-US" dirty="0"/>
              <a:t>2016-2017 HERI Faculty Survey</a:t>
            </a:r>
          </a:p>
        </p:txBody>
      </p:sp>
    </p:spTree>
    <p:extLst>
      <p:ext uri="{BB962C8B-B14F-4D97-AF65-F5344CB8AC3E}">
        <p14:creationId xmlns:p14="http://schemas.microsoft.com/office/powerpoint/2010/main" val="3392445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Slide Number Placeholder 4"/>
          <p:cNvSpPr>
            <a:spLocks noGrp="1"/>
          </p:cNvSpPr>
          <p:nvPr>
            <p:ph type="sldNum" sz="quarter" idx="11"/>
          </p:nvPr>
        </p:nvSpPr>
        <p:spPr>
          <a:xfrm>
            <a:off x="8305800" y="6400800"/>
            <a:ext cx="533400" cy="457200"/>
          </a:xfrm>
          <a:noFill/>
        </p:spPr>
        <p:txBody>
          <a:bodyPr/>
          <a:lstStyle/>
          <a:p>
            <a:fld id="{10D9E89E-C88D-469B-950F-0AD71B54491C}" type="slidenum">
              <a:rPr lang="en-US" smtClean="0"/>
              <a:pPr/>
              <a:t>38</a:t>
            </a:fld>
            <a:endParaRPr lang="en-US"/>
          </a:p>
        </p:txBody>
      </p:sp>
      <p:sp>
        <p:nvSpPr>
          <p:cNvPr id="53252" name="Rectangle 2"/>
          <p:cNvSpPr>
            <a:spLocks noChangeArrowheads="1"/>
          </p:cNvSpPr>
          <p:nvPr/>
        </p:nvSpPr>
        <p:spPr bwMode="auto">
          <a:xfrm>
            <a:off x="0" y="1676400"/>
            <a:ext cx="9144000" cy="4724400"/>
          </a:xfrm>
          <a:prstGeom prst="rect">
            <a:avLst/>
          </a:prstGeom>
          <a:noFill/>
          <a:ln w="9525">
            <a:noFill/>
            <a:miter lim="800000"/>
            <a:headEnd/>
            <a:tailEnd/>
          </a:ln>
        </p:spPr>
        <p:txBody>
          <a:bodyPr anchor="ctr"/>
          <a:lstStyle/>
          <a:p>
            <a:pPr algn="ctr" eaLnBrk="1" hangingPunct="1">
              <a:defRPr/>
            </a:pPr>
            <a:r>
              <a:rPr lang="en-US" sz="2800" u="none" dirty="0">
                <a:solidFill>
                  <a:schemeClr val="tx2"/>
                </a:solidFill>
                <a:latin typeface="Franklin Gothic Medium" panose="020B0603020102020204" pitchFamily="34" charset="0"/>
              </a:rPr>
              <a:t>For more information about </a:t>
            </a:r>
            <a:br>
              <a:rPr lang="en-US" sz="2800" u="none" dirty="0">
                <a:solidFill>
                  <a:schemeClr val="tx2"/>
                </a:solidFill>
                <a:latin typeface="Franklin Gothic Medium" panose="020B0603020102020204" pitchFamily="34" charset="0"/>
              </a:rPr>
            </a:br>
            <a:r>
              <a:rPr lang="en-US" sz="2800" u="none" dirty="0">
                <a:solidFill>
                  <a:schemeClr val="tx2"/>
                </a:solidFill>
                <a:latin typeface="Franklin Gothic Medium" panose="020B0603020102020204" pitchFamily="34" charset="0"/>
              </a:rPr>
              <a:t>HERI/CIRP Surveys</a:t>
            </a:r>
            <a:br>
              <a:rPr lang="en-US" sz="2800" u="none" dirty="0">
                <a:solidFill>
                  <a:schemeClr val="tx2"/>
                </a:solidFill>
                <a:latin typeface="Franklin Gothic Medium" panose="020B0603020102020204" pitchFamily="34" charset="0"/>
              </a:rPr>
            </a:br>
            <a:r>
              <a:rPr lang="en-US" sz="2800" u="none" dirty="0">
                <a:solidFill>
                  <a:schemeClr val="tx2"/>
                </a:solidFill>
                <a:latin typeface="Franklin Gothic Medium" panose="020B0603020102020204" pitchFamily="34" charset="0"/>
              </a:rPr>
              <a:t/>
            </a:r>
            <a:br>
              <a:rPr lang="en-US" sz="2800" u="none" dirty="0">
                <a:solidFill>
                  <a:schemeClr val="tx2"/>
                </a:solidFill>
                <a:latin typeface="Franklin Gothic Medium" panose="020B0603020102020204" pitchFamily="34" charset="0"/>
              </a:rPr>
            </a:br>
            <a:r>
              <a:rPr lang="en-US" u="none" dirty="0">
                <a:solidFill>
                  <a:schemeClr val="tx2"/>
                </a:solidFill>
                <a:latin typeface="Franklin Gothic Medium" panose="020B0603020102020204" pitchFamily="34" charset="0"/>
              </a:rPr>
              <a:t>The Freshman Survey</a:t>
            </a:r>
            <a:br>
              <a:rPr lang="en-US" u="none" dirty="0">
                <a:solidFill>
                  <a:schemeClr val="tx2"/>
                </a:solidFill>
                <a:latin typeface="Franklin Gothic Medium" panose="020B0603020102020204" pitchFamily="34" charset="0"/>
              </a:rPr>
            </a:br>
            <a:r>
              <a:rPr lang="en-US" u="none" dirty="0">
                <a:solidFill>
                  <a:schemeClr val="tx2"/>
                </a:solidFill>
                <a:latin typeface="Franklin Gothic Medium" panose="020B0603020102020204" pitchFamily="34" charset="0"/>
              </a:rPr>
              <a:t>Your First College Year Survey</a:t>
            </a:r>
          </a:p>
          <a:p>
            <a:pPr algn="ctr" eaLnBrk="1" hangingPunct="1">
              <a:defRPr/>
            </a:pPr>
            <a:r>
              <a:rPr lang="en-US" u="none" dirty="0">
                <a:solidFill>
                  <a:schemeClr val="tx2"/>
                </a:solidFill>
                <a:latin typeface="Franklin Gothic Medium" panose="020B0603020102020204" pitchFamily="34" charset="0"/>
              </a:rPr>
              <a:t>Diverse Learning Environments Survey</a:t>
            </a:r>
            <a:br>
              <a:rPr lang="en-US" u="none" dirty="0">
                <a:solidFill>
                  <a:schemeClr val="tx2"/>
                </a:solidFill>
                <a:latin typeface="Franklin Gothic Medium" panose="020B0603020102020204" pitchFamily="34" charset="0"/>
              </a:rPr>
            </a:br>
            <a:r>
              <a:rPr lang="en-US" u="none" dirty="0">
                <a:solidFill>
                  <a:schemeClr val="tx2"/>
                </a:solidFill>
                <a:latin typeface="Franklin Gothic Medium" panose="020B0603020102020204" pitchFamily="34" charset="0"/>
              </a:rPr>
              <a:t>College Senior Survey</a:t>
            </a:r>
          </a:p>
          <a:p>
            <a:pPr algn="ctr" eaLnBrk="1" hangingPunct="1">
              <a:defRPr/>
            </a:pPr>
            <a:r>
              <a:rPr lang="en-US" u="none" dirty="0">
                <a:solidFill>
                  <a:schemeClr val="tx2"/>
                </a:solidFill>
                <a:latin typeface="Franklin Gothic Medium" panose="020B0603020102020204" pitchFamily="34" charset="0"/>
              </a:rPr>
              <a:t>The Faculty </a:t>
            </a:r>
            <a:r>
              <a:rPr lang="en-US" u="none" dirty="0" smtClean="0">
                <a:solidFill>
                  <a:schemeClr val="tx2"/>
                </a:solidFill>
                <a:latin typeface="Franklin Gothic Medium" panose="020B0603020102020204" pitchFamily="34" charset="0"/>
              </a:rPr>
              <a:t>Survey</a:t>
            </a:r>
          </a:p>
          <a:p>
            <a:pPr algn="ctr" eaLnBrk="1" hangingPunct="1">
              <a:defRPr/>
            </a:pPr>
            <a:r>
              <a:rPr lang="en-US" u="none" dirty="0" smtClean="0">
                <a:solidFill>
                  <a:schemeClr val="tx2"/>
                </a:solidFill>
                <a:latin typeface="Franklin Gothic Medium" panose="020B0603020102020204" pitchFamily="34" charset="0"/>
              </a:rPr>
              <a:t>Staff Climate </a:t>
            </a:r>
            <a:r>
              <a:rPr lang="en-US" u="none" dirty="0">
                <a:solidFill>
                  <a:schemeClr val="tx2"/>
                </a:solidFill>
                <a:latin typeface="Franklin Gothic Medium" panose="020B0603020102020204" pitchFamily="34" charset="0"/>
              </a:rPr>
              <a:t>Survey</a:t>
            </a:r>
            <a:r>
              <a:rPr lang="en-US" sz="2800" u="none" dirty="0">
                <a:solidFill>
                  <a:schemeClr val="tx2"/>
                </a:solidFill>
                <a:latin typeface="Franklin Gothic Medium" panose="020B0603020102020204" pitchFamily="34" charset="0"/>
              </a:rPr>
              <a:t/>
            </a:r>
            <a:br>
              <a:rPr lang="en-US" sz="2800" u="none" dirty="0">
                <a:solidFill>
                  <a:schemeClr val="tx2"/>
                </a:solidFill>
                <a:latin typeface="Franklin Gothic Medium" panose="020B0603020102020204" pitchFamily="34" charset="0"/>
              </a:rPr>
            </a:br>
            <a:r>
              <a:rPr lang="en-US" sz="2800" u="none" dirty="0">
                <a:solidFill>
                  <a:schemeClr val="tx2"/>
                </a:solidFill>
                <a:latin typeface="Franklin Gothic Medium" panose="020B0603020102020204" pitchFamily="34" charset="0"/>
              </a:rPr>
              <a:t/>
            </a:r>
            <a:br>
              <a:rPr lang="en-US" sz="2800" u="none" dirty="0">
                <a:solidFill>
                  <a:schemeClr val="tx2"/>
                </a:solidFill>
                <a:latin typeface="Franklin Gothic Medium" panose="020B0603020102020204" pitchFamily="34" charset="0"/>
              </a:rPr>
            </a:br>
            <a:r>
              <a:rPr lang="en-US" sz="2800" u="none" dirty="0">
                <a:solidFill>
                  <a:schemeClr val="tx2"/>
                </a:solidFill>
                <a:latin typeface="Franklin Gothic Medium" panose="020B0603020102020204" pitchFamily="34" charset="0"/>
              </a:rPr>
              <a:t>Please contact:</a:t>
            </a:r>
          </a:p>
          <a:p>
            <a:pPr algn="ctr" eaLnBrk="1" hangingPunct="1">
              <a:defRPr/>
            </a:pPr>
            <a:r>
              <a:rPr lang="en-US" sz="2800" u="none" dirty="0">
                <a:solidFill>
                  <a:schemeClr val="tx2"/>
                </a:solidFill>
                <a:latin typeface="Franklin Gothic Medium" panose="020B0603020102020204" pitchFamily="34" charset="0"/>
              </a:rPr>
              <a:t>heri@ucla.edu</a:t>
            </a:r>
            <a:br>
              <a:rPr lang="en-US" sz="2800" u="none" dirty="0">
                <a:solidFill>
                  <a:schemeClr val="tx2"/>
                </a:solidFill>
                <a:latin typeface="Franklin Gothic Medium" panose="020B0603020102020204" pitchFamily="34" charset="0"/>
              </a:rPr>
            </a:br>
            <a:r>
              <a:rPr lang="en-US" sz="2800" u="none" dirty="0">
                <a:solidFill>
                  <a:schemeClr val="tx2"/>
                </a:solidFill>
                <a:latin typeface="Franklin Gothic Medium" panose="020B0603020102020204" pitchFamily="34" charset="0"/>
              </a:rPr>
              <a:t>(310) 825-1925</a:t>
            </a:r>
            <a:br>
              <a:rPr lang="en-US" sz="2800" u="none" dirty="0">
                <a:solidFill>
                  <a:schemeClr val="tx2"/>
                </a:solidFill>
                <a:latin typeface="Franklin Gothic Medium" panose="020B0603020102020204" pitchFamily="34" charset="0"/>
              </a:rPr>
            </a:br>
            <a:r>
              <a:rPr lang="en-US" sz="2800" u="none" dirty="0">
                <a:solidFill>
                  <a:schemeClr val="tx2"/>
                </a:solidFill>
                <a:latin typeface="Franklin Gothic Medium" panose="020B0603020102020204" pitchFamily="34" charset="0"/>
              </a:rPr>
              <a:t>www.heri.ucla.edu</a:t>
            </a:r>
          </a:p>
        </p:txBody>
      </p:sp>
      <p:sp>
        <p:nvSpPr>
          <p:cNvPr id="5" name="TextBox 4"/>
          <p:cNvSpPr txBox="1"/>
          <p:nvPr/>
        </p:nvSpPr>
        <p:spPr>
          <a:xfrm>
            <a:off x="1524000" y="0"/>
            <a:ext cx="7620000" cy="1188720"/>
          </a:xfrm>
          <a:prstGeom prst="rect">
            <a:avLst/>
          </a:prstGeom>
          <a:solidFill>
            <a:schemeClr val="accent5"/>
          </a:solidFill>
        </p:spPr>
        <p:txBody>
          <a:bodyPr anchor="ctr" anchorCtr="0">
            <a:spAutoFit/>
          </a:bodyPr>
          <a:lstStyle/>
          <a:p>
            <a:pPr algn="ctr">
              <a:defRPr/>
            </a:pPr>
            <a:r>
              <a:rPr lang="en-US" sz="2800" u="none" dirty="0">
                <a:solidFill>
                  <a:srgbClr val="FFFFFF"/>
                </a:solidFill>
                <a:latin typeface="Franklin Gothic Medium" panose="020B0603020102020204" pitchFamily="34" charset="0"/>
              </a:rPr>
              <a:t>The more you get to know your faculty, the better you can understand their needs. </a:t>
            </a:r>
          </a:p>
        </p:txBody>
      </p:sp>
      <p:sp>
        <p:nvSpPr>
          <p:cNvPr id="6" name="Footer Placeholder 5"/>
          <p:cNvSpPr>
            <a:spLocks noGrp="1"/>
          </p:cNvSpPr>
          <p:nvPr>
            <p:ph type="ftr" sz="quarter" idx="10"/>
          </p:nvPr>
        </p:nvSpPr>
        <p:spPr/>
        <p:txBody>
          <a:bodyPr/>
          <a:lstStyle/>
          <a:p>
            <a:pPr>
              <a:defRPr/>
            </a:pPr>
            <a:r>
              <a:rPr lang="en-US" dirty="0"/>
              <a:t>2016-2017 HERI Faculty Survey</a:t>
            </a: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26562" r="16250"/>
          <a:stretch/>
        </p:blipFill>
        <p:spPr>
          <a:xfrm>
            <a:off x="-19049" y="0"/>
            <a:ext cx="1619250" cy="120015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pPr>
              <a:defRPr/>
            </a:pPr>
            <a:r>
              <a:rPr lang="en-US" dirty="0">
                <a:solidFill>
                  <a:schemeClr val="tx2"/>
                </a:solidFill>
              </a:rPr>
              <a:t>A Note about HERI Constructs</a:t>
            </a:r>
          </a:p>
        </p:txBody>
      </p:sp>
      <p:sp>
        <p:nvSpPr>
          <p:cNvPr id="8" name="Content Placeholder 7"/>
          <p:cNvSpPr>
            <a:spLocks noGrp="1"/>
          </p:cNvSpPr>
          <p:nvPr>
            <p:ph idx="1"/>
          </p:nvPr>
        </p:nvSpPr>
        <p:spPr/>
        <p:txBody>
          <a:bodyPr/>
          <a:lstStyle/>
          <a:p>
            <a:pPr>
              <a:buFontTx/>
              <a:buNone/>
              <a:defRPr/>
            </a:pPr>
            <a:r>
              <a:rPr lang="en-US" sz="2800" b="1" dirty="0">
                <a:solidFill>
                  <a:schemeClr val="accent1">
                    <a:lumMod val="50000"/>
                  </a:schemeClr>
                </a:solidFill>
                <a:effectLst/>
              </a:rPr>
              <a:t>	</a:t>
            </a:r>
            <a:r>
              <a:rPr lang="en-US" sz="2800" b="1" dirty="0">
                <a:effectLst/>
              </a:rPr>
              <a:t>We use the CIRP constructs throughout this PowerPoint to help summarize important information about your faculty from the HERI Faculty Survey.</a:t>
            </a:r>
          </a:p>
          <a:p>
            <a:pPr>
              <a:buFontTx/>
              <a:buNone/>
              <a:defRPr/>
            </a:pPr>
            <a:endParaRPr lang="en-US" sz="1800" b="1" dirty="0">
              <a:solidFill>
                <a:schemeClr val="tx2"/>
              </a:solidFill>
              <a:effectLst/>
            </a:endParaRPr>
          </a:p>
          <a:p>
            <a:pPr marL="0" indent="0">
              <a:buClr>
                <a:schemeClr val="accent1">
                  <a:lumMod val="50000"/>
                </a:schemeClr>
              </a:buClr>
              <a:buFontTx/>
              <a:buNone/>
              <a:defRPr/>
            </a:pPr>
            <a:r>
              <a:rPr lang="en-US" sz="2400" b="1" dirty="0">
                <a:solidFill>
                  <a:schemeClr val="tx2"/>
                </a:solidFill>
                <a:effectLst/>
              </a:rPr>
              <a:t>     Constructs</a:t>
            </a:r>
          </a:p>
          <a:p>
            <a:pPr lvl="1">
              <a:buClr>
                <a:schemeClr val="accent1"/>
              </a:buClr>
              <a:buFontTx/>
              <a:buNone/>
              <a:defRPr/>
            </a:pPr>
            <a:r>
              <a:rPr lang="en-US" sz="1800" b="1" dirty="0">
                <a:solidFill>
                  <a:schemeClr val="tx2"/>
                </a:solidFill>
                <a:effectLst/>
              </a:rPr>
              <a:t>	Constructs statistically aggregate questions from the HERI Faculty Survey that tap into key features of the faculty experience. These faculty traits and institutional practices contribute to faculty’s engagement with students in the classroom, their research productivity, and their overall satisfaction.</a:t>
            </a:r>
          </a:p>
        </p:txBody>
      </p:sp>
      <p:sp>
        <p:nvSpPr>
          <p:cNvPr id="48133" name="Slide Number Placeholder 5"/>
          <p:cNvSpPr>
            <a:spLocks noGrp="1"/>
          </p:cNvSpPr>
          <p:nvPr>
            <p:ph type="sldNum" sz="quarter" idx="11"/>
          </p:nvPr>
        </p:nvSpPr>
        <p:spPr>
          <a:noFill/>
        </p:spPr>
        <p:txBody>
          <a:bodyPr/>
          <a:lstStyle/>
          <a:p>
            <a:fld id="{17AA1F14-1E1C-48A6-89D7-558A670DAFD9}"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606675"/>
            <a:ext cx="9144000" cy="1584325"/>
          </a:xfrm>
          <a:solidFill>
            <a:schemeClr val="accent5"/>
          </a:solidFill>
          <a:ln>
            <a:solidFill>
              <a:schemeClr val="tx2"/>
            </a:solidFill>
          </a:ln>
        </p:spPr>
        <p:txBody>
          <a:bodyPr anchor="ctr"/>
          <a:lstStyle/>
          <a:p>
            <a:pPr eaLnBrk="1" hangingPunct="1">
              <a:defRPr/>
            </a:pPr>
            <a:r>
              <a:rPr lang="en-US" sz="4400" b="0" dirty="0">
                <a:solidFill>
                  <a:schemeClr val="tx2"/>
                </a:solidFill>
                <a:latin typeface="Franklin Gothic Medium" panose="020B0603020102020204" pitchFamily="34" charset="0"/>
              </a:rPr>
              <a:t>Demographics</a:t>
            </a:r>
          </a:p>
        </p:txBody>
      </p:sp>
    </p:spTree>
    <p:extLst>
      <p:ext uri="{BB962C8B-B14F-4D97-AF65-F5344CB8AC3E}">
        <p14:creationId xmlns:p14="http://schemas.microsoft.com/office/powerpoint/2010/main" val="134512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a:t>
            </a:r>
          </a:p>
        </p:txBody>
      </p:sp>
      <p:sp>
        <p:nvSpPr>
          <p:cNvPr id="5" name="Footer Placeholder 4"/>
          <p:cNvSpPr>
            <a:spLocks noGrp="1"/>
          </p:cNvSpPr>
          <p:nvPr>
            <p:ph type="ftr" sz="quarter" idx="10"/>
          </p:nvPr>
        </p:nvSpPr>
        <p:spPr/>
        <p:txBody>
          <a:bodyPr/>
          <a:lstStyle/>
          <a:p>
            <a:pPr>
              <a:defRPr/>
            </a:pPr>
            <a:r>
              <a:rPr lang="en-US" dirty="0"/>
              <a:t>2016-2017 HERI Faculty Survey</a:t>
            </a:r>
          </a:p>
        </p:txBody>
      </p:sp>
      <p:sp>
        <p:nvSpPr>
          <p:cNvPr id="6" name="Slide Number Placeholder 5"/>
          <p:cNvSpPr>
            <a:spLocks noGrp="1"/>
          </p:cNvSpPr>
          <p:nvPr>
            <p:ph type="sldNum" sz="quarter" idx="11"/>
          </p:nvPr>
        </p:nvSpPr>
        <p:spPr/>
        <p:txBody>
          <a:bodyPr/>
          <a:lstStyle/>
          <a:p>
            <a:pPr>
              <a:defRPr/>
            </a:pPr>
            <a:fld id="{D71C6D19-50F5-4908-8E2F-5A9DE754AD90}" type="slidenum">
              <a:rPr lang="en-US" smtClean="0"/>
              <a:pPr>
                <a:defRPr/>
              </a:pPr>
              <a:t>6</a:t>
            </a:fld>
            <a:endParaRPr lang="en-US"/>
          </a:p>
        </p:txBody>
      </p:sp>
      <p:graphicFrame>
        <p:nvGraphicFramePr>
          <p:cNvPr id="7" name="Sex"/>
          <p:cNvGraphicFramePr>
            <a:graphicFrameLocks noGrp="1" noChangeAspect="1"/>
          </p:cNvGraphicFramePr>
          <p:nvPr>
            <p:ph sz="half" idx="1"/>
            <p:extLst>
              <p:ext uri="{D42A27DB-BD31-4B8C-83A1-F6EECF244321}">
                <p14:modId xmlns:p14="http://schemas.microsoft.com/office/powerpoint/2010/main" val="3461866302"/>
              </p:ext>
            </p:extLst>
          </p:nvPr>
        </p:nvGraphicFramePr>
        <p:xfrm>
          <a:off x="457200" y="1600200"/>
          <a:ext cx="2895600" cy="4495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Race"/>
          <p:cNvGraphicFramePr>
            <a:graphicFrameLocks noGrp="1" noChangeAspect="1"/>
          </p:cNvGraphicFramePr>
          <p:nvPr>
            <p:ph sz="half" idx="2"/>
            <p:custDataLst>
              <p:tags r:id="rId1"/>
            </p:custDataLst>
            <p:extLst>
              <p:ext uri="{D42A27DB-BD31-4B8C-83A1-F6EECF244321}">
                <p14:modId xmlns:p14="http://schemas.microsoft.com/office/powerpoint/2010/main" val="4292844622"/>
              </p:ext>
            </p:extLst>
          </p:nvPr>
        </p:nvGraphicFramePr>
        <p:xfrm>
          <a:off x="2895600" y="1600200"/>
          <a:ext cx="5791200" cy="4800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174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a:t>
            </a:r>
          </a:p>
        </p:txBody>
      </p:sp>
      <p:sp>
        <p:nvSpPr>
          <p:cNvPr id="4" name="Footer Placeholder 3"/>
          <p:cNvSpPr>
            <a:spLocks noGrp="1"/>
          </p:cNvSpPr>
          <p:nvPr>
            <p:ph type="ftr" sz="quarter" idx="10"/>
          </p:nvPr>
        </p:nvSpPr>
        <p:spPr/>
        <p:txBody>
          <a:bodyPr/>
          <a:lstStyle/>
          <a:p>
            <a:pPr>
              <a:defRPr/>
            </a:pPr>
            <a:r>
              <a:rPr lang="en-US"/>
              <a:t>2016-2017 HERI Faculty Survey</a:t>
            </a:r>
            <a:endParaRPr lang="en-US" dirty="0"/>
          </a:p>
        </p:txBody>
      </p:sp>
      <p:sp>
        <p:nvSpPr>
          <p:cNvPr id="5" name="Slide Number Placeholder 4"/>
          <p:cNvSpPr>
            <a:spLocks noGrp="1"/>
          </p:cNvSpPr>
          <p:nvPr>
            <p:ph type="sldNum" sz="quarter" idx="11"/>
          </p:nvPr>
        </p:nvSpPr>
        <p:spPr/>
        <p:txBody>
          <a:bodyPr/>
          <a:lstStyle/>
          <a:p>
            <a:pPr>
              <a:defRPr/>
            </a:pPr>
            <a:fld id="{BC948261-BA7A-449B-AFF2-6BAF73509D18}" type="slidenum">
              <a:rPr lang="en-US" smtClean="0"/>
              <a:pPr>
                <a:defRPr/>
              </a:pPr>
              <a:t>7</a:t>
            </a:fld>
            <a:endParaRPr lang="en-US"/>
          </a:p>
        </p:txBody>
      </p:sp>
      <p:graphicFrame>
        <p:nvGraphicFramePr>
          <p:cNvPr id="6" name="Funding Chart"/>
          <p:cNvGraphicFramePr>
            <a:graphicFrameLocks noGrp="1"/>
          </p:cNvGraphicFramePr>
          <p:nvPr>
            <p:ph idx="1"/>
            <p:extLst>
              <p:ext uri="{D42A27DB-BD31-4B8C-83A1-F6EECF244321}">
                <p14:modId xmlns:p14="http://schemas.microsoft.com/office/powerpoint/2010/main" val="4059578032"/>
              </p:ext>
            </p:extLst>
          </p:nvPr>
        </p:nvGraphicFramePr>
        <p:xfrm>
          <a:off x="457200" y="1600200"/>
          <a:ext cx="82296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8811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a:t>
            </a:r>
          </a:p>
        </p:txBody>
      </p:sp>
      <p:sp>
        <p:nvSpPr>
          <p:cNvPr id="4" name="Footer Placeholder 3"/>
          <p:cNvSpPr>
            <a:spLocks noGrp="1"/>
          </p:cNvSpPr>
          <p:nvPr>
            <p:ph type="ftr" sz="quarter" idx="10"/>
          </p:nvPr>
        </p:nvSpPr>
        <p:spPr/>
        <p:txBody>
          <a:bodyPr/>
          <a:lstStyle/>
          <a:p>
            <a:pPr>
              <a:defRPr/>
            </a:pPr>
            <a:r>
              <a:rPr lang="en-US"/>
              <a:t>2016-2017 HERI Faculty Survey</a:t>
            </a:r>
            <a:endParaRPr lang="en-US" dirty="0"/>
          </a:p>
        </p:txBody>
      </p:sp>
      <p:sp>
        <p:nvSpPr>
          <p:cNvPr id="5" name="Slide Number Placeholder 4"/>
          <p:cNvSpPr>
            <a:spLocks noGrp="1"/>
          </p:cNvSpPr>
          <p:nvPr>
            <p:ph type="sldNum" sz="quarter" idx="11"/>
          </p:nvPr>
        </p:nvSpPr>
        <p:spPr/>
        <p:txBody>
          <a:bodyPr/>
          <a:lstStyle/>
          <a:p>
            <a:pPr>
              <a:defRPr/>
            </a:pPr>
            <a:fld id="{BC948261-BA7A-449B-AFF2-6BAF73509D18}" type="slidenum">
              <a:rPr lang="en-US" smtClean="0"/>
              <a:pPr>
                <a:defRPr/>
              </a:pPr>
              <a:t>8</a:t>
            </a:fld>
            <a:endParaRPr lang="en-US"/>
          </a:p>
        </p:txBody>
      </p:sp>
      <p:graphicFrame>
        <p:nvGraphicFramePr>
          <p:cNvPr id="6" name="Demographics"/>
          <p:cNvGraphicFramePr>
            <a:graphicFrameLocks noGrp="1"/>
          </p:cNvGraphicFramePr>
          <p:nvPr>
            <p:ph idx="1"/>
            <p:extLst>
              <p:ext uri="{D42A27DB-BD31-4B8C-83A1-F6EECF244321}">
                <p14:modId xmlns:p14="http://schemas.microsoft.com/office/powerpoint/2010/main" val="3158943791"/>
              </p:ext>
            </p:extLst>
          </p:nvPr>
        </p:nvGraphicFramePr>
        <p:xfrm>
          <a:off x="457200" y="1219200"/>
          <a:ext cx="8229600" cy="51815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7646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606675"/>
            <a:ext cx="9144000" cy="1584325"/>
          </a:xfrm>
          <a:solidFill>
            <a:schemeClr val="accent5"/>
          </a:solidFill>
          <a:ln>
            <a:solidFill>
              <a:schemeClr val="tx2"/>
            </a:solidFill>
          </a:ln>
        </p:spPr>
        <p:txBody>
          <a:bodyPr anchor="ctr"/>
          <a:lstStyle/>
          <a:p>
            <a:pPr eaLnBrk="1" hangingPunct="1">
              <a:defRPr/>
            </a:pPr>
            <a:r>
              <a:rPr lang="en-US" sz="4400" b="0" dirty="0">
                <a:solidFill>
                  <a:schemeClr val="tx2"/>
                </a:solidFill>
                <a:latin typeface="Franklin Gothic Medium" panose="020B0603020102020204" pitchFamily="34" charset="0"/>
              </a:rPr>
              <a:t>Teaching Practices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Gains1"/>
</p:tagLst>
</file>

<file path=ppt/tags/tag11.xml><?xml version="1.0" encoding="utf-8"?>
<p:tagLst xmlns:a="http://schemas.openxmlformats.org/drawingml/2006/main" xmlns:r="http://schemas.openxmlformats.org/officeDocument/2006/relationships" xmlns:p="http://schemas.openxmlformats.org/presentationml/2006/main">
  <p:tag name="CHART" val="ctGains1"/>
</p:tagLst>
</file>

<file path=ppt/tags/tag12.xml><?xml version="1.0" encoding="utf-8"?>
<p:tagLst xmlns:a="http://schemas.openxmlformats.org/drawingml/2006/main" xmlns:r="http://schemas.openxmlformats.org/officeDocument/2006/relationships" xmlns:p="http://schemas.openxmlformats.org/presentationml/2006/main">
  <p:tag name="CHART" val="ctGains1"/>
</p:tagLst>
</file>

<file path=ppt/tags/tag1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4.xml><?xml version="1.0" encoding="utf-8"?>
<p:tagLst xmlns:a="http://schemas.openxmlformats.org/drawingml/2006/main" xmlns:r="http://schemas.openxmlformats.org/officeDocument/2006/relationships" xmlns:p="http://schemas.openxmlformats.org/presentationml/2006/main">
  <p:tag name="CHART" val="ctGains1"/>
</p:tagLst>
</file>

<file path=ppt/tags/tag15.xml><?xml version="1.0" encoding="utf-8"?>
<p:tagLst xmlns:a="http://schemas.openxmlformats.org/drawingml/2006/main" xmlns:r="http://schemas.openxmlformats.org/officeDocument/2006/relationships" xmlns:p="http://schemas.openxmlformats.org/presentationml/2006/main">
  <p:tag name="CHART" val="ctGains1"/>
</p:tagLst>
</file>

<file path=ppt/tags/tag16.xml><?xml version="1.0" encoding="utf-8"?>
<p:tagLst xmlns:a="http://schemas.openxmlformats.org/drawingml/2006/main" xmlns:r="http://schemas.openxmlformats.org/officeDocument/2006/relationships" xmlns:p="http://schemas.openxmlformats.org/presentationml/2006/main">
  <p:tag name="CHART" val="ctGains1"/>
</p:tagLst>
</file>

<file path=ppt/tags/tag17.xml><?xml version="1.0" encoding="utf-8"?>
<p:tagLst xmlns:a="http://schemas.openxmlformats.org/drawingml/2006/main" xmlns:r="http://schemas.openxmlformats.org/officeDocument/2006/relationships" xmlns:p="http://schemas.openxmlformats.org/presentationml/2006/main">
  <p:tag name="CHART" val="ctGains1"/>
</p:tagLst>
</file>

<file path=ppt/tags/tag18.xml><?xml version="1.0" encoding="utf-8"?>
<p:tagLst xmlns:a="http://schemas.openxmlformats.org/drawingml/2006/main" xmlns:r="http://schemas.openxmlformats.org/officeDocument/2006/relationships" xmlns:p="http://schemas.openxmlformats.org/presentationml/2006/main">
  <p:tag name="CHART" val="ctGains1"/>
</p:tagLst>
</file>

<file path=ppt/tags/tag19.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xml><?xml version="1.0" encoding="utf-8"?>
<p:tagLst xmlns:a="http://schemas.openxmlformats.org/drawingml/2006/main" xmlns:r="http://schemas.openxmlformats.org/officeDocument/2006/relationships" xmlns:p="http://schemas.openxmlformats.org/presentationml/2006/main">
  <p:tag name="TEXT" val="titleBox"/>
</p:tagLst>
</file>

<file path=ppt/tags/tag20.xml><?xml version="1.0" encoding="utf-8"?>
<p:tagLst xmlns:a="http://schemas.openxmlformats.org/drawingml/2006/main" xmlns:r="http://schemas.openxmlformats.org/officeDocument/2006/relationships" xmlns:p="http://schemas.openxmlformats.org/presentationml/2006/main">
  <p:tag name="CHART" val="ctGains1"/>
</p:tagLst>
</file>

<file path=ppt/tags/tag21.xml><?xml version="1.0" encoding="utf-8"?>
<p:tagLst xmlns:a="http://schemas.openxmlformats.org/drawingml/2006/main" xmlns:r="http://schemas.openxmlformats.org/officeDocument/2006/relationships" xmlns:p="http://schemas.openxmlformats.org/presentationml/2006/main">
  <p:tag name="CHART" val="ctGains1"/>
</p:tagLst>
</file>

<file path=ppt/tags/tag22.xml><?xml version="1.0" encoding="utf-8"?>
<p:tagLst xmlns:a="http://schemas.openxmlformats.org/drawingml/2006/main" xmlns:r="http://schemas.openxmlformats.org/officeDocument/2006/relationships" xmlns:p="http://schemas.openxmlformats.org/presentationml/2006/main">
  <p:tag name="CHART" val="ctGains1"/>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Gains1"/>
</p:tagLst>
</file>

<file path=ppt/tags/tag5.xml><?xml version="1.0" encoding="utf-8"?>
<p:tagLst xmlns:a="http://schemas.openxmlformats.org/drawingml/2006/main" xmlns:r="http://schemas.openxmlformats.org/officeDocument/2006/relationships" xmlns:p="http://schemas.openxmlformats.org/presentationml/2006/main">
  <p:tag name="CHART" val="ctGains1"/>
</p:tagLst>
</file>

<file path=ppt/tags/tag6.xml><?xml version="1.0" encoding="utf-8"?>
<p:tagLst xmlns:a="http://schemas.openxmlformats.org/drawingml/2006/main" xmlns:r="http://schemas.openxmlformats.org/officeDocument/2006/relationships" xmlns:p="http://schemas.openxmlformats.org/presentationml/2006/main">
  <p:tag name="CHART" val="ctGains1"/>
</p:tagLst>
</file>

<file path=ppt/tags/tag7.xml><?xml version="1.0" encoding="utf-8"?>
<p:tagLst xmlns:a="http://schemas.openxmlformats.org/drawingml/2006/main" xmlns:r="http://schemas.openxmlformats.org/officeDocument/2006/relationships" xmlns:p="http://schemas.openxmlformats.org/presentationml/2006/main">
  <p:tag name="CHART" val="ctGains1"/>
</p:tagLst>
</file>

<file path=ppt/tags/tag8.xml><?xml version="1.0" encoding="utf-8"?>
<p:tagLst xmlns:a="http://schemas.openxmlformats.org/drawingml/2006/main" xmlns:r="http://schemas.openxmlformats.org/officeDocument/2006/relationships" xmlns:p="http://schemas.openxmlformats.org/presentationml/2006/main">
  <p:tag name="CHART" val="ctGains1"/>
</p:tagLst>
</file>

<file path=ppt/tags/tag9.xml><?xml version="1.0" encoding="utf-8"?>
<p:tagLst xmlns:a="http://schemas.openxmlformats.org/drawingml/2006/main" xmlns:r="http://schemas.openxmlformats.org/officeDocument/2006/relationships" xmlns:p="http://schemas.openxmlformats.org/presentationml/2006/main">
  <p:tag name="CHART" val="ctGains1"/>
</p:tagLst>
</file>

<file path=ppt/theme/theme1.xml><?xml version="1.0" encoding="utf-8"?>
<a:theme xmlns:a="http://schemas.openxmlformats.org/drawingml/2006/main" name="Teamwork">
  <a:themeElements>
    <a:clrScheme name="Custom 5">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789D4A"/>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006E6B"/>
        </a:dk1>
        <a:lt1>
          <a:srgbClr val="FFFFFF"/>
        </a:lt1>
        <a:dk2>
          <a:srgbClr val="006666"/>
        </a:dk2>
        <a:lt2>
          <a:srgbClr val="B9EFEE"/>
        </a:lt2>
        <a:accent1>
          <a:srgbClr val="7680AC"/>
        </a:accent1>
        <a:accent2>
          <a:srgbClr val="6AB475"/>
        </a:accent2>
        <a:accent3>
          <a:srgbClr val="AAB8B8"/>
        </a:accent3>
        <a:accent4>
          <a:srgbClr val="DADADA"/>
        </a:accent4>
        <a:accent5>
          <a:srgbClr val="BDC0D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2">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000000"/>
        </a:hlink>
        <a:folHlink>
          <a:srgbClr val="CCFF66"/>
        </a:folHlink>
      </a:clrScheme>
      <a:clrMap bg1="dk2" tx1="lt1" bg2="dk1" tx2="lt2" accent1="accent1" accent2="accent2" accent3="accent3" accent4="accent4" accent5="accent5" accent6="accent6" hlink="hlink" folHlink="folHlink"/>
    </a:extraClrScheme>
    <a:extraClrScheme>
      <a:clrScheme name="Teamwork 13">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7680AC"/>
        </a:hlink>
        <a:folHlink>
          <a:srgbClr val="CC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24789</TotalTime>
  <Words>2352</Words>
  <Application>Microsoft Office PowerPoint</Application>
  <PresentationFormat>On-screen Show (4:3)</PresentationFormat>
  <Paragraphs>667</Paragraphs>
  <Slides>38</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Franklin Gothic Book</vt:lpstr>
      <vt:lpstr>Franklin Gothic Medium</vt:lpstr>
      <vt:lpstr>Garamond</vt:lpstr>
      <vt:lpstr>Teamwork</vt:lpstr>
      <vt:lpstr>Sample University HERI Faculty Survey 2016-2017 Results</vt:lpstr>
      <vt:lpstr>College Senior Survey</vt:lpstr>
      <vt:lpstr>Table of Contents</vt:lpstr>
      <vt:lpstr>A Note about HERI Constructs</vt:lpstr>
      <vt:lpstr>Demographics</vt:lpstr>
      <vt:lpstr>Demographics</vt:lpstr>
      <vt:lpstr>Demographics</vt:lpstr>
      <vt:lpstr>Demographics</vt:lpstr>
      <vt:lpstr>Teaching Practices</vt:lpstr>
      <vt:lpstr>Student-Centered Pedagogy Student-Centered Pedagogy measures the extent to which faculty use student-centered teaching and evaluation methods in their courses.</vt:lpstr>
      <vt:lpstr>PowerPoint Presentation</vt:lpstr>
      <vt:lpstr>PowerPoint Presentation</vt:lpstr>
      <vt:lpstr>Types of Courses Faculty Teach </vt:lpstr>
      <vt:lpstr>Average Number of Courses Taught This Term </vt:lpstr>
      <vt:lpstr>Research Activities</vt:lpstr>
      <vt:lpstr>Scholarly Productivity A unified measure of the scholarly activity of faculty.</vt:lpstr>
      <vt:lpstr>Foci of Faculty Research </vt:lpstr>
      <vt:lpstr>PowerPoint Presentation</vt:lpstr>
      <vt:lpstr>Faculty Satisfaction</vt:lpstr>
      <vt:lpstr>Workplace Satisfaction </vt:lpstr>
      <vt:lpstr>Satisfaction with Compensation </vt:lpstr>
      <vt:lpstr> Faculty Satisfaction with Pay Equity and Family Flexibility </vt:lpstr>
      <vt:lpstr> Overall Faculty Job Satisfaction by Race </vt:lpstr>
      <vt:lpstr> Overall Satisfaction  “If given the choice, would you still to come to this institution?”</vt:lpstr>
      <vt:lpstr>Sources of Faculty Stress</vt:lpstr>
      <vt:lpstr>Career-Related Stress Career-Related Stress measures the amount of stress faculty  experience related to their career.</vt:lpstr>
      <vt:lpstr> Stress Due to Discrimination, by Gender </vt:lpstr>
      <vt:lpstr> Stress Due to Discrimination, by Race </vt:lpstr>
      <vt:lpstr>PowerPoint Presentation</vt:lpstr>
      <vt:lpstr>Faculty Perspectives on Campus Climate</vt:lpstr>
      <vt:lpstr> Institutional Priority: Commitment to Diversity </vt:lpstr>
      <vt:lpstr>Perspectives on Campus Climate for Diversity</vt:lpstr>
      <vt:lpstr>Institutional Priority: Civic Engagement Civic Engagement measures the extent to which faculty believe their institution is committed to facilitating civic engagement among students and faculty.</vt:lpstr>
      <vt:lpstr> Institutional Priority: Increasing Prestige </vt:lpstr>
      <vt:lpstr>Faculty’s Perspectives on  Campus and Departmental Climate </vt:lpstr>
      <vt:lpstr>PowerPoint Presentation</vt:lpstr>
      <vt:lpstr>Institutional Commitment</vt:lpstr>
      <vt:lpstr>PowerPoint Presentation</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planas</cp:lastModifiedBy>
  <cp:revision>1963</cp:revision>
  <cp:lastPrinted>2013-08-21T16:05:02Z</cp:lastPrinted>
  <dcterms:created xsi:type="dcterms:W3CDTF">2007-06-27T16:52:25Z</dcterms:created>
  <dcterms:modified xsi:type="dcterms:W3CDTF">2017-08-11T16:00:43Z</dcterms:modified>
</cp:coreProperties>
</file>