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ags/tag2.xml" ContentType="application/vnd.openxmlformats-officedocument.presentationml.tags+xml"/>
  <Override PartName="/ppt/notesSlides/notesSlide7.xml" ContentType="application/vnd.openxmlformats-officedocument.presentationml.notesSlide+xml"/>
  <Override PartName="/ppt/charts/chart3.xml" ContentType="application/vnd.openxmlformats-officedocument.drawingml.chart+xml"/>
  <Override PartName="/ppt/tags/tag3.xml" ContentType="application/vnd.openxmlformats-officedocument.presentationml.tags+xml"/>
  <Override PartName="/ppt/notesSlides/notesSlide8.xml" ContentType="application/vnd.openxmlformats-officedocument.presentationml.notesSlide+xml"/>
  <Override PartName="/ppt/charts/chart4.xml" ContentType="application/vnd.openxmlformats-officedocument.drawingml.chart+xml"/>
  <Override PartName="/ppt/notesSlides/notesSlide9.xml" ContentType="application/vnd.openxmlformats-officedocument.presentationml.notesSlide+xml"/>
  <Override PartName="/ppt/charts/chart5.xml" ContentType="application/vnd.openxmlformats-officedocument.drawingml.chart+xml"/>
  <Override PartName="/ppt/notesSlides/notesSlide10.xml" ContentType="application/vnd.openxmlformats-officedocument.presentationml.notesSlide+xml"/>
  <Override PartName="/ppt/charts/chart6.xml" ContentType="application/vnd.openxmlformats-officedocument.drawingml.chart+xml"/>
  <Override PartName="/ppt/notesSlides/notesSlide11.xml" ContentType="application/vnd.openxmlformats-officedocument.presentationml.notesSlide+xml"/>
  <Override PartName="/ppt/tags/tag4.xml" ContentType="application/vnd.openxmlformats-officedocument.presentationml.tags+xml"/>
  <Override PartName="/ppt/notesSlides/notesSlide12.xml" ContentType="application/vnd.openxmlformats-officedocument.presentationml.notesSlide+xml"/>
  <Override PartName="/ppt/charts/chart7.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tags/tag5.xml" ContentType="application/vnd.openxmlformats-officedocument.presentationml.tags+xml"/>
  <Override PartName="/ppt/notesSlides/notesSlide13.xml" ContentType="application/vnd.openxmlformats-officedocument.presentationml.notesSlide+xml"/>
  <Override PartName="/ppt/charts/chart8.xml" ContentType="application/vnd.openxmlformats-officedocument.drawingml.chart+xml"/>
  <Override PartName="/ppt/drawings/drawing2.xml" ContentType="application/vnd.openxmlformats-officedocument.drawingml.chartshapes+xml"/>
  <Override PartName="/ppt/tags/tag6.xml" ContentType="application/vnd.openxmlformats-officedocument.presentationml.tags+xml"/>
  <Override PartName="/ppt/notesSlides/notesSlide14.xml" ContentType="application/vnd.openxmlformats-officedocument.presentationml.notesSlide+xml"/>
  <Override PartName="/ppt/charts/chart9.xml" ContentType="application/vnd.openxmlformats-officedocument.drawingml.chart+xml"/>
  <Override PartName="/ppt/drawings/drawing3.xml" ContentType="application/vnd.openxmlformats-officedocument.drawingml.chartshapes+xml"/>
  <Override PartName="/ppt/tags/tag7.xml" ContentType="application/vnd.openxmlformats-officedocument.presentationml.tags+xml"/>
  <Override PartName="/ppt/notesSlides/notesSlide15.xml" ContentType="application/vnd.openxmlformats-officedocument.presentationml.notesSlide+xml"/>
  <Override PartName="/ppt/charts/chart10.xml" ContentType="application/vnd.openxmlformats-officedocument.drawingml.chart+xml"/>
  <Override PartName="/ppt/drawings/drawing4.xml" ContentType="application/vnd.openxmlformats-officedocument.drawingml.chartshapes+xml"/>
  <Override PartName="/ppt/tags/tag8.xml" ContentType="application/vnd.openxmlformats-officedocument.presentationml.tags+xml"/>
  <Override PartName="/ppt/notesSlides/notesSlide16.xml" ContentType="application/vnd.openxmlformats-officedocument.presentationml.notesSlide+xml"/>
  <Override PartName="/ppt/charts/chart11.xml" ContentType="application/vnd.openxmlformats-officedocument.drawingml.chart+xml"/>
  <Override PartName="/ppt/tags/tag9.xml" ContentType="application/vnd.openxmlformats-officedocument.presentationml.tags+xml"/>
  <Override PartName="/ppt/notesSlides/notesSlide17.xml" ContentType="application/vnd.openxmlformats-officedocument.presentationml.notesSlide+xml"/>
  <Override PartName="/ppt/charts/chart12.xml" ContentType="application/vnd.openxmlformats-officedocument.drawingml.chart+xml"/>
  <Override PartName="/ppt/drawings/drawing5.xml" ContentType="application/vnd.openxmlformats-officedocument.drawingml.chartshapes+xml"/>
  <Override PartName="/ppt/tags/tag10.xml" ContentType="application/vnd.openxmlformats-officedocument.presentationml.tags+xml"/>
  <Override PartName="/ppt/notesSlides/notesSlide18.xml" ContentType="application/vnd.openxmlformats-officedocument.presentationml.notesSlide+xml"/>
  <Override PartName="/ppt/charts/chart13.xml" ContentType="application/vnd.openxmlformats-officedocument.drawingml.chart+xml"/>
  <Override PartName="/ppt/drawings/drawing6.xml" ContentType="application/vnd.openxmlformats-officedocument.drawingml.chartshapes+xml"/>
  <Override PartName="/ppt/tags/tag11.xml" ContentType="application/vnd.openxmlformats-officedocument.presentationml.tags+xml"/>
  <Override PartName="/ppt/notesSlides/notesSlide19.xml" ContentType="application/vnd.openxmlformats-officedocument.presentationml.notesSlide+xml"/>
  <Override PartName="/ppt/charts/chart14.xml" ContentType="application/vnd.openxmlformats-officedocument.drawingml.chart+xml"/>
  <Override PartName="/ppt/drawings/drawing7.xml" ContentType="application/vnd.openxmlformats-officedocument.drawingml.chartshapes+xml"/>
  <Override PartName="/ppt/notesSlides/notesSlide20.xml" ContentType="application/vnd.openxmlformats-officedocument.presentationml.notesSlide+xml"/>
  <Override PartName="/ppt/tags/tag12.xml" ContentType="application/vnd.openxmlformats-officedocument.presentationml.tags+xml"/>
  <Override PartName="/ppt/notesSlides/notesSlide21.xml" ContentType="application/vnd.openxmlformats-officedocument.presentationml.notesSlide+xml"/>
  <Override PartName="/ppt/charts/chart15.xml" ContentType="application/vnd.openxmlformats-officedocument.drawingml.chart+xml"/>
  <Override PartName="/ppt/tags/tag13.xml" ContentType="application/vnd.openxmlformats-officedocument.presentationml.tags+xml"/>
  <Override PartName="/ppt/notesSlides/notesSlide22.xml" ContentType="application/vnd.openxmlformats-officedocument.presentationml.notesSlide+xml"/>
  <Override PartName="/ppt/charts/chart16.xml" ContentType="application/vnd.openxmlformats-officedocument.drawingml.chart+xml"/>
  <Override PartName="/ppt/tags/tag14.xml" ContentType="application/vnd.openxmlformats-officedocument.presentationml.tags+xml"/>
  <Override PartName="/ppt/notesSlides/notesSlide23.xml" ContentType="application/vnd.openxmlformats-officedocument.presentationml.notesSlide+xml"/>
  <Override PartName="/ppt/charts/chart17.xml" ContentType="application/vnd.openxmlformats-officedocument.drawingml.chart+xml"/>
  <Override PartName="/ppt/tags/tag15.xml" ContentType="application/vnd.openxmlformats-officedocument.presentationml.tags+xml"/>
  <Override PartName="/ppt/notesSlides/notesSlide24.xml" ContentType="application/vnd.openxmlformats-officedocument.presentationml.notesSlide+xml"/>
  <Override PartName="/ppt/charts/chart18.xml" ContentType="application/vnd.openxmlformats-officedocument.drawingml.chart+xml"/>
  <Override PartName="/ppt/notesSlides/notesSlide25.xml" ContentType="application/vnd.openxmlformats-officedocument.presentationml.notesSlide+xml"/>
  <Override PartName="/ppt/tags/tag16.xml" ContentType="application/vnd.openxmlformats-officedocument.presentationml.tags+xml"/>
  <Override PartName="/ppt/notesSlides/notesSlide26.xml" ContentType="application/vnd.openxmlformats-officedocument.presentationml.notesSlide+xml"/>
  <Override PartName="/ppt/charts/chart19.xml" ContentType="application/vnd.openxmlformats-officedocument.drawingml.chart+xml"/>
  <Override PartName="/ppt/drawings/drawing8.xml" ContentType="application/vnd.openxmlformats-officedocument.drawingml.chartshapes+xml"/>
  <Override PartName="/ppt/tags/tag17.xml" ContentType="application/vnd.openxmlformats-officedocument.presentationml.tags+xml"/>
  <Override PartName="/ppt/notesSlides/notesSlide27.xml" ContentType="application/vnd.openxmlformats-officedocument.presentationml.notesSlide+xml"/>
  <Override PartName="/ppt/charts/chart20.xml" ContentType="application/vnd.openxmlformats-officedocument.drawingml.chart+xml"/>
  <Override PartName="/ppt/tags/tag18.xml" ContentType="application/vnd.openxmlformats-officedocument.presentationml.tags+xml"/>
  <Override PartName="/ppt/notesSlides/notesSlide28.xml" ContentType="application/vnd.openxmlformats-officedocument.presentationml.notesSlide+xml"/>
  <Override PartName="/ppt/charts/chart21.xml" ContentType="application/vnd.openxmlformats-officedocument.drawingml.chart+xml"/>
  <Override PartName="/ppt/tags/tag19.xml" ContentType="application/vnd.openxmlformats-officedocument.presentationml.tags+xml"/>
  <Override PartName="/ppt/notesSlides/notesSlide29.xml" ContentType="application/vnd.openxmlformats-officedocument.presentationml.notesSlide+xml"/>
  <Override PartName="/ppt/charts/chart22.xml" ContentType="application/vnd.openxmlformats-officedocument.drawingml.chart+xml"/>
  <Override PartName="/ppt/tags/tag20.xml" ContentType="application/vnd.openxmlformats-officedocument.presentationml.tags+xml"/>
  <Override PartName="/ppt/notesSlides/notesSlide30.xml" ContentType="application/vnd.openxmlformats-officedocument.presentationml.notesSlide+xml"/>
  <Override PartName="/ppt/charts/chart23.xml" ContentType="application/vnd.openxmlformats-officedocument.drawingml.chart+xml"/>
  <Override PartName="/ppt/drawings/drawing9.xml" ContentType="application/vnd.openxmlformats-officedocument.drawingml.chartshapes+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33"/>
  </p:notesMasterIdLst>
  <p:handoutMasterIdLst>
    <p:handoutMasterId r:id="rId34"/>
  </p:handoutMasterIdLst>
  <p:sldIdLst>
    <p:sldId id="456" r:id="rId2"/>
    <p:sldId id="343" r:id="rId3"/>
    <p:sldId id="363" r:id="rId4"/>
    <p:sldId id="399" r:id="rId5"/>
    <p:sldId id="447" r:id="rId6"/>
    <p:sldId id="452" r:id="rId7"/>
    <p:sldId id="440" r:id="rId8"/>
    <p:sldId id="429" r:id="rId9"/>
    <p:sldId id="457" r:id="rId10"/>
    <p:sldId id="453" r:id="rId11"/>
    <p:sldId id="400" r:id="rId12"/>
    <p:sldId id="369" r:id="rId13"/>
    <p:sldId id="368" r:id="rId14"/>
    <p:sldId id="386" r:id="rId15"/>
    <p:sldId id="432" r:id="rId16"/>
    <p:sldId id="455" r:id="rId17"/>
    <p:sldId id="371" r:id="rId18"/>
    <p:sldId id="430" r:id="rId19"/>
    <p:sldId id="444" r:id="rId20"/>
    <p:sldId id="448" r:id="rId21"/>
    <p:sldId id="435" r:id="rId22"/>
    <p:sldId id="436" r:id="rId23"/>
    <p:sldId id="437" r:id="rId24"/>
    <p:sldId id="439" r:id="rId25"/>
    <p:sldId id="449" r:id="rId26"/>
    <p:sldId id="412" r:id="rId27"/>
    <p:sldId id="454" r:id="rId28"/>
    <p:sldId id="413" r:id="rId29"/>
    <p:sldId id="414" r:id="rId30"/>
    <p:sldId id="385" r:id="rId31"/>
    <p:sldId id="281" r:id="rId32"/>
  </p:sldIdLst>
  <p:sldSz cx="9144000" cy="6858000" type="screen4x3"/>
  <p:notesSz cx="6997700" cy="9283700"/>
  <p:defaultTextStyle>
    <a:defPPr>
      <a:defRPr lang="en-US"/>
    </a:defPPr>
    <a:lvl1pPr algn="l" rtl="0" eaLnBrk="0" fontAlgn="base" hangingPunct="0">
      <a:spcBef>
        <a:spcPct val="0"/>
      </a:spcBef>
      <a:spcAft>
        <a:spcPct val="0"/>
      </a:spcAft>
      <a:defRPr sz="20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4">
          <p15:clr>
            <a:srgbClr val="A4A3A4"/>
          </p15:clr>
        </p15:guide>
        <p15:guide id="2" pos="22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B8E"/>
    <a:srgbClr val="67DDC9"/>
    <a:srgbClr val="77FFE8"/>
    <a:srgbClr val="8CF4BE"/>
    <a:srgbClr val="99FF99"/>
    <a:srgbClr val="E04E39"/>
    <a:srgbClr val="FF0000"/>
    <a:srgbClr val="1F2A44"/>
    <a:srgbClr val="FFFF66"/>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7" autoAdjust="0"/>
    <p:restoredTop sz="86336" autoAdjust="0"/>
  </p:normalViewPr>
  <p:slideViewPr>
    <p:cSldViewPr>
      <p:cViewPr varScale="1">
        <p:scale>
          <a:sx n="63" d="100"/>
          <a:sy n="63" d="100"/>
        </p:scale>
        <p:origin x="1128" y="60"/>
      </p:cViewPr>
      <p:guideLst>
        <p:guide orient="horz" pos="2160"/>
        <p:guide pos="2880"/>
      </p:guideLst>
    </p:cSldViewPr>
  </p:slideViewPr>
  <p:outlineViewPr>
    <p:cViewPr>
      <p:scale>
        <a:sx n="33" d="100"/>
        <a:sy n="33" d="100"/>
      </p:scale>
      <p:origin x="0" y="2736"/>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67" d="100"/>
          <a:sy n="67" d="100"/>
        </p:scale>
        <p:origin x="2370" y="72"/>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package" Target="../embeddings/Microsoft_Excel_Worksheet2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0.38510887817216521"/>
          <c:y val="3.17459842782402E-2"/>
          <c:w val="0.5253996524418697"/>
          <c:h val="0.68216931216931398"/>
        </c:manualLayout>
      </c:layout>
      <c:barChart>
        <c:barDir val="bar"/>
        <c:grouping val="clustered"/>
        <c:varyColors val="0"/>
        <c:ser>
          <c:idx val="0"/>
          <c:order val="0"/>
          <c:tx>
            <c:strRef>
              <c:f>Sheet1!$B$1</c:f>
              <c:strCache>
                <c:ptCount val="1"/>
                <c:pt idx="0">
                  <c:v>Column1</c:v>
                </c:pt>
              </c:strCache>
            </c:strRef>
          </c:tx>
          <c:spPr>
            <a:solidFill>
              <a:schemeClr val="accent1"/>
            </a:solidFill>
            <a:ln>
              <a:solidFill>
                <a:schemeClr val="bg1"/>
              </a:solidFill>
            </a:ln>
          </c:spPr>
          <c:invertIfNegative val="0"/>
          <c:dPt>
            <c:idx val="0"/>
            <c:invertIfNegative val="0"/>
            <c:bubble3D val="0"/>
            <c:extLst>
              <c:ext xmlns:c16="http://schemas.microsoft.com/office/drawing/2014/chart" uri="{C3380CC4-5D6E-409C-BE32-E72D297353CC}">
                <c16:uniqueId val="{00000000-EC55-4081-AC24-673B34564C09}"/>
              </c:ext>
            </c:extLst>
          </c:dPt>
          <c:dPt>
            <c:idx val="1"/>
            <c:invertIfNegative val="0"/>
            <c:bubble3D val="0"/>
            <c:spPr>
              <a:solidFill>
                <a:schemeClr val="accent3"/>
              </a:solidFill>
              <a:ln>
                <a:solidFill>
                  <a:schemeClr val="bg1"/>
                </a:solidFill>
              </a:ln>
            </c:spPr>
            <c:extLst>
              <c:ext xmlns:c16="http://schemas.microsoft.com/office/drawing/2014/chart" uri="{C3380CC4-5D6E-409C-BE32-E72D297353CC}">
                <c16:uniqueId val="{00000002-EC55-4081-AC24-673B34564C09}"/>
              </c:ext>
            </c:extLst>
          </c:dPt>
          <c:dPt>
            <c:idx val="2"/>
            <c:invertIfNegative val="0"/>
            <c:bubble3D val="0"/>
            <c:spPr>
              <a:solidFill>
                <a:schemeClr val="accent2"/>
              </a:solidFill>
              <a:ln>
                <a:solidFill>
                  <a:schemeClr val="bg1"/>
                </a:solidFill>
              </a:ln>
            </c:spPr>
            <c:extLst>
              <c:ext xmlns:c16="http://schemas.microsoft.com/office/drawing/2014/chart" uri="{C3380CC4-5D6E-409C-BE32-E72D297353CC}">
                <c16:uniqueId val="{00000004-EC55-4081-AC24-673B34564C09}"/>
              </c:ext>
            </c:extLst>
          </c:dPt>
          <c:dPt>
            <c:idx val="3"/>
            <c:invertIfNegative val="0"/>
            <c:bubble3D val="0"/>
            <c:spPr>
              <a:solidFill>
                <a:schemeClr val="accent4"/>
              </a:solidFill>
              <a:ln>
                <a:solidFill>
                  <a:schemeClr val="bg1"/>
                </a:solidFill>
              </a:ln>
            </c:spPr>
            <c:extLst>
              <c:ext xmlns:c16="http://schemas.microsoft.com/office/drawing/2014/chart" uri="{C3380CC4-5D6E-409C-BE32-E72D297353CC}">
                <c16:uniqueId val="{00000006-EC55-4081-AC24-673B34564C09}"/>
              </c:ext>
            </c:extLst>
          </c:dPt>
          <c:dPt>
            <c:idx val="4"/>
            <c:invertIfNegative val="0"/>
            <c:bubble3D val="0"/>
            <c:spPr>
              <a:solidFill>
                <a:schemeClr val="bg1"/>
              </a:solidFill>
              <a:ln>
                <a:solidFill>
                  <a:schemeClr val="bg1"/>
                </a:solidFill>
              </a:ln>
            </c:spPr>
            <c:extLst>
              <c:ext xmlns:c16="http://schemas.microsoft.com/office/drawing/2014/chart" uri="{C3380CC4-5D6E-409C-BE32-E72D297353CC}">
                <c16:uniqueId val="{00000008-EC55-4081-AC24-673B34564C09}"/>
              </c:ext>
            </c:extLst>
          </c:dPt>
          <c:dPt>
            <c:idx val="5"/>
            <c:invertIfNegative val="0"/>
            <c:bubble3D val="0"/>
            <c:spPr>
              <a:solidFill>
                <a:schemeClr val="accent2">
                  <a:lumMod val="60000"/>
                  <a:lumOff val="40000"/>
                </a:schemeClr>
              </a:solidFill>
              <a:ln>
                <a:solidFill>
                  <a:schemeClr val="bg1"/>
                </a:solidFill>
              </a:ln>
            </c:spPr>
            <c:extLst>
              <c:ext xmlns:c16="http://schemas.microsoft.com/office/drawing/2014/chart" uri="{C3380CC4-5D6E-409C-BE32-E72D297353CC}">
                <c16:uniqueId val="{0000000A-EC55-4081-AC24-673B34564C09}"/>
              </c:ext>
            </c:extLst>
          </c:dPt>
          <c:dLbls>
            <c:spPr>
              <a:noFill/>
              <a:ln>
                <a:noFill/>
              </a:ln>
              <a:effectLst/>
            </c:spPr>
            <c:txPr>
              <a:bodyPr/>
              <a:lstStyle/>
              <a:p>
                <a:pPr algn="ct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ext>
            </c:extLst>
          </c:dLbls>
          <c:cat>
            <c:strRef>
              <c:f>Sheet1!$A$2:$A$5</c:f>
              <c:strCache>
                <c:ptCount val="4"/>
                <c:pt idx="0">
                  <c:v>Man/Trans man</c:v>
                </c:pt>
                <c:pt idx="1">
                  <c:v>Woman/Trans  woman </c:v>
                </c:pt>
                <c:pt idx="2">
                  <c:v>Genderqueer/Gender non-conforming </c:v>
                </c:pt>
                <c:pt idx="3">
                  <c:v>Identity not listed above</c:v>
                </c:pt>
              </c:strCache>
            </c:strRef>
          </c:cat>
          <c:val>
            <c:numRef>
              <c:f>Sheet1!$B$2:$B$5</c:f>
              <c:numCache>
                <c:formatCode>0.0%</c:formatCode>
                <c:ptCount val="4"/>
                <c:pt idx="0">
                  <c:v>0.44900000000000001</c:v>
                </c:pt>
                <c:pt idx="1">
                  <c:v>0.54100000000000004</c:v>
                </c:pt>
                <c:pt idx="2">
                  <c:v>0.01</c:v>
                </c:pt>
                <c:pt idx="3">
                  <c:v>0</c:v>
                </c:pt>
              </c:numCache>
            </c:numRef>
          </c:val>
          <c:extLst>
            <c:ext xmlns:c16="http://schemas.microsoft.com/office/drawing/2014/chart" uri="{C3380CC4-5D6E-409C-BE32-E72D297353CC}">
              <c16:uniqueId val="{0000000B-EC55-4081-AC24-673B34564C09}"/>
            </c:ext>
          </c:extLst>
        </c:ser>
        <c:dLbls>
          <c:showLegendKey val="0"/>
          <c:showVal val="0"/>
          <c:showCatName val="0"/>
          <c:showSerName val="0"/>
          <c:showPercent val="0"/>
          <c:showBubbleSize val="0"/>
        </c:dLbls>
        <c:gapWidth val="100"/>
        <c:axId val="33871360"/>
        <c:axId val="83168064"/>
      </c:barChart>
      <c:valAx>
        <c:axId val="83168064"/>
        <c:scaling>
          <c:orientation val="minMax"/>
        </c:scaling>
        <c:delete val="0"/>
        <c:axPos val="t"/>
        <c:majorGridlines/>
        <c:numFmt formatCode="0%" sourceLinked="0"/>
        <c:majorTickMark val="out"/>
        <c:minorTickMark val="none"/>
        <c:tickLblPos val="nextTo"/>
        <c:spPr>
          <a:ln>
            <a:solidFill>
              <a:schemeClr val="bg1"/>
            </a:solidFill>
          </a:ln>
        </c:spPr>
        <c:txPr>
          <a:bodyPr/>
          <a:lstStyle/>
          <a:p>
            <a:pPr>
              <a:defRPr sz="1200"/>
            </a:pPr>
            <a:endParaRPr lang="en-US"/>
          </a:p>
        </c:txPr>
        <c:crossAx val="33871360"/>
        <c:crosses val="autoZero"/>
        <c:crossBetween val="between"/>
      </c:valAx>
      <c:catAx>
        <c:axId val="33871360"/>
        <c:scaling>
          <c:orientation val="maxMin"/>
        </c:scaling>
        <c:delete val="0"/>
        <c:axPos val="l"/>
        <c:numFmt formatCode="General" sourceLinked="1"/>
        <c:majorTickMark val="out"/>
        <c:minorTickMark val="none"/>
        <c:tickLblPos val="nextTo"/>
        <c:spPr>
          <a:ln>
            <a:solidFill>
              <a:schemeClr val="bg1"/>
            </a:solidFill>
          </a:ln>
        </c:spPr>
        <c:crossAx val="83168064"/>
        <c:crosses val="autoZero"/>
        <c:auto val="1"/>
        <c:lblAlgn val="ctr"/>
        <c:lblOffset val="100"/>
        <c:noMultiLvlLbl val="0"/>
      </c:catAx>
      <c:spPr>
        <a:noFill/>
        <a:ln w="25379">
          <a:noFill/>
        </a:ln>
      </c:spPr>
    </c:plotArea>
    <c:plotVisOnly val="1"/>
    <c:dispBlanksAs val="zero"/>
    <c:showDLblsOverMax val="0"/>
  </c:chart>
  <c:spPr>
    <a:noFill/>
    <a:ln>
      <a:noFill/>
    </a:ln>
  </c:spPr>
  <c:txPr>
    <a:bodyPr/>
    <a:lstStyle/>
    <a:p>
      <a:pPr>
        <a:defRPr sz="1400" b="1">
          <a:solidFill>
            <a:schemeClr val="bg1"/>
          </a:solidFill>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7.2182405256896842E-2"/>
          <c:y val="3.4567675405921899E-2"/>
          <c:w val="0.57998459185407603"/>
          <c:h val="0.78341088552049798"/>
        </c:manualLayout>
      </c:layout>
      <c:barChart>
        <c:barDir val="col"/>
        <c:grouping val="clustered"/>
        <c:varyColors val="0"/>
        <c:ser>
          <c:idx val="2"/>
          <c:order val="0"/>
          <c:tx>
            <c:strRef>
              <c:f>Sheet1!$B$1</c:f>
              <c:strCache>
                <c:ptCount val="1"/>
                <c:pt idx="0">
                  <c:v>Your Institution</c:v>
                </c:pt>
              </c:strCache>
            </c:strRef>
          </c:tx>
          <c:spPr>
            <a:solidFill>
              <a:schemeClr val="accent2"/>
            </a:solidFill>
            <a:ln>
              <a:solidFill>
                <a:schemeClr val="bg1"/>
              </a:solidFill>
            </a:ln>
          </c:spPr>
          <c:invertIfNegative val="0"/>
          <c:dPt>
            <c:idx val="0"/>
            <c:invertIfNegative val="0"/>
            <c:bubble3D val="0"/>
            <c:extLst>
              <c:ext xmlns:c16="http://schemas.microsoft.com/office/drawing/2014/chart" uri="{C3380CC4-5D6E-409C-BE32-E72D297353CC}">
                <c16:uniqueId val="{00000001-D199-4A1C-9655-F96025E4C5C1}"/>
              </c:ext>
            </c:extLst>
          </c:dPt>
          <c:dPt>
            <c:idx val="1"/>
            <c:invertIfNegative val="0"/>
            <c:bubble3D val="0"/>
            <c:extLst>
              <c:ext xmlns:c16="http://schemas.microsoft.com/office/drawing/2014/chart" uri="{C3380CC4-5D6E-409C-BE32-E72D297353CC}">
                <c16:uniqueId val="{00000003-D199-4A1C-9655-F96025E4C5C1}"/>
              </c:ext>
            </c:extLst>
          </c:dPt>
          <c:dPt>
            <c:idx val="2"/>
            <c:invertIfNegative val="0"/>
            <c:bubble3D val="0"/>
            <c:extLst>
              <c:ext xmlns:c16="http://schemas.microsoft.com/office/drawing/2014/chart" uri="{C3380CC4-5D6E-409C-BE32-E72D297353CC}">
                <c16:uniqueId val="{00000005-D199-4A1C-9655-F96025E4C5C1}"/>
              </c:ext>
            </c:extLst>
          </c:dPt>
          <c:dLbls>
            <c:numFmt formatCode="#,##0.00" sourceLinked="0"/>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All FT</c:v>
                </c:pt>
                <c:pt idx="1">
                  <c:v>Men</c:v>
                </c:pt>
                <c:pt idx="2">
                  <c:v>Women</c:v>
                </c:pt>
              </c:strCache>
            </c:strRef>
          </c:cat>
          <c:val>
            <c:numRef>
              <c:f>Sheet1!$B$2:$B$4</c:f>
              <c:numCache>
                <c:formatCode>0.0</c:formatCode>
                <c:ptCount val="3"/>
                <c:pt idx="0">
                  <c:v>48.12</c:v>
                </c:pt>
                <c:pt idx="1">
                  <c:v>47.27</c:v>
                </c:pt>
                <c:pt idx="2">
                  <c:v>48.99</c:v>
                </c:pt>
              </c:numCache>
            </c:numRef>
          </c:val>
          <c:extLst>
            <c:ext xmlns:c16="http://schemas.microsoft.com/office/drawing/2014/chart" uri="{C3380CC4-5D6E-409C-BE32-E72D297353CC}">
              <c16:uniqueId val="{00000006-D199-4A1C-9655-F96025E4C5C1}"/>
            </c:ext>
          </c:extLst>
        </c:ser>
        <c:ser>
          <c:idx val="0"/>
          <c:order val="1"/>
          <c:tx>
            <c:strRef>
              <c:f>Sheet1!$C$1</c:f>
              <c:strCache>
                <c:ptCount val="1"/>
                <c:pt idx="0">
                  <c:v>Comparison Group</c:v>
                </c:pt>
              </c:strCache>
            </c:strRef>
          </c:tx>
          <c:spPr>
            <a:solidFill>
              <a:schemeClr val="bg1"/>
            </a:solidFill>
            <a:ln>
              <a:solidFill>
                <a:schemeClr val="bg1"/>
              </a:solidFill>
            </a:ln>
          </c:spPr>
          <c:invertIfNegative val="0"/>
          <c:dLbls>
            <c:numFmt formatCode="#,##0.00" sourceLinked="0"/>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All FT</c:v>
                </c:pt>
                <c:pt idx="1">
                  <c:v>Men</c:v>
                </c:pt>
                <c:pt idx="2">
                  <c:v>Women</c:v>
                </c:pt>
              </c:strCache>
            </c:strRef>
          </c:cat>
          <c:val>
            <c:numRef>
              <c:f>Sheet1!$C$2:$C$4</c:f>
              <c:numCache>
                <c:formatCode>0.0</c:formatCode>
                <c:ptCount val="3"/>
                <c:pt idx="0">
                  <c:v>46.82</c:v>
                </c:pt>
                <c:pt idx="1">
                  <c:v>47.12</c:v>
                </c:pt>
                <c:pt idx="2">
                  <c:v>47.1</c:v>
                </c:pt>
              </c:numCache>
            </c:numRef>
          </c:val>
          <c:extLst>
            <c:ext xmlns:c16="http://schemas.microsoft.com/office/drawing/2014/chart" uri="{C3380CC4-5D6E-409C-BE32-E72D297353CC}">
              <c16:uniqueId val="{00000007-D199-4A1C-9655-F96025E4C5C1}"/>
            </c:ext>
          </c:extLst>
        </c:ser>
        <c:dLbls>
          <c:showLegendKey val="0"/>
          <c:showVal val="1"/>
          <c:showCatName val="0"/>
          <c:showSerName val="0"/>
          <c:showPercent val="0"/>
          <c:showBubbleSize val="0"/>
        </c:dLbls>
        <c:gapWidth val="50"/>
        <c:axId val="35864064"/>
        <c:axId val="36752768"/>
      </c:barChart>
      <c:catAx>
        <c:axId val="35864064"/>
        <c:scaling>
          <c:orientation val="minMax"/>
        </c:scaling>
        <c:delete val="0"/>
        <c:axPos val="b"/>
        <c:numFmt formatCode="General" sourceLinked="1"/>
        <c:majorTickMark val="none"/>
        <c:minorTickMark val="none"/>
        <c:tickLblPos val="nextTo"/>
        <c:spPr>
          <a:ln>
            <a:solidFill>
              <a:schemeClr val="bg1"/>
            </a:solidFill>
          </a:ln>
        </c:spPr>
        <c:txPr>
          <a:bodyPr rot="0" vert="horz"/>
          <a:lstStyle/>
          <a:p>
            <a:pPr>
              <a:defRPr sz="1400" b="1">
                <a:solidFill>
                  <a:schemeClr val="bg1"/>
                </a:solidFill>
              </a:defRPr>
            </a:pPr>
            <a:endParaRPr lang="en-US"/>
          </a:p>
        </c:txPr>
        <c:crossAx val="36752768"/>
        <c:crosses val="autoZero"/>
        <c:auto val="1"/>
        <c:lblAlgn val="ctr"/>
        <c:lblOffset val="100"/>
        <c:tickLblSkip val="1"/>
        <c:tickMarkSkip val="1"/>
        <c:noMultiLvlLbl val="0"/>
      </c:catAx>
      <c:valAx>
        <c:axId val="36752768"/>
        <c:scaling>
          <c:orientation val="minMax"/>
          <c:max val="100"/>
          <c:min val="0"/>
        </c:scaling>
        <c:delete val="0"/>
        <c:axPos val="l"/>
        <c:numFmt formatCode="#,##0" sourceLinked="0"/>
        <c:majorTickMark val="none"/>
        <c:minorTickMark val="none"/>
        <c:tickLblPos val="nextTo"/>
        <c:spPr>
          <a:ln>
            <a:solidFill>
              <a:schemeClr val="bg1"/>
            </a:solidFill>
          </a:ln>
        </c:spPr>
        <c:txPr>
          <a:bodyPr rot="0" vert="horz"/>
          <a:lstStyle/>
          <a:p>
            <a:pPr>
              <a:defRPr sz="1400" b="1">
                <a:solidFill>
                  <a:schemeClr val="bg1"/>
                </a:solidFill>
              </a:defRPr>
            </a:pPr>
            <a:endParaRPr lang="en-US"/>
          </a:p>
        </c:txPr>
        <c:crossAx val="35864064"/>
        <c:crosses val="autoZero"/>
        <c:crossBetween val="between"/>
        <c:majorUnit val="10"/>
      </c:valAx>
      <c:spPr>
        <a:noFill/>
        <a:ln w="25391">
          <a:noFill/>
        </a:ln>
      </c:spPr>
    </c:plotArea>
    <c:legend>
      <c:legendPos val="b"/>
      <c:layout>
        <c:manualLayout>
          <c:xMode val="edge"/>
          <c:yMode val="edge"/>
          <c:x val="0.14249827224834308"/>
          <c:y val="0.92090773236935741"/>
          <c:w val="0.43341199796068658"/>
          <c:h val="6.6299870706136285E-2"/>
        </c:manualLayout>
      </c:layout>
      <c:overlay val="0"/>
      <c:txPr>
        <a:bodyPr/>
        <a:lstStyle/>
        <a:p>
          <a:pPr>
            <a:defRPr sz="1400" b="1">
              <a:solidFill>
                <a:schemeClr val="bg1"/>
              </a:solidFill>
            </a:defRPr>
          </a:pPr>
          <a:endParaRPr lang="en-US"/>
        </a:p>
      </c:txPr>
    </c:legend>
    <c:plotVisOnly val="1"/>
    <c:dispBlanksAs val="gap"/>
    <c:showDLblsOverMax val="0"/>
  </c:chart>
  <c:txPr>
    <a:bodyPr/>
    <a:lstStyle/>
    <a:p>
      <a:pPr>
        <a:defRPr sz="1788"/>
      </a:pPr>
      <a:endParaRPr lang="en-US"/>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93282149712092499"/>
        </c:manualLayout>
      </c:layout>
      <c:barChart>
        <c:barDir val="col"/>
        <c:grouping val="stacked"/>
        <c:varyColors val="0"/>
        <c:ser>
          <c:idx val="0"/>
          <c:order val="0"/>
          <c:tx>
            <c:strRef>
              <c:f>Sheet1!$C$1</c:f>
              <c:strCache>
                <c:ptCount val="1"/>
                <c:pt idx="0">
                  <c:v>Agree</c:v>
                </c:pt>
              </c:strCache>
            </c:strRef>
          </c:tx>
          <c:spPr>
            <a:solidFill>
              <a:schemeClr val="accent2">
                <a:lumMod val="60000"/>
                <a:lumOff val="40000"/>
              </a:schemeClr>
            </a:solidFill>
            <a:ln>
              <a:solidFill>
                <a:schemeClr val="bg1"/>
              </a:solidFill>
            </a:ln>
            <a:effectLst/>
          </c:spPr>
          <c:invertIfNegative val="0"/>
          <c:dPt>
            <c:idx val="1"/>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1-1522-4230-A39F-3BC3A3AA099A}"/>
              </c:ext>
            </c:extLst>
          </c:dPt>
          <c:dPt>
            <c:idx val="3"/>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3-1522-4230-A39F-3BC3A3AA099A}"/>
              </c:ext>
            </c:extLst>
          </c:dPt>
          <c:dPt>
            <c:idx val="5"/>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5-1522-4230-A39F-3BC3A3AA099A}"/>
              </c:ext>
            </c:extLst>
          </c:dPt>
          <c:dLbls>
            <c:numFmt formatCode="0.0%" sourceLinked="0"/>
            <c:spPr>
              <a:noFill/>
              <a:ln>
                <a:noFill/>
              </a:ln>
              <a:effectLst/>
            </c:spPr>
            <c:txPr>
              <a:bodyPr/>
              <a:lstStyle/>
              <a:p>
                <a:pPr>
                  <a:defRPr sz="1400" b="1" baseline="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5"/>
                <c:pt idx="0">
                  <c:v>Has an obligation to prohibit racist and sexist speech on campus</c:v>
                </c:pt>
                <c:pt idx="2">
                  <c:v>Has an obligation to prohibit racist and sexist speech on campus</c:v>
                </c:pt>
                <c:pt idx="4">
                  <c:v>Has a right to ban extreme speakers from campus</c:v>
                </c:pt>
              </c:strCache>
            </c:strRef>
          </c:cat>
          <c:val>
            <c:numRef>
              <c:f>Sheet1!$C$2:$C$7</c:f>
              <c:numCache>
                <c:formatCode>0.0%</c:formatCode>
                <c:ptCount val="6"/>
                <c:pt idx="0">
                  <c:v>0.316</c:v>
                </c:pt>
                <c:pt idx="1">
                  <c:v>0.2</c:v>
                </c:pt>
                <c:pt idx="2">
                  <c:v>0.21099999999999999</c:v>
                </c:pt>
                <c:pt idx="3">
                  <c:v>0.14499999999999999</c:v>
                </c:pt>
                <c:pt idx="4">
                  <c:v>0.36799999999999999</c:v>
                </c:pt>
                <c:pt idx="5">
                  <c:v>0.115</c:v>
                </c:pt>
              </c:numCache>
            </c:numRef>
          </c:val>
          <c:extLst>
            <c:ext xmlns:c16="http://schemas.microsoft.com/office/drawing/2014/chart" uri="{C3380CC4-5D6E-409C-BE32-E72D297353CC}">
              <c16:uniqueId val="{00000009-1522-4230-A39F-3BC3A3AA099A}"/>
            </c:ext>
          </c:extLst>
        </c:ser>
        <c:ser>
          <c:idx val="1"/>
          <c:order val="1"/>
          <c:tx>
            <c:strRef>
              <c:f>Sheet1!$D$1</c:f>
              <c:strCache>
                <c:ptCount val="1"/>
                <c:pt idx="0">
                  <c:v>Strongly Agree</c:v>
                </c:pt>
              </c:strCache>
            </c:strRef>
          </c:tx>
          <c:spPr>
            <a:ln>
              <a:solidFill>
                <a:schemeClr val="bg1"/>
              </a:solidFill>
            </a:ln>
            <a:effectLst/>
          </c:spPr>
          <c:invertIfNegative val="0"/>
          <c:dPt>
            <c:idx val="0"/>
            <c:invertIfNegative val="0"/>
            <c:bubble3D val="0"/>
            <c:spPr>
              <a:solidFill>
                <a:schemeClr val="accent2"/>
              </a:solidFill>
              <a:ln>
                <a:solidFill>
                  <a:schemeClr val="bg1"/>
                </a:solidFill>
              </a:ln>
              <a:effectLst/>
            </c:spPr>
            <c:extLst>
              <c:ext xmlns:c16="http://schemas.microsoft.com/office/drawing/2014/chart" uri="{C3380CC4-5D6E-409C-BE32-E72D297353CC}">
                <c16:uniqueId val="{0000000B-1522-4230-A39F-3BC3A3AA099A}"/>
              </c:ext>
            </c:extLst>
          </c:dPt>
          <c:dPt>
            <c:idx val="1"/>
            <c:invertIfNegative val="0"/>
            <c:bubble3D val="0"/>
            <c:spPr>
              <a:solidFill>
                <a:schemeClr val="bg1"/>
              </a:solidFill>
              <a:ln>
                <a:solidFill>
                  <a:schemeClr val="bg1"/>
                </a:solidFill>
              </a:ln>
              <a:effectLst/>
            </c:spPr>
            <c:extLst>
              <c:ext xmlns:c16="http://schemas.microsoft.com/office/drawing/2014/chart" uri="{C3380CC4-5D6E-409C-BE32-E72D297353CC}">
                <c16:uniqueId val="{0000000D-1522-4230-A39F-3BC3A3AA099A}"/>
              </c:ext>
            </c:extLst>
          </c:dPt>
          <c:dPt>
            <c:idx val="2"/>
            <c:invertIfNegative val="0"/>
            <c:bubble3D val="0"/>
            <c:spPr>
              <a:solidFill>
                <a:schemeClr val="accent2"/>
              </a:solidFill>
              <a:ln>
                <a:solidFill>
                  <a:schemeClr val="bg1"/>
                </a:solidFill>
              </a:ln>
              <a:effectLst/>
            </c:spPr>
            <c:extLst>
              <c:ext xmlns:c16="http://schemas.microsoft.com/office/drawing/2014/chart" uri="{C3380CC4-5D6E-409C-BE32-E72D297353CC}">
                <c16:uniqueId val="{0000000F-1522-4230-A39F-3BC3A3AA099A}"/>
              </c:ext>
            </c:extLst>
          </c:dPt>
          <c:dPt>
            <c:idx val="3"/>
            <c:invertIfNegative val="0"/>
            <c:bubble3D val="0"/>
            <c:spPr>
              <a:solidFill>
                <a:schemeClr val="bg1"/>
              </a:solidFill>
              <a:ln>
                <a:solidFill>
                  <a:schemeClr val="bg1"/>
                </a:solidFill>
              </a:ln>
              <a:effectLst/>
            </c:spPr>
            <c:extLst>
              <c:ext xmlns:c16="http://schemas.microsoft.com/office/drawing/2014/chart" uri="{C3380CC4-5D6E-409C-BE32-E72D297353CC}">
                <c16:uniqueId val="{00000011-1522-4230-A39F-3BC3A3AA099A}"/>
              </c:ext>
            </c:extLst>
          </c:dPt>
          <c:dPt>
            <c:idx val="4"/>
            <c:invertIfNegative val="0"/>
            <c:bubble3D val="0"/>
            <c:spPr>
              <a:solidFill>
                <a:schemeClr val="accent2"/>
              </a:solidFill>
              <a:ln>
                <a:solidFill>
                  <a:schemeClr val="bg1"/>
                </a:solidFill>
              </a:ln>
              <a:effectLst/>
            </c:spPr>
            <c:extLst>
              <c:ext xmlns:c16="http://schemas.microsoft.com/office/drawing/2014/chart" uri="{C3380CC4-5D6E-409C-BE32-E72D297353CC}">
                <c16:uniqueId val="{00000013-1522-4230-A39F-3BC3A3AA099A}"/>
              </c:ext>
            </c:extLst>
          </c:dPt>
          <c:dPt>
            <c:idx val="5"/>
            <c:invertIfNegative val="0"/>
            <c:bubble3D val="0"/>
            <c:spPr>
              <a:solidFill>
                <a:schemeClr val="bg1"/>
              </a:solidFill>
              <a:ln>
                <a:solidFill>
                  <a:schemeClr val="bg1"/>
                </a:solidFill>
              </a:ln>
              <a:effectLst/>
            </c:spPr>
            <c:extLst>
              <c:ext xmlns:c16="http://schemas.microsoft.com/office/drawing/2014/chart" uri="{C3380CC4-5D6E-409C-BE32-E72D297353CC}">
                <c16:uniqueId val="{00000015-1522-4230-A39F-3BC3A3AA099A}"/>
              </c:ext>
            </c:extLst>
          </c:dPt>
          <c:dLbls>
            <c:numFmt formatCode="0.0%" sourceLinked="0"/>
            <c:spPr>
              <a:noFill/>
              <a:ln>
                <a:noFill/>
              </a:ln>
              <a:effectLst/>
            </c:spPr>
            <c:txPr>
              <a:bodyPr/>
              <a:lstStyle/>
              <a:p>
                <a:pPr>
                  <a:defRPr sz="1400" b="1" baseline="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5"/>
                <c:pt idx="0">
                  <c:v>Has an obligation to prohibit racist and sexist speech on campus</c:v>
                </c:pt>
                <c:pt idx="2">
                  <c:v>Has an obligation to prohibit racist and sexist speech on campus</c:v>
                </c:pt>
                <c:pt idx="4">
                  <c:v>Has a right to ban extreme speakers from campus</c:v>
                </c:pt>
              </c:strCache>
            </c:strRef>
          </c:cat>
          <c:val>
            <c:numRef>
              <c:f>Sheet1!$D$2:$D$7</c:f>
              <c:numCache>
                <c:formatCode>0.0%</c:formatCode>
                <c:ptCount val="6"/>
                <c:pt idx="0">
                  <c:v>0.57899999999999996</c:v>
                </c:pt>
                <c:pt idx="1">
                  <c:v>0.66200000000000003</c:v>
                </c:pt>
                <c:pt idx="2">
                  <c:v>0.36799999999999999</c:v>
                </c:pt>
                <c:pt idx="3">
                  <c:v>0.42699999999999999</c:v>
                </c:pt>
                <c:pt idx="4">
                  <c:v>0.52600000000000002</c:v>
                </c:pt>
                <c:pt idx="5">
                  <c:v>0.48099999999999998</c:v>
                </c:pt>
              </c:numCache>
            </c:numRef>
          </c:val>
          <c:extLst>
            <c:ext xmlns:c16="http://schemas.microsoft.com/office/drawing/2014/chart" uri="{C3380CC4-5D6E-409C-BE32-E72D297353CC}">
              <c16:uniqueId val="{00000016-1522-4230-A39F-3BC3A3AA099A}"/>
            </c:ext>
          </c:extLst>
        </c:ser>
        <c:dLbls>
          <c:showLegendKey val="0"/>
          <c:showVal val="0"/>
          <c:showCatName val="0"/>
          <c:showSerName val="0"/>
          <c:showPercent val="0"/>
          <c:showBubbleSize val="0"/>
        </c:dLbls>
        <c:gapWidth val="90"/>
        <c:overlap val="100"/>
        <c:axId val="148801024"/>
        <c:axId val="36736960"/>
      </c:barChart>
      <c:catAx>
        <c:axId val="148801024"/>
        <c:scaling>
          <c:orientation val="minMax"/>
        </c:scaling>
        <c:delete val="0"/>
        <c:axPos val="b"/>
        <c:majorGridlines>
          <c:spPr>
            <a:ln>
              <a:solidFill>
                <a:schemeClr val="bg1"/>
              </a:solidFill>
            </a:ln>
          </c:spPr>
        </c:majorGridlines>
        <c:numFmt formatCode="General" sourceLinked="0"/>
        <c:majorTickMark val="none"/>
        <c:minorTickMark val="none"/>
        <c:tickLblPos val="none"/>
        <c:spPr>
          <a:ln>
            <a:solidFill>
              <a:schemeClr val="bg1"/>
            </a:solidFill>
          </a:ln>
        </c:spPr>
        <c:crossAx val="36736960"/>
        <c:crosses val="autoZero"/>
        <c:auto val="1"/>
        <c:lblAlgn val="ctr"/>
        <c:lblOffset val="100"/>
        <c:tickLblSkip val="2"/>
        <c:tickMarkSkip val="2"/>
        <c:noMultiLvlLbl val="0"/>
      </c:catAx>
      <c:valAx>
        <c:axId val="36736960"/>
        <c:scaling>
          <c:orientation val="minMax"/>
          <c:max val="1"/>
          <c:min val="0"/>
        </c:scaling>
        <c:delete val="0"/>
        <c:axPos val="l"/>
        <c:numFmt formatCode="0%" sourceLinked="0"/>
        <c:majorTickMark val="none"/>
        <c:minorTickMark val="none"/>
        <c:tickLblPos val="nextTo"/>
        <c:spPr>
          <a:ln>
            <a:solidFill>
              <a:schemeClr val="bg1"/>
            </a:solidFill>
          </a:ln>
          <a:effectLst/>
        </c:spPr>
        <c:txPr>
          <a:bodyPr rot="0" vert="horz"/>
          <a:lstStyle/>
          <a:p>
            <a:pPr>
              <a:defRPr sz="1400" b="1">
                <a:solidFill>
                  <a:schemeClr val="bg1"/>
                </a:solidFill>
                <a:effectLst>
                  <a:outerShdw sx="1000" sy="1000" algn="ctr" rotWithShape="0">
                    <a:schemeClr val="bg1"/>
                  </a:outerShdw>
                </a:effectLst>
                <a:latin typeface="+mn-lt"/>
                <a:ea typeface="Franklin Gothic Book" charset="0"/>
                <a:cs typeface="Franklin Gothic Book" charset="0"/>
              </a:defRPr>
            </a:pPr>
            <a:endParaRPr lang="en-US"/>
          </a:p>
        </c:txPr>
        <c:crossAx val="148801024"/>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6.6446649382012488E-2"/>
          <c:y val="0.16863197477682909"/>
          <c:w val="0.55871026851608174"/>
          <c:h val="0.65159519315454717"/>
        </c:manualLayout>
      </c:layout>
      <c:barChart>
        <c:barDir val="col"/>
        <c:grouping val="clustered"/>
        <c:varyColors val="0"/>
        <c:ser>
          <c:idx val="2"/>
          <c:order val="0"/>
          <c:tx>
            <c:strRef>
              <c:f>Sheet1!$B$1</c:f>
              <c:strCache>
                <c:ptCount val="1"/>
                <c:pt idx="0">
                  <c:v>Your Institution</c:v>
                </c:pt>
              </c:strCache>
            </c:strRef>
          </c:tx>
          <c:spPr>
            <a:solidFill>
              <a:schemeClr val="accent2"/>
            </a:solidFill>
            <a:ln>
              <a:solidFill>
                <a:schemeClr val="bg1"/>
              </a:solidFill>
            </a:ln>
          </c:spPr>
          <c:invertIfNegative val="0"/>
          <c:dLbls>
            <c:numFmt formatCode="#,##0.00" sourceLinked="0"/>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c:v>
                </c:pt>
                <c:pt idx="1">
                  <c:v>Men</c:v>
                </c:pt>
                <c:pt idx="2">
                  <c:v>Women</c:v>
                </c:pt>
              </c:strCache>
            </c:strRef>
          </c:cat>
          <c:val>
            <c:numRef>
              <c:f>Sheet1!$B$2:$B$4</c:f>
              <c:numCache>
                <c:formatCode>0.0</c:formatCode>
                <c:ptCount val="3"/>
                <c:pt idx="0">
                  <c:v>52.3</c:v>
                </c:pt>
                <c:pt idx="1">
                  <c:v>51</c:v>
                </c:pt>
                <c:pt idx="2">
                  <c:v>53.3</c:v>
                </c:pt>
              </c:numCache>
            </c:numRef>
          </c:val>
          <c:extLst>
            <c:ext xmlns:c16="http://schemas.microsoft.com/office/drawing/2014/chart" uri="{C3380CC4-5D6E-409C-BE32-E72D297353CC}">
              <c16:uniqueId val="{00000000-0ABC-451B-9179-F5896FD3F362}"/>
            </c:ext>
          </c:extLst>
        </c:ser>
        <c:ser>
          <c:idx val="0"/>
          <c:order val="1"/>
          <c:tx>
            <c:strRef>
              <c:f>Sheet1!$C$1</c:f>
              <c:strCache>
                <c:ptCount val="1"/>
                <c:pt idx="0">
                  <c:v>Comparison Group</c:v>
                </c:pt>
              </c:strCache>
            </c:strRef>
          </c:tx>
          <c:spPr>
            <a:solidFill>
              <a:schemeClr val="bg1"/>
            </a:solidFill>
            <a:ln>
              <a:solidFill>
                <a:schemeClr val="bg1"/>
              </a:solidFill>
            </a:ln>
          </c:spPr>
          <c:invertIfNegative val="0"/>
          <c:dLbls>
            <c:numFmt formatCode="#,##0.00" sourceLinked="0"/>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c:v>
                </c:pt>
                <c:pt idx="1">
                  <c:v>Men</c:v>
                </c:pt>
                <c:pt idx="2">
                  <c:v>Women</c:v>
                </c:pt>
              </c:strCache>
            </c:strRef>
          </c:cat>
          <c:val>
            <c:numRef>
              <c:f>Sheet1!$C$2:$C$4</c:f>
              <c:numCache>
                <c:formatCode>0.0</c:formatCode>
                <c:ptCount val="3"/>
                <c:pt idx="0">
                  <c:v>51.5</c:v>
                </c:pt>
                <c:pt idx="1">
                  <c:v>51</c:v>
                </c:pt>
                <c:pt idx="2">
                  <c:v>51.8</c:v>
                </c:pt>
              </c:numCache>
            </c:numRef>
          </c:val>
          <c:extLst>
            <c:ext xmlns:c16="http://schemas.microsoft.com/office/drawing/2014/chart" uri="{C3380CC4-5D6E-409C-BE32-E72D297353CC}">
              <c16:uniqueId val="{00000001-0ABC-451B-9179-F5896FD3F362}"/>
            </c:ext>
          </c:extLst>
        </c:ser>
        <c:dLbls>
          <c:showLegendKey val="0"/>
          <c:showVal val="1"/>
          <c:showCatName val="0"/>
          <c:showSerName val="0"/>
          <c:showPercent val="0"/>
          <c:showBubbleSize val="0"/>
        </c:dLbls>
        <c:gapWidth val="50"/>
        <c:axId val="99903488"/>
        <c:axId val="33882112"/>
      </c:barChart>
      <c:catAx>
        <c:axId val="99903488"/>
        <c:scaling>
          <c:orientation val="minMax"/>
        </c:scaling>
        <c:delete val="0"/>
        <c:axPos val="b"/>
        <c:numFmt formatCode="General" sourceLinked="1"/>
        <c:majorTickMark val="none"/>
        <c:minorTickMark val="none"/>
        <c:tickLblPos val="nextTo"/>
        <c:spPr>
          <a:ln>
            <a:solidFill>
              <a:schemeClr val="bg1"/>
            </a:solidFill>
          </a:ln>
        </c:spPr>
        <c:txPr>
          <a:bodyPr rot="0" vert="horz"/>
          <a:lstStyle/>
          <a:p>
            <a:pPr>
              <a:defRPr sz="1400" b="1">
                <a:solidFill>
                  <a:schemeClr val="bg1"/>
                </a:solidFill>
              </a:defRPr>
            </a:pPr>
            <a:endParaRPr lang="en-US"/>
          </a:p>
        </c:txPr>
        <c:crossAx val="33882112"/>
        <c:crosses val="autoZero"/>
        <c:auto val="1"/>
        <c:lblAlgn val="ctr"/>
        <c:lblOffset val="100"/>
        <c:tickLblSkip val="1"/>
        <c:tickMarkSkip val="1"/>
        <c:noMultiLvlLbl val="0"/>
      </c:catAx>
      <c:valAx>
        <c:axId val="33882112"/>
        <c:scaling>
          <c:orientation val="minMax"/>
          <c:max val="100"/>
          <c:min val="0"/>
        </c:scaling>
        <c:delete val="0"/>
        <c:axPos val="l"/>
        <c:numFmt formatCode="#,##0" sourceLinked="0"/>
        <c:majorTickMark val="none"/>
        <c:minorTickMark val="none"/>
        <c:tickLblPos val="nextTo"/>
        <c:spPr>
          <a:ln>
            <a:solidFill>
              <a:schemeClr val="bg1"/>
            </a:solidFill>
          </a:ln>
        </c:spPr>
        <c:txPr>
          <a:bodyPr rot="0" vert="horz"/>
          <a:lstStyle/>
          <a:p>
            <a:pPr>
              <a:defRPr sz="1400" b="1">
                <a:solidFill>
                  <a:schemeClr val="bg1"/>
                </a:solidFill>
              </a:defRPr>
            </a:pPr>
            <a:endParaRPr lang="en-US"/>
          </a:p>
        </c:txPr>
        <c:crossAx val="99903488"/>
        <c:crosses val="autoZero"/>
        <c:crossBetween val="between"/>
        <c:majorUnit val="10"/>
      </c:valAx>
      <c:spPr>
        <a:noFill/>
        <a:ln w="25402">
          <a:noFill/>
        </a:ln>
      </c:spPr>
    </c:plotArea>
    <c:legend>
      <c:legendPos val="b"/>
      <c:legendEntry>
        <c:idx val="0"/>
        <c:txPr>
          <a:bodyPr/>
          <a:lstStyle/>
          <a:p>
            <a:pPr>
              <a:defRPr sz="1400" b="1">
                <a:solidFill>
                  <a:schemeClr val="bg1"/>
                </a:solidFill>
              </a:defRPr>
            </a:pPr>
            <a:endParaRPr lang="en-US"/>
          </a:p>
        </c:txPr>
      </c:legendEntry>
      <c:legendEntry>
        <c:idx val="1"/>
        <c:txPr>
          <a:bodyPr/>
          <a:lstStyle/>
          <a:p>
            <a:pPr>
              <a:defRPr sz="1400" b="1">
                <a:solidFill>
                  <a:schemeClr val="bg1"/>
                </a:solidFill>
              </a:defRPr>
            </a:pPr>
            <a:endParaRPr lang="en-US"/>
          </a:p>
        </c:txPr>
      </c:legendEntry>
      <c:layout>
        <c:manualLayout>
          <c:xMode val="edge"/>
          <c:yMode val="edge"/>
          <c:x val="9.7096685916768469E-2"/>
          <c:y val="0.89916851202321291"/>
          <c:w val="0.49337369553993854"/>
          <c:h val="9.0503513793449092E-2"/>
        </c:manualLayout>
      </c:layout>
      <c:overlay val="0"/>
      <c:txPr>
        <a:bodyPr/>
        <a:lstStyle/>
        <a:p>
          <a:pPr>
            <a:defRPr sz="1400"/>
          </a:pPr>
          <a:endParaRPr lang="en-US"/>
        </a:p>
      </c:txPr>
    </c:legend>
    <c:plotVisOnly val="1"/>
    <c:dispBlanksAs val="gap"/>
    <c:showDLblsOverMax val="0"/>
  </c:chart>
  <c:txPr>
    <a:bodyPr/>
    <a:lstStyle/>
    <a:p>
      <a:pPr>
        <a:defRPr sz="1795"/>
      </a:pPr>
      <a:endParaRPr lang="en-US"/>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9.9409745046648831E-2"/>
          <c:y val="7.3710843837972245E-2"/>
          <c:w val="0.54513410653478422"/>
          <c:h val="0.73100637527729984"/>
        </c:manualLayout>
      </c:layout>
      <c:barChart>
        <c:barDir val="col"/>
        <c:grouping val="clustered"/>
        <c:varyColors val="0"/>
        <c:ser>
          <c:idx val="2"/>
          <c:order val="0"/>
          <c:tx>
            <c:strRef>
              <c:f>Sheet1!$B$1</c:f>
              <c:strCache>
                <c:ptCount val="1"/>
                <c:pt idx="0">
                  <c:v>Your Institution</c:v>
                </c:pt>
              </c:strCache>
            </c:strRef>
          </c:tx>
          <c:spPr>
            <a:solidFill>
              <a:schemeClr val="accent2"/>
            </a:solidFill>
            <a:ln>
              <a:solidFill>
                <a:schemeClr val="bg1"/>
              </a:solidFill>
            </a:ln>
          </c:spPr>
          <c:invertIfNegative val="0"/>
          <c:dLbls>
            <c:numFmt formatCode="#,##0.00" sourceLinked="0"/>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c:v>
                </c:pt>
                <c:pt idx="1">
                  <c:v>Men</c:v>
                </c:pt>
                <c:pt idx="2">
                  <c:v>Women</c:v>
                </c:pt>
              </c:strCache>
            </c:strRef>
          </c:cat>
          <c:val>
            <c:numRef>
              <c:f>Sheet1!$B$2:$B$4</c:f>
              <c:numCache>
                <c:formatCode>0.0</c:formatCode>
                <c:ptCount val="3"/>
                <c:pt idx="0">
                  <c:v>52.3</c:v>
                </c:pt>
                <c:pt idx="1">
                  <c:v>51</c:v>
                </c:pt>
                <c:pt idx="2">
                  <c:v>53.3</c:v>
                </c:pt>
              </c:numCache>
            </c:numRef>
          </c:val>
          <c:extLst>
            <c:ext xmlns:c16="http://schemas.microsoft.com/office/drawing/2014/chart" uri="{C3380CC4-5D6E-409C-BE32-E72D297353CC}">
              <c16:uniqueId val="{00000000-6855-48A3-B909-0F1F80951BBE}"/>
            </c:ext>
          </c:extLst>
        </c:ser>
        <c:ser>
          <c:idx val="0"/>
          <c:order val="1"/>
          <c:tx>
            <c:strRef>
              <c:f>Sheet1!$C$1</c:f>
              <c:strCache>
                <c:ptCount val="1"/>
                <c:pt idx="0">
                  <c:v>Comparison Group</c:v>
                </c:pt>
              </c:strCache>
            </c:strRef>
          </c:tx>
          <c:spPr>
            <a:solidFill>
              <a:schemeClr val="bg1"/>
            </a:solidFill>
            <a:ln>
              <a:solidFill>
                <a:schemeClr val="bg1"/>
              </a:solidFill>
            </a:ln>
          </c:spPr>
          <c:invertIfNegative val="0"/>
          <c:dLbls>
            <c:numFmt formatCode="#,##0.00" sourceLinked="0"/>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c:v>
                </c:pt>
                <c:pt idx="1">
                  <c:v>Men</c:v>
                </c:pt>
                <c:pt idx="2">
                  <c:v>Women</c:v>
                </c:pt>
              </c:strCache>
            </c:strRef>
          </c:cat>
          <c:val>
            <c:numRef>
              <c:f>Sheet1!$C$2:$C$4</c:f>
              <c:numCache>
                <c:formatCode>0.0</c:formatCode>
                <c:ptCount val="3"/>
                <c:pt idx="0">
                  <c:v>51.5</c:v>
                </c:pt>
                <c:pt idx="1">
                  <c:v>51</c:v>
                </c:pt>
                <c:pt idx="2">
                  <c:v>51.8</c:v>
                </c:pt>
              </c:numCache>
            </c:numRef>
          </c:val>
          <c:extLst>
            <c:ext xmlns:c16="http://schemas.microsoft.com/office/drawing/2014/chart" uri="{C3380CC4-5D6E-409C-BE32-E72D297353CC}">
              <c16:uniqueId val="{00000001-6855-48A3-B909-0F1F80951BBE}"/>
            </c:ext>
          </c:extLst>
        </c:ser>
        <c:dLbls>
          <c:showLegendKey val="0"/>
          <c:showVal val="1"/>
          <c:showCatName val="0"/>
          <c:showSerName val="0"/>
          <c:showPercent val="0"/>
          <c:showBubbleSize val="0"/>
        </c:dLbls>
        <c:gapWidth val="50"/>
        <c:axId val="99917312"/>
        <c:axId val="33883264"/>
      </c:barChart>
      <c:catAx>
        <c:axId val="99917312"/>
        <c:scaling>
          <c:orientation val="minMax"/>
        </c:scaling>
        <c:delete val="0"/>
        <c:axPos val="b"/>
        <c:numFmt formatCode="General" sourceLinked="1"/>
        <c:majorTickMark val="none"/>
        <c:minorTickMark val="none"/>
        <c:tickLblPos val="nextTo"/>
        <c:spPr>
          <a:ln>
            <a:solidFill>
              <a:schemeClr val="bg1"/>
            </a:solidFill>
          </a:ln>
        </c:spPr>
        <c:txPr>
          <a:bodyPr rot="0" vert="horz"/>
          <a:lstStyle/>
          <a:p>
            <a:pPr>
              <a:defRPr sz="1400" b="1">
                <a:solidFill>
                  <a:schemeClr val="bg1"/>
                </a:solidFill>
              </a:defRPr>
            </a:pPr>
            <a:endParaRPr lang="en-US"/>
          </a:p>
        </c:txPr>
        <c:crossAx val="33883264"/>
        <c:crosses val="autoZero"/>
        <c:auto val="1"/>
        <c:lblAlgn val="ctr"/>
        <c:lblOffset val="100"/>
        <c:tickLblSkip val="1"/>
        <c:tickMarkSkip val="1"/>
        <c:noMultiLvlLbl val="0"/>
      </c:catAx>
      <c:valAx>
        <c:axId val="33883264"/>
        <c:scaling>
          <c:orientation val="minMax"/>
          <c:max val="100"/>
          <c:min val="0"/>
        </c:scaling>
        <c:delete val="0"/>
        <c:axPos val="l"/>
        <c:numFmt formatCode="#,##0" sourceLinked="0"/>
        <c:majorTickMark val="none"/>
        <c:minorTickMark val="none"/>
        <c:tickLblPos val="nextTo"/>
        <c:spPr>
          <a:ln>
            <a:solidFill>
              <a:schemeClr val="bg1"/>
            </a:solidFill>
          </a:ln>
        </c:spPr>
        <c:txPr>
          <a:bodyPr rot="0" vert="horz"/>
          <a:lstStyle/>
          <a:p>
            <a:pPr>
              <a:defRPr sz="1400" b="1">
                <a:solidFill>
                  <a:schemeClr val="bg1"/>
                </a:solidFill>
              </a:defRPr>
            </a:pPr>
            <a:endParaRPr lang="en-US"/>
          </a:p>
        </c:txPr>
        <c:crossAx val="99917312"/>
        <c:crosses val="autoZero"/>
        <c:crossBetween val="between"/>
        <c:majorUnit val="10"/>
      </c:valAx>
      <c:spPr>
        <a:noFill/>
        <a:ln w="25402">
          <a:noFill/>
        </a:ln>
      </c:spPr>
    </c:plotArea>
    <c:legend>
      <c:legendPos val="b"/>
      <c:layout>
        <c:manualLayout>
          <c:xMode val="edge"/>
          <c:yMode val="edge"/>
          <c:x val="0.14320823118177944"/>
          <c:y val="0.9073472829015683"/>
          <c:w val="0.46707679633918925"/>
          <c:h val="6.3382760519375164E-2"/>
        </c:manualLayout>
      </c:layout>
      <c:overlay val="0"/>
      <c:txPr>
        <a:bodyPr/>
        <a:lstStyle/>
        <a:p>
          <a:pPr>
            <a:defRPr sz="1400" b="1">
              <a:solidFill>
                <a:schemeClr val="bg1"/>
              </a:solidFill>
            </a:defRPr>
          </a:pPr>
          <a:endParaRPr lang="en-US"/>
        </a:p>
      </c:txPr>
    </c:legend>
    <c:plotVisOnly val="1"/>
    <c:dispBlanksAs val="gap"/>
    <c:showDLblsOverMax val="0"/>
  </c:chart>
  <c:txPr>
    <a:bodyPr/>
    <a:lstStyle/>
    <a:p>
      <a:pPr>
        <a:defRPr sz="1795"/>
      </a:pPr>
      <a:endParaRPr lang="en-US"/>
    </a:p>
  </c:txPr>
  <c:externalData r:id="rId1">
    <c:autoUpdate val="0"/>
  </c:externalData>
  <c:userShapes r:id="rId2"/>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8.7944320467644999E-2"/>
          <c:y val="0.102980766018109"/>
          <c:w val="0.54656728460715964"/>
          <c:h val="0.67553779569880146"/>
        </c:manualLayout>
      </c:layout>
      <c:barChart>
        <c:barDir val="col"/>
        <c:grouping val="clustered"/>
        <c:varyColors val="0"/>
        <c:ser>
          <c:idx val="2"/>
          <c:order val="0"/>
          <c:tx>
            <c:strRef>
              <c:f>Sheet1!$B$1</c:f>
              <c:strCache>
                <c:ptCount val="1"/>
                <c:pt idx="0">
                  <c:v>Your Institution</c:v>
                </c:pt>
              </c:strCache>
            </c:strRef>
          </c:tx>
          <c:spPr>
            <a:solidFill>
              <a:schemeClr val="accent2"/>
            </a:solidFill>
            <a:ln>
              <a:solidFill>
                <a:schemeClr val="bg1"/>
              </a:solidFill>
            </a:ln>
          </c:spPr>
          <c:invertIfNegative val="0"/>
          <c:dLbls>
            <c:numFmt formatCode="#,##0.00" sourceLinked="0"/>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c:v>
                </c:pt>
                <c:pt idx="1">
                  <c:v>Men</c:v>
                </c:pt>
                <c:pt idx="2">
                  <c:v>Women</c:v>
                </c:pt>
              </c:strCache>
            </c:strRef>
          </c:cat>
          <c:val>
            <c:numRef>
              <c:f>Sheet1!$B$2:$B$4</c:f>
              <c:numCache>
                <c:formatCode>0.0</c:formatCode>
                <c:ptCount val="3"/>
                <c:pt idx="0">
                  <c:v>52.3</c:v>
                </c:pt>
                <c:pt idx="1">
                  <c:v>51</c:v>
                </c:pt>
                <c:pt idx="2">
                  <c:v>53.3</c:v>
                </c:pt>
              </c:numCache>
            </c:numRef>
          </c:val>
          <c:extLst>
            <c:ext xmlns:c16="http://schemas.microsoft.com/office/drawing/2014/chart" uri="{C3380CC4-5D6E-409C-BE32-E72D297353CC}">
              <c16:uniqueId val="{00000000-B688-4A03-B64F-64E49E9CC3FE}"/>
            </c:ext>
          </c:extLst>
        </c:ser>
        <c:ser>
          <c:idx val="0"/>
          <c:order val="1"/>
          <c:tx>
            <c:strRef>
              <c:f>Sheet1!$C$1</c:f>
              <c:strCache>
                <c:ptCount val="1"/>
                <c:pt idx="0">
                  <c:v>Your Comparison</c:v>
                </c:pt>
              </c:strCache>
            </c:strRef>
          </c:tx>
          <c:spPr>
            <a:solidFill>
              <a:schemeClr val="bg1"/>
            </a:solidFill>
            <a:ln>
              <a:solidFill>
                <a:schemeClr val="bg1"/>
              </a:solidFill>
            </a:ln>
          </c:spPr>
          <c:invertIfNegative val="0"/>
          <c:dLbls>
            <c:numFmt formatCode="#,##0.00" sourceLinked="0"/>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c:v>
                </c:pt>
                <c:pt idx="1">
                  <c:v>Men</c:v>
                </c:pt>
                <c:pt idx="2">
                  <c:v>Women</c:v>
                </c:pt>
              </c:strCache>
            </c:strRef>
          </c:cat>
          <c:val>
            <c:numRef>
              <c:f>Sheet1!$C$2:$C$4</c:f>
              <c:numCache>
                <c:formatCode>0.0</c:formatCode>
                <c:ptCount val="3"/>
                <c:pt idx="0">
                  <c:v>51.5</c:v>
                </c:pt>
                <c:pt idx="1">
                  <c:v>51</c:v>
                </c:pt>
                <c:pt idx="2">
                  <c:v>51.8</c:v>
                </c:pt>
              </c:numCache>
            </c:numRef>
          </c:val>
          <c:extLst>
            <c:ext xmlns:c16="http://schemas.microsoft.com/office/drawing/2014/chart" uri="{C3380CC4-5D6E-409C-BE32-E72D297353CC}">
              <c16:uniqueId val="{00000001-B688-4A03-B64F-64E49E9CC3FE}"/>
            </c:ext>
          </c:extLst>
        </c:ser>
        <c:dLbls>
          <c:showLegendKey val="0"/>
          <c:showVal val="1"/>
          <c:showCatName val="0"/>
          <c:showSerName val="0"/>
          <c:showPercent val="0"/>
          <c:showBubbleSize val="0"/>
        </c:dLbls>
        <c:gapWidth val="50"/>
        <c:axId val="99993088"/>
        <c:axId val="33885568"/>
      </c:barChart>
      <c:catAx>
        <c:axId val="99993088"/>
        <c:scaling>
          <c:orientation val="minMax"/>
        </c:scaling>
        <c:delete val="0"/>
        <c:axPos val="b"/>
        <c:numFmt formatCode="General" sourceLinked="1"/>
        <c:majorTickMark val="none"/>
        <c:minorTickMark val="none"/>
        <c:tickLblPos val="nextTo"/>
        <c:spPr>
          <a:ln>
            <a:solidFill>
              <a:schemeClr val="bg1"/>
            </a:solidFill>
          </a:ln>
        </c:spPr>
        <c:txPr>
          <a:bodyPr rot="0" vert="horz"/>
          <a:lstStyle/>
          <a:p>
            <a:pPr>
              <a:defRPr sz="1400" b="1" baseline="0">
                <a:solidFill>
                  <a:schemeClr val="bg1"/>
                </a:solidFill>
              </a:defRPr>
            </a:pPr>
            <a:endParaRPr lang="en-US"/>
          </a:p>
        </c:txPr>
        <c:crossAx val="33885568"/>
        <c:crosses val="autoZero"/>
        <c:auto val="1"/>
        <c:lblAlgn val="ctr"/>
        <c:lblOffset val="100"/>
        <c:tickLblSkip val="1"/>
        <c:tickMarkSkip val="1"/>
        <c:noMultiLvlLbl val="0"/>
      </c:catAx>
      <c:valAx>
        <c:axId val="33885568"/>
        <c:scaling>
          <c:orientation val="minMax"/>
          <c:max val="100"/>
          <c:min val="0"/>
        </c:scaling>
        <c:delete val="0"/>
        <c:axPos val="l"/>
        <c:numFmt formatCode="#,##0" sourceLinked="0"/>
        <c:majorTickMark val="none"/>
        <c:minorTickMark val="none"/>
        <c:tickLblPos val="nextTo"/>
        <c:spPr>
          <a:ln>
            <a:solidFill>
              <a:schemeClr val="bg1"/>
            </a:solidFill>
          </a:ln>
        </c:spPr>
        <c:txPr>
          <a:bodyPr rot="0" vert="horz"/>
          <a:lstStyle/>
          <a:p>
            <a:pPr>
              <a:defRPr sz="1400" b="1">
                <a:solidFill>
                  <a:schemeClr val="bg1"/>
                </a:solidFill>
              </a:defRPr>
            </a:pPr>
            <a:endParaRPr lang="en-US"/>
          </a:p>
        </c:txPr>
        <c:crossAx val="99993088"/>
        <c:crosses val="autoZero"/>
        <c:crossBetween val="between"/>
        <c:majorUnit val="10"/>
      </c:valAx>
      <c:spPr>
        <a:noFill/>
        <a:ln w="25402">
          <a:noFill/>
        </a:ln>
      </c:spPr>
    </c:plotArea>
    <c:legend>
      <c:legendPos val="b"/>
      <c:layout>
        <c:manualLayout>
          <c:xMode val="edge"/>
          <c:yMode val="edge"/>
          <c:x val="0.1360424536685691"/>
          <c:y val="0.89195965185438209"/>
          <c:w val="0.44987854662201621"/>
          <c:h val="6.3045592670960798E-2"/>
        </c:manualLayout>
      </c:layout>
      <c:overlay val="0"/>
      <c:txPr>
        <a:bodyPr/>
        <a:lstStyle/>
        <a:p>
          <a:pPr>
            <a:defRPr sz="1400" b="1">
              <a:solidFill>
                <a:schemeClr val="bg1"/>
              </a:solidFill>
            </a:defRPr>
          </a:pPr>
          <a:endParaRPr lang="en-US"/>
        </a:p>
      </c:txPr>
    </c:legend>
    <c:plotVisOnly val="1"/>
    <c:dispBlanksAs val="gap"/>
    <c:showDLblsOverMax val="0"/>
  </c:chart>
  <c:txPr>
    <a:bodyPr/>
    <a:lstStyle/>
    <a:p>
      <a:pPr>
        <a:defRPr sz="1795"/>
      </a:pPr>
      <a:endParaRPr lang="en-US"/>
    </a:p>
  </c:txPr>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7.9466375262444072E-2"/>
          <c:y val="7.439875226553995E-2"/>
          <c:w val="0.57105601672985673"/>
          <c:h val="0.71581517568747244"/>
        </c:manualLayout>
      </c:layout>
      <c:barChart>
        <c:barDir val="col"/>
        <c:grouping val="clustered"/>
        <c:varyColors val="0"/>
        <c:ser>
          <c:idx val="2"/>
          <c:order val="0"/>
          <c:tx>
            <c:strRef>
              <c:f>Sheet1!$B$1</c:f>
              <c:strCache>
                <c:ptCount val="1"/>
                <c:pt idx="0">
                  <c:v>Your Institution</c:v>
                </c:pt>
              </c:strCache>
            </c:strRef>
          </c:tx>
          <c:spPr>
            <a:solidFill>
              <a:schemeClr val="accent2"/>
            </a:solidFill>
            <a:ln>
              <a:solidFill>
                <a:schemeClr val="bg1"/>
              </a:solidFill>
            </a:ln>
          </c:spPr>
          <c:invertIfNegative val="0"/>
          <c:dLbls>
            <c:numFmt formatCode="#,##0.00" sourceLinked="0"/>
            <c:spPr>
              <a:noFill/>
              <a:ln>
                <a:noFill/>
              </a:ln>
              <a:effectLst/>
            </c:spPr>
            <c:txPr>
              <a:bodyPr/>
              <a:lstStyle/>
              <a:p>
                <a:pPr>
                  <a:defRPr sz="14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c:v>
                </c:pt>
                <c:pt idx="1">
                  <c:v>Men</c:v>
                </c:pt>
                <c:pt idx="2">
                  <c:v>Women</c:v>
                </c:pt>
              </c:strCache>
            </c:strRef>
          </c:cat>
          <c:val>
            <c:numRef>
              <c:f>Sheet1!$B$2:$B$4</c:f>
              <c:numCache>
                <c:formatCode>0.0</c:formatCode>
                <c:ptCount val="3"/>
                <c:pt idx="0">
                  <c:v>49.3</c:v>
                </c:pt>
                <c:pt idx="1">
                  <c:v>49.1</c:v>
                </c:pt>
                <c:pt idx="2">
                  <c:v>49.5</c:v>
                </c:pt>
              </c:numCache>
            </c:numRef>
          </c:val>
          <c:extLst>
            <c:ext xmlns:c16="http://schemas.microsoft.com/office/drawing/2014/chart" uri="{C3380CC4-5D6E-409C-BE32-E72D297353CC}">
              <c16:uniqueId val="{00000000-6D12-4B1A-AB88-0DDD2F5E2744}"/>
            </c:ext>
          </c:extLst>
        </c:ser>
        <c:ser>
          <c:idx val="0"/>
          <c:order val="1"/>
          <c:tx>
            <c:strRef>
              <c:f>Sheet1!$C$1</c:f>
              <c:strCache>
                <c:ptCount val="1"/>
                <c:pt idx="0">
                  <c:v>Comparison Group</c:v>
                </c:pt>
              </c:strCache>
            </c:strRef>
          </c:tx>
          <c:spPr>
            <a:solidFill>
              <a:schemeClr val="bg1"/>
            </a:solidFill>
            <a:ln>
              <a:solidFill>
                <a:schemeClr val="bg1"/>
              </a:solidFill>
            </a:ln>
          </c:spPr>
          <c:invertIfNegative val="0"/>
          <c:dLbls>
            <c:numFmt formatCode="#,##0.00" sourceLinked="0"/>
            <c:spPr>
              <a:noFill/>
              <a:ln>
                <a:noFill/>
              </a:ln>
              <a:effectLst/>
            </c:spPr>
            <c:txPr>
              <a:bodyPr/>
              <a:lstStyle/>
              <a:p>
                <a:pPr>
                  <a:defRPr sz="14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c:v>
                </c:pt>
                <c:pt idx="1">
                  <c:v>Men</c:v>
                </c:pt>
                <c:pt idx="2">
                  <c:v>Women</c:v>
                </c:pt>
              </c:strCache>
            </c:strRef>
          </c:cat>
          <c:val>
            <c:numRef>
              <c:f>Sheet1!$C$2:$C$4</c:f>
              <c:numCache>
                <c:formatCode>0.0</c:formatCode>
                <c:ptCount val="3"/>
                <c:pt idx="0">
                  <c:v>48.4</c:v>
                </c:pt>
                <c:pt idx="1">
                  <c:v>49.6</c:v>
                </c:pt>
                <c:pt idx="2">
                  <c:v>47.7</c:v>
                </c:pt>
              </c:numCache>
            </c:numRef>
          </c:val>
          <c:extLst>
            <c:ext xmlns:c16="http://schemas.microsoft.com/office/drawing/2014/chart" uri="{C3380CC4-5D6E-409C-BE32-E72D297353CC}">
              <c16:uniqueId val="{00000001-6D12-4B1A-AB88-0DDD2F5E2744}"/>
            </c:ext>
          </c:extLst>
        </c:ser>
        <c:dLbls>
          <c:showLegendKey val="0"/>
          <c:showVal val="1"/>
          <c:showCatName val="0"/>
          <c:showSerName val="0"/>
          <c:showPercent val="0"/>
          <c:showBubbleSize val="0"/>
        </c:dLbls>
        <c:gapWidth val="50"/>
        <c:axId val="100154880"/>
        <c:axId val="33888448"/>
      </c:barChart>
      <c:catAx>
        <c:axId val="100154880"/>
        <c:scaling>
          <c:orientation val="minMax"/>
        </c:scaling>
        <c:delete val="0"/>
        <c:axPos val="b"/>
        <c:numFmt formatCode="General" sourceLinked="1"/>
        <c:majorTickMark val="none"/>
        <c:minorTickMark val="none"/>
        <c:tickLblPos val="nextTo"/>
        <c:spPr>
          <a:ln>
            <a:solidFill>
              <a:schemeClr val="bg1"/>
            </a:solidFill>
          </a:ln>
        </c:spPr>
        <c:txPr>
          <a:bodyPr rot="0" vert="horz"/>
          <a:lstStyle/>
          <a:p>
            <a:pPr>
              <a:defRPr sz="1400" b="1">
                <a:solidFill>
                  <a:schemeClr val="bg1"/>
                </a:solidFill>
              </a:defRPr>
            </a:pPr>
            <a:endParaRPr lang="en-US"/>
          </a:p>
        </c:txPr>
        <c:crossAx val="33888448"/>
        <c:crosses val="autoZero"/>
        <c:auto val="1"/>
        <c:lblAlgn val="ctr"/>
        <c:lblOffset val="100"/>
        <c:tickLblSkip val="1"/>
        <c:tickMarkSkip val="1"/>
        <c:noMultiLvlLbl val="0"/>
      </c:catAx>
      <c:valAx>
        <c:axId val="33888448"/>
        <c:scaling>
          <c:orientation val="minMax"/>
          <c:max val="100"/>
          <c:min val="0"/>
        </c:scaling>
        <c:delete val="0"/>
        <c:axPos val="l"/>
        <c:numFmt formatCode="#,##0" sourceLinked="0"/>
        <c:majorTickMark val="none"/>
        <c:minorTickMark val="none"/>
        <c:tickLblPos val="nextTo"/>
        <c:spPr>
          <a:ln>
            <a:solidFill>
              <a:schemeClr val="bg1"/>
            </a:solidFill>
          </a:ln>
        </c:spPr>
        <c:txPr>
          <a:bodyPr rot="0" vert="horz"/>
          <a:lstStyle/>
          <a:p>
            <a:pPr>
              <a:defRPr sz="1600" b="1">
                <a:solidFill>
                  <a:schemeClr val="bg1"/>
                </a:solidFill>
              </a:defRPr>
            </a:pPr>
            <a:endParaRPr lang="en-US"/>
          </a:p>
        </c:txPr>
        <c:crossAx val="100154880"/>
        <c:crosses val="autoZero"/>
        <c:crossBetween val="between"/>
        <c:majorUnit val="10"/>
      </c:valAx>
      <c:spPr>
        <a:noFill/>
        <a:ln w="25402">
          <a:noFill/>
        </a:ln>
      </c:spPr>
    </c:plotArea>
    <c:legend>
      <c:legendPos val="b"/>
      <c:legendEntry>
        <c:idx val="0"/>
        <c:txPr>
          <a:bodyPr/>
          <a:lstStyle/>
          <a:p>
            <a:pPr>
              <a:defRPr sz="1400" b="1">
                <a:solidFill>
                  <a:schemeClr val="bg1"/>
                </a:solidFill>
              </a:defRPr>
            </a:pPr>
            <a:endParaRPr lang="en-US"/>
          </a:p>
        </c:txPr>
      </c:legendEntry>
      <c:legendEntry>
        <c:idx val="1"/>
        <c:txPr>
          <a:bodyPr/>
          <a:lstStyle/>
          <a:p>
            <a:pPr>
              <a:defRPr sz="1400" b="1">
                <a:solidFill>
                  <a:schemeClr val="bg1"/>
                </a:solidFill>
              </a:defRPr>
            </a:pPr>
            <a:endParaRPr lang="en-US"/>
          </a:p>
        </c:txPr>
      </c:legendEntry>
      <c:layout>
        <c:manualLayout>
          <c:xMode val="edge"/>
          <c:yMode val="edge"/>
          <c:x val="0.14372167198719743"/>
          <c:y val="0.90133458890406304"/>
          <c:w val="0.44227228729202089"/>
          <c:h val="6.6839697982506704E-2"/>
        </c:manualLayout>
      </c:layout>
      <c:overlay val="0"/>
      <c:txPr>
        <a:bodyPr/>
        <a:lstStyle/>
        <a:p>
          <a:pPr>
            <a:defRPr sz="1400"/>
          </a:pPr>
          <a:endParaRPr lang="en-US"/>
        </a:p>
      </c:txPr>
    </c:legend>
    <c:plotVisOnly val="1"/>
    <c:dispBlanksAs val="gap"/>
    <c:showDLblsOverMax val="0"/>
  </c:chart>
  <c:txPr>
    <a:bodyPr/>
    <a:lstStyle/>
    <a:p>
      <a:pPr>
        <a:defRPr sz="1789"/>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7.523953482567057E-2"/>
          <c:y val="5.7719096994063863E-2"/>
          <c:w val="0.57387391035437596"/>
          <c:h val="0.75229357798165097"/>
        </c:manualLayout>
      </c:layout>
      <c:barChart>
        <c:barDir val="col"/>
        <c:grouping val="clustered"/>
        <c:varyColors val="0"/>
        <c:ser>
          <c:idx val="2"/>
          <c:order val="0"/>
          <c:tx>
            <c:strRef>
              <c:f>Sheet1!$B$1</c:f>
              <c:strCache>
                <c:ptCount val="1"/>
                <c:pt idx="0">
                  <c:v>Your Institution</c:v>
                </c:pt>
              </c:strCache>
            </c:strRef>
          </c:tx>
          <c:spPr>
            <a:solidFill>
              <a:schemeClr val="accent2"/>
            </a:solidFill>
            <a:ln>
              <a:solidFill>
                <a:schemeClr val="bg1"/>
              </a:solidFill>
            </a:ln>
          </c:spPr>
          <c:invertIfNegative val="0"/>
          <c:dLbls>
            <c:numFmt formatCode="#,##0.00" sourceLinked="0"/>
            <c:spPr>
              <a:noFill/>
              <a:ln>
                <a:noFill/>
              </a:ln>
              <a:effectLst/>
            </c:spPr>
            <c:txPr>
              <a:bodyPr/>
              <a:lstStyle/>
              <a:p>
                <a:pPr>
                  <a:defRPr sz="14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c:v>
                </c:pt>
                <c:pt idx="1">
                  <c:v>Men</c:v>
                </c:pt>
                <c:pt idx="2">
                  <c:v>Women</c:v>
                </c:pt>
              </c:strCache>
            </c:strRef>
          </c:cat>
          <c:val>
            <c:numRef>
              <c:f>Sheet1!$B$2:$B$4</c:f>
              <c:numCache>
                <c:formatCode>0.0</c:formatCode>
                <c:ptCount val="3"/>
                <c:pt idx="0">
                  <c:v>49.3</c:v>
                </c:pt>
                <c:pt idx="1">
                  <c:v>49.1</c:v>
                </c:pt>
                <c:pt idx="2">
                  <c:v>49.5</c:v>
                </c:pt>
              </c:numCache>
            </c:numRef>
          </c:val>
          <c:extLst>
            <c:ext xmlns:c16="http://schemas.microsoft.com/office/drawing/2014/chart" uri="{C3380CC4-5D6E-409C-BE32-E72D297353CC}">
              <c16:uniqueId val="{00000000-336E-4BB7-9E15-79292B8A5706}"/>
            </c:ext>
          </c:extLst>
        </c:ser>
        <c:ser>
          <c:idx val="0"/>
          <c:order val="1"/>
          <c:tx>
            <c:strRef>
              <c:f>Sheet1!$C$1</c:f>
              <c:strCache>
                <c:ptCount val="1"/>
                <c:pt idx="0">
                  <c:v>Comparison Group</c:v>
                </c:pt>
              </c:strCache>
            </c:strRef>
          </c:tx>
          <c:spPr>
            <a:solidFill>
              <a:schemeClr val="bg1"/>
            </a:solidFill>
            <a:ln>
              <a:solidFill>
                <a:schemeClr val="bg1"/>
              </a:solidFill>
            </a:ln>
          </c:spPr>
          <c:invertIfNegative val="0"/>
          <c:dLbls>
            <c:numFmt formatCode="#,##0.00" sourceLinked="0"/>
            <c:spPr>
              <a:noFill/>
              <a:ln>
                <a:noFill/>
              </a:ln>
              <a:effectLst/>
            </c:spPr>
            <c:txPr>
              <a:bodyPr/>
              <a:lstStyle/>
              <a:p>
                <a:pPr>
                  <a:defRPr sz="14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c:v>
                </c:pt>
                <c:pt idx="1">
                  <c:v>Men</c:v>
                </c:pt>
                <c:pt idx="2">
                  <c:v>Women</c:v>
                </c:pt>
              </c:strCache>
            </c:strRef>
          </c:cat>
          <c:val>
            <c:numRef>
              <c:f>Sheet1!$C$2:$C$4</c:f>
              <c:numCache>
                <c:formatCode>0.0</c:formatCode>
                <c:ptCount val="3"/>
                <c:pt idx="0">
                  <c:v>48.4</c:v>
                </c:pt>
                <c:pt idx="1">
                  <c:v>49.6</c:v>
                </c:pt>
                <c:pt idx="2">
                  <c:v>47.7</c:v>
                </c:pt>
              </c:numCache>
            </c:numRef>
          </c:val>
          <c:extLst>
            <c:ext xmlns:c16="http://schemas.microsoft.com/office/drawing/2014/chart" uri="{C3380CC4-5D6E-409C-BE32-E72D297353CC}">
              <c16:uniqueId val="{00000001-336E-4BB7-9E15-79292B8A5706}"/>
            </c:ext>
          </c:extLst>
        </c:ser>
        <c:dLbls>
          <c:showLegendKey val="0"/>
          <c:showVal val="1"/>
          <c:showCatName val="0"/>
          <c:showSerName val="0"/>
          <c:showPercent val="0"/>
          <c:showBubbleSize val="0"/>
        </c:dLbls>
        <c:gapWidth val="50"/>
        <c:axId val="100255232"/>
        <c:axId val="36734656"/>
      </c:barChart>
      <c:catAx>
        <c:axId val="100255232"/>
        <c:scaling>
          <c:orientation val="minMax"/>
        </c:scaling>
        <c:delete val="0"/>
        <c:axPos val="b"/>
        <c:numFmt formatCode="General" sourceLinked="1"/>
        <c:majorTickMark val="none"/>
        <c:minorTickMark val="none"/>
        <c:tickLblPos val="nextTo"/>
        <c:spPr>
          <a:ln>
            <a:solidFill>
              <a:schemeClr val="bg1"/>
            </a:solidFill>
          </a:ln>
        </c:spPr>
        <c:txPr>
          <a:bodyPr rot="0" vert="horz"/>
          <a:lstStyle/>
          <a:p>
            <a:pPr>
              <a:defRPr sz="1400" b="1">
                <a:solidFill>
                  <a:schemeClr val="bg1"/>
                </a:solidFill>
              </a:defRPr>
            </a:pPr>
            <a:endParaRPr lang="en-US"/>
          </a:p>
        </c:txPr>
        <c:crossAx val="36734656"/>
        <c:crosses val="autoZero"/>
        <c:auto val="1"/>
        <c:lblAlgn val="ctr"/>
        <c:lblOffset val="100"/>
        <c:tickLblSkip val="1"/>
        <c:tickMarkSkip val="1"/>
        <c:noMultiLvlLbl val="0"/>
      </c:catAx>
      <c:valAx>
        <c:axId val="36734656"/>
        <c:scaling>
          <c:orientation val="minMax"/>
          <c:max val="100"/>
          <c:min val="0"/>
        </c:scaling>
        <c:delete val="0"/>
        <c:axPos val="l"/>
        <c:numFmt formatCode="#,##0" sourceLinked="0"/>
        <c:majorTickMark val="none"/>
        <c:minorTickMark val="none"/>
        <c:tickLblPos val="nextTo"/>
        <c:spPr>
          <a:ln>
            <a:solidFill>
              <a:schemeClr val="bg1"/>
            </a:solidFill>
          </a:ln>
        </c:spPr>
        <c:txPr>
          <a:bodyPr rot="0" vert="horz"/>
          <a:lstStyle/>
          <a:p>
            <a:pPr>
              <a:defRPr sz="1400" b="1">
                <a:solidFill>
                  <a:schemeClr val="bg1"/>
                </a:solidFill>
              </a:defRPr>
            </a:pPr>
            <a:endParaRPr lang="en-US"/>
          </a:p>
        </c:txPr>
        <c:crossAx val="100255232"/>
        <c:crosses val="autoZero"/>
        <c:crossBetween val="between"/>
        <c:majorUnit val="10"/>
      </c:valAx>
      <c:spPr>
        <a:noFill/>
        <a:ln w="25386">
          <a:noFill/>
        </a:ln>
      </c:spPr>
    </c:plotArea>
    <c:legend>
      <c:legendPos val="b"/>
      <c:layout>
        <c:manualLayout>
          <c:xMode val="edge"/>
          <c:yMode val="edge"/>
          <c:x val="0.10838129207079124"/>
          <c:y val="0.92130127298444131"/>
          <c:w val="0.44227228729202089"/>
          <c:h val="6.7383309759547386E-2"/>
        </c:manualLayout>
      </c:layout>
      <c:overlay val="0"/>
      <c:txPr>
        <a:bodyPr/>
        <a:lstStyle/>
        <a:p>
          <a:pPr>
            <a:defRPr sz="1400" b="1">
              <a:solidFill>
                <a:schemeClr val="bg1"/>
              </a:solidFill>
            </a:defRPr>
          </a:pPr>
          <a:endParaRPr lang="en-US"/>
        </a:p>
      </c:txPr>
    </c:legend>
    <c:plotVisOnly val="1"/>
    <c:dispBlanksAs val="gap"/>
    <c:showDLblsOverMax val="0"/>
  </c:chart>
  <c:txPr>
    <a:bodyPr/>
    <a:lstStyle/>
    <a:p>
      <a:pPr>
        <a:defRPr sz="1788"/>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93282149712092499"/>
        </c:manualLayout>
      </c:layout>
      <c:barChart>
        <c:barDir val="col"/>
        <c:grouping val="stacked"/>
        <c:varyColors val="0"/>
        <c:ser>
          <c:idx val="0"/>
          <c:order val="0"/>
          <c:tx>
            <c:strRef>
              <c:f>Sheet1!$C$1</c:f>
              <c:strCache>
                <c:ptCount val="1"/>
                <c:pt idx="0">
                  <c:v>Occasionally</c:v>
                </c:pt>
              </c:strCache>
            </c:strRef>
          </c:tx>
          <c:spPr>
            <a:solidFill>
              <a:schemeClr val="accent2">
                <a:lumMod val="60000"/>
                <a:lumOff val="40000"/>
              </a:schemeClr>
            </a:solidFill>
            <a:ln>
              <a:solidFill>
                <a:schemeClr val="bg1"/>
              </a:solidFill>
            </a:ln>
            <a:effectLst/>
          </c:spPr>
          <c:invertIfNegative val="0"/>
          <c:dPt>
            <c:idx val="1"/>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1-1522-4230-A39F-3BC3A3AA099A}"/>
              </c:ext>
            </c:extLst>
          </c:dPt>
          <c:dPt>
            <c:idx val="3"/>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3-1522-4230-A39F-3BC3A3AA099A}"/>
              </c:ext>
            </c:extLst>
          </c:dPt>
          <c:dPt>
            <c:idx val="5"/>
            <c:invertIfNegative val="0"/>
            <c:bubble3D val="0"/>
            <c:spPr>
              <a:solidFill>
                <a:schemeClr val="bg1">
                  <a:lumMod val="50000"/>
                  <a:lumOff val="50000"/>
                </a:schemeClr>
              </a:solidFill>
              <a:ln>
                <a:solidFill>
                  <a:schemeClr val="bg1"/>
                </a:solidFill>
              </a:ln>
              <a:effectLst/>
            </c:spPr>
            <c:extLst>
              <c:ext xmlns:c16="http://schemas.microsoft.com/office/drawing/2014/chart" uri="{C3380CC4-5D6E-409C-BE32-E72D297353CC}">
                <c16:uniqueId val="{00000005-1522-4230-A39F-3BC3A3AA099A}"/>
              </c:ext>
            </c:extLst>
          </c:dPt>
          <c:dLbls>
            <c:numFmt formatCode="0.0%" sourceLinked="0"/>
            <c:spPr>
              <a:noFill/>
              <a:ln>
                <a:noFill/>
              </a:ln>
              <a:effectLst/>
            </c:spPr>
            <c:txPr>
              <a:bodyPr/>
              <a:lstStyle/>
              <a:p>
                <a:pPr>
                  <a:defRPr sz="1400" b="1" baseline="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5"/>
                <c:pt idx="0">
                  <c:v>Academic Advising</c:v>
                </c:pt>
                <c:pt idx="2">
                  <c:v>Attended Professors' Office Hour</c:v>
                </c:pt>
                <c:pt idx="4">
                  <c:v>Career Counseling and Advising</c:v>
                </c:pt>
              </c:strCache>
            </c:strRef>
          </c:cat>
          <c:val>
            <c:numRef>
              <c:f>Sheet1!$C$2:$C$7</c:f>
              <c:numCache>
                <c:formatCode>0.0%</c:formatCode>
                <c:ptCount val="6"/>
                <c:pt idx="0">
                  <c:v>0.316</c:v>
                </c:pt>
                <c:pt idx="1">
                  <c:v>0.2</c:v>
                </c:pt>
                <c:pt idx="2">
                  <c:v>0.21099999999999999</c:v>
                </c:pt>
                <c:pt idx="3">
                  <c:v>0.14499999999999999</c:v>
                </c:pt>
                <c:pt idx="4">
                  <c:v>0.36799999999999999</c:v>
                </c:pt>
                <c:pt idx="5">
                  <c:v>0.115</c:v>
                </c:pt>
              </c:numCache>
            </c:numRef>
          </c:val>
          <c:extLst>
            <c:ext xmlns:c16="http://schemas.microsoft.com/office/drawing/2014/chart" uri="{C3380CC4-5D6E-409C-BE32-E72D297353CC}">
              <c16:uniqueId val="{00000009-1522-4230-A39F-3BC3A3AA099A}"/>
            </c:ext>
          </c:extLst>
        </c:ser>
        <c:ser>
          <c:idx val="1"/>
          <c:order val="1"/>
          <c:tx>
            <c:strRef>
              <c:f>Sheet1!$D$1</c:f>
              <c:strCache>
                <c:ptCount val="1"/>
                <c:pt idx="0">
                  <c:v>Frequently</c:v>
                </c:pt>
              </c:strCache>
            </c:strRef>
          </c:tx>
          <c:spPr>
            <a:ln>
              <a:solidFill>
                <a:schemeClr val="bg1"/>
              </a:solidFill>
            </a:ln>
            <a:effectLst/>
          </c:spPr>
          <c:invertIfNegative val="0"/>
          <c:dPt>
            <c:idx val="0"/>
            <c:invertIfNegative val="0"/>
            <c:bubble3D val="0"/>
            <c:spPr>
              <a:solidFill>
                <a:schemeClr val="accent2"/>
              </a:solidFill>
              <a:ln>
                <a:solidFill>
                  <a:schemeClr val="bg1"/>
                </a:solidFill>
              </a:ln>
              <a:effectLst/>
            </c:spPr>
            <c:extLst>
              <c:ext xmlns:c16="http://schemas.microsoft.com/office/drawing/2014/chart" uri="{C3380CC4-5D6E-409C-BE32-E72D297353CC}">
                <c16:uniqueId val="{0000000B-1522-4230-A39F-3BC3A3AA099A}"/>
              </c:ext>
            </c:extLst>
          </c:dPt>
          <c:dPt>
            <c:idx val="1"/>
            <c:invertIfNegative val="0"/>
            <c:bubble3D val="0"/>
            <c:spPr>
              <a:solidFill>
                <a:schemeClr val="bg1"/>
              </a:solidFill>
              <a:ln>
                <a:solidFill>
                  <a:schemeClr val="bg1"/>
                </a:solidFill>
              </a:ln>
              <a:effectLst/>
            </c:spPr>
            <c:extLst>
              <c:ext xmlns:c16="http://schemas.microsoft.com/office/drawing/2014/chart" uri="{C3380CC4-5D6E-409C-BE32-E72D297353CC}">
                <c16:uniqueId val="{0000000D-1522-4230-A39F-3BC3A3AA099A}"/>
              </c:ext>
            </c:extLst>
          </c:dPt>
          <c:dPt>
            <c:idx val="2"/>
            <c:invertIfNegative val="0"/>
            <c:bubble3D val="0"/>
            <c:spPr>
              <a:solidFill>
                <a:schemeClr val="accent2"/>
              </a:solidFill>
              <a:ln>
                <a:solidFill>
                  <a:schemeClr val="bg1"/>
                </a:solidFill>
              </a:ln>
              <a:effectLst/>
            </c:spPr>
            <c:extLst>
              <c:ext xmlns:c16="http://schemas.microsoft.com/office/drawing/2014/chart" uri="{C3380CC4-5D6E-409C-BE32-E72D297353CC}">
                <c16:uniqueId val="{0000000F-1522-4230-A39F-3BC3A3AA099A}"/>
              </c:ext>
            </c:extLst>
          </c:dPt>
          <c:dPt>
            <c:idx val="3"/>
            <c:invertIfNegative val="0"/>
            <c:bubble3D val="0"/>
            <c:spPr>
              <a:solidFill>
                <a:schemeClr val="bg1"/>
              </a:solidFill>
              <a:ln>
                <a:solidFill>
                  <a:schemeClr val="bg1"/>
                </a:solidFill>
              </a:ln>
              <a:effectLst/>
            </c:spPr>
            <c:extLst>
              <c:ext xmlns:c16="http://schemas.microsoft.com/office/drawing/2014/chart" uri="{C3380CC4-5D6E-409C-BE32-E72D297353CC}">
                <c16:uniqueId val="{00000011-1522-4230-A39F-3BC3A3AA099A}"/>
              </c:ext>
            </c:extLst>
          </c:dPt>
          <c:dPt>
            <c:idx val="4"/>
            <c:invertIfNegative val="0"/>
            <c:bubble3D val="0"/>
            <c:spPr>
              <a:solidFill>
                <a:schemeClr val="accent2"/>
              </a:solidFill>
              <a:ln>
                <a:solidFill>
                  <a:schemeClr val="bg1"/>
                </a:solidFill>
              </a:ln>
              <a:effectLst/>
            </c:spPr>
            <c:extLst>
              <c:ext xmlns:c16="http://schemas.microsoft.com/office/drawing/2014/chart" uri="{C3380CC4-5D6E-409C-BE32-E72D297353CC}">
                <c16:uniqueId val="{00000013-1522-4230-A39F-3BC3A3AA099A}"/>
              </c:ext>
            </c:extLst>
          </c:dPt>
          <c:dPt>
            <c:idx val="5"/>
            <c:invertIfNegative val="0"/>
            <c:bubble3D val="0"/>
            <c:spPr>
              <a:solidFill>
                <a:schemeClr val="bg1"/>
              </a:solidFill>
              <a:ln>
                <a:solidFill>
                  <a:schemeClr val="bg1"/>
                </a:solidFill>
              </a:ln>
              <a:effectLst/>
            </c:spPr>
            <c:extLst>
              <c:ext xmlns:c16="http://schemas.microsoft.com/office/drawing/2014/chart" uri="{C3380CC4-5D6E-409C-BE32-E72D297353CC}">
                <c16:uniqueId val="{00000015-1522-4230-A39F-3BC3A3AA099A}"/>
              </c:ext>
            </c:extLst>
          </c:dPt>
          <c:dLbls>
            <c:numFmt formatCode="0.0%" sourceLinked="0"/>
            <c:spPr>
              <a:noFill/>
              <a:ln>
                <a:noFill/>
              </a:ln>
              <a:effectLst/>
            </c:spPr>
            <c:txPr>
              <a:bodyPr/>
              <a:lstStyle/>
              <a:p>
                <a:pPr>
                  <a:defRPr sz="1400" b="1" baseline="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5"/>
                <c:pt idx="0">
                  <c:v>Academic Advising</c:v>
                </c:pt>
                <c:pt idx="2">
                  <c:v>Attended Professors' Office Hour</c:v>
                </c:pt>
                <c:pt idx="4">
                  <c:v>Career Counseling and Advising</c:v>
                </c:pt>
              </c:strCache>
            </c:strRef>
          </c:cat>
          <c:val>
            <c:numRef>
              <c:f>Sheet1!$D$2:$D$7</c:f>
              <c:numCache>
                <c:formatCode>0.0%</c:formatCode>
                <c:ptCount val="6"/>
                <c:pt idx="0">
                  <c:v>0.57899999999999996</c:v>
                </c:pt>
                <c:pt idx="1">
                  <c:v>0.66200000000000003</c:v>
                </c:pt>
                <c:pt idx="2">
                  <c:v>0.36799999999999999</c:v>
                </c:pt>
                <c:pt idx="3">
                  <c:v>0.42699999999999999</c:v>
                </c:pt>
                <c:pt idx="4">
                  <c:v>0.52600000000000002</c:v>
                </c:pt>
                <c:pt idx="5">
                  <c:v>0.48099999999999998</c:v>
                </c:pt>
              </c:numCache>
            </c:numRef>
          </c:val>
          <c:extLst>
            <c:ext xmlns:c16="http://schemas.microsoft.com/office/drawing/2014/chart" uri="{C3380CC4-5D6E-409C-BE32-E72D297353CC}">
              <c16:uniqueId val="{00000016-1522-4230-A39F-3BC3A3AA099A}"/>
            </c:ext>
          </c:extLst>
        </c:ser>
        <c:dLbls>
          <c:showLegendKey val="0"/>
          <c:showVal val="0"/>
          <c:showCatName val="0"/>
          <c:showSerName val="0"/>
          <c:showPercent val="0"/>
          <c:showBubbleSize val="0"/>
        </c:dLbls>
        <c:gapWidth val="90"/>
        <c:overlap val="100"/>
        <c:axId val="148801024"/>
        <c:axId val="36736960"/>
      </c:barChart>
      <c:catAx>
        <c:axId val="148801024"/>
        <c:scaling>
          <c:orientation val="minMax"/>
        </c:scaling>
        <c:delete val="0"/>
        <c:axPos val="b"/>
        <c:majorGridlines>
          <c:spPr>
            <a:ln>
              <a:solidFill>
                <a:schemeClr val="bg1"/>
              </a:solidFill>
            </a:ln>
          </c:spPr>
        </c:majorGridlines>
        <c:numFmt formatCode="General" sourceLinked="0"/>
        <c:majorTickMark val="none"/>
        <c:minorTickMark val="none"/>
        <c:tickLblPos val="none"/>
        <c:spPr>
          <a:ln>
            <a:solidFill>
              <a:schemeClr val="bg1"/>
            </a:solidFill>
          </a:ln>
        </c:spPr>
        <c:crossAx val="36736960"/>
        <c:crosses val="autoZero"/>
        <c:auto val="1"/>
        <c:lblAlgn val="ctr"/>
        <c:lblOffset val="100"/>
        <c:tickLblSkip val="2"/>
        <c:tickMarkSkip val="2"/>
        <c:noMultiLvlLbl val="0"/>
      </c:catAx>
      <c:valAx>
        <c:axId val="36736960"/>
        <c:scaling>
          <c:orientation val="minMax"/>
          <c:max val="1"/>
          <c:min val="0"/>
        </c:scaling>
        <c:delete val="0"/>
        <c:axPos val="l"/>
        <c:numFmt formatCode="0%" sourceLinked="0"/>
        <c:majorTickMark val="none"/>
        <c:minorTickMark val="none"/>
        <c:tickLblPos val="nextTo"/>
        <c:spPr>
          <a:ln>
            <a:solidFill>
              <a:schemeClr val="bg1"/>
            </a:solidFill>
          </a:ln>
          <a:effectLst/>
        </c:spPr>
        <c:txPr>
          <a:bodyPr rot="0" vert="horz"/>
          <a:lstStyle/>
          <a:p>
            <a:pPr>
              <a:defRPr sz="1400" b="1">
                <a:solidFill>
                  <a:schemeClr val="bg1"/>
                </a:solidFill>
                <a:effectLst>
                  <a:outerShdw sx="1000" sy="1000" algn="ctr" rotWithShape="0">
                    <a:schemeClr val="bg1"/>
                  </a:outerShdw>
                </a:effectLst>
                <a:latin typeface="+mn-lt"/>
                <a:ea typeface="Franklin Gothic Book" charset="0"/>
                <a:cs typeface="Franklin Gothic Book" charset="0"/>
              </a:defRPr>
            </a:pPr>
            <a:endParaRPr lang="en-US"/>
          </a:p>
        </c:txPr>
        <c:crossAx val="148801024"/>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93282149712092499"/>
        </c:manualLayout>
      </c:layout>
      <c:barChart>
        <c:barDir val="col"/>
        <c:grouping val="stacked"/>
        <c:varyColors val="0"/>
        <c:ser>
          <c:idx val="0"/>
          <c:order val="0"/>
          <c:tx>
            <c:strRef>
              <c:f>Sheet1!$C$1</c:f>
              <c:strCache>
                <c:ptCount val="1"/>
                <c:pt idx="0">
                  <c:v>Occasionally</c:v>
                </c:pt>
              </c:strCache>
            </c:strRef>
          </c:tx>
          <c:spPr>
            <a:ln>
              <a:solidFill>
                <a:schemeClr val="bg1"/>
              </a:solidFill>
            </a:ln>
          </c:spPr>
          <c:invertIfNegative val="0"/>
          <c:dPt>
            <c:idx val="0"/>
            <c:invertIfNegative val="0"/>
            <c:bubble3D val="0"/>
            <c:spPr>
              <a:solidFill>
                <a:schemeClr val="accent2">
                  <a:lumMod val="60000"/>
                  <a:lumOff val="40000"/>
                </a:schemeClr>
              </a:solidFill>
              <a:ln>
                <a:solidFill>
                  <a:schemeClr val="bg1"/>
                </a:solidFill>
              </a:ln>
            </c:spPr>
            <c:extLst>
              <c:ext xmlns:c16="http://schemas.microsoft.com/office/drawing/2014/chart" uri="{C3380CC4-5D6E-409C-BE32-E72D297353CC}">
                <c16:uniqueId val="{00000001-BDE5-4188-A4DA-CB14F735F888}"/>
              </c:ext>
            </c:extLst>
          </c:dPt>
          <c:dPt>
            <c:idx val="1"/>
            <c:invertIfNegative val="0"/>
            <c:bubble3D val="0"/>
            <c:spPr>
              <a:solidFill>
                <a:schemeClr val="bg1">
                  <a:lumMod val="50000"/>
                  <a:lumOff val="50000"/>
                </a:schemeClr>
              </a:solidFill>
              <a:ln>
                <a:solidFill>
                  <a:schemeClr val="bg1"/>
                </a:solidFill>
              </a:ln>
            </c:spPr>
            <c:extLst>
              <c:ext xmlns:c16="http://schemas.microsoft.com/office/drawing/2014/chart" uri="{C3380CC4-5D6E-409C-BE32-E72D297353CC}">
                <c16:uniqueId val="{00000003-BDE5-4188-A4DA-CB14F735F888}"/>
              </c:ext>
            </c:extLst>
          </c:dPt>
          <c:dPt>
            <c:idx val="2"/>
            <c:invertIfNegative val="0"/>
            <c:bubble3D val="0"/>
            <c:spPr>
              <a:solidFill>
                <a:schemeClr val="accent2">
                  <a:lumMod val="60000"/>
                  <a:lumOff val="40000"/>
                </a:schemeClr>
              </a:solidFill>
              <a:ln>
                <a:solidFill>
                  <a:schemeClr val="bg1"/>
                </a:solidFill>
              </a:ln>
            </c:spPr>
            <c:extLst>
              <c:ext xmlns:c16="http://schemas.microsoft.com/office/drawing/2014/chart" uri="{C3380CC4-5D6E-409C-BE32-E72D297353CC}">
                <c16:uniqueId val="{00000005-BDE5-4188-A4DA-CB14F735F888}"/>
              </c:ext>
            </c:extLst>
          </c:dPt>
          <c:dPt>
            <c:idx val="3"/>
            <c:invertIfNegative val="0"/>
            <c:bubble3D val="0"/>
            <c:spPr>
              <a:solidFill>
                <a:schemeClr val="bg1">
                  <a:lumMod val="50000"/>
                  <a:lumOff val="50000"/>
                </a:schemeClr>
              </a:solidFill>
              <a:ln>
                <a:solidFill>
                  <a:schemeClr val="bg1"/>
                </a:solidFill>
              </a:ln>
            </c:spPr>
            <c:extLst>
              <c:ext xmlns:c16="http://schemas.microsoft.com/office/drawing/2014/chart" uri="{C3380CC4-5D6E-409C-BE32-E72D297353CC}">
                <c16:uniqueId val="{00000007-BDE5-4188-A4DA-CB14F735F888}"/>
              </c:ext>
            </c:extLst>
          </c:dPt>
          <c:dPt>
            <c:idx val="4"/>
            <c:invertIfNegative val="0"/>
            <c:bubble3D val="0"/>
            <c:spPr>
              <a:solidFill>
                <a:schemeClr val="accent2">
                  <a:lumMod val="60000"/>
                  <a:lumOff val="40000"/>
                </a:schemeClr>
              </a:solidFill>
              <a:ln>
                <a:solidFill>
                  <a:schemeClr val="bg1"/>
                </a:solidFill>
              </a:ln>
            </c:spPr>
            <c:extLst>
              <c:ext xmlns:c16="http://schemas.microsoft.com/office/drawing/2014/chart" uri="{C3380CC4-5D6E-409C-BE32-E72D297353CC}">
                <c16:uniqueId val="{00000009-BDE5-4188-A4DA-CB14F735F888}"/>
              </c:ext>
            </c:extLst>
          </c:dPt>
          <c:dPt>
            <c:idx val="5"/>
            <c:invertIfNegative val="0"/>
            <c:bubble3D val="0"/>
            <c:spPr>
              <a:solidFill>
                <a:schemeClr val="bg1">
                  <a:lumMod val="50000"/>
                  <a:lumOff val="50000"/>
                </a:schemeClr>
              </a:solidFill>
              <a:ln>
                <a:solidFill>
                  <a:schemeClr val="bg1"/>
                </a:solidFill>
              </a:ln>
            </c:spPr>
            <c:extLst>
              <c:ext xmlns:c16="http://schemas.microsoft.com/office/drawing/2014/chart" uri="{C3380CC4-5D6E-409C-BE32-E72D297353CC}">
                <c16:uniqueId val="{0000000B-BDE5-4188-A4DA-CB14F735F888}"/>
              </c:ext>
            </c:extLst>
          </c:dPt>
          <c:dLbls>
            <c:numFmt formatCode="0.0%" sourceLinked="0"/>
            <c:spPr>
              <a:noFill/>
              <a:ln>
                <a:noFill/>
              </a:ln>
              <a:effectLst/>
            </c:spPr>
            <c:txPr>
              <a:bodyPr/>
              <a:lstStyle/>
              <a:p>
                <a:pPr>
                  <a:defRPr sz="1400" b="1" baseline="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5"/>
                <c:pt idx="0">
                  <c:v>Financial Aid Advising</c:v>
                </c:pt>
                <c:pt idx="2">
                  <c:v>Career Counseling</c:v>
                </c:pt>
                <c:pt idx="4">
                  <c:v>Attended professors' office hours</c:v>
                </c:pt>
              </c:strCache>
            </c:strRef>
          </c:cat>
          <c:val>
            <c:numRef>
              <c:f>Sheet1!$C$2:$C$7</c:f>
              <c:numCache>
                <c:formatCode>0.0%</c:formatCode>
                <c:ptCount val="6"/>
                <c:pt idx="0">
                  <c:v>0.316</c:v>
                </c:pt>
                <c:pt idx="1">
                  <c:v>0.2</c:v>
                </c:pt>
                <c:pt idx="2">
                  <c:v>0.21099999999999999</c:v>
                </c:pt>
                <c:pt idx="3">
                  <c:v>0.14499999999999999</c:v>
                </c:pt>
                <c:pt idx="4">
                  <c:v>0.2</c:v>
                </c:pt>
                <c:pt idx="5">
                  <c:v>0.21</c:v>
                </c:pt>
              </c:numCache>
            </c:numRef>
          </c:val>
          <c:extLst>
            <c:ext xmlns:c16="http://schemas.microsoft.com/office/drawing/2014/chart" uri="{C3380CC4-5D6E-409C-BE32-E72D297353CC}">
              <c16:uniqueId val="{0000000C-BDE5-4188-A4DA-CB14F735F888}"/>
            </c:ext>
          </c:extLst>
        </c:ser>
        <c:ser>
          <c:idx val="1"/>
          <c:order val="1"/>
          <c:tx>
            <c:strRef>
              <c:f>Sheet1!$D$1</c:f>
              <c:strCache>
                <c:ptCount val="1"/>
                <c:pt idx="0">
                  <c:v>Frequently</c:v>
                </c:pt>
              </c:strCache>
            </c:strRef>
          </c:tx>
          <c:spPr>
            <a:ln>
              <a:solidFill>
                <a:schemeClr val="bg1"/>
              </a:solidFill>
            </a:ln>
          </c:spPr>
          <c:invertIfNegative val="0"/>
          <c:dPt>
            <c:idx val="0"/>
            <c:invertIfNegative val="0"/>
            <c:bubble3D val="0"/>
            <c:spPr>
              <a:solidFill>
                <a:schemeClr val="accent2"/>
              </a:solidFill>
              <a:ln>
                <a:solidFill>
                  <a:schemeClr val="bg1"/>
                </a:solidFill>
              </a:ln>
            </c:spPr>
            <c:extLst>
              <c:ext xmlns:c16="http://schemas.microsoft.com/office/drawing/2014/chart" uri="{C3380CC4-5D6E-409C-BE32-E72D297353CC}">
                <c16:uniqueId val="{0000000E-BDE5-4188-A4DA-CB14F735F888}"/>
              </c:ext>
            </c:extLst>
          </c:dPt>
          <c:dPt>
            <c:idx val="1"/>
            <c:invertIfNegative val="0"/>
            <c:bubble3D val="0"/>
            <c:spPr>
              <a:solidFill>
                <a:schemeClr val="bg1"/>
              </a:solidFill>
              <a:ln>
                <a:solidFill>
                  <a:schemeClr val="bg1"/>
                </a:solidFill>
              </a:ln>
            </c:spPr>
            <c:extLst>
              <c:ext xmlns:c16="http://schemas.microsoft.com/office/drawing/2014/chart" uri="{C3380CC4-5D6E-409C-BE32-E72D297353CC}">
                <c16:uniqueId val="{00000010-BDE5-4188-A4DA-CB14F735F888}"/>
              </c:ext>
            </c:extLst>
          </c:dPt>
          <c:dPt>
            <c:idx val="2"/>
            <c:invertIfNegative val="0"/>
            <c:bubble3D val="0"/>
            <c:spPr>
              <a:solidFill>
                <a:schemeClr val="accent2"/>
              </a:solidFill>
              <a:ln>
                <a:solidFill>
                  <a:schemeClr val="bg1"/>
                </a:solidFill>
              </a:ln>
            </c:spPr>
            <c:extLst>
              <c:ext xmlns:c16="http://schemas.microsoft.com/office/drawing/2014/chart" uri="{C3380CC4-5D6E-409C-BE32-E72D297353CC}">
                <c16:uniqueId val="{00000012-BDE5-4188-A4DA-CB14F735F888}"/>
              </c:ext>
            </c:extLst>
          </c:dPt>
          <c:dPt>
            <c:idx val="3"/>
            <c:invertIfNegative val="0"/>
            <c:bubble3D val="0"/>
            <c:spPr>
              <a:solidFill>
                <a:schemeClr val="bg1"/>
              </a:solidFill>
              <a:ln>
                <a:solidFill>
                  <a:schemeClr val="bg1"/>
                </a:solidFill>
              </a:ln>
            </c:spPr>
            <c:extLst>
              <c:ext xmlns:c16="http://schemas.microsoft.com/office/drawing/2014/chart" uri="{C3380CC4-5D6E-409C-BE32-E72D297353CC}">
                <c16:uniqueId val="{00000014-BDE5-4188-A4DA-CB14F735F888}"/>
              </c:ext>
            </c:extLst>
          </c:dPt>
          <c:dPt>
            <c:idx val="4"/>
            <c:invertIfNegative val="0"/>
            <c:bubble3D val="0"/>
            <c:spPr>
              <a:solidFill>
                <a:schemeClr val="accent2"/>
              </a:solidFill>
              <a:ln>
                <a:solidFill>
                  <a:schemeClr val="bg1"/>
                </a:solidFill>
              </a:ln>
            </c:spPr>
            <c:extLst>
              <c:ext xmlns:c16="http://schemas.microsoft.com/office/drawing/2014/chart" uri="{C3380CC4-5D6E-409C-BE32-E72D297353CC}">
                <c16:uniqueId val="{00000016-BDE5-4188-A4DA-CB14F735F888}"/>
              </c:ext>
            </c:extLst>
          </c:dPt>
          <c:dPt>
            <c:idx val="5"/>
            <c:invertIfNegative val="0"/>
            <c:bubble3D val="0"/>
            <c:spPr>
              <a:solidFill>
                <a:schemeClr val="bg1"/>
              </a:solidFill>
              <a:ln>
                <a:solidFill>
                  <a:schemeClr val="bg1"/>
                </a:solidFill>
              </a:ln>
            </c:spPr>
            <c:extLst>
              <c:ext xmlns:c16="http://schemas.microsoft.com/office/drawing/2014/chart" uri="{C3380CC4-5D6E-409C-BE32-E72D297353CC}">
                <c16:uniqueId val="{00000018-BDE5-4188-A4DA-CB14F735F888}"/>
              </c:ext>
            </c:extLst>
          </c:dPt>
          <c:dLbls>
            <c:numFmt formatCode="0.0%" sourceLinked="0"/>
            <c:spPr>
              <a:noFill/>
              <a:ln>
                <a:noFill/>
              </a:ln>
              <a:effectLst/>
            </c:spPr>
            <c:txPr>
              <a:bodyPr/>
              <a:lstStyle/>
              <a:p>
                <a:pPr>
                  <a:defRPr sz="1400" b="1" baseline="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5"/>
                <c:pt idx="0">
                  <c:v>Financial Aid Advising</c:v>
                </c:pt>
                <c:pt idx="2">
                  <c:v>Career Counseling</c:v>
                </c:pt>
                <c:pt idx="4">
                  <c:v>Attended professors' office hours</c:v>
                </c:pt>
              </c:strCache>
            </c:strRef>
          </c:cat>
          <c:val>
            <c:numRef>
              <c:f>Sheet1!$D$2:$D$7</c:f>
              <c:numCache>
                <c:formatCode>0.0%</c:formatCode>
                <c:ptCount val="6"/>
                <c:pt idx="0">
                  <c:v>0.57899999999999996</c:v>
                </c:pt>
                <c:pt idx="1">
                  <c:v>0.66200000000000003</c:v>
                </c:pt>
                <c:pt idx="2">
                  <c:v>0.36799999999999999</c:v>
                </c:pt>
                <c:pt idx="3">
                  <c:v>0.42699999999999999</c:v>
                </c:pt>
                <c:pt idx="4">
                  <c:v>0.21</c:v>
                </c:pt>
                <c:pt idx="5">
                  <c:v>0.22</c:v>
                </c:pt>
              </c:numCache>
            </c:numRef>
          </c:val>
          <c:extLst>
            <c:ext xmlns:c16="http://schemas.microsoft.com/office/drawing/2014/chart" uri="{C3380CC4-5D6E-409C-BE32-E72D297353CC}">
              <c16:uniqueId val="{00000019-BDE5-4188-A4DA-CB14F735F888}"/>
            </c:ext>
          </c:extLst>
        </c:ser>
        <c:dLbls>
          <c:showLegendKey val="0"/>
          <c:showVal val="1"/>
          <c:showCatName val="0"/>
          <c:showSerName val="0"/>
          <c:showPercent val="0"/>
          <c:showBubbleSize val="0"/>
        </c:dLbls>
        <c:gapWidth val="90"/>
        <c:overlap val="100"/>
        <c:axId val="148800512"/>
        <c:axId val="36739264"/>
      </c:barChart>
      <c:catAx>
        <c:axId val="148800512"/>
        <c:scaling>
          <c:orientation val="minMax"/>
        </c:scaling>
        <c:delete val="0"/>
        <c:axPos val="b"/>
        <c:majorGridlines>
          <c:spPr>
            <a:ln>
              <a:solidFill>
                <a:schemeClr val="bg1"/>
              </a:solidFill>
            </a:ln>
          </c:spPr>
        </c:majorGridlines>
        <c:numFmt formatCode="General" sourceLinked="0"/>
        <c:majorTickMark val="none"/>
        <c:minorTickMark val="none"/>
        <c:tickLblPos val="none"/>
        <c:spPr>
          <a:ln>
            <a:solidFill>
              <a:schemeClr val="bg1"/>
            </a:solidFill>
          </a:ln>
        </c:spPr>
        <c:crossAx val="36739264"/>
        <c:crosses val="autoZero"/>
        <c:auto val="1"/>
        <c:lblAlgn val="ctr"/>
        <c:lblOffset val="100"/>
        <c:tickLblSkip val="2"/>
        <c:tickMarkSkip val="2"/>
        <c:noMultiLvlLbl val="0"/>
      </c:catAx>
      <c:valAx>
        <c:axId val="36739264"/>
        <c:scaling>
          <c:orientation val="minMax"/>
          <c:max val="1"/>
          <c:min val="0"/>
        </c:scaling>
        <c:delete val="0"/>
        <c:axPos val="l"/>
        <c:numFmt formatCode="0%" sourceLinked="0"/>
        <c:majorTickMark val="none"/>
        <c:minorTickMark val="none"/>
        <c:tickLblPos val="nextTo"/>
        <c:spPr>
          <a:ln>
            <a:solidFill>
              <a:schemeClr val="bg1"/>
            </a:solidFill>
          </a:ln>
        </c:spPr>
        <c:txPr>
          <a:bodyPr rot="0" vert="horz"/>
          <a:lstStyle/>
          <a:p>
            <a:pPr>
              <a:defRPr b="1">
                <a:solidFill>
                  <a:schemeClr val="bg1"/>
                </a:solidFill>
              </a:defRPr>
            </a:pPr>
            <a:endParaRPr lang="en-US"/>
          </a:p>
        </c:txPr>
        <c:crossAx val="148800512"/>
        <c:crosses val="autoZero"/>
        <c:crossBetween val="between"/>
        <c:majorUnit val="0.1"/>
      </c:valAx>
      <c:spPr>
        <a:noFill/>
        <a:ln w="25398">
          <a:noFill/>
        </a:ln>
      </c:spPr>
    </c:plotArea>
    <c:plotVisOnly val="1"/>
    <c:dispBlanksAs val="gap"/>
    <c:showDLblsOverMax val="0"/>
  </c:chart>
  <c:txPr>
    <a:bodyPr/>
    <a:lstStyle/>
    <a:p>
      <a:pPr>
        <a:defRPr sz="12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5.4443983975687255E-2"/>
          <c:y val="6.8943124960104504E-2"/>
          <c:w val="0.58540924160795693"/>
          <c:h val="0.74190018838864691"/>
        </c:manualLayout>
      </c:layout>
      <c:barChart>
        <c:barDir val="col"/>
        <c:grouping val="clustered"/>
        <c:varyColors val="0"/>
        <c:ser>
          <c:idx val="2"/>
          <c:order val="0"/>
          <c:tx>
            <c:strRef>
              <c:f>Sheet1!$B$1</c:f>
              <c:strCache>
                <c:ptCount val="1"/>
                <c:pt idx="0">
                  <c:v>Your Institution</c:v>
                </c:pt>
              </c:strCache>
            </c:strRef>
          </c:tx>
          <c:spPr>
            <a:solidFill>
              <a:schemeClr val="accent2"/>
            </a:solidFill>
            <a:ln>
              <a:solidFill>
                <a:schemeClr val="bg1"/>
              </a:solidFill>
            </a:ln>
          </c:spPr>
          <c:invertIfNegative val="0"/>
          <c:dLbls>
            <c:numFmt formatCode="#,##0.00" sourceLinked="0"/>
            <c:spPr>
              <a:noFill/>
              <a:ln>
                <a:noFill/>
              </a:ln>
              <a:effectLst/>
            </c:spPr>
            <c:txPr>
              <a:bodyPr/>
              <a:lstStyle/>
              <a:p>
                <a:pPr>
                  <a:defRPr sz="14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c:v>
                </c:pt>
                <c:pt idx="1">
                  <c:v>Men</c:v>
                </c:pt>
                <c:pt idx="2">
                  <c:v>Women</c:v>
                </c:pt>
              </c:strCache>
            </c:strRef>
          </c:cat>
          <c:val>
            <c:numRef>
              <c:f>Sheet1!$B$2:$B$4</c:f>
              <c:numCache>
                <c:formatCode>0.0</c:formatCode>
                <c:ptCount val="3"/>
                <c:pt idx="0">
                  <c:v>45.7</c:v>
                </c:pt>
                <c:pt idx="1">
                  <c:v>44.1</c:v>
                </c:pt>
                <c:pt idx="2">
                  <c:v>47</c:v>
                </c:pt>
              </c:numCache>
            </c:numRef>
          </c:val>
          <c:extLst>
            <c:ext xmlns:c16="http://schemas.microsoft.com/office/drawing/2014/chart" uri="{C3380CC4-5D6E-409C-BE32-E72D297353CC}">
              <c16:uniqueId val="{00000000-986F-4A7B-ADF3-6735195B9E2D}"/>
            </c:ext>
          </c:extLst>
        </c:ser>
        <c:ser>
          <c:idx val="0"/>
          <c:order val="1"/>
          <c:tx>
            <c:strRef>
              <c:f>Sheet1!$C$1</c:f>
              <c:strCache>
                <c:ptCount val="1"/>
                <c:pt idx="0">
                  <c:v>Comparison Group</c:v>
                </c:pt>
              </c:strCache>
            </c:strRef>
          </c:tx>
          <c:spPr>
            <a:solidFill>
              <a:schemeClr val="bg1"/>
            </a:solidFill>
            <a:ln>
              <a:solidFill>
                <a:schemeClr val="bg1"/>
              </a:solidFill>
            </a:ln>
          </c:spPr>
          <c:invertIfNegative val="0"/>
          <c:dLbls>
            <c:numFmt formatCode="#,##0.00" sourceLinked="0"/>
            <c:spPr>
              <a:noFill/>
              <a:ln>
                <a:noFill/>
              </a:ln>
              <a:effectLst/>
            </c:spPr>
            <c:txPr>
              <a:bodyPr/>
              <a:lstStyle/>
              <a:p>
                <a:pPr>
                  <a:defRPr sz="14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c:v>
                </c:pt>
                <c:pt idx="1">
                  <c:v>Men</c:v>
                </c:pt>
                <c:pt idx="2">
                  <c:v>Women</c:v>
                </c:pt>
              </c:strCache>
            </c:strRef>
          </c:cat>
          <c:val>
            <c:numRef>
              <c:f>Sheet1!$C$2:$C$4</c:f>
              <c:numCache>
                <c:formatCode>0.0</c:formatCode>
                <c:ptCount val="3"/>
                <c:pt idx="0">
                  <c:v>49.2</c:v>
                </c:pt>
                <c:pt idx="1">
                  <c:v>48.3</c:v>
                </c:pt>
                <c:pt idx="2">
                  <c:v>49.7</c:v>
                </c:pt>
              </c:numCache>
            </c:numRef>
          </c:val>
          <c:extLst>
            <c:ext xmlns:c16="http://schemas.microsoft.com/office/drawing/2014/chart" uri="{C3380CC4-5D6E-409C-BE32-E72D297353CC}">
              <c16:uniqueId val="{00000001-986F-4A7B-ADF3-6735195B9E2D}"/>
            </c:ext>
          </c:extLst>
        </c:ser>
        <c:dLbls>
          <c:showLegendKey val="0"/>
          <c:showVal val="1"/>
          <c:showCatName val="0"/>
          <c:showSerName val="0"/>
          <c:showPercent val="0"/>
          <c:showBubbleSize val="0"/>
        </c:dLbls>
        <c:gapWidth val="50"/>
        <c:axId val="85413376"/>
        <c:axId val="85984384"/>
      </c:barChart>
      <c:catAx>
        <c:axId val="85413376"/>
        <c:scaling>
          <c:orientation val="minMax"/>
        </c:scaling>
        <c:delete val="0"/>
        <c:axPos val="b"/>
        <c:numFmt formatCode="General" sourceLinked="1"/>
        <c:majorTickMark val="none"/>
        <c:minorTickMark val="none"/>
        <c:tickLblPos val="nextTo"/>
        <c:spPr>
          <a:ln>
            <a:solidFill>
              <a:schemeClr val="bg1"/>
            </a:solidFill>
          </a:ln>
        </c:spPr>
        <c:txPr>
          <a:bodyPr rot="0" vert="horz"/>
          <a:lstStyle/>
          <a:p>
            <a:pPr>
              <a:defRPr sz="1400" b="1">
                <a:solidFill>
                  <a:schemeClr val="bg1"/>
                </a:solidFill>
              </a:defRPr>
            </a:pPr>
            <a:endParaRPr lang="en-US"/>
          </a:p>
        </c:txPr>
        <c:crossAx val="85984384"/>
        <c:crosses val="autoZero"/>
        <c:auto val="1"/>
        <c:lblAlgn val="ctr"/>
        <c:lblOffset val="100"/>
        <c:tickLblSkip val="1"/>
        <c:tickMarkSkip val="1"/>
        <c:noMultiLvlLbl val="0"/>
      </c:catAx>
      <c:valAx>
        <c:axId val="85984384"/>
        <c:scaling>
          <c:orientation val="minMax"/>
          <c:max val="100"/>
          <c:min val="0"/>
        </c:scaling>
        <c:delete val="0"/>
        <c:axPos val="l"/>
        <c:numFmt formatCode="#,##0" sourceLinked="0"/>
        <c:majorTickMark val="none"/>
        <c:minorTickMark val="none"/>
        <c:tickLblPos val="nextTo"/>
        <c:spPr>
          <a:ln>
            <a:solidFill>
              <a:schemeClr val="bg1"/>
            </a:solidFill>
          </a:ln>
        </c:spPr>
        <c:txPr>
          <a:bodyPr rot="0" vert="horz"/>
          <a:lstStyle/>
          <a:p>
            <a:pPr>
              <a:defRPr sz="1400" b="1">
                <a:solidFill>
                  <a:schemeClr val="bg1"/>
                </a:solidFill>
              </a:defRPr>
            </a:pPr>
            <a:endParaRPr lang="en-US"/>
          </a:p>
        </c:txPr>
        <c:crossAx val="85413376"/>
        <c:crosses val="autoZero"/>
        <c:crossBetween val="between"/>
        <c:majorUnit val="10"/>
      </c:valAx>
      <c:spPr>
        <a:noFill/>
        <a:ln w="25392">
          <a:noFill/>
        </a:ln>
      </c:spPr>
    </c:plotArea>
    <c:legend>
      <c:legendPos val="b"/>
      <c:layout>
        <c:manualLayout>
          <c:xMode val="edge"/>
          <c:yMode val="edge"/>
          <c:x val="0.15264919187733111"/>
          <c:y val="0.87895067851010933"/>
          <c:w val="0.4169237233503707"/>
          <c:h val="5.609124655671055E-2"/>
        </c:manualLayout>
      </c:layout>
      <c:overlay val="0"/>
      <c:txPr>
        <a:bodyPr/>
        <a:lstStyle/>
        <a:p>
          <a:pPr>
            <a:defRPr sz="1400" b="1">
              <a:solidFill>
                <a:schemeClr val="bg1"/>
              </a:solidFill>
            </a:defRPr>
          </a:pPr>
          <a:endParaRPr lang="en-US"/>
        </a:p>
      </c:txPr>
    </c:legend>
    <c:plotVisOnly val="1"/>
    <c:dispBlanksAs val="gap"/>
    <c:showDLblsOverMax val="0"/>
  </c:chart>
  <c:txPr>
    <a:bodyPr/>
    <a:lstStyle/>
    <a:p>
      <a:pPr>
        <a:defRPr sz="176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bg1"/>
                </a:solidFill>
                <a:latin typeface="+mn-lt"/>
                <a:ea typeface="+mn-ea"/>
                <a:cs typeface="+mn-cs"/>
              </a:defRPr>
            </a:pPr>
            <a:r>
              <a:rPr lang="en-US" sz="2000" b="1" dirty="0">
                <a:solidFill>
                  <a:schemeClr val="accent2"/>
                </a:solidFill>
                <a:latin typeface="Franklin Gothic Medium" panose="020B0603020102020204" pitchFamily="34" charset="0"/>
              </a:rPr>
              <a:t>Sexual Orientation</a:t>
            </a:r>
          </a:p>
        </c:rich>
      </c:tx>
      <c:layout>
        <c:manualLayout>
          <c:xMode val="edge"/>
          <c:yMode val="edge"/>
          <c:x val="0.32133879781420766"/>
          <c:y val="5.3191489361702126E-3"/>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bg1"/>
              </a:solidFill>
              <a:latin typeface="+mn-lt"/>
              <a:ea typeface="+mn-ea"/>
              <a:cs typeface="+mn-cs"/>
            </a:defRPr>
          </a:pPr>
          <a:endParaRPr lang="en-US"/>
        </a:p>
      </c:txPr>
    </c:title>
    <c:autoTitleDeleted val="0"/>
    <c:plotArea>
      <c:layout>
        <c:manualLayout>
          <c:layoutTarget val="inner"/>
          <c:xMode val="edge"/>
          <c:yMode val="edge"/>
          <c:x val="0.17651628587410181"/>
          <c:y val="0.12399237204724407"/>
          <c:w val="0.77628307732025303"/>
          <c:h val="0.56771628937007879"/>
        </c:manualLayout>
      </c:layout>
      <c:barChart>
        <c:barDir val="col"/>
        <c:grouping val="clustered"/>
        <c:varyColors val="0"/>
        <c:ser>
          <c:idx val="0"/>
          <c:order val="0"/>
          <c:tx>
            <c:strRef>
              <c:f>Sheet1!$B$1</c:f>
              <c:strCache>
                <c:ptCount val="1"/>
                <c:pt idx="0">
                  <c:v>Sexual Orientation</c:v>
                </c:pt>
              </c:strCache>
            </c:strRef>
          </c:tx>
          <c:spPr>
            <a:solidFill>
              <a:schemeClr val="accent1"/>
            </a:solidFill>
            <a:ln>
              <a:solidFill>
                <a:schemeClr val="bg1"/>
              </a:solidFill>
            </a:ln>
            <a:effectLst/>
          </c:spPr>
          <c:invertIfNegative val="0"/>
          <c:dPt>
            <c:idx val="1"/>
            <c:invertIfNegative val="0"/>
            <c:bubble3D val="0"/>
            <c:spPr>
              <a:solidFill>
                <a:schemeClr val="accent2"/>
              </a:solidFill>
              <a:ln>
                <a:solidFill>
                  <a:schemeClr val="bg1"/>
                </a:solidFill>
              </a:ln>
              <a:effectLst/>
            </c:spPr>
            <c:extLst>
              <c:ext xmlns:c16="http://schemas.microsoft.com/office/drawing/2014/chart" uri="{C3380CC4-5D6E-409C-BE32-E72D297353CC}">
                <c16:uniqueId val="{00000004-9F8F-3148-BB3A-D27FB15D94E9}"/>
              </c:ext>
            </c:extLst>
          </c:dPt>
          <c:dPt>
            <c:idx val="2"/>
            <c:invertIfNegative val="0"/>
            <c:bubble3D val="0"/>
            <c:spPr>
              <a:solidFill>
                <a:schemeClr val="accent3"/>
              </a:solidFill>
              <a:ln>
                <a:solidFill>
                  <a:schemeClr val="bg1"/>
                </a:solidFill>
              </a:ln>
              <a:effectLst/>
            </c:spPr>
            <c:extLst>
              <c:ext xmlns:c16="http://schemas.microsoft.com/office/drawing/2014/chart" uri="{C3380CC4-5D6E-409C-BE32-E72D297353CC}">
                <c16:uniqueId val="{00000005-9F8F-3148-BB3A-D27FB15D94E9}"/>
              </c:ext>
            </c:extLst>
          </c:dPt>
          <c:dPt>
            <c:idx val="3"/>
            <c:invertIfNegative val="0"/>
            <c:bubble3D val="0"/>
            <c:spPr>
              <a:solidFill>
                <a:schemeClr val="accent4"/>
              </a:solidFill>
              <a:ln>
                <a:solidFill>
                  <a:schemeClr val="bg1"/>
                </a:solidFill>
              </a:ln>
              <a:effectLst/>
            </c:spPr>
            <c:extLst>
              <c:ext xmlns:c16="http://schemas.microsoft.com/office/drawing/2014/chart" uri="{C3380CC4-5D6E-409C-BE32-E72D297353CC}">
                <c16:uniqueId val="{00000006-9F8F-3148-BB3A-D27FB15D94E9}"/>
              </c:ext>
            </c:extLst>
          </c:dPt>
          <c:dPt>
            <c:idx val="4"/>
            <c:invertIfNegative val="0"/>
            <c:bubble3D val="0"/>
            <c:spPr>
              <a:solidFill>
                <a:schemeClr val="bg1"/>
              </a:solidFill>
              <a:ln>
                <a:solidFill>
                  <a:schemeClr val="bg1"/>
                </a:solidFill>
              </a:ln>
              <a:effectLst/>
            </c:spPr>
            <c:extLst>
              <c:ext xmlns:c16="http://schemas.microsoft.com/office/drawing/2014/chart" uri="{C3380CC4-5D6E-409C-BE32-E72D297353CC}">
                <c16:uniqueId val="{00000007-9F8F-3148-BB3A-D27FB15D94E9}"/>
              </c:ext>
            </c:extLst>
          </c:dPt>
          <c:dPt>
            <c:idx val="5"/>
            <c:invertIfNegative val="0"/>
            <c:bubble3D val="0"/>
            <c:spPr>
              <a:solidFill>
                <a:schemeClr val="accent5"/>
              </a:solidFill>
              <a:ln>
                <a:solidFill>
                  <a:schemeClr val="bg1"/>
                </a:solidFill>
              </a:ln>
              <a:effectLst/>
            </c:spPr>
            <c:extLst>
              <c:ext xmlns:c16="http://schemas.microsoft.com/office/drawing/2014/chart" uri="{C3380CC4-5D6E-409C-BE32-E72D297353CC}">
                <c16:uniqueId val="{00000008-9F8F-3148-BB3A-D27FB15D94E9}"/>
              </c:ext>
            </c:extLst>
          </c:dPt>
          <c:dPt>
            <c:idx val="6"/>
            <c:invertIfNegative val="0"/>
            <c:bubble3D val="0"/>
            <c:spPr>
              <a:solidFill>
                <a:schemeClr val="accent6"/>
              </a:solidFill>
              <a:ln>
                <a:solidFill>
                  <a:schemeClr val="bg1"/>
                </a:solidFill>
              </a:ln>
              <a:effectLst/>
            </c:spPr>
            <c:extLst>
              <c:ext xmlns:c16="http://schemas.microsoft.com/office/drawing/2014/chart" uri="{C3380CC4-5D6E-409C-BE32-E72D297353CC}">
                <c16:uniqueId val="{00000009-9F8F-3148-BB3A-D27FB15D94E9}"/>
              </c:ext>
            </c:extLst>
          </c:dPt>
          <c:dPt>
            <c:idx val="7"/>
            <c:invertIfNegative val="0"/>
            <c:bubble3D val="0"/>
            <c:spPr>
              <a:solidFill>
                <a:schemeClr val="accent1"/>
              </a:solidFill>
              <a:ln>
                <a:solidFill>
                  <a:schemeClr val="bg1"/>
                </a:solidFill>
              </a:ln>
              <a:effectLst/>
            </c:spPr>
            <c:extLst>
              <c:ext xmlns:c16="http://schemas.microsoft.com/office/drawing/2014/chart" uri="{C3380CC4-5D6E-409C-BE32-E72D297353CC}">
                <c16:uniqueId val="{0000000A-9F8F-3148-BB3A-D27FB15D94E9}"/>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Heterosexual/Straight</c:v>
                </c:pt>
                <c:pt idx="1">
                  <c:v>Gay</c:v>
                </c:pt>
                <c:pt idx="2">
                  <c:v>Lesbian</c:v>
                </c:pt>
                <c:pt idx="3">
                  <c:v>Bisexual</c:v>
                </c:pt>
                <c:pt idx="4">
                  <c:v>Queer</c:v>
                </c:pt>
                <c:pt idx="5">
                  <c:v>Pansexual</c:v>
                </c:pt>
                <c:pt idx="6">
                  <c:v>Asexual</c:v>
                </c:pt>
                <c:pt idx="7">
                  <c:v>Not Listed Above</c:v>
                </c:pt>
              </c:strCache>
            </c:strRef>
          </c:cat>
          <c:val>
            <c:numRef>
              <c:f>Sheet1!$B$2:$B$9</c:f>
              <c:numCache>
                <c:formatCode>0.0%</c:formatCode>
                <c:ptCount val="8"/>
                <c:pt idx="0">
                  <c:v>0.85</c:v>
                </c:pt>
                <c:pt idx="1">
                  <c:v>0</c:v>
                </c:pt>
                <c:pt idx="2">
                  <c:v>0</c:v>
                </c:pt>
                <c:pt idx="3">
                  <c:v>0.12</c:v>
                </c:pt>
                <c:pt idx="4">
                  <c:v>0</c:v>
                </c:pt>
                <c:pt idx="5">
                  <c:v>0.03</c:v>
                </c:pt>
                <c:pt idx="6">
                  <c:v>0</c:v>
                </c:pt>
                <c:pt idx="7">
                  <c:v>0</c:v>
                </c:pt>
              </c:numCache>
            </c:numRef>
          </c:val>
          <c:extLst>
            <c:ext xmlns:c16="http://schemas.microsoft.com/office/drawing/2014/chart" uri="{C3380CC4-5D6E-409C-BE32-E72D297353CC}">
              <c16:uniqueId val="{00000000-9F8F-3148-BB3A-D27FB15D94E9}"/>
            </c:ext>
          </c:extLst>
        </c:ser>
        <c:dLbls>
          <c:showLegendKey val="0"/>
          <c:showVal val="0"/>
          <c:showCatName val="0"/>
          <c:showSerName val="0"/>
          <c:showPercent val="0"/>
          <c:showBubbleSize val="0"/>
        </c:dLbls>
        <c:gapWidth val="67"/>
        <c:overlap val="-100"/>
        <c:axId val="1713283168"/>
        <c:axId val="1713288432"/>
      </c:barChart>
      <c:catAx>
        <c:axId val="1713283168"/>
        <c:scaling>
          <c:orientation val="minMax"/>
        </c:scaling>
        <c:delete val="0"/>
        <c:axPos val="b"/>
        <c:numFmt formatCode="General" sourceLinked="1"/>
        <c:majorTickMark val="none"/>
        <c:minorTickMark val="none"/>
        <c:tickLblPos val="nextTo"/>
        <c:spPr>
          <a:noFill/>
          <a:ln w="9525" cap="flat" cmpd="sng" algn="ctr">
            <a:solidFill>
              <a:schemeClr val="bg1"/>
            </a:solidFill>
            <a:round/>
          </a:ln>
          <a:effectLst/>
        </c:spPr>
        <c:txPr>
          <a:bodyPr rot="-60000000" spcFirstLastPara="1" vertOverflow="ellipsis" vert="horz" wrap="square" anchor="ctr" anchorCtr="1"/>
          <a:lstStyle/>
          <a:p>
            <a:pPr>
              <a:defRPr sz="1197" b="1" i="0" u="none" strike="noStrike" kern="1200" baseline="0">
                <a:solidFill>
                  <a:schemeClr val="bg1"/>
                </a:solidFill>
                <a:latin typeface="+mn-lt"/>
                <a:ea typeface="+mn-ea"/>
                <a:cs typeface="+mn-cs"/>
              </a:defRPr>
            </a:pPr>
            <a:endParaRPr lang="en-US"/>
          </a:p>
        </c:txPr>
        <c:crossAx val="1713288432"/>
        <c:crosses val="autoZero"/>
        <c:auto val="1"/>
        <c:lblAlgn val="ctr"/>
        <c:lblOffset val="100"/>
        <c:noMultiLvlLbl val="0"/>
      </c:catAx>
      <c:valAx>
        <c:axId val="17132884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solidFill>
              <a:schemeClr val="bg1"/>
            </a:solidFill>
          </a:ln>
          <a:effectLst/>
        </c:spPr>
        <c:txPr>
          <a:bodyPr rot="-60000000" spcFirstLastPara="1" vertOverflow="ellipsis" vert="horz" wrap="square" anchor="ctr" anchorCtr="1"/>
          <a:lstStyle/>
          <a:p>
            <a:pPr>
              <a:defRPr sz="1197" b="1" i="0" u="none" strike="noStrike" kern="1200" baseline="0">
                <a:solidFill>
                  <a:schemeClr val="bg1"/>
                </a:solidFill>
                <a:latin typeface="+mn-lt"/>
                <a:ea typeface="+mn-ea"/>
                <a:cs typeface="+mn-cs"/>
              </a:defRPr>
            </a:pPr>
            <a:endParaRPr lang="en-US"/>
          </a:p>
        </c:txPr>
        <c:crossAx val="1713283168"/>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bg1"/>
          </a:solidFill>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6.627165354330708E-2"/>
          <c:y val="3.2215510732391331E-2"/>
          <c:w val="0.94561598224195298"/>
          <c:h val="0.93282149712092499"/>
        </c:manualLayout>
      </c:layout>
      <c:barChart>
        <c:barDir val="col"/>
        <c:grouping val="stacked"/>
        <c:varyColors val="0"/>
        <c:ser>
          <c:idx val="0"/>
          <c:order val="0"/>
          <c:tx>
            <c:strRef>
              <c:f>Sheet1!$C$1</c:f>
              <c:strCache>
                <c:ptCount val="1"/>
                <c:pt idx="0">
                  <c:v>Occasionally</c:v>
                </c:pt>
              </c:strCache>
            </c:strRef>
          </c:tx>
          <c:spPr>
            <a:ln>
              <a:solidFill>
                <a:schemeClr val="bg1"/>
              </a:solidFill>
            </a:ln>
          </c:spPr>
          <c:invertIfNegative val="0"/>
          <c:dPt>
            <c:idx val="0"/>
            <c:invertIfNegative val="0"/>
            <c:bubble3D val="0"/>
            <c:spPr>
              <a:solidFill>
                <a:schemeClr val="accent2">
                  <a:lumMod val="60000"/>
                  <a:lumOff val="40000"/>
                </a:schemeClr>
              </a:solidFill>
              <a:ln>
                <a:solidFill>
                  <a:schemeClr val="bg1"/>
                </a:solidFill>
              </a:ln>
            </c:spPr>
            <c:extLst>
              <c:ext xmlns:c16="http://schemas.microsoft.com/office/drawing/2014/chart" uri="{C3380CC4-5D6E-409C-BE32-E72D297353CC}">
                <c16:uniqueId val="{00000001-C0B0-48C4-92D7-C0958534423B}"/>
              </c:ext>
            </c:extLst>
          </c:dPt>
          <c:dPt>
            <c:idx val="1"/>
            <c:invertIfNegative val="0"/>
            <c:bubble3D val="0"/>
            <c:spPr>
              <a:solidFill>
                <a:schemeClr val="bg1">
                  <a:lumMod val="50000"/>
                  <a:lumOff val="50000"/>
                </a:schemeClr>
              </a:solidFill>
              <a:ln>
                <a:solidFill>
                  <a:schemeClr val="bg1"/>
                </a:solidFill>
              </a:ln>
            </c:spPr>
            <c:extLst>
              <c:ext xmlns:c16="http://schemas.microsoft.com/office/drawing/2014/chart" uri="{C3380CC4-5D6E-409C-BE32-E72D297353CC}">
                <c16:uniqueId val="{00000003-C0B0-48C4-92D7-C0958534423B}"/>
              </c:ext>
            </c:extLst>
          </c:dPt>
          <c:dPt>
            <c:idx val="2"/>
            <c:invertIfNegative val="0"/>
            <c:bubble3D val="0"/>
            <c:spPr>
              <a:solidFill>
                <a:schemeClr val="accent2">
                  <a:lumMod val="60000"/>
                  <a:lumOff val="40000"/>
                </a:schemeClr>
              </a:solidFill>
              <a:ln>
                <a:solidFill>
                  <a:schemeClr val="bg1"/>
                </a:solidFill>
              </a:ln>
            </c:spPr>
            <c:extLst>
              <c:ext xmlns:c16="http://schemas.microsoft.com/office/drawing/2014/chart" uri="{C3380CC4-5D6E-409C-BE32-E72D297353CC}">
                <c16:uniqueId val="{00000005-C0B0-48C4-92D7-C0958534423B}"/>
              </c:ext>
            </c:extLst>
          </c:dPt>
          <c:dPt>
            <c:idx val="3"/>
            <c:invertIfNegative val="0"/>
            <c:bubble3D val="0"/>
            <c:spPr>
              <a:solidFill>
                <a:schemeClr val="bg1">
                  <a:lumMod val="50000"/>
                  <a:lumOff val="50000"/>
                </a:schemeClr>
              </a:solidFill>
              <a:ln>
                <a:solidFill>
                  <a:schemeClr val="bg1"/>
                </a:solidFill>
              </a:ln>
            </c:spPr>
            <c:extLst>
              <c:ext xmlns:c16="http://schemas.microsoft.com/office/drawing/2014/chart" uri="{C3380CC4-5D6E-409C-BE32-E72D297353CC}">
                <c16:uniqueId val="{00000007-C0B0-48C4-92D7-C0958534423B}"/>
              </c:ext>
            </c:extLst>
          </c:dPt>
          <c:dPt>
            <c:idx val="4"/>
            <c:invertIfNegative val="0"/>
            <c:bubble3D val="0"/>
            <c:spPr>
              <a:solidFill>
                <a:schemeClr val="accent2">
                  <a:lumMod val="60000"/>
                  <a:lumOff val="40000"/>
                </a:schemeClr>
              </a:solidFill>
              <a:ln>
                <a:solidFill>
                  <a:schemeClr val="bg1"/>
                </a:solidFill>
              </a:ln>
            </c:spPr>
            <c:extLst>
              <c:ext xmlns:c16="http://schemas.microsoft.com/office/drawing/2014/chart" uri="{C3380CC4-5D6E-409C-BE32-E72D297353CC}">
                <c16:uniqueId val="{00000009-C0B0-48C4-92D7-C0958534423B}"/>
              </c:ext>
            </c:extLst>
          </c:dPt>
          <c:dPt>
            <c:idx val="5"/>
            <c:invertIfNegative val="0"/>
            <c:bubble3D val="0"/>
            <c:spPr>
              <a:solidFill>
                <a:schemeClr val="bg1">
                  <a:lumMod val="50000"/>
                  <a:lumOff val="50000"/>
                </a:schemeClr>
              </a:solidFill>
              <a:ln>
                <a:solidFill>
                  <a:schemeClr val="bg1"/>
                </a:solidFill>
              </a:ln>
            </c:spPr>
            <c:extLst>
              <c:ext xmlns:c16="http://schemas.microsoft.com/office/drawing/2014/chart" uri="{C3380CC4-5D6E-409C-BE32-E72D297353CC}">
                <c16:uniqueId val="{0000000B-C0B0-48C4-92D7-C0958534423B}"/>
              </c:ext>
            </c:extLst>
          </c:dPt>
          <c:dLbls>
            <c:numFmt formatCode="0.0%" sourceLinked="0"/>
            <c:spPr>
              <a:noFill/>
              <a:ln>
                <a:noFill/>
              </a:ln>
              <a:effectLst/>
            </c:spPr>
            <c:txPr>
              <a:bodyPr/>
              <a:lstStyle/>
              <a:p>
                <a:pPr>
                  <a:defRPr sz="1400" b="1" baseline="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3"/>
                <c:pt idx="0">
                  <c:v>Financial Aid Advising</c:v>
                </c:pt>
                <c:pt idx="2">
                  <c:v>Evaluate the quality or reliability of information you received</c:v>
                </c:pt>
              </c:strCache>
            </c:strRef>
          </c:cat>
          <c:val>
            <c:numRef>
              <c:f>Sheet1!$C$2:$C$5</c:f>
              <c:numCache>
                <c:formatCode>0.0%</c:formatCode>
                <c:ptCount val="4"/>
                <c:pt idx="0">
                  <c:v>0.316</c:v>
                </c:pt>
                <c:pt idx="1">
                  <c:v>0.2</c:v>
                </c:pt>
                <c:pt idx="2">
                  <c:v>0.21099999999999999</c:v>
                </c:pt>
                <c:pt idx="3">
                  <c:v>0.14499999999999999</c:v>
                </c:pt>
              </c:numCache>
            </c:numRef>
          </c:val>
          <c:extLst>
            <c:ext xmlns:c16="http://schemas.microsoft.com/office/drawing/2014/chart" uri="{C3380CC4-5D6E-409C-BE32-E72D297353CC}">
              <c16:uniqueId val="{0000000C-C0B0-48C4-92D7-C0958534423B}"/>
            </c:ext>
          </c:extLst>
        </c:ser>
        <c:ser>
          <c:idx val="1"/>
          <c:order val="1"/>
          <c:tx>
            <c:strRef>
              <c:f>Sheet1!$D$1</c:f>
              <c:strCache>
                <c:ptCount val="1"/>
                <c:pt idx="0">
                  <c:v>Frequently</c:v>
                </c:pt>
              </c:strCache>
            </c:strRef>
          </c:tx>
          <c:spPr>
            <a:ln>
              <a:solidFill>
                <a:schemeClr val="bg1"/>
              </a:solidFill>
            </a:ln>
          </c:spPr>
          <c:invertIfNegative val="0"/>
          <c:dPt>
            <c:idx val="0"/>
            <c:invertIfNegative val="0"/>
            <c:bubble3D val="0"/>
            <c:spPr>
              <a:solidFill>
                <a:schemeClr val="accent2"/>
              </a:solidFill>
              <a:ln>
                <a:solidFill>
                  <a:schemeClr val="bg1"/>
                </a:solidFill>
              </a:ln>
            </c:spPr>
            <c:extLst>
              <c:ext xmlns:c16="http://schemas.microsoft.com/office/drawing/2014/chart" uri="{C3380CC4-5D6E-409C-BE32-E72D297353CC}">
                <c16:uniqueId val="{0000000E-C0B0-48C4-92D7-C0958534423B}"/>
              </c:ext>
            </c:extLst>
          </c:dPt>
          <c:dPt>
            <c:idx val="1"/>
            <c:invertIfNegative val="0"/>
            <c:bubble3D val="0"/>
            <c:spPr>
              <a:solidFill>
                <a:schemeClr val="bg1"/>
              </a:solidFill>
              <a:ln>
                <a:solidFill>
                  <a:schemeClr val="bg1"/>
                </a:solidFill>
              </a:ln>
            </c:spPr>
            <c:extLst>
              <c:ext xmlns:c16="http://schemas.microsoft.com/office/drawing/2014/chart" uri="{C3380CC4-5D6E-409C-BE32-E72D297353CC}">
                <c16:uniqueId val="{00000010-C0B0-48C4-92D7-C0958534423B}"/>
              </c:ext>
            </c:extLst>
          </c:dPt>
          <c:dPt>
            <c:idx val="2"/>
            <c:invertIfNegative val="0"/>
            <c:bubble3D val="0"/>
            <c:spPr>
              <a:solidFill>
                <a:schemeClr val="accent2"/>
              </a:solidFill>
              <a:ln>
                <a:solidFill>
                  <a:schemeClr val="bg1"/>
                </a:solidFill>
              </a:ln>
            </c:spPr>
            <c:extLst>
              <c:ext xmlns:c16="http://schemas.microsoft.com/office/drawing/2014/chart" uri="{C3380CC4-5D6E-409C-BE32-E72D297353CC}">
                <c16:uniqueId val="{00000012-C0B0-48C4-92D7-C0958534423B}"/>
              </c:ext>
            </c:extLst>
          </c:dPt>
          <c:dPt>
            <c:idx val="3"/>
            <c:invertIfNegative val="0"/>
            <c:bubble3D val="0"/>
            <c:spPr>
              <a:solidFill>
                <a:schemeClr val="bg1"/>
              </a:solidFill>
              <a:ln>
                <a:solidFill>
                  <a:schemeClr val="bg1"/>
                </a:solidFill>
              </a:ln>
            </c:spPr>
            <c:extLst>
              <c:ext xmlns:c16="http://schemas.microsoft.com/office/drawing/2014/chart" uri="{C3380CC4-5D6E-409C-BE32-E72D297353CC}">
                <c16:uniqueId val="{00000014-C0B0-48C4-92D7-C0958534423B}"/>
              </c:ext>
            </c:extLst>
          </c:dPt>
          <c:dPt>
            <c:idx val="4"/>
            <c:invertIfNegative val="0"/>
            <c:bubble3D val="0"/>
            <c:spPr>
              <a:solidFill>
                <a:schemeClr val="accent2"/>
              </a:solidFill>
              <a:ln>
                <a:solidFill>
                  <a:schemeClr val="bg1"/>
                </a:solidFill>
              </a:ln>
            </c:spPr>
            <c:extLst>
              <c:ext xmlns:c16="http://schemas.microsoft.com/office/drawing/2014/chart" uri="{C3380CC4-5D6E-409C-BE32-E72D297353CC}">
                <c16:uniqueId val="{00000016-C0B0-48C4-92D7-C0958534423B}"/>
              </c:ext>
            </c:extLst>
          </c:dPt>
          <c:dPt>
            <c:idx val="5"/>
            <c:invertIfNegative val="0"/>
            <c:bubble3D val="0"/>
            <c:spPr>
              <a:solidFill>
                <a:schemeClr val="bg1"/>
              </a:solidFill>
              <a:ln>
                <a:solidFill>
                  <a:schemeClr val="bg1"/>
                </a:solidFill>
              </a:ln>
            </c:spPr>
            <c:extLst>
              <c:ext xmlns:c16="http://schemas.microsoft.com/office/drawing/2014/chart" uri="{C3380CC4-5D6E-409C-BE32-E72D297353CC}">
                <c16:uniqueId val="{00000018-C0B0-48C4-92D7-C0958534423B}"/>
              </c:ext>
            </c:extLst>
          </c:dPt>
          <c:dLbls>
            <c:numFmt formatCode="0.0%" sourceLinked="0"/>
            <c:spPr>
              <a:noFill/>
              <a:ln>
                <a:noFill/>
              </a:ln>
              <a:effectLst/>
            </c:spPr>
            <c:txPr>
              <a:bodyPr/>
              <a:lstStyle/>
              <a:p>
                <a:pPr>
                  <a:defRPr sz="1400" b="1" baseline="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3"/>
                <c:pt idx="0">
                  <c:v>Financial Aid Advising</c:v>
                </c:pt>
                <c:pt idx="2">
                  <c:v>Evaluate the quality or reliability of information you received</c:v>
                </c:pt>
              </c:strCache>
            </c:strRef>
          </c:cat>
          <c:val>
            <c:numRef>
              <c:f>Sheet1!$D$2:$D$5</c:f>
              <c:numCache>
                <c:formatCode>0.0%</c:formatCode>
                <c:ptCount val="4"/>
                <c:pt idx="0">
                  <c:v>0.57899999999999996</c:v>
                </c:pt>
                <c:pt idx="1">
                  <c:v>0.66200000000000003</c:v>
                </c:pt>
                <c:pt idx="2">
                  <c:v>0.36799999999999999</c:v>
                </c:pt>
                <c:pt idx="3">
                  <c:v>0.42699999999999999</c:v>
                </c:pt>
              </c:numCache>
            </c:numRef>
          </c:val>
          <c:extLst>
            <c:ext xmlns:c16="http://schemas.microsoft.com/office/drawing/2014/chart" uri="{C3380CC4-5D6E-409C-BE32-E72D297353CC}">
              <c16:uniqueId val="{00000019-C0B0-48C4-92D7-C0958534423B}"/>
            </c:ext>
          </c:extLst>
        </c:ser>
        <c:dLbls>
          <c:showLegendKey val="0"/>
          <c:showVal val="1"/>
          <c:showCatName val="0"/>
          <c:showSerName val="0"/>
          <c:showPercent val="0"/>
          <c:showBubbleSize val="0"/>
        </c:dLbls>
        <c:gapWidth val="90"/>
        <c:overlap val="100"/>
        <c:axId val="85601792"/>
        <c:axId val="85986112"/>
      </c:barChart>
      <c:catAx>
        <c:axId val="85601792"/>
        <c:scaling>
          <c:orientation val="minMax"/>
        </c:scaling>
        <c:delete val="0"/>
        <c:axPos val="b"/>
        <c:majorGridlines>
          <c:spPr>
            <a:ln>
              <a:solidFill>
                <a:schemeClr val="bg1"/>
              </a:solidFill>
            </a:ln>
          </c:spPr>
        </c:majorGridlines>
        <c:numFmt formatCode="General" sourceLinked="0"/>
        <c:majorTickMark val="none"/>
        <c:minorTickMark val="none"/>
        <c:tickLblPos val="none"/>
        <c:spPr>
          <a:ln>
            <a:solidFill>
              <a:schemeClr val="bg1"/>
            </a:solidFill>
          </a:ln>
        </c:spPr>
        <c:crossAx val="85986112"/>
        <c:crosses val="autoZero"/>
        <c:auto val="1"/>
        <c:lblAlgn val="ctr"/>
        <c:lblOffset val="100"/>
        <c:tickLblSkip val="2"/>
        <c:tickMarkSkip val="2"/>
        <c:noMultiLvlLbl val="0"/>
      </c:catAx>
      <c:valAx>
        <c:axId val="85986112"/>
        <c:scaling>
          <c:orientation val="minMax"/>
          <c:max val="1"/>
          <c:min val="0"/>
        </c:scaling>
        <c:delete val="0"/>
        <c:axPos val="l"/>
        <c:numFmt formatCode="0%" sourceLinked="0"/>
        <c:majorTickMark val="none"/>
        <c:minorTickMark val="none"/>
        <c:tickLblPos val="nextTo"/>
        <c:spPr>
          <a:ln>
            <a:solidFill>
              <a:schemeClr val="bg1"/>
            </a:solidFill>
          </a:ln>
        </c:spPr>
        <c:txPr>
          <a:bodyPr rot="0" vert="horz"/>
          <a:lstStyle/>
          <a:p>
            <a:pPr>
              <a:defRPr sz="1400" b="1">
                <a:solidFill>
                  <a:schemeClr val="bg1"/>
                </a:solidFill>
              </a:defRPr>
            </a:pPr>
            <a:endParaRPr lang="en-US"/>
          </a:p>
        </c:txPr>
        <c:crossAx val="85601792"/>
        <c:crosses val="autoZero"/>
        <c:crossBetween val="between"/>
        <c:majorUnit val="0.1"/>
      </c:valAx>
      <c:spPr>
        <a:noFill/>
        <a:ln w="25398">
          <a:noFill/>
        </a:ln>
      </c:spPr>
    </c:plotArea>
    <c:plotVisOnly val="1"/>
    <c:dispBlanksAs val="gap"/>
    <c:showDLblsOverMax val="0"/>
  </c:chart>
  <c:txPr>
    <a:bodyPr/>
    <a:lstStyle/>
    <a:p>
      <a:pPr>
        <a:defRPr sz="12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7.0525855320716493E-2"/>
          <c:y val="0.121601086992839"/>
          <c:w val="0.58687121006425902"/>
          <c:h val="0.68548726134350835"/>
        </c:manualLayout>
      </c:layout>
      <c:barChart>
        <c:barDir val="col"/>
        <c:grouping val="clustered"/>
        <c:varyColors val="0"/>
        <c:ser>
          <c:idx val="2"/>
          <c:order val="0"/>
          <c:tx>
            <c:strRef>
              <c:f>Sheet1!$B$1</c:f>
              <c:strCache>
                <c:ptCount val="1"/>
                <c:pt idx="0">
                  <c:v>Your Institution</c:v>
                </c:pt>
              </c:strCache>
            </c:strRef>
          </c:tx>
          <c:spPr>
            <a:solidFill>
              <a:schemeClr val="accent2"/>
            </a:solidFill>
            <a:ln>
              <a:solidFill>
                <a:schemeClr val="bg1"/>
              </a:solidFill>
            </a:ln>
          </c:spPr>
          <c:invertIfNegative val="0"/>
          <c:dLbls>
            <c:numFmt formatCode="#,##0.00" sourceLinked="0"/>
            <c:spPr>
              <a:noFill/>
              <a:ln>
                <a:noFill/>
              </a:ln>
              <a:effectLst/>
            </c:spPr>
            <c:txPr>
              <a:bodyPr/>
              <a:lstStyle/>
              <a:p>
                <a:pPr>
                  <a:defRPr sz="14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c:v>
                </c:pt>
                <c:pt idx="1">
                  <c:v>Men</c:v>
                </c:pt>
                <c:pt idx="2">
                  <c:v>Women</c:v>
                </c:pt>
              </c:strCache>
            </c:strRef>
          </c:cat>
          <c:val>
            <c:numRef>
              <c:f>Sheet1!$B$2:$B$4</c:f>
              <c:numCache>
                <c:formatCode>0.0</c:formatCode>
                <c:ptCount val="3"/>
                <c:pt idx="0">
                  <c:v>45.7</c:v>
                </c:pt>
                <c:pt idx="1">
                  <c:v>44.1</c:v>
                </c:pt>
                <c:pt idx="2">
                  <c:v>47</c:v>
                </c:pt>
              </c:numCache>
            </c:numRef>
          </c:val>
          <c:extLst>
            <c:ext xmlns:c16="http://schemas.microsoft.com/office/drawing/2014/chart" uri="{C3380CC4-5D6E-409C-BE32-E72D297353CC}">
              <c16:uniqueId val="{00000000-17A1-4FFD-8D5D-73D32909EE4E}"/>
            </c:ext>
          </c:extLst>
        </c:ser>
        <c:ser>
          <c:idx val="0"/>
          <c:order val="1"/>
          <c:tx>
            <c:strRef>
              <c:f>Sheet1!$C$1</c:f>
              <c:strCache>
                <c:ptCount val="1"/>
                <c:pt idx="0">
                  <c:v>Comparison Group</c:v>
                </c:pt>
              </c:strCache>
            </c:strRef>
          </c:tx>
          <c:spPr>
            <a:solidFill>
              <a:schemeClr val="bg1"/>
            </a:solidFill>
            <a:ln>
              <a:solidFill>
                <a:schemeClr val="bg1"/>
              </a:solidFill>
            </a:ln>
          </c:spPr>
          <c:invertIfNegative val="0"/>
          <c:dLbls>
            <c:numFmt formatCode="#,##0.00" sourceLinked="0"/>
            <c:spPr>
              <a:noFill/>
              <a:ln>
                <a:noFill/>
              </a:ln>
              <a:effectLst/>
            </c:spPr>
            <c:txPr>
              <a:bodyPr/>
              <a:lstStyle/>
              <a:p>
                <a:pPr>
                  <a:defRPr sz="14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c:v>
                </c:pt>
                <c:pt idx="1">
                  <c:v>Men</c:v>
                </c:pt>
                <c:pt idx="2">
                  <c:v>Women</c:v>
                </c:pt>
              </c:strCache>
            </c:strRef>
          </c:cat>
          <c:val>
            <c:numRef>
              <c:f>Sheet1!$C$2:$C$4</c:f>
              <c:numCache>
                <c:formatCode>0.0</c:formatCode>
                <c:ptCount val="3"/>
                <c:pt idx="0">
                  <c:v>49.2</c:v>
                </c:pt>
                <c:pt idx="1">
                  <c:v>48.3</c:v>
                </c:pt>
                <c:pt idx="2">
                  <c:v>49.7</c:v>
                </c:pt>
              </c:numCache>
            </c:numRef>
          </c:val>
          <c:extLst>
            <c:ext xmlns:c16="http://schemas.microsoft.com/office/drawing/2014/chart" uri="{C3380CC4-5D6E-409C-BE32-E72D297353CC}">
              <c16:uniqueId val="{00000001-17A1-4FFD-8D5D-73D32909EE4E}"/>
            </c:ext>
          </c:extLst>
        </c:ser>
        <c:dLbls>
          <c:showLegendKey val="0"/>
          <c:showVal val="1"/>
          <c:showCatName val="0"/>
          <c:showSerName val="0"/>
          <c:showPercent val="0"/>
          <c:showBubbleSize val="0"/>
        </c:dLbls>
        <c:gapWidth val="50"/>
        <c:axId val="85909504"/>
        <c:axId val="85988416"/>
      </c:barChart>
      <c:catAx>
        <c:axId val="85909504"/>
        <c:scaling>
          <c:orientation val="minMax"/>
        </c:scaling>
        <c:delete val="0"/>
        <c:axPos val="b"/>
        <c:numFmt formatCode="General" sourceLinked="1"/>
        <c:majorTickMark val="none"/>
        <c:minorTickMark val="none"/>
        <c:tickLblPos val="nextTo"/>
        <c:spPr>
          <a:ln>
            <a:solidFill>
              <a:schemeClr val="bg1"/>
            </a:solidFill>
          </a:ln>
        </c:spPr>
        <c:txPr>
          <a:bodyPr rot="0" vert="horz"/>
          <a:lstStyle/>
          <a:p>
            <a:pPr>
              <a:defRPr sz="1400" b="1">
                <a:solidFill>
                  <a:schemeClr val="bg1"/>
                </a:solidFill>
              </a:defRPr>
            </a:pPr>
            <a:endParaRPr lang="en-US"/>
          </a:p>
        </c:txPr>
        <c:crossAx val="85988416"/>
        <c:crosses val="autoZero"/>
        <c:auto val="1"/>
        <c:lblAlgn val="ctr"/>
        <c:lblOffset val="100"/>
        <c:tickLblSkip val="1"/>
        <c:tickMarkSkip val="1"/>
        <c:noMultiLvlLbl val="0"/>
      </c:catAx>
      <c:valAx>
        <c:axId val="85988416"/>
        <c:scaling>
          <c:orientation val="minMax"/>
          <c:max val="100"/>
          <c:min val="0"/>
        </c:scaling>
        <c:delete val="0"/>
        <c:axPos val="l"/>
        <c:numFmt formatCode="#,##0" sourceLinked="0"/>
        <c:majorTickMark val="none"/>
        <c:minorTickMark val="none"/>
        <c:tickLblPos val="nextTo"/>
        <c:spPr>
          <a:ln>
            <a:solidFill>
              <a:schemeClr val="bg1"/>
            </a:solidFill>
          </a:ln>
        </c:spPr>
        <c:txPr>
          <a:bodyPr rot="0" vert="horz"/>
          <a:lstStyle/>
          <a:p>
            <a:pPr>
              <a:defRPr sz="1400" b="1">
                <a:solidFill>
                  <a:schemeClr val="bg1"/>
                </a:solidFill>
              </a:defRPr>
            </a:pPr>
            <a:endParaRPr lang="en-US"/>
          </a:p>
        </c:txPr>
        <c:crossAx val="85909504"/>
        <c:crosses val="autoZero"/>
        <c:crossBetween val="between"/>
        <c:majorUnit val="10"/>
      </c:valAx>
      <c:spPr>
        <a:noFill/>
        <a:ln w="25392">
          <a:noFill/>
        </a:ln>
      </c:spPr>
    </c:plotArea>
    <c:legend>
      <c:legendPos val="b"/>
      <c:layout>
        <c:manualLayout>
          <c:xMode val="edge"/>
          <c:yMode val="edge"/>
          <c:x val="0.12434786112262283"/>
          <c:y val="0.92032663782876611"/>
          <c:w val="0.4169237233503707"/>
          <c:h val="5.7687233484733015E-2"/>
        </c:manualLayout>
      </c:layout>
      <c:overlay val="0"/>
      <c:txPr>
        <a:bodyPr/>
        <a:lstStyle/>
        <a:p>
          <a:pPr>
            <a:defRPr sz="1400" b="1">
              <a:solidFill>
                <a:schemeClr val="bg1"/>
              </a:solidFill>
            </a:defRPr>
          </a:pPr>
          <a:endParaRPr lang="en-US"/>
        </a:p>
      </c:txPr>
    </c:legend>
    <c:plotVisOnly val="1"/>
    <c:dispBlanksAs val="gap"/>
    <c:showDLblsOverMax val="0"/>
  </c:chart>
  <c:txPr>
    <a:bodyPr/>
    <a:lstStyle/>
    <a:p>
      <a:pPr>
        <a:defRPr sz="1762"/>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6.7601878712529359E-2"/>
          <c:y val="0.10583347792284925"/>
          <c:w val="0.58687121006425902"/>
          <c:h val="0.68078430358459641"/>
        </c:manualLayout>
      </c:layout>
      <c:barChart>
        <c:barDir val="col"/>
        <c:grouping val="clustered"/>
        <c:varyColors val="0"/>
        <c:ser>
          <c:idx val="2"/>
          <c:order val="0"/>
          <c:tx>
            <c:strRef>
              <c:f>Sheet1!$B$1</c:f>
              <c:strCache>
                <c:ptCount val="1"/>
                <c:pt idx="0">
                  <c:v>Your Institution</c:v>
                </c:pt>
              </c:strCache>
            </c:strRef>
          </c:tx>
          <c:spPr>
            <a:solidFill>
              <a:schemeClr val="accent2"/>
            </a:solidFill>
            <a:ln>
              <a:solidFill>
                <a:schemeClr val="bg1"/>
              </a:solidFill>
            </a:ln>
          </c:spPr>
          <c:invertIfNegative val="0"/>
          <c:dLbls>
            <c:numFmt formatCode="#,##0.00" sourceLinked="0"/>
            <c:spPr>
              <a:noFill/>
              <a:ln>
                <a:noFill/>
              </a:ln>
              <a:effectLst/>
            </c:spPr>
            <c:txPr>
              <a:bodyPr/>
              <a:lstStyle/>
              <a:p>
                <a:pPr>
                  <a:defRPr sz="14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c:v>
                </c:pt>
                <c:pt idx="1">
                  <c:v>Men</c:v>
                </c:pt>
                <c:pt idx="2">
                  <c:v>Women</c:v>
                </c:pt>
              </c:strCache>
            </c:strRef>
          </c:cat>
          <c:val>
            <c:numRef>
              <c:f>Sheet1!$B$2:$B$4</c:f>
              <c:numCache>
                <c:formatCode>0.0</c:formatCode>
                <c:ptCount val="3"/>
                <c:pt idx="0">
                  <c:v>45.7</c:v>
                </c:pt>
                <c:pt idx="1">
                  <c:v>44.1</c:v>
                </c:pt>
                <c:pt idx="2">
                  <c:v>47</c:v>
                </c:pt>
              </c:numCache>
            </c:numRef>
          </c:val>
          <c:extLst>
            <c:ext xmlns:c16="http://schemas.microsoft.com/office/drawing/2014/chart" uri="{C3380CC4-5D6E-409C-BE32-E72D297353CC}">
              <c16:uniqueId val="{00000000-D4AA-463B-AF49-4298B1BD7538}"/>
            </c:ext>
          </c:extLst>
        </c:ser>
        <c:ser>
          <c:idx val="0"/>
          <c:order val="1"/>
          <c:tx>
            <c:strRef>
              <c:f>Sheet1!$C$1</c:f>
              <c:strCache>
                <c:ptCount val="1"/>
                <c:pt idx="0">
                  <c:v>Comparison Group</c:v>
                </c:pt>
              </c:strCache>
            </c:strRef>
          </c:tx>
          <c:spPr>
            <a:solidFill>
              <a:schemeClr val="bg1"/>
            </a:solidFill>
            <a:ln>
              <a:solidFill>
                <a:schemeClr val="bg1"/>
              </a:solidFill>
            </a:ln>
          </c:spPr>
          <c:invertIfNegative val="0"/>
          <c:dLbls>
            <c:numFmt formatCode="#,##0.00" sourceLinked="0"/>
            <c:spPr>
              <a:noFill/>
              <a:ln>
                <a:noFill/>
              </a:ln>
              <a:effectLst/>
            </c:spPr>
            <c:txPr>
              <a:bodyPr/>
              <a:lstStyle/>
              <a:p>
                <a:pPr>
                  <a:defRPr sz="14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c:v>
                </c:pt>
                <c:pt idx="1">
                  <c:v>Men</c:v>
                </c:pt>
                <c:pt idx="2">
                  <c:v>Women</c:v>
                </c:pt>
              </c:strCache>
            </c:strRef>
          </c:cat>
          <c:val>
            <c:numRef>
              <c:f>Sheet1!$C$2:$C$4</c:f>
              <c:numCache>
                <c:formatCode>0.0</c:formatCode>
                <c:ptCount val="3"/>
                <c:pt idx="0">
                  <c:v>49.2</c:v>
                </c:pt>
                <c:pt idx="1">
                  <c:v>48.3</c:v>
                </c:pt>
                <c:pt idx="2">
                  <c:v>49.7</c:v>
                </c:pt>
              </c:numCache>
            </c:numRef>
          </c:val>
          <c:extLst>
            <c:ext xmlns:c16="http://schemas.microsoft.com/office/drawing/2014/chart" uri="{C3380CC4-5D6E-409C-BE32-E72D297353CC}">
              <c16:uniqueId val="{00000001-D4AA-463B-AF49-4298B1BD7538}"/>
            </c:ext>
          </c:extLst>
        </c:ser>
        <c:dLbls>
          <c:showLegendKey val="0"/>
          <c:showVal val="1"/>
          <c:showCatName val="0"/>
          <c:showSerName val="0"/>
          <c:showPercent val="0"/>
          <c:showBubbleSize val="0"/>
        </c:dLbls>
        <c:gapWidth val="50"/>
        <c:axId val="86090240"/>
        <c:axId val="100771520"/>
      </c:barChart>
      <c:catAx>
        <c:axId val="86090240"/>
        <c:scaling>
          <c:orientation val="minMax"/>
        </c:scaling>
        <c:delete val="0"/>
        <c:axPos val="b"/>
        <c:numFmt formatCode="General" sourceLinked="1"/>
        <c:majorTickMark val="none"/>
        <c:minorTickMark val="none"/>
        <c:tickLblPos val="nextTo"/>
        <c:spPr>
          <a:ln>
            <a:solidFill>
              <a:schemeClr val="bg1"/>
            </a:solidFill>
          </a:ln>
        </c:spPr>
        <c:txPr>
          <a:bodyPr rot="0" vert="horz"/>
          <a:lstStyle/>
          <a:p>
            <a:pPr>
              <a:defRPr sz="1400" b="1">
                <a:solidFill>
                  <a:schemeClr val="bg1"/>
                </a:solidFill>
              </a:defRPr>
            </a:pPr>
            <a:endParaRPr lang="en-US"/>
          </a:p>
        </c:txPr>
        <c:crossAx val="100771520"/>
        <c:crosses val="autoZero"/>
        <c:auto val="1"/>
        <c:lblAlgn val="ctr"/>
        <c:lblOffset val="100"/>
        <c:tickLblSkip val="1"/>
        <c:tickMarkSkip val="1"/>
        <c:noMultiLvlLbl val="0"/>
      </c:catAx>
      <c:valAx>
        <c:axId val="100771520"/>
        <c:scaling>
          <c:orientation val="minMax"/>
          <c:max val="100"/>
          <c:min val="0"/>
        </c:scaling>
        <c:delete val="0"/>
        <c:axPos val="l"/>
        <c:numFmt formatCode="#,##0" sourceLinked="0"/>
        <c:majorTickMark val="none"/>
        <c:minorTickMark val="none"/>
        <c:tickLblPos val="nextTo"/>
        <c:spPr>
          <a:ln>
            <a:solidFill>
              <a:schemeClr val="bg1"/>
            </a:solidFill>
          </a:ln>
        </c:spPr>
        <c:txPr>
          <a:bodyPr rot="0" vert="horz"/>
          <a:lstStyle/>
          <a:p>
            <a:pPr>
              <a:defRPr sz="1400" b="1">
                <a:solidFill>
                  <a:schemeClr val="bg1"/>
                </a:solidFill>
              </a:defRPr>
            </a:pPr>
            <a:endParaRPr lang="en-US"/>
          </a:p>
        </c:txPr>
        <c:crossAx val="86090240"/>
        <c:crosses val="autoZero"/>
        <c:crossBetween val="between"/>
        <c:majorUnit val="10"/>
      </c:valAx>
      <c:spPr>
        <a:noFill/>
        <a:ln w="25392">
          <a:noFill/>
        </a:ln>
      </c:spPr>
    </c:plotArea>
    <c:legend>
      <c:legendPos val="b"/>
      <c:layout>
        <c:manualLayout>
          <c:xMode val="edge"/>
          <c:yMode val="edge"/>
          <c:x val="0.12287274945894922"/>
          <c:y val="0.9056559664863747"/>
          <c:w val="0.4169237233503707"/>
          <c:h val="5.7174239820620025E-2"/>
        </c:manualLayout>
      </c:layout>
      <c:overlay val="0"/>
      <c:txPr>
        <a:bodyPr/>
        <a:lstStyle/>
        <a:p>
          <a:pPr>
            <a:defRPr sz="1400" b="1">
              <a:solidFill>
                <a:schemeClr val="bg1"/>
              </a:solidFill>
            </a:defRPr>
          </a:pPr>
          <a:endParaRPr lang="en-US"/>
        </a:p>
      </c:txPr>
    </c:legend>
    <c:plotVisOnly val="1"/>
    <c:dispBlanksAs val="gap"/>
    <c:showDLblsOverMax val="0"/>
  </c:chart>
  <c:txPr>
    <a:bodyPr/>
    <a:lstStyle/>
    <a:p>
      <a:pPr>
        <a:defRPr sz="1762"/>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8.3693207530093225E-2"/>
          <c:y val="3.2609281882759467E-2"/>
          <c:w val="0.56542022948082604"/>
          <c:h val="0.78623973983450102"/>
        </c:manualLayout>
      </c:layout>
      <c:barChart>
        <c:barDir val="col"/>
        <c:grouping val="clustered"/>
        <c:varyColors val="0"/>
        <c:ser>
          <c:idx val="2"/>
          <c:order val="0"/>
          <c:tx>
            <c:strRef>
              <c:f>Sheet1!$B$1</c:f>
              <c:strCache>
                <c:ptCount val="1"/>
                <c:pt idx="0">
                  <c:v>Your Institution</c:v>
                </c:pt>
              </c:strCache>
            </c:strRef>
          </c:tx>
          <c:spPr>
            <a:solidFill>
              <a:schemeClr val="accent2"/>
            </a:solidFill>
            <a:ln>
              <a:solidFill>
                <a:schemeClr val="bg1"/>
              </a:solidFill>
            </a:ln>
          </c:spPr>
          <c:invertIfNegative val="0"/>
          <c:dLbls>
            <c:numFmt formatCode="#,##0.00" sourceLinked="0"/>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c:v>
                </c:pt>
                <c:pt idx="1">
                  <c:v>Men</c:v>
                </c:pt>
                <c:pt idx="2">
                  <c:v>Women</c:v>
                </c:pt>
              </c:strCache>
            </c:strRef>
          </c:cat>
          <c:val>
            <c:numRef>
              <c:f>Sheet1!$B$2:$B$4</c:f>
              <c:numCache>
                <c:formatCode>0.0</c:formatCode>
                <c:ptCount val="3"/>
                <c:pt idx="0">
                  <c:v>47</c:v>
                </c:pt>
                <c:pt idx="1">
                  <c:v>47.9</c:v>
                </c:pt>
                <c:pt idx="2">
                  <c:v>46.4</c:v>
                </c:pt>
              </c:numCache>
            </c:numRef>
          </c:val>
          <c:extLst>
            <c:ext xmlns:c16="http://schemas.microsoft.com/office/drawing/2014/chart" uri="{C3380CC4-5D6E-409C-BE32-E72D297353CC}">
              <c16:uniqueId val="{00000000-17FB-4BA9-8A5A-F5812B116340}"/>
            </c:ext>
          </c:extLst>
        </c:ser>
        <c:ser>
          <c:idx val="0"/>
          <c:order val="1"/>
          <c:tx>
            <c:strRef>
              <c:f>Sheet1!$C$1</c:f>
              <c:strCache>
                <c:ptCount val="1"/>
                <c:pt idx="0">
                  <c:v>Comparison Group</c:v>
                </c:pt>
              </c:strCache>
            </c:strRef>
          </c:tx>
          <c:spPr>
            <a:solidFill>
              <a:schemeClr val="bg1"/>
            </a:solidFill>
            <a:ln>
              <a:solidFill>
                <a:schemeClr val="bg1"/>
              </a:solidFill>
            </a:ln>
          </c:spPr>
          <c:invertIfNegative val="0"/>
          <c:dLbls>
            <c:numFmt formatCode="#,##0.00" sourceLinked="0"/>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c:v>
                </c:pt>
                <c:pt idx="1">
                  <c:v>Men</c:v>
                </c:pt>
                <c:pt idx="2">
                  <c:v>Women</c:v>
                </c:pt>
              </c:strCache>
            </c:strRef>
          </c:cat>
          <c:val>
            <c:numRef>
              <c:f>Sheet1!$C$2:$C$4</c:f>
              <c:numCache>
                <c:formatCode>0.0</c:formatCode>
                <c:ptCount val="3"/>
                <c:pt idx="0">
                  <c:v>47.9</c:v>
                </c:pt>
                <c:pt idx="1">
                  <c:v>47.7</c:v>
                </c:pt>
                <c:pt idx="2">
                  <c:v>48</c:v>
                </c:pt>
              </c:numCache>
            </c:numRef>
          </c:val>
          <c:extLst>
            <c:ext xmlns:c16="http://schemas.microsoft.com/office/drawing/2014/chart" uri="{C3380CC4-5D6E-409C-BE32-E72D297353CC}">
              <c16:uniqueId val="{00000001-17FB-4BA9-8A5A-F5812B116340}"/>
            </c:ext>
          </c:extLst>
        </c:ser>
        <c:dLbls>
          <c:showLegendKey val="0"/>
          <c:showVal val="1"/>
          <c:showCatName val="0"/>
          <c:showSerName val="0"/>
          <c:showPercent val="0"/>
          <c:showBubbleSize val="0"/>
        </c:dLbls>
        <c:gapWidth val="50"/>
        <c:axId val="86240768"/>
        <c:axId val="100773824"/>
      </c:barChart>
      <c:catAx>
        <c:axId val="86240768"/>
        <c:scaling>
          <c:orientation val="minMax"/>
        </c:scaling>
        <c:delete val="0"/>
        <c:axPos val="b"/>
        <c:numFmt formatCode="General" sourceLinked="1"/>
        <c:majorTickMark val="none"/>
        <c:minorTickMark val="none"/>
        <c:tickLblPos val="nextTo"/>
        <c:spPr>
          <a:ln>
            <a:solidFill>
              <a:schemeClr val="bg1"/>
            </a:solidFill>
          </a:ln>
        </c:spPr>
        <c:txPr>
          <a:bodyPr rot="0" vert="horz"/>
          <a:lstStyle/>
          <a:p>
            <a:pPr>
              <a:defRPr sz="1400" b="1">
                <a:solidFill>
                  <a:schemeClr val="bg1"/>
                </a:solidFill>
              </a:defRPr>
            </a:pPr>
            <a:endParaRPr lang="en-US"/>
          </a:p>
        </c:txPr>
        <c:crossAx val="100773824"/>
        <c:crosses val="autoZero"/>
        <c:auto val="1"/>
        <c:lblAlgn val="ctr"/>
        <c:lblOffset val="100"/>
        <c:tickLblSkip val="1"/>
        <c:tickMarkSkip val="1"/>
        <c:noMultiLvlLbl val="0"/>
      </c:catAx>
      <c:valAx>
        <c:axId val="100773824"/>
        <c:scaling>
          <c:orientation val="minMax"/>
          <c:max val="100"/>
          <c:min val="0"/>
        </c:scaling>
        <c:delete val="0"/>
        <c:axPos val="l"/>
        <c:numFmt formatCode="#,##0" sourceLinked="0"/>
        <c:majorTickMark val="none"/>
        <c:minorTickMark val="none"/>
        <c:tickLblPos val="nextTo"/>
        <c:spPr>
          <a:ln>
            <a:solidFill>
              <a:schemeClr val="bg1"/>
            </a:solidFill>
          </a:ln>
        </c:spPr>
        <c:txPr>
          <a:bodyPr rot="0" vert="horz"/>
          <a:lstStyle/>
          <a:p>
            <a:pPr>
              <a:defRPr sz="1400" b="1">
                <a:solidFill>
                  <a:schemeClr val="bg1"/>
                </a:solidFill>
              </a:defRPr>
            </a:pPr>
            <a:endParaRPr lang="en-US"/>
          </a:p>
        </c:txPr>
        <c:crossAx val="86240768"/>
        <c:crosses val="autoZero"/>
        <c:crossBetween val="between"/>
        <c:majorUnit val="10"/>
      </c:valAx>
      <c:spPr>
        <a:noFill/>
        <a:ln w="25400">
          <a:noFill/>
        </a:ln>
      </c:spPr>
    </c:plotArea>
    <c:legend>
      <c:legendPos val="b"/>
      <c:layout>
        <c:manualLayout>
          <c:xMode val="edge"/>
          <c:yMode val="edge"/>
          <c:x val="0.14088209340211783"/>
          <c:y val="0.9175239751813824"/>
          <c:w val="0.40973538329260567"/>
          <c:h val="6.4010319688541525E-2"/>
        </c:manualLayout>
      </c:layout>
      <c:overlay val="0"/>
      <c:txPr>
        <a:bodyPr/>
        <a:lstStyle/>
        <a:p>
          <a:pPr>
            <a:defRPr sz="1400" b="1">
              <a:solidFill>
                <a:schemeClr val="bg1"/>
              </a:solidFill>
            </a:defRPr>
          </a:pPr>
          <a:endParaRPr lang="en-US"/>
        </a:p>
      </c:txPr>
    </c:legend>
    <c:plotVisOnly val="1"/>
    <c:dispBlanksAs val="gap"/>
    <c:showDLblsOverMax val="0"/>
  </c:chart>
  <c:txPr>
    <a:bodyPr/>
    <a:lstStyle/>
    <a:p>
      <a:pPr>
        <a:defRPr sz="1791"/>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manualLayout>
          <c:layoutTarget val="inner"/>
          <c:xMode val="edge"/>
          <c:yMode val="edge"/>
          <c:x val="0.42939540452180303"/>
          <c:y val="8.7462697299823797E-2"/>
          <c:w val="0.526980361007506"/>
          <c:h val="0.817264049185633"/>
        </c:manualLayout>
      </c:layout>
      <c:barChart>
        <c:barDir val="bar"/>
        <c:grouping val="clustered"/>
        <c:varyColors val="0"/>
        <c:ser>
          <c:idx val="0"/>
          <c:order val="0"/>
          <c:spPr>
            <a:ln>
              <a:solidFill>
                <a:schemeClr val="bg1"/>
              </a:solidFill>
            </a:ln>
          </c:spPr>
          <c:invertIfNegative val="0"/>
          <c:dPt>
            <c:idx val="0"/>
            <c:invertIfNegative val="0"/>
            <c:bubble3D val="0"/>
            <c:extLst>
              <c:ext xmlns:c16="http://schemas.microsoft.com/office/drawing/2014/chart" uri="{C3380CC4-5D6E-409C-BE32-E72D297353CC}">
                <c16:uniqueId val="{00000000-09E8-48EB-9ED0-E85971968CDE}"/>
              </c:ext>
            </c:extLst>
          </c:dPt>
          <c:dPt>
            <c:idx val="1"/>
            <c:invertIfNegative val="0"/>
            <c:bubble3D val="0"/>
            <c:extLst>
              <c:ext xmlns:c16="http://schemas.microsoft.com/office/drawing/2014/chart" uri="{C3380CC4-5D6E-409C-BE32-E72D297353CC}">
                <c16:uniqueId val="{00000001-09E8-48EB-9ED0-E85971968CDE}"/>
              </c:ext>
            </c:extLst>
          </c:dPt>
          <c:dPt>
            <c:idx val="2"/>
            <c:invertIfNegative val="0"/>
            <c:bubble3D val="0"/>
            <c:extLst>
              <c:ext xmlns:c16="http://schemas.microsoft.com/office/drawing/2014/chart" uri="{C3380CC4-5D6E-409C-BE32-E72D297353CC}">
                <c16:uniqueId val="{00000002-09E8-48EB-9ED0-E85971968CDE}"/>
              </c:ext>
            </c:extLst>
          </c:dPt>
          <c:dPt>
            <c:idx val="3"/>
            <c:invertIfNegative val="0"/>
            <c:bubble3D val="0"/>
            <c:extLst>
              <c:ext xmlns:c16="http://schemas.microsoft.com/office/drawing/2014/chart" uri="{C3380CC4-5D6E-409C-BE32-E72D297353CC}">
                <c16:uniqueId val="{00000003-09E8-48EB-9ED0-E85971968CDE}"/>
              </c:ext>
            </c:extLst>
          </c:dPt>
          <c:dPt>
            <c:idx val="4"/>
            <c:invertIfNegative val="0"/>
            <c:bubble3D val="0"/>
            <c:extLst>
              <c:ext xmlns:c16="http://schemas.microsoft.com/office/drawing/2014/chart" uri="{C3380CC4-5D6E-409C-BE32-E72D297353CC}">
                <c16:uniqueId val="{00000004-09E8-48EB-9ED0-E85971968CDE}"/>
              </c:ext>
            </c:extLst>
          </c:dPt>
          <c:dPt>
            <c:idx val="5"/>
            <c:invertIfNegative val="0"/>
            <c:bubble3D val="0"/>
            <c:extLst>
              <c:ext xmlns:c16="http://schemas.microsoft.com/office/drawing/2014/chart" uri="{C3380CC4-5D6E-409C-BE32-E72D297353CC}">
                <c16:uniqueId val="{00000005-09E8-48EB-9ED0-E85971968CDE}"/>
              </c:ext>
            </c:extLst>
          </c:dPt>
          <c:dPt>
            <c:idx val="6"/>
            <c:invertIfNegative val="0"/>
            <c:bubble3D val="0"/>
            <c:extLst>
              <c:ext xmlns:c16="http://schemas.microsoft.com/office/drawing/2014/chart" uri="{C3380CC4-5D6E-409C-BE32-E72D297353CC}">
                <c16:uniqueId val="{00000006-09E8-48EB-9ED0-E85971968CDE}"/>
              </c:ext>
            </c:extLst>
          </c:dPt>
          <c:dPt>
            <c:idx val="7"/>
            <c:invertIfNegative val="0"/>
            <c:bubble3D val="0"/>
            <c:extLst>
              <c:ext xmlns:c16="http://schemas.microsoft.com/office/drawing/2014/chart" uri="{C3380CC4-5D6E-409C-BE32-E72D297353CC}">
                <c16:uniqueId val="{00000007-09E8-48EB-9ED0-E85971968CDE}"/>
              </c:ext>
            </c:extLst>
          </c:dPt>
          <c:dPt>
            <c:idx val="8"/>
            <c:invertIfNegative val="0"/>
            <c:bubble3D val="0"/>
            <c:extLst>
              <c:ext xmlns:c16="http://schemas.microsoft.com/office/drawing/2014/chart" uri="{C3380CC4-5D6E-409C-BE32-E72D297353CC}">
                <c16:uniqueId val="{00000008-09E8-48EB-9ED0-E85971968CDE}"/>
              </c:ext>
            </c:extLst>
          </c:dPt>
          <c:dPt>
            <c:idx val="9"/>
            <c:invertIfNegative val="0"/>
            <c:bubble3D val="0"/>
            <c:extLst>
              <c:ext xmlns:c16="http://schemas.microsoft.com/office/drawing/2014/chart" uri="{C3380CC4-5D6E-409C-BE32-E72D297353CC}">
                <c16:uniqueId val="{00000009-09E8-48EB-9ED0-E85971968CDE}"/>
              </c:ext>
            </c:extLst>
          </c:dPt>
          <c:dPt>
            <c:idx val="10"/>
            <c:invertIfNegative val="0"/>
            <c:bubble3D val="0"/>
            <c:extLst>
              <c:ext xmlns:c16="http://schemas.microsoft.com/office/drawing/2014/chart" uri="{C3380CC4-5D6E-409C-BE32-E72D297353CC}">
                <c16:uniqueId val="{0000000A-09E8-48EB-9ED0-E85971968CDE}"/>
              </c:ext>
            </c:extLst>
          </c:dPt>
          <c:dPt>
            <c:idx val="11"/>
            <c:invertIfNegative val="0"/>
            <c:bubble3D val="0"/>
            <c:extLst>
              <c:ext xmlns:c16="http://schemas.microsoft.com/office/drawing/2014/chart" uri="{C3380CC4-5D6E-409C-BE32-E72D297353CC}">
                <c16:uniqueId val="{0000000B-09E8-48EB-9ED0-E85971968CDE}"/>
              </c:ext>
            </c:extLst>
          </c:dPt>
          <c:dPt>
            <c:idx val="12"/>
            <c:invertIfNegative val="0"/>
            <c:bubble3D val="0"/>
            <c:extLst>
              <c:ext xmlns:c16="http://schemas.microsoft.com/office/drawing/2014/chart" uri="{C3380CC4-5D6E-409C-BE32-E72D297353CC}">
                <c16:uniqueId val="{0000000C-09E8-48EB-9ED0-E85971968CDE}"/>
              </c:ext>
            </c:extLst>
          </c:dPt>
          <c:dLbls>
            <c:dLbl>
              <c:idx val="17"/>
              <c:numFmt formatCode="0.0%" sourceLinked="0"/>
              <c:spPr/>
              <c:txPr>
                <a:bodyPr/>
                <a:lstStyle/>
                <a:p>
                  <a:pPr>
                    <a:defRPr sz="1200" b="1"/>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D-1292-44BB-874B-AFC85233EE9C}"/>
                </c:ext>
              </c:extLst>
            </c:dLbl>
            <c:numFmt formatCode="0.0%" sourceLinked="0"/>
            <c:spPr>
              <a:noFill/>
              <a:ln>
                <a:noFill/>
              </a:ln>
              <a:effectLst/>
            </c:spPr>
            <c:txPr>
              <a:bodyPr/>
              <a:lstStyle/>
              <a:p>
                <a:pPr>
                  <a:defRPr sz="12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Other </c:v>
                </c:pt>
                <c:pt idx="1">
                  <c:v>Other White</c:v>
                </c:pt>
                <c:pt idx="2">
                  <c:v>European</c:v>
                </c:pt>
                <c:pt idx="3">
                  <c:v>Middle Eastern</c:v>
                </c:pt>
                <c:pt idx="4">
                  <c:v>Other Hispanic or Latina/o/x</c:v>
                </c:pt>
                <c:pt idx="5">
                  <c:v>South American</c:v>
                </c:pt>
                <c:pt idx="6">
                  <c:v>Central American</c:v>
                </c:pt>
                <c:pt idx="7">
                  <c:v>Puerto Rican</c:v>
                </c:pt>
                <c:pt idx="8">
                  <c:v>Mexican American/Chicana/o/x</c:v>
                </c:pt>
                <c:pt idx="9">
                  <c:v>Native Hawaiian/Pacific Islander</c:v>
                </c:pt>
                <c:pt idx="10">
                  <c:v>Other Black</c:v>
                </c:pt>
                <c:pt idx="11">
                  <c:v>Caribbean</c:v>
                </c:pt>
                <c:pt idx="12">
                  <c:v>African </c:v>
                </c:pt>
                <c:pt idx="13">
                  <c:v>African American/Black</c:v>
                </c:pt>
                <c:pt idx="14">
                  <c:v>Other Asian</c:v>
                </c:pt>
                <c:pt idx="15">
                  <c:v>South Asian</c:v>
                </c:pt>
                <c:pt idx="16">
                  <c:v>Southeast Asian</c:v>
                </c:pt>
                <c:pt idx="17">
                  <c:v>Filipina/o/x</c:v>
                </c:pt>
                <c:pt idx="18">
                  <c:v>East Asian</c:v>
                </c:pt>
                <c:pt idx="19">
                  <c:v>American Indian or Alaska Native</c:v>
                </c:pt>
              </c:strCache>
            </c:strRef>
          </c:cat>
          <c:val>
            <c:numRef>
              <c:f>Sheet1!$B$2:$B$21</c:f>
              <c:numCache>
                <c:formatCode>0.0%</c:formatCode>
                <c:ptCount val="20"/>
                <c:pt idx="0" formatCode="0.00%">
                  <c:v>0</c:v>
                </c:pt>
                <c:pt idx="1">
                  <c:v>0.17</c:v>
                </c:pt>
                <c:pt idx="2">
                  <c:v>0.7</c:v>
                </c:pt>
                <c:pt idx="3">
                  <c:v>0</c:v>
                </c:pt>
                <c:pt idx="4">
                  <c:v>0.02</c:v>
                </c:pt>
                <c:pt idx="5">
                  <c:v>0.01</c:v>
                </c:pt>
                <c:pt idx="6">
                  <c:v>0</c:v>
                </c:pt>
                <c:pt idx="7">
                  <c:v>0.05</c:v>
                </c:pt>
                <c:pt idx="8">
                  <c:v>0.01</c:v>
                </c:pt>
                <c:pt idx="9">
                  <c:v>0</c:v>
                </c:pt>
                <c:pt idx="10">
                  <c:v>0</c:v>
                </c:pt>
                <c:pt idx="11">
                  <c:v>0</c:v>
                </c:pt>
                <c:pt idx="12">
                  <c:v>0.02</c:v>
                </c:pt>
                <c:pt idx="13">
                  <c:v>0.13</c:v>
                </c:pt>
                <c:pt idx="14">
                  <c:v>0</c:v>
                </c:pt>
                <c:pt idx="15">
                  <c:v>0</c:v>
                </c:pt>
                <c:pt idx="16">
                  <c:v>0.01</c:v>
                </c:pt>
                <c:pt idx="17">
                  <c:v>0</c:v>
                </c:pt>
                <c:pt idx="18">
                  <c:v>0.02</c:v>
                </c:pt>
                <c:pt idx="19">
                  <c:v>0.04</c:v>
                </c:pt>
              </c:numCache>
            </c:numRef>
          </c:val>
          <c:extLst>
            <c:ext xmlns:c16="http://schemas.microsoft.com/office/drawing/2014/chart" uri="{C3380CC4-5D6E-409C-BE32-E72D297353CC}">
              <c16:uniqueId val="{0000000E-09E8-48EB-9ED0-E85971968CDE}"/>
            </c:ext>
          </c:extLst>
        </c:ser>
        <c:dLbls>
          <c:showLegendKey val="0"/>
          <c:showVal val="1"/>
          <c:showCatName val="0"/>
          <c:showSerName val="0"/>
          <c:showPercent val="0"/>
          <c:showBubbleSize val="0"/>
        </c:dLbls>
        <c:gapWidth val="50"/>
        <c:axId val="36019200"/>
        <c:axId val="102649792"/>
      </c:barChart>
      <c:catAx>
        <c:axId val="36019200"/>
        <c:scaling>
          <c:orientation val="minMax"/>
        </c:scaling>
        <c:delete val="0"/>
        <c:axPos val="l"/>
        <c:numFmt formatCode="General" sourceLinked="1"/>
        <c:majorTickMark val="out"/>
        <c:minorTickMark val="none"/>
        <c:tickLblPos val="nextTo"/>
        <c:spPr>
          <a:ln>
            <a:solidFill>
              <a:schemeClr val="bg1"/>
            </a:solidFill>
          </a:ln>
        </c:spPr>
        <c:txPr>
          <a:bodyPr rot="0"/>
          <a:lstStyle/>
          <a:p>
            <a:pPr>
              <a:defRPr sz="1400">
                <a:latin typeface="+mn-lt"/>
              </a:defRPr>
            </a:pPr>
            <a:endParaRPr lang="en-US"/>
          </a:p>
        </c:txPr>
        <c:crossAx val="102649792"/>
        <c:crosses val="autoZero"/>
        <c:auto val="1"/>
        <c:lblAlgn val="ctr"/>
        <c:lblOffset val="100"/>
        <c:tickLblSkip val="1"/>
        <c:tickMarkSkip val="1"/>
        <c:noMultiLvlLbl val="0"/>
      </c:catAx>
      <c:valAx>
        <c:axId val="102649792"/>
        <c:scaling>
          <c:orientation val="minMax"/>
          <c:max val="0.8"/>
        </c:scaling>
        <c:delete val="0"/>
        <c:axPos val="b"/>
        <c:title>
          <c:tx>
            <c:rich>
              <a:bodyPr/>
              <a:lstStyle/>
              <a:p>
                <a:pPr>
                  <a:defRPr sz="1200">
                    <a:solidFill>
                      <a:schemeClr val="bg1"/>
                    </a:solidFill>
                  </a:defRPr>
                </a:pPr>
                <a:r>
                  <a:rPr lang="en-US" sz="1200" dirty="0">
                    <a:solidFill>
                      <a:schemeClr val="bg1"/>
                    </a:solidFill>
                  </a:rPr>
                  <a:t>% of Students</a:t>
                </a:r>
              </a:p>
            </c:rich>
          </c:tx>
          <c:overlay val="0"/>
        </c:title>
        <c:numFmt formatCode="0%" sourceLinked="0"/>
        <c:majorTickMark val="out"/>
        <c:minorTickMark val="none"/>
        <c:tickLblPos val="nextTo"/>
        <c:spPr>
          <a:ln>
            <a:solidFill>
              <a:schemeClr val="bg1"/>
            </a:solidFill>
          </a:ln>
        </c:spPr>
        <c:txPr>
          <a:bodyPr rot="0" vert="horz"/>
          <a:lstStyle/>
          <a:p>
            <a:pPr>
              <a:defRPr sz="1200" b="1"/>
            </a:pPr>
            <a:endParaRPr lang="en-US"/>
          </a:p>
        </c:txPr>
        <c:crossAx val="36019200"/>
        <c:crosses val="autoZero"/>
        <c:crossBetween val="between"/>
      </c:valAx>
      <c:spPr>
        <a:ln w="6350"/>
      </c:spPr>
    </c:plotArea>
    <c:plotVisOnly val="1"/>
    <c:dispBlanksAs val="gap"/>
    <c:showDLblsOverMax val="0"/>
  </c:chart>
  <c:txPr>
    <a:bodyPr/>
    <a:lstStyle/>
    <a:p>
      <a:pPr>
        <a:defRPr sz="1400">
          <a:solidFill>
            <a:schemeClr val="bg1"/>
          </a:solidFil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2"/>
    </mc:Choice>
    <mc:Fallback>
      <c:style val="12"/>
    </mc:Fallback>
  </mc:AlternateContent>
  <c:chart>
    <c:autoTitleDeleted val="0"/>
    <c:plotArea>
      <c:layout>
        <c:manualLayout>
          <c:layoutTarget val="inner"/>
          <c:xMode val="edge"/>
          <c:yMode val="edge"/>
          <c:x val="0.27760121998639098"/>
          <c:y val="3.10522915404805E-2"/>
          <c:w val="0.69074037620297501"/>
          <c:h val="0.77957624862109598"/>
        </c:manualLayout>
      </c:layout>
      <c:barChart>
        <c:barDir val="bar"/>
        <c:grouping val="clustered"/>
        <c:varyColors val="0"/>
        <c:ser>
          <c:idx val="0"/>
          <c:order val="0"/>
          <c:tx>
            <c:strRef>
              <c:f>Sheet1!$B$1</c:f>
              <c:strCache>
                <c:ptCount val="1"/>
                <c:pt idx="0">
                  <c:v>Comparison Group</c:v>
                </c:pt>
              </c:strCache>
            </c:strRef>
          </c:tx>
          <c:spPr>
            <a:solidFill>
              <a:schemeClr val="bg1"/>
            </a:solidFill>
            <a:ln>
              <a:solidFill>
                <a:schemeClr val="bg1"/>
              </a:solidFill>
            </a:ln>
          </c:spPr>
          <c:invertIfNegative val="0"/>
          <c:dLbls>
            <c:spPr>
              <a:noFill/>
              <a:ln>
                <a:noFill/>
              </a:ln>
              <a:effectLst/>
            </c:spPr>
            <c:txPr>
              <a:bodyPr wrap="square" lIns="38100" tIns="19050" rIns="38100" bIns="19050" anchor="ctr">
                <a:spAutoFit/>
              </a:bodyPr>
              <a:lstStyle/>
              <a:p>
                <a:pPr>
                  <a:defRPr sz="1400" b="1" baseline="0">
                    <a:latin typeface="+mn-lt"/>
                    <a:ea typeface="Franklin Gothic Medium" charset="0"/>
                    <a:cs typeface="Franklin Gothic Medium"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Unknown</c:v>
                </c:pt>
                <c:pt idx="1">
                  <c:v>Two or more</c:v>
                </c:pt>
                <c:pt idx="2">
                  <c:v>White</c:v>
                </c:pt>
                <c:pt idx="3">
                  <c:v>Latina/o/x</c:v>
                </c:pt>
                <c:pt idx="4">
                  <c:v>Hawaiian</c:v>
                </c:pt>
                <c:pt idx="5">
                  <c:v>Black</c:v>
                </c:pt>
                <c:pt idx="6">
                  <c:v>Asian</c:v>
                </c:pt>
                <c:pt idx="7">
                  <c:v>American Indian</c:v>
                </c:pt>
              </c:strCache>
            </c:strRef>
          </c:cat>
          <c:val>
            <c:numRef>
              <c:f>Sheet1!$B$2:$B$9</c:f>
              <c:numCache>
                <c:formatCode>0.0%</c:formatCode>
                <c:ptCount val="8"/>
                <c:pt idx="0">
                  <c:v>2.3E-2</c:v>
                </c:pt>
                <c:pt idx="1">
                  <c:v>0.17299999999999999</c:v>
                </c:pt>
                <c:pt idx="2">
                  <c:v>0.58599999999999997</c:v>
                </c:pt>
                <c:pt idx="3">
                  <c:v>6.0999999999999999E-2</c:v>
                </c:pt>
                <c:pt idx="4">
                  <c:v>4.0000000000000001E-3</c:v>
                </c:pt>
                <c:pt idx="5">
                  <c:v>7.1999999999999995E-2</c:v>
                </c:pt>
                <c:pt idx="6">
                  <c:v>8.1000000000000003E-2</c:v>
                </c:pt>
                <c:pt idx="7">
                  <c:v>0</c:v>
                </c:pt>
              </c:numCache>
            </c:numRef>
          </c:val>
          <c:extLst>
            <c:ext xmlns:c16="http://schemas.microsoft.com/office/drawing/2014/chart" uri="{C3380CC4-5D6E-409C-BE32-E72D297353CC}">
              <c16:uniqueId val="{00000000-11BA-4590-A4D9-7CDBE1D9DD63}"/>
            </c:ext>
          </c:extLst>
        </c:ser>
        <c:ser>
          <c:idx val="1"/>
          <c:order val="1"/>
          <c:tx>
            <c:strRef>
              <c:f>Sheet1!$C$1</c:f>
              <c:strCache>
                <c:ptCount val="1"/>
                <c:pt idx="0">
                  <c:v>Your Institution</c:v>
                </c:pt>
              </c:strCache>
            </c:strRef>
          </c:tx>
          <c:spPr>
            <a:solidFill>
              <a:schemeClr val="accent2"/>
            </a:solidFill>
            <a:ln>
              <a:solidFill>
                <a:schemeClr val="bg1"/>
              </a:solidFill>
            </a:ln>
          </c:spPr>
          <c:invertIfNegative val="0"/>
          <c:dLbls>
            <c:dLbl>
              <c:idx val="7"/>
              <c:spPr>
                <a:noFill/>
                <a:ln>
                  <a:noFill/>
                </a:ln>
                <a:effectLst/>
              </c:spPr>
              <c:txPr>
                <a:bodyPr wrap="square" lIns="38100" tIns="19050" rIns="38100" bIns="19050" anchor="ctr">
                  <a:spAutoFit/>
                </a:bodyPr>
                <a:lstStyle/>
                <a:p>
                  <a:pPr>
                    <a:defRPr sz="1400" b="1" baseline="0">
                      <a:solidFill>
                        <a:schemeClr val="bg1"/>
                      </a:solidFill>
                      <a:latin typeface="+mn-lt"/>
                      <a:ea typeface="Franklin Gothic Medium" charset="0"/>
                      <a:cs typeface="Franklin Gothic Medium"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0-AAAF-4FAF-9CAA-6D4EEFBE3BEB}"/>
                </c:ext>
              </c:extLst>
            </c:dLbl>
            <c:spPr>
              <a:noFill/>
              <a:ln>
                <a:noFill/>
              </a:ln>
              <a:effectLst/>
            </c:spPr>
            <c:txPr>
              <a:bodyPr wrap="square" lIns="38100" tIns="19050" rIns="38100" bIns="19050" anchor="ctr">
                <a:spAutoFit/>
              </a:bodyPr>
              <a:lstStyle/>
              <a:p>
                <a:pPr>
                  <a:defRPr sz="1400" b="1" baseline="0">
                    <a:latin typeface="+mn-lt"/>
                    <a:ea typeface="Franklin Gothic Medium" charset="0"/>
                    <a:cs typeface="Franklin Gothic Medium"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Unknown</c:v>
                </c:pt>
                <c:pt idx="1">
                  <c:v>Two or more</c:v>
                </c:pt>
                <c:pt idx="2">
                  <c:v>White</c:v>
                </c:pt>
                <c:pt idx="3">
                  <c:v>Latina/o/x</c:v>
                </c:pt>
                <c:pt idx="4">
                  <c:v>Hawaiian</c:v>
                </c:pt>
                <c:pt idx="5">
                  <c:v>Black</c:v>
                </c:pt>
                <c:pt idx="6">
                  <c:v>Asian</c:v>
                </c:pt>
                <c:pt idx="7">
                  <c:v>American Indian</c:v>
                </c:pt>
              </c:strCache>
            </c:strRef>
          </c:cat>
          <c:val>
            <c:numRef>
              <c:f>Sheet1!$C$2:$C$9</c:f>
              <c:numCache>
                <c:formatCode>0.0%</c:formatCode>
                <c:ptCount val="8"/>
                <c:pt idx="0">
                  <c:v>0.01</c:v>
                </c:pt>
                <c:pt idx="1">
                  <c:v>0.11</c:v>
                </c:pt>
                <c:pt idx="2">
                  <c:v>0.77</c:v>
                </c:pt>
                <c:pt idx="3">
                  <c:v>0</c:v>
                </c:pt>
                <c:pt idx="4">
                  <c:v>0</c:v>
                </c:pt>
                <c:pt idx="5">
                  <c:v>0.09</c:v>
                </c:pt>
                <c:pt idx="6">
                  <c:v>0.02</c:v>
                </c:pt>
                <c:pt idx="7">
                  <c:v>0</c:v>
                </c:pt>
              </c:numCache>
            </c:numRef>
          </c:val>
          <c:extLst>
            <c:ext xmlns:c16="http://schemas.microsoft.com/office/drawing/2014/chart" uri="{C3380CC4-5D6E-409C-BE32-E72D297353CC}">
              <c16:uniqueId val="{00000002-11BA-4590-A4D9-7CDBE1D9DD63}"/>
            </c:ext>
          </c:extLst>
        </c:ser>
        <c:dLbls>
          <c:showLegendKey val="0"/>
          <c:showVal val="1"/>
          <c:showCatName val="0"/>
          <c:showSerName val="0"/>
          <c:showPercent val="0"/>
          <c:showBubbleSize val="0"/>
        </c:dLbls>
        <c:gapWidth val="50"/>
        <c:axId val="36329472"/>
        <c:axId val="102653248"/>
      </c:barChart>
      <c:catAx>
        <c:axId val="36329472"/>
        <c:scaling>
          <c:orientation val="minMax"/>
        </c:scaling>
        <c:delete val="0"/>
        <c:axPos val="l"/>
        <c:numFmt formatCode="General" sourceLinked="1"/>
        <c:majorTickMark val="out"/>
        <c:minorTickMark val="none"/>
        <c:tickLblPos val="nextTo"/>
        <c:spPr>
          <a:ln>
            <a:solidFill>
              <a:schemeClr val="bg1"/>
            </a:solidFill>
          </a:ln>
        </c:spPr>
        <c:txPr>
          <a:bodyPr rot="0" vert="horz" anchor="ctr" anchorCtr="1"/>
          <a:lstStyle/>
          <a:p>
            <a:pPr>
              <a:defRPr sz="1400" b="1"/>
            </a:pPr>
            <a:endParaRPr lang="en-US"/>
          </a:p>
        </c:txPr>
        <c:crossAx val="102653248"/>
        <c:crosses val="autoZero"/>
        <c:auto val="1"/>
        <c:lblAlgn val="ctr"/>
        <c:lblOffset val="100"/>
        <c:tickLblSkip val="1"/>
        <c:tickMarkSkip val="1"/>
        <c:noMultiLvlLbl val="0"/>
      </c:catAx>
      <c:valAx>
        <c:axId val="102653248"/>
        <c:scaling>
          <c:orientation val="minMax"/>
        </c:scaling>
        <c:delete val="0"/>
        <c:axPos val="b"/>
        <c:title>
          <c:tx>
            <c:rich>
              <a:bodyPr/>
              <a:lstStyle/>
              <a:p>
                <a:pPr>
                  <a:defRPr sz="1200"/>
                </a:pPr>
                <a:r>
                  <a:rPr lang="en-US" sz="1200" dirty="0"/>
                  <a:t>% of Students</a:t>
                </a:r>
              </a:p>
            </c:rich>
          </c:tx>
          <c:layout>
            <c:manualLayout>
              <c:xMode val="edge"/>
              <c:yMode val="edge"/>
              <c:x val="0.56442974142121105"/>
              <c:y val="0.88380101943778799"/>
            </c:manualLayout>
          </c:layout>
          <c:overlay val="0"/>
        </c:title>
        <c:numFmt formatCode="0%" sourceLinked="0"/>
        <c:majorTickMark val="out"/>
        <c:minorTickMark val="none"/>
        <c:tickLblPos val="nextTo"/>
        <c:spPr>
          <a:ln>
            <a:solidFill>
              <a:schemeClr val="bg1"/>
            </a:solidFill>
          </a:ln>
        </c:spPr>
        <c:txPr>
          <a:bodyPr rot="0" vert="horz"/>
          <a:lstStyle/>
          <a:p>
            <a:pPr>
              <a:defRPr sz="1400" b="1"/>
            </a:pPr>
            <a:endParaRPr lang="en-US"/>
          </a:p>
        </c:txPr>
        <c:crossAx val="36329472"/>
        <c:crosses val="autoZero"/>
        <c:crossBetween val="between"/>
      </c:valAx>
      <c:spPr>
        <a:noFill/>
        <a:ln w="25391">
          <a:noFill/>
        </a:ln>
      </c:spPr>
    </c:plotArea>
    <c:legend>
      <c:legendPos val="b"/>
      <c:layout>
        <c:manualLayout>
          <c:xMode val="edge"/>
          <c:yMode val="edge"/>
          <c:x val="0.28320743260825598"/>
          <c:y val="0.94059774173797694"/>
          <c:w val="0.43685309226187702"/>
          <c:h val="5.2155885577594201E-2"/>
        </c:manualLayout>
      </c:layout>
      <c:overlay val="0"/>
      <c:txPr>
        <a:bodyPr/>
        <a:lstStyle/>
        <a:p>
          <a:pPr>
            <a:defRPr sz="1400" b="1"/>
          </a:pPr>
          <a:endParaRPr lang="en-US"/>
        </a:p>
      </c:txPr>
    </c:legend>
    <c:plotVisOnly val="1"/>
    <c:dispBlanksAs val="gap"/>
    <c:showDLblsOverMax val="0"/>
  </c:chart>
  <c:txPr>
    <a:bodyPr/>
    <a:lstStyle/>
    <a:p>
      <a:pPr>
        <a:defRPr sz="1400">
          <a:solidFill>
            <a:schemeClr val="bg1"/>
          </a:solidFil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0.179469696969698"/>
          <c:y val="3.1746031746031703E-2"/>
          <c:w val="0.65116161616162105"/>
          <c:h val="0.68216931216931398"/>
        </c:manualLayout>
      </c:layout>
      <c:pieChart>
        <c:varyColors val="1"/>
        <c:ser>
          <c:idx val="0"/>
          <c:order val="0"/>
          <c:tx>
            <c:strRef>
              <c:f>Sheet1!$B$1</c:f>
              <c:strCache>
                <c:ptCount val="1"/>
                <c:pt idx="0">
                  <c:v>credits completed </c:v>
                </c:pt>
              </c:strCache>
            </c:strRef>
          </c:tx>
          <c:spPr>
            <a:solidFill>
              <a:schemeClr val="accent1"/>
            </a:solidFill>
          </c:spPr>
          <c:dPt>
            <c:idx val="0"/>
            <c:bubble3D val="0"/>
            <c:extLst>
              <c:ext xmlns:c16="http://schemas.microsoft.com/office/drawing/2014/chart" uri="{C3380CC4-5D6E-409C-BE32-E72D297353CC}">
                <c16:uniqueId val="{00000000-C8F2-483C-AEFA-86A9A6D3D6B9}"/>
              </c:ext>
            </c:extLst>
          </c:dPt>
          <c:dPt>
            <c:idx val="1"/>
            <c:bubble3D val="0"/>
            <c:explosion val="1"/>
            <c:spPr>
              <a:solidFill>
                <a:schemeClr val="accent3"/>
              </a:solidFill>
            </c:spPr>
            <c:extLst>
              <c:ext xmlns:c16="http://schemas.microsoft.com/office/drawing/2014/chart" uri="{C3380CC4-5D6E-409C-BE32-E72D297353CC}">
                <c16:uniqueId val="{00000002-C8F2-483C-AEFA-86A9A6D3D6B9}"/>
              </c:ext>
            </c:extLst>
          </c:dPt>
          <c:dPt>
            <c:idx val="2"/>
            <c:bubble3D val="0"/>
            <c:spPr>
              <a:solidFill>
                <a:schemeClr val="accent2"/>
              </a:solidFill>
            </c:spPr>
            <c:extLst>
              <c:ext xmlns:c16="http://schemas.microsoft.com/office/drawing/2014/chart" uri="{C3380CC4-5D6E-409C-BE32-E72D297353CC}">
                <c16:uniqueId val="{00000004-C8F2-483C-AEFA-86A9A6D3D6B9}"/>
              </c:ext>
            </c:extLst>
          </c:dPt>
          <c:dPt>
            <c:idx val="3"/>
            <c:bubble3D val="0"/>
            <c:spPr>
              <a:solidFill>
                <a:schemeClr val="accent4"/>
              </a:solidFill>
            </c:spPr>
            <c:extLst>
              <c:ext xmlns:c16="http://schemas.microsoft.com/office/drawing/2014/chart" uri="{C3380CC4-5D6E-409C-BE32-E72D297353CC}">
                <c16:uniqueId val="{00000006-C8F2-483C-AEFA-86A9A6D3D6B9}"/>
              </c:ext>
            </c:extLst>
          </c:dPt>
          <c:dPt>
            <c:idx val="4"/>
            <c:bubble3D val="0"/>
            <c:spPr>
              <a:solidFill>
                <a:schemeClr val="bg1"/>
              </a:solidFill>
            </c:spPr>
            <c:extLst>
              <c:ext xmlns:c16="http://schemas.microsoft.com/office/drawing/2014/chart" uri="{C3380CC4-5D6E-409C-BE32-E72D297353CC}">
                <c16:uniqueId val="{00000008-C8F2-483C-AEFA-86A9A6D3D6B9}"/>
              </c:ext>
            </c:extLst>
          </c:dPt>
          <c:dPt>
            <c:idx val="5"/>
            <c:bubble3D val="0"/>
            <c:spPr>
              <a:solidFill>
                <a:srgbClr val="67DDC9"/>
              </a:solidFill>
            </c:spPr>
            <c:extLst>
              <c:ext xmlns:c16="http://schemas.microsoft.com/office/drawing/2014/chart" uri="{C3380CC4-5D6E-409C-BE32-E72D297353CC}">
                <c16:uniqueId val="{0000000A-C8F2-483C-AEFA-86A9A6D3D6B9}"/>
              </c:ext>
            </c:extLst>
          </c:dPt>
          <c:dLbls>
            <c:dLbl>
              <c:idx val="4"/>
              <c:spPr>
                <a:solidFill>
                  <a:schemeClr val="bg1"/>
                </a:solidFill>
                <a:ln>
                  <a:noFill/>
                </a:ln>
                <a:effectLst/>
              </c:spPr>
              <c:txPr>
                <a:bodyPr/>
                <a:lstStyle/>
                <a:p>
                  <a:pPr algn="ctr">
                    <a:defRPr lang="en-US" sz="1600"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8-C8F2-483C-AEFA-86A9A6D3D6B9}"/>
                </c:ext>
              </c:extLst>
            </c:dLbl>
            <c:dLbl>
              <c:idx val="5"/>
              <c:spPr>
                <a:solidFill>
                  <a:srgbClr val="77FFE8"/>
                </a:solidFill>
                <a:ln>
                  <a:noFill/>
                </a:ln>
                <a:effectLst/>
              </c:spPr>
              <c:txPr>
                <a:bodyPr/>
                <a:lstStyle/>
                <a:p>
                  <a:pPr algn="ctr">
                    <a:defRPr lang="en-US" sz="1600" b="1" i="0" u="none" strike="noStrike" kern="1200" baseline="0">
                      <a:solidFill>
                        <a:schemeClr val="bg2"/>
                      </a:solidFill>
                      <a:latin typeface="+mn-lt"/>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A-C8F2-483C-AEFA-86A9A6D3D6B9}"/>
                </c:ext>
              </c:extLst>
            </c:dLbl>
            <c:spPr>
              <a:noFill/>
              <a:ln>
                <a:noFill/>
              </a:ln>
              <a:effectLst/>
            </c:spPr>
            <c:txPr>
              <a:bodyPr/>
              <a:lstStyle/>
              <a:p>
                <a:pPr algn="ctr">
                  <a:defRPr lang="en-US" sz="1600"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showLeaderLines val="1"/>
            <c:extLst>
              <c:ext xmlns:c15="http://schemas.microsoft.com/office/drawing/2012/chart" uri="{CE6537A1-D6FC-4f65-9D91-7224C49458BB}"/>
            </c:extLst>
          </c:dLbls>
          <c:cat>
            <c:strRef>
              <c:f>Sheet1!$A$2:$A$7</c:f>
              <c:strCache>
                <c:ptCount val="6"/>
                <c:pt idx="0">
                  <c:v>First Year</c:v>
                </c:pt>
                <c:pt idx="1">
                  <c:v>Sophomore</c:v>
                </c:pt>
                <c:pt idx="2">
                  <c:v>Junior</c:v>
                </c:pt>
                <c:pt idx="3">
                  <c:v>Senior</c:v>
                </c:pt>
                <c:pt idx="4">
                  <c:v>Fifth Year and Beyond</c:v>
                </c:pt>
                <c:pt idx="5">
                  <c:v>Graduate/Professional Student</c:v>
                </c:pt>
              </c:strCache>
            </c:strRef>
          </c:cat>
          <c:val>
            <c:numRef>
              <c:f>Sheet1!$B$2:$B$7</c:f>
              <c:numCache>
                <c:formatCode>0.0%</c:formatCode>
                <c:ptCount val="6"/>
                <c:pt idx="0">
                  <c:v>0.24099999999999999</c:v>
                </c:pt>
                <c:pt idx="1">
                  <c:v>0.23499999999999999</c:v>
                </c:pt>
                <c:pt idx="2">
                  <c:v>0.22600000000000001</c:v>
                </c:pt>
                <c:pt idx="3">
                  <c:v>0.16500000000000001</c:v>
                </c:pt>
                <c:pt idx="4">
                  <c:v>8.3000000000000004E-2</c:v>
                </c:pt>
                <c:pt idx="5">
                  <c:v>0.05</c:v>
                </c:pt>
              </c:numCache>
            </c:numRef>
          </c:val>
          <c:extLst>
            <c:ext xmlns:c16="http://schemas.microsoft.com/office/drawing/2014/chart" uri="{C3380CC4-5D6E-409C-BE32-E72D297353CC}">
              <c16:uniqueId val="{0000000B-C8F2-483C-AEFA-86A9A6D3D6B9}"/>
            </c:ext>
          </c:extLst>
        </c:ser>
        <c:dLbls>
          <c:dLblPos val="inEnd"/>
          <c:showLegendKey val="0"/>
          <c:showVal val="1"/>
          <c:showCatName val="0"/>
          <c:showSerName val="0"/>
          <c:showPercent val="0"/>
          <c:showBubbleSize val="0"/>
          <c:showLeaderLines val="1"/>
        </c:dLbls>
        <c:firstSliceAng val="0"/>
      </c:pieChart>
      <c:spPr>
        <a:noFill/>
        <a:ln w="25379">
          <a:noFill/>
        </a:ln>
      </c:spPr>
    </c:plotArea>
    <c:legend>
      <c:legendPos val="r"/>
      <c:legendEntry>
        <c:idx val="0"/>
        <c:txPr>
          <a:bodyPr/>
          <a:lstStyle/>
          <a:p>
            <a:pPr>
              <a:defRPr sz="1600" b="0" baseline="0">
                <a:solidFill>
                  <a:schemeClr val="bg1"/>
                </a:solidFill>
                <a:latin typeface="+mn-lt"/>
              </a:defRPr>
            </a:pPr>
            <a:endParaRPr lang="en-US"/>
          </a:p>
        </c:txPr>
      </c:legendEntry>
      <c:legendEntry>
        <c:idx val="3"/>
        <c:txPr>
          <a:bodyPr/>
          <a:lstStyle/>
          <a:p>
            <a:pPr>
              <a:defRPr sz="1600" b="0" baseline="0">
                <a:solidFill>
                  <a:schemeClr val="bg1"/>
                </a:solidFill>
                <a:latin typeface="+mn-lt"/>
              </a:defRPr>
            </a:pPr>
            <a:endParaRPr lang="en-US"/>
          </a:p>
        </c:txPr>
      </c:legendEntry>
      <c:layout>
        <c:manualLayout>
          <c:xMode val="edge"/>
          <c:yMode val="edge"/>
          <c:x val="0.73118279569892497"/>
          <c:y val="7.7308044827729905E-2"/>
          <c:w val="0.24910394265232999"/>
          <c:h val="0.57289713785776797"/>
        </c:manualLayout>
      </c:layout>
      <c:overlay val="0"/>
      <c:txPr>
        <a:bodyPr/>
        <a:lstStyle/>
        <a:p>
          <a:pPr>
            <a:defRPr sz="1600" b="0" baseline="0">
              <a:solidFill>
                <a:schemeClr val="bg1"/>
              </a:solidFill>
              <a:latin typeface="+mn-lt"/>
            </a:defRPr>
          </a:pPr>
          <a:endParaRPr lang="en-US"/>
        </a:p>
      </c:txPr>
    </c:legend>
    <c:plotVisOnly val="1"/>
    <c:dispBlanksAs val="zero"/>
    <c:showDLblsOverMax val="0"/>
  </c:chart>
  <c:spPr>
    <a:noFill/>
    <a:ln>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0.179469696969698"/>
          <c:y val="3.1746031746031703E-2"/>
          <c:w val="0.65116161616162105"/>
          <c:h val="0.68216931216931398"/>
        </c:manualLayout>
      </c:layout>
      <c:pieChart>
        <c:varyColors val="1"/>
        <c:ser>
          <c:idx val="0"/>
          <c:order val="0"/>
          <c:tx>
            <c:strRef>
              <c:f>Sheet1!$B$1</c:f>
              <c:strCache>
                <c:ptCount val="1"/>
                <c:pt idx="0">
                  <c:v>credits completed </c:v>
                </c:pt>
              </c:strCache>
            </c:strRef>
          </c:tx>
          <c:dPt>
            <c:idx val="0"/>
            <c:bubble3D val="0"/>
            <c:extLst>
              <c:ext xmlns:c16="http://schemas.microsoft.com/office/drawing/2014/chart" uri="{C3380CC4-5D6E-409C-BE32-E72D297353CC}">
                <c16:uniqueId val="{00000000-5DC5-1F4C-BEDD-7E37B765FFA2}"/>
              </c:ext>
            </c:extLst>
          </c:dPt>
          <c:dPt>
            <c:idx val="1"/>
            <c:bubble3D val="0"/>
            <c:extLst>
              <c:ext xmlns:c16="http://schemas.microsoft.com/office/drawing/2014/chart" uri="{C3380CC4-5D6E-409C-BE32-E72D297353CC}">
                <c16:uniqueId val="{00000002-5DC5-1F4C-BEDD-7E37B765FFA2}"/>
              </c:ext>
            </c:extLst>
          </c:dPt>
          <c:dPt>
            <c:idx val="2"/>
            <c:bubble3D val="0"/>
            <c:extLst>
              <c:ext xmlns:c16="http://schemas.microsoft.com/office/drawing/2014/chart" uri="{C3380CC4-5D6E-409C-BE32-E72D297353CC}">
                <c16:uniqueId val="{00000004-5DC5-1F4C-BEDD-7E37B765FFA2}"/>
              </c:ext>
            </c:extLst>
          </c:dPt>
          <c:dPt>
            <c:idx val="3"/>
            <c:bubble3D val="0"/>
            <c:extLst>
              <c:ext xmlns:c16="http://schemas.microsoft.com/office/drawing/2014/chart" uri="{C3380CC4-5D6E-409C-BE32-E72D297353CC}">
                <c16:uniqueId val="{00000006-5DC5-1F4C-BEDD-7E37B765FFA2}"/>
              </c:ext>
            </c:extLst>
          </c:dPt>
          <c:dLbls>
            <c:spPr>
              <a:noFill/>
              <a:ln>
                <a:noFill/>
              </a:ln>
              <a:effectLst/>
            </c:spPr>
            <c:txPr>
              <a:bodyPr/>
              <a:lstStyle/>
              <a:p>
                <a:pPr algn="ctr">
                  <a:defRPr lang="en-US" sz="1600"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showLeaderLines val="1"/>
            <c:extLst>
              <c:ext xmlns:c15="http://schemas.microsoft.com/office/drawing/2012/chart" uri="{CE6537A1-D6FC-4f65-9D91-7224C49458BB}"/>
            </c:extLst>
          </c:dLbls>
          <c:cat>
            <c:strRef>
              <c:f>Sheet1!$A$2:$A$5</c:f>
              <c:strCache>
                <c:ptCount val="4"/>
                <c:pt idx="0">
                  <c:v>0-24 units</c:v>
                </c:pt>
                <c:pt idx="1">
                  <c:v>25-59 credits</c:v>
                </c:pt>
                <c:pt idx="2">
                  <c:v>60-89 credits</c:v>
                </c:pt>
                <c:pt idx="3">
                  <c:v>90 units or more </c:v>
                </c:pt>
              </c:strCache>
            </c:strRef>
          </c:cat>
          <c:val>
            <c:numRef>
              <c:f>Sheet1!$B$2:$B$5</c:f>
              <c:numCache>
                <c:formatCode>0.0%</c:formatCode>
                <c:ptCount val="4"/>
                <c:pt idx="0">
                  <c:v>0.29099999999999998</c:v>
                </c:pt>
                <c:pt idx="1">
                  <c:v>0.23499999999999999</c:v>
                </c:pt>
                <c:pt idx="2">
                  <c:v>0.22600000000000001</c:v>
                </c:pt>
                <c:pt idx="3">
                  <c:v>0.16500000000000001</c:v>
                </c:pt>
              </c:numCache>
            </c:numRef>
          </c:val>
          <c:extLst>
            <c:ext xmlns:c16="http://schemas.microsoft.com/office/drawing/2014/chart" uri="{C3380CC4-5D6E-409C-BE32-E72D297353CC}">
              <c16:uniqueId val="{00000007-5DC5-1F4C-BEDD-7E37B765FFA2}"/>
            </c:ext>
          </c:extLst>
        </c:ser>
        <c:dLbls>
          <c:showLegendKey val="0"/>
          <c:showVal val="1"/>
          <c:showCatName val="0"/>
          <c:showSerName val="0"/>
          <c:showPercent val="0"/>
          <c:showBubbleSize val="0"/>
          <c:showLeaderLines val="1"/>
        </c:dLbls>
        <c:firstSliceAng val="0"/>
      </c:pieChart>
      <c:spPr>
        <a:noFill/>
        <a:ln w="25379">
          <a:noFill/>
        </a:ln>
      </c:spPr>
    </c:plotArea>
    <c:legend>
      <c:legendPos val="r"/>
      <c:legendEntry>
        <c:idx val="0"/>
        <c:txPr>
          <a:bodyPr/>
          <a:lstStyle/>
          <a:p>
            <a:pPr>
              <a:defRPr sz="1800" b="1" baseline="0">
                <a:solidFill>
                  <a:schemeClr val="bg1"/>
                </a:solidFill>
                <a:latin typeface="+mn-lt"/>
              </a:defRPr>
            </a:pPr>
            <a:endParaRPr lang="en-US"/>
          </a:p>
        </c:txPr>
      </c:legendEntry>
      <c:legendEntry>
        <c:idx val="3"/>
        <c:txPr>
          <a:bodyPr/>
          <a:lstStyle/>
          <a:p>
            <a:pPr>
              <a:defRPr sz="1800" b="1" baseline="0">
                <a:solidFill>
                  <a:schemeClr val="bg1"/>
                </a:solidFill>
                <a:latin typeface="+mn-lt"/>
              </a:defRPr>
            </a:pPr>
            <a:endParaRPr lang="en-US"/>
          </a:p>
        </c:txPr>
      </c:legendEntry>
      <c:layout>
        <c:manualLayout>
          <c:xMode val="edge"/>
          <c:yMode val="edge"/>
          <c:x val="0.15620115881741198"/>
          <c:y val="0.76017231997913448"/>
          <c:w val="0.69905555555555554"/>
          <c:h val="0.18899095946340044"/>
        </c:manualLayout>
      </c:layout>
      <c:overlay val="0"/>
      <c:txPr>
        <a:bodyPr/>
        <a:lstStyle/>
        <a:p>
          <a:pPr>
            <a:defRPr sz="1800" b="1" baseline="0">
              <a:solidFill>
                <a:schemeClr val="bg1"/>
              </a:solidFill>
              <a:latin typeface="+mn-lt"/>
            </a:defRPr>
          </a:pPr>
          <a:endParaRPr lang="en-US"/>
        </a:p>
      </c:txPr>
    </c:legend>
    <c:plotVisOnly val="1"/>
    <c:dispBlanksAs val="zero"/>
    <c:showDLblsOverMax val="0"/>
  </c:chart>
  <c:spPr>
    <a:noFill/>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8.5296972576703781E-2"/>
          <c:y val="0.20426917074554871"/>
          <c:w val="0.59549189971943162"/>
          <c:h val="0.63254469035965089"/>
        </c:manualLayout>
      </c:layout>
      <c:barChart>
        <c:barDir val="col"/>
        <c:grouping val="clustered"/>
        <c:varyColors val="0"/>
        <c:ser>
          <c:idx val="2"/>
          <c:order val="0"/>
          <c:tx>
            <c:strRef>
              <c:f>Sheet1!$B$1</c:f>
              <c:strCache>
                <c:ptCount val="1"/>
                <c:pt idx="0">
                  <c:v>Your Institution</c:v>
                </c:pt>
              </c:strCache>
            </c:strRef>
          </c:tx>
          <c:spPr>
            <a:solidFill>
              <a:schemeClr val="accent2"/>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c:v>
                </c:pt>
                <c:pt idx="1">
                  <c:v>Men</c:v>
                </c:pt>
                <c:pt idx="2">
                  <c:v>Women</c:v>
                </c:pt>
              </c:strCache>
            </c:strRef>
          </c:cat>
          <c:val>
            <c:numRef>
              <c:f>Sheet1!$B$2:$B$4</c:f>
              <c:numCache>
                <c:formatCode>0.00</c:formatCode>
                <c:ptCount val="3"/>
                <c:pt idx="0">
                  <c:v>50.36</c:v>
                </c:pt>
                <c:pt idx="1">
                  <c:v>47.38</c:v>
                </c:pt>
                <c:pt idx="2">
                  <c:v>52.77</c:v>
                </c:pt>
              </c:numCache>
            </c:numRef>
          </c:val>
          <c:extLst>
            <c:ext xmlns:c16="http://schemas.microsoft.com/office/drawing/2014/chart" uri="{C3380CC4-5D6E-409C-BE32-E72D297353CC}">
              <c16:uniqueId val="{00000000-0358-4640-B4AD-74CBBC8928ED}"/>
            </c:ext>
          </c:extLst>
        </c:ser>
        <c:ser>
          <c:idx val="0"/>
          <c:order val="1"/>
          <c:tx>
            <c:strRef>
              <c:f>Sheet1!$C$1</c:f>
              <c:strCache>
                <c:ptCount val="1"/>
                <c:pt idx="0">
                  <c:v>Comparison Group</c:v>
                </c:pt>
              </c:strCache>
            </c:strRef>
          </c:tx>
          <c:spPr>
            <a:solidFill>
              <a:schemeClr val="bg1"/>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c:v>
                </c:pt>
                <c:pt idx="1">
                  <c:v>Men</c:v>
                </c:pt>
                <c:pt idx="2">
                  <c:v>Women</c:v>
                </c:pt>
              </c:strCache>
            </c:strRef>
          </c:cat>
          <c:val>
            <c:numRef>
              <c:f>Sheet1!$C$2:$C$4</c:f>
              <c:numCache>
                <c:formatCode>0.00</c:formatCode>
                <c:ptCount val="3"/>
                <c:pt idx="0">
                  <c:v>48.24</c:v>
                </c:pt>
                <c:pt idx="1">
                  <c:v>47.2</c:v>
                </c:pt>
                <c:pt idx="2">
                  <c:v>49</c:v>
                </c:pt>
              </c:numCache>
            </c:numRef>
          </c:val>
          <c:extLst>
            <c:ext xmlns:c16="http://schemas.microsoft.com/office/drawing/2014/chart" uri="{C3380CC4-5D6E-409C-BE32-E72D297353CC}">
              <c16:uniqueId val="{00000001-0358-4640-B4AD-74CBBC8928ED}"/>
            </c:ext>
          </c:extLst>
        </c:ser>
        <c:dLbls>
          <c:showLegendKey val="0"/>
          <c:showVal val="1"/>
          <c:showCatName val="0"/>
          <c:showSerName val="0"/>
          <c:showPercent val="0"/>
          <c:showBubbleSize val="0"/>
        </c:dLbls>
        <c:gapWidth val="50"/>
        <c:axId val="36279808"/>
        <c:axId val="102689600"/>
      </c:barChart>
      <c:catAx>
        <c:axId val="36279808"/>
        <c:scaling>
          <c:orientation val="minMax"/>
        </c:scaling>
        <c:delete val="0"/>
        <c:axPos val="b"/>
        <c:numFmt formatCode="General" sourceLinked="1"/>
        <c:majorTickMark val="none"/>
        <c:minorTickMark val="none"/>
        <c:tickLblPos val="nextTo"/>
        <c:spPr>
          <a:noFill/>
          <a:ln w="9525" cap="flat" cmpd="sng" algn="ctr">
            <a:solidFill>
              <a:schemeClr val="bg1"/>
            </a:solidFill>
            <a:prstDash val="solid"/>
            <a:round/>
          </a:ln>
          <a:effectLst/>
        </c:spPr>
        <c:txPr>
          <a:bodyPr rot="0" spcFirstLastPara="1" vertOverflow="ellipsis" wrap="square" anchor="ctr" anchorCtr="1"/>
          <a:lstStyle/>
          <a:p>
            <a:pPr>
              <a:defRPr sz="1400" b="1" i="0" u="none" strike="noStrike" kern="1200" baseline="0">
                <a:solidFill>
                  <a:schemeClr val="bg1"/>
                </a:solidFill>
                <a:latin typeface="+mn-lt"/>
                <a:ea typeface="+mn-ea"/>
                <a:cs typeface="+mn-cs"/>
              </a:defRPr>
            </a:pPr>
            <a:endParaRPr lang="en-US"/>
          </a:p>
        </c:txPr>
        <c:crossAx val="102689600"/>
        <c:crosses val="autoZero"/>
        <c:auto val="1"/>
        <c:lblAlgn val="ctr"/>
        <c:lblOffset val="100"/>
        <c:tickLblSkip val="1"/>
        <c:tickMarkSkip val="1"/>
        <c:noMultiLvlLbl val="0"/>
      </c:catAx>
      <c:valAx>
        <c:axId val="102689600"/>
        <c:scaling>
          <c:orientation val="minMax"/>
          <c:max val="100"/>
          <c:min val="0"/>
        </c:scaling>
        <c:delete val="0"/>
        <c:axPos val="l"/>
        <c:numFmt formatCode="#,##0" sourceLinked="0"/>
        <c:majorTickMark val="none"/>
        <c:minorTickMark val="none"/>
        <c:tickLblPos val="nextTo"/>
        <c:spPr>
          <a:noFill/>
          <a:ln w="9525" cap="flat" cmpd="sng" algn="ctr">
            <a:solidFill>
              <a:schemeClr val="bg1"/>
            </a:solidFill>
            <a:prstDash val="solid"/>
            <a:round/>
          </a:ln>
          <a:effectLst/>
        </c:spPr>
        <c:txPr>
          <a:bodyPr rot="0" spcFirstLastPara="1" vertOverflow="ellipsis" wrap="square" anchor="ctr" anchorCtr="1"/>
          <a:lstStyle/>
          <a:p>
            <a:pPr>
              <a:defRPr sz="1400" b="1" i="0" u="none" strike="noStrike" kern="1200" baseline="0">
                <a:solidFill>
                  <a:schemeClr val="bg1"/>
                </a:solidFill>
                <a:latin typeface="+mn-lt"/>
                <a:ea typeface="+mn-ea"/>
                <a:cs typeface="+mn-cs"/>
              </a:defRPr>
            </a:pPr>
            <a:endParaRPr lang="en-US"/>
          </a:p>
        </c:txPr>
        <c:crossAx val="36279808"/>
        <c:crosses val="autoZero"/>
        <c:crossBetween val="between"/>
        <c:majorUnit val="10"/>
      </c:valAx>
      <c:spPr>
        <a:noFill/>
        <a:ln>
          <a:noFill/>
        </a:ln>
        <a:effectLst/>
      </c:spPr>
    </c:plotArea>
    <c:legend>
      <c:legendPos val="b"/>
      <c:layout>
        <c:manualLayout>
          <c:xMode val="edge"/>
          <c:yMode val="edge"/>
          <c:x val="0.20830629468730202"/>
          <c:y val="0.90721979853869616"/>
          <c:w val="0.39401405104534348"/>
          <c:h val="5.8487089451656378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sz="1793"/>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7.3866364097681131E-2"/>
          <c:y val="0.133397873249154"/>
          <c:w val="0.62185715018787024"/>
          <c:h val="0.69415020137920935"/>
        </c:manualLayout>
      </c:layout>
      <c:barChart>
        <c:barDir val="col"/>
        <c:grouping val="clustered"/>
        <c:varyColors val="0"/>
        <c:ser>
          <c:idx val="2"/>
          <c:order val="0"/>
          <c:tx>
            <c:strRef>
              <c:f>Sheet1!$B$1</c:f>
              <c:strCache>
                <c:ptCount val="1"/>
                <c:pt idx="0">
                  <c:v>Your Institution</c:v>
                </c:pt>
              </c:strCache>
            </c:strRef>
          </c:tx>
          <c:spPr>
            <a:solidFill>
              <a:schemeClr val="accent2"/>
            </a:solidFill>
            <a:ln>
              <a:solidFill>
                <a:schemeClr val="bg1"/>
              </a:solidFill>
            </a:ln>
          </c:spPr>
          <c:invertIfNegative val="0"/>
          <c:dLbls>
            <c:numFmt formatCode="#,##0.00" sourceLinked="0"/>
            <c:spPr>
              <a:noFill/>
              <a:ln>
                <a:noFill/>
              </a:ln>
              <a:effectLst/>
            </c:spPr>
            <c:txPr>
              <a:bodyPr/>
              <a:lstStyle/>
              <a:p>
                <a:pPr>
                  <a:defRPr sz="1400" b="1" baseline="0">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c:v>
                </c:pt>
                <c:pt idx="1">
                  <c:v>Men</c:v>
                </c:pt>
                <c:pt idx="2">
                  <c:v>Women</c:v>
                </c:pt>
              </c:strCache>
            </c:strRef>
          </c:cat>
          <c:val>
            <c:numRef>
              <c:f>Sheet1!$B$2:$B$4</c:f>
              <c:numCache>
                <c:formatCode>0.000000</c:formatCode>
                <c:ptCount val="3"/>
                <c:pt idx="0">
                  <c:v>50.33</c:v>
                </c:pt>
                <c:pt idx="1">
                  <c:v>48.36</c:v>
                </c:pt>
                <c:pt idx="2">
                  <c:v>51.77</c:v>
                </c:pt>
              </c:numCache>
            </c:numRef>
          </c:val>
          <c:extLst>
            <c:ext xmlns:c16="http://schemas.microsoft.com/office/drawing/2014/chart" uri="{C3380CC4-5D6E-409C-BE32-E72D297353CC}">
              <c16:uniqueId val="{00000000-1D49-409C-9103-18A979CF548D}"/>
            </c:ext>
          </c:extLst>
        </c:ser>
        <c:ser>
          <c:idx val="0"/>
          <c:order val="1"/>
          <c:tx>
            <c:strRef>
              <c:f>Sheet1!$C$1</c:f>
              <c:strCache>
                <c:ptCount val="1"/>
                <c:pt idx="0">
                  <c:v>Comparison Group</c:v>
                </c:pt>
              </c:strCache>
            </c:strRef>
          </c:tx>
          <c:spPr>
            <a:solidFill>
              <a:schemeClr val="bg1"/>
            </a:solidFill>
            <a:ln>
              <a:solidFill>
                <a:schemeClr val="bg1"/>
              </a:solidFill>
            </a:ln>
          </c:spPr>
          <c:invertIfNegative val="0"/>
          <c:dLbls>
            <c:numFmt formatCode="#,##0.00" sourceLinked="0"/>
            <c:spPr>
              <a:noFill/>
              <a:ln>
                <a:noFill/>
              </a:ln>
              <a:effectLst/>
            </c:spPr>
            <c:txPr>
              <a:bodyPr/>
              <a:lstStyle/>
              <a:p>
                <a:pPr>
                  <a:defRPr sz="1400" b="1" baseline="0">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c:v>
                </c:pt>
                <c:pt idx="1">
                  <c:v>Men</c:v>
                </c:pt>
                <c:pt idx="2">
                  <c:v>Women</c:v>
                </c:pt>
              </c:strCache>
            </c:strRef>
          </c:cat>
          <c:val>
            <c:numRef>
              <c:f>Sheet1!$C$2:$C$4</c:f>
              <c:numCache>
                <c:formatCode>0.000000</c:formatCode>
                <c:ptCount val="3"/>
                <c:pt idx="0">
                  <c:v>51.07</c:v>
                </c:pt>
                <c:pt idx="1">
                  <c:v>51.12</c:v>
                </c:pt>
                <c:pt idx="2">
                  <c:v>51.1</c:v>
                </c:pt>
              </c:numCache>
            </c:numRef>
          </c:val>
          <c:extLst>
            <c:ext xmlns:c16="http://schemas.microsoft.com/office/drawing/2014/chart" uri="{C3380CC4-5D6E-409C-BE32-E72D297353CC}">
              <c16:uniqueId val="{00000001-1D49-409C-9103-18A979CF548D}"/>
            </c:ext>
          </c:extLst>
        </c:ser>
        <c:dLbls>
          <c:showLegendKey val="0"/>
          <c:showVal val="1"/>
          <c:showCatName val="0"/>
          <c:showSerName val="0"/>
          <c:showPercent val="0"/>
          <c:showBubbleSize val="0"/>
        </c:dLbls>
        <c:gapWidth val="50"/>
        <c:overlap val="-1"/>
        <c:axId val="36891648"/>
        <c:axId val="102693056"/>
      </c:barChart>
      <c:catAx>
        <c:axId val="36891648"/>
        <c:scaling>
          <c:orientation val="minMax"/>
        </c:scaling>
        <c:delete val="0"/>
        <c:axPos val="b"/>
        <c:numFmt formatCode="General" sourceLinked="1"/>
        <c:majorTickMark val="none"/>
        <c:minorTickMark val="none"/>
        <c:tickLblPos val="nextTo"/>
        <c:spPr>
          <a:ln>
            <a:solidFill>
              <a:schemeClr val="bg1"/>
            </a:solidFill>
          </a:ln>
        </c:spPr>
        <c:txPr>
          <a:bodyPr rot="0" vert="horz"/>
          <a:lstStyle/>
          <a:p>
            <a:pPr>
              <a:defRPr sz="1400" b="1">
                <a:solidFill>
                  <a:schemeClr val="bg1"/>
                </a:solidFill>
              </a:defRPr>
            </a:pPr>
            <a:endParaRPr lang="en-US"/>
          </a:p>
        </c:txPr>
        <c:crossAx val="102693056"/>
        <c:crosses val="autoZero"/>
        <c:auto val="1"/>
        <c:lblAlgn val="ctr"/>
        <c:lblOffset val="100"/>
        <c:tickLblSkip val="1"/>
        <c:tickMarkSkip val="1"/>
        <c:noMultiLvlLbl val="0"/>
      </c:catAx>
      <c:valAx>
        <c:axId val="102693056"/>
        <c:scaling>
          <c:orientation val="minMax"/>
          <c:max val="100"/>
          <c:min val="0"/>
        </c:scaling>
        <c:delete val="0"/>
        <c:axPos val="l"/>
        <c:numFmt formatCode="#,##0" sourceLinked="0"/>
        <c:majorTickMark val="none"/>
        <c:minorTickMark val="none"/>
        <c:tickLblPos val="nextTo"/>
        <c:spPr>
          <a:ln>
            <a:solidFill>
              <a:schemeClr val="bg1"/>
            </a:solidFill>
          </a:ln>
        </c:spPr>
        <c:txPr>
          <a:bodyPr rot="0" vert="horz"/>
          <a:lstStyle/>
          <a:p>
            <a:pPr>
              <a:defRPr sz="1400" b="1">
                <a:solidFill>
                  <a:schemeClr val="bg1"/>
                </a:solidFill>
              </a:defRPr>
            </a:pPr>
            <a:endParaRPr lang="en-US"/>
          </a:p>
        </c:txPr>
        <c:crossAx val="36891648"/>
        <c:crosses val="autoZero"/>
        <c:crossBetween val="between"/>
        <c:majorUnit val="10"/>
      </c:valAx>
      <c:spPr>
        <a:noFill/>
        <a:ln w="25400">
          <a:noFill/>
        </a:ln>
      </c:spPr>
    </c:plotArea>
    <c:legend>
      <c:legendPos val="b"/>
      <c:legendEntry>
        <c:idx val="0"/>
        <c:txPr>
          <a:bodyPr/>
          <a:lstStyle/>
          <a:p>
            <a:pPr>
              <a:defRPr sz="1400" b="1">
                <a:solidFill>
                  <a:schemeClr val="bg1"/>
                </a:solidFill>
              </a:defRPr>
            </a:pPr>
            <a:endParaRPr lang="en-US"/>
          </a:p>
        </c:txPr>
      </c:legendEntry>
      <c:legendEntry>
        <c:idx val="1"/>
        <c:txPr>
          <a:bodyPr/>
          <a:lstStyle/>
          <a:p>
            <a:pPr>
              <a:defRPr sz="1400" b="1">
                <a:solidFill>
                  <a:schemeClr val="bg1"/>
                </a:solidFill>
              </a:defRPr>
            </a:pPr>
            <a:endParaRPr lang="en-US"/>
          </a:p>
        </c:txPr>
      </c:legendEntry>
      <c:layout>
        <c:manualLayout>
          <c:xMode val="edge"/>
          <c:yMode val="edge"/>
          <c:x val="0.23450962728138344"/>
          <c:y val="0.93572575801781421"/>
          <c:w val="0.41299902501325642"/>
          <c:h val="5.7053141886084756E-2"/>
        </c:manualLayout>
      </c:layout>
      <c:overlay val="0"/>
      <c:txPr>
        <a:bodyPr/>
        <a:lstStyle/>
        <a:p>
          <a:pPr>
            <a:defRPr sz="1400" b="1"/>
          </a:pPr>
          <a:endParaRPr lang="en-US"/>
        </a:p>
      </c:txPr>
    </c:legend>
    <c:plotVisOnly val="1"/>
    <c:dispBlanksAs val="gap"/>
    <c:showDLblsOverMax val="0"/>
  </c:chart>
  <c:txPr>
    <a:bodyPr/>
    <a:lstStyle/>
    <a:p>
      <a:pPr>
        <a:defRPr sz="1825"/>
      </a:pPr>
      <a:endParaRPr lang="en-US"/>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8.3693215699217602E-2"/>
          <c:y val="0.10863847464611499"/>
          <c:w val="0.58142344077493913"/>
          <c:h val="0.66462631052333931"/>
        </c:manualLayout>
      </c:layout>
      <c:barChart>
        <c:barDir val="col"/>
        <c:grouping val="clustered"/>
        <c:varyColors val="0"/>
        <c:ser>
          <c:idx val="2"/>
          <c:order val="0"/>
          <c:tx>
            <c:strRef>
              <c:f>Sheet1!$B$1</c:f>
              <c:strCache>
                <c:ptCount val="1"/>
                <c:pt idx="0">
                  <c:v>Your Institution</c:v>
                </c:pt>
              </c:strCache>
            </c:strRef>
          </c:tx>
          <c:spPr>
            <a:solidFill>
              <a:schemeClr val="accent2"/>
            </a:solidFill>
            <a:ln>
              <a:solidFill>
                <a:schemeClr val="bg1"/>
              </a:solidFill>
            </a:ln>
          </c:spPr>
          <c:invertIfNegative val="0"/>
          <c:dLbls>
            <c:numFmt formatCode="#,##0.00" sourceLinked="0"/>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c:v>
                </c:pt>
                <c:pt idx="1">
                  <c:v>Men</c:v>
                </c:pt>
                <c:pt idx="2">
                  <c:v>Women</c:v>
                </c:pt>
              </c:strCache>
            </c:strRef>
          </c:cat>
          <c:val>
            <c:numRef>
              <c:f>Sheet1!$B$2:$B$4</c:f>
              <c:numCache>
                <c:formatCode>0.0</c:formatCode>
                <c:ptCount val="3"/>
                <c:pt idx="0">
                  <c:v>53.75</c:v>
                </c:pt>
                <c:pt idx="1">
                  <c:v>51.8</c:v>
                </c:pt>
                <c:pt idx="2">
                  <c:v>55.08</c:v>
                </c:pt>
              </c:numCache>
            </c:numRef>
          </c:val>
          <c:extLst>
            <c:ext xmlns:c16="http://schemas.microsoft.com/office/drawing/2014/chart" uri="{C3380CC4-5D6E-409C-BE32-E72D297353CC}">
              <c16:uniqueId val="{00000000-391F-4F17-A96D-497A7D721411}"/>
            </c:ext>
          </c:extLst>
        </c:ser>
        <c:ser>
          <c:idx val="0"/>
          <c:order val="1"/>
          <c:tx>
            <c:strRef>
              <c:f>Sheet1!$C$1</c:f>
              <c:strCache>
                <c:ptCount val="1"/>
                <c:pt idx="0">
                  <c:v>Comparison Group</c:v>
                </c:pt>
              </c:strCache>
            </c:strRef>
          </c:tx>
          <c:spPr>
            <a:solidFill>
              <a:schemeClr val="bg1"/>
            </a:solidFill>
            <a:ln>
              <a:solidFill>
                <a:schemeClr val="bg1"/>
              </a:solidFill>
            </a:ln>
          </c:spPr>
          <c:invertIfNegative val="0"/>
          <c:dPt>
            <c:idx val="0"/>
            <c:invertIfNegative val="0"/>
            <c:bubble3D val="0"/>
            <c:extLst>
              <c:ext xmlns:c16="http://schemas.microsoft.com/office/drawing/2014/chart" uri="{C3380CC4-5D6E-409C-BE32-E72D297353CC}">
                <c16:uniqueId val="{00000002-391F-4F17-A96D-497A7D721411}"/>
              </c:ext>
            </c:extLst>
          </c:dPt>
          <c:dPt>
            <c:idx val="1"/>
            <c:invertIfNegative val="0"/>
            <c:bubble3D val="0"/>
            <c:extLst>
              <c:ext xmlns:c16="http://schemas.microsoft.com/office/drawing/2014/chart" uri="{C3380CC4-5D6E-409C-BE32-E72D297353CC}">
                <c16:uniqueId val="{00000004-391F-4F17-A96D-497A7D721411}"/>
              </c:ext>
            </c:extLst>
          </c:dPt>
          <c:dPt>
            <c:idx val="2"/>
            <c:invertIfNegative val="0"/>
            <c:bubble3D val="0"/>
            <c:extLst>
              <c:ext xmlns:c16="http://schemas.microsoft.com/office/drawing/2014/chart" uri="{C3380CC4-5D6E-409C-BE32-E72D297353CC}">
                <c16:uniqueId val="{00000006-391F-4F17-A96D-497A7D721411}"/>
              </c:ext>
            </c:extLst>
          </c:dPt>
          <c:dLbls>
            <c:numFmt formatCode="#,##0.00" sourceLinked="0"/>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c:v>
                </c:pt>
                <c:pt idx="1">
                  <c:v>Men</c:v>
                </c:pt>
                <c:pt idx="2">
                  <c:v>Women</c:v>
                </c:pt>
              </c:strCache>
            </c:strRef>
          </c:cat>
          <c:val>
            <c:numRef>
              <c:f>Sheet1!$C$2:$C$4</c:f>
              <c:numCache>
                <c:formatCode>0.0</c:formatCode>
                <c:ptCount val="3"/>
                <c:pt idx="0">
                  <c:v>52.34</c:v>
                </c:pt>
                <c:pt idx="1">
                  <c:v>51.92</c:v>
                </c:pt>
                <c:pt idx="2">
                  <c:v>52.82</c:v>
                </c:pt>
              </c:numCache>
            </c:numRef>
          </c:val>
          <c:extLst>
            <c:ext xmlns:c16="http://schemas.microsoft.com/office/drawing/2014/chart" uri="{C3380CC4-5D6E-409C-BE32-E72D297353CC}">
              <c16:uniqueId val="{00000007-391F-4F17-A96D-497A7D721411}"/>
            </c:ext>
          </c:extLst>
        </c:ser>
        <c:dLbls>
          <c:showLegendKey val="0"/>
          <c:showVal val="1"/>
          <c:showCatName val="0"/>
          <c:showSerName val="0"/>
          <c:showPercent val="0"/>
          <c:showBubbleSize val="0"/>
        </c:dLbls>
        <c:gapWidth val="50"/>
        <c:axId val="36633600"/>
        <c:axId val="36749312"/>
      </c:barChart>
      <c:catAx>
        <c:axId val="36633600"/>
        <c:scaling>
          <c:orientation val="minMax"/>
        </c:scaling>
        <c:delete val="0"/>
        <c:axPos val="b"/>
        <c:numFmt formatCode="General" sourceLinked="1"/>
        <c:majorTickMark val="none"/>
        <c:minorTickMark val="none"/>
        <c:tickLblPos val="nextTo"/>
        <c:spPr>
          <a:ln>
            <a:solidFill>
              <a:schemeClr val="bg1"/>
            </a:solidFill>
          </a:ln>
        </c:spPr>
        <c:txPr>
          <a:bodyPr rot="0" vert="horz"/>
          <a:lstStyle/>
          <a:p>
            <a:pPr>
              <a:defRPr sz="1400" b="1">
                <a:solidFill>
                  <a:schemeClr val="bg1"/>
                </a:solidFill>
              </a:defRPr>
            </a:pPr>
            <a:endParaRPr lang="en-US"/>
          </a:p>
        </c:txPr>
        <c:crossAx val="36749312"/>
        <c:crosses val="autoZero"/>
        <c:auto val="1"/>
        <c:lblAlgn val="ctr"/>
        <c:lblOffset val="100"/>
        <c:tickLblSkip val="1"/>
        <c:tickMarkSkip val="1"/>
        <c:noMultiLvlLbl val="0"/>
      </c:catAx>
      <c:valAx>
        <c:axId val="36749312"/>
        <c:scaling>
          <c:orientation val="minMax"/>
          <c:max val="100"/>
          <c:min val="0"/>
        </c:scaling>
        <c:delete val="0"/>
        <c:axPos val="l"/>
        <c:numFmt formatCode="#,##0" sourceLinked="0"/>
        <c:majorTickMark val="none"/>
        <c:minorTickMark val="none"/>
        <c:tickLblPos val="nextTo"/>
        <c:spPr>
          <a:ln>
            <a:solidFill>
              <a:schemeClr val="bg1"/>
            </a:solidFill>
          </a:ln>
        </c:spPr>
        <c:txPr>
          <a:bodyPr rot="0" vert="horz"/>
          <a:lstStyle/>
          <a:p>
            <a:pPr>
              <a:defRPr sz="1400" b="1">
                <a:solidFill>
                  <a:schemeClr val="bg1"/>
                </a:solidFill>
              </a:defRPr>
            </a:pPr>
            <a:endParaRPr lang="en-US"/>
          </a:p>
        </c:txPr>
        <c:crossAx val="36633600"/>
        <c:crosses val="autoZero"/>
        <c:crossBetween val="between"/>
        <c:majorUnit val="10"/>
      </c:valAx>
      <c:spPr>
        <a:noFill/>
        <a:ln w="25417">
          <a:noFill/>
        </a:ln>
      </c:spPr>
    </c:plotArea>
    <c:legend>
      <c:legendPos val="b"/>
      <c:layout>
        <c:manualLayout>
          <c:xMode val="edge"/>
          <c:yMode val="edge"/>
          <c:x val="0.16102452840876902"/>
          <c:y val="0.92102905990342365"/>
          <c:w val="0.41032493060669573"/>
          <c:h val="5.9633923521990692E-2"/>
        </c:manualLayout>
      </c:layout>
      <c:overlay val="0"/>
      <c:txPr>
        <a:bodyPr/>
        <a:lstStyle/>
        <a:p>
          <a:pPr>
            <a:defRPr sz="1400" b="1">
              <a:solidFill>
                <a:schemeClr val="bg1"/>
              </a:solidFill>
            </a:defRPr>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104">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mods="ignoreCSTransforms">
      <cs:styleClr val="0">
        <a:shade val="25000"/>
      </cs:styl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mods="ignoreCSTransforms">
      <cs:styleClr val="0">
        <a:tint val="25000"/>
      </cs:styl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rawings/drawing1.xml><?xml version="1.0" encoding="utf-8"?>
<c:userShapes xmlns:c="http://schemas.openxmlformats.org/drawingml/2006/chart">
  <cdr:relSizeAnchor xmlns:cdr="http://schemas.openxmlformats.org/drawingml/2006/chartDrawing">
    <cdr:from>
      <cdr:x>0.72464</cdr:x>
      <cdr:y>0.29272</cdr:y>
    </cdr:from>
    <cdr:to>
      <cdr:x>1</cdr:x>
      <cdr:y>0.68729</cdr:y>
    </cdr:to>
    <cdr:sp macro="" textlink="">
      <cdr:nvSpPr>
        <cdr:cNvPr id="2" name="TextBox 1"/>
        <cdr:cNvSpPr txBox="1"/>
      </cdr:nvSpPr>
      <cdr:spPr>
        <a:xfrm xmlns:a="http://schemas.openxmlformats.org/drawingml/2006/main">
          <a:off x="6405238" y="1650595"/>
          <a:ext cx="2433962" cy="222488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endParaRPr lang="en-US" sz="1600" b="1" i="0" dirty="0">
            <a:solidFill>
              <a:schemeClr val="bg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0.72144</cdr:x>
      <cdr:y>0.15125</cdr:y>
    </cdr:from>
    <cdr:to>
      <cdr:x>0.98576</cdr:x>
      <cdr:y>0.85773</cdr:y>
    </cdr:to>
    <cdr:sp macro="" textlink="">
      <cdr:nvSpPr>
        <cdr:cNvPr id="3" name="TextBox 1"/>
        <cdr:cNvSpPr txBox="1"/>
      </cdr:nvSpPr>
      <cdr:spPr>
        <a:xfrm xmlns:a="http://schemas.openxmlformats.org/drawingml/2006/main">
          <a:off x="6326560" y="690562"/>
          <a:ext cx="2317914" cy="322553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endParaRPr lang="en-US" sz="1400" b="1" i="0" dirty="0">
            <a:solidFill>
              <a:schemeClr val="bg1"/>
            </a:solidFill>
            <a:latin typeface="+mn-lt"/>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0.70316</cdr:x>
      <cdr:y>0.09216</cdr:y>
    </cdr:from>
    <cdr:to>
      <cdr:x>0.99568</cdr:x>
      <cdr:y>0.95127</cdr:y>
    </cdr:to>
    <cdr:sp macro="" textlink="">
      <cdr:nvSpPr>
        <cdr:cNvPr id="2" name="TextBox 1"/>
        <cdr:cNvSpPr txBox="1"/>
      </cdr:nvSpPr>
      <cdr:spPr>
        <a:xfrm xmlns:a="http://schemas.openxmlformats.org/drawingml/2006/main">
          <a:off x="6206442" y="423718"/>
          <a:ext cx="2581928" cy="394965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endParaRPr lang="en-US" sz="1400" b="1" i="0" dirty="0">
            <a:solidFill>
              <a:schemeClr val="bg1"/>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0.69496</cdr:x>
      <cdr:y>0.14144</cdr:y>
    </cdr:from>
    <cdr:to>
      <cdr:x>0.99162</cdr:x>
      <cdr:y>0.91821</cdr:y>
    </cdr:to>
    <cdr:sp macro="" textlink="">
      <cdr:nvSpPr>
        <cdr:cNvPr id="2" name="TextBox 1"/>
        <cdr:cNvSpPr txBox="1"/>
      </cdr:nvSpPr>
      <cdr:spPr>
        <a:xfrm xmlns:a="http://schemas.openxmlformats.org/drawingml/2006/main">
          <a:off x="6134064" y="635000"/>
          <a:ext cx="2618470" cy="348725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endParaRPr lang="en-US" sz="1400" b="1" dirty="0">
            <a:solidFill>
              <a:schemeClr val="bg1"/>
            </a:solidFill>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0.67073</cdr:x>
      <cdr:y>0.06931</cdr:y>
    </cdr:from>
    <cdr:to>
      <cdr:x>0.9545</cdr:x>
      <cdr:y>0.83657</cdr:y>
    </cdr:to>
    <cdr:sp macro="" textlink="">
      <cdr:nvSpPr>
        <cdr:cNvPr id="4" name="TextBox 1"/>
        <cdr:cNvSpPr txBox="1"/>
      </cdr:nvSpPr>
      <cdr:spPr>
        <a:xfrm xmlns:a="http://schemas.openxmlformats.org/drawingml/2006/main">
          <a:off x="5943625" y="340913"/>
          <a:ext cx="2514576" cy="377388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l"/>
          <a:endParaRPr lang="en-US" sz="1200" i="0" dirty="0">
            <a:solidFill>
              <a:srgbClr val="7680AC">
                <a:lumMod val="75000"/>
              </a:srgbClr>
            </a:solidFill>
            <a:latin typeface="+mn-lt"/>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0.6922</cdr:x>
      <cdr:y>0.03395</cdr:y>
    </cdr:from>
    <cdr:to>
      <cdr:x>0.97066</cdr:x>
      <cdr:y>0.83946</cdr:y>
    </cdr:to>
    <cdr:sp macro="" textlink="">
      <cdr:nvSpPr>
        <cdr:cNvPr id="4" name="TextBox 1"/>
        <cdr:cNvSpPr txBox="1"/>
      </cdr:nvSpPr>
      <cdr:spPr>
        <a:xfrm xmlns:a="http://schemas.openxmlformats.org/drawingml/2006/main">
          <a:off x="6133897" y="152400"/>
          <a:ext cx="2467552" cy="361633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l"/>
          <a:endParaRPr lang="en-US" sz="1200" i="0" dirty="0">
            <a:solidFill>
              <a:srgbClr val="7680AC">
                <a:lumMod val="75000"/>
              </a:srgbClr>
            </a:solidFill>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0.69043</cdr:x>
      <cdr:y>0.05092</cdr:y>
    </cdr:from>
    <cdr:to>
      <cdr:x>0.96889</cdr:x>
      <cdr:y>0.81471</cdr:y>
    </cdr:to>
    <cdr:sp macro="" textlink="">
      <cdr:nvSpPr>
        <cdr:cNvPr id="4" name="TextBox 1"/>
        <cdr:cNvSpPr txBox="1"/>
      </cdr:nvSpPr>
      <cdr:spPr>
        <a:xfrm xmlns:a="http://schemas.openxmlformats.org/drawingml/2006/main">
          <a:off x="6118194" y="228600"/>
          <a:ext cx="2467552" cy="34290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l"/>
          <a:endParaRPr lang="en-US" sz="1200" i="0" dirty="0">
            <a:solidFill>
              <a:srgbClr val="7680AC">
                <a:lumMod val="75000"/>
              </a:srgbClr>
            </a:solidFill>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0.67982</cdr:x>
      <cdr:y>0.08487</cdr:y>
    </cdr:from>
    <cdr:to>
      <cdr:x>1</cdr:x>
      <cdr:y>0.98444</cdr:y>
    </cdr:to>
    <cdr:sp macro="" textlink="">
      <cdr:nvSpPr>
        <cdr:cNvPr id="2" name="TextBox 1"/>
        <cdr:cNvSpPr txBox="1"/>
      </cdr:nvSpPr>
      <cdr:spPr>
        <a:xfrm xmlns:a="http://schemas.openxmlformats.org/drawingml/2006/main">
          <a:off x="5905500" y="381020"/>
          <a:ext cx="2781299" cy="403857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l"/>
          <a:endParaRPr lang="en-US" sz="1200" dirty="0">
            <a:solidFill>
              <a:schemeClr val="bg1"/>
            </a:solidFill>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0.60057</cdr:x>
      <cdr:y>0.20478</cdr:y>
    </cdr:from>
    <cdr:to>
      <cdr:x>1</cdr:x>
      <cdr:y>0.61434</cdr:y>
    </cdr:to>
    <cdr:sp macro="" textlink="">
      <cdr:nvSpPr>
        <cdr:cNvPr id="2" name="TextBox 1"/>
        <cdr:cNvSpPr txBox="1"/>
      </cdr:nvSpPr>
      <cdr:spPr>
        <a:xfrm xmlns:a="http://schemas.openxmlformats.org/drawingml/2006/main">
          <a:off x="5308601" y="877093"/>
          <a:ext cx="3530599" cy="175418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l"/>
          <a:endParaRPr lang="en-US" sz="1400" b="1" i="0" dirty="0">
            <a:solidFill>
              <a:schemeClr val="bg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242" name="Rectangle 2"/>
          <p:cNvSpPr>
            <a:spLocks noGrp="1" noChangeArrowheads="1"/>
          </p:cNvSpPr>
          <p:nvPr>
            <p:ph type="hdr" sz="quarter"/>
          </p:nvPr>
        </p:nvSpPr>
        <p:spPr bwMode="auto">
          <a:xfrm>
            <a:off x="0" y="0"/>
            <a:ext cx="3033713" cy="465138"/>
          </a:xfrm>
          <a:prstGeom prst="rect">
            <a:avLst/>
          </a:prstGeom>
          <a:noFill/>
          <a:ln w="9525">
            <a:noFill/>
            <a:miter lim="800000"/>
            <a:headEnd/>
            <a:tailEnd/>
          </a:ln>
          <a:effectLst/>
        </p:spPr>
        <p:txBody>
          <a:bodyPr vert="horz" wrap="square" lIns="91285" tIns="45642" rIns="91285" bIns="45642"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38243" name="Rectangle 3"/>
          <p:cNvSpPr>
            <a:spLocks noGrp="1" noChangeArrowheads="1"/>
          </p:cNvSpPr>
          <p:nvPr>
            <p:ph type="dt" sz="quarter" idx="1"/>
          </p:nvPr>
        </p:nvSpPr>
        <p:spPr bwMode="auto">
          <a:xfrm>
            <a:off x="3962400" y="0"/>
            <a:ext cx="3033713" cy="465138"/>
          </a:xfrm>
          <a:prstGeom prst="rect">
            <a:avLst/>
          </a:prstGeom>
          <a:noFill/>
          <a:ln w="9525">
            <a:noFill/>
            <a:miter lim="800000"/>
            <a:headEnd/>
            <a:tailEnd/>
          </a:ln>
          <a:effectLst/>
        </p:spPr>
        <p:txBody>
          <a:bodyPr vert="horz" wrap="square" lIns="91285" tIns="45642" rIns="91285" bIns="45642"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38244" name="Rectangle 4"/>
          <p:cNvSpPr>
            <a:spLocks noGrp="1" noChangeArrowheads="1"/>
          </p:cNvSpPr>
          <p:nvPr>
            <p:ph type="ftr" sz="quarter" idx="2"/>
          </p:nvPr>
        </p:nvSpPr>
        <p:spPr bwMode="auto">
          <a:xfrm>
            <a:off x="0" y="8816975"/>
            <a:ext cx="3033713" cy="465138"/>
          </a:xfrm>
          <a:prstGeom prst="rect">
            <a:avLst/>
          </a:prstGeom>
          <a:noFill/>
          <a:ln w="9525">
            <a:noFill/>
            <a:miter lim="800000"/>
            <a:headEnd/>
            <a:tailEnd/>
          </a:ln>
          <a:effectLst/>
        </p:spPr>
        <p:txBody>
          <a:bodyPr vert="horz" wrap="square" lIns="91285" tIns="45642" rIns="91285" bIns="45642"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38245" name="Rectangle 5"/>
          <p:cNvSpPr>
            <a:spLocks noGrp="1" noChangeArrowheads="1"/>
          </p:cNvSpPr>
          <p:nvPr>
            <p:ph type="sldNum" sz="quarter" idx="3"/>
          </p:nvPr>
        </p:nvSpPr>
        <p:spPr bwMode="auto">
          <a:xfrm>
            <a:off x="3962400" y="8816975"/>
            <a:ext cx="3033713" cy="465138"/>
          </a:xfrm>
          <a:prstGeom prst="rect">
            <a:avLst/>
          </a:prstGeom>
          <a:noFill/>
          <a:ln w="9525">
            <a:noFill/>
            <a:miter lim="800000"/>
            <a:headEnd/>
            <a:tailEnd/>
          </a:ln>
          <a:effectLst/>
        </p:spPr>
        <p:txBody>
          <a:bodyPr vert="horz" wrap="square" lIns="91285" tIns="45642" rIns="91285" bIns="45642" numCol="1" anchor="b" anchorCtr="0" compatLnSpc="1">
            <a:prstTxWarp prst="textNoShape">
              <a:avLst/>
            </a:prstTxWarp>
          </a:bodyPr>
          <a:lstStyle>
            <a:lvl1pPr algn="r" eaLnBrk="1" hangingPunct="1">
              <a:defRPr sz="1200">
                <a:latin typeface="Arial" charset="0"/>
              </a:defRPr>
            </a:lvl1pPr>
          </a:lstStyle>
          <a:p>
            <a:pPr>
              <a:defRPr/>
            </a:pPr>
            <a:fld id="{F77BF4A6-ACA4-4900-A269-14EF30B2756A}" type="slidenum">
              <a:rPr lang="en-US"/>
              <a:pPr>
                <a:defRPr/>
              </a:pPr>
              <a:t>‹#›</a:t>
            </a:fld>
            <a:endParaRPr lang="en-US" dirty="0"/>
          </a:p>
        </p:txBody>
      </p:sp>
    </p:spTree>
    <p:extLst>
      <p:ext uri="{BB962C8B-B14F-4D97-AF65-F5344CB8AC3E}">
        <p14:creationId xmlns:p14="http://schemas.microsoft.com/office/powerpoint/2010/main" val="4001564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3033713" cy="465138"/>
          </a:xfrm>
          <a:prstGeom prst="rect">
            <a:avLst/>
          </a:prstGeom>
          <a:noFill/>
          <a:ln w="9525">
            <a:noFill/>
            <a:miter lim="800000"/>
            <a:headEnd/>
            <a:tailEnd/>
          </a:ln>
          <a:effectLst/>
        </p:spPr>
        <p:txBody>
          <a:bodyPr vert="horz" wrap="square" lIns="91285" tIns="45642" rIns="91285" bIns="45642"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74755" name="Rectangle 3"/>
          <p:cNvSpPr>
            <a:spLocks noGrp="1" noChangeArrowheads="1"/>
          </p:cNvSpPr>
          <p:nvPr>
            <p:ph type="dt" idx="1"/>
          </p:nvPr>
        </p:nvSpPr>
        <p:spPr bwMode="auto">
          <a:xfrm>
            <a:off x="3962400" y="0"/>
            <a:ext cx="3033713" cy="465138"/>
          </a:xfrm>
          <a:prstGeom prst="rect">
            <a:avLst/>
          </a:prstGeom>
          <a:noFill/>
          <a:ln w="9525">
            <a:noFill/>
            <a:miter lim="800000"/>
            <a:headEnd/>
            <a:tailEnd/>
          </a:ln>
          <a:effectLst/>
        </p:spPr>
        <p:txBody>
          <a:bodyPr vert="horz" wrap="square" lIns="91285" tIns="45642" rIns="91285" bIns="45642"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6868" name="Rectangle 4"/>
          <p:cNvSpPr>
            <a:spLocks noGrp="1" noRot="1" noChangeAspect="1" noChangeArrowheads="1" noTextEdit="1"/>
          </p:cNvSpPr>
          <p:nvPr>
            <p:ph type="sldImg" idx="2"/>
          </p:nvPr>
        </p:nvSpPr>
        <p:spPr bwMode="auto">
          <a:xfrm>
            <a:off x="1177925" y="695325"/>
            <a:ext cx="4641850" cy="3481388"/>
          </a:xfrm>
          <a:prstGeom prst="rect">
            <a:avLst/>
          </a:prstGeom>
          <a:noFill/>
          <a:ln w="9525">
            <a:solidFill>
              <a:srgbClr val="000000"/>
            </a:solidFill>
            <a:miter lim="800000"/>
            <a:headEnd/>
            <a:tailEnd/>
          </a:ln>
        </p:spPr>
      </p:sp>
      <p:sp>
        <p:nvSpPr>
          <p:cNvPr id="74757" name="Rectangle 5"/>
          <p:cNvSpPr>
            <a:spLocks noGrp="1" noChangeArrowheads="1"/>
          </p:cNvSpPr>
          <p:nvPr>
            <p:ph type="body" sz="quarter" idx="3"/>
          </p:nvPr>
        </p:nvSpPr>
        <p:spPr bwMode="auto">
          <a:xfrm>
            <a:off x="700088" y="4410075"/>
            <a:ext cx="5597525" cy="4178300"/>
          </a:xfrm>
          <a:prstGeom prst="rect">
            <a:avLst/>
          </a:prstGeom>
          <a:noFill/>
          <a:ln w="9525">
            <a:noFill/>
            <a:miter lim="800000"/>
            <a:headEnd/>
            <a:tailEnd/>
          </a:ln>
          <a:effectLst/>
        </p:spPr>
        <p:txBody>
          <a:bodyPr vert="horz" wrap="square" lIns="91285" tIns="45642" rIns="91285" bIns="4564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4758" name="Rectangle 6"/>
          <p:cNvSpPr>
            <a:spLocks noGrp="1" noChangeArrowheads="1"/>
          </p:cNvSpPr>
          <p:nvPr>
            <p:ph type="ftr" sz="quarter" idx="4"/>
          </p:nvPr>
        </p:nvSpPr>
        <p:spPr bwMode="auto">
          <a:xfrm>
            <a:off x="0" y="8816975"/>
            <a:ext cx="3033713" cy="465138"/>
          </a:xfrm>
          <a:prstGeom prst="rect">
            <a:avLst/>
          </a:prstGeom>
          <a:noFill/>
          <a:ln w="9525">
            <a:noFill/>
            <a:miter lim="800000"/>
            <a:headEnd/>
            <a:tailEnd/>
          </a:ln>
          <a:effectLst/>
        </p:spPr>
        <p:txBody>
          <a:bodyPr vert="horz" wrap="square" lIns="91285" tIns="45642" rIns="91285" bIns="45642"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74759" name="Rectangle 7"/>
          <p:cNvSpPr>
            <a:spLocks noGrp="1" noChangeArrowheads="1"/>
          </p:cNvSpPr>
          <p:nvPr>
            <p:ph type="sldNum" sz="quarter" idx="5"/>
          </p:nvPr>
        </p:nvSpPr>
        <p:spPr bwMode="auto">
          <a:xfrm>
            <a:off x="3962400" y="8816975"/>
            <a:ext cx="3033713" cy="465138"/>
          </a:xfrm>
          <a:prstGeom prst="rect">
            <a:avLst/>
          </a:prstGeom>
          <a:noFill/>
          <a:ln w="9525">
            <a:noFill/>
            <a:miter lim="800000"/>
            <a:headEnd/>
            <a:tailEnd/>
          </a:ln>
          <a:effectLst/>
        </p:spPr>
        <p:txBody>
          <a:bodyPr vert="horz" wrap="square" lIns="91285" tIns="45642" rIns="91285" bIns="45642" numCol="1" anchor="b" anchorCtr="0" compatLnSpc="1">
            <a:prstTxWarp prst="textNoShape">
              <a:avLst/>
            </a:prstTxWarp>
          </a:bodyPr>
          <a:lstStyle>
            <a:lvl1pPr algn="r" eaLnBrk="1" hangingPunct="1">
              <a:defRPr sz="1200">
                <a:latin typeface="Arial" charset="0"/>
              </a:defRPr>
            </a:lvl1pPr>
          </a:lstStyle>
          <a:p>
            <a:pPr>
              <a:defRPr/>
            </a:pPr>
            <a:fld id="{8CCEA728-2AC7-4439-81D1-FCFDC74260C5}" type="slidenum">
              <a:rPr lang="en-US"/>
              <a:pPr>
                <a:defRPr/>
              </a:pPr>
              <a:t>‹#›</a:t>
            </a:fld>
            <a:endParaRPr lang="en-US" dirty="0"/>
          </a:p>
        </p:txBody>
      </p:sp>
    </p:spTree>
    <p:extLst>
      <p:ext uri="{BB962C8B-B14F-4D97-AF65-F5344CB8AC3E}">
        <p14:creationId xmlns:p14="http://schemas.microsoft.com/office/powerpoint/2010/main" val="28917453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a:p>
        </p:txBody>
      </p:sp>
      <p:sp>
        <p:nvSpPr>
          <p:cNvPr id="37892" name="Slide Number Placeholder 3"/>
          <p:cNvSpPr>
            <a:spLocks noGrp="1"/>
          </p:cNvSpPr>
          <p:nvPr>
            <p:ph type="sldNum" sz="quarter" idx="5"/>
          </p:nvPr>
        </p:nvSpPr>
        <p:spPr>
          <a:noFill/>
        </p:spPr>
        <p:txBody>
          <a:bodyPr/>
          <a:lstStyle/>
          <a:p>
            <a:fld id="{683535C5-A789-455D-90CA-36024C2C55A0}" type="slidenum">
              <a:rPr lang="en-US" smtClean="0"/>
              <a:pPr/>
              <a:t>1</a:t>
            </a:fld>
            <a:endParaRPr lang="en-US"/>
          </a:p>
        </p:txBody>
      </p:sp>
    </p:spTree>
    <p:extLst>
      <p:ext uri="{BB962C8B-B14F-4D97-AF65-F5344CB8AC3E}">
        <p14:creationId xmlns:p14="http://schemas.microsoft.com/office/powerpoint/2010/main" val="27734049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a:p>
        </p:txBody>
      </p:sp>
      <p:sp>
        <p:nvSpPr>
          <p:cNvPr id="43012" name="Slide Number Placeholder 3"/>
          <p:cNvSpPr>
            <a:spLocks noGrp="1"/>
          </p:cNvSpPr>
          <p:nvPr>
            <p:ph type="sldNum" sz="quarter" idx="5"/>
          </p:nvPr>
        </p:nvSpPr>
        <p:spPr>
          <a:noFill/>
        </p:spPr>
        <p:txBody>
          <a:bodyPr/>
          <a:lstStyle/>
          <a:p>
            <a:fld id="{B85A21EB-7031-4A16-AAA9-1D9965A8B887}" type="slidenum">
              <a:rPr lang="en-US" smtClean="0"/>
              <a:pPr/>
              <a:t>10</a:t>
            </a:fld>
            <a:endParaRPr lang="en-US"/>
          </a:p>
        </p:txBody>
      </p:sp>
    </p:spTree>
    <p:extLst>
      <p:ext uri="{BB962C8B-B14F-4D97-AF65-F5344CB8AC3E}">
        <p14:creationId xmlns:p14="http://schemas.microsoft.com/office/powerpoint/2010/main" val="14748711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r>
              <a:rPr lang="en-US" dirty="0"/>
              <a:t>Campus Climate is represented by the following factors:</a:t>
            </a:r>
          </a:p>
          <a:p>
            <a:r>
              <a:rPr lang="en-US" dirty="0"/>
              <a:t>Sense of Belonging, Academic Validation, General Interpersonal Validation, Institutional Commitment to Diversity, Discrimination and Bias, Harassment and Conversations Across Difference.  </a:t>
            </a:r>
          </a:p>
          <a:p>
            <a:endParaRPr lang="en-US" dirty="0"/>
          </a:p>
          <a:p>
            <a:endParaRPr lang="en-US" b="1" dirty="0"/>
          </a:p>
        </p:txBody>
      </p:sp>
      <p:sp>
        <p:nvSpPr>
          <p:cNvPr id="49156" name="Slide Number Placeholder 3"/>
          <p:cNvSpPr>
            <a:spLocks noGrp="1"/>
          </p:cNvSpPr>
          <p:nvPr>
            <p:ph type="sldNum" sz="quarter" idx="5"/>
          </p:nvPr>
        </p:nvSpPr>
        <p:spPr>
          <a:noFill/>
        </p:spPr>
        <p:txBody>
          <a:bodyPr/>
          <a:lstStyle/>
          <a:p>
            <a:fld id="{FF2B0750-2102-4BC7-86BE-9BCF0109AF10}"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962400" y="8816975"/>
            <a:ext cx="3033713" cy="465138"/>
          </a:xfrm>
          <a:prstGeom prst="rect">
            <a:avLst/>
          </a:prstGeom>
          <a:noFill/>
          <a:ln w="9525">
            <a:noFill/>
            <a:miter lim="800000"/>
            <a:headEnd/>
            <a:tailEnd/>
          </a:ln>
        </p:spPr>
        <p:txBody>
          <a:bodyPr lIns="91258" tIns="45628" rIns="91258" bIns="45628" anchor="b"/>
          <a:lstStyle/>
          <a:p>
            <a:pPr algn="r" defTabSz="901700" eaLnBrk="1" hangingPunct="1"/>
            <a:fld id="{D0410E73-927D-4339-BC31-93B5B127F935}" type="slidenum">
              <a:rPr lang="en-US" sz="1200">
                <a:latin typeface="Arial" charset="0"/>
              </a:rPr>
              <a:pPr algn="r" defTabSz="901700" eaLnBrk="1" hangingPunct="1"/>
              <a:t>12</a:t>
            </a:fld>
            <a:endParaRPr lang="en-US" sz="1200">
              <a:latin typeface="Arial"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full-time students, broken out by gender.</a:t>
            </a:r>
          </a:p>
          <a:p>
            <a:pPr eaLnBrk="1" hangingPunct="1"/>
            <a:endParaRPr lang="en-US" dirty="0"/>
          </a:p>
          <a:p>
            <a:pPr eaLnBrk="1" hangingPunct="1"/>
            <a:r>
              <a:rPr lang="en-US" dirty="0"/>
              <a:t>Items listed at right appear in the order in which they contribute to the factor.</a:t>
            </a:r>
          </a:p>
          <a:p>
            <a:pPr eaLnBrk="1" hangingPunct="1"/>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962400" y="8816975"/>
            <a:ext cx="3033713" cy="465138"/>
          </a:xfrm>
          <a:prstGeom prst="rect">
            <a:avLst/>
          </a:prstGeom>
          <a:noFill/>
          <a:ln w="9525">
            <a:noFill/>
            <a:miter lim="800000"/>
            <a:headEnd/>
            <a:tailEnd/>
          </a:ln>
        </p:spPr>
        <p:txBody>
          <a:bodyPr lIns="91258" tIns="45628" rIns="91258" bIns="45628" anchor="b"/>
          <a:lstStyle/>
          <a:p>
            <a:pPr algn="r" defTabSz="901700" eaLnBrk="1" hangingPunct="1"/>
            <a:fld id="{D208BF92-739C-4DE1-A7F7-7A246144636E}" type="slidenum">
              <a:rPr lang="en-US" sz="1200">
                <a:latin typeface="Arial" charset="0"/>
              </a:rPr>
              <a:pPr algn="r" defTabSz="901700" eaLnBrk="1" hangingPunct="1"/>
              <a:t>13</a:t>
            </a:fld>
            <a:endParaRPr lang="en-US" sz="1200">
              <a:latin typeface="Arial"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full-time students, broken out by gender.</a:t>
            </a:r>
          </a:p>
          <a:p>
            <a:pPr eaLnBrk="1" hangingPunct="1"/>
            <a:endParaRPr lang="en-US" dirty="0"/>
          </a:p>
          <a:p>
            <a:pPr eaLnBrk="1" hangingPunct="1"/>
            <a:r>
              <a:rPr lang="en-US" dirty="0"/>
              <a:t>Items listed at right appear in the order in which they contribute to the factor.</a:t>
            </a:r>
          </a:p>
          <a:p>
            <a:pPr eaLnBrk="1" hangingPunct="1"/>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962400" y="8816975"/>
            <a:ext cx="3033713" cy="465138"/>
          </a:xfrm>
          <a:prstGeom prst="rect">
            <a:avLst/>
          </a:prstGeom>
          <a:noFill/>
          <a:ln w="9525">
            <a:noFill/>
            <a:miter lim="800000"/>
            <a:headEnd/>
            <a:tailEnd/>
          </a:ln>
        </p:spPr>
        <p:txBody>
          <a:bodyPr lIns="91258" tIns="45628" rIns="91258" bIns="45628" anchor="b"/>
          <a:lstStyle/>
          <a:p>
            <a:pPr algn="r" defTabSz="901700" eaLnBrk="1" hangingPunct="1"/>
            <a:fld id="{24626B7A-94AB-41E5-9808-2E46A16C34F0}" type="slidenum">
              <a:rPr lang="en-US" sz="1200">
                <a:latin typeface="Arial" charset="0"/>
              </a:rPr>
              <a:pPr algn="r" defTabSz="901700" eaLnBrk="1" hangingPunct="1"/>
              <a:t>14</a:t>
            </a:fld>
            <a:endParaRPr lang="en-US" sz="1200">
              <a:latin typeface="Arial"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full-time students, broken out by gender.</a:t>
            </a:r>
          </a:p>
          <a:p>
            <a:pPr eaLnBrk="1" hangingPunct="1"/>
            <a:endParaRPr lang="en-US" dirty="0"/>
          </a:p>
          <a:p>
            <a:pPr eaLnBrk="1" hangingPunct="1"/>
            <a:r>
              <a:rPr lang="en-US" dirty="0"/>
              <a:t>Items listed at right appear in the order in which they contribute to the factor.</a:t>
            </a:r>
          </a:p>
          <a:p>
            <a:pPr eaLnBrk="1" hangingPunct="1"/>
            <a:endParaRPr lang="en-US" dirty="0"/>
          </a:p>
          <a:p>
            <a:pPr eaLnBrk="1" hangingPunct="1"/>
            <a:endParaRPr lang="en-US" dirty="0"/>
          </a:p>
          <a:p>
            <a:pPr eaLnBrk="1" hangingPunct="1"/>
            <a:endParaRPr lang="en-US" b="1"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3962400" y="8816975"/>
            <a:ext cx="3033713" cy="465138"/>
          </a:xfrm>
          <a:prstGeom prst="rect">
            <a:avLst/>
          </a:prstGeom>
          <a:noFill/>
          <a:ln w="9525">
            <a:noFill/>
            <a:miter lim="800000"/>
            <a:headEnd/>
            <a:tailEnd/>
          </a:ln>
        </p:spPr>
        <p:txBody>
          <a:bodyPr lIns="91258" tIns="45628" rIns="91258" bIns="45628" anchor="b"/>
          <a:lstStyle/>
          <a:p>
            <a:pPr algn="r" defTabSz="901700" eaLnBrk="1" hangingPunct="1"/>
            <a:fld id="{468C8266-253B-4083-A7B5-729D7A3F89E2}" type="slidenum">
              <a:rPr lang="en-US" sz="1200">
                <a:latin typeface="Arial" charset="0"/>
              </a:rPr>
              <a:pPr algn="r" defTabSz="901700" eaLnBrk="1" hangingPunct="1"/>
              <a:t>15</a:t>
            </a:fld>
            <a:endParaRPr lang="en-US" sz="1200">
              <a:latin typeface="Arial"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full-time students, broken out by gender.</a:t>
            </a:r>
          </a:p>
          <a:p>
            <a:pPr eaLnBrk="1" hangingPunct="1"/>
            <a:endParaRPr lang="en-US" dirty="0"/>
          </a:p>
          <a:p>
            <a:pPr eaLnBrk="1" hangingPunct="1"/>
            <a:r>
              <a:rPr lang="en-US" dirty="0"/>
              <a:t>Items listed at right appear in the order in which they contribute to the factor.</a:t>
            </a:r>
          </a:p>
          <a:p>
            <a:pPr eaLnBrk="1" hangingPunct="1"/>
            <a:endParaRPr lang="en-US" dirty="0"/>
          </a:p>
          <a:p>
            <a:pPr eaLnBrk="1" hangingPunct="1"/>
            <a:endParaRPr lang="en-US" dirty="0"/>
          </a:p>
          <a:p>
            <a:pPr eaLnBrk="1" hangingPunct="1"/>
            <a:endParaRPr lang="en-US" b="1"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pPr eaLnBrk="1" hangingPunct="1"/>
            <a:r>
              <a:rPr lang="en-US" dirty="0"/>
              <a:t>The question stem for these items is: “Please indicate the extent to which you agree or disagree with the following statements. This college:”</a:t>
            </a:r>
          </a:p>
          <a:p>
            <a:pPr eaLnBrk="1" hangingPunct="1"/>
            <a:endParaRPr lang="en-US"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The response options include: “Strongly Agree”, “Agree”, “Disagree” (not shown here), “Strongly Disagree” (not shown here).</a:t>
            </a:r>
          </a:p>
          <a:p>
            <a:endParaRPr lang="en-US" dirty="0"/>
          </a:p>
        </p:txBody>
      </p:sp>
    </p:spTree>
    <p:extLst>
      <p:ext uri="{BB962C8B-B14F-4D97-AF65-F5344CB8AC3E}">
        <p14:creationId xmlns:p14="http://schemas.microsoft.com/office/powerpoint/2010/main" val="22388104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962400" y="8816975"/>
            <a:ext cx="3033713" cy="465138"/>
          </a:xfrm>
          <a:prstGeom prst="rect">
            <a:avLst/>
          </a:prstGeom>
          <a:noFill/>
          <a:ln w="9525">
            <a:noFill/>
            <a:miter lim="800000"/>
            <a:headEnd/>
            <a:tailEnd/>
          </a:ln>
        </p:spPr>
        <p:txBody>
          <a:bodyPr lIns="91258" tIns="45628" rIns="91258" bIns="45628" anchor="b"/>
          <a:lstStyle/>
          <a:p>
            <a:pPr algn="r" defTabSz="901700" eaLnBrk="1" hangingPunct="1"/>
            <a:fld id="{C6AF7E78-F4B9-4040-8182-F85EF3021FB5}" type="slidenum">
              <a:rPr lang="en-US" sz="1200">
                <a:latin typeface="Arial" charset="0"/>
              </a:rPr>
              <a:pPr algn="r" defTabSz="901700" eaLnBrk="1" hangingPunct="1"/>
              <a:t>17</a:t>
            </a:fld>
            <a:endParaRPr lang="en-US" sz="1200">
              <a:latin typeface="Arial"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full-time students, broken out by gender.</a:t>
            </a:r>
          </a:p>
          <a:p>
            <a:pPr eaLnBrk="1" hangingPunct="1"/>
            <a:endParaRPr lang="en-US" dirty="0"/>
          </a:p>
          <a:p>
            <a:pPr eaLnBrk="1" hangingPunct="1"/>
            <a:r>
              <a:rPr lang="en-US" dirty="0"/>
              <a:t>Items listed at right appear in the order in which they contribute to the factor.</a:t>
            </a:r>
          </a:p>
          <a:p>
            <a:pPr eaLnBrk="1" hangingPunct="1"/>
            <a:endParaRPr lang="en-US" dirty="0"/>
          </a:p>
          <a:p>
            <a:pPr eaLnBrk="1" hangingPunct="1"/>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3962400" y="8816975"/>
            <a:ext cx="3033713" cy="465138"/>
          </a:xfrm>
          <a:prstGeom prst="rect">
            <a:avLst/>
          </a:prstGeom>
          <a:noFill/>
          <a:ln w="9525">
            <a:noFill/>
            <a:miter lim="800000"/>
            <a:headEnd/>
            <a:tailEnd/>
          </a:ln>
        </p:spPr>
        <p:txBody>
          <a:bodyPr lIns="91258" tIns="45628" rIns="91258" bIns="45628" anchor="b"/>
          <a:lstStyle/>
          <a:p>
            <a:pPr algn="r" defTabSz="901700" eaLnBrk="1" hangingPunct="1"/>
            <a:fld id="{B73FC0CF-632E-4240-A71F-A14204B92875}" type="slidenum">
              <a:rPr lang="en-US" sz="1200">
                <a:latin typeface="Arial" charset="0"/>
              </a:rPr>
              <a:pPr algn="r" defTabSz="901700" eaLnBrk="1" hangingPunct="1"/>
              <a:t>18</a:t>
            </a:fld>
            <a:endParaRPr lang="en-US" sz="1200">
              <a:latin typeface="Arial"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full-time students, broken out by gender.</a:t>
            </a:r>
          </a:p>
          <a:p>
            <a:pPr eaLnBrk="1" hangingPunct="1"/>
            <a:endParaRPr lang="en-US" dirty="0"/>
          </a:p>
          <a:p>
            <a:pPr eaLnBrk="1" hangingPunct="1"/>
            <a:r>
              <a:rPr lang="en-US" dirty="0"/>
              <a:t>Items listed at right appear in the order in which they contribute to the factor.</a:t>
            </a:r>
          </a:p>
          <a:p>
            <a:pPr eaLnBrk="1" hangingPunct="1"/>
            <a:endParaRPr lang="en-US" dirty="0"/>
          </a:p>
          <a:p>
            <a:pPr eaLnBrk="1" hangingPunct="1"/>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txBox="1">
            <a:spLocks noGrp="1" noChangeArrowheads="1"/>
          </p:cNvSpPr>
          <p:nvPr/>
        </p:nvSpPr>
        <p:spPr bwMode="auto">
          <a:xfrm>
            <a:off x="3962400" y="8816975"/>
            <a:ext cx="3033713" cy="465138"/>
          </a:xfrm>
          <a:prstGeom prst="rect">
            <a:avLst/>
          </a:prstGeom>
          <a:noFill/>
          <a:ln w="9525">
            <a:noFill/>
            <a:miter lim="800000"/>
            <a:headEnd/>
            <a:tailEnd/>
          </a:ln>
        </p:spPr>
        <p:txBody>
          <a:bodyPr lIns="91258" tIns="45628" rIns="91258" bIns="45628" anchor="b"/>
          <a:lstStyle/>
          <a:p>
            <a:pPr algn="r" defTabSz="901700" eaLnBrk="1" hangingPunct="1"/>
            <a:fld id="{C398364D-F90C-4C4F-98A9-C1D356745782}" type="slidenum">
              <a:rPr lang="en-US" sz="1200">
                <a:latin typeface="Arial" charset="0"/>
              </a:rPr>
              <a:pPr algn="r" defTabSz="901700" eaLnBrk="1" hangingPunct="1"/>
              <a:t>19</a:t>
            </a:fld>
            <a:endParaRPr lang="en-US" sz="1200">
              <a:latin typeface="Arial"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full-time students, broken out by gender.</a:t>
            </a:r>
          </a:p>
          <a:p>
            <a:pPr eaLnBrk="1" hangingPunct="1"/>
            <a:endParaRPr lang="en-US" dirty="0"/>
          </a:p>
          <a:p>
            <a:pPr eaLnBrk="1" hangingPunct="1"/>
            <a:r>
              <a:rPr lang="en-US" dirty="0"/>
              <a:t>Items listed at right appear in the order in which they contribute to the factor.</a:t>
            </a:r>
          </a:p>
          <a:p>
            <a:pPr eaLnBrk="1" hangingPunct="1"/>
            <a:endParaRPr lang="en-US" dirty="0"/>
          </a:p>
          <a:p>
            <a:pPr eaLnBrk="1" hangingPunct="1"/>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en-US" dirty="0"/>
          </a:p>
        </p:txBody>
      </p:sp>
      <p:sp>
        <p:nvSpPr>
          <p:cNvPr id="39940" name="Slide Number Placeholder 3"/>
          <p:cNvSpPr>
            <a:spLocks noGrp="1"/>
          </p:cNvSpPr>
          <p:nvPr>
            <p:ph type="sldNum" sz="quarter" idx="5"/>
          </p:nvPr>
        </p:nvSpPr>
        <p:spPr>
          <a:noFill/>
        </p:spPr>
        <p:txBody>
          <a:bodyPr/>
          <a:lstStyle/>
          <a:p>
            <a:fld id="{4BBC1241-92D0-4D9A-A104-2AA0B57FDE53}"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r>
              <a:rPr lang="en-US" dirty="0"/>
              <a:t>Institutional Practices is represented by the following factors:</a:t>
            </a:r>
          </a:p>
          <a:p>
            <a:r>
              <a:rPr lang="en-US" dirty="0"/>
              <a:t>Curriculum of Inclusion, Co-Curricular Diversity Activities.</a:t>
            </a:r>
          </a:p>
          <a:p>
            <a:endParaRPr lang="en-US" dirty="0"/>
          </a:p>
          <a:p>
            <a:r>
              <a:rPr lang="en-US" dirty="0"/>
              <a:t>Navigational Action is delineated</a:t>
            </a:r>
            <a:r>
              <a:rPr lang="en-US" baseline="0" dirty="0"/>
              <a:t> via six individual items</a:t>
            </a:r>
            <a:r>
              <a:rPr lang="en-US" dirty="0"/>
              <a:t>.  </a:t>
            </a:r>
          </a:p>
          <a:p>
            <a:endParaRPr lang="en-US" dirty="0"/>
          </a:p>
          <a:p>
            <a:endParaRPr lang="en-US" b="1" dirty="0"/>
          </a:p>
        </p:txBody>
      </p:sp>
      <p:sp>
        <p:nvSpPr>
          <p:cNvPr id="49156" name="Slide Number Placeholder 3"/>
          <p:cNvSpPr>
            <a:spLocks noGrp="1"/>
          </p:cNvSpPr>
          <p:nvPr>
            <p:ph type="sldNum" sz="quarter" idx="5"/>
          </p:nvPr>
        </p:nvSpPr>
        <p:spPr>
          <a:noFill/>
        </p:spPr>
        <p:txBody>
          <a:bodyPr/>
          <a:lstStyle/>
          <a:p>
            <a:fld id="{FF2B0750-2102-4BC7-86BE-9BCF0109AF10}" type="slidenum">
              <a:rPr lang="en-US" smtClean="0"/>
              <a:pPr/>
              <a:t>20</a:t>
            </a:fld>
            <a:endParaRPr lang="en-US"/>
          </a:p>
        </p:txBody>
      </p:sp>
    </p:spTree>
    <p:extLst>
      <p:ext uri="{BB962C8B-B14F-4D97-AF65-F5344CB8AC3E}">
        <p14:creationId xmlns:p14="http://schemas.microsoft.com/office/powerpoint/2010/main" val="1598677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962400" y="8816975"/>
            <a:ext cx="3033713" cy="465138"/>
          </a:xfrm>
          <a:prstGeom prst="rect">
            <a:avLst/>
          </a:prstGeom>
          <a:noFill/>
          <a:ln w="9525">
            <a:noFill/>
            <a:miter lim="800000"/>
            <a:headEnd/>
            <a:tailEnd/>
          </a:ln>
        </p:spPr>
        <p:txBody>
          <a:bodyPr lIns="91258" tIns="45628" rIns="91258" bIns="45628" anchor="b"/>
          <a:lstStyle/>
          <a:p>
            <a:pPr algn="r" defTabSz="901700" eaLnBrk="1" hangingPunct="1"/>
            <a:fld id="{5F7620AB-D874-4D93-A0B8-8FF111FB4EA7}" type="slidenum">
              <a:rPr lang="en-US" sz="1200">
                <a:latin typeface="Arial" charset="0"/>
              </a:rPr>
              <a:pPr algn="r" defTabSz="901700" eaLnBrk="1" hangingPunct="1"/>
              <a:t>21</a:t>
            </a:fld>
            <a:endParaRPr lang="en-US" sz="1200">
              <a:latin typeface="Arial"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full-time students, broken out by gender.</a:t>
            </a:r>
          </a:p>
          <a:p>
            <a:pPr eaLnBrk="1" hangingPunct="1"/>
            <a:endParaRPr lang="en-US" dirty="0"/>
          </a:p>
          <a:p>
            <a:pPr eaLnBrk="1" hangingPunct="1"/>
            <a:r>
              <a:rPr lang="en-US" dirty="0"/>
              <a:t>Items listed at right appear in the order in which they contribute to the factor.</a:t>
            </a:r>
          </a:p>
          <a:p>
            <a:pPr eaLnBrk="1" hangingPunct="1"/>
            <a:endParaRPr lang="en-US" dirty="0"/>
          </a:p>
          <a:p>
            <a:pPr eaLnBrk="1" hangingPunct="1"/>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txBox="1">
            <a:spLocks noGrp="1" noChangeArrowheads="1"/>
          </p:cNvSpPr>
          <p:nvPr/>
        </p:nvSpPr>
        <p:spPr bwMode="auto">
          <a:xfrm>
            <a:off x="3962400" y="8816975"/>
            <a:ext cx="3033713" cy="465138"/>
          </a:xfrm>
          <a:prstGeom prst="rect">
            <a:avLst/>
          </a:prstGeom>
          <a:noFill/>
          <a:ln w="9525">
            <a:noFill/>
            <a:miter lim="800000"/>
            <a:headEnd/>
            <a:tailEnd/>
          </a:ln>
        </p:spPr>
        <p:txBody>
          <a:bodyPr lIns="91258" tIns="45628" rIns="91258" bIns="45628" anchor="b"/>
          <a:lstStyle/>
          <a:p>
            <a:pPr algn="r" defTabSz="901700" eaLnBrk="1" hangingPunct="1"/>
            <a:fld id="{76AFACED-1390-4E16-B333-F0C51F302FD0}" type="slidenum">
              <a:rPr lang="en-US" sz="1200">
                <a:latin typeface="Arial" charset="0"/>
              </a:rPr>
              <a:pPr algn="r" defTabSz="901700" eaLnBrk="1" hangingPunct="1"/>
              <a:t>22</a:t>
            </a:fld>
            <a:endParaRPr lang="en-US" sz="1200">
              <a:latin typeface="Arial"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r>
              <a:rPr lang="en-US"/>
              <a:t>Mean comparisons for your institution and comparison group are shown for all full-time students, broken out by gender.</a:t>
            </a:r>
          </a:p>
          <a:p>
            <a:pPr eaLnBrk="1" hangingPunct="1"/>
            <a:endParaRPr lang="en-US"/>
          </a:p>
          <a:p>
            <a:pPr eaLnBrk="1" hangingPunct="1"/>
            <a:r>
              <a:rPr lang="en-US"/>
              <a:t>Items listed at right appear in the order in which they contribute to the factor.</a:t>
            </a:r>
          </a:p>
          <a:p>
            <a:pPr eaLnBrk="1" hangingPunct="1"/>
            <a:endParaRPr lang="en-US"/>
          </a:p>
          <a:p>
            <a:pPr eaLnBrk="1" hangingPunct="1"/>
            <a:endParaRPr lang="en-US"/>
          </a:p>
          <a:p>
            <a:pPr eaLnBrk="1" hangingPunct="1"/>
            <a:endParaRPr lang="en-US"/>
          </a:p>
          <a:p>
            <a:pPr eaLnBrk="1" hangingPunct="1"/>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pPr eaLnBrk="1" hangingPunct="1"/>
            <a:r>
              <a:rPr lang="en-US" dirty="0"/>
              <a:t>The question stem for the first and third item is: “Since entering this college, how often have you utilized…”</a:t>
            </a:r>
          </a:p>
          <a:p>
            <a:pPr eaLnBrk="1" hangingPunct="1"/>
            <a:endParaRPr lang="en-US" dirty="0"/>
          </a:p>
          <a:p>
            <a:pPr eaLnBrk="1" hangingPunct="1"/>
            <a:r>
              <a:rPr lang="en-US" dirty="0"/>
              <a:t>The question stem for the second item is: “Since entering this college, how often have you…”</a:t>
            </a:r>
          </a:p>
          <a:p>
            <a:pPr eaLnBrk="1" hangingPunct="1"/>
            <a:endParaRPr lang="en-US" dirty="0"/>
          </a:p>
          <a:p>
            <a:pPr eaLnBrk="1" hangingPunct="1"/>
            <a:r>
              <a:rPr lang="en-US" dirty="0"/>
              <a:t>The response options include: “Frequently,” “Occasionally,” and “Not at All” (not shown here).</a:t>
            </a:r>
          </a:p>
          <a:p>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pPr eaLnBrk="1" hangingPunct="1"/>
            <a:r>
              <a:rPr lang="en-US" dirty="0"/>
              <a:t>The question stem for the first two items is: “Since entering this college, how often have you utilized…”</a:t>
            </a:r>
          </a:p>
          <a:p>
            <a:pPr eaLnBrk="1" hangingPunct="1"/>
            <a:endParaRPr lang="en-US" dirty="0"/>
          </a:p>
          <a:p>
            <a:pPr eaLnBrk="1" hangingPunct="1"/>
            <a:r>
              <a:rPr lang="en-US" dirty="0"/>
              <a:t>The question stem for the third item is: “Since entering this college, how often have you…”</a:t>
            </a:r>
          </a:p>
          <a:p>
            <a:pPr eaLnBrk="1" hangingPunct="1"/>
            <a:endParaRPr lang="en-US" dirty="0"/>
          </a:p>
          <a:p>
            <a:pPr eaLnBrk="1" hangingPunct="1"/>
            <a:r>
              <a:rPr lang="en-US" dirty="0"/>
              <a:t>The response options include: “Frequently,” “Occasionally,” and “Not at All” (not shown here).</a:t>
            </a:r>
          </a:p>
          <a:p>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r>
              <a:rPr lang="en-US" dirty="0"/>
              <a:t>Student Learning Outcomes is represented by the following factors:</a:t>
            </a:r>
          </a:p>
          <a:p>
            <a:r>
              <a:rPr lang="en-US" dirty="0"/>
              <a:t>Habits of Mind, Academic Self-Concept, Pluralistic Orientation, and Civic</a:t>
            </a:r>
            <a:r>
              <a:rPr lang="en-US" baseline="0" dirty="0"/>
              <a:t> Engagement.</a:t>
            </a:r>
          </a:p>
          <a:p>
            <a:endParaRPr lang="en-US" baseline="0" dirty="0"/>
          </a:p>
          <a:p>
            <a:r>
              <a:rPr lang="en-US" dirty="0"/>
              <a:t>Integration of Learning is delineated</a:t>
            </a:r>
            <a:r>
              <a:rPr lang="en-US" baseline="0" dirty="0"/>
              <a:t> via three individual items.</a:t>
            </a:r>
            <a:r>
              <a:rPr lang="en-US" dirty="0"/>
              <a:t> </a:t>
            </a:r>
          </a:p>
          <a:p>
            <a:endParaRPr lang="en-US" b="1" dirty="0"/>
          </a:p>
        </p:txBody>
      </p:sp>
      <p:sp>
        <p:nvSpPr>
          <p:cNvPr id="49156" name="Slide Number Placeholder 3"/>
          <p:cNvSpPr>
            <a:spLocks noGrp="1"/>
          </p:cNvSpPr>
          <p:nvPr>
            <p:ph type="sldNum" sz="quarter" idx="5"/>
          </p:nvPr>
        </p:nvSpPr>
        <p:spPr>
          <a:noFill/>
        </p:spPr>
        <p:txBody>
          <a:bodyPr/>
          <a:lstStyle/>
          <a:p>
            <a:fld id="{FF2B0750-2102-4BC7-86BE-9BCF0109AF10}" type="slidenum">
              <a:rPr lang="en-US" smtClean="0"/>
              <a:pPr/>
              <a:t>25</a:t>
            </a:fld>
            <a:endParaRPr lang="en-US"/>
          </a:p>
        </p:txBody>
      </p:sp>
    </p:spTree>
    <p:extLst>
      <p:ext uri="{BB962C8B-B14F-4D97-AF65-F5344CB8AC3E}">
        <p14:creationId xmlns:p14="http://schemas.microsoft.com/office/powerpoint/2010/main" val="18571338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3962400" y="8816975"/>
            <a:ext cx="3033713" cy="465138"/>
          </a:xfrm>
          <a:prstGeom prst="rect">
            <a:avLst/>
          </a:prstGeom>
          <a:noFill/>
          <a:ln w="9525">
            <a:noFill/>
            <a:miter lim="800000"/>
            <a:headEnd/>
            <a:tailEnd/>
          </a:ln>
        </p:spPr>
        <p:txBody>
          <a:bodyPr lIns="91258" tIns="45628" rIns="91258" bIns="45628" anchor="b"/>
          <a:lstStyle/>
          <a:p>
            <a:pPr algn="r" defTabSz="901700" eaLnBrk="1" hangingPunct="1"/>
            <a:fld id="{1D625700-BBEC-4443-A2B2-470480BC8D28}" type="slidenum">
              <a:rPr lang="en-US" sz="1200">
                <a:latin typeface="Arial" charset="0"/>
              </a:rPr>
              <a:pPr algn="r" defTabSz="901700" eaLnBrk="1" hangingPunct="1"/>
              <a:t>26</a:t>
            </a:fld>
            <a:endParaRPr lang="en-US" sz="1200">
              <a:latin typeface="Arial"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full-time students, broken out by gender.</a:t>
            </a:r>
          </a:p>
          <a:p>
            <a:pPr eaLnBrk="1" hangingPunct="1"/>
            <a:endParaRPr lang="en-US" dirty="0"/>
          </a:p>
          <a:p>
            <a:pPr eaLnBrk="1" hangingPunct="1"/>
            <a:r>
              <a:rPr lang="en-US" dirty="0"/>
              <a:t>Items listed at right appear in the order in which they contribute to the factor.</a:t>
            </a:r>
          </a:p>
          <a:p>
            <a:pPr eaLnBrk="1" hangingPunct="1"/>
            <a:endParaRPr lang="en-US" dirty="0"/>
          </a:p>
          <a:p>
            <a:pPr eaLnBrk="1" hangingPunct="1"/>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txBox="1">
            <a:spLocks noGrp="1" noChangeArrowheads="1"/>
          </p:cNvSpPr>
          <p:nvPr/>
        </p:nvSpPr>
        <p:spPr bwMode="auto">
          <a:xfrm>
            <a:off x="3962400" y="8816975"/>
            <a:ext cx="3033713" cy="465138"/>
          </a:xfrm>
          <a:prstGeom prst="rect">
            <a:avLst/>
          </a:prstGeom>
          <a:noFill/>
          <a:ln w="9525">
            <a:noFill/>
            <a:miter lim="800000"/>
            <a:headEnd/>
            <a:tailEnd/>
          </a:ln>
        </p:spPr>
        <p:txBody>
          <a:bodyPr lIns="91258" tIns="45628" rIns="91258" bIns="45628" anchor="b"/>
          <a:lstStyle/>
          <a:p>
            <a:pPr algn="r" defTabSz="901700" eaLnBrk="1" hangingPunct="1"/>
            <a:fld id="{735D8C52-9540-4F14-8C06-4114CA451275}" type="slidenum">
              <a:rPr lang="en-US" sz="1200">
                <a:latin typeface="Arial" charset="0"/>
              </a:rPr>
              <a:pPr algn="r" defTabSz="901700" eaLnBrk="1" hangingPunct="1"/>
              <a:t>27</a:t>
            </a:fld>
            <a:endParaRPr lang="en-US" sz="1200">
              <a:latin typeface="Arial"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sz="1200" b="0" dirty="0">
                <a:solidFill>
                  <a:schemeClr val="accent2"/>
                </a:solidFill>
              </a:rPr>
              <a:t>How often in the past year did you:</a:t>
            </a:r>
            <a:br>
              <a:rPr lang="en-US" sz="1200" b="0" dirty="0">
                <a:solidFill>
                  <a:schemeClr val="accent2"/>
                </a:solidFill>
              </a:rPr>
            </a:br>
            <a:r>
              <a:rPr lang="en-US" sz="1200" b="0" dirty="0">
                <a:solidFill>
                  <a:schemeClr val="accent2"/>
                </a:solidFill>
              </a:rPr>
              <a:t> </a:t>
            </a:r>
          </a:p>
          <a:p>
            <a:pPr eaLnBrk="1" hangingPunct="1"/>
            <a:r>
              <a:rPr lang="en-US" sz="1200" b="0" dirty="0">
                <a:solidFill>
                  <a:schemeClr val="accent2"/>
                </a:solidFill>
              </a:rPr>
              <a:t>(% Indicating “Frequently” or “Occasionally”)</a:t>
            </a:r>
            <a:endParaRPr lang="en-US" dirty="0"/>
          </a:p>
          <a:p>
            <a:pPr eaLnBrk="1" hangingPunct="1"/>
            <a:endParaRPr lang="en-US" dirty="0"/>
          </a:p>
        </p:txBody>
      </p:sp>
    </p:spTree>
    <p:extLst>
      <p:ext uri="{BB962C8B-B14F-4D97-AF65-F5344CB8AC3E}">
        <p14:creationId xmlns:p14="http://schemas.microsoft.com/office/powerpoint/2010/main" val="40487429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3962400" y="8816975"/>
            <a:ext cx="3033713" cy="465138"/>
          </a:xfrm>
          <a:prstGeom prst="rect">
            <a:avLst/>
          </a:prstGeom>
          <a:noFill/>
          <a:ln w="9525">
            <a:noFill/>
            <a:miter lim="800000"/>
            <a:headEnd/>
            <a:tailEnd/>
          </a:ln>
        </p:spPr>
        <p:txBody>
          <a:bodyPr lIns="91258" tIns="45628" rIns="91258" bIns="45628" anchor="b"/>
          <a:lstStyle/>
          <a:p>
            <a:pPr algn="r" defTabSz="901700" eaLnBrk="1" hangingPunct="1"/>
            <a:fld id="{32C15903-EB45-4574-A525-58C3C33844D7}" type="slidenum">
              <a:rPr lang="en-US" sz="1200">
                <a:latin typeface="Arial" charset="0"/>
              </a:rPr>
              <a:pPr algn="r" defTabSz="901700" eaLnBrk="1" hangingPunct="1"/>
              <a:t>28</a:t>
            </a:fld>
            <a:endParaRPr lang="en-US" sz="1200">
              <a:latin typeface="Arial"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full-time students, broken out by gender.</a:t>
            </a:r>
          </a:p>
          <a:p>
            <a:pPr eaLnBrk="1" hangingPunct="1"/>
            <a:endParaRPr lang="en-US" dirty="0"/>
          </a:p>
          <a:p>
            <a:pPr eaLnBrk="1" hangingPunct="1"/>
            <a:r>
              <a:rPr lang="en-US" dirty="0"/>
              <a:t>Items listed at right appear in the order in which they contribute to the factor.</a:t>
            </a:r>
          </a:p>
          <a:p>
            <a:pPr eaLnBrk="1" hangingPunct="1"/>
            <a:endParaRPr lang="en-US" dirty="0"/>
          </a:p>
          <a:p>
            <a:pPr eaLnBrk="1" hangingPunct="1"/>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txBox="1">
            <a:spLocks noGrp="1" noChangeArrowheads="1"/>
          </p:cNvSpPr>
          <p:nvPr/>
        </p:nvSpPr>
        <p:spPr bwMode="auto">
          <a:xfrm>
            <a:off x="3962400" y="8816975"/>
            <a:ext cx="3033713" cy="465138"/>
          </a:xfrm>
          <a:prstGeom prst="rect">
            <a:avLst/>
          </a:prstGeom>
          <a:noFill/>
          <a:ln w="9525">
            <a:noFill/>
            <a:miter lim="800000"/>
            <a:headEnd/>
            <a:tailEnd/>
          </a:ln>
        </p:spPr>
        <p:txBody>
          <a:bodyPr lIns="91258" tIns="45628" rIns="91258" bIns="45628" anchor="b"/>
          <a:lstStyle/>
          <a:p>
            <a:pPr algn="r" defTabSz="901700" eaLnBrk="1" hangingPunct="1"/>
            <a:fld id="{B0BF763E-5656-47E5-808A-9FCD047CE7CE}" type="slidenum">
              <a:rPr lang="en-US" sz="1200">
                <a:latin typeface="Arial" charset="0"/>
              </a:rPr>
              <a:pPr algn="r" defTabSz="901700" eaLnBrk="1" hangingPunct="1"/>
              <a:t>29</a:t>
            </a:fld>
            <a:endParaRPr lang="en-US" sz="1200">
              <a:latin typeface="Arial"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full-time students, broken out by gender.</a:t>
            </a:r>
          </a:p>
          <a:p>
            <a:pPr eaLnBrk="1" hangingPunct="1"/>
            <a:endParaRPr lang="en-US" dirty="0"/>
          </a:p>
          <a:p>
            <a:pPr eaLnBrk="1" hangingPunct="1"/>
            <a:r>
              <a:rPr lang="en-US" dirty="0"/>
              <a:t>Items listed at right appear in the order in which they contribute to the factor.</a:t>
            </a:r>
          </a:p>
          <a:p>
            <a:pPr eaLnBrk="1" hangingPunct="1"/>
            <a:endParaRPr lang="en-US" dirty="0"/>
          </a:p>
          <a:p>
            <a:pPr eaLnBrk="1" hangingPunct="1"/>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a:p>
        </p:txBody>
      </p:sp>
      <p:sp>
        <p:nvSpPr>
          <p:cNvPr id="38916" name="Slide Number Placeholder 3"/>
          <p:cNvSpPr>
            <a:spLocks noGrp="1"/>
          </p:cNvSpPr>
          <p:nvPr>
            <p:ph type="sldNum" sz="quarter" idx="5"/>
          </p:nvPr>
        </p:nvSpPr>
        <p:spPr>
          <a:noFill/>
        </p:spPr>
        <p:txBody>
          <a:bodyPr/>
          <a:lstStyle/>
          <a:p>
            <a:fld id="{6E71815C-EF04-4603-8470-EFEE9DFAF6BF}"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txBox="1">
            <a:spLocks noGrp="1" noChangeArrowheads="1"/>
          </p:cNvSpPr>
          <p:nvPr/>
        </p:nvSpPr>
        <p:spPr bwMode="auto">
          <a:xfrm>
            <a:off x="3962400" y="8816975"/>
            <a:ext cx="3033713" cy="465138"/>
          </a:xfrm>
          <a:prstGeom prst="rect">
            <a:avLst/>
          </a:prstGeom>
          <a:noFill/>
          <a:ln w="9525">
            <a:noFill/>
            <a:miter lim="800000"/>
            <a:headEnd/>
            <a:tailEnd/>
          </a:ln>
        </p:spPr>
        <p:txBody>
          <a:bodyPr lIns="91258" tIns="45628" rIns="91258" bIns="45628" anchor="b"/>
          <a:lstStyle/>
          <a:p>
            <a:pPr algn="r" defTabSz="901700" eaLnBrk="1" hangingPunct="1"/>
            <a:fld id="{EAE9DF22-C152-407D-A7D2-97CB57B07B28}" type="slidenum">
              <a:rPr lang="en-US" sz="1200">
                <a:latin typeface="Arial" charset="0"/>
              </a:rPr>
              <a:pPr algn="r" defTabSz="901700" eaLnBrk="1" hangingPunct="1"/>
              <a:t>30</a:t>
            </a:fld>
            <a:endParaRPr lang="en-US" sz="1200">
              <a:latin typeface="Arial"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full-time students, broken out by gender.</a:t>
            </a:r>
          </a:p>
          <a:p>
            <a:pPr eaLnBrk="1" hangingPunct="1"/>
            <a:endParaRPr lang="en-US" dirty="0"/>
          </a:p>
          <a:p>
            <a:pPr eaLnBrk="1" hangingPunct="1"/>
            <a:r>
              <a:rPr lang="en-US" dirty="0"/>
              <a:t>Items listed at right appear in the order in which they contribute to the factor.</a:t>
            </a:r>
          </a:p>
          <a:p>
            <a:pPr eaLnBrk="1" hangingPunct="1"/>
            <a:endParaRPr lang="en-US" dirty="0"/>
          </a:p>
          <a:p>
            <a:pPr eaLnBrk="1" hangingPunct="1"/>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6DFC968B-324D-4AD3-A2C7-376B37B1BD21}" type="slidenum">
              <a:rPr lang="en-US" smtClean="0"/>
              <a:pPr/>
              <a:t>31</a:t>
            </a:fld>
            <a:endParaRPr 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xfrm>
            <a:off x="931863" y="4408488"/>
            <a:ext cx="5133975" cy="4179887"/>
          </a:xfrm>
          <a:noFill/>
          <a:ln/>
        </p:spPr>
        <p:txBody>
          <a:bodyPr/>
          <a:lstStyle/>
          <a:p>
            <a:pPr eaLnBrk="1" hangingPunct="1"/>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r>
              <a:rPr lang="en-US" dirty="0"/>
              <a:t>Factors are reported for all full-time students, denoted as “All FT,” and are also broken out by “Men” and “Women.” Bar graphs depicting mean scores are shown for your institution and comparison group. </a:t>
            </a:r>
          </a:p>
          <a:p>
            <a:endParaRPr lang="en-US" dirty="0"/>
          </a:p>
          <a:p>
            <a:endParaRPr lang="en-US" dirty="0"/>
          </a:p>
          <a:p>
            <a:r>
              <a:rPr lang="en-US" dirty="0"/>
              <a:t>Following the factors, individual survey items relevant to each of the categories are presented. </a:t>
            </a:r>
          </a:p>
          <a:p>
            <a:endParaRPr lang="en-US" dirty="0">
              <a:solidFill>
                <a:srgbClr val="FF0000"/>
              </a:solidFill>
            </a:endParaRPr>
          </a:p>
        </p:txBody>
      </p:sp>
      <p:sp>
        <p:nvSpPr>
          <p:cNvPr id="40964" name="Slide Number Placeholder 3"/>
          <p:cNvSpPr>
            <a:spLocks noGrp="1"/>
          </p:cNvSpPr>
          <p:nvPr>
            <p:ph type="sldNum" sz="quarter" idx="5"/>
          </p:nvPr>
        </p:nvSpPr>
        <p:spPr>
          <a:noFill/>
        </p:spPr>
        <p:txBody>
          <a:bodyPr/>
          <a:lstStyle/>
          <a:p>
            <a:fld id="{70A15DD0-4B2C-455C-B459-196B3439C3B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dirty="0"/>
          </a:p>
          <a:p>
            <a:endParaRPr lang="en-US" b="1" dirty="0"/>
          </a:p>
        </p:txBody>
      </p:sp>
      <p:sp>
        <p:nvSpPr>
          <p:cNvPr id="49156" name="Slide Number Placeholder 3"/>
          <p:cNvSpPr>
            <a:spLocks noGrp="1"/>
          </p:cNvSpPr>
          <p:nvPr>
            <p:ph type="sldNum" sz="quarter" idx="5"/>
          </p:nvPr>
        </p:nvSpPr>
        <p:spPr>
          <a:noFill/>
        </p:spPr>
        <p:txBody>
          <a:bodyPr/>
          <a:lstStyle/>
          <a:p>
            <a:fld id="{FF2B0750-2102-4BC7-86BE-9BCF0109AF10}"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endParaRPr lang="en-US" dirty="0"/>
          </a:p>
        </p:txBody>
      </p:sp>
      <p:sp>
        <p:nvSpPr>
          <p:cNvPr id="41988" name="Slide Number Placeholder 3"/>
          <p:cNvSpPr>
            <a:spLocks noGrp="1"/>
          </p:cNvSpPr>
          <p:nvPr>
            <p:ph type="sldNum" sz="quarter" idx="5"/>
          </p:nvPr>
        </p:nvSpPr>
        <p:spPr>
          <a:noFill/>
        </p:spPr>
        <p:txBody>
          <a:bodyPr/>
          <a:lstStyle/>
          <a:p>
            <a:fld id="{D914744D-0CAF-4CB8-970F-7A89C9DAD7B4}" type="slidenum">
              <a:rPr lang="en-US" smtClean="0"/>
              <a:pPr/>
              <a:t>6</a:t>
            </a:fld>
            <a:endParaRPr lang="en-US"/>
          </a:p>
        </p:txBody>
      </p:sp>
    </p:spTree>
    <p:extLst>
      <p:ext uri="{BB962C8B-B14F-4D97-AF65-F5344CB8AC3E}">
        <p14:creationId xmlns:p14="http://schemas.microsoft.com/office/powerpoint/2010/main" val="3492469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pPr eaLnBrk="1" hangingPunct="1"/>
            <a:r>
              <a:rPr lang="en-US" dirty="0"/>
              <a:t>Respondents may select one or more categories for this item.</a:t>
            </a:r>
          </a:p>
          <a:p>
            <a:pPr eaLnBrk="1" hangingPunct="1"/>
            <a:endParaRPr lang="en-US" dirty="0"/>
          </a:p>
          <a:p>
            <a:pPr eaLnBrk="1" hangingPunct="1"/>
            <a:r>
              <a:rPr lang="en-US" dirty="0"/>
              <a:t>The total percentage may not add to 100.</a:t>
            </a:r>
          </a:p>
          <a:p>
            <a:pPr eaLnBrk="1" hangingPunct="1"/>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r>
              <a:rPr lang="en-US" dirty="0"/>
              <a:t>The Race/Ethnicity variable displayed here is “RACEGROUP”.  It is an aggregated variable with the total percentage adding to 100. The method for aggregating is as follows:</a:t>
            </a:r>
          </a:p>
          <a:p>
            <a:endParaRPr lang="en-US" dirty="0"/>
          </a:p>
          <a:p>
            <a:pPr>
              <a:buFontTx/>
              <a:buChar char="•"/>
            </a:pPr>
            <a:r>
              <a:rPr lang="en-US" baseline="0" dirty="0"/>
              <a:t> </a:t>
            </a:r>
            <a:r>
              <a:rPr lang="en-US" dirty="0"/>
              <a:t>Respondents who marked more than one racial category are included in “Two or more.” </a:t>
            </a:r>
          </a:p>
        </p:txBody>
      </p:sp>
      <p:sp>
        <p:nvSpPr>
          <p:cNvPr id="46084" name="Slide Number Placeholder 3"/>
          <p:cNvSpPr>
            <a:spLocks noGrp="1"/>
          </p:cNvSpPr>
          <p:nvPr>
            <p:ph type="sldNum" sz="quarter" idx="5"/>
          </p:nvPr>
        </p:nvSpPr>
        <p:spPr>
          <a:noFill/>
        </p:spPr>
        <p:txBody>
          <a:bodyPr/>
          <a:lstStyle/>
          <a:p>
            <a:fld id="{8B5F7B47-40DD-4C5F-B259-F226EDDB0320}"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smtClean="0"/>
          </a:p>
        </p:txBody>
      </p:sp>
      <p:sp>
        <p:nvSpPr>
          <p:cNvPr id="43012" name="Slide Number Placeholder 3"/>
          <p:cNvSpPr>
            <a:spLocks noGrp="1"/>
          </p:cNvSpPr>
          <p:nvPr>
            <p:ph type="sldNum" sz="quarter" idx="5"/>
          </p:nvPr>
        </p:nvSpPr>
        <p:spPr>
          <a:noFill/>
        </p:spPr>
        <p:txBody>
          <a:bodyPr/>
          <a:lstStyle/>
          <a:p>
            <a:fld id="{B85A21EB-7031-4A16-AAA9-1D9965A8B887}" type="slidenum">
              <a:rPr lang="en-US" smtClean="0"/>
              <a:pPr/>
              <a:t>9</a:t>
            </a:fld>
            <a:endParaRPr lang="en-US" smtClean="0"/>
          </a:p>
        </p:txBody>
      </p:sp>
    </p:spTree>
    <p:extLst>
      <p:ext uri="{BB962C8B-B14F-4D97-AF65-F5344CB8AC3E}">
        <p14:creationId xmlns:p14="http://schemas.microsoft.com/office/powerpoint/2010/main" val="3166046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0914" name="Rectangle 18"/>
          <p:cNvSpPr>
            <a:spLocks noGrp="1" noChangeArrowheads="1"/>
          </p:cNvSpPr>
          <p:nvPr>
            <p:ph type="ctrTitle" sz="quarter"/>
          </p:nvPr>
        </p:nvSpPr>
        <p:spPr>
          <a:xfrm>
            <a:off x="685800" y="1768475"/>
            <a:ext cx="7772400" cy="1736725"/>
          </a:xfrm>
        </p:spPr>
        <p:txBody>
          <a:bodyPr anchor="b"/>
          <a:lstStyle>
            <a:lvl1pPr>
              <a:defRPr sz="3600"/>
            </a:lvl1pPr>
          </a:lstStyle>
          <a:p>
            <a:r>
              <a:rPr lang="en-US"/>
              <a:t>Click to edit Master title style</a:t>
            </a:r>
          </a:p>
        </p:txBody>
      </p:sp>
      <p:sp>
        <p:nvSpPr>
          <p:cNvPr id="80915"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4" name="Rectangle 20"/>
          <p:cNvSpPr>
            <a:spLocks noGrp="1" noChangeArrowheads="1"/>
          </p:cNvSpPr>
          <p:nvPr>
            <p:ph type="dt" sz="quarter" idx="10"/>
          </p:nvPr>
        </p:nvSpPr>
        <p:spPr bwMode="auto">
          <a:xfrm>
            <a:off x="0" y="6248400"/>
            <a:ext cx="3657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dirty="0"/>
          </a:p>
        </p:txBody>
      </p:sp>
      <p:sp>
        <p:nvSpPr>
          <p:cNvPr id="5" name="Rectangle 21"/>
          <p:cNvSpPr>
            <a:spLocks noGrp="1" noChangeArrowheads="1"/>
          </p:cNvSpPr>
          <p:nvPr>
            <p:ph type="ftr" sz="quarter" idx="11"/>
          </p:nvPr>
        </p:nvSpPr>
        <p:spPr>
          <a:xfrm>
            <a:off x="3124200" y="6248400"/>
            <a:ext cx="2895600" cy="457200"/>
          </a:xfrm>
        </p:spPr>
        <p:txBody>
          <a:bodyPr/>
          <a:lstStyle>
            <a:lvl1pPr algn="ctr">
              <a:defRPr/>
            </a:lvl1pPr>
          </a:lstStyle>
          <a:p>
            <a:pPr>
              <a:defRPr/>
            </a:pPr>
            <a:r>
              <a:rPr lang="en-US"/>
              <a:t>2018-19 Diverse Learning Environments Survey</a:t>
            </a:r>
            <a:endParaRPr lang="en-US" dirty="0"/>
          </a:p>
        </p:txBody>
      </p:sp>
      <p:sp>
        <p:nvSpPr>
          <p:cNvPr id="6" name="Rectangle 22"/>
          <p:cNvSpPr>
            <a:spLocks noGrp="1" noChangeArrowheads="1"/>
          </p:cNvSpPr>
          <p:nvPr>
            <p:ph type="sldNum" sz="quarter" idx="12"/>
          </p:nvPr>
        </p:nvSpPr>
        <p:spPr>
          <a:xfrm>
            <a:off x="6553200" y="6248400"/>
            <a:ext cx="2133600" cy="457200"/>
          </a:xfrm>
        </p:spPr>
        <p:txBody>
          <a:bodyPr/>
          <a:lstStyle>
            <a:lvl1pPr>
              <a:defRPr/>
            </a:lvl1pPr>
          </a:lstStyle>
          <a:p>
            <a:pPr>
              <a:defRPr/>
            </a:pPr>
            <a:fld id="{EB2AF27E-48E9-44D1-9757-5A9297EBFBE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p:cNvSpPr>
            <a:spLocks noGrp="1" noChangeArrowheads="1"/>
          </p:cNvSpPr>
          <p:nvPr>
            <p:ph type="sldNum" sz="quarter" idx="10"/>
          </p:nvPr>
        </p:nvSpPr>
        <p:spPr>
          <a:ln/>
        </p:spPr>
        <p:txBody>
          <a:bodyPr/>
          <a:lstStyle>
            <a:lvl1pPr>
              <a:defRPr/>
            </a:lvl1pPr>
          </a:lstStyle>
          <a:p>
            <a:pPr>
              <a:defRPr/>
            </a:pPr>
            <a:fld id="{CC7D74A0-EFDF-41A7-BB84-2D6BE98ED006}"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lvl1pPr>
          </a:lstStyle>
          <a:p>
            <a:r>
              <a:rPr lang="en-US" dirty="0"/>
              <a:t>2018-19 Diverse Learning Environments Survey</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27013"/>
            <a:ext cx="9140825"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243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26"/>
          <p:cNvSpPr>
            <a:spLocks noGrp="1" noChangeArrowheads="1"/>
          </p:cNvSpPr>
          <p:nvPr>
            <p:ph type="sldNum" sz="quarter" idx="10"/>
          </p:nvPr>
        </p:nvSpPr>
        <p:spPr>
          <a:ln/>
        </p:spPr>
        <p:txBody>
          <a:bodyPr/>
          <a:lstStyle>
            <a:lvl1pPr>
              <a:defRPr/>
            </a:lvl1pPr>
          </a:lstStyle>
          <a:p>
            <a:pPr>
              <a:defRPr/>
            </a:pPr>
            <a:fld id="{BD6748D9-EBDC-4A35-99DE-FF57A5C351A6}" type="slidenum">
              <a:rPr lang="en-US"/>
              <a:pPr>
                <a:defRPr/>
              </a:pPr>
              <a:t>‹#›</a:t>
            </a:fld>
            <a:endParaRPr lang="en-US" dirty="0"/>
          </a:p>
        </p:txBody>
      </p:sp>
      <p:sp>
        <p:nvSpPr>
          <p:cNvPr id="7" name="Rectangle 20"/>
          <p:cNvSpPr>
            <a:spLocks noGrp="1" noChangeArrowheads="1"/>
          </p:cNvSpPr>
          <p:nvPr>
            <p:ph type="ftr" sz="quarter" idx="11"/>
          </p:nvPr>
        </p:nvSpPr>
        <p:spPr>
          <a:ln/>
        </p:spPr>
        <p:txBody>
          <a:bodyPr/>
          <a:lstStyle>
            <a:lvl1pPr>
              <a:defRPr/>
            </a:lvl1pPr>
          </a:lstStyle>
          <a:p>
            <a:pPr>
              <a:defRPr/>
            </a:pPr>
            <a:r>
              <a:rPr lang="en-US"/>
              <a:t>2018-19 Diverse Learning Environments Survey</a:t>
            </a:r>
            <a:endParaRPr lang="en-US" dirty="0"/>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0" y="227013"/>
            <a:ext cx="9140825" cy="1143000"/>
          </a:xfrm>
        </p:spPr>
        <p:txBody>
          <a:bodyPr/>
          <a:lstStyle/>
          <a:p>
            <a:r>
              <a:rPr lang="en-US" dirty="0"/>
              <a:t>Click to edit Master title style</a:t>
            </a:r>
          </a:p>
        </p:txBody>
      </p:sp>
      <p:sp>
        <p:nvSpPr>
          <p:cNvPr id="3" name="Content Placeholder 2"/>
          <p:cNvSpPr>
            <a:spLocks noGrp="1"/>
          </p:cNvSpPr>
          <p:nvPr>
            <p:ph sz="quarter" idx="1"/>
          </p:nvPr>
        </p:nvSpPr>
        <p:spPr>
          <a:xfrm>
            <a:off x="457200" y="1600200"/>
            <a:ext cx="4038600" cy="21717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quarter" idx="2"/>
          </p:nvPr>
        </p:nvSpPr>
        <p:spPr>
          <a:xfrm>
            <a:off x="4648200" y="16002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39243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9243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6"/>
          <p:cNvSpPr>
            <a:spLocks noGrp="1" noChangeArrowheads="1"/>
          </p:cNvSpPr>
          <p:nvPr>
            <p:ph type="sldNum" sz="quarter" idx="10"/>
          </p:nvPr>
        </p:nvSpPr>
        <p:spPr>
          <a:ln/>
        </p:spPr>
        <p:txBody>
          <a:bodyPr/>
          <a:lstStyle>
            <a:lvl1pPr>
              <a:defRPr/>
            </a:lvl1pPr>
          </a:lstStyle>
          <a:p>
            <a:pPr>
              <a:defRPr/>
            </a:pPr>
            <a:fld id="{289A54FB-DA09-4075-B2C3-17453D5CBE9F}" type="slidenum">
              <a:rPr lang="en-US"/>
              <a:pPr>
                <a:defRPr/>
              </a:pPr>
              <a:t>‹#›</a:t>
            </a:fld>
            <a:endParaRPr lang="en-US" dirty="0"/>
          </a:p>
        </p:txBody>
      </p:sp>
      <p:sp>
        <p:nvSpPr>
          <p:cNvPr id="8" name="Rectangle 20"/>
          <p:cNvSpPr>
            <a:spLocks noGrp="1" noChangeArrowheads="1"/>
          </p:cNvSpPr>
          <p:nvPr>
            <p:ph type="ftr" sz="quarter" idx="11"/>
          </p:nvPr>
        </p:nvSpPr>
        <p:spPr>
          <a:ln/>
        </p:spPr>
        <p:txBody>
          <a:bodyPr/>
          <a:lstStyle>
            <a:lvl1pPr>
              <a:defRPr/>
            </a:lvl1pPr>
          </a:lstStyle>
          <a:p>
            <a:pPr>
              <a:defRPr/>
            </a:pPr>
            <a:r>
              <a:rPr lang="en-US"/>
              <a:t>2018-19 Diverse Learning Environments Survey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p:cNvSpPr>
            <a:spLocks noGrp="1" noChangeArrowheads="1"/>
          </p:cNvSpPr>
          <p:nvPr>
            <p:ph type="sldNum" sz="quarter" idx="10"/>
          </p:nvPr>
        </p:nvSpPr>
        <p:spPr>
          <a:ln/>
        </p:spPr>
        <p:txBody>
          <a:bodyPr/>
          <a:lstStyle>
            <a:lvl1pPr>
              <a:defRPr/>
            </a:lvl1pPr>
          </a:lstStyle>
          <a:p>
            <a:pPr>
              <a:defRPr/>
            </a:pPr>
            <a:fld id="{B75D2B05-9E99-491E-9CA7-ADA247AD0DFE}"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solidFill>
                  <a:schemeClr val="bg2"/>
                </a:solidFill>
              </a:defRPr>
            </a:lvl1pPr>
          </a:lstStyle>
          <a:p>
            <a:r>
              <a:rPr lang="en-US" dirty="0"/>
              <a:t>2018-19 Diverse Learning Environments Survey</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6"/>
          <p:cNvSpPr>
            <a:spLocks noGrp="1" noChangeArrowheads="1"/>
          </p:cNvSpPr>
          <p:nvPr>
            <p:ph type="sldNum" sz="quarter" idx="10"/>
          </p:nvPr>
        </p:nvSpPr>
        <p:spPr>
          <a:ln/>
        </p:spPr>
        <p:txBody>
          <a:bodyPr/>
          <a:lstStyle>
            <a:lvl1pPr>
              <a:defRPr/>
            </a:lvl1pPr>
          </a:lstStyle>
          <a:p>
            <a:pPr>
              <a:defRPr/>
            </a:pPr>
            <a:fld id="{BEAFF3D7-1290-4992-89F4-7DE0D2DB950C}"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lvl1pPr>
          </a:lstStyle>
          <a:p>
            <a:pPr>
              <a:defRPr/>
            </a:pPr>
            <a:r>
              <a:rPr lang="en-US"/>
              <a:t>2018-19 Diverse Learning Environments Survey</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6"/>
          <p:cNvSpPr>
            <a:spLocks noGrp="1" noChangeArrowheads="1"/>
          </p:cNvSpPr>
          <p:nvPr>
            <p:ph type="sldNum" sz="quarter" idx="10"/>
          </p:nvPr>
        </p:nvSpPr>
        <p:spPr>
          <a:ln/>
        </p:spPr>
        <p:txBody>
          <a:bodyPr/>
          <a:lstStyle>
            <a:lvl1pPr>
              <a:defRPr/>
            </a:lvl1pPr>
          </a:lstStyle>
          <a:p>
            <a:pPr>
              <a:defRPr/>
            </a:pPr>
            <a:fld id="{258F9FB9-9F0A-4AAC-98D4-48A8610CDEDB}" type="slidenum">
              <a:rPr lang="en-US"/>
              <a:pPr>
                <a:defRPr/>
              </a:pPr>
              <a:t>‹#›</a:t>
            </a:fld>
            <a:endParaRPr lang="en-US" dirty="0"/>
          </a:p>
        </p:txBody>
      </p:sp>
      <p:sp>
        <p:nvSpPr>
          <p:cNvPr id="6" name="Rectangle 20"/>
          <p:cNvSpPr>
            <a:spLocks noGrp="1" noChangeArrowheads="1"/>
          </p:cNvSpPr>
          <p:nvPr>
            <p:ph type="ftr" sz="quarter" idx="11"/>
          </p:nvPr>
        </p:nvSpPr>
        <p:spPr>
          <a:xfrm>
            <a:off x="0" y="6400800"/>
            <a:ext cx="3124200" cy="457200"/>
          </a:xfrm>
          <a:ln/>
        </p:spPr>
        <p:txBody>
          <a:bodyPr/>
          <a:lstStyle>
            <a:lvl1pPr>
              <a:defRPr>
                <a:solidFill>
                  <a:schemeClr val="bg2"/>
                </a:solidFill>
              </a:defRPr>
            </a:lvl1pPr>
          </a:lstStyle>
          <a:p>
            <a:r>
              <a:rPr lang="en-US" dirty="0"/>
              <a:t>2018-19 Diverse Learning Environments Survey</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6"/>
          <p:cNvSpPr>
            <a:spLocks noGrp="1" noChangeArrowheads="1"/>
          </p:cNvSpPr>
          <p:nvPr>
            <p:ph type="sldNum" sz="quarter" idx="10"/>
          </p:nvPr>
        </p:nvSpPr>
        <p:spPr>
          <a:ln/>
        </p:spPr>
        <p:txBody>
          <a:bodyPr/>
          <a:lstStyle>
            <a:lvl1pPr>
              <a:defRPr/>
            </a:lvl1pPr>
          </a:lstStyle>
          <a:p>
            <a:pPr>
              <a:defRPr/>
            </a:pPr>
            <a:fld id="{908DA027-3F91-498F-882B-F1C89F325BED}" type="slidenum">
              <a:rPr lang="en-US"/>
              <a:pPr>
                <a:defRPr/>
              </a:pPr>
              <a:t>‹#›</a:t>
            </a:fld>
            <a:endParaRPr lang="en-US" dirty="0"/>
          </a:p>
        </p:txBody>
      </p:sp>
      <p:sp>
        <p:nvSpPr>
          <p:cNvPr id="8" name="Rectangle 20"/>
          <p:cNvSpPr>
            <a:spLocks noGrp="1" noChangeArrowheads="1"/>
          </p:cNvSpPr>
          <p:nvPr>
            <p:ph type="ftr" sz="quarter" idx="11"/>
          </p:nvPr>
        </p:nvSpPr>
        <p:spPr>
          <a:ln/>
        </p:spPr>
        <p:txBody>
          <a:bodyPr/>
          <a:lstStyle>
            <a:lvl1pPr>
              <a:defRPr/>
            </a:lvl1pPr>
          </a:lstStyle>
          <a:p>
            <a:r>
              <a:rPr lang="en-US" dirty="0"/>
              <a:t>2018-19 Diverse Learning Environments Survey</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6"/>
          <p:cNvSpPr>
            <a:spLocks noGrp="1" noChangeArrowheads="1"/>
          </p:cNvSpPr>
          <p:nvPr>
            <p:ph type="sldNum" sz="quarter" idx="10"/>
          </p:nvPr>
        </p:nvSpPr>
        <p:spPr>
          <a:ln/>
        </p:spPr>
        <p:txBody>
          <a:bodyPr/>
          <a:lstStyle>
            <a:lvl1pPr>
              <a:defRPr/>
            </a:lvl1pPr>
          </a:lstStyle>
          <a:p>
            <a:pPr>
              <a:defRPr/>
            </a:pPr>
            <a:fld id="{5CA434FB-8483-4B80-AC41-A9FD1F2F667F}" type="slidenum">
              <a:rPr lang="en-US"/>
              <a:pPr>
                <a:defRPr/>
              </a:pPr>
              <a:t>‹#›</a:t>
            </a:fld>
            <a:endParaRPr lang="en-US" dirty="0"/>
          </a:p>
        </p:txBody>
      </p:sp>
      <p:sp>
        <p:nvSpPr>
          <p:cNvPr id="4" name="Rectangle 20"/>
          <p:cNvSpPr>
            <a:spLocks noGrp="1" noChangeArrowheads="1"/>
          </p:cNvSpPr>
          <p:nvPr>
            <p:ph type="ftr" sz="quarter" idx="11"/>
          </p:nvPr>
        </p:nvSpPr>
        <p:spPr>
          <a:ln/>
        </p:spPr>
        <p:txBody>
          <a:bodyPr/>
          <a:lstStyle>
            <a:lvl1pPr>
              <a:defRPr/>
            </a:lvl1pPr>
          </a:lstStyle>
          <a:p>
            <a:r>
              <a:rPr lang="en-US" dirty="0"/>
              <a:t>2018-19 Diverse Learning Environments Survey</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6"/>
          <p:cNvSpPr>
            <a:spLocks noGrp="1" noChangeArrowheads="1"/>
          </p:cNvSpPr>
          <p:nvPr>
            <p:ph type="sldNum" sz="quarter" idx="10"/>
          </p:nvPr>
        </p:nvSpPr>
        <p:spPr>
          <a:ln/>
        </p:spPr>
        <p:txBody>
          <a:bodyPr/>
          <a:lstStyle>
            <a:lvl1pPr>
              <a:defRPr/>
            </a:lvl1pPr>
          </a:lstStyle>
          <a:p>
            <a:pPr>
              <a:defRPr/>
            </a:pPr>
            <a:fld id="{4F383B98-3159-4143-9D9B-82A6656DFD57}" type="slidenum">
              <a:rPr lang="en-US"/>
              <a:pPr>
                <a:defRPr/>
              </a:pPr>
              <a:t>‹#›</a:t>
            </a:fld>
            <a:endParaRPr lang="en-US" dirty="0"/>
          </a:p>
        </p:txBody>
      </p:sp>
      <p:sp>
        <p:nvSpPr>
          <p:cNvPr id="3" name="Rectangle 20"/>
          <p:cNvSpPr>
            <a:spLocks noGrp="1" noChangeArrowheads="1"/>
          </p:cNvSpPr>
          <p:nvPr>
            <p:ph type="ftr" sz="quarter" idx="11"/>
          </p:nvPr>
        </p:nvSpPr>
        <p:spPr>
          <a:ln/>
        </p:spPr>
        <p:txBody>
          <a:bodyPr/>
          <a:lstStyle>
            <a:lvl1pPr>
              <a:defRPr/>
            </a:lvl1pPr>
          </a:lstStyle>
          <a:p>
            <a:r>
              <a:rPr lang="en-US" dirty="0"/>
              <a:t>2018-19 Diverse Learning Environments Survey</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6"/>
          <p:cNvSpPr>
            <a:spLocks noGrp="1" noChangeArrowheads="1"/>
          </p:cNvSpPr>
          <p:nvPr>
            <p:ph type="sldNum" sz="quarter" idx="10"/>
          </p:nvPr>
        </p:nvSpPr>
        <p:spPr>
          <a:ln/>
        </p:spPr>
        <p:txBody>
          <a:bodyPr/>
          <a:lstStyle>
            <a:lvl1pPr>
              <a:defRPr/>
            </a:lvl1pPr>
          </a:lstStyle>
          <a:p>
            <a:pPr>
              <a:defRPr/>
            </a:pPr>
            <a:fld id="{656005DB-374C-48D4-A986-6ED99FF6F075}" type="slidenum">
              <a:rPr lang="en-US"/>
              <a:pPr>
                <a:defRPr/>
              </a:pPr>
              <a:t>‹#›</a:t>
            </a:fld>
            <a:endParaRPr lang="en-US" dirty="0"/>
          </a:p>
        </p:txBody>
      </p:sp>
      <p:sp>
        <p:nvSpPr>
          <p:cNvPr id="6" name="Rectangle 20"/>
          <p:cNvSpPr>
            <a:spLocks noGrp="1" noChangeArrowheads="1"/>
          </p:cNvSpPr>
          <p:nvPr>
            <p:ph type="ftr" sz="quarter" idx="11"/>
          </p:nvPr>
        </p:nvSpPr>
        <p:spPr>
          <a:ln/>
        </p:spPr>
        <p:txBody>
          <a:bodyPr/>
          <a:lstStyle>
            <a:lvl1pPr>
              <a:defRPr/>
            </a:lvl1pPr>
          </a:lstStyle>
          <a:p>
            <a:r>
              <a:rPr lang="en-US" dirty="0"/>
              <a:t>2018-19 Diverse Learning Environments Survey</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6"/>
          <p:cNvSpPr>
            <a:spLocks noGrp="1" noChangeArrowheads="1"/>
          </p:cNvSpPr>
          <p:nvPr>
            <p:ph type="sldNum" sz="quarter" idx="10"/>
          </p:nvPr>
        </p:nvSpPr>
        <p:spPr>
          <a:ln/>
        </p:spPr>
        <p:txBody>
          <a:bodyPr/>
          <a:lstStyle>
            <a:lvl1pPr>
              <a:defRPr/>
            </a:lvl1pPr>
          </a:lstStyle>
          <a:p>
            <a:pPr>
              <a:defRPr/>
            </a:pPr>
            <a:fld id="{B2C9FDE4-988A-4F5D-ADC2-251BCD1A7D66}" type="slidenum">
              <a:rPr lang="en-US"/>
              <a:pPr>
                <a:defRPr/>
              </a:pPr>
              <a:t>‹#›</a:t>
            </a:fld>
            <a:endParaRPr lang="en-US" dirty="0"/>
          </a:p>
        </p:txBody>
      </p:sp>
      <p:sp>
        <p:nvSpPr>
          <p:cNvPr id="6" name="Rectangle 20"/>
          <p:cNvSpPr>
            <a:spLocks noGrp="1" noChangeArrowheads="1"/>
          </p:cNvSpPr>
          <p:nvPr>
            <p:ph type="ftr" sz="quarter" idx="11"/>
          </p:nvPr>
        </p:nvSpPr>
        <p:spPr>
          <a:ln/>
        </p:spPr>
        <p:txBody>
          <a:bodyPr/>
          <a:lstStyle>
            <a:lvl1pPr>
              <a:defRPr/>
            </a:lvl1pPr>
          </a:lstStyle>
          <a:p>
            <a:r>
              <a:rPr lang="en-US" dirty="0"/>
              <a:t>2018-19 Diverse Learning Environments Survey</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 Target="../slides/slid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20000"/>
            <a:lumOff val="80000"/>
          </a:schemeClr>
        </a:solidFill>
        <a:effectLst/>
      </p:bgPr>
    </p:bg>
    <p:spTree>
      <p:nvGrpSpPr>
        <p:cNvPr id="1" name=""/>
        <p:cNvGrpSpPr/>
        <p:nvPr/>
      </p:nvGrpSpPr>
      <p:grpSpPr>
        <a:xfrm>
          <a:off x="0" y="0"/>
          <a:ext cx="0" cy="0"/>
          <a:chOff x="0" y="0"/>
          <a:chExt cx="0" cy="0"/>
        </a:xfrm>
      </p:grpSpPr>
      <p:sp>
        <p:nvSpPr>
          <p:cNvPr id="79898" name="Rectangle 26"/>
          <p:cNvSpPr>
            <a:spLocks noGrp="1" noChangeArrowheads="1"/>
          </p:cNvSpPr>
          <p:nvPr>
            <p:ph type="sldNum" sz="quarter" idx="4"/>
          </p:nvPr>
        </p:nvSpPr>
        <p:spPr bwMode="auto">
          <a:xfrm>
            <a:off x="8382000" y="6397625"/>
            <a:ext cx="762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04BD0CE-6567-4393-BFAF-41C0C7AAD6CB}" type="slidenum">
              <a:rPr lang="en-US"/>
              <a:pPr>
                <a:defRPr/>
              </a:pPr>
              <a:t>‹#›</a:t>
            </a:fld>
            <a:endParaRPr lang="en-US" dirty="0"/>
          </a:p>
        </p:txBody>
      </p:sp>
      <p:sp>
        <p:nvSpPr>
          <p:cNvPr id="26627" name="Rectangle 18"/>
          <p:cNvSpPr>
            <a:spLocks noGrp="1" noChangeArrowheads="1"/>
          </p:cNvSpPr>
          <p:nvPr>
            <p:ph type="title"/>
          </p:nvPr>
        </p:nvSpPr>
        <p:spPr bwMode="auto">
          <a:xfrm>
            <a:off x="0" y="227013"/>
            <a:ext cx="9140825"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dirty="0"/>
              <a:t>Click to edit Master title style</a:t>
            </a:r>
          </a:p>
        </p:txBody>
      </p:sp>
      <p:sp>
        <p:nvSpPr>
          <p:cNvPr id="79892" name="Rectangle 20"/>
          <p:cNvSpPr>
            <a:spLocks noGrp="1" noChangeArrowheads="1"/>
          </p:cNvSpPr>
          <p:nvPr>
            <p:ph type="ftr" sz="quarter" idx="3"/>
          </p:nvPr>
        </p:nvSpPr>
        <p:spPr bwMode="auto">
          <a:xfrm>
            <a:off x="0" y="6400800"/>
            <a:ext cx="3124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solidFill>
                  <a:schemeClr val="bg2"/>
                </a:solidFill>
              </a:defRPr>
            </a:lvl1pPr>
          </a:lstStyle>
          <a:p>
            <a:r>
              <a:rPr lang="en-US"/>
              <a:t>2018-19 Diverse Learning Environments Survey</a:t>
            </a:r>
            <a:endParaRPr lang="en-US" dirty="0"/>
          </a:p>
        </p:txBody>
      </p:sp>
      <p:sp>
        <p:nvSpPr>
          <p:cNvPr id="79894" name="Rectangle 22"/>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Text Box 24"/>
          <p:cNvSpPr txBox="1">
            <a:spLocks noChangeArrowheads="1"/>
          </p:cNvSpPr>
          <p:nvPr userDrawn="1"/>
        </p:nvSpPr>
        <p:spPr bwMode="auto">
          <a:xfrm>
            <a:off x="7011988" y="6553200"/>
            <a:ext cx="1293812" cy="274638"/>
          </a:xfrm>
          <a:prstGeom prst="rect">
            <a:avLst/>
          </a:prstGeom>
          <a:noFill/>
          <a:ln>
            <a:noFill/>
          </a:ln>
          <a:extLst/>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14" action="ppaction://hlinksldjump"/>
              </a:rPr>
              <a:t>Return to contents</a:t>
            </a:r>
            <a:endParaRPr lang="en-US" sz="1200" dirty="0">
              <a:solidFill>
                <a:srgbClr val="7680AC"/>
              </a:solidFill>
            </a:endParaRPr>
          </a:p>
        </p:txBody>
      </p:sp>
      <p:pic>
        <p:nvPicPr>
          <p:cNvPr id="2" name="Picture 1"/>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0" y="0"/>
            <a:ext cx="908050" cy="908050"/>
          </a:xfrm>
          <a:prstGeom prst="rect">
            <a:avLst/>
          </a:prstGeom>
        </p:spPr>
      </p:pic>
    </p:spTree>
  </p:cSld>
  <p:clrMap bg1="dk2" tx1="lt1" bg2="dk1" tx2="lt2" accent1="accent1" accent2="accent2" accent3="accent3" accent4="accent4" accent5="accent5" accent6="accent6" hlink="hlink" folHlink="folHlink"/>
  <p:sldLayoutIdLst>
    <p:sldLayoutId id="2147484560" r:id="rId1"/>
    <p:sldLayoutId id="2147484548" r:id="rId2"/>
    <p:sldLayoutId id="2147484549" r:id="rId3"/>
    <p:sldLayoutId id="2147484550" r:id="rId4"/>
    <p:sldLayoutId id="2147484551" r:id="rId5"/>
    <p:sldLayoutId id="2147484552" r:id="rId6"/>
    <p:sldLayoutId id="2147484553" r:id="rId7"/>
    <p:sldLayoutId id="2147484554" r:id="rId8"/>
    <p:sldLayoutId id="2147484555" r:id="rId9"/>
    <p:sldLayoutId id="2147484556" r:id="rId10"/>
    <p:sldLayoutId id="2147484558" r:id="rId11"/>
    <p:sldLayoutId id="2147484559" r:id="rId12"/>
  </p:sldLayoutIdLst>
  <p:hf hdr="0" dt="0"/>
  <p:txStyles>
    <p:titleStyle>
      <a:lvl1pPr algn="ctr" rtl="0" eaLnBrk="0" fontAlgn="base" hangingPunct="0">
        <a:spcBef>
          <a:spcPct val="0"/>
        </a:spcBef>
        <a:spcAft>
          <a:spcPct val="0"/>
        </a:spcAft>
        <a:defRPr sz="2800" b="1">
          <a:solidFill>
            <a:srgbClr val="1F2A44"/>
          </a:solidFill>
          <a:latin typeface="Franklin Gothic Medium" panose="020B0603020102020204" pitchFamily="34" charset="0"/>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p:titleStyle>
    <p:bodyStyle>
      <a:lvl1pPr marL="342900" indent="-342900" algn="l" rtl="0" eaLnBrk="0" fontAlgn="base" hangingPunct="0">
        <a:spcBef>
          <a:spcPct val="20000"/>
        </a:spcBef>
        <a:spcAft>
          <a:spcPct val="0"/>
        </a:spcAft>
        <a:buClr>
          <a:schemeClr val="tx2"/>
        </a:buClr>
        <a:buChar char="•"/>
        <a:defRPr sz="2400" b="1">
          <a:solidFill>
            <a:srgbClr val="7680AC"/>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000" b="1">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tags" Target="../tags/tag4.xml"/><Relationship Id="rId4" Type="http://schemas.openxmlformats.org/officeDocument/2006/relationships/chart" Target="../charts/char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tags" Target="../tags/tag5.xml"/><Relationship Id="rId4" Type="http://schemas.openxmlformats.org/officeDocument/2006/relationships/chart" Target="../charts/chart8.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ags" Target="../tags/tag6.xml"/><Relationship Id="rId4" Type="http://schemas.openxmlformats.org/officeDocument/2006/relationships/chart" Target="../charts/chart9.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ags" Target="../tags/tag7.xml"/><Relationship Id="rId4" Type="http://schemas.openxmlformats.org/officeDocument/2006/relationships/chart" Target="../charts/chart10.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chart" Target="../charts/chart11.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tags" Target="../tags/tag9.xml"/><Relationship Id="rId4" Type="http://schemas.openxmlformats.org/officeDocument/2006/relationships/chart" Target="../charts/chart1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tags" Target="../tags/tag10.xml"/><Relationship Id="rId4" Type="http://schemas.openxmlformats.org/officeDocument/2006/relationships/chart" Target="../charts/chart13.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tags" Target="../tags/tag11.xml"/><Relationship Id="rId4" Type="http://schemas.openxmlformats.org/officeDocument/2006/relationships/chart" Target="../charts/chart14.xml"/></Relationships>
</file>

<file path=ppt/slides/_rels/slide2.xml.rels><?xml version="1.0" encoding="UTF-8" standalone="yes"?>
<Relationships xmlns="http://schemas.openxmlformats.org/package/2006/relationships"><Relationship Id="rId8" Type="http://schemas.openxmlformats.org/officeDocument/2006/relationships/slide" Target="slide11.xml"/><Relationship Id="rId13" Type="http://schemas.openxmlformats.org/officeDocument/2006/relationships/slide" Target="slide17.xml"/><Relationship Id="rId18" Type="http://schemas.openxmlformats.org/officeDocument/2006/relationships/slide" Target="slide22.xml"/><Relationship Id="rId26" Type="http://schemas.openxmlformats.org/officeDocument/2006/relationships/image" Target="../media/image2.jpeg"/><Relationship Id="rId3" Type="http://schemas.openxmlformats.org/officeDocument/2006/relationships/slide" Target="slide5.xml"/><Relationship Id="rId21" Type="http://schemas.openxmlformats.org/officeDocument/2006/relationships/slide" Target="slide26.xml"/><Relationship Id="rId7" Type="http://schemas.openxmlformats.org/officeDocument/2006/relationships/slide" Target="slide9.xml"/><Relationship Id="rId12" Type="http://schemas.openxmlformats.org/officeDocument/2006/relationships/slide" Target="slide15.xml"/><Relationship Id="rId17" Type="http://schemas.openxmlformats.org/officeDocument/2006/relationships/slide" Target="slide21.xml"/><Relationship Id="rId25" Type="http://schemas.openxmlformats.org/officeDocument/2006/relationships/slide" Target="slide30.xml"/><Relationship Id="rId2" Type="http://schemas.openxmlformats.org/officeDocument/2006/relationships/notesSlide" Target="../notesSlides/notesSlide2.xml"/><Relationship Id="rId16" Type="http://schemas.openxmlformats.org/officeDocument/2006/relationships/slide" Target="slide20.xml"/><Relationship Id="rId20" Type="http://schemas.openxmlformats.org/officeDocument/2006/relationships/slide" Target="slide25.xml"/><Relationship Id="rId1" Type="http://schemas.openxmlformats.org/officeDocument/2006/relationships/slideLayout" Target="../slideLayouts/slideLayout4.xml"/><Relationship Id="rId6" Type="http://schemas.openxmlformats.org/officeDocument/2006/relationships/slide" Target="slide7.xml"/><Relationship Id="rId11" Type="http://schemas.openxmlformats.org/officeDocument/2006/relationships/slide" Target="slide14.xml"/><Relationship Id="rId24" Type="http://schemas.openxmlformats.org/officeDocument/2006/relationships/slide" Target="slide29.xml"/><Relationship Id="rId5" Type="http://schemas.openxmlformats.org/officeDocument/2006/relationships/slide" Target="slide10.xml"/><Relationship Id="rId15" Type="http://schemas.openxmlformats.org/officeDocument/2006/relationships/slide" Target="slide19.xml"/><Relationship Id="rId23" Type="http://schemas.openxmlformats.org/officeDocument/2006/relationships/slide" Target="slide28.xml"/><Relationship Id="rId10" Type="http://schemas.openxmlformats.org/officeDocument/2006/relationships/slide" Target="slide13.xml"/><Relationship Id="rId19" Type="http://schemas.openxmlformats.org/officeDocument/2006/relationships/slide" Target="slide23.xml"/><Relationship Id="rId4" Type="http://schemas.openxmlformats.org/officeDocument/2006/relationships/slide" Target="slide6.xml"/><Relationship Id="rId9" Type="http://schemas.openxmlformats.org/officeDocument/2006/relationships/slide" Target="slide12.xml"/><Relationship Id="rId14" Type="http://schemas.openxmlformats.org/officeDocument/2006/relationships/slide" Target="slide18.xml"/><Relationship Id="rId22" Type="http://schemas.openxmlformats.org/officeDocument/2006/relationships/slide" Target="slide2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tags" Target="../tags/tag12.xml"/><Relationship Id="rId4" Type="http://schemas.openxmlformats.org/officeDocument/2006/relationships/chart" Target="../charts/chart15.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tags" Target="../tags/tag13.xml"/><Relationship Id="rId4" Type="http://schemas.openxmlformats.org/officeDocument/2006/relationships/chart" Target="../charts/chart16.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chart" Target="../charts/chart17.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chart" Target="../charts/char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tags" Target="../tags/tag16.xml"/><Relationship Id="rId4" Type="http://schemas.openxmlformats.org/officeDocument/2006/relationships/chart" Target="../charts/chart19.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tags" Target="../tags/tag17.xml"/><Relationship Id="rId4" Type="http://schemas.openxmlformats.org/officeDocument/2006/relationships/chart" Target="../charts/chart20.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7.xml"/><Relationship Id="rId1" Type="http://schemas.openxmlformats.org/officeDocument/2006/relationships/tags" Target="../tags/tag18.xml"/><Relationship Id="rId4" Type="http://schemas.openxmlformats.org/officeDocument/2006/relationships/chart" Target="../charts/chart21.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7.xml"/><Relationship Id="rId1" Type="http://schemas.openxmlformats.org/officeDocument/2006/relationships/tags" Target="../tags/tag19.xml"/><Relationship Id="rId4" Type="http://schemas.openxmlformats.org/officeDocument/2006/relationships/chart" Target="../charts/char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7.xml"/><Relationship Id="rId1" Type="http://schemas.openxmlformats.org/officeDocument/2006/relationships/tags" Target="../tags/tag20.xml"/><Relationship Id="rId4" Type="http://schemas.openxmlformats.org/officeDocument/2006/relationships/chart" Target="../charts/chart2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11.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1.xml"/><Relationship Id="rId1" Type="http://schemas.openxmlformats.org/officeDocument/2006/relationships/tags" Target="../tags/tag2.xml"/><Relationship Id="rId4" Type="http://schemas.openxmlformats.org/officeDocument/2006/relationships/chart" Target="../charts/chart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chart" Target="../charts/chart4.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sz="quarter"/>
          </p:nvPr>
        </p:nvSpPr>
        <p:spPr>
          <a:xfrm>
            <a:off x="3175" y="2225675"/>
            <a:ext cx="9140825" cy="1736725"/>
          </a:xfrm>
        </p:spPr>
        <p:txBody>
          <a:bodyPr anchor="ctr"/>
          <a:lstStyle/>
          <a:p>
            <a:pPr eaLnBrk="1" hangingPunct="1">
              <a:defRPr/>
            </a:pPr>
            <a:r>
              <a:rPr lang="en-US" dirty="0">
                <a:solidFill>
                  <a:schemeClr val="accent2"/>
                </a:solidFill>
                <a:latin typeface="Franklin Gothic Book" panose="020B0503020102020204" pitchFamily="34" charset="0"/>
              </a:rPr>
              <a:t>Sample University</a:t>
            </a:r>
            <a:br>
              <a:rPr lang="en-US" dirty="0">
                <a:solidFill>
                  <a:schemeClr val="accent2"/>
                </a:solidFill>
                <a:latin typeface="Franklin Gothic Book" panose="020B0503020102020204" pitchFamily="34" charset="0"/>
              </a:rPr>
            </a:br>
            <a:r>
              <a:rPr lang="en-US" dirty="0">
                <a:solidFill>
                  <a:srgbClr val="767FAC"/>
                </a:solidFill>
                <a:latin typeface="Franklin Gothic Book" panose="020B0503020102020204" pitchFamily="34" charset="0"/>
              </a:rPr>
              <a:t> </a:t>
            </a:r>
            <a:r>
              <a:rPr lang="en-US" dirty="0">
                <a:solidFill>
                  <a:schemeClr val="bg1"/>
                </a:solidFill>
                <a:latin typeface="Franklin Gothic Book" panose="020B0503020102020204" pitchFamily="34" charset="0"/>
              </a:rPr>
              <a:t>Diverse Learning Environments Survey </a:t>
            </a:r>
            <a:br>
              <a:rPr lang="en-US" dirty="0">
                <a:solidFill>
                  <a:schemeClr val="bg1"/>
                </a:solidFill>
                <a:latin typeface="Franklin Gothic Book" panose="020B0503020102020204" pitchFamily="34" charset="0"/>
              </a:rPr>
            </a:br>
            <a:r>
              <a:rPr lang="en-US" dirty="0">
                <a:solidFill>
                  <a:schemeClr val="accent2"/>
                </a:solidFill>
                <a:latin typeface="Franklin Gothic Book" panose="020B0503020102020204" pitchFamily="34" charset="0"/>
              </a:rPr>
              <a:t>2018-19 Results</a:t>
            </a:r>
          </a:p>
        </p:txBody>
      </p:sp>
      <p:sp>
        <p:nvSpPr>
          <p:cNvPr id="28675" name="Text Box 5"/>
          <p:cNvSpPr txBox="1">
            <a:spLocks noChangeArrowheads="1"/>
          </p:cNvSpPr>
          <p:nvPr/>
        </p:nvSpPr>
        <p:spPr bwMode="auto">
          <a:xfrm>
            <a:off x="0" y="6169025"/>
            <a:ext cx="9140825" cy="274638"/>
          </a:xfrm>
          <a:prstGeom prst="rect">
            <a:avLst/>
          </a:prstGeom>
          <a:noFill/>
          <a:ln w="9525">
            <a:noFill/>
            <a:miter lim="800000"/>
            <a:headEnd/>
            <a:tailEnd/>
          </a:ln>
        </p:spPr>
        <p:txBody>
          <a:bodyPr wrap="none"/>
          <a:lstStyle/>
          <a:p>
            <a:pPr algn="ctr"/>
            <a:r>
              <a:rPr lang="en-US" sz="1200" i="1" dirty="0">
                <a:solidFill>
                  <a:schemeClr val="accent2"/>
                </a:solidFill>
                <a:latin typeface="Franklin Gothic Book" panose="020B0503020102020204" pitchFamily="34" charset="0"/>
              </a:rPr>
              <a:t>Higher Education Research Institute, University of California at Los Angeles</a:t>
            </a:r>
          </a:p>
        </p:txBody>
      </p:sp>
      <p:sp>
        <p:nvSpPr>
          <p:cNvPr id="2051" name="Rectangle 3"/>
          <p:cNvSpPr>
            <a:spLocks noChangeArrowheads="1"/>
          </p:cNvSpPr>
          <p:nvPr>
            <p:custDataLst>
              <p:tags r:id="rId1"/>
            </p:custDataLst>
          </p:nvPr>
        </p:nvSpPr>
        <p:spPr bwMode="auto">
          <a:xfrm>
            <a:off x="0" y="4267200"/>
            <a:ext cx="9144000" cy="1676400"/>
          </a:xfrm>
          <a:prstGeom prst="rect">
            <a:avLst/>
          </a:prstGeom>
          <a:noFill/>
          <a:ln w="9525">
            <a:noFill/>
            <a:miter lim="800000"/>
            <a:headEnd/>
            <a:tailEnd/>
          </a:ln>
        </p:spPr>
        <p:txBody>
          <a:bodyPr/>
          <a:lstStyle/>
          <a:p>
            <a:pPr algn="ctr" eaLnBrk="1" hangingPunct="1">
              <a:lnSpc>
                <a:spcPct val="80000"/>
              </a:lnSpc>
              <a:spcBef>
                <a:spcPct val="10000"/>
              </a:spcBef>
              <a:buClr>
                <a:schemeClr val="tx2"/>
              </a:buClr>
              <a:defRPr/>
            </a:pPr>
            <a:r>
              <a:rPr lang="en-US" sz="1800" b="1" dirty="0">
                <a:solidFill>
                  <a:schemeClr val="bg1"/>
                </a:solidFill>
                <a:latin typeface="Franklin Gothic Book" panose="020B0503020102020204" pitchFamily="34" charset="0"/>
              </a:rPr>
              <a:t>Full-time Respondents</a:t>
            </a:r>
          </a:p>
          <a:p>
            <a:pPr algn="ctr" eaLnBrk="1" hangingPunct="1">
              <a:lnSpc>
                <a:spcPct val="80000"/>
              </a:lnSpc>
              <a:spcBef>
                <a:spcPct val="10000"/>
              </a:spcBef>
              <a:buClr>
                <a:schemeClr val="tx2"/>
              </a:buClr>
              <a:defRPr/>
            </a:pPr>
            <a:endParaRPr lang="en-US" sz="1200" b="1" dirty="0">
              <a:solidFill>
                <a:schemeClr val="bg1"/>
              </a:solidFill>
              <a:latin typeface="Franklin Gothic Book" panose="020B0503020102020204" pitchFamily="34" charset="0"/>
            </a:endParaRPr>
          </a:p>
          <a:p>
            <a:pPr algn="ctr" eaLnBrk="1" hangingPunct="1">
              <a:lnSpc>
                <a:spcPct val="80000"/>
              </a:lnSpc>
              <a:spcBef>
                <a:spcPct val="10000"/>
              </a:spcBef>
              <a:buClr>
                <a:schemeClr val="tx2"/>
              </a:buClr>
              <a:defRPr/>
            </a:pPr>
            <a:r>
              <a:rPr lang="en-US" sz="2200" b="1" dirty="0">
                <a:solidFill>
                  <a:schemeClr val="bg1"/>
                </a:solidFill>
                <a:latin typeface="Franklin Gothic Book" panose="020B0503020102020204" pitchFamily="34" charset="0"/>
              </a:rPr>
              <a:t>Sample University</a:t>
            </a:r>
          </a:p>
          <a:p>
            <a:pPr algn="ctr" eaLnBrk="1" hangingPunct="1">
              <a:lnSpc>
                <a:spcPct val="80000"/>
              </a:lnSpc>
              <a:spcBef>
                <a:spcPct val="10000"/>
              </a:spcBef>
              <a:buClr>
                <a:schemeClr val="tx2"/>
              </a:buClr>
              <a:defRPr/>
            </a:pPr>
            <a:r>
              <a:rPr lang="en-US" sz="1800" b="1" dirty="0">
                <a:solidFill>
                  <a:schemeClr val="bg1"/>
                </a:solidFill>
                <a:latin typeface="Franklin Gothic Book" panose="020B0503020102020204" pitchFamily="34" charset="0"/>
              </a:rPr>
              <a:t>N=99</a:t>
            </a:r>
          </a:p>
          <a:p>
            <a:pPr algn="ctr" eaLnBrk="1" hangingPunct="1">
              <a:lnSpc>
                <a:spcPct val="80000"/>
              </a:lnSpc>
              <a:spcBef>
                <a:spcPct val="10000"/>
              </a:spcBef>
              <a:buClr>
                <a:schemeClr val="tx2"/>
              </a:buClr>
              <a:defRPr/>
            </a:pPr>
            <a:endParaRPr lang="en-US" sz="1200" b="1" dirty="0">
              <a:solidFill>
                <a:schemeClr val="bg1"/>
              </a:solidFill>
              <a:latin typeface="Franklin Gothic Book" panose="020B0503020102020204" pitchFamily="34" charset="0"/>
            </a:endParaRPr>
          </a:p>
          <a:p>
            <a:pPr algn="ctr" eaLnBrk="1" hangingPunct="1">
              <a:lnSpc>
                <a:spcPct val="80000"/>
              </a:lnSpc>
              <a:spcBef>
                <a:spcPct val="10000"/>
              </a:spcBef>
              <a:buClr>
                <a:schemeClr val="tx2"/>
              </a:buClr>
              <a:defRPr/>
            </a:pPr>
            <a:r>
              <a:rPr lang="en-US" sz="2200" b="1" dirty="0">
                <a:solidFill>
                  <a:schemeClr val="bg1"/>
                </a:solidFill>
                <a:latin typeface="Franklin Gothic Book" panose="020B0503020102020204" pitchFamily="34" charset="0"/>
              </a:rPr>
              <a:t>Comparison Group</a:t>
            </a:r>
          </a:p>
          <a:p>
            <a:pPr algn="ctr" eaLnBrk="1" hangingPunct="1">
              <a:lnSpc>
                <a:spcPct val="80000"/>
              </a:lnSpc>
              <a:spcBef>
                <a:spcPct val="10000"/>
              </a:spcBef>
              <a:buClr>
                <a:schemeClr val="tx2"/>
              </a:buClr>
              <a:defRPr/>
            </a:pPr>
            <a:r>
              <a:rPr lang="en-US" sz="1800" b="1" dirty="0">
                <a:solidFill>
                  <a:schemeClr val="bg1"/>
                </a:solidFill>
                <a:latin typeface="Franklin Gothic Book" panose="020B0503020102020204" pitchFamily="34" charset="0"/>
              </a:rPr>
              <a:t>N=1,085</a:t>
            </a:r>
          </a:p>
        </p:txBody>
      </p:sp>
      <p:sp>
        <p:nvSpPr>
          <p:cNvPr id="10" name="TextBox 9"/>
          <p:cNvSpPr txBox="1"/>
          <p:nvPr/>
        </p:nvSpPr>
        <p:spPr>
          <a:xfrm>
            <a:off x="0" y="0"/>
            <a:ext cx="990600" cy="1016000"/>
          </a:xfrm>
          <a:prstGeom prst="rect">
            <a:avLst/>
          </a:prstGeom>
          <a:solidFill>
            <a:schemeClr val="tx1">
              <a:lumMod val="20000"/>
              <a:lumOff val="80000"/>
            </a:schemeClr>
          </a:solidFill>
        </p:spPr>
        <p:txBody>
          <a:bodyPr>
            <a:spAutoFit/>
          </a:bodyPr>
          <a:lstStyle/>
          <a:p>
            <a:pPr>
              <a:defRPr/>
            </a:pPr>
            <a:endParaRPr lang="en-US" dirty="0"/>
          </a:p>
          <a:p>
            <a:pPr>
              <a:defRPr/>
            </a:pPr>
            <a:endParaRPr lang="en-US" dirty="0"/>
          </a:p>
          <a:p>
            <a:pPr>
              <a:defRPr/>
            </a:pPr>
            <a:endParaRPr lang="en-US" dirty="0"/>
          </a:p>
        </p:txBody>
      </p:sp>
      <p:sp>
        <p:nvSpPr>
          <p:cNvPr id="11" name="TextBox 10"/>
          <p:cNvSpPr txBox="1"/>
          <p:nvPr/>
        </p:nvSpPr>
        <p:spPr>
          <a:xfrm>
            <a:off x="6934200" y="6400800"/>
            <a:ext cx="1600200" cy="400050"/>
          </a:xfrm>
          <a:prstGeom prst="rect">
            <a:avLst/>
          </a:prstGeom>
          <a:solidFill>
            <a:schemeClr val="tx1">
              <a:lumMod val="20000"/>
              <a:lumOff val="80000"/>
            </a:schemeClr>
          </a:solidFill>
        </p:spPr>
        <p:txBody>
          <a:bodyPr>
            <a:spAutoFit/>
          </a:bodyPr>
          <a:lstStyle/>
          <a:p>
            <a:pPr>
              <a:defRPr/>
            </a:pPr>
            <a:endParaRPr lang="en-US" dirty="0"/>
          </a:p>
        </p:txBody>
      </p:sp>
    </p:spTree>
    <p:extLst>
      <p:ext uri="{BB962C8B-B14F-4D97-AF65-F5344CB8AC3E}">
        <p14:creationId xmlns:p14="http://schemas.microsoft.com/office/powerpoint/2010/main" val="33299303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a:xfrm>
            <a:off x="0" y="227013"/>
            <a:ext cx="9140825" cy="839787"/>
          </a:xfrm>
        </p:spPr>
        <p:txBody>
          <a:bodyPr/>
          <a:lstStyle/>
          <a:p>
            <a:pPr>
              <a:defRPr/>
            </a:pPr>
            <a:r>
              <a:rPr lang="en-US" dirty="0">
                <a:solidFill>
                  <a:schemeClr val="bg1"/>
                </a:solidFill>
              </a:rPr>
              <a:t>Demographics</a:t>
            </a:r>
          </a:p>
        </p:txBody>
      </p:sp>
      <p:sp>
        <p:nvSpPr>
          <p:cNvPr id="2053" name="Slide Number Placeholder 5"/>
          <p:cNvSpPr>
            <a:spLocks noGrp="1"/>
          </p:cNvSpPr>
          <p:nvPr>
            <p:ph type="sldNum" sz="quarter" idx="10"/>
          </p:nvPr>
        </p:nvSpPr>
        <p:spPr>
          <a:noFill/>
        </p:spPr>
        <p:txBody>
          <a:bodyPr/>
          <a:lstStyle/>
          <a:p>
            <a:fld id="{F0550342-1136-480A-91D5-CA20838C0E74}" type="slidenum">
              <a:rPr lang="en-US" smtClean="0"/>
              <a:pPr/>
              <a:t>10</a:t>
            </a:fld>
            <a:endParaRPr lang="en-US"/>
          </a:p>
        </p:txBody>
      </p:sp>
      <p:sp>
        <p:nvSpPr>
          <p:cNvPr id="11" name="Footer Placeholder 6"/>
          <p:cNvSpPr>
            <a:spLocks noGrp="1"/>
          </p:cNvSpPr>
          <p:nvPr>
            <p:ph type="ftr" sz="quarter" idx="11"/>
          </p:nvPr>
        </p:nvSpPr>
        <p:spPr>
          <a:noFill/>
        </p:spPr>
        <p:txBody>
          <a:bodyPr/>
          <a:lstStyle/>
          <a:p>
            <a:r>
              <a:rPr lang="en-US" dirty="0"/>
              <a:t>2018-19 Diverse Learning Environments Survey</a:t>
            </a:r>
          </a:p>
        </p:txBody>
      </p:sp>
      <p:graphicFrame>
        <p:nvGraphicFramePr>
          <p:cNvPr id="8" name="Credits">
            <a:extLst>
              <a:ext uri="{FF2B5EF4-FFF2-40B4-BE49-F238E27FC236}">
                <a16:creationId xmlns:a16="http://schemas.microsoft.com/office/drawing/2014/main" id="{BD59C8EE-C83E-C24F-BF13-1DD892F2AA90}"/>
              </a:ext>
            </a:extLst>
          </p:cNvPr>
          <p:cNvGraphicFramePr>
            <a:graphicFrameLocks/>
          </p:cNvGraphicFramePr>
          <p:nvPr>
            <p:extLst>
              <p:ext uri="{D42A27DB-BD31-4B8C-83A1-F6EECF244321}">
                <p14:modId xmlns:p14="http://schemas.microsoft.com/office/powerpoint/2010/main" val="508064255"/>
              </p:ext>
            </p:extLst>
          </p:nvPr>
        </p:nvGraphicFramePr>
        <p:xfrm>
          <a:off x="333692" y="1219200"/>
          <a:ext cx="8077200" cy="5559425"/>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a:extLst>
              <a:ext uri="{FF2B5EF4-FFF2-40B4-BE49-F238E27FC236}">
                <a16:creationId xmlns:a16="http://schemas.microsoft.com/office/drawing/2014/main" id="{0FE9FF53-1481-6D40-9BB5-180F3A7A4051}"/>
              </a:ext>
            </a:extLst>
          </p:cNvPr>
          <p:cNvSpPr/>
          <p:nvPr/>
        </p:nvSpPr>
        <p:spPr>
          <a:xfrm>
            <a:off x="3432280" y="819090"/>
            <a:ext cx="2276264" cy="400110"/>
          </a:xfrm>
          <a:prstGeom prst="rect">
            <a:avLst/>
          </a:prstGeom>
        </p:spPr>
        <p:txBody>
          <a:bodyPr wrap="none">
            <a:spAutoFit/>
          </a:bodyPr>
          <a:lstStyle/>
          <a:p>
            <a:pPr>
              <a:defRPr/>
            </a:pPr>
            <a:r>
              <a:rPr lang="en-US" b="1" dirty="0">
                <a:solidFill>
                  <a:schemeClr val="accent2"/>
                </a:solidFill>
                <a:latin typeface="Franklin Gothic Medium" charset="0"/>
                <a:ea typeface="Franklin Gothic Medium" charset="0"/>
                <a:cs typeface="Franklin Gothic Medium" charset="0"/>
              </a:rPr>
              <a:t>Credits Completed </a:t>
            </a:r>
          </a:p>
        </p:txBody>
      </p:sp>
    </p:spTree>
    <p:extLst>
      <p:ext uri="{BB962C8B-B14F-4D97-AF65-F5344CB8AC3E}">
        <p14:creationId xmlns:p14="http://schemas.microsoft.com/office/powerpoint/2010/main" val="42603214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Subtitle 8"/>
          <p:cNvSpPr>
            <a:spLocks noGrp="1"/>
          </p:cNvSpPr>
          <p:nvPr>
            <p:ph type="subTitle" sz="quarter" idx="1"/>
          </p:nvPr>
        </p:nvSpPr>
        <p:spPr>
          <a:xfrm>
            <a:off x="1219200" y="4343400"/>
            <a:ext cx="6629400" cy="1524000"/>
          </a:xfrm>
        </p:spPr>
        <p:txBody>
          <a:bodyPr/>
          <a:lstStyle/>
          <a:p>
            <a:r>
              <a:rPr lang="en-US" dirty="0">
                <a:solidFill>
                  <a:schemeClr val="bg1"/>
                </a:solidFill>
                <a:latin typeface="Franklin Gothic Book" panose="020B0503020102020204" pitchFamily="34" charset="0"/>
              </a:rPr>
              <a:t>The social and psychological climate on campus can impact students’ ability to benefit from their educational environment and their academic success. </a:t>
            </a:r>
          </a:p>
        </p:txBody>
      </p:sp>
      <p:sp>
        <p:nvSpPr>
          <p:cNvPr id="11" name="Rectangle 2"/>
          <p:cNvSpPr txBox="1">
            <a:spLocks noChangeArrowheads="1"/>
          </p:cNvSpPr>
          <p:nvPr/>
        </p:nvSpPr>
        <p:spPr bwMode="auto">
          <a:xfrm>
            <a:off x="0" y="2606675"/>
            <a:ext cx="9144000" cy="1584325"/>
          </a:xfrm>
          <a:prstGeom prst="rect">
            <a:avLst/>
          </a:prstGeom>
          <a:solidFill>
            <a:schemeClr val="accent2"/>
          </a:solidFill>
          <a:ln w="9525">
            <a:solidFill>
              <a:schemeClr val="bg1"/>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1F2A44"/>
                </a:solidFill>
                <a:latin typeface="Franklin Gothic Medium" panose="020B0603020102020204" pitchFamily="34" charset="0"/>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sz="4400" b="0" kern="0" dirty="0">
                <a:solidFill>
                  <a:schemeClr val="bg1"/>
                </a:solidFill>
              </a:rPr>
              <a:t>Campus Climate</a:t>
            </a:r>
          </a:p>
        </p:txBody>
      </p:sp>
      <p:sp>
        <p:nvSpPr>
          <p:cNvPr id="6" name="Footer Placeholder 4"/>
          <p:cNvSpPr>
            <a:spLocks noGrp="1"/>
          </p:cNvSpPr>
          <p:nvPr>
            <p:ph type="ftr" sz="quarter" idx="11"/>
          </p:nvPr>
        </p:nvSpPr>
        <p:spPr>
          <a:xfrm>
            <a:off x="0" y="6400800"/>
            <a:ext cx="3200400" cy="457200"/>
          </a:xfrm>
          <a:noFill/>
        </p:spPr>
        <p:txBody>
          <a:bodyPr/>
          <a:lstStyle/>
          <a:p>
            <a:r>
              <a:rPr lang="en-US" dirty="0">
                <a:solidFill>
                  <a:schemeClr val="bg1"/>
                </a:solidFill>
              </a:rPr>
              <a:t>2018-19 Diverse Learning Environments Survey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txBox="1">
            <a:spLocks noGrp="1"/>
          </p:cNvSpPr>
          <p:nvPr/>
        </p:nvSpPr>
        <p:spPr bwMode="auto">
          <a:xfrm>
            <a:off x="8763000" y="6400800"/>
            <a:ext cx="381000" cy="457200"/>
          </a:xfrm>
          <a:prstGeom prst="rect">
            <a:avLst/>
          </a:prstGeom>
          <a:noFill/>
          <a:ln w="9525">
            <a:noFill/>
            <a:miter lim="800000"/>
            <a:headEnd/>
            <a:tailEnd/>
          </a:ln>
        </p:spPr>
        <p:txBody>
          <a:bodyPr anchor="b"/>
          <a:lstStyle/>
          <a:p>
            <a:pPr algn="r" eaLnBrk="1" hangingPunct="1"/>
            <a:fld id="{98576EEC-8B29-4583-91EB-37E5E0E0D34D}" type="slidenum">
              <a:rPr lang="en-US" sz="1200"/>
              <a:pPr algn="r" eaLnBrk="1" hangingPunct="1"/>
              <a:t>12</a:t>
            </a:fld>
            <a:endParaRPr lang="en-US" sz="1200"/>
          </a:p>
        </p:txBody>
      </p:sp>
      <p:sp>
        <p:nvSpPr>
          <p:cNvPr id="10" name="Footer Placeholder 6"/>
          <p:cNvSpPr>
            <a:spLocks noGrp="1"/>
          </p:cNvSpPr>
          <p:nvPr>
            <p:ph type="ftr" sz="quarter" idx="11"/>
          </p:nvPr>
        </p:nvSpPr>
        <p:spPr>
          <a:noFill/>
        </p:spPr>
        <p:txBody>
          <a:bodyPr/>
          <a:lstStyle/>
          <a:p>
            <a:r>
              <a:rPr lang="en-US"/>
              <a:t>2018-19 Diverse Learning Environments Survey</a:t>
            </a:r>
            <a:endParaRPr lang="en-US" dirty="0"/>
          </a:p>
        </p:txBody>
      </p:sp>
      <p:sp>
        <p:nvSpPr>
          <p:cNvPr id="6148" name="Rectangle 2"/>
          <p:cNvSpPr>
            <a:spLocks noGrp="1" noChangeArrowheads="1"/>
          </p:cNvSpPr>
          <p:nvPr>
            <p:ph type="title" idx="4294967295"/>
          </p:nvPr>
        </p:nvSpPr>
        <p:spPr>
          <a:xfrm>
            <a:off x="571500" y="228600"/>
            <a:ext cx="7810500" cy="1905000"/>
          </a:xfrm>
        </p:spPr>
        <p:txBody>
          <a:bodyPr/>
          <a:lstStyle/>
          <a:p>
            <a:pPr eaLnBrk="1" hangingPunct="1">
              <a:defRPr/>
            </a:pPr>
            <a:r>
              <a:rPr lang="en-US" dirty="0">
                <a:solidFill>
                  <a:schemeClr val="bg1"/>
                </a:solidFill>
              </a:rPr>
              <a:t>Sense of Belonging</a:t>
            </a:r>
            <a:br>
              <a:rPr lang="en-US" dirty="0">
                <a:solidFill>
                  <a:schemeClr val="bg1"/>
                </a:solidFill>
              </a:rPr>
            </a:br>
            <a:r>
              <a:rPr lang="en-US" sz="1600" dirty="0">
                <a:solidFill>
                  <a:schemeClr val="accent2"/>
                </a:solidFill>
              </a:rPr>
              <a:t/>
            </a:r>
            <a:br>
              <a:rPr lang="en-US" sz="1600" dirty="0">
                <a:solidFill>
                  <a:schemeClr val="accent2"/>
                </a:solidFill>
              </a:rPr>
            </a:br>
            <a:r>
              <a:rPr lang="en-US" sz="1800" b="0" dirty="0">
                <a:solidFill>
                  <a:schemeClr val="accent2"/>
                </a:solidFill>
              </a:rPr>
              <a:t>The campus community is a powerful source of influence on students’ development. </a:t>
            </a:r>
            <a:r>
              <a:rPr lang="en-US" sz="1800" b="0" i="1" dirty="0">
                <a:solidFill>
                  <a:schemeClr val="accent2"/>
                </a:solidFill>
              </a:rPr>
              <a:t>Sense of Belonging </a:t>
            </a:r>
            <a:r>
              <a:rPr lang="en-US" sz="1800" b="0" dirty="0">
                <a:solidFill>
                  <a:schemeClr val="accent2"/>
                </a:solidFill>
              </a:rPr>
              <a:t>measures the extent to which students feel a sense of academic and social integration on campus</a:t>
            </a:r>
            <a:r>
              <a:rPr lang="en-US" sz="1600" b="0" dirty="0">
                <a:solidFill>
                  <a:schemeClr val="accent2"/>
                </a:solidFill>
              </a:rPr>
              <a:t>.</a:t>
            </a:r>
          </a:p>
        </p:txBody>
      </p:sp>
      <p:graphicFrame>
        <p:nvGraphicFramePr>
          <p:cNvPr id="8" name="Sense of Belonging"/>
          <p:cNvGraphicFramePr>
            <a:graphicFrameLocks noChangeAspect="1"/>
          </p:cNvGraphicFramePr>
          <p:nvPr>
            <p:custDataLst>
              <p:tags r:id="rId1"/>
            </p:custDataLst>
            <p:extLst>
              <p:ext uri="{D42A27DB-BD31-4B8C-83A1-F6EECF244321}">
                <p14:modId xmlns:p14="http://schemas.microsoft.com/office/powerpoint/2010/main" val="2644922700"/>
              </p:ext>
            </p:extLst>
          </p:nvPr>
        </p:nvGraphicFramePr>
        <p:xfrm>
          <a:off x="152400" y="990600"/>
          <a:ext cx="8839200" cy="5638800"/>
        </p:xfrm>
        <a:graphic>
          <a:graphicData uri="http://schemas.openxmlformats.org/drawingml/2006/chart">
            <c:chart xmlns:c="http://schemas.openxmlformats.org/drawingml/2006/chart" xmlns:r="http://schemas.openxmlformats.org/officeDocument/2006/relationships" r:id="rId4"/>
          </a:graphicData>
        </a:graphic>
      </p:graphicFrame>
      <p:sp>
        <p:nvSpPr>
          <p:cNvPr id="2" name="Slide Number Placeholder 1"/>
          <p:cNvSpPr>
            <a:spLocks noGrp="1"/>
          </p:cNvSpPr>
          <p:nvPr>
            <p:ph type="sldNum" sz="quarter" idx="10"/>
          </p:nvPr>
        </p:nvSpPr>
        <p:spPr/>
        <p:txBody>
          <a:bodyPr/>
          <a:lstStyle/>
          <a:p>
            <a:pPr>
              <a:defRPr/>
            </a:pPr>
            <a:fld id="{4F383B98-3159-4143-9D9B-82A6656DFD57}" type="slidenum">
              <a:rPr lang="en-US" smtClean="0"/>
              <a:pPr>
                <a:defRPr/>
              </a:pPr>
              <a:t>12</a:t>
            </a:fld>
            <a:endParaRPr lang="en-US" dirty="0"/>
          </a:p>
        </p:txBody>
      </p:sp>
      <p:sp>
        <p:nvSpPr>
          <p:cNvPr id="4" name="Rectangle 3">
            <a:extLst>
              <a:ext uri="{FF2B5EF4-FFF2-40B4-BE49-F238E27FC236}">
                <a16:creationId xmlns:a16="http://schemas.microsoft.com/office/drawing/2014/main" id="{B4C3F2C9-D8EF-A943-B224-6A4CD84B831C}"/>
              </a:ext>
            </a:extLst>
          </p:cNvPr>
          <p:cNvSpPr/>
          <p:nvPr/>
        </p:nvSpPr>
        <p:spPr>
          <a:xfrm>
            <a:off x="6265572" y="2693076"/>
            <a:ext cx="2687928" cy="2462213"/>
          </a:xfrm>
          <a:prstGeom prst="rect">
            <a:avLst/>
          </a:prstGeom>
        </p:spPr>
        <p:txBody>
          <a:bodyPr wrap="square">
            <a:spAutoFit/>
          </a:bodyPr>
          <a:lstStyle/>
          <a:p>
            <a:pPr algn="ctr"/>
            <a:r>
              <a:rPr lang="en-US" sz="1400" b="1" u="sng" dirty="0">
                <a:solidFill>
                  <a:schemeClr val="bg1"/>
                </a:solidFill>
              </a:rPr>
              <a:t>Items</a:t>
            </a:r>
          </a:p>
          <a:p>
            <a:pPr marL="285750" indent="-285750" algn="ctr">
              <a:buFont typeface="Arial" panose="020B0604020202020204" pitchFamily="34" charset="0"/>
              <a:buChar char="•"/>
            </a:pPr>
            <a:endParaRPr lang="en-US" sz="1400" b="1" u="sng" dirty="0">
              <a:solidFill>
                <a:schemeClr val="bg1"/>
              </a:solidFill>
            </a:endParaRPr>
          </a:p>
          <a:p>
            <a:pPr marL="285750" indent="-166688">
              <a:buFont typeface="Arial" panose="020B0604020202020204" pitchFamily="34" charset="0"/>
              <a:buChar char="•"/>
            </a:pPr>
            <a:r>
              <a:rPr lang="en-US" sz="1400" b="1" dirty="0">
                <a:solidFill>
                  <a:schemeClr val="bg1"/>
                </a:solidFill>
              </a:rPr>
              <a:t>I feel a sense of belonging to this campus</a:t>
            </a:r>
          </a:p>
          <a:p>
            <a:pPr marL="285750" indent="-166688">
              <a:buFont typeface="Arial" panose="020B0604020202020204" pitchFamily="34" charset="0"/>
              <a:buChar char="•"/>
            </a:pPr>
            <a:r>
              <a:rPr lang="en-US" sz="1400" b="1" dirty="0" smtClean="0">
                <a:solidFill>
                  <a:schemeClr val="bg1"/>
                </a:solidFill>
              </a:rPr>
              <a:t>I </a:t>
            </a:r>
            <a:r>
              <a:rPr lang="en-US" sz="1400" b="1" dirty="0">
                <a:solidFill>
                  <a:schemeClr val="bg1"/>
                </a:solidFill>
              </a:rPr>
              <a:t>feel that I am a member of this college</a:t>
            </a:r>
          </a:p>
          <a:p>
            <a:pPr marL="285750" indent="-166688">
              <a:buFont typeface="Arial" panose="020B0604020202020204" pitchFamily="34" charset="0"/>
              <a:buChar char="•"/>
            </a:pPr>
            <a:r>
              <a:rPr lang="en-US" sz="1400" b="1" dirty="0">
                <a:solidFill>
                  <a:schemeClr val="bg1"/>
                </a:solidFill>
              </a:rPr>
              <a:t>If asked, I would recommend this college to </a:t>
            </a:r>
            <a:r>
              <a:rPr lang="en-US" sz="1400" b="1" dirty="0" smtClean="0">
                <a:solidFill>
                  <a:schemeClr val="bg1"/>
                </a:solidFill>
              </a:rPr>
              <a:t>others</a:t>
            </a:r>
          </a:p>
          <a:p>
            <a:pPr marL="285750" indent="-166688">
              <a:buFont typeface="Arial" panose="020B0604020202020204" pitchFamily="34" charset="0"/>
              <a:buChar char="•"/>
            </a:pPr>
            <a:r>
              <a:rPr lang="en-US" sz="1400" b="1" dirty="0">
                <a:solidFill>
                  <a:schemeClr val="bg1"/>
                </a:solidFill>
              </a:rPr>
              <a:t> I see myself as part of the campus community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Academic Validation"/>
          <p:cNvGraphicFramePr>
            <a:graphicFrameLocks noChangeAspect="1"/>
          </p:cNvGraphicFramePr>
          <p:nvPr>
            <p:custDataLst>
              <p:tags r:id="rId1"/>
            </p:custDataLst>
            <p:extLst>
              <p:ext uri="{D42A27DB-BD31-4B8C-83A1-F6EECF244321}">
                <p14:modId xmlns:p14="http://schemas.microsoft.com/office/powerpoint/2010/main" val="282948672"/>
              </p:ext>
            </p:extLst>
          </p:nvPr>
        </p:nvGraphicFramePr>
        <p:xfrm>
          <a:off x="146050" y="1443038"/>
          <a:ext cx="8769350" cy="4805362"/>
        </p:xfrm>
        <a:graphic>
          <a:graphicData uri="http://schemas.openxmlformats.org/drawingml/2006/chart">
            <c:chart xmlns:c="http://schemas.openxmlformats.org/drawingml/2006/chart" xmlns:r="http://schemas.openxmlformats.org/officeDocument/2006/relationships" r:id="rId4"/>
          </a:graphicData>
        </a:graphic>
      </p:graphicFrame>
      <p:sp>
        <p:nvSpPr>
          <p:cNvPr id="9219" name="Slide Number Placeholder 4"/>
          <p:cNvSpPr txBox="1">
            <a:spLocks noGrp="1"/>
          </p:cNvSpPr>
          <p:nvPr/>
        </p:nvSpPr>
        <p:spPr bwMode="auto">
          <a:xfrm>
            <a:off x="8763000" y="6400800"/>
            <a:ext cx="381000" cy="457200"/>
          </a:xfrm>
          <a:prstGeom prst="rect">
            <a:avLst/>
          </a:prstGeom>
          <a:noFill/>
          <a:ln w="9525">
            <a:noFill/>
            <a:miter lim="800000"/>
            <a:headEnd/>
            <a:tailEnd/>
          </a:ln>
        </p:spPr>
        <p:txBody>
          <a:bodyPr anchor="b"/>
          <a:lstStyle/>
          <a:p>
            <a:pPr algn="r" eaLnBrk="1" hangingPunct="1"/>
            <a:fld id="{C7B1CAA6-55CD-4AA8-9E47-4921D1E14183}" type="slidenum">
              <a:rPr lang="en-US" sz="1200"/>
              <a:pPr algn="r" eaLnBrk="1" hangingPunct="1"/>
              <a:t>13</a:t>
            </a:fld>
            <a:endParaRPr lang="en-US" sz="1200"/>
          </a:p>
        </p:txBody>
      </p:sp>
      <p:sp>
        <p:nvSpPr>
          <p:cNvPr id="10" name="Footer Placeholder 6"/>
          <p:cNvSpPr>
            <a:spLocks noGrp="1"/>
          </p:cNvSpPr>
          <p:nvPr>
            <p:ph type="ftr" sz="quarter" idx="11"/>
          </p:nvPr>
        </p:nvSpPr>
        <p:spPr>
          <a:noFill/>
        </p:spPr>
        <p:txBody>
          <a:bodyPr/>
          <a:lstStyle/>
          <a:p>
            <a:r>
              <a:rPr lang="en-US"/>
              <a:t>2018-19 Diverse Learning Environments Survey</a:t>
            </a:r>
            <a:endParaRPr lang="en-US" dirty="0">
              <a:solidFill>
                <a:srgbClr val="767FAC"/>
              </a:solidFill>
            </a:endParaRPr>
          </a:p>
        </p:txBody>
      </p:sp>
      <p:sp>
        <p:nvSpPr>
          <p:cNvPr id="5124" name="Rectangle 2"/>
          <p:cNvSpPr>
            <a:spLocks noGrp="1" noChangeArrowheads="1"/>
          </p:cNvSpPr>
          <p:nvPr>
            <p:ph type="title" idx="4294967295"/>
          </p:nvPr>
        </p:nvSpPr>
        <p:spPr>
          <a:xfrm>
            <a:off x="838200" y="294482"/>
            <a:ext cx="7010400" cy="1905000"/>
          </a:xfrm>
        </p:spPr>
        <p:txBody>
          <a:bodyPr/>
          <a:lstStyle/>
          <a:p>
            <a:pPr eaLnBrk="1" hangingPunct="1">
              <a:defRPr/>
            </a:pPr>
            <a:r>
              <a:rPr lang="en-US" dirty="0">
                <a:solidFill>
                  <a:schemeClr val="bg1"/>
                </a:solidFill>
              </a:rPr>
              <a:t>Academic Validation</a:t>
            </a:r>
            <a:br>
              <a:rPr lang="en-US" dirty="0">
                <a:solidFill>
                  <a:schemeClr val="bg1"/>
                </a:solidFill>
              </a:rPr>
            </a:br>
            <a:r>
              <a:rPr lang="en-US" sz="1600" dirty="0">
                <a:solidFill>
                  <a:schemeClr val="tx1">
                    <a:lumMod val="50000"/>
                  </a:schemeClr>
                </a:solidFill>
              </a:rPr>
              <a:t/>
            </a:r>
            <a:br>
              <a:rPr lang="en-US" sz="1600" dirty="0">
                <a:solidFill>
                  <a:schemeClr val="tx1">
                    <a:lumMod val="50000"/>
                  </a:schemeClr>
                </a:solidFill>
              </a:rPr>
            </a:br>
            <a:r>
              <a:rPr lang="en-US" sz="1800" b="0" dirty="0">
                <a:solidFill>
                  <a:schemeClr val="accent2"/>
                </a:solidFill>
              </a:rPr>
              <a:t>Faculty interactions in the classroom can foster students’ academic development. </a:t>
            </a:r>
            <a:r>
              <a:rPr lang="en-US" sz="1800" b="0" i="1" dirty="0">
                <a:solidFill>
                  <a:schemeClr val="accent2"/>
                </a:solidFill>
              </a:rPr>
              <a:t>Academic Validation </a:t>
            </a:r>
            <a:r>
              <a:rPr lang="en-US" sz="1800" b="0" dirty="0">
                <a:solidFill>
                  <a:schemeClr val="accent2"/>
                </a:solidFill>
              </a:rPr>
              <a:t>measures students’ views of the extent to which faculty actions in class reflect concern for their academic success</a:t>
            </a:r>
            <a:r>
              <a:rPr lang="en-US" sz="1600" b="0" dirty="0">
                <a:solidFill>
                  <a:schemeClr val="accent2"/>
                </a:solidFill>
              </a:rPr>
              <a:t>.</a:t>
            </a:r>
          </a:p>
        </p:txBody>
      </p:sp>
      <p:sp>
        <p:nvSpPr>
          <p:cNvPr id="2" name="Slide Number Placeholder 1"/>
          <p:cNvSpPr>
            <a:spLocks noGrp="1"/>
          </p:cNvSpPr>
          <p:nvPr>
            <p:ph type="sldNum" sz="quarter" idx="10"/>
          </p:nvPr>
        </p:nvSpPr>
        <p:spPr/>
        <p:txBody>
          <a:bodyPr/>
          <a:lstStyle/>
          <a:p>
            <a:pPr>
              <a:defRPr/>
            </a:pPr>
            <a:fld id="{4F383B98-3159-4143-9D9B-82A6656DFD57}" type="slidenum">
              <a:rPr lang="en-US" smtClean="0"/>
              <a:pPr>
                <a:defRPr/>
              </a:pPr>
              <a:t>13</a:t>
            </a:fld>
            <a:endParaRPr lang="en-US" dirty="0"/>
          </a:p>
        </p:txBody>
      </p:sp>
      <p:sp>
        <p:nvSpPr>
          <p:cNvPr id="3" name="Rectangle 2">
            <a:extLst>
              <a:ext uri="{FF2B5EF4-FFF2-40B4-BE49-F238E27FC236}">
                <a16:creationId xmlns:a16="http://schemas.microsoft.com/office/drawing/2014/main" id="{E37743A0-A283-4641-96A3-DE702FE7E42D}"/>
              </a:ext>
            </a:extLst>
          </p:cNvPr>
          <p:cNvSpPr/>
          <p:nvPr/>
        </p:nvSpPr>
        <p:spPr>
          <a:xfrm>
            <a:off x="6248400" y="2090975"/>
            <a:ext cx="2749550" cy="3323987"/>
          </a:xfrm>
          <a:prstGeom prst="rect">
            <a:avLst/>
          </a:prstGeom>
        </p:spPr>
        <p:txBody>
          <a:bodyPr wrap="square">
            <a:spAutoFit/>
          </a:bodyPr>
          <a:lstStyle/>
          <a:p>
            <a:pPr algn="ctr"/>
            <a:r>
              <a:rPr lang="en-US" sz="1400" b="1" u="sng" dirty="0">
                <a:solidFill>
                  <a:schemeClr val="bg1"/>
                </a:solidFill>
              </a:rPr>
              <a:t>Items</a:t>
            </a:r>
          </a:p>
          <a:p>
            <a:pPr marL="342900" indent="-342900" algn="ctr">
              <a:buFont typeface="Arial" panose="020B0604020202020204" pitchFamily="34" charset="0"/>
              <a:buChar char="•"/>
            </a:pPr>
            <a:endParaRPr lang="en-US" sz="1400" b="1" u="sng" dirty="0">
              <a:solidFill>
                <a:schemeClr val="bg1"/>
              </a:solidFill>
            </a:endParaRPr>
          </a:p>
          <a:p>
            <a:pPr marL="342900" indent="-169863">
              <a:buFont typeface="Arial" panose="020B0604020202020204" pitchFamily="34" charset="0"/>
              <a:buChar char="•"/>
            </a:pPr>
            <a:r>
              <a:rPr lang="en-US" sz="1400" b="1" dirty="0">
                <a:solidFill>
                  <a:schemeClr val="bg1"/>
                </a:solidFill>
              </a:rPr>
              <a:t>Felt that my contributions were valued </a:t>
            </a:r>
          </a:p>
          <a:p>
            <a:pPr marL="342900" indent="-169863">
              <a:buFont typeface="Arial" panose="020B0604020202020204" pitchFamily="34" charset="0"/>
              <a:buChar char="•"/>
            </a:pPr>
            <a:r>
              <a:rPr lang="en-US" sz="1400" b="1" dirty="0">
                <a:solidFill>
                  <a:schemeClr val="bg1"/>
                </a:solidFill>
              </a:rPr>
              <a:t>Felt that faculty provided me with feedback that helped me assess my progress </a:t>
            </a:r>
          </a:p>
          <a:p>
            <a:pPr marL="342900" indent="-169863">
              <a:buFont typeface="Arial" panose="020B0604020202020204" pitchFamily="34" charset="0"/>
              <a:buChar char="•"/>
            </a:pPr>
            <a:r>
              <a:rPr lang="en-US" sz="1400" b="1" dirty="0">
                <a:solidFill>
                  <a:schemeClr val="bg1"/>
                </a:solidFill>
              </a:rPr>
              <a:t>Felt that faculty encouraged me to ask questions and participate in class discussions</a:t>
            </a:r>
          </a:p>
          <a:p>
            <a:pPr marL="342900" indent="-169863">
              <a:buFont typeface="Arial" panose="020B0604020202020204" pitchFamily="34" charset="0"/>
              <a:buChar char="•"/>
            </a:pPr>
            <a:r>
              <a:rPr lang="en-US" sz="1400" b="1" dirty="0">
                <a:solidFill>
                  <a:schemeClr val="bg1"/>
                </a:solidFill>
              </a:rPr>
              <a:t>Faculty were able to determine my level of understanding of the course material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Slide Number Placeholder 4"/>
          <p:cNvSpPr txBox="1">
            <a:spLocks noGrp="1"/>
          </p:cNvSpPr>
          <p:nvPr/>
        </p:nvSpPr>
        <p:spPr bwMode="auto">
          <a:xfrm>
            <a:off x="8763000" y="6400800"/>
            <a:ext cx="381000" cy="457200"/>
          </a:xfrm>
          <a:prstGeom prst="rect">
            <a:avLst/>
          </a:prstGeom>
          <a:noFill/>
          <a:ln w="9525">
            <a:noFill/>
            <a:miter lim="800000"/>
            <a:headEnd/>
            <a:tailEnd/>
          </a:ln>
        </p:spPr>
        <p:txBody>
          <a:bodyPr anchor="b"/>
          <a:lstStyle/>
          <a:p>
            <a:pPr algn="r" eaLnBrk="1" hangingPunct="1"/>
            <a:fld id="{EC9DF417-54B7-45CC-A821-0B5B85FC7850}" type="slidenum">
              <a:rPr lang="en-US" sz="1200"/>
              <a:pPr algn="r" eaLnBrk="1" hangingPunct="1"/>
              <a:t>14</a:t>
            </a:fld>
            <a:endParaRPr lang="en-US" sz="1200"/>
          </a:p>
        </p:txBody>
      </p:sp>
      <p:sp>
        <p:nvSpPr>
          <p:cNvPr id="11" name="Footer Placeholder 6"/>
          <p:cNvSpPr>
            <a:spLocks noGrp="1"/>
          </p:cNvSpPr>
          <p:nvPr>
            <p:ph type="ftr" sz="quarter" idx="11"/>
          </p:nvPr>
        </p:nvSpPr>
        <p:spPr>
          <a:noFill/>
        </p:spPr>
        <p:txBody>
          <a:bodyPr/>
          <a:lstStyle/>
          <a:p>
            <a:r>
              <a:rPr lang="en-US"/>
              <a:t>2018-19 Diverse Learning Environments Survey</a:t>
            </a:r>
            <a:endParaRPr lang="en-US" dirty="0"/>
          </a:p>
        </p:txBody>
      </p:sp>
      <p:sp>
        <p:nvSpPr>
          <p:cNvPr id="19460" name="Rectangle 2"/>
          <p:cNvSpPr>
            <a:spLocks noGrp="1" noChangeArrowheads="1"/>
          </p:cNvSpPr>
          <p:nvPr>
            <p:ph type="title" idx="4294967295"/>
          </p:nvPr>
        </p:nvSpPr>
        <p:spPr>
          <a:xfrm>
            <a:off x="914400" y="227013"/>
            <a:ext cx="7239000" cy="1677987"/>
          </a:xfrm>
        </p:spPr>
        <p:txBody>
          <a:bodyPr/>
          <a:lstStyle/>
          <a:p>
            <a:pPr eaLnBrk="1" hangingPunct="1">
              <a:defRPr/>
            </a:pPr>
            <a:r>
              <a:rPr lang="en-US" sz="1600" b="0" dirty="0">
                <a:solidFill>
                  <a:schemeClr val="tx1">
                    <a:lumMod val="50000"/>
                  </a:schemeClr>
                </a:solidFill>
              </a:rPr>
              <a:t> </a:t>
            </a:r>
            <a:r>
              <a:rPr lang="en-US" dirty="0">
                <a:solidFill>
                  <a:schemeClr val="bg1"/>
                </a:solidFill>
              </a:rPr>
              <a:t>General Interpersonal Validation</a:t>
            </a:r>
            <a:br>
              <a:rPr lang="en-US" dirty="0">
                <a:solidFill>
                  <a:schemeClr val="bg1"/>
                </a:solidFill>
              </a:rPr>
            </a:br>
            <a:r>
              <a:rPr lang="en-US" sz="1600" b="0" dirty="0">
                <a:solidFill>
                  <a:schemeClr val="tx1">
                    <a:lumMod val="50000"/>
                  </a:schemeClr>
                </a:solidFill>
              </a:rPr>
              <a:t/>
            </a:r>
            <a:br>
              <a:rPr lang="en-US" sz="1600" b="0" dirty="0">
                <a:solidFill>
                  <a:schemeClr val="tx1">
                    <a:lumMod val="50000"/>
                  </a:schemeClr>
                </a:solidFill>
              </a:rPr>
            </a:br>
            <a:r>
              <a:rPr lang="en-US" sz="1800" b="0" dirty="0">
                <a:solidFill>
                  <a:schemeClr val="accent2"/>
                </a:solidFill>
              </a:rPr>
              <a:t> </a:t>
            </a:r>
            <a:r>
              <a:rPr lang="en-US" sz="1800" b="0" i="1" dirty="0">
                <a:solidFill>
                  <a:schemeClr val="accent2"/>
                </a:solidFill>
              </a:rPr>
              <a:t>General Interpersonal Validation </a:t>
            </a:r>
            <a:r>
              <a:rPr lang="en-US" sz="1800" b="0" dirty="0">
                <a:solidFill>
                  <a:schemeClr val="accent2"/>
                </a:solidFill>
              </a:rPr>
              <a:t>is a unified measure of students’ view of faculty and staff’s attention to their development.</a:t>
            </a:r>
          </a:p>
        </p:txBody>
      </p:sp>
      <p:graphicFrame>
        <p:nvGraphicFramePr>
          <p:cNvPr id="8" name="Interpersonal Validation"/>
          <p:cNvGraphicFramePr>
            <a:graphicFrameLocks noChangeAspect="1"/>
          </p:cNvGraphicFramePr>
          <p:nvPr>
            <p:custDataLst>
              <p:tags r:id="rId1"/>
            </p:custDataLst>
            <p:extLst>
              <p:ext uri="{D42A27DB-BD31-4B8C-83A1-F6EECF244321}">
                <p14:modId xmlns:p14="http://schemas.microsoft.com/office/powerpoint/2010/main" val="4020166477"/>
              </p:ext>
            </p:extLst>
          </p:nvPr>
        </p:nvGraphicFramePr>
        <p:xfrm>
          <a:off x="147782" y="1557482"/>
          <a:ext cx="8826500" cy="4597400"/>
        </p:xfrm>
        <a:graphic>
          <a:graphicData uri="http://schemas.openxmlformats.org/drawingml/2006/chart">
            <c:chart xmlns:c="http://schemas.openxmlformats.org/drawingml/2006/chart" xmlns:r="http://schemas.openxmlformats.org/officeDocument/2006/relationships" r:id="rId4"/>
          </a:graphicData>
        </a:graphic>
      </p:graphicFrame>
      <p:sp>
        <p:nvSpPr>
          <p:cNvPr id="2" name="Slide Number Placeholder 1"/>
          <p:cNvSpPr>
            <a:spLocks noGrp="1"/>
          </p:cNvSpPr>
          <p:nvPr>
            <p:ph type="sldNum" sz="quarter" idx="10"/>
          </p:nvPr>
        </p:nvSpPr>
        <p:spPr/>
        <p:txBody>
          <a:bodyPr/>
          <a:lstStyle/>
          <a:p>
            <a:pPr>
              <a:defRPr/>
            </a:pPr>
            <a:fld id="{4F383B98-3159-4143-9D9B-82A6656DFD57}" type="slidenum">
              <a:rPr lang="en-US" smtClean="0"/>
              <a:pPr>
                <a:defRPr/>
              </a:pPr>
              <a:t>14</a:t>
            </a:fld>
            <a:endParaRPr lang="en-US" dirty="0"/>
          </a:p>
        </p:txBody>
      </p:sp>
      <p:sp>
        <p:nvSpPr>
          <p:cNvPr id="3" name="Rectangle 2">
            <a:extLst>
              <a:ext uri="{FF2B5EF4-FFF2-40B4-BE49-F238E27FC236}">
                <a16:creationId xmlns:a16="http://schemas.microsoft.com/office/drawing/2014/main" id="{4D7C1EF9-E1BE-7E4C-9B65-BBE102F05768}"/>
              </a:ext>
            </a:extLst>
          </p:cNvPr>
          <p:cNvSpPr/>
          <p:nvPr/>
        </p:nvSpPr>
        <p:spPr>
          <a:xfrm>
            <a:off x="5872018" y="1816820"/>
            <a:ext cx="3124200" cy="3108543"/>
          </a:xfrm>
          <a:prstGeom prst="rect">
            <a:avLst/>
          </a:prstGeom>
        </p:spPr>
        <p:txBody>
          <a:bodyPr wrap="square">
            <a:spAutoFit/>
          </a:bodyPr>
          <a:lstStyle/>
          <a:p>
            <a:pPr marR="0" lvl="0" algn="ctr" defTabSz="914400" eaLnBrk="1" fontAlgn="auto" latinLnBrk="0" hangingPunct="1">
              <a:lnSpc>
                <a:spcPct val="100000"/>
              </a:lnSpc>
              <a:spcBef>
                <a:spcPts val="0"/>
              </a:spcBef>
              <a:spcAft>
                <a:spcPts val="0"/>
              </a:spcAft>
              <a:buClrTx/>
              <a:buSzTx/>
              <a:tabLst/>
              <a:defRPr/>
            </a:pPr>
            <a:r>
              <a:rPr lang="en-US" sz="1400" b="1" u="sng" kern="0" dirty="0">
                <a:solidFill>
                  <a:srgbClr val="1F2A44"/>
                </a:solidFill>
                <a:latin typeface="Garamond"/>
              </a:rPr>
              <a:t>Items</a:t>
            </a:r>
          </a:p>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b="1" u="sng" kern="0" dirty="0">
              <a:solidFill>
                <a:srgbClr val="1F2A44"/>
              </a:solidFill>
              <a:latin typeface="Garamond"/>
            </a:endParaRP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At least one faculty member has taken an interest in my development</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Faculty believe in my potential to succeed academically</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At least one staff member has taken an interest in my development</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Faculty empower me to learn here</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Staff encourage me to get involved in campus </a:t>
            </a:r>
            <a:r>
              <a:rPr lang="en-US" sz="1400" b="1" kern="0" dirty="0" smtClean="0">
                <a:solidFill>
                  <a:srgbClr val="1F2A44"/>
                </a:solidFill>
                <a:latin typeface="Garamond"/>
              </a:rPr>
              <a:t>activities</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 Staff recognize my achievements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lide Number Placeholder 4"/>
          <p:cNvSpPr txBox="1">
            <a:spLocks noGrp="1"/>
          </p:cNvSpPr>
          <p:nvPr/>
        </p:nvSpPr>
        <p:spPr bwMode="auto">
          <a:xfrm>
            <a:off x="8763000" y="6400800"/>
            <a:ext cx="381000" cy="457200"/>
          </a:xfrm>
          <a:prstGeom prst="rect">
            <a:avLst/>
          </a:prstGeom>
          <a:noFill/>
          <a:ln w="9525">
            <a:noFill/>
            <a:miter lim="800000"/>
            <a:headEnd/>
            <a:tailEnd/>
          </a:ln>
        </p:spPr>
        <p:txBody>
          <a:bodyPr anchor="b"/>
          <a:lstStyle/>
          <a:p>
            <a:pPr algn="r" eaLnBrk="1" hangingPunct="1"/>
            <a:fld id="{F1F36B8C-1CDC-4869-9513-3CE8B247E8BD}" type="slidenum">
              <a:rPr lang="en-US" sz="1200"/>
              <a:pPr algn="r" eaLnBrk="1" hangingPunct="1"/>
              <a:t>15</a:t>
            </a:fld>
            <a:endParaRPr lang="en-US" sz="1200"/>
          </a:p>
        </p:txBody>
      </p:sp>
      <p:sp>
        <p:nvSpPr>
          <p:cNvPr id="11" name="Footer Placeholder 6"/>
          <p:cNvSpPr>
            <a:spLocks noGrp="1"/>
          </p:cNvSpPr>
          <p:nvPr>
            <p:ph type="ftr" sz="quarter" idx="11"/>
          </p:nvPr>
        </p:nvSpPr>
        <p:spPr>
          <a:noFill/>
        </p:spPr>
        <p:txBody>
          <a:bodyPr/>
          <a:lstStyle/>
          <a:p>
            <a:r>
              <a:rPr lang="en-US" dirty="0"/>
              <a:t>2018-19 Diverse Learning Environments Survey</a:t>
            </a:r>
          </a:p>
        </p:txBody>
      </p:sp>
      <p:sp>
        <p:nvSpPr>
          <p:cNvPr id="19460" name="Rectangle 2"/>
          <p:cNvSpPr>
            <a:spLocks noGrp="1" noChangeArrowheads="1"/>
          </p:cNvSpPr>
          <p:nvPr>
            <p:ph type="title" idx="4294967295"/>
          </p:nvPr>
        </p:nvSpPr>
        <p:spPr>
          <a:xfrm>
            <a:off x="914400" y="227013"/>
            <a:ext cx="6934200" cy="1598612"/>
          </a:xfrm>
        </p:spPr>
        <p:txBody>
          <a:bodyPr/>
          <a:lstStyle/>
          <a:p>
            <a:pPr eaLnBrk="1" hangingPunct="1">
              <a:defRPr/>
            </a:pPr>
            <a:r>
              <a:rPr lang="en-US" sz="1600" dirty="0">
                <a:solidFill>
                  <a:schemeClr val="tx1">
                    <a:lumMod val="50000"/>
                  </a:schemeClr>
                </a:solidFill>
              </a:rPr>
              <a:t> </a:t>
            </a:r>
            <a:r>
              <a:rPr lang="en-US" dirty="0">
                <a:solidFill>
                  <a:schemeClr val="bg1"/>
                </a:solidFill>
              </a:rPr>
              <a:t>Institutional Commitment to Diversity</a:t>
            </a:r>
            <a:br>
              <a:rPr lang="en-US" dirty="0">
                <a:solidFill>
                  <a:schemeClr val="bg1"/>
                </a:solidFill>
              </a:rPr>
            </a:br>
            <a:r>
              <a:rPr lang="en-US" sz="1600" dirty="0">
                <a:solidFill>
                  <a:schemeClr val="tx1">
                    <a:lumMod val="50000"/>
                  </a:schemeClr>
                </a:solidFill>
              </a:rPr>
              <a:t/>
            </a:r>
            <a:br>
              <a:rPr lang="en-US" sz="1600" dirty="0">
                <a:solidFill>
                  <a:schemeClr val="tx1">
                    <a:lumMod val="50000"/>
                  </a:schemeClr>
                </a:solidFill>
              </a:rPr>
            </a:br>
            <a:r>
              <a:rPr lang="en-US" sz="1800" dirty="0">
                <a:solidFill>
                  <a:schemeClr val="accent2"/>
                </a:solidFill>
              </a:rPr>
              <a:t> </a:t>
            </a:r>
            <a:r>
              <a:rPr lang="en-US" sz="1800" b="0" i="1" dirty="0">
                <a:solidFill>
                  <a:schemeClr val="accent2"/>
                </a:solidFill>
              </a:rPr>
              <a:t>Institutional Commitment to Diversity </a:t>
            </a:r>
            <a:r>
              <a:rPr lang="en-US" sz="1800" b="0" dirty="0">
                <a:solidFill>
                  <a:schemeClr val="accent2"/>
                </a:solidFill>
              </a:rPr>
              <a:t>is a measure of a student’s perception of the campus’ commitment to diversity. </a:t>
            </a:r>
          </a:p>
        </p:txBody>
      </p:sp>
      <p:graphicFrame>
        <p:nvGraphicFramePr>
          <p:cNvPr id="8" name="Commitment to Diversity"/>
          <p:cNvGraphicFramePr>
            <a:graphicFrameLocks noChangeAspect="1"/>
          </p:cNvGraphicFramePr>
          <p:nvPr>
            <p:custDataLst>
              <p:tags r:id="rId1"/>
            </p:custDataLst>
            <p:extLst>
              <p:ext uri="{D42A27DB-BD31-4B8C-83A1-F6EECF244321}">
                <p14:modId xmlns:p14="http://schemas.microsoft.com/office/powerpoint/2010/main" val="4004683196"/>
              </p:ext>
            </p:extLst>
          </p:nvPr>
        </p:nvGraphicFramePr>
        <p:xfrm>
          <a:off x="317500" y="1676400"/>
          <a:ext cx="8826500" cy="4572000"/>
        </p:xfrm>
        <a:graphic>
          <a:graphicData uri="http://schemas.openxmlformats.org/drawingml/2006/chart">
            <c:chart xmlns:c="http://schemas.openxmlformats.org/drawingml/2006/chart" xmlns:r="http://schemas.openxmlformats.org/officeDocument/2006/relationships" r:id="rId4"/>
          </a:graphicData>
        </a:graphic>
      </p:graphicFrame>
      <p:sp>
        <p:nvSpPr>
          <p:cNvPr id="2" name="Slide Number Placeholder 1"/>
          <p:cNvSpPr>
            <a:spLocks noGrp="1"/>
          </p:cNvSpPr>
          <p:nvPr>
            <p:ph type="sldNum" sz="quarter" idx="10"/>
          </p:nvPr>
        </p:nvSpPr>
        <p:spPr/>
        <p:txBody>
          <a:bodyPr/>
          <a:lstStyle/>
          <a:p>
            <a:pPr>
              <a:defRPr/>
            </a:pPr>
            <a:fld id="{4F383B98-3159-4143-9D9B-82A6656DFD57}" type="slidenum">
              <a:rPr lang="en-US" smtClean="0"/>
              <a:pPr>
                <a:defRPr/>
              </a:pPr>
              <a:t>15</a:t>
            </a:fld>
            <a:endParaRPr lang="en-US" dirty="0"/>
          </a:p>
        </p:txBody>
      </p:sp>
      <p:sp>
        <p:nvSpPr>
          <p:cNvPr id="4" name="Rectangle 3">
            <a:extLst>
              <a:ext uri="{FF2B5EF4-FFF2-40B4-BE49-F238E27FC236}">
                <a16:creationId xmlns:a16="http://schemas.microsoft.com/office/drawing/2014/main" id="{C615A41C-5DB7-1F4A-95EF-66300B9BF52D}"/>
              </a:ext>
            </a:extLst>
          </p:cNvPr>
          <p:cNvSpPr/>
          <p:nvPr/>
        </p:nvSpPr>
        <p:spPr>
          <a:xfrm>
            <a:off x="6071347" y="2056388"/>
            <a:ext cx="2895600" cy="2893100"/>
          </a:xfrm>
          <a:prstGeom prst="rect">
            <a:avLst/>
          </a:prstGeom>
        </p:spPr>
        <p:txBody>
          <a:bodyPr wrap="square">
            <a:spAutoFit/>
          </a:bodyPr>
          <a:lstStyle/>
          <a:p>
            <a:pPr marR="0" lvl="0" algn="ctr" defTabSz="914400" eaLnBrk="1" fontAlgn="auto" latinLnBrk="0" hangingPunct="1">
              <a:lnSpc>
                <a:spcPct val="100000"/>
              </a:lnSpc>
              <a:spcBef>
                <a:spcPts val="0"/>
              </a:spcBef>
              <a:spcAft>
                <a:spcPts val="0"/>
              </a:spcAft>
              <a:buClrTx/>
              <a:buSzTx/>
              <a:tabLst/>
              <a:defRPr/>
            </a:pPr>
            <a:r>
              <a:rPr lang="en-US" sz="1400" b="1" u="sng" kern="0" dirty="0">
                <a:solidFill>
                  <a:srgbClr val="1F2A44"/>
                </a:solidFill>
                <a:latin typeface="Garamond"/>
              </a:rPr>
              <a:t>Items</a:t>
            </a:r>
          </a:p>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b="1" u="sng" kern="0" dirty="0">
              <a:solidFill>
                <a:srgbClr val="1F2A44"/>
              </a:solidFill>
              <a:latin typeface="Garamond"/>
            </a:endParaRP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Promotes the appreciation of cultural differences </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Has a long-standing commitment to diversity</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Accurately reflects the diversity of its student body in publications (e.g., brochures, website, etc.)</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Has campus administrators who regularly speak about the value of </a:t>
            </a:r>
            <a:r>
              <a:rPr lang="en-US" sz="1400" b="1" kern="0" dirty="0" smtClean="0">
                <a:solidFill>
                  <a:srgbClr val="1F2A44"/>
                </a:solidFill>
                <a:latin typeface="Garamond"/>
              </a:rPr>
              <a:t>diversity</a:t>
            </a:r>
            <a:endParaRPr lang="en-US" sz="1400" b="1" kern="0" dirty="0" smtClean="0">
              <a:solidFill>
                <a:srgbClr val="1F2A44"/>
              </a:solidFill>
              <a:latin typeface="Garamond"/>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914400" y="152400"/>
            <a:ext cx="7391400" cy="1752600"/>
          </a:xfrm>
        </p:spPr>
        <p:txBody>
          <a:bodyPr/>
          <a:lstStyle/>
          <a:p>
            <a:pPr eaLnBrk="1" hangingPunct="1">
              <a:defRPr/>
            </a:pPr>
            <a:r>
              <a:rPr lang="en-US" sz="1600" dirty="0">
                <a:solidFill>
                  <a:prstClr val="white">
                    <a:lumMod val="50000"/>
                  </a:prstClr>
                </a:solidFill>
              </a:rPr>
              <a:t> </a:t>
            </a:r>
            <a:r>
              <a:rPr lang="en-US" dirty="0"/>
              <a:t>Institutional Commitment to Diversity</a:t>
            </a:r>
            <a:br>
              <a:rPr lang="en-US" dirty="0"/>
            </a:br>
            <a:r>
              <a:rPr lang="en-US" sz="1600" dirty="0">
                <a:solidFill>
                  <a:prstClr val="white">
                    <a:lumMod val="50000"/>
                  </a:prstClr>
                </a:solidFill>
              </a:rPr>
              <a:t/>
            </a:r>
            <a:br>
              <a:rPr lang="en-US" sz="1600" dirty="0">
                <a:solidFill>
                  <a:prstClr val="white">
                    <a:lumMod val="50000"/>
                  </a:prstClr>
                </a:solidFill>
              </a:rPr>
            </a:br>
            <a:r>
              <a:rPr lang="en-US" sz="1800" dirty="0">
                <a:solidFill>
                  <a:srgbClr val="00AB8E"/>
                </a:solidFill>
              </a:rPr>
              <a:t> </a:t>
            </a:r>
            <a:r>
              <a:rPr lang="en-US" sz="1800" b="0" i="1" dirty="0">
                <a:solidFill>
                  <a:srgbClr val="00AB8E"/>
                </a:solidFill>
              </a:rPr>
              <a:t>Institutional Commitment to Diversity </a:t>
            </a:r>
            <a:r>
              <a:rPr lang="en-US" sz="1800" b="0" dirty="0">
                <a:solidFill>
                  <a:srgbClr val="00AB8E"/>
                </a:solidFill>
              </a:rPr>
              <a:t>is a measure of a student’s perception of the campus’ commitment to diversity. </a:t>
            </a:r>
            <a:endParaRPr lang="en-US" sz="1800" b="0" dirty="0">
              <a:solidFill>
                <a:schemeClr val="accent2"/>
              </a:solidFill>
            </a:endParaRPr>
          </a:p>
        </p:txBody>
      </p:sp>
      <p:sp>
        <p:nvSpPr>
          <p:cNvPr id="19459" name="Slide Number Placeholder 3"/>
          <p:cNvSpPr>
            <a:spLocks noGrp="1"/>
          </p:cNvSpPr>
          <p:nvPr>
            <p:ph type="sldNum" sz="quarter" idx="10"/>
          </p:nvPr>
        </p:nvSpPr>
        <p:spPr>
          <a:xfrm>
            <a:off x="8686800" y="6397625"/>
            <a:ext cx="457200" cy="457200"/>
          </a:xfrm>
          <a:noFill/>
        </p:spPr>
        <p:txBody>
          <a:bodyPr/>
          <a:lstStyle/>
          <a:p>
            <a:fld id="{1EB4334D-9624-4180-9FF3-45B36F7E4245}" type="slidenum">
              <a:rPr lang="en-US" smtClean="0"/>
              <a:pPr/>
              <a:t>16</a:t>
            </a:fld>
            <a:endParaRPr lang="en-US"/>
          </a:p>
        </p:txBody>
      </p:sp>
      <p:sp>
        <p:nvSpPr>
          <p:cNvPr id="18" name="Footer Placeholder 6"/>
          <p:cNvSpPr>
            <a:spLocks noGrp="1"/>
          </p:cNvSpPr>
          <p:nvPr>
            <p:ph type="ftr" sz="quarter" idx="11"/>
          </p:nvPr>
        </p:nvSpPr>
        <p:spPr>
          <a:noFill/>
        </p:spPr>
        <p:txBody>
          <a:bodyPr/>
          <a:lstStyle/>
          <a:p>
            <a:r>
              <a:rPr lang="en-US"/>
              <a:t>2018-19 Diverse Learning Environments Survey</a:t>
            </a:r>
            <a:endParaRPr lang="en-US" dirty="0"/>
          </a:p>
        </p:txBody>
      </p:sp>
      <p:graphicFrame>
        <p:nvGraphicFramePr>
          <p:cNvPr id="16" name="Nav Action"/>
          <p:cNvGraphicFramePr>
            <a:graphicFrameLocks noChangeAspect="1"/>
          </p:cNvGraphicFramePr>
          <p:nvPr>
            <p:custDataLst>
              <p:tags r:id="rId1"/>
            </p:custDataLst>
            <p:extLst>
              <p:ext uri="{D42A27DB-BD31-4B8C-83A1-F6EECF244321}">
                <p14:modId xmlns:p14="http://schemas.microsoft.com/office/powerpoint/2010/main" val="3404310564"/>
              </p:ext>
            </p:extLst>
          </p:nvPr>
        </p:nvGraphicFramePr>
        <p:xfrm>
          <a:off x="101600" y="1752600"/>
          <a:ext cx="8737600" cy="3556000"/>
        </p:xfrm>
        <a:graphic>
          <a:graphicData uri="http://schemas.openxmlformats.org/drawingml/2006/chart">
            <c:chart xmlns:c="http://schemas.openxmlformats.org/drawingml/2006/chart" xmlns:r="http://schemas.openxmlformats.org/officeDocument/2006/relationships" r:id="rId4"/>
          </a:graphicData>
        </a:graphic>
      </p:graphicFrame>
      <p:sp>
        <p:nvSpPr>
          <p:cNvPr id="3078" name="TextBox 8"/>
          <p:cNvSpPr txBox="1">
            <a:spLocks noChangeArrowheads="1"/>
          </p:cNvSpPr>
          <p:nvPr/>
        </p:nvSpPr>
        <p:spPr bwMode="auto">
          <a:xfrm>
            <a:off x="1143000" y="5257504"/>
            <a:ext cx="1752600" cy="523220"/>
          </a:xfrm>
          <a:prstGeom prst="rect">
            <a:avLst/>
          </a:prstGeom>
          <a:noFill/>
          <a:ln w="9525">
            <a:noFill/>
            <a:miter lim="800000"/>
            <a:headEnd/>
            <a:tailEnd/>
          </a:ln>
        </p:spPr>
        <p:txBody>
          <a:bodyPr>
            <a:spAutoFit/>
          </a:bodyPr>
          <a:lstStyle/>
          <a:p>
            <a:pPr algn="ctr">
              <a:defRPr/>
            </a:pPr>
            <a:r>
              <a:rPr lang="en-US" sz="1400" b="1" dirty="0">
                <a:solidFill>
                  <a:schemeClr val="bg1"/>
                </a:solidFill>
                <a:latin typeface="+mn-lt"/>
              </a:rPr>
              <a:t>Has a lot of racial tension</a:t>
            </a:r>
          </a:p>
        </p:txBody>
      </p:sp>
      <p:sp>
        <p:nvSpPr>
          <p:cNvPr id="3079" name="TextBox 9"/>
          <p:cNvSpPr txBox="1">
            <a:spLocks noChangeArrowheads="1"/>
          </p:cNvSpPr>
          <p:nvPr/>
        </p:nvSpPr>
        <p:spPr bwMode="auto">
          <a:xfrm>
            <a:off x="3276600" y="5261520"/>
            <a:ext cx="2967318" cy="523220"/>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Has an obligation to prohibit racist and sexist speech on campus</a:t>
            </a:r>
          </a:p>
        </p:txBody>
      </p:sp>
      <p:sp>
        <p:nvSpPr>
          <p:cNvPr id="3081" name="Rectangle 6"/>
          <p:cNvSpPr>
            <a:spLocks noChangeArrowheads="1"/>
          </p:cNvSpPr>
          <p:nvPr/>
        </p:nvSpPr>
        <p:spPr bwMode="auto">
          <a:xfrm>
            <a:off x="3124200" y="5943600"/>
            <a:ext cx="2819400" cy="646113"/>
          </a:xfrm>
          <a:prstGeom prst="rect">
            <a:avLst/>
          </a:prstGeom>
          <a:noFill/>
          <a:ln w="9525">
            <a:noFill/>
            <a:miter lim="800000"/>
            <a:headEnd/>
            <a:tailEnd/>
          </a:ln>
        </p:spPr>
        <p:txBody>
          <a:bodyPr wrap="square">
            <a:spAutoFit/>
          </a:bodyPr>
          <a:lstStyle/>
          <a:p>
            <a:pPr>
              <a:defRPr/>
            </a:pPr>
            <a:r>
              <a:rPr lang="en-US" sz="1200" b="1" dirty="0">
                <a:solidFill>
                  <a:schemeClr val="bg1"/>
                </a:solidFill>
              </a:rPr>
              <a:t>Your Institution         Comparison Group</a:t>
            </a:r>
          </a:p>
          <a:p>
            <a:pPr>
              <a:defRPr/>
            </a:pPr>
            <a:r>
              <a:rPr lang="en-US" sz="1200" b="1" dirty="0">
                <a:solidFill>
                  <a:schemeClr val="bg1"/>
                </a:solidFill>
              </a:rPr>
              <a:t>     </a:t>
            </a:r>
            <a:r>
              <a:rPr lang="en-US" sz="1200" dirty="0">
                <a:solidFill>
                  <a:schemeClr val="bg1"/>
                </a:solidFill>
              </a:rPr>
              <a:t>Strongly</a:t>
            </a:r>
            <a:r>
              <a:rPr lang="en-US" sz="1200" b="1" dirty="0">
                <a:solidFill>
                  <a:schemeClr val="bg1"/>
                </a:solidFill>
              </a:rPr>
              <a:t> </a:t>
            </a:r>
            <a:r>
              <a:rPr lang="en-US" sz="1200" dirty="0">
                <a:solidFill>
                  <a:schemeClr val="bg1"/>
                </a:solidFill>
              </a:rPr>
              <a:t>Agree           Strongly</a:t>
            </a:r>
            <a:r>
              <a:rPr lang="en-US" sz="1200" b="1" dirty="0">
                <a:solidFill>
                  <a:schemeClr val="bg1"/>
                </a:solidFill>
              </a:rPr>
              <a:t> </a:t>
            </a:r>
            <a:r>
              <a:rPr lang="en-US" sz="1200" dirty="0">
                <a:solidFill>
                  <a:schemeClr val="bg1"/>
                </a:solidFill>
              </a:rPr>
              <a:t>Agree </a:t>
            </a:r>
          </a:p>
          <a:p>
            <a:pPr>
              <a:defRPr/>
            </a:pPr>
            <a:r>
              <a:rPr lang="en-US" sz="1200" dirty="0">
                <a:solidFill>
                  <a:schemeClr val="bg1"/>
                </a:solidFill>
              </a:rPr>
              <a:t>     Agree	               Agree</a:t>
            </a:r>
          </a:p>
        </p:txBody>
      </p:sp>
      <p:sp>
        <p:nvSpPr>
          <p:cNvPr id="19466" name="Rectangle 12"/>
          <p:cNvSpPr>
            <a:spLocks noChangeArrowheads="1"/>
          </p:cNvSpPr>
          <p:nvPr/>
        </p:nvSpPr>
        <p:spPr bwMode="auto">
          <a:xfrm>
            <a:off x="4572000" y="6400800"/>
            <a:ext cx="76200" cy="76200"/>
          </a:xfrm>
          <a:prstGeom prst="rect">
            <a:avLst/>
          </a:prstGeom>
          <a:solidFill>
            <a:schemeClr val="bg1">
              <a:lumMod val="50000"/>
              <a:lumOff val="50000"/>
            </a:schemeClr>
          </a:solidFill>
          <a:ln w="9525" algn="ctr">
            <a:solidFill>
              <a:schemeClr val="tx1"/>
            </a:solidFill>
            <a:round/>
            <a:headEnd/>
            <a:tailEnd/>
          </a:ln>
        </p:spPr>
        <p:txBody>
          <a:bodyPr/>
          <a:lstStyle/>
          <a:p>
            <a:endParaRPr lang="en-US"/>
          </a:p>
        </p:txBody>
      </p:sp>
      <p:sp>
        <p:nvSpPr>
          <p:cNvPr id="19467" name="Rectangle 11"/>
          <p:cNvSpPr>
            <a:spLocks noChangeArrowheads="1"/>
          </p:cNvSpPr>
          <p:nvPr/>
        </p:nvSpPr>
        <p:spPr bwMode="auto">
          <a:xfrm>
            <a:off x="4572000" y="6248400"/>
            <a:ext cx="76200" cy="76200"/>
          </a:xfrm>
          <a:prstGeom prst="rect">
            <a:avLst/>
          </a:prstGeom>
          <a:solidFill>
            <a:schemeClr val="bg1"/>
          </a:solidFill>
          <a:ln w="9525" algn="ctr">
            <a:solidFill>
              <a:schemeClr val="tx1"/>
            </a:solidFill>
            <a:round/>
            <a:headEnd/>
            <a:tailEnd/>
          </a:ln>
        </p:spPr>
        <p:txBody>
          <a:bodyPr/>
          <a:lstStyle/>
          <a:p>
            <a:endParaRPr lang="en-US"/>
          </a:p>
        </p:txBody>
      </p:sp>
      <p:sp>
        <p:nvSpPr>
          <p:cNvPr id="14" name="Rectangle 13"/>
          <p:cNvSpPr/>
          <p:nvPr/>
        </p:nvSpPr>
        <p:spPr bwMode="auto">
          <a:xfrm>
            <a:off x="3276600" y="6400800"/>
            <a:ext cx="76200" cy="76200"/>
          </a:xfrm>
          <a:prstGeom prst="rect">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5" name="Rectangle 14"/>
          <p:cNvSpPr/>
          <p:nvPr/>
        </p:nvSpPr>
        <p:spPr bwMode="auto">
          <a:xfrm>
            <a:off x="3276600" y="6248400"/>
            <a:ext cx="76200" cy="7620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7" name="TextBox 9">
            <a:extLst>
              <a:ext uri="{FF2B5EF4-FFF2-40B4-BE49-F238E27FC236}">
                <a16:creationId xmlns:a16="http://schemas.microsoft.com/office/drawing/2014/main" id="{9ECEB3E9-0F50-514D-8260-EF823744AAD2}"/>
              </a:ext>
            </a:extLst>
          </p:cNvPr>
          <p:cNvSpPr txBox="1">
            <a:spLocks noChangeArrowheads="1"/>
          </p:cNvSpPr>
          <p:nvPr/>
        </p:nvSpPr>
        <p:spPr bwMode="auto">
          <a:xfrm>
            <a:off x="6091518" y="5258543"/>
            <a:ext cx="2743200" cy="523220"/>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Has a right to ban extreme speakers from campus</a:t>
            </a:r>
          </a:p>
        </p:txBody>
      </p:sp>
    </p:spTree>
    <p:extLst>
      <p:ext uri="{BB962C8B-B14F-4D97-AF65-F5344CB8AC3E}">
        <p14:creationId xmlns:p14="http://schemas.microsoft.com/office/powerpoint/2010/main" val="24752258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4"/>
          <p:cNvSpPr txBox="1">
            <a:spLocks noGrp="1"/>
          </p:cNvSpPr>
          <p:nvPr/>
        </p:nvSpPr>
        <p:spPr bwMode="auto">
          <a:xfrm>
            <a:off x="8763000" y="6400800"/>
            <a:ext cx="381000" cy="457200"/>
          </a:xfrm>
          <a:prstGeom prst="rect">
            <a:avLst/>
          </a:prstGeom>
          <a:noFill/>
          <a:ln w="9525">
            <a:noFill/>
            <a:miter lim="800000"/>
            <a:headEnd/>
            <a:tailEnd/>
          </a:ln>
        </p:spPr>
        <p:txBody>
          <a:bodyPr anchor="b"/>
          <a:lstStyle/>
          <a:p>
            <a:pPr algn="r" eaLnBrk="1" hangingPunct="1"/>
            <a:fld id="{3C6B5E6E-2261-4132-B782-E803DF4109E5}" type="slidenum">
              <a:rPr lang="en-US" sz="1200"/>
              <a:pPr algn="r" eaLnBrk="1" hangingPunct="1"/>
              <a:t>17</a:t>
            </a:fld>
            <a:endParaRPr lang="en-US" sz="1200"/>
          </a:p>
        </p:txBody>
      </p:sp>
      <p:sp>
        <p:nvSpPr>
          <p:cNvPr id="11" name="Footer Placeholder 6"/>
          <p:cNvSpPr>
            <a:spLocks noGrp="1"/>
          </p:cNvSpPr>
          <p:nvPr>
            <p:ph type="ftr" sz="quarter" idx="11"/>
          </p:nvPr>
        </p:nvSpPr>
        <p:spPr>
          <a:xfrm>
            <a:off x="0" y="6369627"/>
            <a:ext cx="3124200" cy="457200"/>
          </a:xfrm>
          <a:noFill/>
        </p:spPr>
        <p:txBody>
          <a:bodyPr/>
          <a:lstStyle/>
          <a:p>
            <a:r>
              <a:rPr lang="en-US" dirty="0"/>
              <a:t>2018-19 Diverse Learning Environments Survey</a:t>
            </a:r>
          </a:p>
        </p:txBody>
      </p:sp>
      <p:sp>
        <p:nvSpPr>
          <p:cNvPr id="11268" name="Rectangle 2"/>
          <p:cNvSpPr>
            <a:spLocks noGrp="1" noChangeArrowheads="1"/>
          </p:cNvSpPr>
          <p:nvPr>
            <p:ph type="title" idx="4294967295"/>
          </p:nvPr>
        </p:nvSpPr>
        <p:spPr>
          <a:xfrm>
            <a:off x="914400" y="227013"/>
            <a:ext cx="6934200" cy="1525587"/>
          </a:xfrm>
        </p:spPr>
        <p:txBody>
          <a:bodyPr/>
          <a:lstStyle/>
          <a:p>
            <a:pPr>
              <a:defRPr/>
            </a:pPr>
            <a:r>
              <a:rPr lang="en-US" dirty="0">
                <a:solidFill>
                  <a:schemeClr val="bg1"/>
                </a:solidFill>
              </a:rPr>
              <a:t> Discrimination and Bias</a:t>
            </a:r>
            <a:br>
              <a:rPr lang="en-US" dirty="0">
                <a:solidFill>
                  <a:schemeClr val="bg1"/>
                </a:solidFill>
              </a:rPr>
            </a:br>
            <a:r>
              <a:rPr lang="en-US" sz="1200" dirty="0">
                <a:solidFill>
                  <a:schemeClr val="bg1"/>
                </a:solidFill>
              </a:rPr>
              <a:t> </a:t>
            </a:r>
            <a:r>
              <a:rPr lang="en-US" sz="1200" dirty="0">
                <a:solidFill>
                  <a:schemeClr val="tx1"/>
                </a:solidFill>
              </a:rPr>
              <a:t/>
            </a:r>
            <a:br>
              <a:rPr lang="en-US" sz="1200" dirty="0">
                <a:solidFill>
                  <a:schemeClr val="tx1"/>
                </a:solidFill>
              </a:rPr>
            </a:br>
            <a:r>
              <a:rPr lang="en-US" sz="2000" i="1" dirty="0"/>
              <a:t> </a:t>
            </a:r>
            <a:r>
              <a:rPr lang="en-US" sz="2000" b="0" i="1" dirty="0">
                <a:solidFill>
                  <a:schemeClr val="accent2"/>
                </a:solidFill>
              </a:rPr>
              <a:t>Discrimination and Bias </a:t>
            </a:r>
            <a:r>
              <a:rPr lang="en-US" sz="2000" b="0" dirty="0">
                <a:solidFill>
                  <a:schemeClr val="accent2"/>
                </a:solidFill>
              </a:rPr>
              <a:t>measures the frequency of students’ experiences with more subtle forms of discrimination</a:t>
            </a:r>
            <a:r>
              <a:rPr lang="en-US" sz="1800" b="0" dirty="0">
                <a:solidFill>
                  <a:schemeClr val="accent2"/>
                </a:solidFill>
              </a:rPr>
              <a:t>. </a:t>
            </a:r>
          </a:p>
        </p:txBody>
      </p:sp>
      <p:graphicFrame>
        <p:nvGraphicFramePr>
          <p:cNvPr id="8" name="Discrimination and Bias"/>
          <p:cNvGraphicFramePr>
            <a:graphicFrameLocks noChangeAspect="1"/>
          </p:cNvGraphicFramePr>
          <p:nvPr>
            <p:custDataLst>
              <p:tags r:id="rId1"/>
            </p:custDataLst>
            <p:extLst>
              <p:ext uri="{D42A27DB-BD31-4B8C-83A1-F6EECF244321}">
                <p14:modId xmlns:p14="http://schemas.microsoft.com/office/powerpoint/2010/main" val="161359349"/>
              </p:ext>
            </p:extLst>
          </p:nvPr>
        </p:nvGraphicFramePr>
        <p:xfrm>
          <a:off x="282575" y="1219200"/>
          <a:ext cx="8690243" cy="4918652"/>
        </p:xfrm>
        <a:graphic>
          <a:graphicData uri="http://schemas.openxmlformats.org/drawingml/2006/chart">
            <c:chart xmlns:c="http://schemas.openxmlformats.org/drawingml/2006/chart" xmlns:r="http://schemas.openxmlformats.org/officeDocument/2006/relationships" r:id="rId4"/>
          </a:graphicData>
        </a:graphic>
      </p:graphicFrame>
      <p:sp>
        <p:nvSpPr>
          <p:cNvPr id="2" name="Slide Number Placeholder 1"/>
          <p:cNvSpPr>
            <a:spLocks noGrp="1"/>
          </p:cNvSpPr>
          <p:nvPr>
            <p:ph type="sldNum" sz="quarter" idx="10"/>
          </p:nvPr>
        </p:nvSpPr>
        <p:spPr/>
        <p:txBody>
          <a:bodyPr/>
          <a:lstStyle/>
          <a:p>
            <a:pPr>
              <a:defRPr/>
            </a:pPr>
            <a:fld id="{4F383B98-3159-4143-9D9B-82A6656DFD57}" type="slidenum">
              <a:rPr lang="en-US" smtClean="0"/>
              <a:pPr>
                <a:defRPr/>
              </a:pPr>
              <a:t>17</a:t>
            </a:fld>
            <a:endParaRPr lang="en-US" dirty="0"/>
          </a:p>
        </p:txBody>
      </p:sp>
      <p:sp>
        <p:nvSpPr>
          <p:cNvPr id="3" name="Rectangle 2">
            <a:extLst>
              <a:ext uri="{FF2B5EF4-FFF2-40B4-BE49-F238E27FC236}">
                <a16:creationId xmlns:a16="http://schemas.microsoft.com/office/drawing/2014/main" id="{5DB78C1E-7098-3247-BEAC-EB5B189CCDB0}"/>
              </a:ext>
            </a:extLst>
          </p:cNvPr>
          <p:cNvSpPr/>
          <p:nvPr/>
        </p:nvSpPr>
        <p:spPr>
          <a:xfrm>
            <a:off x="5924818" y="1593340"/>
            <a:ext cx="3048000" cy="4170372"/>
          </a:xfrm>
          <a:prstGeom prst="rect">
            <a:avLst/>
          </a:prstGeom>
        </p:spPr>
        <p:txBody>
          <a:bodyPr wrap="square">
            <a:spAutoFit/>
          </a:bodyPr>
          <a:lstStyle/>
          <a:p>
            <a:pPr marR="0" lvl="0" algn="ctr" defTabSz="914400" eaLnBrk="1" fontAlgn="auto" latinLnBrk="0" hangingPunct="1">
              <a:lnSpc>
                <a:spcPct val="100000"/>
              </a:lnSpc>
              <a:spcBef>
                <a:spcPts val="0"/>
              </a:spcBef>
              <a:spcAft>
                <a:spcPts val="0"/>
              </a:spcAft>
              <a:buClrTx/>
              <a:buSzTx/>
              <a:tabLst/>
              <a:defRPr/>
            </a:pPr>
            <a:r>
              <a:rPr lang="en-US" sz="1400" b="1" u="sng" kern="0" dirty="0">
                <a:solidFill>
                  <a:srgbClr val="1F2A44"/>
                </a:solidFill>
                <a:latin typeface="Garamond"/>
              </a:rPr>
              <a:t>Items</a:t>
            </a:r>
          </a:p>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 b="1" u="sng" kern="0" dirty="0">
              <a:solidFill>
                <a:srgbClr val="1F2A44"/>
              </a:solidFill>
              <a:latin typeface="Garamond"/>
            </a:endParaRP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Verbal comments</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Witnessed discrimination</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Cyberbullying (e.g., emails, texts, social media)</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Heard insensitive or disparaging remarks about race/ethnicity from faculty</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Heard insensitive or disparaging remarks about race/ethnicity from students</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Exclusion (e.g., from gatherings, events)</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Heard insensitive or disparaging remarks about race/ethnicity from staff</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Offensive visual images or items</a:t>
            </a:r>
          </a:p>
          <a:p>
            <a:pPr marL="171450" lvl="0" indent="-171450" eaLnBrk="1" fontAlgn="auto" hangingPunct="1">
              <a:spcBef>
                <a:spcPts val="0"/>
              </a:spcBef>
              <a:spcAft>
                <a:spcPts val="0"/>
              </a:spcAft>
              <a:buFont typeface="Arial" panose="020B0604020202020204" pitchFamily="34" charset="0"/>
              <a:buChar char="•"/>
            </a:pPr>
            <a:endParaRPr lang="en-US" sz="1200" kern="0" dirty="0">
              <a:solidFill>
                <a:srgbClr val="7680AC">
                  <a:lumMod val="75000"/>
                </a:srgbClr>
              </a:solidFill>
              <a:latin typeface="Garamond"/>
            </a:endParaRPr>
          </a:p>
          <a:p>
            <a:pPr marL="171450" lvl="0" indent="-171450" eaLnBrk="1" fontAlgn="auto" hangingPunct="1">
              <a:spcBef>
                <a:spcPts val="0"/>
              </a:spcBef>
              <a:spcAft>
                <a:spcPts val="0"/>
              </a:spcAft>
              <a:buFont typeface="Arial" panose="020B0604020202020204" pitchFamily="34" charset="0"/>
              <a:buChar char="•"/>
            </a:pPr>
            <a:endParaRPr lang="en-US" sz="1200" kern="0" dirty="0">
              <a:solidFill>
                <a:srgbClr val="7680AC">
                  <a:lumMod val="75000"/>
                </a:srgbClr>
              </a:solidFill>
              <a:latin typeface="Garamond"/>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4"/>
          <p:cNvSpPr txBox="1">
            <a:spLocks noGrp="1"/>
          </p:cNvSpPr>
          <p:nvPr/>
        </p:nvSpPr>
        <p:spPr bwMode="auto">
          <a:xfrm>
            <a:off x="8763000" y="6400800"/>
            <a:ext cx="381000" cy="457200"/>
          </a:xfrm>
          <a:prstGeom prst="rect">
            <a:avLst/>
          </a:prstGeom>
          <a:noFill/>
          <a:ln w="9525">
            <a:noFill/>
            <a:miter lim="800000"/>
            <a:headEnd/>
            <a:tailEnd/>
          </a:ln>
        </p:spPr>
        <p:txBody>
          <a:bodyPr anchor="b"/>
          <a:lstStyle/>
          <a:p>
            <a:pPr algn="r" eaLnBrk="1" hangingPunct="1"/>
            <a:fld id="{82A6FB72-1B76-4E57-86C7-9B55BDEBCCA4}" type="slidenum">
              <a:rPr lang="en-US" sz="1200"/>
              <a:pPr algn="r" eaLnBrk="1" hangingPunct="1"/>
              <a:t>18</a:t>
            </a:fld>
            <a:endParaRPr lang="en-US" sz="1200"/>
          </a:p>
        </p:txBody>
      </p:sp>
      <p:sp>
        <p:nvSpPr>
          <p:cNvPr id="11" name="Footer Placeholder 6"/>
          <p:cNvSpPr>
            <a:spLocks noGrp="1"/>
          </p:cNvSpPr>
          <p:nvPr>
            <p:ph type="ftr" sz="quarter" idx="11"/>
          </p:nvPr>
        </p:nvSpPr>
        <p:spPr>
          <a:noFill/>
        </p:spPr>
        <p:txBody>
          <a:bodyPr/>
          <a:lstStyle/>
          <a:p>
            <a:r>
              <a:rPr lang="en-US"/>
              <a:t>2018-19 Diverse Learning Environments Survey</a:t>
            </a:r>
            <a:endParaRPr lang="en-US" dirty="0"/>
          </a:p>
        </p:txBody>
      </p:sp>
      <p:sp>
        <p:nvSpPr>
          <p:cNvPr id="11268" name="Rectangle 2"/>
          <p:cNvSpPr>
            <a:spLocks noGrp="1" noChangeArrowheads="1"/>
          </p:cNvSpPr>
          <p:nvPr>
            <p:ph type="title" idx="4294967295"/>
          </p:nvPr>
        </p:nvSpPr>
        <p:spPr>
          <a:xfrm>
            <a:off x="1143000" y="227013"/>
            <a:ext cx="7162800" cy="1677987"/>
          </a:xfrm>
        </p:spPr>
        <p:txBody>
          <a:bodyPr/>
          <a:lstStyle/>
          <a:p>
            <a:pPr>
              <a:defRPr/>
            </a:pPr>
            <a:r>
              <a:rPr lang="en-US" sz="1600" dirty="0">
                <a:solidFill>
                  <a:schemeClr val="tx1">
                    <a:lumMod val="50000"/>
                  </a:schemeClr>
                </a:solidFill>
              </a:rPr>
              <a:t> </a:t>
            </a:r>
            <a:r>
              <a:rPr lang="en-US" dirty="0">
                <a:solidFill>
                  <a:schemeClr val="bg1"/>
                </a:solidFill>
              </a:rPr>
              <a:t>Harassment</a:t>
            </a:r>
            <a:br>
              <a:rPr lang="en-US" dirty="0">
                <a:solidFill>
                  <a:schemeClr val="bg1"/>
                </a:solidFill>
              </a:rPr>
            </a:br>
            <a:r>
              <a:rPr lang="en-US" sz="1600" i="1" dirty="0">
                <a:solidFill>
                  <a:schemeClr val="tx1"/>
                </a:solidFill>
              </a:rPr>
              <a:t/>
            </a:r>
            <a:br>
              <a:rPr lang="en-US" sz="1600" i="1" dirty="0">
                <a:solidFill>
                  <a:schemeClr val="tx1"/>
                </a:solidFill>
              </a:rPr>
            </a:br>
            <a:r>
              <a:rPr lang="en-US" sz="1600" b="0" dirty="0"/>
              <a:t> </a:t>
            </a:r>
            <a:r>
              <a:rPr lang="en-US" sz="1800" b="0" i="1" dirty="0">
                <a:solidFill>
                  <a:schemeClr val="accent2"/>
                </a:solidFill>
              </a:rPr>
              <a:t>Harassment</a:t>
            </a:r>
            <a:r>
              <a:rPr lang="en-US" sz="1800" b="0" dirty="0">
                <a:solidFill>
                  <a:schemeClr val="accent2"/>
                </a:solidFill>
              </a:rPr>
              <a:t> measures the frequency that students experience threats or harassment.</a:t>
            </a:r>
          </a:p>
        </p:txBody>
      </p:sp>
      <p:graphicFrame>
        <p:nvGraphicFramePr>
          <p:cNvPr id="8" name="Harassment"/>
          <p:cNvGraphicFramePr>
            <a:graphicFrameLocks noChangeAspect="1"/>
          </p:cNvGraphicFramePr>
          <p:nvPr>
            <p:custDataLst>
              <p:tags r:id="rId1"/>
            </p:custDataLst>
            <p:extLst>
              <p:ext uri="{D42A27DB-BD31-4B8C-83A1-F6EECF244321}">
                <p14:modId xmlns:p14="http://schemas.microsoft.com/office/powerpoint/2010/main" val="1689652747"/>
              </p:ext>
            </p:extLst>
          </p:nvPr>
        </p:nvGraphicFramePr>
        <p:xfrm>
          <a:off x="84562" y="1360318"/>
          <a:ext cx="8861425" cy="4772812"/>
        </p:xfrm>
        <a:graphic>
          <a:graphicData uri="http://schemas.openxmlformats.org/drawingml/2006/chart">
            <c:chart xmlns:c="http://schemas.openxmlformats.org/drawingml/2006/chart" xmlns:r="http://schemas.openxmlformats.org/officeDocument/2006/relationships" r:id="rId4"/>
          </a:graphicData>
        </a:graphic>
      </p:graphicFrame>
      <p:sp>
        <p:nvSpPr>
          <p:cNvPr id="2" name="Slide Number Placeholder 1"/>
          <p:cNvSpPr>
            <a:spLocks noGrp="1"/>
          </p:cNvSpPr>
          <p:nvPr>
            <p:ph type="sldNum" sz="quarter" idx="10"/>
          </p:nvPr>
        </p:nvSpPr>
        <p:spPr/>
        <p:txBody>
          <a:bodyPr/>
          <a:lstStyle/>
          <a:p>
            <a:pPr>
              <a:defRPr/>
            </a:pPr>
            <a:fld id="{4F383B98-3159-4143-9D9B-82A6656DFD57}" type="slidenum">
              <a:rPr lang="en-US" smtClean="0"/>
              <a:pPr>
                <a:defRPr/>
              </a:pPr>
              <a:t>18</a:t>
            </a:fld>
            <a:endParaRPr lang="en-US" dirty="0"/>
          </a:p>
        </p:txBody>
      </p:sp>
      <p:sp>
        <p:nvSpPr>
          <p:cNvPr id="3" name="Rectangle 2">
            <a:extLst>
              <a:ext uri="{FF2B5EF4-FFF2-40B4-BE49-F238E27FC236}">
                <a16:creationId xmlns:a16="http://schemas.microsoft.com/office/drawing/2014/main" id="{2088AF9D-5AC5-E246-89EF-184D8A24E118}"/>
              </a:ext>
            </a:extLst>
          </p:cNvPr>
          <p:cNvSpPr/>
          <p:nvPr/>
        </p:nvSpPr>
        <p:spPr>
          <a:xfrm>
            <a:off x="6126587" y="1944836"/>
            <a:ext cx="2819400" cy="3262432"/>
          </a:xfrm>
          <a:prstGeom prst="rect">
            <a:avLst/>
          </a:prstGeom>
        </p:spPr>
        <p:txBody>
          <a:bodyPr wrap="square">
            <a:spAutoFit/>
          </a:bodyPr>
          <a:lstStyle/>
          <a:p>
            <a:pPr marR="0" lvl="0" algn="ctr" defTabSz="914400" eaLnBrk="1" fontAlgn="auto" latinLnBrk="0" hangingPunct="1">
              <a:lnSpc>
                <a:spcPct val="100000"/>
              </a:lnSpc>
              <a:spcBef>
                <a:spcPts val="0"/>
              </a:spcBef>
              <a:spcAft>
                <a:spcPts val="0"/>
              </a:spcAft>
              <a:buClrTx/>
              <a:buSzTx/>
              <a:tabLst/>
              <a:defRPr/>
            </a:pPr>
            <a:r>
              <a:rPr lang="en-US" sz="1400" b="1" u="sng" kern="0" dirty="0">
                <a:solidFill>
                  <a:srgbClr val="1F2A44"/>
                </a:solidFill>
                <a:latin typeface="Garamond"/>
              </a:rPr>
              <a:t>Items</a:t>
            </a:r>
          </a:p>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b="1" u="sng" kern="0" dirty="0">
              <a:solidFill>
                <a:srgbClr val="1F2A44"/>
              </a:solidFill>
              <a:latin typeface="Garamond"/>
            </a:endParaRP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Physical assaults or injuries</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Threats of physical violence</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Anonymous phone calls</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Damage to personal property</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Reported an incident of sexual harassment to a campus authority</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Reported an incident of discrimination to a campus authority </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Been sexually harassed</a:t>
            </a:r>
          </a:p>
          <a:p>
            <a:pPr marL="171450" lvl="0" indent="-171450" eaLnBrk="1" fontAlgn="auto" hangingPunct="1">
              <a:spcBef>
                <a:spcPts val="0"/>
              </a:spcBef>
              <a:spcAft>
                <a:spcPts val="0"/>
              </a:spcAft>
              <a:buFont typeface="Arial" panose="020B0604020202020204" pitchFamily="34" charset="0"/>
              <a:buChar char="•"/>
            </a:pPr>
            <a:endParaRPr lang="en-US" sz="1200" kern="0" dirty="0">
              <a:solidFill>
                <a:srgbClr val="7680AC">
                  <a:lumMod val="75000"/>
                </a:srgbClr>
              </a:solidFill>
              <a:latin typeface="Garamond"/>
            </a:endParaRPr>
          </a:p>
          <a:p>
            <a:pPr marL="171450" lvl="0" indent="-171450" eaLnBrk="1" fontAlgn="auto" hangingPunct="1">
              <a:spcBef>
                <a:spcPts val="0"/>
              </a:spcBef>
              <a:spcAft>
                <a:spcPts val="0"/>
              </a:spcAft>
              <a:buFont typeface="Arial" panose="020B0604020202020204" pitchFamily="34" charset="0"/>
              <a:buChar char="•"/>
            </a:pPr>
            <a:endParaRPr lang="en-US" sz="1200" kern="0" dirty="0">
              <a:solidFill>
                <a:srgbClr val="7680AC">
                  <a:lumMod val="75000"/>
                </a:srgbClr>
              </a:solidFill>
              <a:latin typeface="Garamond"/>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Slide Number Placeholder 4"/>
          <p:cNvSpPr txBox="1">
            <a:spLocks noGrp="1"/>
          </p:cNvSpPr>
          <p:nvPr/>
        </p:nvSpPr>
        <p:spPr bwMode="auto">
          <a:xfrm>
            <a:off x="8763000" y="6400800"/>
            <a:ext cx="381000" cy="457200"/>
          </a:xfrm>
          <a:prstGeom prst="rect">
            <a:avLst/>
          </a:prstGeom>
          <a:noFill/>
          <a:ln w="9525">
            <a:noFill/>
            <a:miter lim="800000"/>
            <a:headEnd/>
            <a:tailEnd/>
          </a:ln>
        </p:spPr>
        <p:txBody>
          <a:bodyPr anchor="b"/>
          <a:lstStyle/>
          <a:p>
            <a:pPr algn="r" eaLnBrk="1" hangingPunct="1"/>
            <a:fld id="{D63FD07C-741F-4FD6-86F9-6FC7147A2CE9}" type="slidenum">
              <a:rPr lang="en-US" sz="1200"/>
              <a:pPr algn="r" eaLnBrk="1" hangingPunct="1"/>
              <a:t>19</a:t>
            </a:fld>
            <a:endParaRPr lang="en-US" sz="1200"/>
          </a:p>
        </p:txBody>
      </p:sp>
      <p:sp>
        <p:nvSpPr>
          <p:cNvPr id="11" name="Footer Placeholder 6"/>
          <p:cNvSpPr>
            <a:spLocks noGrp="1"/>
          </p:cNvSpPr>
          <p:nvPr>
            <p:ph type="ftr" sz="quarter" idx="11"/>
          </p:nvPr>
        </p:nvSpPr>
        <p:spPr>
          <a:xfrm>
            <a:off x="0" y="6477000"/>
            <a:ext cx="3124200" cy="381000"/>
          </a:xfrm>
          <a:noFill/>
        </p:spPr>
        <p:txBody>
          <a:bodyPr/>
          <a:lstStyle/>
          <a:p>
            <a:r>
              <a:rPr lang="en-US"/>
              <a:t>2018-19 Diverse Learning Environments Survey</a:t>
            </a:r>
            <a:endParaRPr lang="en-US" dirty="0">
              <a:solidFill>
                <a:srgbClr val="767FAC"/>
              </a:solidFill>
            </a:endParaRPr>
          </a:p>
        </p:txBody>
      </p:sp>
      <p:sp>
        <p:nvSpPr>
          <p:cNvPr id="11268" name="Rectangle 2"/>
          <p:cNvSpPr>
            <a:spLocks noGrp="1" noChangeArrowheads="1"/>
          </p:cNvSpPr>
          <p:nvPr>
            <p:ph type="title" idx="4294967295"/>
          </p:nvPr>
        </p:nvSpPr>
        <p:spPr>
          <a:xfrm>
            <a:off x="914400" y="227013"/>
            <a:ext cx="7315200" cy="1068387"/>
          </a:xfrm>
        </p:spPr>
        <p:txBody>
          <a:bodyPr/>
          <a:lstStyle/>
          <a:p>
            <a:pPr>
              <a:defRPr/>
            </a:pPr>
            <a:r>
              <a:rPr lang="en-US" dirty="0">
                <a:solidFill>
                  <a:schemeClr val="bg1"/>
                </a:solidFill>
              </a:rPr>
              <a:t> Conversations Across Difference</a:t>
            </a:r>
            <a:br>
              <a:rPr lang="en-US" dirty="0">
                <a:solidFill>
                  <a:schemeClr val="bg1"/>
                </a:solidFill>
              </a:rPr>
            </a:br>
            <a:r>
              <a:rPr lang="en-US" sz="1600" i="1" dirty="0">
                <a:solidFill>
                  <a:schemeClr val="tx1"/>
                </a:solidFill>
              </a:rPr>
              <a:t/>
            </a:r>
            <a:br>
              <a:rPr lang="en-US" sz="1600" i="1" dirty="0">
                <a:solidFill>
                  <a:schemeClr val="tx1"/>
                </a:solidFill>
              </a:rPr>
            </a:br>
            <a:r>
              <a:rPr lang="en-US" sz="1600" dirty="0"/>
              <a:t> </a:t>
            </a:r>
            <a:r>
              <a:rPr lang="en-US" sz="1800" b="0" dirty="0">
                <a:solidFill>
                  <a:srgbClr val="2FBAA3"/>
                </a:solidFill>
              </a:rPr>
              <a:t>Measures how often students have in-depth conversations with diverse peers. </a:t>
            </a:r>
            <a:r>
              <a:rPr lang="en-US" sz="1800" b="0" dirty="0" smtClean="0">
                <a:solidFill>
                  <a:schemeClr val="accent2"/>
                </a:solidFill>
              </a:rPr>
              <a:t>Students </a:t>
            </a:r>
            <a:r>
              <a:rPr lang="en-US" sz="1800" b="0" dirty="0">
                <a:solidFill>
                  <a:schemeClr val="accent2"/>
                </a:solidFill>
              </a:rPr>
              <a:t>who engage with diverse peers are more likely to achieve change across a wide range of student learning outcomes.</a:t>
            </a:r>
          </a:p>
        </p:txBody>
      </p:sp>
      <p:graphicFrame>
        <p:nvGraphicFramePr>
          <p:cNvPr id="8" name="Conv Across Diff"/>
          <p:cNvGraphicFramePr>
            <a:graphicFrameLocks noChangeAspect="1"/>
          </p:cNvGraphicFramePr>
          <p:nvPr>
            <p:custDataLst>
              <p:tags r:id="rId1"/>
            </p:custDataLst>
            <p:extLst>
              <p:ext uri="{D42A27DB-BD31-4B8C-83A1-F6EECF244321}">
                <p14:modId xmlns:p14="http://schemas.microsoft.com/office/powerpoint/2010/main" val="2998585923"/>
              </p:ext>
            </p:extLst>
          </p:nvPr>
        </p:nvGraphicFramePr>
        <p:xfrm>
          <a:off x="141287" y="1447800"/>
          <a:ext cx="8861425" cy="4798337"/>
        </p:xfrm>
        <a:graphic>
          <a:graphicData uri="http://schemas.openxmlformats.org/drawingml/2006/chart">
            <c:chart xmlns:c="http://schemas.openxmlformats.org/drawingml/2006/chart" xmlns:r="http://schemas.openxmlformats.org/officeDocument/2006/relationships" r:id="rId4"/>
          </a:graphicData>
        </a:graphic>
      </p:graphicFrame>
      <p:sp>
        <p:nvSpPr>
          <p:cNvPr id="2" name="Slide Number Placeholder 1"/>
          <p:cNvSpPr>
            <a:spLocks noGrp="1"/>
          </p:cNvSpPr>
          <p:nvPr>
            <p:ph type="sldNum" sz="quarter" idx="10"/>
          </p:nvPr>
        </p:nvSpPr>
        <p:spPr/>
        <p:txBody>
          <a:bodyPr/>
          <a:lstStyle/>
          <a:p>
            <a:pPr>
              <a:defRPr/>
            </a:pPr>
            <a:fld id="{4F383B98-3159-4143-9D9B-82A6656DFD57}" type="slidenum">
              <a:rPr lang="en-US" smtClean="0"/>
              <a:pPr>
                <a:defRPr/>
              </a:pPr>
              <a:t>19</a:t>
            </a:fld>
            <a:endParaRPr lang="en-US" dirty="0"/>
          </a:p>
        </p:txBody>
      </p:sp>
      <p:sp>
        <p:nvSpPr>
          <p:cNvPr id="3" name="Rectangle 2">
            <a:extLst>
              <a:ext uri="{FF2B5EF4-FFF2-40B4-BE49-F238E27FC236}">
                <a16:creationId xmlns:a16="http://schemas.microsoft.com/office/drawing/2014/main" id="{27C2B5BB-0C53-A148-B4F9-13EF6C228C7B}"/>
              </a:ext>
            </a:extLst>
          </p:cNvPr>
          <p:cNvSpPr/>
          <p:nvPr/>
        </p:nvSpPr>
        <p:spPr>
          <a:xfrm>
            <a:off x="5943600" y="1952458"/>
            <a:ext cx="2819400" cy="3939540"/>
          </a:xfrm>
          <a:prstGeom prst="rect">
            <a:avLst/>
          </a:prstGeom>
        </p:spPr>
        <p:txBody>
          <a:bodyPr wrap="square">
            <a:spAutoFit/>
          </a:bodyPr>
          <a:lstStyle/>
          <a:p>
            <a:pPr marR="0" lvl="0" algn="ctr" defTabSz="914400" eaLnBrk="1" fontAlgn="auto" latinLnBrk="0" hangingPunct="1">
              <a:lnSpc>
                <a:spcPct val="100000"/>
              </a:lnSpc>
              <a:spcBef>
                <a:spcPts val="0"/>
              </a:spcBef>
              <a:spcAft>
                <a:spcPts val="0"/>
              </a:spcAft>
              <a:buClrTx/>
              <a:buSzTx/>
              <a:tabLst/>
              <a:defRPr/>
            </a:pPr>
            <a:r>
              <a:rPr lang="en-US" sz="1400" b="1" u="sng" kern="0" dirty="0" smtClean="0">
                <a:solidFill>
                  <a:srgbClr val="1F2A44"/>
                </a:solidFill>
                <a:latin typeface="Garamond"/>
              </a:rPr>
              <a:t>Items</a:t>
            </a:r>
            <a:br>
              <a:rPr lang="en-US" sz="1400" b="1" u="sng" kern="0" dirty="0" smtClean="0">
                <a:solidFill>
                  <a:srgbClr val="1F2A44"/>
                </a:solidFill>
                <a:latin typeface="Garamond"/>
              </a:rPr>
            </a:br>
            <a:endParaRPr lang="en-US" sz="1400" b="1" u="sng" kern="0" dirty="0" smtClean="0">
              <a:solidFill>
                <a:srgbClr val="1F2A44"/>
              </a:solidFill>
              <a:latin typeface="Garamond"/>
            </a:endParaRPr>
          </a:p>
          <a:p>
            <a:pPr algn="ctr" eaLnBrk="1" fontAlgn="auto" hangingPunct="1">
              <a:spcBef>
                <a:spcPts val="0"/>
              </a:spcBef>
              <a:spcAft>
                <a:spcPts val="0"/>
              </a:spcAft>
              <a:defRPr/>
            </a:pPr>
            <a:r>
              <a:rPr lang="en-US" sz="1400" b="1" kern="0" dirty="0">
                <a:solidFill>
                  <a:srgbClr val="1F2A44"/>
                </a:solidFill>
                <a:latin typeface="Garamond"/>
              </a:rPr>
              <a:t> How often in the past year did you interact with someone:</a:t>
            </a:r>
          </a:p>
          <a:p>
            <a:pPr marR="0" lvl="0" algn="ctr" defTabSz="914400" eaLnBrk="1" fontAlgn="auto" latinLnBrk="0" hangingPunct="1">
              <a:lnSpc>
                <a:spcPct val="100000"/>
              </a:lnSpc>
              <a:spcBef>
                <a:spcPts val="0"/>
              </a:spcBef>
              <a:spcAft>
                <a:spcPts val="0"/>
              </a:spcAft>
              <a:buClrTx/>
              <a:buSzTx/>
              <a:tabLst/>
              <a:defRPr/>
            </a:pPr>
            <a:endParaRPr lang="en-US" sz="1400" b="1" u="sng" kern="0" dirty="0">
              <a:solidFill>
                <a:srgbClr val="1F2A44"/>
              </a:solidFill>
              <a:latin typeface="Garamond"/>
            </a:endParaRP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From a socioeconomic class different from your own</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From a religion different </a:t>
            </a:r>
            <a:r>
              <a:rPr lang="en-US" sz="1400" b="1" kern="0" dirty="0" smtClean="0">
                <a:solidFill>
                  <a:srgbClr val="1F2A44"/>
                </a:solidFill>
                <a:latin typeface="Garamond"/>
              </a:rPr>
              <a:t>from </a:t>
            </a:r>
            <a:r>
              <a:rPr lang="en-US" sz="1400" b="1" kern="0" dirty="0">
                <a:solidFill>
                  <a:srgbClr val="1F2A44"/>
                </a:solidFill>
                <a:latin typeface="Garamond"/>
              </a:rPr>
              <a:t>your own</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Of a sexual orientation different from your own</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From a country other than your own</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With a disability</a:t>
            </a:r>
          </a:p>
          <a:p>
            <a:pPr marL="285750" lvl="0" indent="-166688" eaLnBrk="1" fontAlgn="auto" hangingPunct="1">
              <a:spcBef>
                <a:spcPts val="0"/>
              </a:spcBef>
              <a:spcAft>
                <a:spcPts val="0"/>
              </a:spcAft>
              <a:buFont typeface="Arial" panose="020B0604020202020204" pitchFamily="34" charset="0"/>
              <a:buChar char="•"/>
            </a:pPr>
            <a:r>
              <a:rPr lang="en-US" sz="1400" b="1" kern="0" dirty="0">
                <a:solidFill>
                  <a:srgbClr val="1F2A44"/>
                </a:solidFill>
                <a:latin typeface="Garamond"/>
              </a:rPr>
              <a:t>Discuss issues related to sexism, gender differences or gender equity</a:t>
            </a:r>
          </a:p>
          <a:p>
            <a:pPr marL="171450" lvl="0" indent="-171450" eaLnBrk="1" fontAlgn="auto" hangingPunct="1">
              <a:spcBef>
                <a:spcPts val="0"/>
              </a:spcBef>
              <a:spcAft>
                <a:spcPts val="0"/>
              </a:spcAft>
              <a:buFont typeface="Arial" panose="020B0604020202020204" pitchFamily="34" charset="0"/>
              <a:buChar char="•"/>
            </a:pPr>
            <a:endParaRPr lang="en-US" sz="1200" kern="0" dirty="0">
              <a:solidFill>
                <a:srgbClr val="7680AC">
                  <a:lumMod val="75000"/>
                </a:srgbClr>
              </a:solidFill>
              <a:latin typeface="Garamond"/>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3" name="Rectangle 5"/>
          <p:cNvSpPr>
            <a:spLocks noGrp="1" noChangeArrowheads="1"/>
          </p:cNvSpPr>
          <p:nvPr>
            <p:ph type="title"/>
          </p:nvPr>
        </p:nvSpPr>
        <p:spPr>
          <a:xfrm>
            <a:off x="914400" y="0"/>
            <a:ext cx="8229600" cy="1143000"/>
          </a:xfrm>
        </p:spPr>
        <p:txBody>
          <a:bodyPr/>
          <a:lstStyle/>
          <a:p>
            <a:pPr eaLnBrk="1" hangingPunct="1">
              <a:defRPr/>
            </a:pPr>
            <a:r>
              <a:rPr lang="en-US" dirty="0">
                <a:solidFill>
                  <a:schemeClr val="bg1"/>
                </a:solidFill>
              </a:rPr>
              <a:t>Table of Contents</a:t>
            </a:r>
          </a:p>
        </p:txBody>
      </p:sp>
      <p:sp>
        <p:nvSpPr>
          <p:cNvPr id="35844" name="Rectangle 6"/>
          <p:cNvSpPr>
            <a:spLocks noGrp="1" noChangeArrowheads="1"/>
          </p:cNvSpPr>
          <p:nvPr>
            <p:ph sz="half" idx="1"/>
          </p:nvPr>
        </p:nvSpPr>
        <p:spPr>
          <a:xfrm>
            <a:off x="914400" y="1447800"/>
            <a:ext cx="3962400" cy="5029200"/>
          </a:xfrm>
        </p:spPr>
        <p:txBody>
          <a:bodyPr/>
          <a:lstStyle/>
          <a:p>
            <a:pPr eaLnBrk="1" hangingPunct="1">
              <a:spcBef>
                <a:spcPts val="400"/>
              </a:spcBef>
              <a:buClr>
                <a:srgbClr val="7680AC"/>
              </a:buClr>
              <a:defRPr/>
            </a:pPr>
            <a:r>
              <a:rPr lang="en-US" sz="1400" u="sng" dirty="0">
                <a:solidFill>
                  <a:schemeClr val="accent2"/>
                </a:solidFill>
                <a:latin typeface="Franklin Gothic Book" panose="020B0503020102020204" pitchFamily="34" charset="0"/>
                <a:hlinkClick r:id="rId3" action="ppaction://hlinksldjump"/>
              </a:rPr>
              <a:t>Demographics</a:t>
            </a:r>
            <a:endParaRPr lang="en-US" sz="1400" u="sng" dirty="0">
              <a:solidFill>
                <a:schemeClr val="accent2"/>
              </a:solidFill>
              <a:latin typeface="Franklin Gothic Book" panose="020B0503020102020204" pitchFamily="34" charset="0"/>
            </a:endParaRPr>
          </a:p>
          <a:p>
            <a:pPr lvl="1" eaLnBrk="1" hangingPunct="1">
              <a:spcBef>
                <a:spcPts val="400"/>
              </a:spcBef>
              <a:buClr>
                <a:srgbClr val="7680AC"/>
              </a:buClr>
              <a:buFontTx/>
              <a:buNone/>
              <a:defRPr/>
            </a:pPr>
            <a:r>
              <a:rPr lang="en-US" sz="1400" dirty="0" smtClean="0">
                <a:solidFill>
                  <a:schemeClr val="bg1"/>
                </a:solidFill>
                <a:latin typeface="Franklin Gothic Book" panose="020B0503020102020204" pitchFamily="34" charset="0"/>
                <a:hlinkClick r:id="rId4" action="ppaction://hlinksldjump"/>
              </a:rPr>
              <a:t>Gender </a:t>
            </a:r>
            <a:r>
              <a:rPr lang="en-US" sz="1400" dirty="0">
                <a:solidFill>
                  <a:schemeClr val="bg1"/>
                </a:solidFill>
                <a:latin typeface="Franklin Gothic Book" panose="020B0503020102020204" pitchFamily="34" charset="0"/>
                <a:hlinkClick r:id="rId4" action="ppaction://hlinksldjump"/>
              </a:rPr>
              <a:t>Identity</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4" action="ppaction://hlinksldjump"/>
              </a:rPr>
              <a:t>Sexual Orientation</a:t>
            </a:r>
            <a:endParaRPr lang="en-US" sz="1400" dirty="0">
              <a:solidFill>
                <a:schemeClr val="bg1"/>
              </a:solidFill>
              <a:latin typeface="Franklin Gothic Book" panose="020B0503020102020204" pitchFamily="34" charset="0"/>
              <a:hlinkClick r:id="rId5" action="ppaction://hlinksldjump"/>
            </a:endParaRPr>
          </a:p>
          <a:p>
            <a:pPr lvl="1" eaLnBrk="1" hangingPunct="1">
              <a:spcBef>
                <a:spcPts val="400"/>
              </a:spcBef>
              <a:buClr>
                <a:srgbClr val="7680AC"/>
              </a:buClr>
              <a:buNone/>
              <a:defRPr/>
            </a:pPr>
            <a:r>
              <a:rPr lang="en-US" sz="1400" dirty="0">
                <a:solidFill>
                  <a:schemeClr val="bg1"/>
                </a:solidFill>
                <a:latin typeface="Franklin Gothic Book" panose="020B0503020102020204" pitchFamily="34" charset="0"/>
                <a:hlinkClick r:id="rId6" action="ppaction://hlinksldjump"/>
              </a:rPr>
              <a:t>Race/Ethnicity</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7" action="ppaction://hlinksldjump"/>
              </a:rPr>
              <a:t>Class </a:t>
            </a:r>
            <a:r>
              <a:rPr lang="en-US" sz="1400" dirty="0" smtClean="0">
                <a:solidFill>
                  <a:schemeClr val="bg1"/>
                </a:solidFill>
                <a:latin typeface="Franklin Gothic Book" panose="020B0503020102020204" pitchFamily="34" charset="0"/>
                <a:hlinkClick r:id="rId7" action="ppaction://hlinksldjump"/>
              </a:rPr>
              <a:t>Year or Credits </a:t>
            </a:r>
            <a:r>
              <a:rPr lang="en-US" sz="1400" dirty="0">
                <a:solidFill>
                  <a:schemeClr val="bg1"/>
                </a:solidFill>
                <a:latin typeface="Franklin Gothic Book" panose="020B0503020102020204" pitchFamily="34" charset="0"/>
                <a:hlinkClick r:id="rId7" action="ppaction://hlinksldjump"/>
              </a:rPr>
              <a:t>Completed</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endParaRPr lang="en-US" sz="1400" dirty="0">
              <a:solidFill>
                <a:schemeClr val="bg1"/>
              </a:solidFill>
              <a:latin typeface="Franklin Gothic Book" panose="020B0503020102020204" pitchFamily="34" charset="0"/>
            </a:endParaRPr>
          </a:p>
          <a:p>
            <a:pPr eaLnBrk="1" hangingPunct="1">
              <a:spcBef>
                <a:spcPts val="400"/>
              </a:spcBef>
              <a:buClr>
                <a:srgbClr val="7680AC"/>
              </a:buClr>
              <a:defRPr/>
            </a:pPr>
            <a:r>
              <a:rPr lang="en-US" sz="1400" u="sng" dirty="0">
                <a:solidFill>
                  <a:schemeClr val="accent2"/>
                </a:solidFill>
                <a:latin typeface="Franklin Gothic Book" panose="020B0503020102020204" pitchFamily="34" charset="0"/>
                <a:hlinkClick r:id="rId8" action="ppaction://hlinksldjump"/>
              </a:rPr>
              <a:t>Campus Climate</a:t>
            </a:r>
            <a:endParaRPr lang="en-US" sz="1400" u="sng" dirty="0">
              <a:solidFill>
                <a:schemeClr val="accent2"/>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9" action="ppaction://hlinksldjump"/>
              </a:rPr>
              <a:t>Sense of Belonging</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10" action="ppaction://hlinksldjump"/>
              </a:rPr>
              <a:t>Academic Validation</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11" action="ppaction://hlinksldjump"/>
              </a:rPr>
              <a:t>General Interpersonal Validation</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12" action="ppaction://hlinksldjump"/>
              </a:rPr>
              <a:t>Institutional Commitment to Diversity</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13" action="ppaction://hlinksldjump"/>
              </a:rPr>
              <a:t>Discrimination and Bias</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14" action="ppaction://hlinksldjump"/>
              </a:rPr>
              <a:t>Harassment </a:t>
            </a:r>
            <a:endParaRPr lang="en-US" sz="1400" dirty="0">
              <a:solidFill>
                <a:schemeClr val="bg1"/>
              </a:solidFill>
              <a:latin typeface="Franklin Gothic Book" panose="020B0503020102020204" pitchFamily="34" charset="0"/>
            </a:endParaRPr>
          </a:p>
          <a:p>
            <a:pPr lvl="1" eaLnBrk="1" hangingPunct="1">
              <a:spcBef>
                <a:spcPts val="400"/>
              </a:spcBef>
              <a:buClr>
                <a:srgbClr val="7680AC"/>
              </a:buClr>
              <a:buFontTx/>
              <a:buNone/>
              <a:defRPr/>
            </a:pPr>
            <a:r>
              <a:rPr lang="en-US" sz="1400" dirty="0">
                <a:solidFill>
                  <a:schemeClr val="bg1"/>
                </a:solidFill>
                <a:latin typeface="Franklin Gothic Book" panose="020B0503020102020204" pitchFamily="34" charset="0"/>
                <a:hlinkClick r:id="rId15" action="ppaction://hlinksldjump"/>
              </a:rPr>
              <a:t>Conversations Across Difference</a:t>
            </a:r>
            <a:endParaRPr lang="en-US" sz="1400" dirty="0">
              <a:solidFill>
                <a:schemeClr val="bg1"/>
              </a:solidFill>
              <a:latin typeface="Franklin Gothic Book" panose="020B0503020102020204" pitchFamily="34" charset="0"/>
            </a:endParaRPr>
          </a:p>
          <a:p>
            <a:pPr lvl="1" eaLnBrk="1" hangingPunct="1">
              <a:lnSpc>
                <a:spcPct val="80000"/>
              </a:lnSpc>
              <a:spcBef>
                <a:spcPct val="30000"/>
              </a:spcBef>
              <a:buClr>
                <a:srgbClr val="7680AC"/>
              </a:buClr>
              <a:buFontTx/>
              <a:buNone/>
              <a:defRPr/>
            </a:pPr>
            <a:endParaRPr lang="en-US" sz="1400" dirty="0">
              <a:solidFill>
                <a:schemeClr val="bg1"/>
              </a:solidFill>
              <a:latin typeface="Franklin Gothic Book" panose="020B0503020102020204" pitchFamily="34" charset="0"/>
            </a:endParaRPr>
          </a:p>
          <a:p>
            <a:pPr lvl="1" eaLnBrk="1" hangingPunct="1">
              <a:lnSpc>
                <a:spcPct val="80000"/>
              </a:lnSpc>
              <a:spcBef>
                <a:spcPct val="30000"/>
              </a:spcBef>
              <a:buClr>
                <a:srgbClr val="7680AC"/>
              </a:buClr>
              <a:buFontTx/>
              <a:buNone/>
              <a:defRPr/>
            </a:pPr>
            <a:endParaRPr lang="en-US" sz="1400" dirty="0">
              <a:solidFill>
                <a:schemeClr val="bg1"/>
              </a:solidFill>
              <a:latin typeface="Franklin Gothic Book" panose="020B0503020102020204" pitchFamily="34" charset="0"/>
            </a:endParaRPr>
          </a:p>
        </p:txBody>
      </p:sp>
      <p:sp>
        <p:nvSpPr>
          <p:cNvPr id="35845" name="Rectangle 7"/>
          <p:cNvSpPr>
            <a:spLocks noGrp="1" noChangeArrowheads="1"/>
          </p:cNvSpPr>
          <p:nvPr>
            <p:ph sz="half" idx="2"/>
          </p:nvPr>
        </p:nvSpPr>
        <p:spPr>
          <a:xfrm>
            <a:off x="4953000" y="1447800"/>
            <a:ext cx="3886200" cy="5181600"/>
          </a:xfrm>
        </p:spPr>
        <p:txBody>
          <a:bodyPr/>
          <a:lstStyle/>
          <a:p>
            <a:pPr eaLnBrk="1" hangingPunct="1">
              <a:spcBef>
                <a:spcPct val="30000"/>
              </a:spcBef>
              <a:buClr>
                <a:srgbClr val="7680AC"/>
              </a:buClr>
              <a:defRPr/>
            </a:pPr>
            <a:r>
              <a:rPr lang="en-US" sz="1400" u="sng" dirty="0">
                <a:solidFill>
                  <a:schemeClr val="accent2"/>
                </a:solidFill>
                <a:latin typeface="Franklin Gothic Book" panose="020B0503020102020204" pitchFamily="34" charset="0"/>
                <a:hlinkClick r:id="rId16" action="ppaction://hlinksldjump"/>
              </a:rPr>
              <a:t>Institutional Practices</a:t>
            </a:r>
            <a:endParaRPr lang="en-US" sz="1400" u="sng" dirty="0">
              <a:solidFill>
                <a:schemeClr val="accent2"/>
              </a:solidFill>
              <a:latin typeface="Franklin Gothic Book" panose="020B0503020102020204" pitchFamily="34" charset="0"/>
            </a:endParaRPr>
          </a:p>
          <a:p>
            <a:pPr lvl="1" eaLnBrk="1" hangingPunct="1">
              <a:lnSpc>
                <a:spcPct val="80000"/>
              </a:lnSpc>
              <a:spcBef>
                <a:spcPts val="500"/>
              </a:spcBef>
              <a:buClr>
                <a:srgbClr val="7680AC"/>
              </a:buClr>
              <a:buFontTx/>
              <a:buNone/>
              <a:defRPr/>
            </a:pPr>
            <a:r>
              <a:rPr lang="en-US" sz="1400" dirty="0">
                <a:solidFill>
                  <a:schemeClr val="bg1"/>
                </a:solidFill>
                <a:latin typeface="Franklin Gothic Book" panose="020B0503020102020204" pitchFamily="34" charset="0"/>
                <a:hlinkClick r:id="rId17" action="ppaction://hlinksldjump"/>
              </a:rPr>
              <a:t>Curriculum of Inclusion</a:t>
            </a:r>
            <a:endParaRPr lang="en-US" sz="1400" dirty="0">
              <a:solidFill>
                <a:schemeClr val="bg1"/>
              </a:solidFill>
              <a:latin typeface="Franklin Gothic Book" panose="020B0503020102020204" pitchFamily="34" charset="0"/>
            </a:endParaRPr>
          </a:p>
          <a:p>
            <a:pPr lvl="1" eaLnBrk="1" hangingPunct="1">
              <a:spcBef>
                <a:spcPts val="500"/>
              </a:spcBef>
              <a:buClr>
                <a:srgbClr val="7680AC"/>
              </a:buClr>
              <a:buFontTx/>
              <a:buNone/>
              <a:defRPr/>
            </a:pPr>
            <a:r>
              <a:rPr lang="en-US" sz="1400" dirty="0">
                <a:solidFill>
                  <a:schemeClr val="bg1"/>
                </a:solidFill>
                <a:latin typeface="Franklin Gothic Book" panose="020B0503020102020204" pitchFamily="34" charset="0"/>
                <a:hlinkClick r:id="rId18" action="ppaction://hlinksldjump"/>
              </a:rPr>
              <a:t>Co-Curricular Diversity Activities</a:t>
            </a:r>
            <a:endParaRPr lang="en-US" sz="1400" dirty="0">
              <a:solidFill>
                <a:schemeClr val="bg1"/>
              </a:solidFill>
              <a:latin typeface="Franklin Gothic Book" panose="020B0503020102020204" pitchFamily="34" charset="0"/>
            </a:endParaRPr>
          </a:p>
          <a:p>
            <a:pPr lvl="1" eaLnBrk="1" hangingPunct="1">
              <a:spcBef>
                <a:spcPts val="500"/>
              </a:spcBef>
              <a:buClr>
                <a:srgbClr val="7680AC"/>
              </a:buClr>
              <a:buFontTx/>
              <a:buNone/>
              <a:defRPr/>
            </a:pPr>
            <a:r>
              <a:rPr lang="en-US" sz="1400" dirty="0">
                <a:solidFill>
                  <a:schemeClr val="bg1"/>
                </a:solidFill>
                <a:latin typeface="Franklin Gothic Book" panose="020B0503020102020204" pitchFamily="34" charset="0"/>
                <a:hlinkClick r:id="rId19" action="ppaction://hlinksldjump"/>
              </a:rPr>
              <a:t>Navigational Action</a:t>
            </a:r>
            <a:endParaRPr lang="en-US" sz="1400" dirty="0">
              <a:solidFill>
                <a:schemeClr val="bg1"/>
              </a:solidFill>
              <a:latin typeface="Franklin Gothic Book" panose="020B0503020102020204" pitchFamily="34" charset="0"/>
            </a:endParaRPr>
          </a:p>
          <a:p>
            <a:pPr lvl="1" eaLnBrk="1" hangingPunct="1">
              <a:spcBef>
                <a:spcPts val="500"/>
              </a:spcBef>
              <a:buClr>
                <a:srgbClr val="7680AC"/>
              </a:buClr>
              <a:buFontTx/>
              <a:buNone/>
              <a:defRPr/>
            </a:pPr>
            <a:endParaRPr lang="en-US" sz="1400" dirty="0">
              <a:solidFill>
                <a:schemeClr val="bg1"/>
              </a:solidFill>
              <a:latin typeface="Franklin Gothic Book" panose="020B0503020102020204" pitchFamily="34" charset="0"/>
            </a:endParaRPr>
          </a:p>
          <a:p>
            <a:pPr eaLnBrk="1" hangingPunct="1">
              <a:spcBef>
                <a:spcPct val="30000"/>
              </a:spcBef>
              <a:buClr>
                <a:srgbClr val="7680AC"/>
              </a:buClr>
              <a:defRPr/>
            </a:pPr>
            <a:r>
              <a:rPr lang="en-US" sz="1400" u="sng" dirty="0">
                <a:solidFill>
                  <a:schemeClr val="accent2"/>
                </a:solidFill>
                <a:latin typeface="Franklin Gothic Book" panose="020B0503020102020204" pitchFamily="34" charset="0"/>
                <a:hlinkClick r:id="rId20" action="ppaction://hlinksldjump"/>
              </a:rPr>
              <a:t>Student Learning Outcomes</a:t>
            </a:r>
            <a:endParaRPr lang="en-US" sz="1400" u="sng" dirty="0">
              <a:solidFill>
                <a:schemeClr val="accent2"/>
              </a:solidFill>
              <a:latin typeface="Franklin Gothic Book" panose="020B0503020102020204" pitchFamily="34" charset="0"/>
            </a:endParaRPr>
          </a:p>
          <a:p>
            <a:pPr lvl="1" eaLnBrk="1" hangingPunct="1">
              <a:lnSpc>
                <a:spcPct val="80000"/>
              </a:lnSpc>
              <a:spcBef>
                <a:spcPct val="30000"/>
              </a:spcBef>
              <a:buClr>
                <a:srgbClr val="7680AC"/>
              </a:buClr>
              <a:buFontTx/>
              <a:buNone/>
              <a:defRPr/>
            </a:pPr>
            <a:r>
              <a:rPr lang="en-US" sz="1400" dirty="0">
                <a:solidFill>
                  <a:schemeClr val="bg1"/>
                </a:solidFill>
                <a:latin typeface="Franklin Gothic Book" panose="020B0503020102020204" pitchFamily="34" charset="0"/>
                <a:hlinkClick r:id="rId21" action="ppaction://hlinksldjump"/>
              </a:rPr>
              <a:t>Habits of Mind</a:t>
            </a:r>
            <a:endParaRPr lang="en-US" sz="1400" dirty="0">
              <a:solidFill>
                <a:schemeClr val="bg1"/>
              </a:solidFill>
              <a:latin typeface="Franklin Gothic Book" panose="020B0503020102020204" pitchFamily="34" charset="0"/>
            </a:endParaRPr>
          </a:p>
          <a:p>
            <a:pPr lvl="1" eaLnBrk="1" hangingPunct="1">
              <a:lnSpc>
                <a:spcPct val="80000"/>
              </a:lnSpc>
              <a:spcBef>
                <a:spcPct val="30000"/>
              </a:spcBef>
              <a:buClr>
                <a:srgbClr val="7680AC"/>
              </a:buClr>
              <a:buFontTx/>
              <a:buNone/>
              <a:defRPr/>
            </a:pPr>
            <a:r>
              <a:rPr lang="en-US" sz="1400" dirty="0" smtClean="0">
                <a:solidFill>
                  <a:schemeClr val="bg1"/>
                </a:solidFill>
                <a:latin typeface="Franklin Gothic Book" panose="020B0503020102020204" pitchFamily="34" charset="0"/>
                <a:hlinkClick r:id="rId22" action="ppaction://hlinksldjump"/>
              </a:rPr>
              <a:t>Application </a:t>
            </a:r>
            <a:r>
              <a:rPr lang="en-US" sz="1400" dirty="0">
                <a:solidFill>
                  <a:schemeClr val="bg1"/>
                </a:solidFill>
                <a:latin typeface="Franklin Gothic Book" panose="020B0503020102020204" pitchFamily="34" charset="0"/>
                <a:hlinkClick r:id="rId22" action="ppaction://hlinksldjump"/>
              </a:rPr>
              <a:t>of Learning</a:t>
            </a:r>
            <a:endParaRPr lang="en-US" sz="1400" dirty="0">
              <a:solidFill>
                <a:schemeClr val="bg1"/>
              </a:solidFill>
              <a:latin typeface="Franklin Gothic Book" panose="020B0503020102020204" pitchFamily="34" charset="0"/>
            </a:endParaRPr>
          </a:p>
          <a:p>
            <a:pPr lvl="1" eaLnBrk="1" hangingPunct="1">
              <a:lnSpc>
                <a:spcPct val="80000"/>
              </a:lnSpc>
              <a:spcBef>
                <a:spcPct val="30000"/>
              </a:spcBef>
              <a:buClr>
                <a:srgbClr val="7680AC"/>
              </a:buClr>
              <a:buFontTx/>
              <a:buNone/>
              <a:defRPr/>
            </a:pPr>
            <a:r>
              <a:rPr lang="en-US" sz="1400" dirty="0">
                <a:solidFill>
                  <a:schemeClr val="bg1"/>
                </a:solidFill>
                <a:latin typeface="Franklin Gothic Book" panose="020B0503020102020204" pitchFamily="34" charset="0"/>
                <a:hlinkClick r:id="rId23" action="ppaction://hlinksldjump"/>
              </a:rPr>
              <a:t>Academic Self-Concept</a:t>
            </a:r>
            <a:endParaRPr lang="en-US" sz="1400" dirty="0">
              <a:solidFill>
                <a:schemeClr val="bg1"/>
              </a:solidFill>
              <a:latin typeface="Franklin Gothic Book" panose="020B0503020102020204" pitchFamily="34" charset="0"/>
            </a:endParaRPr>
          </a:p>
          <a:p>
            <a:pPr lvl="1" eaLnBrk="1" hangingPunct="1">
              <a:lnSpc>
                <a:spcPct val="80000"/>
              </a:lnSpc>
              <a:spcBef>
                <a:spcPct val="30000"/>
              </a:spcBef>
              <a:buClr>
                <a:srgbClr val="7680AC"/>
              </a:buClr>
              <a:buFontTx/>
              <a:buNone/>
              <a:defRPr/>
            </a:pPr>
            <a:r>
              <a:rPr lang="en-US" sz="1400" dirty="0">
                <a:solidFill>
                  <a:schemeClr val="bg1"/>
                </a:solidFill>
                <a:latin typeface="Franklin Gothic Book" panose="020B0503020102020204" pitchFamily="34" charset="0"/>
                <a:hlinkClick r:id="rId24" action="ppaction://hlinksldjump"/>
              </a:rPr>
              <a:t>Pluralistic Orientation</a:t>
            </a:r>
            <a:endParaRPr lang="en-US" sz="1400" dirty="0">
              <a:solidFill>
                <a:schemeClr val="bg1"/>
              </a:solidFill>
              <a:latin typeface="Franklin Gothic Book" panose="020B0503020102020204" pitchFamily="34" charset="0"/>
            </a:endParaRPr>
          </a:p>
          <a:p>
            <a:pPr lvl="1" eaLnBrk="1" hangingPunct="1">
              <a:lnSpc>
                <a:spcPct val="80000"/>
              </a:lnSpc>
              <a:spcBef>
                <a:spcPct val="30000"/>
              </a:spcBef>
              <a:buClr>
                <a:srgbClr val="7680AC"/>
              </a:buClr>
              <a:buFontTx/>
              <a:buNone/>
              <a:defRPr/>
            </a:pPr>
            <a:r>
              <a:rPr lang="en-US" sz="1400" dirty="0">
                <a:solidFill>
                  <a:schemeClr val="bg1"/>
                </a:solidFill>
                <a:latin typeface="Franklin Gothic Book" panose="020B0503020102020204" pitchFamily="34" charset="0"/>
                <a:hlinkClick r:id="rId25" action="ppaction://hlinksldjump"/>
              </a:rPr>
              <a:t>Civic Engagement</a:t>
            </a:r>
            <a:endParaRPr lang="en-US" sz="1400" dirty="0">
              <a:solidFill>
                <a:schemeClr val="bg1"/>
              </a:solidFill>
              <a:latin typeface="Franklin Gothic Book" panose="020B0503020102020204" pitchFamily="34" charset="0"/>
            </a:endParaRPr>
          </a:p>
          <a:p>
            <a:pPr lvl="1" eaLnBrk="1" hangingPunct="1">
              <a:lnSpc>
                <a:spcPct val="80000"/>
              </a:lnSpc>
              <a:spcBef>
                <a:spcPct val="30000"/>
              </a:spcBef>
              <a:buClr>
                <a:srgbClr val="7680AC"/>
              </a:buClr>
              <a:buFontTx/>
              <a:buNone/>
              <a:defRPr/>
            </a:pPr>
            <a:endParaRPr lang="en-US" sz="1400" dirty="0">
              <a:solidFill>
                <a:schemeClr val="bg1"/>
              </a:solidFill>
              <a:latin typeface="Franklin Gothic Book" panose="020B0503020102020204" pitchFamily="34" charset="0"/>
            </a:endParaRPr>
          </a:p>
          <a:p>
            <a:pPr lvl="1" eaLnBrk="1" hangingPunct="1">
              <a:lnSpc>
                <a:spcPct val="80000"/>
              </a:lnSpc>
              <a:spcBef>
                <a:spcPct val="30000"/>
              </a:spcBef>
              <a:buClr>
                <a:srgbClr val="7680AC"/>
              </a:buClr>
              <a:buFontTx/>
              <a:buNone/>
              <a:defRPr/>
            </a:pPr>
            <a:endParaRPr lang="en-US" sz="1400" dirty="0">
              <a:solidFill>
                <a:schemeClr val="bg1"/>
              </a:solidFill>
              <a:latin typeface="Franklin Gothic Book" panose="020B0503020102020204" pitchFamily="34" charset="0"/>
            </a:endParaRPr>
          </a:p>
        </p:txBody>
      </p:sp>
      <p:sp>
        <p:nvSpPr>
          <p:cNvPr id="30722" name="Slide Number Placeholder 5"/>
          <p:cNvSpPr>
            <a:spLocks noGrp="1"/>
          </p:cNvSpPr>
          <p:nvPr>
            <p:ph type="sldNum" sz="quarter" idx="10"/>
          </p:nvPr>
        </p:nvSpPr>
        <p:spPr>
          <a:xfrm>
            <a:off x="8915400" y="6400800"/>
            <a:ext cx="228600" cy="457200"/>
          </a:xfrm>
          <a:noFill/>
        </p:spPr>
        <p:txBody>
          <a:bodyPr/>
          <a:lstStyle/>
          <a:p>
            <a:pPr algn="l"/>
            <a:fld id="{A47F931F-6ED5-44E9-9178-083AA9F81C9E}" type="slidenum">
              <a:rPr lang="en-US" smtClean="0"/>
              <a:pPr algn="l"/>
              <a:t>2</a:t>
            </a:fld>
            <a:endParaRPr lang="en-US"/>
          </a:p>
        </p:txBody>
      </p:sp>
      <p:sp>
        <p:nvSpPr>
          <p:cNvPr id="30726" name="Footer Placeholder 4"/>
          <p:cNvSpPr>
            <a:spLocks noGrp="1"/>
          </p:cNvSpPr>
          <p:nvPr>
            <p:ph type="ftr" sz="quarter" idx="11"/>
          </p:nvPr>
        </p:nvSpPr>
        <p:spPr>
          <a:xfrm>
            <a:off x="0" y="6400800"/>
            <a:ext cx="3352800" cy="457200"/>
          </a:xfrm>
          <a:noFill/>
        </p:spPr>
        <p:txBody>
          <a:bodyPr/>
          <a:lstStyle/>
          <a:p>
            <a:r>
              <a:rPr lang="en-US" dirty="0">
                <a:solidFill>
                  <a:schemeClr val="bg1"/>
                </a:solidFill>
              </a:rPr>
              <a:t>2018-19 Diverse Learning Environments Survey</a:t>
            </a:r>
          </a:p>
        </p:txBody>
      </p:sp>
      <p:pic>
        <p:nvPicPr>
          <p:cNvPr id="1026" name="Picture 2" descr="C:\Users\planas\Desktop\HERI_square_RGB.jpg"/>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0" y="0"/>
            <a:ext cx="914400" cy="914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Subtitle 8"/>
          <p:cNvSpPr>
            <a:spLocks noGrp="1"/>
          </p:cNvSpPr>
          <p:nvPr>
            <p:ph type="subTitle" sz="quarter" idx="1"/>
          </p:nvPr>
        </p:nvSpPr>
        <p:spPr>
          <a:xfrm>
            <a:off x="1219200" y="4343400"/>
            <a:ext cx="6629400" cy="1524000"/>
          </a:xfrm>
        </p:spPr>
        <p:txBody>
          <a:bodyPr/>
          <a:lstStyle/>
          <a:p>
            <a:r>
              <a:rPr lang="en-US" dirty="0">
                <a:solidFill>
                  <a:schemeClr val="bg1"/>
                </a:solidFill>
                <a:latin typeface="Franklin Gothic Book" charset="0"/>
                <a:ea typeface="Franklin Gothic Book" charset="0"/>
                <a:cs typeface="Franklin Gothic Book" charset="0"/>
              </a:rPr>
              <a:t>Guided and intentional campus practices that create opportunities for interaction among a diverse student body help students become active agents in their own learning.</a:t>
            </a:r>
          </a:p>
          <a:p>
            <a:endParaRPr lang="en-US" sz="1600" dirty="0">
              <a:solidFill>
                <a:schemeClr val="bg1"/>
              </a:solidFill>
              <a:latin typeface="Franklin Gothic Book" charset="0"/>
              <a:ea typeface="Franklin Gothic Book" charset="0"/>
              <a:cs typeface="Franklin Gothic Book" charset="0"/>
            </a:endParaRPr>
          </a:p>
        </p:txBody>
      </p:sp>
      <p:sp>
        <p:nvSpPr>
          <p:cNvPr id="11" name="Rectangle 2"/>
          <p:cNvSpPr txBox="1">
            <a:spLocks noChangeArrowheads="1"/>
          </p:cNvSpPr>
          <p:nvPr/>
        </p:nvSpPr>
        <p:spPr bwMode="auto">
          <a:xfrm>
            <a:off x="0" y="2606675"/>
            <a:ext cx="9144000" cy="1584325"/>
          </a:xfrm>
          <a:prstGeom prst="rect">
            <a:avLst/>
          </a:prstGeom>
          <a:solidFill>
            <a:schemeClr val="accent2"/>
          </a:solidFill>
          <a:ln w="9525">
            <a:solidFill>
              <a:schemeClr val="bg1"/>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1F2A44"/>
                </a:solidFill>
                <a:latin typeface="Franklin Gothic Medium" panose="020B0603020102020204" pitchFamily="34" charset="0"/>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sz="4400" b="0" kern="0" dirty="0">
                <a:solidFill>
                  <a:schemeClr val="bg1"/>
                </a:solidFill>
              </a:rPr>
              <a:t>Institutional Practices </a:t>
            </a:r>
          </a:p>
        </p:txBody>
      </p:sp>
      <p:sp>
        <p:nvSpPr>
          <p:cNvPr id="4" name="Footer Placeholder 4"/>
          <p:cNvSpPr>
            <a:spLocks noGrp="1"/>
          </p:cNvSpPr>
          <p:nvPr>
            <p:ph type="ftr" sz="quarter" idx="11"/>
          </p:nvPr>
        </p:nvSpPr>
        <p:spPr>
          <a:xfrm>
            <a:off x="0" y="6400800"/>
            <a:ext cx="3200400" cy="457200"/>
          </a:xfrm>
          <a:noFill/>
        </p:spPr>
        <p:txBody>
          <a:bodyPr/>
          <a:lstStyle/>
          <a:p>
            <a:r>
              <a:rPr lang="en-US" dirty="0">
                <a:solidFill>
                  <a:schemeClr val="bg1"/>
                </a:solidFill>
              </a:rPr>
              <a:t>2018-19 Diverse Learning Environments Survey</a:t>
            </a:r>
          </a:p>
        </p:txBody>
      </p:sp>
    </p:spTree>
    <p:extLst>
      <p:ext uri="{BB962C8B-B14F-4D97-AF65-F5344CB8AC3E}">
        <p14:creationId xmlns:p14="http://schemas.microsoft.com/office/powerpoint/2010/main" val="7209057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Slide Number Placeholder 4"/>
          <p:cNvSpPr txBox="1">
            <a:spLocks noGrp="1"/>
          </p:cNvSpPr>
          <p:nvPr/>
        </p:nvSpPr>
        <p:spPr bwMode="auto">
          <a:xfrm>
            <a:off x="8763000" y="6400800"/>
            <a:ext cx="381000" cy="457200"/>
          </a:xfrm>
          <a:prstGeom prst="rect">
            <a:avLst/>
          </a:prstGeom>
          <a:noFill/>
          <a:ln w="9525">
            <a:noFill/>
            <a:miter lim="800000"/>
            <a:headEnd/>
            <a:tailEnd/>
          </a:ln>
        </p:spPr>
        <p:txBody>
          <a:bodyPr anchor="b"/>
          <a:lstStyle/>
          <a:p>
            <a:pPr algn="r" eaLnBrk="1" hangingPunct="1"/>
            <a:fld id="{CBBF6155-82A8-4243-B214-3ACE1F2F59A7}" type="slidenum">
              <a:rPr lang="en-US" sz="1200"/>
              <a:pPr algn="r" eaLnBrk="1" hangingPunct="1"/>
              <a:t>21</a:t>
            </a:fld>
            <a:endParaRPr lang="en-US" sz="1200"/>
          </a:p>
        </p:txBody>
      </p:sp>
      <p:sp>
        <p:nvSpPr>
          <p:cNvPr id="13" name="Footer Placeholder 6"/>
          <p:cNvSpPr>
            <a:spLocks noGrp="1"/>
          </p:cNvSpPr>
          <p:nvPr>
            <p:ph type="ftr" sz="quarter" idx="11"/>
          </p:nvPr>
        </p:nvSpPr>
        <p:spPr>
          <a:xfrm>
            <a:off x="38100" y="6400800"/>
            <a:ext cx="3200400" cy="457200"/>
          </a:xfrm>
          <a:noFill/>
        </p:spPr>
        <p:txBody>
          <a:bodyPr/>
          <a:lstStyle/>
          <a:p>
            <a:r>
              <a:rPr lang="en-US"/>
              <a:t>2018-19 Diverse Learning Environments Survey</a:t>
            </a:r>
            <a:endParaRPr lang="en-US" dirty="0"/>
          </a:p>
        </p:txBody>
      </p:sp>
      <p:sp>
        <p:nvSpPr>
          <p:cNvPr id="12292" name="Rectangle 2"/>
          <p:cNvSpPr>
            <a:spLocks noGrp="1" noChangeArrowheads="1"/>
          </p:cNvSpPr>
          <p:nvPr>
            <p:ph type="title" idx="4294967295"/>
          </p:nvPr>
        </p:nvSpPr>
        <p:spPr>
          <a:xfrm>
            <a:off x="835025" y="128588"/>
            <a:ext cx="7089775" cy="2081212"/>
          </a:xfrm>
        </p:spPr>
        <p:txBody>
          <a:bodyPr/>
          <a:lstStyle/>
          <a:p>
            <a:pPr eaLnBrk="1" hangingPunct="1">
              <a:defRPr/>
            </a:pPr>
            <a:r>
              <a:rPr lang="en-US" dirty="0">
                <a:solidFill>
                  <a:schemeClr val="bg1"/>
                </a:solidFill>
              </a:rPr>
              <a:t> Curriculum of Inclusion</a:t>
            </a:r>
            <a:br>
              <a:rPr lang="en-US" dirty="0">
                <a:solidFill>
                  <a:schemeClr val="bg1"/>
                </a:solidFill>
              </a:rPr>
            </a:br>
            <a:r>
              <a:rPr lang="en-US" sz="1600" dirty="0">
                <a:solidFill>
                  <a:schemeClr val="tx1">
                    <a:lumMod val="50000"/>
                  </a:schemeClr>
                </a:solidFill>
              </a:rPr>
              <a:t/>
            </a:r>
            <a:br>
              <a:rPr lang="en-US" sz="1600" dirty="0">
                <a:solidFill>
                  <a:schemeClr val="tx1">
                    <a:lumMod val="50000"/>
                  </a:schemeClr>
                </a:solidFill>
              </a:rPr>
            </a:br>
            <a:r>
              <a:rPr lang="en-US" sz="1800" b="0" dirty="0">
                <a:solidFill>
                  <a:schemeClr val="accent2"/>
                </a:solidFill>
              </a:rPr>
              <a:t>Pedagogy and course content resonate with students’ identities and help students feel valued and affirmed as learners. </a:t>
            </a:r>
            <a:r>
              <a:rPr lang="en-US" sz="1800" b="0" i="1" dirty="0">
                <a:solidFill>
                  <a:schemeClr val="accent2"/>
                </a:solidFill>
              </a:rPr>
              <a:t>Curriculum of Inclusion</a:t>
            </a:r>
            <a:r>
              <a:rPr lang="en-US" sz="1800" b="0" dirty="0">
                <a:solidFill>
                  <a:schemeClr val="accent2"/>
                </a:solidFill>
              </a:rPr>
              <a:t> measures the number of courses a student has taken that include materials and pedagogy addressing diversity.</a:t>
            </a:r>
          </a:p>
        </p:txBody>
      </p:sp>
      <p:graphicFrame>
        <p:nvGraphicFramePr>
          <p:cNvPr id="9" name="Curr of Inclusion"/>
          <p:cNvGraphicFramePr>
            <a:graphicFrameLocks noChangeAspect="1"/>
          </p:cNvGraphicFramePr>
          <p:nvPr>
            <p:custDataLst>
              <p:tags r:id="rId1"/>
            </p:custDataLst>
            <p:extLst>
              <p:ext uri="{D42A27DB-BD31-4B8C-83A1-F6EECF244321}">
                <p14:modId xmlns:p14="http://schemas.microsoft.com/office/powerpoint/2010/main" val="2180039756"/>
              </p:ext>
            </p:extLst>
          </p:nvPr>
        </p:nvGraphicFramePr>
        <p:xfrm>
          <a:off x="-44824" y="2027237"/>
          <a:ext cx="9013825" cy="4525963"/>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
          <p:cNvSpPr txBox="1"/>
          <p:nvPr/>
        </p:nvSpPr>
        <p:spPr>
          <a:xfrm>
            <a:off x="5741803" y="2241176"/>
            <a:ext cx="3314698" cy="3276599"/>
          </a:xfrm>
          <a:prstGeom prst="rect">
            <a:avLst/>
          </a:prstGeom>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sz="1300" b="1" u="sng" dirty="0">
                <a:solidFill>
                  <a:schemeClr val="bg1"/>
                </a:solidFill>
              </a:rPr>
              <a:t>Items</a:t>
            </a:r>
          </a:p>
          <a:p>
            <a:pPr marL="285750" indent="-166688">
              <a:buFont typeface="Arial" panose="020B0604020202020204" pitchFamily="34" charset="0"/>
              <a:buChar char="•"/>
              <a:defRPr/>
            </a:pPr>
            <a:r>
              <a:rPr lang="en-US" sz="1300" b="1" dirty="0">
                <a:solidFill>
                  <a:schemeClr val="bg1"/>
                </a:solidFill>
              </a:rPr>
              <a:t>Materials/readings about</a:t>
            </a:r>
            <a:r>
              <a:rPr lang="en-US" sz="1300" dirty="0">
                <a:solidFill>
                  <a:schemeClr val="bg1"/>
                </a:solidFill>
              </a:rPr>
              <a:t> </a:t>
            </a:r>
            <a:r>
              <a:rPr lang="en-US" sz="1300" b="1" dirty="0">
                <a:solidFill>
                  <a:schemeClr val="bg1"/>
                </a:solidFill>
              </a:rPr>
              <a:t>race/ethnicity</a:t>
            </a:r>
          </a:p>
          <a:p>
            <a:pPr marL="285750" indent="-166688">
              <a:buFont typeface="Arial" panose="020B0604020202020204" pitchFamily="34" charset="0"/>
              <a:buChar char="•"/>
              <a:defRPr/>
            </a:pPr>
            <a:r>
              <a:rPr lang="en-US" sz="1300" b="1" dirty="0">
                <a:solidFill>
                  <a:schemeClr val="bg1"/>
                </a:solidFill>
              </a:rPr>
              <a:t>Materials/readings about socioeconomic class differences</a:t>
            </a:r>
          </a:p>
          <a:p>
            <a:pPr marL="285750" indent="-166688">
              <a:buFont typeface="Arial" panose="020B0604020202020204" pitchFamily="34" charset="0"/>
              <a:buChar char="•"/>
              <a:defRPr/>
            </a:pPr>
            <a:r>
              <a:rPr lang="en-US" sz="1300" b="1" dirty="0">
                <a:solidFill>
                  <a:schemeClr val="bg1"/>
                </a:solidFill>
              </a:rPr>
              <a:t>Materials/readings about privilege</a:t>
            </a:r>
          </a:p>
          <a:p>
            <a:pPr marL="285750" indent="-166688">
              <a:buFont typeface="Arial" panose="020B0604020202020204" pitchFamily="34" charset="0"/>
              <a:buChar char="•"/>
              <a:defRPr/>
            </a:pPr>
            <a:r>
              <a:rPr lang="en-US" sz="1300" b="1" dirty="0">
                <a:solidFill>
                  <a:schemeClr val="bg1"/>
                </a:solidFill>
              </a:rPr>
              <a:t>Materials/readings about sexual orientation</a:t>
            </a:r>
          </a:p>
          <a:p>
            <a:pPr marL="285750" indent="-166688">
              <a:buFont typeface="Arial" panose="020B0604020202020204" pitchFamily="34" charset="0"/>
              <a:buChar char="•"/>
              <a:defRPr/>
            </a:pPr>
            <a:r>
              <a:rPr lang="en-US" sz="1300" b="1" dirty="0">
                <a:solidFill>
                  <a:schemeClr val="bg1"/>
                </a:solidFill>
              </a:rPr>
              <a:t>Materials/readings about gender/gender identity</a:t>
            </a:r>
          </a:p>
          <a:p>
            <a:pPr marL="285750" indent="-166688">
              <a:buFont typeface="Arial" panose="020B0604020202020204" pitchFamily="34" charset="0"/>
              <a:buChar char="•"/>
              <a:defRPr/>
            </a:pPr>
            <a:r>
              <a:rPr lang="en-US" sz="1300" b="1" dirty="0">
                <a:solidFill>
                  <a:schemeClr val="bg1"/>
                </a:solidFill>
              </a:rPr>
              <a:t>Materials/readings about disability</a:t>
            </a:r>
          </a:p>
          <a:p>
            <a:pPr marL="285750" indent="-166688">
              <a:buFont typeface="Arial" panose="020B0604020202020204" pitchFamily="34" charset="0"/>
              <a:buChar char="•"/>
              <a:defRPr/>
            </a:pPr>
            <a:r>
              <a:rPr lang="en-US" sz="1300" b="1" dirty="0">
                <a:solidFill>
                  <a:schemeClr val="bg1"/>
                </a:solidFill>
              </a:rPr>
              <a:t>Opportunities for intensive dialogue between students with different backgrounds and beliefs</a:t>
            </a:r>
          </a:p>
          <a:p>
            <a:pPr marL="285750" indent="-166688">
              <a:buFont typeface="Arial" panose="020B0604020202020204" pitchFamily="34" charset="0"/>
              <a:buChar char="•"/>
              <a:defRPr/>
            </a:pPr>
            <a:r>
              <a:rPr lang="en-US" sz="1300" b="1" dirty="0">
                <a:solidFill>
                  <a:schemeClr val="bg1"/>
                </a:solidFill>
              </a:rPr>
              <a:t>Opportunities to study and serve communities in need (e.g., service learning)</a:t>
            </a:r>
          </a:p>
        </p:txBody>
      </p:sp>
      <p:sp>
        <p:nvSpPr>
          <p:cNvPr id="2" name="Slide Number Placeholder 1"/>
          <p:cNvSpPr>
            <a:spLocks noGrp="1"/>
          </p:cNvSpPr>
          <p:nvPr>
            <p:ph type="sldNum" sz="quarter" idx="10"/>
          </p:nvPr>
        </p:nvSpPr>
        <p:spPr/>
        <p:txBody>
          <a:bodyPr/>
          <a:lstStyle/>
          <a:p>
            <a:pPr>
              <a:defRPr/>
            </a:pPr>
            <a:fld id="{4F383B98-3159-4143-9D9B-82A6656DFD57}" type="slidenum">
              <a:rPr lang="en-US" smtClean="0"/>
              <a:pPr>
                <a:defRPr/>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4"/>
          <p:cNvSpPr txBox="1">
            <a:spLocks noGrp="1"/>
          </p:cNvSpPr>
          <p:nvPr/>
        </p:nvSpPr>
        <p:spPr bwMode="auto">
          <a:xfrm>
            <a:off x="8763000" y="6400800"/>
            <a:ext cx="381000" cy="457200"/>
          </a:xfrm>
          <a:prstGeom prst="rect">
            <a:avLst/>
          </a:prstGeom>
          <a:noFill/>
          <a:ln w="9525">
            <a:noFill/>
            <a:miter lim="800000"/>
            <a:headEnd/>
            <a:tailEnd/>
          </a:ln>
        </p:spPr>
        <p:txBody>
          <a:bodyPr anchor="b"/>
          <a:lstStyle/>
          <a:p>
            <a:pPr algn="r" eaLnBrk="1" hangingPunct="1"/>
            <a:fld id="{D8D84A5F-C1AE-4197-9C33-28463232256F}" type="slidenum">
              <a:rPr lang="en-US" sz="1200"/>
              <a:pPr algn="r" eaLnBrk="1" hangingPunct="1"/>
              <a:t>22</a:t>
            </a:fld>
            <a:endParaRPr lang="en-US" sz="1200"/>
          </a:p>
        </p:txBody>
      </p:sp>
      <p:sp>
        <p:nvSpPr>
          <p:cNvPr id="13" name="Footer Placeholder 6"/>
          <p:cNvSpPr>
            <a:spLocks noGrp="1"/>
          </p:cNvSpPr>
          <p:nvPr>
            <p:ph type="ftr" sz="quarter" idx="11"/>
          </p:nvPr>
        </p:nvSpPr>
        <p:spPr>
          <a:xfrm>
            <a:off x="62345" y="6397336"/>
            <a:ext cx="3124200" cy="457200"/>
          </a:xfrm>
          <a:noFill/>
        </p:spPr>
        <p:txBody>
          <a:bodyPr/>
          <a:lstStyle/>
          <a:p>
            <a:r>
              <a:rPr lang="en-US"/>
              <a:t>2018-19 Diverse Learning Environments Survey</a:t>
            </a:r>
            <a:endParaRPr lang="en-US" dirty="0"/>
          </a:p>
        </p:txBody>
      </p:sp>
      <p:sp>
        <p:nvSpPr>
          <p:cNvPr id="12292" name="Rectangle 2"/>
          <p:cNvSpPr>
            <a:spLocks noGrp="1" noChangeArrowheads="1"/>
          </p:cNvSpPr>
          <p:nvPr>
            <p:ph type="title" idx="4294967295"/>
          </p:nvPr>
        </p:nvSpPr>
        <p:spPr>
          <a:xfrm>
            <a:off x="914400" y="304800"/>
            <a:ext cx="7848600" cy="1752600"/>
          </a:xfrm>
        </p:spPr>
        <p:txBody>
          <a:bodyPr/>
          <a:lstStyle/>
          <a:p>
            <a:pPr eaLnBrk="1" hangingPunct="1">
              <a:defRPr/>
            </a:pPr>
            <a:r>
              <a:rPr lang="en-US" sz="1600" dirty="0"/>
              <a:t> </a:t>
            </a:r>
            <a:r>
              <a:rPr lang="en-US" dirty="0">
                <a:solidFill>
                  <a:schemeClr val="bg1"/>
                </a:solidFill>
              </a:rPr>
              <a:t>Co-Curricular Diversity Activities</a:t>
            </a:r>
            <a:r>
              <a:rPr lang="en-US" sz="1600" dirty="0"/>
              <a:t> </a:t>
            </a:r>
            <a:br>
              <a:rPr lang="en-US" sz="1600" dirty="0"/>
            </a:br>
            <a:r>
              <a:rPr lang="en-US" sz="1600" dirty="0"/>
              <a:t/>
            </a:r>
            <a:br>
              <a:rPr lang="en-US" sz="1600" dirty="0"/>
            </a:br>
            <a:r>
              <a:rPr lang="en-US" sz="1800" b="0" i="1" dirty="0">
                <a:solidFill>
                  <a:schemeClr val="accent2"/>
                </a:solidFill>
              </a:rPr>
              <a:t>Co-Curricular Diversity Activities </a:t>
            </a:r>
            <a:r>
              <a:rPr lang="en-US" sz="1800" b="0" dirty="0">
                <a:solidFill>
                  <a:schemeClr val="accent2"/>
                </a:solidFill>
              </a:rPr>
              <a:t>is a measure of students’ involvement with institutional programs focused on diversity issues.</a:t>
            </a:r>
            <a:br>
              <a:rPr lang="en-US" sz="1800" b="0" dirty="0">
                <a:solidFill>
                  <a:schemeClr val="accent2"/>
                </a:solidFill>
              </a:rPr>
            </a:br>
            <a:r>
              <a:rPr lang="en-US" sz="1800" b="0" dirty="0">
                <a:solidFill>
                  <a:schemeClr val="accent2"/>
                </a:solidFill>
              </a:rPr>
              <a:t>  </a:t>
            </a:r>
          </a:p>
        </p:txBody>
      </p:sp>
      <p:graphicFrame>
        <p:nvGraphicFramePr>
          <p:cNvPr id="9" name="Co-Curr Diversity"/>
          <p:cNvGraphicFramePr>
            <a:graphicFrameLocks noChangeAspect="1"/>
          </p:cNvGraphicFramePr>
          <p:nvPr>
            <p:custDataLst>
              <p:tags r:id="rId1"/>
            </p:custDataLst>
            <p:extLst>
              <p:ext uri="{D42A27DB-BD31-4B8C-83A1-F6EECF244321}">
                <p14:modId xmlns:p14="http://schemas.microsoft.com/office/powerpoint/2010/main" val="396372156"/>
              </p:ext>
            </p:extLst>
          </p:nvPr>
        </p:nvGraphicFramePr>
        <p:xfrm>
          <a:off x="88900" y="1498600"/>
          <a:ext cx="9013825" cy="4489450"/>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
          <p:cNvSpPr txBox="1"/>
          <p:nvPr/>
        </p:nvSpPr>
        <p:spPr>
          <a:xfrm>
            <a:off x="6248400" y="1905000"/>
            <a:ext cx="2806700" cy="3886200"/>
          </a:xfrm>
          <a:prstGeom prst="rect">
            <a:avLst/>
          </a:prstGeom>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sz="1400" b="1" u="sng" dirty="0">
                <a:solidFill>
                  <a:schemeClr val="bg1"/>
                </a:solidFill>
              </a:rPr>
              <a:t>Items</a:t>
            </a:r>
          </a:p>
          <a:p>
            <a:pPr marL="285750" indent="-285750" algn="ctr">
              <a:buFont typeface="Arial" panose="020B0604020202020204" pitchFamily="34" charset="0"/>
              <a:buChar char="•"/>
              <a:defRPr/>
            </a:pPr>
            <a:endParaRPr lang="en-US" sz="1400" b="1" u="sng" dirty="0">
              <a:solidFill>
                <a:schemeClr val="bg1"/>
              </a:solidFill>
            </a:endParaRPr>
          </a:p>
          <a:p>
            <a:pPr marL="285750" indent="-166688">
              <a:buFont typeface="Arial" panose="020B0604020202020204" pitchFamily="34" charset="0"/>
              <a:buChar char="•"/>
              <a:defRPr/>
            </a:pPr>
            <a:r>
              <a:rPr lang="en-US" sz="1400" b="1" dirty="0">
                <a:solidFill>
                  <a:schemeClr val="bg1"/>
                </a:solidFill>
              </a:rPr>
              <a:t>Participated in ongoing campus-organized discussions on racial/ethnic issues (e.g., intergroup dialogue)</a:t>
            </a:r>
          </a:p>
          <a:p>
            <a:pPr marL="285750" indent="-166688">
              <a:buFont typeface="Arial" panose="020B0604020202020204" pitchFamily="34" charset="0"/>
              <a:buChar char="•"/>
              <a:defRPr/>
            </a:pPr>
            <a:r>
              <a:rPr lang="en-US" sz="1400" b="1" dirty="0">
                <a:solidFill>
                  <a:schemeClr val="bg1"/>
                </a:solidFill>
              </a:rPr>
              <a:t>Attended events focused on diversity (e.g., presentations, performances, art exhibits, debates)</a:t>
            </a:r>
          </a:p>
          <a:p>
            <a:pPr marL="285750" indent="-166688">
              <a:buFont typeface="Arial" panose="020B0604020202020204" pitchFamily="34" charset="0"/>
              <a:buChar char="•"/>
              <a:defRPr/>
            </a:pPr>
            <a:r>
              <a:rPr lang="en-US" sz="1400" b="1" dirty="0">
                <a:solidFill>
                  <a:schemeClr val="bg1"/>
                </a:solidFill>
              </a:rPr>
              <a:t>Participated in Campus Center activities (e.g., LGBTQ+, Racial/Ethnic, Cultural, Women’s/Men’s, Religious, Disability Centers)</a:t>
            </a:r>
          </a:p>
        </p:txBody>
      </p:sp>
      <p:sp>
        <p:nvSpPr>
          <p:cNvPr id="2" name="Slide Number Placeholder 1"/>
          <p:cNvSpPr>
            <a:spLocks noGrp="1"/>
          </p:cNvSpPr>
          <p:nvPr>
            <p:ph type="sldNum" sz="quarter" idx="10"/>
          </p:nvPr>
        </p:nvSpPr>
        <p:spPr/>
        <p:txBody>
          <a:bodyPr/>
          <a:lstStyle/>
          <a:p>
            <a:pPr>
              <a:defRPr/>
            </a:pPr>
            <a:fld id="{4F383B98-3159-4143-9D9B-82A6656DFD57}" type="slidenum">
              <a:rPr lang="en-US" smtClean="0"/>
              <a:pPr>
                <a:defRPr/>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914400" y="152400"/>
            <a:ext cx="7391400" cy="1752600"/>
          </a:xfrm>
        </p:spPr>
        <p:txBody>
          <a:bodyPr/>
          <a:lstStyle/>
          <a:p>
            <a:pPr eaLnBrk="1" hangingPunct="1">
              <a:defRPr/>
            </a:pPr>
            <a:r>
              <a:rPr lang="en-US" dirty="0">
                <a:solidFill>
                  <a:schemeClr val="bg1"/>
                </a:solidFill>
              </a:rPr>
              <a:t>Navigational Action </a:t>
            </a:r>
            <a:br>
              <a:rPr lang="en-US" dirty="0">
                <a:solidFill>
                  <a:schemeClr val="bg1"/>
                </a:solidFill>
              </a:rPr>
            </a:br>
            <a:r>
              <a:rPr lang="en-US" sz="1600" dirty="0">
                <a:solidFill>
                  <a:schemeClr val="tx1">
                    <a:lumMod val="50000"/>
                  </a:schemeClr>
                </a:solidFill>
              </a:rPr>
              <a:t/>
            </a:r>
            <a:br>
              <a:rPr lang="en-US" sz="1600" dirty="0">
                <a:solidFill>
                  <a:schemeClr val="tx1">
                    <a:lumMod val="50000"/>
                  </a:schemeClr>
                </a:solidFill>
              </a:rPr>
            </a:br>
            <a:r>
              <a:rPr lang="en-US" sz="1800" b="0" dirty="0">
                <a:solidFill>
                  <a:schemeClr val="accent2"/>
                </a:solidFill>
              </a:rPr>
              <a:t>These items illustrate how often students participated in institutional programs or engaged in activities that would help them successfully traverse the institution.</a:t>
            </a:r>
          </a:p>
        </p:txBody>
      </p:sp>
      <p:sp>
        <p:nvSpPr>
          <p:cNvPr id="19459" name="Slide Number Placeholder 3"/>
          <p:cNvSpPr>
            <a:spLocks noGrp="1"/>
          </p:cNvSpPr>
          <p:nvPr>
            <p:ph type="sldNum" sz="quarter" idx="10"/>
          </p:nvPr>
        </p:nvSpPr>
        <p:spPr>
          <a:xfrm>
            <a:off x="8686800" y="6397625"/>
            <a:ext cx="457200" cy="457200"/>
          </a:xfrm>
          <a:noFill/>
        </p:spPr>
        <p:txBody>
          <a:bodyPr/>
          <a:lstStyle/>
          <a:p>
            <a:fld id="{1EB4334D-9624-4180-9FF3-45B36F7E4245}" type="slidenum">
              <a:rPr lang="en-US" smtClean="0"/>
              <a:pPr/>
              <a:t>23</a:t>
            </a:fld>
            <a:endParaRPr lang="en-US"/>
          </a:p>
        </p:txBody>
      </p:sp>
      <p:sp>
        <p:nvSpPr>
          <p:cNvPr id="18" name="Footer Placeholder 6"/>
          <p:cNvSpPr>
            <a:spLocks noGrp="1"/>
          </p:cNvSpPr>
          <p:nvPr>
            <p:ph type="ftr" sz="quarter" idx="11"/>
          </p:nvPr>
        </p:nvSpPr>
        <p:spPr>
          <a:noFill/>
        </p:spPr>
        <p:txBody>
          <a:bodyPr/>
          <a:lstStyle/>
          <a:p>
            <a:r>
              <a:rPr lang="en-US"/>
              <a:t>2018-19 Diverse Learning Environments Survey</a:t>
            </a:r>
            <a:endParaRPr lang="en-US" dirty="0"/>
          </a:p>
        </p:txBody>
      </p:sp>
      <p:graphicFrame>
        <p:nvGraphicFramePr>
          <p:cNvPr id="16" name="Nav Action"/>
          <p:cNvGraphicFramePr>
            <a:graphicFrameLocks noChangeAspect="1"/>
          </p:cNvGraphicFramePr>
          <p:nvPr>
            <p:custDataLst>
              <p:tags r:id="rId1"/>
            </p:custDataLst>
            <p:extLst>
              <p:ext uri="{D42A27DB-BD31-4B8C-83A1-F6EECF244321}">
                <p14:modId xmlns:p14="http://schemas.microsoft.com/office/powerpoint/2010/main" val="2048368460"/>
              </p:ext>
            </p:extLst>
          </p:nvPr>
        </p:nvGraphicFramePr>
        <p:xfrm>
          <a:off x="101600" y="1752600"/>
          <a:ext cx="8737600" cy="3556000"/>
        </p:xfrm>
        <a:graphic>
          <a:graphicData uri="http://schemas.openxmlformats.org/drawingml/2006/chart">
            <c:chart xmlns:c="http://schemas.openxmlformats.org/drawingml/2006/chart" xmlns:r="http://schemas.openxmlformats.org/officeDocument/2006/relationships" r:id="rId4"/>
          </a:graphicData>
        </a:graphic>
      </p:graphicFrame>
      <p:sp>
        <p:nvSpPr>
          <p:cNvPr id="3078" name="TextBox 8"/>
          <p:cNvSpPr txBox="1">
            <a:spLocks noChangeArrowheads="1"/>
          </p:cNvSpPr>
          <p:nvPr/>
        </p:nvSpPr>
        <p:spPr bwMode="auto">
          <a:xfrm>
            <a:off x="1143000" y="5257504"/>
            <a:ext cx="1752600" cy="307975"/>
          </a:xfrm>
          <a:prstGeom prst="rect">
            <a:avLst/>
          </a:prstGeom>
          <a:noFill/>
          <a:ln w="9525">
            <a:noFill/>
            <a:miter lim="800000"/>
            <a:headEnd/>
            <a:tailEnd/>
          </a:ln>
        </p:spPr>
        <p:txBody>
          <a:bodyPr>
            <a:spAutoFit/>
          </a:bodyPr>
          <a:lstStyle/>
          <a:p>
            <a:pPr algn="ctr">
              <a:defRPr/>
            </a:pPr>
            <a:r>
              <a:rPr lang="en-US" sz="1400" b="1" dirty="0">
                <a:solidFill>
                  <a:schemeClr val="bg1"/>
                </a:solidFill>
                <a:latin typeface="+mn-lt"/>
              </a:rPr>
              <a:t>Academic Advising</a:t>
            </a:r>
          </a:p>
        </p:txBody>
      </p:sp>
      <p:sp>
        <p:nvSpPr>
          <p:cNvPr id="3079" name="TextBox 9"/>
          <p:cNvSpPr txBox="1">
            <a:spLocks noChangeArrowheads="1"/>
          </p:cNvSpPr>
          <p:nvPr/>
        </p:nvSpPr>
        <p:spPr bwMode="auto">
          <a:xfrm>
            <a:off x="3276600" y="5261520"/>
            <a:ext cx="2819400" cy="307777"/>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Attended Professors’ Office Hours</a:t>
            </a:r>
          </a:p>
        </p:txBody>
      </p:sp>
      <p:sp>
        <p:nvSpPr>
          <p:cNvPr id="3081" name="Rectangle 6"/>
          <p:cNvSpPr>
            <a:spLocks noChangeArrowheads="1"/>
          </p:cNvSpPr>
          <p:nvPr/>
        </p:nvSpPr>
        <p:spPr bwMode="auto">
          <a:xfrm>
            <a:off x="3124200" y="5943600"/>
            <a:ext cx="2819400" cy="646113"/>
          </a:xfrm>
          <a:prstGeom prst="rect">
            <a:avLst/>
          </a:prstGeom>
          <a:noFill/>
          <a:ln w="9525">
            <a:noFill/>
            <a:miter lim="800000"/>
            <a:headEnd/>
            <a:tailEnd/>
          </a:ln>
        </p:spPr>
        <p:txBody>
          <a:bodyPr wrap="square">
            <a:spAutoFit/>
          </a:bodyPr>
          <a:lstStyle/>
          <a:p>
            <a:pPr>
              <a:defRPr/>
            </a:pPr>
            <a:r>
              <a:rPr lang="en-US" sz="1200" b="1" dirty="0">
                <a:solidFill>
                  <a:schemeClr val="bg1"/>
                </a:solidFill>
              </a:rPr>
              <a:t>Your Institution         Comparison Group</a:t>
            </a:r>
          </a:p>
          <a:p>
            <a:pPr>
              <a:defRPr/>
            </a:pPr>
            <a:r>
              <a:rPr lang="en-US" sz="1200" b="1" dirty="0">
                <a:solidFill>
                  <a:schemeClr val="bg1"/>
                </a:solidFill>
              </a:rPr>
              <a:t>     </a:t>
            </a:r>
            <a:r>
              <a:rPr lang="en-US" sz="1200" dirty="0">
                <a:solidFill>
                  <a:schemeClr val="bg1"/>
                </a:solidFill>
              </a:rPr>
              <a:t>Frequently                  Frequently</a:t>
            </a:r>
          </a:p>
          <a:p>
            <a:pPr>
              <a:defRPr/>
            </a:pPr>
            <a:r>
              <a:rPr lang="en-US" sz="1200" dirty="0">
                <a:solidFill>
                  <a:schemeClr val="bg1"/>
                </a:solidFill>
              </a:rPr>
              <a:t>     Occasionally               Occasionally</a:t>
            </a:r>
          </a:p>
        </p:txBody>
      </p:sp>
      <p:sp>
        <p:nvSpPr>
          <p:cNvPr id="19466" name="Rectangle 12"/>
          <p:cNvSpPr>
            <a:spLocks noChangeArrowheads="1"/>
          </p:cNvSpPr>
          <p:nvPr/>
        </p:nvSpPr>
        <p:spPr bwMode="auto">
          <a:xfrm>
            <a:off x="4572000" y="6400800"/>
            <a:ext cx="76200" cy="76200"/>
          </a:xfrm>
          <a:prstGeom prst="rect">
            <a:avLst/>
          </a:prstGeom>
          <a:solidFill>
            <a:schemeClr val="bg1">
              <a:lumMod val="50000"/>
              <a:lumOff val="50000"/>
            </a:schemeClr>
          </a:solidFill>
          <a:ln w="9525" algn="ctr">
            <a:solidFill>
              <a:schemeClr val="tx1"/>
            </a:solidFill>
            <a:round/>
            <a:headEnd/>
            <a:tailEnd/>
          </a:ln>
        </p:spPr>
        <p:txBody>
          <a:bodyPr/>
          <a:lstStyle/>
          <a:p>
            <a:endParaRPr lang="en-US"/>
          </a:p>
        </p:txBody>
      </p:sp>
      <p:sp>
        <p:nvSpPr>
          <p:cNvPr id="19467" name="Rectangle 11"/>
          <p:cNvSpPr>
            <a:spLocks noChangeArrowheads="1"/>
          </p:cNvSpPr>
          <p:nvPr/>
        </p:nvSpPr>
        <p:spPr bwMode="auto">
          <a:xfrm>
            <a:off x="4572000" y="6248400"/>
            <a:ext cx="76200" cy="76200"/>
          </a:xfrm>
          <a:prstGeom prst="rect">
            <a:avLst/>
          </a:prstGeom>
          <a:solidFill>
            <a:schemeClr val="bg1"/>
          </a:solidFill>
          <a:ln w="9525" algn="ctr">
            <a:solidFill>
              <a:schemeClr val="tx1"/>
            </a:solidFill>
            <a:round/>
            <a:headEnd/>
            <a:tailEnd/>
          </a:ln>
        </p:spPr>
        <p:txBody>
          <a:bodyPr/>
          <a:lstStyle/>
          <a:p>
            <a:endParaRPr lang="en-US"/>
          </a:p>
        </p:txBody>
      </p:sp>
      <p:sp>
        <p:nvSpPr>
          <p:cNvPr id="14" name="Rectangle 13"/>
          <p:cNvSpPr/>
          <p:nvPr/>
        </p:nvSpPr>
        <p:spPr bwMode="auto">
          <a:xfrm>
            <a:off x="3276600" y="6400800"/>
            <a:ext cx="76200" cy="76200"/>
          </a:xfrm>
          <a:prstGeom prst="rect">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5" name="Rectangle 14"/>
          <p:cNvSpPr/>
          <p:nvPr/>
        </p:nvSpPr>
        <p:spPr bwMode="auto">
          <a:xfrm>
            <a:off x="3276600" y="6248400"/>
            <a:ext cx="76200" cy="7620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7" name="TextBox 9">
            <a:extLst>
              <a:ext uri="{FF2B5EF4-FFF2-40B4-BE49-F238E27FC236}">
                <a16:creationId xmlns:a16="http://schemas.microsoft.com/office/drawing/2014/main" id="{9ECEB3E9-0F50-514D-8260-EF823744AAD2}"/>
              </a:ext>
            </a:extLst>
          </p:cNvPr>
          <p:cNvSpPr txBox="1">
            <a:spLocks noChangeArrowheads="1"/>
          </p:cNvSpPr>
          <p:nvPr/>
        </p:nvSpPr>
        <p:spPr bwMode="auto">
          <a:xfrm>
            <a:off x="6091518" y="5258543"/>
            <a:ext cx="2743200" cy="307777"/>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Career Counseling</a:t>
            </a:r>
            <a:r>
              <a:rPr lang="en-US" sz="1200" b="1" dirty="0">
                <a:solidFill>
                  <a:schemeClr val="bg1"/>
                </a:solidFill>
              </a:rPr>
              <a:t> &amp; </a:t>
            </a:r>
            <a:r>
              <a:rPr lang="en-US" sz="1400" b="1" dirty="0">
                <a:solidFill>
                  <a:schemeClr val="bg1"/>
                </a:solidFill>
              </a:rPr>
              <a:t>Advising</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914400" y="152400"/>
            <a:ext cx="7315200" cy="1600200"/>
          </a:xfrm>
        </p:spPr>
        <p:txBody>
          <a:bodyPr/>
          <a:lstStyle/>
          <a:p>
            <a:pPr eaLnBrk="1" hangingPunct="1">
              <a:defRPr/>
            </a:pPr>
            <a:r>
              <a:rPr lang="en-US" dirty="0">
                <a:solidFill>
                  <a:schemeClr val="bg1"/>
                </a:solidFill>
              </a:rPr>
              <a:t>Navigational Action </a:t>
            </a:r>
            <a:br>
              <a:rPr lang="en-US" dirty="0">
                <a:solidFill>
                  <a:schemeClr val="bg1"/>
                </a:solidFill>
              </a:rPr>
            </a:br>
            <a:r>
              <a:rPr lang="en-US" sz="1600" dirty="0">
                <a:solidFill>
                  <a:schemeClr val="tx1">
                    <a:lumMod val="50000"/>
                  </a:schemeClr>
                </a:solidFill>
              </a:rPr>
              <a:t/>
            </a:r>
            <a:br>
              <a:rPr lang="en-US" sz="1600" dirty="0">
                <a:solidFill>
                  <a:schemeClr val="tx1">
                    <a:lumMod val="50000"/>
                  </a:schemeClr>
                </a:solidFill>
              </a:rPr>
            </a:br>
            <a:r>
              <a:rPr lang="en-US" sz="1800" b="0" dirty="0">
                <a:solidFill>
                  <a:schemeClr val="accent2"/>
                </a:solidFill>
              </a:rPr>
              <a:t>These items illustrate how often students participated in institutional programs or engaged in activities that would help them successfully traverse the institution.</a:t>
            </a:r>
          </a:p>
        </p:txBody>
      </p:sp>
      <p:sp>
        <p:nvSpPr>
          <p:cNvPr id="20483" name="Slide Number Placeholder 3"/>
          <p:cNvSpPr>
            <a:spLocks noGrp="1"/>
          </p:cNvSpPr>
          <p:nvPr>
            <p:ph type="sldNum" sz="quarter" idx="10"/>
          </p:nvPr>
        </p:nvSpPr>
        <p:spPr>
          <a:xfrm>
            <a:off x="8686800" y="6397625"/>
            <a:ext cx="457200" cy="457200"/>
          </a:xfrm>
          <a:noFill/>
        </p:spPr>
        <p:txBody>
          <a:bodyPr/>
          <a:lstStyle/>
          <a:p>
            <a:fld id="{94EB1AB4-7D03-4450-99E2-451C119D0B35}" type="slidenum">
              <a:rPr lang="en-US" smtClean="0"/>
              <a:pPr/>
              <a:t>24</a:t>
            </a:fld>
            <a:endParaRPr lang="en-US"/>
          </a:p>
        </p:txBody>
      </p:sp>
      <p:sp>
        <p:nvSpPr>
          <p:cNvPr id="18" name="Footer Placeholder 6"/>
          <p:cNvSpPr>
            <a:spLocks noGrp="1"/>
          </p:cNvSpPr>
          <p:nvPr>
            <p:ph type="ftr" sz="quarter" idx="11"/>
          </p:nvPr>
        </p:nvSpPr>
        <p:spPr>
          <a:xfrm>
            <a:off x="0" y="6400800"/>
            <a:ext cx="3124200" cy="457199"/>
          </a:xfrm>
          <a:noFill/>
        </p:spPr>
        <p:txBody>
          <a:bodyPr/>
          <a:lstStyle/>
          <a:p>
            <a:r>
              <a:rPr lang="en-US"/>
              <a:t>2018-19 Diverse Learning Environments Survey</a:t>
            </a:r>
            <a:endParaRPr lang="en-US" dirty="0">
              <a:solidFill>
                <a:srgbClr val="767FAC"/>
              </a:solidFill>
            </a:endParaRPr>
          </a:p>
        </p:txBody>
      </p:sp>
      <p:graphicFrame>
        <p:nvGraphicFramePr>
          <p:cNvPr id="16" name="Nav Action"/>
          <p:cNvGraphicFramePr>
            <a:graphicFrameLocks noChangeAspect="1"/>
          </p:cNvGraphicFramePr>
          <p:nvPr>
            <p:custDataLst>
              <p:tags r:id="rId1"/>
            </p:custDataLst>
            <p:extLst>
              <p:ext uri="{D42A27DB-BD31-4B8C-83A1-F6EECF244321}">
                <p14:modId xmlns:p14="http://schemas.microsoft.com/office/powerpoint/2010/main" val="1763475450"/>
              </p:ext>
            </p:extLst>
          </p:nvPr>
        </p:nvGraphicFramePr>
        <p:xfrm>
          <a:off x="101600" y="1600200"/>
          <a:ext cx="8737600" cy="3708400"/>
        </p:xfrm>
        <a:graphic>
          <a:graphicData uri="http://schemas.openxmlformats.org/drawingml/2006/chart">
            <c:chart xmlns:c="http://schemas.openxmlformats.org/drawingml/2006/chart" xmlns:r="http://schemas.openxmlformats.org/officeDocument/2006/relationships" r:id="rId4"/>
          </a:graphicData>
        </a:graphic>
      </p:graphicFrame>
      <p:sp>
        <p:nvSpPr>
          <p:cNvPr id="3078" name="TextBox 8"/>
          <p:cNvSpPr txBox="1">
            <a:spLocks noChangeArrowheads="1"/>
          </p:cNvSpPr>
          <p:nvPr/>
        </p:nvSpPr>
        <p:spPr bwMode="auto">
          <a:xfrm>
            <a:off x="647700" y="5257800"/>
            <a:ext cx="2667000" cy="307777"/>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Student Psychological Services</a:t>
            </a:r>
          </a:p>
        </p:txBody>
      </p:sp>
      <p:sp>
        <p:nvSpPr>
          <p:cNvPr id="3079" name="TextBox 9"/>
          <p:cNvSpPr txBox="1">
            <a:spLocks noChangeArrowheads="1"/>
          </p:cNvSpPr>
          <p:nvPr/>
        </p:nvSpPr>
        <p:spPr bwMode="auto">
          <a:xfrm>
            <a:off x="3352800" y="5247726"/>
            <a:ext cx="2743200" cy="307777"/>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Student Health Services</a:t>
            </a:r>
          </a:p>
        </p:txBody>
      </p:sp>
      <p:sp>
        <p:nvSpPr>
          <p:cNvPr id="3081" name="Rectangle 6"/>
          <p:cNvSpPr>
            <a:spLocks noChangeArrowheads="1"/>
          </p:cNvSpPr>
          <p:nvPr/>
        </p:nvSpPr>
        <p:spPr bwMode="auto">
          <a:xfrm>
            <a:off x="3124200" y="5943600"/>
            <a:ext cx="2819400" cy="646113"/>
          </a:xfrm>
          <a:prstGeom prst="rect">
            <a:avLst/>
          </a:prstGeom>
          <a:noFill/>
          <a:ln w="9525">
            <a:noFill/>
            <a:miter lim="800000"/>
            <a:headEnd/>
            <a:tailEnd/>
          </a:ln>
        </p:spPr>
        <p:txBody>
          <a:bodyPr>
            <a:spAutoFit/>
          </a:bodyPr>
          <a:lstStyle/>
          <a:p>
            <a:pPr>
              <a:defRPr/>
            </a:pPr>
            <a:r>
              <a:rPr lang="en-US" sz="1200" b="1" dirty="0">
                <a:solidFill>
                  <a:schemeClr val="bg1"/>
                </a:solidFill>
                <a:latin typeface="+mn-lt"/>
              </a:rPr>
              <a:t>Your Institution         Comparison Group</a:t>
            </a:r>
          </a:p>
          <a:p>
            <a:pPr>
              <a:defRPr/>
            </a:pPr>
            <a:r>
              <a:rPr lang="en-US" sz="1200" dirty="0"/>
              <a:t>     </a:t>
            </a:r>
            <a:r>
              <a:rPr lang="en-US" sz="1200" dirty="0">
                <a:solidFill>
                  <a:schemeClr val="bg1"/>
                </a:solidFill>
              </a:rPr>
              <a:t>Frequently                  Frequently</a:t>
            </a:r>
          </a:p>
          <a:p>
            <a:pPr>
              <a:defRPr/>
            </a:pPr>
            <a:r>
              <a:rPr lang="en-US" sz="1200" dirty="0">
                <a:solidFill>
                  <a:schemeClr val="bg1"/>
                </a:solidFill>
              </a:rPr>
              <a:t>     Occasionally               Occasionally</a:t>
            </a:r>
          </a:p>
        </p:txBody>
      </p:sp>
      <p:sp>
        <p:nvSpPr>
          <p:cNvPr id="20490" name="Rectangle 12"/>
          <p:cNvSpPr>
            <a:spLocks noChangeArrowheads="1"/>
          </p:cNvSpPr>
          <p:nvPr/>
        </p:nvSpPr>
        <p:spPr bwMode="auto">
          <a:xfrm>
            <a:off x="4572000" y="6400800"/>
            <a:ext cx="76200" cy="76200"/>
          </a:xfrm>
          <a:prstGeom prst="rect">
            <a:avLst/>
          </a:prstGeom>
          <a:solidFill>
            <a:schemeClr val="bg1">
              <a:lumMod val="50000"/>
              <a:lumOff val="50000"/>
            </a:schemeClr>
          </a:solidFill>
          <a:ln w="9525" algn="ctr">
            <a:solidFill>
              <a:schemeClr val="tx1"/>
            </a:solidFill>
            <a:round/>
            <a:headEnd/>
            <a:tailEnd/>
          </a:ln>
        </p:spPr>
        <p:txBody>
          <a:bodyPr/>
          <a:lstStyle/>
          <a:p>
            <a:endParaRPr lang="en-US"/>
          </a:p>
        </p:txBody>
      </p:sp>
      <p:sp>
        <p:nvSpPr>
          <p:cNvPr id="20491" name="Rectangle 11"/>
          <p:cNvSpPr>
            <a:spLocks noChangeArrowheads="1"/>
          </p:cNvSpPr>
          <p:nvPr/>
        </p:nvSpPr>
        <p:spPr bwMode="auto">
          <a:xfrm>
            <a:off x="4572000" y="6248400"/>
            <a:ext cx="76200" cy="76200"/>
          </a:xfrm>
          <a:prstGeom prst="rect">
            <a:avLst/>
          </a:prstGeom>
          <a:solidFill>
            <a:schemeClr val="bg1"/>
          </a:solidFill>
          <a:ln w="9525" algn="ctr">
            <a:solidFill>
              <a:schemeClr val="tx1"/>
            </a:solidFill>
            <a:round/>
            <a:headEnd/>
            <a:tailEnd/>
          </a:ln>
        </p:spPr>
        <p:txBody>
          <a:bodyPr/>
          <a:lstStyle/>
          <a:p>
            <a:endParaRPr lang="en-US"/>
          </a:p>
        </p:txBody>
      </p:sp>
      <p:sp>
        <p:nvSpPr>
          <p:cNvPr id="14" name="Rectangle 13"/>
          <p:cNvSpPr/>
          <p:nvPr/>
        </p:nvSpPr>
        <p:spPr bwMode="auto">
          <a:xfrm>
            <a:off x="3276600" y="6400800"/>
            <a:ext cx="76200" cy="76200"/>
          </a:xfrm>
          <a:prstGeom prst="rect">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5" name="Rectangle 14"/>
          <p:cNvSpPr/>
          <p:nvPr/>
        </p:nvSpPr>
        <p:spPr bwMode="auto">
          <a:xfrm>
            <a:off x="3276600" y="6248400"/>
            <a:ext cx="76200" cy="7620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3" name="TextBox 8"/>
          <p:cNvSpPr txBox="1">
            <a:spLocks noChangeArrowheads="1"/>
          </p:cNvSpPr>
          <p:nvPr/>
        </p:nvSpPr>
        <p:spPr bwMode="auto">
          <a:xfrm>
            <a:off x="5981700" y="5247726"/>
            <a:ext cx="3213100" cy="523220"/>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Campus Safety Services (Safe Walk, Public Safety/Police Department, etc.)</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Subtitle 8"/>
          <p:cNvSpPr>
            <a:spLocks noGrp="1"/>
          </p:cNvSpPr>
          <p:nvPr>
            <p:ph type="subTitle" sz="quarter" idx="1"/>
          </p:nvPr>
        </p:nvSpPr>
        <p:spPr>
          <a:xfrm>
            <a:off x="1219200" y="4343400"/>
            <a:ext cx="6629400" cy="1524000"/>
          </a:xfrm>
        </p:spPr>
        <p:txBody>
          <a:bodyPr/>
          <a:lstStyle/>
          <a:p>
            <a:r>
              <a:rPr lang="en-US" dirty="0">
                <a:solidFill>
                  <a:schemeClr val="bg1"/>
                </a:solidFill>
                <a:latin typeface="Franklin Gothic Book" charset="0"/>
                <a:ea typeface="Franklin Gothic Book" charset="0"/>
                <a:cs typeface="Franklin Gothic Book" charset="0"/>
              </a:rPr>
              <a:t>Students develop across a range of outcomes related to complex thinking, ethical decision-making, and capacity for citizenship when they are exposed to diversity.</a:t>
            </a:r>
          </a:p>
          <a:p>
            <a:endParaRPr lang="en-US" sz="1600" dirty="0">
              <a:solidFill>
                <a:schemeClr val="bg1"/>
              </a:solidFill>
              <a:latin typeface="Franklin Gothic Book" charset="0"/>
              <a:ea typeface="Franklin Gothic Book" charset="0"/>
              <a:cs typeface="Franklin Gothic Book" charset="0"/>
            </a:endParaRPr>
          </a:p>
        </p:txBody>
      </p:sp>
      <p:sp>
        <p:nvSpPr>
          <p:cNvPr id="11" name="Rectangle 2"/>
          <p:cNvSpPr txBox="1">
            <a:spLocks noChangeArrowheads="1"/>
          </p:cNvSpPr>
          <p:nvPr/>
        </p:nvSpPr>
        <p:spPr bwMode="auto">
          <a:xfrm>
            <a:off x="0" y="2606675"/>
            <a:ext cx="9144000" cy="1584325"/>
          </a:xfrm>
          <a:prstGeom prst="rect">
            <a:avLst/>
          </a:prstGeom>
          <a:solidFill>
            <a:schemeClr val="accent2"/>
          </a:solidFill>
          <a:ln w="9525">
            <a:solidFill>
              <a:schemeClr val="bg1"/>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1F2A44"/>
                </a:solidFill>
                <a:latin typeface="Franklin Gothic Medium" panose="020B0603020102020204" pitchFamily="34" charset="0"/>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sz="4400" b="0" kern="0" dirty="0">
                <a:solidFill>
                  <a:schemeClr val="bg1"/>
                </a:solidFill>
              </a:rPr>
              <a:t>Student Learning Outcomes</a:t>
            </a:r>
          </a:p>
        </p:txBody>
      </p:sp>
      <p:sp>
        <p:nvSpPr>
          <p:cNvPr id="4" name="Footer Placeholder 4"/>
          <p:cNvSpPr>
            <a:spLocks noGrp="1"/>
          </p:cNvSpPr>
          <p:nvPr>
            <p:ph type="ftr" sz="quarter" idx="11"/>
          </p:nvPr>
        </p:nvSpPr>
        <p:spPr>
          <a:xfrm>
            <a:off x="0" y="6400800"/>
            <a:ext cx="3200400" cy="457200"/>
          </a:xfrm>
          <a:noFill/>
        </p:spPr>
        <p:txBody>
          <a:bodyPr/>
          <a:lstStyle/>
          <a:p>
            <a:r>
              <a:rPr lang="en-US" dirty="0">
                <a:solidFill>
                  <a:schemeClr val="bg1"/>
                </a:solidFill>
              </a:rPr>
              <a:t>2018-19 Diverse Learning Environments Survey</a:t>
            </a:r>
          </a:p>
        </p:txBody>
      </p:sp>
    </p:spTree>
    <p:extLst>
      <p:ext uri="{BB962C8B-B14F-4D97-AF65-F5344CB8AC3E}">
        <p14:creationId xmlns:p14="http://schemas.microsoft.com/office/powerpoint/2010/main" val="223430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4"/>
          <p:cNvSpPr txBox="1">
            <a:spLocks noGrp="1"/>
          </p:cNvSpPr>
          <p:nvPr/>
        </p:nvSpPr>
        <p:spPr bwMode="auto">
          <a:xfrm>
            <a:off x="8686800" y="6400800"/>
            <a:ext cx="381000" cy="457200"/>
          </a:xfrm>
          <a:prstGeom prst="rect">
            <a:avLst/>
          </a:prstGeom>
          <a:noFill/>
          <a:ln w="9525">
            <a:noFill/>
            <a:miter lim="800000"/>
            <a:headEnd/>
            <a:tailEnd/>
          </a:ln>
        </p:spPr>
        <p:txBody>
          <a:bodyPr anchor="b"/>
          <a:lstStyle/>
          <a:p>
            <a:pPr algn="r" eaLnBrk="1" hangingPunct="1"/>
            <a:fld id="{22B63309-889B-4342-A141-D2DBED1C8BF2}" type="slidenum">
              <a:rPr lang="en-US" sz="1200"/>
              <a:pPr algn="r" eaLnBrk="1" hangingPunct="1"/>
              <a:t>26</a:t>
            </a:fld>
            <a:endParaRPr lang="en-US" sz="1200" dirty="0"/>
          </a:p>
        </p:txBody>
      </p:sp>
      <p:sp>
        <p:nvSpPr>
          <p:cNvPr id="10" name="Footer Placeholder 6"/>
          <p:cNvSpPr>
            <a:spLocks noGrp="1"/>
          </p:cNvSpPr>
          <p:nvPr>
            <p:ph type="ftr" sz="quarter" idx="11"/>
          </p:nvPr>
        </p:nvSpPr>
        <p:spPr>
          <a:xfrm>
            <a:off x="38637" y="6300932"/>
            <a:ext cx="3124200" cy="457200"/>
          </a:xfrm>
          <a:noFill/>
        </p:spPr>
        <p:txBody>
          <a:bodyPr/>
          <a:lstStyle/>
          <a:p>
            <a:r>
              <a:rPr lang="en-US" dirty="0"/>
              <a:t>2018-19 Diverse Learning Environments Survey</a:t>
            </a:r>
            <a:endParaRPr lang="en-US" dirty="0">
              <a:solidFill>
                <a:srgbClr val="767FAC"/>
              </a:solidFill>
            </a:endParaRPr>
          </a:p>
        </p:txBody>
      </p:sp>
      <p:sp>
        <p:nvSpPr>
          <p:cNvPr id="7173" name="Rectangle 2"/>
          <p:cNvSpPr>
            <a:spLocks noGrp="1" noChangeArrowheads="1"/>
          </p:cNvSpPr>
          <p:nvPr>
            <p:ph type="title" idx="4294967295"/>
          </p:nvPr>
        </p:nvSpPr>
        <p:spPr>
          <a:xfrm>
            <a:off x="1143000" y="152400"/>
            <a:ext cx="7239000" cy="1752600"/>
          </a:xfrm>
        </p:spPr>
        <p:txBody>
          <a:bodyPr/>
          <a:lstStyle/>
          <a:p>
            <a:pPr eaLnBrk="1" hangingPunct="1">
              <a:defRPr/>
            </a:pPr>
            <a:r>
              <a:rPr lang="en-US" dirty="0">
                <a:solidFill>
                  <a:schemeClr val="bg1"/>
                </a:solidFill>
              </a:rPr>
              <a:t>Habits of Mind</a:t>
            </a:r>
            <a:br>
              <a:rPr lang="en-US" dirty="0">
                <a:solidFill>
                  <a:schemeClr val="bg1"/>
                </a:solidFill>
              </a:rPr>
            </a:br>
            <a:r>
              <a:rPr lang="en-US" sz="1600" dirty="0">
                <a:solidFill>
                  <a:schemeClr val="tx1">
                    <a:lumMod val="50000"/>
                  </a:schemeClr>
                </a:solidFill>
              </a:rPr>
              <a:t/>
            </a:r>
            <a:br>
              <a:rPr lang="en-US" sz="1600" dirty="0">
                <a:solidFill>
                  <a:schemeClr val="tx1">
                    <a:lumMod val="50000"/>
                  </a:schemeClr>
                </a:solidFill>
              </a:rPr>
            </a:br>
            <a:r>
              <a:rPr lang="en-US" sz="1800" b="0" i="1" dirty="0">
                <a:solidFill>
                  <a:schemeClr val="tx1"/>
                </a:solidFill>
              </a:rPr>
              <a:t> </a:t>
            </a:r>
            <a:r>
              <a:rPr lang="en-US" sz="1800" b="0" i="1" dirty="0">
                <a:solidFill>
                  <a:schemeClr val="accent2"/>
                </a:solidFill>
              </a:rPr>
              <a:t>Habits of Mind </a:t>
            </a:r>
            <a:r>
              <a:rPr lang="en-US" sz="1800" b="0" dirty="0">
                <a:solidFill>
                  <a:schemeClr val="accent2"/>
                </a:solidFill>
              </a:rPr>
              <a:t>is a unified measure of the behaviors and traits associated with academic success. These learning behaviors are seen as the foundation for lifelong learning.</a:t>
            </a:r>
          </a:p>
        </p:txBody>
      </p:sp>
      <p:graphicFrame>
        <p:nvGraphicFramePr>
          <p:cNvPr id="8" name="Habits of Mind"/>
          <p:cNvGraphicFramePr>
            <a:graphicFrameLocks noChangeAspect="1"/>
          </p:cNvGraphicFramePr>
          <p:nvPr>
            <p:custDataLst>
              <p:tags r:id="rId1"/>
            </p:custDataLst>
            <p:extLst>
              <p:ext uri="{D42A27DB-BD31-4B8C-83A1-F6EECF244321}">
                <p14:modId xmlns:p14="http://schemas.microsoft.com/office/powerpoint/2010/main" val="644033111"/>
              </p:ext>
            </p:extLst>
          </p:nvPr>
        </p:nvGraphicFramePr>
        <p:xfrm>
          <a:off x="190500" y="1506682"/>
          <a:ext cx="8686800" cy="4887768"/>
        </p:xfrm>
        <a:graphic>
          <a:graphicData uri="http://schemas.openxmlformats.org/drawingml/2006/chart">
            <c:chart xmlns:c="http://schemas.openxmlformats.org/drawingml/2006/chart" xmlns:r="http://schemas.openxmlformats.org/officeDocument/2006/relationships" r:id="rId4"/>
          </a:graphicData>
        </a:graphic>
      </p:graphicFrame>
      <p:sp>
        <p:nvSpPr>
          <p:cNvPr id="2" name="Slide Number Placeholder 1"/>
          <p:cNvSpPr>
            <a:spLocks noGrp="1"/>
          </p:cNvSpPr>
          <p:nvPr>
            <p:ph type="sldNum" sz="quarter" idx="10"/>
          </p:nvPr>
        </p:nvSpPr>
        <p:spPr/>
        <p:txBody>
          <a:bodyPr/>
          <a:lstStyle/>
          <a:p>
            <a:pPr>
              <a:defRPr/>
            </a:pPr>
            <a:fld id="{4F383B98-3159-4143-9D9B-82A6656DFD57}" type="slidenum">
              <a:rPr lang="en-US" smtClean="0"/>
              <a:pPr>
                <a:defRPr/>
              </a:pPr>
              <a:t>26</a:t>
            </a:fld>
            <a:endParaRPr lang="en-US" dirty="0"/>
          </a:p>
        </p:txBody>
      </p:sp>
      <p:sp>
        <p:nvSpPr>
          <p:cNvPr id="3" name="Rectangle 2">
            <a:extLst>
              <a:ext uri="{FF2B5EF4-FFF2-40B4-BE49-F238E27FC236}">
                <a16:creationId xmlns:a16="http://schemas.microsoft.com/office/drawing/2014/main" id="{E28DBBEA-6DF9-EA46-BD05-9AE92F586A48}"/>
              </a:ext>
            </a:extLst>
          </p:cNvPr>
          <p:cNvSpPr/>
          <p:nvPr/>
        </p:nvSpPr>
        <p:spPr>
          <a:xfrm>
            <a:off x="5905500" y="1904220"/>
            <a:ext cx="2971800" cy="3447098"/>
          </a:xfrm>
          <a:prstGeom prst="rect">
            <a:avLst/>
          </a:prstGeom>
        </p:spPr>
        <p:txBody>
          <a:bodyPr wrap="square">
            <a:spAutoFit/>
          </a:bodyPr>
          <a:lstStyle/>
          <a:p>
            <a:pPr marR="0" lvl="0" algn="ctr" defTabSz="914400" eaLnBrk="1" fontAlgn="auto" latinLnBrk="0" hangingPunct="1">
              <a:lnSpc>
                <a:spcPct val="100000"/>
              </a:lnSpc>
              <a:spcBef>
                <a:spcPts val="0"/>
              </a:spcBef>
              <a:spcAft>
                <a:spcPts val="0"/>
              </a:spcAft>
              <a:buClrTx/>
              <a:buSzTx/>
              <a:tabLst/>
              <a:defRPr/>
            </a:pPr>
            <a:r>
              <a:rPr lang="en-US" sz="1200" b="1" u="sng" kern="0" dirty="0">
                <a:solidFill>
                  <a:srgbClr val="1F2A44"/>
                </a:solidFill>
                <a:latin typeface="Garamond"/>
              </a:rPr>
              <a:t>Items</a:t>
            </a:r>
          </a:p>
          <a:p>
            <a:pPr marL="171450" marR="0" lvl="0" indent="-1714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u="sng" kern="0" dirty="0">
              <a:solidFill>
                <a:srgbClr val="1F2A44"/>
              </a:solidFill>
              <a:latin typeface="Garamond"/>
            </a:endParaRPr>
          </a:p>
          <a:p>
            <a:pPr marL="171450" lvl="0" indent="-171450" eaLnBrk="1" fontAlgn="auto" hangingPunct="1">
              <a:spcBef>
                <a:spcPts val="0"/>
              </a:spcBef>
              <a:spcAft>
                <a:spcPts val="0"/>
              </a:spcAft>
              <a:buFont typeface="Arial" panose="020B0604020202020204" pitchFamily="34" charset="0"/>
              <a:buChar char="•"/>
            </a:pPr>
            <a:r>
              <a:rPr lang="en-US" sz="1200" b="1" kern="0" dirty="0">
                <a:solidFill>
                  <a:srgbClr val="1F2A44"/>
                </a:solidFill>
                <a:latin typeface="Garamond"/>
              </a:rPr>
              <a:t>Seek solutions to problems and explain them to others</a:t>
            </a:r>
          </a:p>
          <a:p>
            <a:pPr marL="171450" lvl="0" indent="-171450" eaLnBrk="1" fontAlgn="auto" hangingPunct="1">
              <a:spcBef>
                <a:spcPts val="0"/>
              </a:spcBef>
              <a:spcAft>
                <a:spcPts val="0"/>
              </a:spcAft>
              <a:buFont typeface="Arial" panose="020B0604020202020204" pitchFamily="34" charset="0"/>
              <a:buChar char="•"/>
            </a:pPr>
            <a:r>
              <a:rPr lang="en-US" sz="1200" b="1" kern="0" dirty="0">
                <a:solidFill>
                  <a:srgbClr val="1F2A44"/>
                </a:solidFill>
                <a:latin typeface="Garamond"/>
              </a:rPr>
              <a:t>Evaluate </a:t>
            </a:r>
            <a:r>
              <a:rPr lang="en-US" sz="1400" b="1" kern="0" dirty="0">
                <a:solidFill>
                  <a:srgbClr val="1F2A44"/>
                </a:solidFill>
                <a:latin typeface="Garamond"/>
              </a:rPr>
              <a:t>the</a:t>
            </a:r>
            <a:r>
              <a:rPr lang="en-US" sz="1200" b="1" kern="0" dirty="0">
                <a:solidFill>
                  <a:srgbClr val="1F2A44"/>
                </a:solidFill>
                <a:latin typeface="Garamond"/>
              </a:rPr>
              <a:t> quality or reliability of information you received</a:t>
            </a:r>
          </a:p>
          <a:p>
            <a:pPr marL="171450" lvl="0" indent="-171450" eaLnBrk="1" fontAlgn="auto" hangingPunct="1">
              <a:spcBef>
                <a:spcPts val="0"/>
              </a:spcBef>
              <a:spcAft>
                <a:spcPts val="0"/>
              </a:spcAft>
              <a:buFont typeface="Arial" panose="020B0604020202020204" pitchFamily="34" charset="0"/>
              <a:buChar char="•"/>
            </a:pPr>
            <a:r>
              <a:rPr lang="en-US" sz="1200" b="1" kern="0" dirty="0">
                <a:solidFill>
                  <a:srgbClr val="1F2A44"/>
                </a:solidFill>
                <a:latin typeface="Garamond"/>
              </a:rPr>
              <a:t>Support your opinion with a logical argument</a:t>
            </a:r>
          </a:p>
          <a:p>
            <a:pPr marL="171450" lvl="0" indent="-171450" eaLnBrk="1" fontAlgn="auto" hangingPunct="1">
              <a:spcBef>
                <a:spcPts val="0"/>
              </a:spcBef>
              <a:spcAft>
                <a:spcPts val="0"/>
              </a:spcAft>
              <a:buFont typeface="Arial" panose="020B0604020202020204" pitchFamily="34" charset="0"/>
              <a:buChar char="•"/>
            </a:pPr>
            <a:r>
              <a:rPr lang="en-US" sz="1200" b="1" kern="0" dirty="0">
                <a:solidFill>
                  <a:srgbClr val="1F2A44"/>
                </a:solidFill>
                <a:latin typeface="Garamond"/>
              </a:rPr>
              <a:t>Seek alternative solutions to a problem</a:t>
            </a:r>
          </a:p>
          <a:p>
            <a:pPr marL="171450" lvl="0" indent="-171450" eaLnBrk="1" fontAlgn="auto" hangingPunct="1">
              <a:spcBef>
                <a:spcPts val="0"/>
              </a:spcBef>
              <a:spcAft>
                <a:spcPts val="0"/>
              </a:spcAft>
              <a:buFont typeface="Arial" panose="020B0604020202020204" pitchFamily="34" charset="0"/>
              <a:buChar char="•"/>
            </a:pPr>
            <a:r>
              <a:rPr lang="en-US" sz="1200" b="1" kern="0" dirty="0">
                <a:solidFill>
                  <a:srgbClr val="1F2A44"/>
                </a:solidFill>
                <a:latin typeface="Garamond"/>
              </a:rPr>
              <a:t>Take a risk because you feel you have more to gain</a:t>
            </a:r>
          </a:p>
          <a:p>
            <a:pPr marL="171450" lvl="0" indent="-171450" eaLnBrk="1" fontAlgn="auto" hangingPunct="1">
              <a:spcBef>
                <a:spcPts val="0"/>
              </a:spcBef>
              <a:spcAft>
                <a:spcPts val="0"/>
              </a:spcAft>
              <a:buFont typeface="Arial" panose="020B0604020202020204" pitchFamily="34" charset="0"/>
              <a:buChar char="•"/>
            </a:pPr>
            <a:r>
              <a:rPr lang="en-US" sz="1200" b="1" kern="0" dirty="0">
                <a:solidFill>
                  <a:srgbClr val="1F2A44"/>
                </a:solidFill>
                <a:latin typeface="Garamond"/>
              </a:rPr>
              <a:t>Ask questions in class </a:t>
            </a:r>
          </a:p>
          <a:p>
            <a:pPr marL="171450" lvl="0" indent="-171450" eaLnBrk="1" fontAlgn="auto" hangingPunct="1">
              <a:spcBef>
                <a:spcPts val="0"/>
              </a:spcBef>
              <a:spcAft>
                <a:spcPts val="0"/>
              </a:spcAft>
              <a:buFont typeface="Arial" panose="020B0604020202020204" pitchFamily="34" charset="0"/>
              <a:buChar char="•"/>
            </a:pPr>
            <a:r>
              <a:rPr lang="en-US" sz="1200" b="1" kern="0" dirty="0">
                <a:solidFill>
                  <a:srgbClr val="1F2A44"/>
                </a:solidFill>
                <a:latin typeface="Garamond"/>
              </a:rPr>
              <a:t>Explore topics on your own, even though it was not required for a class</a:t>
            </a:r>
          </a:p>
          <a:p>
            <a:pPr marL="171450" lvl="0" indent="-171450" eaLnBrk="1" fontAlgn="auto" hangingPunct="1">
              <a:spcBef>
                <a:spcPts val="0"/>
              </a:spcBef>
              <a:spcAft>
                <a:spcPts val="0"/>
              </a:spcAft>
              <a:buFont typeface="Arial" panose="020B0604020202020204" pitchFamily="34" charset="0"/>
              <a:buChar char="•"/>
            </a:pPr>
            <a:r>
              <a:rPr lang="en-US" sz="1200" b="1" kern="0" dirty="0">
                <a:solidFill>
                  <a:srgbClr val="1F2A44"/>
                </a:solidFill>
                <a:latin typeface="Garamond"/>
              </a:rPr>
              <a:t>Accept mistakes as part of the learning process</a:t>
            </a:r>
          </a:p>
          <a:p>
            <a:pPr marL="171450" lvl="0" indent="-171450" eaLnBrk="1" fontAlgn="auto" hangingPunct="1">
              <a:spcBef>
                <a:spcPts val="0"/>
              </a:spcBef>
              <a:spcAft>
                <a:spcPts val="0"/>
              </a:spcAft>
              <a:buFont typeface="Arial" panose="020B0604020202020204" pitchFamily="34" charset="0"/>
              <a:buChar char="•"/>
            </a:pPr>
            <a:r>
              <a:rPr lang="en-US" sz="1200" b="1" kern="0" dirty="0">
                <a:solidFill>
                  <a:srgbClr val="1F2A44"/>
                </a:solidFill>
                <a:latin typeface="Garamond"/>
              </a:rPr>
              <a:t>Look up scientific research articles and resources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Slide Number Placeholder 4"/>
          <p:cNvSpPr txBox="1">
            <a:spLocks noGrp="1"/>
          </p:cNvSpPr>
          <p:nvPr/>
        </p:nvSpPr>
        <p:spPr bwMode="auto">
          <a:xfrm>
            <a:off x="8763000" y="6400800"/>
            <a:ext cx="381000" cy="457200"/>
          </a:xfrm>
          <a:prstGeom prst="rect">
            <a:avLst/>
          </a:prstGeom>
          <a:noFill/>
          <a:ln w="9525">
            <a:noFill/>
            <a:miter lim="800000"/>
            <a:headEnd/>
            <a:tailEnd/>
          </a:ln>
        </p:spPr>
        <p:txBody>
          <a:bodyPr anchor="b"/>
          <a:lstStyle/>
          <a:p>
            <a:pPr algn="r" eaLnBrk="1" hangingPunct="1"/>
            <a:fld id="{D03B7126-4E2F-4432-B32B-6A3A76A787F6}" type="slidenum">
              <a:rPr lang="en-US" sz="1200"/>
              <a:pPr algn="r" eaLnBrk="1" hangingPunct="1"/>
              <a:t>27</a:t>
            </a:fld>
            <a:endParaRPr lang="en-US" sz="1200"/>
          </a:p>
        </p:txBody>
      </p:sp>
      <p:sp>
        <p:nvSpPr>
          <p:cNvPr id="11" name="Footer Placeholder 6"/>
          <p:cNvSpPr>
            <a:spLocks noGrp="1"/>
          </p:cNvSpPr>
          <p:nvPr>
            <p:ph type="ftr" sz="quarter" idx="11"/>
          </p:nvPr>
        </p:nvSpPr>
        <p:spPr>
          <a:noFill/>
        </p:spPr>
        <p:txBody>
          <a:bodyPr/>
          <a:lstStyle/>
          <a:p>
            <a:r>
              <a:rPr lang="en-US"/>
              <a:t>2018-19 Diverse Learning Environments Survey</a:t>
            </a:r>
            <a:endParaRPr lang="en-US" dirty="0"/>
          </a:p>
        </p:txBody>
      </p:sp>
      <p:sp>
        <p:nvSpPr>
          <p:cNvPr id="17412" name="Rectangle 2"/>
          <p:cNvSpPr>
            <a:spLocks noGrp="1" noChangeArrowheads="1"/>
          </p:cNvSpPr>
          <p:nvPr>
            <p:ph type="title" idx="4294967295"/>
          </p:nvPr>
        </p:nvSpPr>
        <p:spPr>
          <a:xfrm>
            <a:off x="914400" y="508000"/>
            <a:ext cx="7467600" cy="1244600"/>
          </a:xfrm>
        </p:spPr>
        <p:txBody>
          <a:bodyPr/>
          <a:lstStyle/>
          <a:p>
            <a:pPr eaLnBrk="1" hangingPunct="1">
              <a:defRPr/>
            </a:pPr>
            <a:r>
              <a:rPr lang="en-US" sz="1600" dirty="0">
                <a:solidFill>
                  <a:srgbClr val="00AB8E"/>
                </a:solidFill>
              </a:rPr>
              <a:t> </a:t>
            </a:r>
            <a:r>
              <a:rPr lang="en-US" dirty="0" smtClean="0">
                <a:solidFill>
                  <a:schemeClr val="bg1"/>
                </a:solidFill>
              </a:rPr>
              <a:t>Application </a:t>
            </a:r>
            <a:r>
              <a:rPr lang="en-US" dirty="0">
                <a:solidFill>
                  <a:schemeClr val="bg1"/>
                </a:solidFill>
              </a:rPr>
              <a:t>of </a:t>
            </a:r>
            <a:r>
              <a:rPr lang="en-US" dirty="0" smtClean="0">
                <a:solidFill>
                  <a:schemeClr val="bg1"/>
                </a:solidFill>
              </a:rPr>
              <a:t>Learning</a:t>
            </a:r>
            <a:r>
              <a:rPr lang="en-US" sz="1600" dirty="0" smtClean="0">
                <a:solidFill>
                  <a:srgbClr val="00AB8E"/>
                </a:solidFill>
              </a:rPr>
              <a:t/>
            </a:r>
            <a:br>
              <a:rPr lang="en-US" sz="1600" dirty="0" smtClean="0">
                <a:solidFill>
                  <a:srgbClr val="00AB8E"/>
                </a:solidFill>
              </a:rPr>
            </a:br>
            <a:r>
              <a:rPr lang="en-US" sz="1600" dirty="0">
                <a:solidFill>
                  <a:srgbClr val="00AB8E"/>
                </a:solidFill>
              </a:rPr>
              <a:t/>
            </a:r>
            <a:br>
              <a:rPr lang="en-US" sz="1600" dirty="0">
                <a:solidFill>
                  <a:srgbClr val="00AB8E"/>
                </a:solidFill>
              </a:rPr>
            </a:br>
            <a:r>
              <a:rPr lang="en-US" sz="1600" dirty="0">
                <a:solidFill>
                  <a:srgbClr val="00AB8E"/>
                </a:solidFill>
              </a:rPr>
              <a:t/>
            </a:r>
            <a:br>
              <a:rPr lang="en-US" sz="1600" dirty="0">
                <a:solidFill>
                  <a:srgbClr val="00AB8E"/>
                </a:solidFill>
              </a:rPr>
            </a:br>
            <a:endParaRPr lang="en-US" sz="1600" b="0" dirty="0">
              <a:solidFill>
                <a:srgbClr val="00AB8E"/>
              </a:solidFill>
            </a:endParaRPr>
          </a:p>
        </p:txBody>
      </p:sp>
      <p:graphicFrame>
        <p:nvGraphicFramePr>
          <p:cNvPr id="12" name="Integration of Learning"/>
          <p:cNvGraphicFramePr>
            <a:graphicFrameLocks noChangeAspect="1"/>
          </p:cNvGraphicFramePr>
          <p:nvPr>
            <p:custDataLst>
              <p:tags r:id="rId1"/>
            </p:custDataLst>
            <p:extLst>
              <p:ext uri="{D42A27DB-BD31-4B8C-83A1-F6EECF244321}">
                <p14:modId xmlns:p14="http://schemas.microsoft.com/office/powerpoint/2010/main" val="2857061166"/>
              </p:ext>
            </p:extLst>
          </p:nvPr>
        </p:nvGraphicFramePr>
        <p:xfrm>
          <a:off x="381000" y="1600200"/>
          <a:ext cx="8382000" cy="3708400"/>
        </p:xfrm>
        <a:graphic>
          <a:graphicData uri="http://schemas.openxmlformats.org/drawingml/2006/chart">
            <c:chart xmlns:c="http://schemas.openxmlformats.org/drawingml/2006/chart" xmlns:r="http://schemas.openxmlformats.org/officeDocument/2006/relationships" r:id="rId4"/>
          </a:graphicData>
        </a:graphic>
      </p:graphicFrame>
      <p:sp>
        <p:nvSpPr>
          <p:cNvPr id="13" name="TextBox 8"/>
          <p:cNvSpPr txBox="1">
            <a:spLocks noChangeArrowheads="1"/>
          </p:cNvSpPr>
          <p:nvPr/>
        </p:nvSpPr>
        <p:spPr bwMode="auto">
          <a:xfrm>
            <a:off x="1645920" y="5285887"/>
            <a:ext cx="2667000" cy="523220"/>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Apply concepts from courses to real life situations</a:t>
            </a:r>
            <a:endParaRPr lang="en-US" sz="1600" b="1" dirty="0">
              <a:solidFill>
                <a:schemeClr val="bg1"/>
              </a:solidFill>
            </a:endParaRPr>
          </a:p>
        </p:txBody>
      </p:sp>
      <p:sp>
        <p:nvSpPr>
          <p:cNvPr id="14" name="TextBox 9"/>
          <p:cNvSpPr txBox="1">
            <a:spLocks noChangeArrowheads="1"/>
          </p:cNvSpPr>
          <p:nvPr/>
        </p:nvSpPr>
        <p:spPr bwMode="auto">
          <a:xfrm>
            <a:off x="5577840" y="5285887"/>
            <a:ext cx="2743200" cy="523220"/>
          </a:xfrm>
          <a:prstGeom prst="rect">
            <a:avLst/>
          </a:prstGeom>
          <a:noFill/>
          <a:ln w="9525">
            <a:noFill/>
            <a:miter lim="800000"/>
            <a:headEnd/>
            <a:tailEnd/>
          </a:ln>
        </p:spPr>
        <p:txBody>
          <a:bodyPr wrap="square">
            <a:spAutoFit/>
          </a:bodyPr>
          <a:lstStyle/>
          <a:p>
            <a:pPr algn="ctr">
              <a:defRPr/>
            </a:pPr>
            <a:r>
              <a:rPr lang="en-US" sz="1400" b="1" dirty="0">
                <a:solidFill>
                  <a:schemeClr val="bg1"/>
                </a:solidFill>
              </a:rPr>
              <a:t>Evaluate the quality or reliability of information you received</a:t>
            </a:r>
            <a:endParaRPr lang="en-US" sz="1200" b="1" dirty="0">
              <a:solidFill>
                <a:schemeClr val="bg1"/>
              </a:solidFill>
            </a:endParaRPr>
          </a:p>
        </p:txBody>
      </p:sp>
      <p:sp>
        <p:nvSpPr>
          <p:cNvPr id="17" name="Rectangle 6"/>
          <p:cNvSpPr>
            <a:spLocks noChangeArrowheads="1"/>
          </p:cNvSpPr>
          <p:nvPr/>
        </p:nvSpPr>
        <p:spPr bwMode="auto">
          <a:xfrm>
            <a:off x="3124200" y="5943600"/>
            <a:ext cx="2819400" cy="646113"/>
          </a:xfrm>
          <a:prstGeom prst="rect">
            <a:avLst/>
          </a:prstGeom>
          <a:noFill/>
          <a:ln w="9525">
            <a:noFill/>
            <a:miter lim="800000"/>
            <a:headEnd/>
            <a:tailEnd/>
          </a:ln>
        </p:spPr>
        <p:txBody>
          <a:bodyPr wrap="square">
            <a:spAutoFit/>
          </a:bodyPr>
          <a:lstStyle/>
          <a:p>
            <a:pPr>
              <a:defRPr/>
            </a:pPr>
            <a:r>
              <a:rPr lang="en-US" sz="1200" b="1" dirty="0">
                <a:solidFill>
                  <a:schemeClr val="bg1"/>
                </a:solidFill>
                <a:latin typeface="+mn-lt"/>
              </a:rPr>
              <a:t>Your Institution         Comparison Group</a:t>
            </a:r>
          </a:p>
          <a:p>
            <a:pPr>
              <a:defRPr/>
            </a:pPr>
            <a:r>
              <a:rPr lang="en-US" sz="1200" dirty="0"/>
              <a:t>     </a:t>
            </a:r>
            <a:r>
              <a:rPr lang="en-US" sz="1200" dirty="0">
                <a:solidFill>
                  <a:schemeClr val="bg1"/>
                </a:solidFill>
              </a:rPr>
              <a:t>Frequently                  Frequently</a:t>
            </a:r>
          </a:p>
          <a:p>
            <a:pPr>
              <a:defRPr/>
            </a:pPr>
            <a:r>
              <a:rPr lang="en-US" sz="1200" dirty="0">
                <a:solidFill>
                  <a:schemeClr val="bg1"/>
                </a:solidFill>
              </a:rPr>
              <a:t>     Occasionally               Occasionally</a:t>
            </a:r>
          </a:p>
        </p:txBody>
      </p:sp>
      <p:sp>
        <p:nvSpPr>
          <p:cNvPr id="18" name="Rectangle 12"/>
          <p:cNvSpPr>
            <a:spLocks noChangeArrowheads="1"/>
          </p:cNvSpPr>
          <p:nvPr/>
        </p:nvSpPr>
        <p:spPr bwMode="auto">
          <a:xfrm>
            <a:off x="4572000" y="6400800"/>
            <a:ext cx="76200" cy="76200"/>
          </a:xfrm>
          <a:prstGeom prst="rect">
            <a:avLst/>
          </a:prstGeom>
          <a:solidFill>
            <a:schemeClr val="bg1">
              <a:lumMod val="50000"/>
              <a:lumOff val="50000"/>
            </a:schemeClr>
          </a:solidFill>
          <a:ln w="9525" algn="ctr">
            <a:solidFill>
              <a:schemeClr val="tx1"/>
            </a:solidFill>
            <a:round/>
            <a:headEnd/>
            <a:tailEnd/>
          </a:ln>
        </p:spPr>
        <p:txBody>
          <a:bodyPr/>
          <a:lstStyle/>
          <a:p>
            <a:endParaRPr lang="en-US"/>
          </a:p>
        </p:txBody>
      </p:sp>
      <p:sp>
        <p:nvSpPr>
          <p:cNvPr id="19" name="Rectangle 11"/>
          <p:cNvSpPr>
            <a:spLocks noChangeArrowheads="1"/>
          </p:cNvSpPr>
          <p:nvPr/>
        </p:nvSpPr>
        <p:spPr bwMode="auto">
          <a:xfrm>
            <a:off x="4572000" y="6248400"/>
            <a:ext cx="76200" cy="76200"/>
          </a:xfrm>
          <a:prstGeom prst="rect">
            <a:avLst/>
          </a:prstGeom>
          <a:solidFill>
            <a:schemeClr val="bg1"/>
          </a:solidFill>
          <a:ln w="9525" algn="ctr">
            <a:solidFill>
              <a:schemeClr val="tx1"/>
            </a:solidFill>
            <a:round/>
            <a:headEnd/>
            <a:tailEnd/>
          </a:ln>
        </p:spPr>
        <p:txBody>
          <a:bodyPr/>
          <a:lstStyle/>
          <a:p>
            <a:endParaRPr lang="en-US"/>
          </a:p>
        </p:txBody>
      </p:sp>
      <p:sp>
        <p:nvSpPr>
          <p:cNvPr id="20" name="Rectangle 19"/>
          <p:cNvSpPr/>
          <p:nvPr/>
        </p:nvSpPr>
        <p:spPr bwMode="auto">
          <a:xfrm>
            <a:off x="3276600" y="6400800"/>
            <a:ext cx="76200" cy="76200"/>
          </a:xfrm>
          <a:prstGeom prst="rect">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21" name="Rectangle 20"/>
          <p:cNvSpPr/>
          <p:nvPr/>
        </p:nvSpPr>
        <p:spPr bwMode="auto">
          <a:xfrm>
            <a:off x="3276600" y="6248400"/>
            <a:ext cx="76200" cy="7620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2" name="Slide Number Placeholder 1"/>
          <p:cNvSpPr>
            <a:spLocks noGrp="1"/>
          </p:cNvSpPr>
          <p:nvPr>
            <p:ph type="sldNum" sz="quarter" idx="10"/>
          </p:nvPr>
        </p:nvSpPr>
        <p:spPr/>
        <p:txBody>
          <a:bodyPr/>
          <a:lstStyle/>
          <a:p>
            <a:pPr>
              <a:defRPr/>
            </a:pPr>
            <a:fld id="{4F383B98-3159-4143-9D9B-82A6656DFD57}" type="slidenum">
              <a:rPr lang="en-US" smtClean="0"/>
              <a:pPr>
                <a:defRPr/>
              </a:pPr>
              <a:t>27</a:t>
            </a:fld>
            <a:endParaRPr lang="en-US" dirty="0"/>
          </a:p>
        </p:txBody>
      </p:sp>
    </p:spTree>
    <p:extLst>
      <p:ext uri="{BB962C8B-B14F-4D97-AF65-F5344CB8AC3E}">
        <p14:creationId xmlns:p14="http://schemas.microsoft.com/office/powerpoint/2010/main" val="15543129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Acad Self-Concept"/>
          <p:cNvGraphicFramePr>
            <a:graphicFrameLocks noChangeAspect="1"/>
          </p:cNvGraphicFramePr>
          <p:nvPr>
            <p:custDataLst>
              <p:tags r:id="rId1"/>
            </p:custDataLst>
            <p:extLst>
              <p:ext uri="{D42A27DB-BD31-4B8C-83A1-F6EECF244321}">
                <p14:modId xmlns:p14="http://schemas.microsoft.com/office/powerpoint/2010/main" val="565670572"/>
              </p:ext>
            </p:extLst>
          </p:nvPr>
        </p:nvGraphicFramePr>
        <p:xfrm>
          <a:off x="228600" y="1419658"/>
          <a:ext cx="8686800" cy="4752542"/>
        </p:xfrm>
        <a:graphic>
          <a:graphicData uri="http://schemas.openxmlformats.org/drawingml/2006/chart">
            <c:chart xmlns:c="http://schemas.openxmlformats.org/drawingml/2006/chart" xmlns:r="http://schemas.openxmlformats.org/officeDocument/2006/relationships" r:id="rId4"/>
          </a:graphicData>
        </a:graphic>
      </p:graphicFrame>
      <p:sp>
        <p:nvSpPr>
          <p:cNvPr id="23556" name="Slide Number Placeholder 4"/>
          <p:cNvSpPr txBox="1">
            <a:spLocks noGrp="1"/>
          </p:cNvSpPr>
          <p:nvPr/>
        </p:nvSpPr>
        <p:spPr bwMode="auto">
          <a:xfrm>
            <a:off x="8305800" y="6400800"/>
            <a:ext cx="381000" cy="457200"/>
          </a:xfrm>
          <a:prstGeom prst="rect">
            <a:avLst/>
          </a:prstGeom>
          <a:noFill/>
          <a:ln w="9525">
            <a:noFill/>
            <a:miter lim="800000"/>
            <a:headEnd/>
            <a:tailEnd/>
          </a:ln>
        </p:spPr>
        <p:txBody>
          <a:bodyPr anchor="b"/>
          <a:lstStyle/>
          <a:p>
            <a:pPr algn="r" eaLnBrk="1" hangingPunct="1"/>
            <a:fld id="{4B31B710-F240-4CFD-AD84-711DEC8AB0D2}" type="slidenum">
              <a:rPr lang="en-US" sz="1200"/>
              <a:pPr algn="r" eaLnBrk="1" hangingPunct="1"/>
              <a:t>28</a:t>
            </a:fld>
            <a:endParaRPr lang="en-US" sz="1200"/>
          </a:p>
        </p:txBody>
      </p:sp>
      <p:sp>
        <p:nvSpPr>
          <p:cNvPr id="7176" name="TextBox 1"/>
          <p:cNvSpPr txBox="1">
            <a:spLocks noChangeArrowheads="1"/>
          </p:cNvSpPr>
          <p:nvPr/>
        </p:nvSpPr>
        <p:spPr bwMode="auto">
          <a:xfrm>
            <a:off x="6096000" y="2819400"/>
            <a:ext cx="2971800" cy="1600200"/>
          </a:xfrm>
          <a:prstGeom prst="rect">
            <a:avLst/>
          </a:prstGeom>
          <a:noFill/>
          <a:ln w="9525">
            <a:noFill/>
            <a:miter lim="800000"/>
            <a:headEnd/>
            <a:tailEnd/>
          </a:ln>
        </p:spPr>
        <p:txBody>
          <a:bodyPr/>
          <a:lstStyle/>
          <a:p>
            <a:pPr algn="ctr">
              <a:defRPr/>
            </a:pPr>
            <a:r>
              <a:rPr lang="en-US" sz="1400" b="1" u="sng" dirty="0">
                <a:solidFill>
                  <a:schemeClr val="bg1"/>
                </a:solidFill>
                <a:latin typeface="+mn-lt"/>
              </a:rPr>
              <a:t>Items</a:t>
            </a:r>
          </a:p>
          <a:p>
            <a:pPr>
              <a:defRPr/>
            </a:pPr>
            <a:endParaRPr lang="en-US" sz="1400" b="1" u="sng" dirty="0">
              <a:solidFill>
                <a:schemeClr val="bg1"/>
              </a:solidFill>
              <a:latin typeface="+mn-lt"/>
            </a:endParaRPr>
          </a:p>
          <a:p>
            <a:pPr marL="285750" indent="-166688">
              <a:buFont typeface="Arial" panose="020B0604020202020204" pitchFamily="34" charset="0"/>
              <a:buChar char="•"/>
              <a:defRPr/>
            </a:pPr>
            <a:r>
              <a:rPr lang="en-US" sz="1400" b="1" dirty="0">
                <a:solidFill>
                  <a:schemeClr val="bg1"/>
                </a:solidFill>
                <a:latin typeface="+mn-lt"/>
              </a:rPr>
              <a:t>Self-rated academic ability</a:t>
            </a:r>
          </a:p>
          <a:p>
            <a:pPr marL="285750" indent="-166688">
              <a:buFont typeface="Arial" panose="020B0604020202020204" pitchFamily="34" charset="0"/>
              <a:buChar char="•"/>
              <a:defRPr/>
            </a:pPr>
            <a:r>
              <a:rPr lang="en-US" sz="1400" b="1" dirty="0">
                <a:solidFill>
                  <a:schemeClr val="bg1"/>
                </a:solidFill>
                <a:latin typeface="+mn-lt"/>
              </a:rPr>
              <a:t>Self-rated self-confidence (intellectual)</a:t>
            </a:r>
          </a:p>
          <a:p>
            <a:pPr marL="285750" indent="-166688">
              <a:buFont typeface="Arial" panose="020B0604020202020204" pitchFamily="34" charset="0"/>
              <a:buChar char="•"/>
              <a:defRPr/>
            </a:pPr>
            <a:r>
              <a:rPr lang="en-US" sz="1400" b="1" dirty="0">
                <a:solidFill>
                  <a:schemeClr val="bg1"/>
                </a:solidFill>
                <a:latin typeface="+mn-lt"/>
              </a:rPr>
              <a:t>Self-rated drive to achieve</a:t>
            </a:r>
          </a:p>
          <a:p>
            <a:pPr marL="285750" indent="-166688">
              <a:buFont typeface="Arial" panose="020B0604020202020204" pitchFamily="34" charset="0"/>
              <a:buChar char="•"/>
              <a:defRPr/>
            </a:pPr>
            <a:r>
              <a:rPr lang="en-US" sz="1400" b="1" dirty="0">
                <a:solidFill>
                  <a:schemeClr val="bg1"/>
                </a:solidFill>
                <a:latin typeface="+mn-lt"/>
              </a:rPr>
              <a:t>Self-rated mathematical ability</a:t>
            </a:r>
          </a:p>
        </p:txBody>
      </p:sp>
      <p:sp>
        <p:nvSpPr>
          <p:cNvPr id="10" name="Rectangle 2"/>
          <p:cNvSpPr txBox="1">
            <a:spLocks noChangeArrowheads="1"/>
          </p:cNvSpPr>
          <p:nvPr/>
        </p:nvSpPr>
        <p:spPr bwMode="auto">
          <a:xfrm>
            <a:off x="914400" y="152400"/>
            <a:ext cx="7391400" cy="1981200"/>
          </a:xfrm>
          <a:prstGeom prst="rect">
            <a:avLst/>
          </a:prstGeom>
          <a:noFill/>
          <a:ln w="9525">
            <a:noFill/>
            <a:miter lim="800000"/>
            <a:headEnd/>
            <a:tailEnd/>
          </a:ln>
        </p:spPr>
        <p:txBody>
          <a:bodyPr anchor="ctr" anchorCtr="1"/>
          <a:lstStyle/>
          <a:p>
            <a:pPr lvl="0" algn="ctr" eaLnBrk="1" hangingPunct="1">
              <a:defRPr/>
            </a:pPr>
            <a:r>
              <a:rPr lang="en-US" sz="2800" b="1" kern="0" dirty="0">
                <a:solidFill>
                  <a:schemeClr val="bg1"/>
                </a:solidFill>
                <a:latin typeface="Franklin Gothic Medium" charset="0"/>
                <a:ea typeface="Franklin Gothic Medium" charset="0"/>
                <a:cs typeface="Franklin Gothic Medium" charset="0"/>
              </a:rPr>
              <a:t>Academic Self-Concept</a:t>
            </a:r>
          </a:p>
          <a:p>
            <a:pPr lvl="0" algn="ctr" eaLnBrk="1" hangingPunct="1">
              <a:defRPr/>
            </a:pPr>
            <a:r>
              <a:rPr lang="en-US" sz="1800" b="1" kern="0" dirty="0">
                <a:solidFill>
                  <a:schemeClr val="bg1"/>
                </a:solidFill>
                <a:latin typeface="Franklin Gothic Medium" charset="0"/>
                <a:ea typeface="Franklin Gothic Medium" charset="0"/>
                <a:cs typeface="Franklin Gothic Medium" charset="0"/>
              </a:rPr>
              <a:t/>
            </a:r>
            <a:br>
              <a:rPr lang="en-US" sz="1800" b="1" kern="0" dirty="0">
                <a:solidFill>
                  <a:schemeClr val="bg1"/>
                </a:solidFill>
                <a:latin typeface="Franklin Gothic Medium" charset="0"/>
                <a:ea typeface="Franklin Gothic Medium" charset="0"/>
                <a:cs typeface="Franklin Gothic Medium" charset="0"/>
              </a:rPr>
            </a:br>
            <a:r>
              <a:rPr lang="en-US" sz="1800" kern="0" dirty="0">
                <a:solidFill>
                  <a:schemeClr val="accent2"/>
                </a:solidFill>
                <a:latin typeface="Franklin Gothic Medium" panose="020B0603020102020204" pitchFamily="34" charset="0"/>
                <a:ea typeface="+mj-ea"/>
                <a:cs typeface="+mj-cs"/>
              </a:rPr>
              <a:t>Self-awareness and confidence in academic environments help students learn by encouraging their intellectual inquiry. </a:t>
            </a:r>
            <a:r>
              <a:rPr lang="en-US" sz="1800" i="1" kern="0" dirty="0">
                <a:solidFill>
                  <a:schemeClr val="accent2"/>
                </a:solidFill>
                <a:latin typeface="Franklin Gothic Medium" panose="020B0603020102020204" pitchFamily="34" charset="0"/>
                <a:ea typeface="+mj-ea"/>
                <a:cs typeface="+mj-cs"/>
              </a:rPr>
              <a:t>Academic Self-Concept </a:t>
            </a:r>
            <a:r>
              <a:rPr lang="en-US" sz="1800" kern="0" dirty="0">
                <a:solidFill>
                  <a:schemeClr val="accent2"/>
                </a:solidFill>
                <a:latin typeface="Franklin Gothic Medium" panose="020B0603020102020204" pitchFamily="34" charset="0"/>
                <a:ea typeface="+mj-ea"/>
                <a:cs typeface="+mj-cs"/>
              </a:rPr>
              <a:t>is a unified measure of students’ beliefs about their abilities and confidence in academic environments</a:t>
            </a:r>
            <a:r>
              <a:rPr lang="en-US" sz="1600" kern="0" dirty="0">
                <a:solidFill>
                  <a:schemeClr val="accent2"/>
                </a:solidFill>
                <a:latin typeface="Franklin Gothic Medium" panose="020B0603020102020204" pitchFamily="34" charset="0"/>
                <a:ea typeface="+mj-ea"/>
                <a:cs typeface="+mj-cs"/>
              </a:rPr>
              <a:t>.</a:t>
            </a:r>
          </a:p>
        </p:txBody>
      </p:sp>
      <p:sp>
        <p:nvSpPr>
          <p:cNvPr id="15" name="Footer Placeholder 6"/>
          <p:cNvSpPr>
            <a:spLocks noGrp="1"/>
          </p:cNvSpPr>
          <p:nvPr>
            <p:ph type="ftr" sz="quarter" idx="11"/>
          </p:nvPr>
        </p:nvSpPr>
        <p:spPr>
          <a:noFill/>
        </p:spPr>
        <p:txBody>
          <a:bodyPr/>
          <a:lstStyle/>
          <a:p>
            <a:r>
              <a:rPr lang="en-US"/>
              <a:t>2018-19 Diverse Learning Environments Survey</a:t>
            </a:r>
            <a:endParaRPr lang="en-US" dirty="0"/>
          </a:p>
        </p:txBody>
      </p:sp>
      <p:sp>
        <p:nvSpPr>
          <p:cNvPr id="2" name="Slide Number Placeholder 1"/>
          <p:cNvSpPr>
            <a:spLocks noGrp="1"/>
          </p:cNvSpPr>
          <p:nvPr>
            <p:ph type="sldNum" sz="quarter" idx="10"/>
          </p:nvPr>
        </p:nvSpPr>
        <p:spPr/>
        <p:txBody>
          <a:bodyPr/>
          <a:lstStyle/>
          <a:p>
            <a:pPr>
              <a:defRPr/>
            </a:pPr>
            <a:fld id="{4F383B98-3159-4143-9D9B-82A6656DFD57}" type="slidenum">
              <a:rPr lang="en-US" smtClean="0"/>
              <a:pPr>
                <a:defRPr/>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Pluralistic Orientation"/>
          <p:cNvGraphicFramePr>
            <a:graphicFrameLocks noChangeAspect="1"/>
          </p:cNvGraphicFramePr>
          <p:nvPr>
            <p:custDataLst>
              <p:tags r:id="rId1"/>
            </p:custDataLst>
            <p:extLst>
              <p:ext uri="{D42A27DB-BD31-4B8C-83A1-F6EECF244321}">
                <p14:modId xmlns:p14="http://schemas.microsoft.com/office/powerpoint/2010/main" val="1569727937"/>
              </p:ext>
            </p:extLst>
          </p:nvPr>
        </p:nvGraphicFramePr>
        <p:xfrm>
          <a:off x="152400" y="1300816"/>
          <a:ext cx="8686800" cy="4795184"/>
        </p:xfrm>
        <a:graphic>
          <a:graphicData uri="http://schemas.openxmlformats.org/drawingml/2006/chart">
            <c:chart xmlns:c="http://schemas.openxmlformats.org/drawingml/2006/chart" xmlns:r="http://schemas.openxmlformats.org/officeDocument/2006/relationships" r:id="rId4"/>
          </a:graphicData>
        </a:graphic>
      </p:graphicFrame>
      <p:sp>
        <p:nvSpPr>
          <p:cNvPr id="24580" name="Slide Number Placeholder 4"/>
          <p:cNvSpPr txBox="1">
            <a:spLocks noGrp="1"/>
          </p:cNvSpPr>
          <p:nvPr/>
        </p:nvSpPr>
        <p:spPr bwMode="auto">
          <a:xfrm>
            <a:off x="8305800" y="6400800"/>
            <a:ext cx="381000" cy="457200"/>
          </a:xfrm>
          <a:prstGeom prst="rect">
            <a:avLst/>
          </a:prstGeom>
          <a:noFill/>
          <a:ln w="9525">
            <a:noFill/>
            <a:miter lim="800000"/>
            <a:headEnd/>
            <a:tailEnd/>
          </a:ln>
        </p:spPr>
        <p:txBody>
          <a:bodyPr anchor="b"/>
          <a:lstStyle/>
          <a:p>
            <a:pPr algn="r" eaLnBrk="1" hangingPunct="1"/>
            <a:fld id="{3F668B7D-D3D5-429B-88D6-B20D466CB970}" type="slidenum">
              <a:rPr lang="en-US" sz="1200"/>
              <a:pPr algn="r" eaLnBrk="1" hangingPunct="1"/>
              <a:t>29</a:t>
            </a:fld>
            <a:endParaRPr lang="en-US" sz="1200"/>
          </a:p>
        </p:txBody>
      </p:sp>
      <p:sp>
        <p:nvSpPr>
          <p:cNvPr id="7176" name="TextBox 1"/>
          <p:cNvSpPr txBox="1">
            <a:spLocks noChangeArrowheads="1"/>
          </p:cNvSpPr>
          <p:nvPr/>
        </p:nvSpPr>
        <p:spPr bwMode="auto">
          <a:xfrm>
            <a:off x="6096000" y="2055813"/>
            <a:ext cx="2743200" cy="3200400"/>
          </a:xfrm>
          <a:prstGeom prst="rect">
            <a:avLst/>
          </a:prstGeom>
          <a:noFill/>
          <a:ln w="9525">
            <a:noFill/>
            <a:miter lim="800000"/>
            <a:headEnd/>
            <a:tailEnd/>
          </a:ln>
        </p:spPr>
        <p:txBody>
          <a:bodyPr/>
          <a:lstStyle/>
          <a:p>
            <a:pPr algn="ctr">
              <a:defRPr/>
            </a:pPr>
            <a:r>
              <a:rPr lang="en-US" sz="1400" b="1" u="sng" dirty="0">
                <a:solidFill>
                  <a:schemeClr val="bg1"/>
                </a:solidFill>
              </a:rPr>
              <a:t>Items</a:t>
            </a:r>
          </a:p>
          <a:p>
            <a:pPr marL="285750" indent="-285750">
              <a:buFont typeface="Arial" panose="020B0604020202020204" pitchFamily="34" charset="0"/>
              <a:buChar char="•"/>
              <a:defRPr/>
            </a:pPr>
            <a:endParaRPr lang="en-US" sz="1400" b="1" u="sng" dirty="0">
              <a:solidFill>
                <a:schemeClr val="bg1"/>
              </a:solidFill>
            </a:endParaRPr>
          </a:p>
          <a:p>
            <a:pPr marL="285750" indent="-166688">
              <a:buFont typeface="Arial" panose="020B0604020202020204" pitchFamily="34" charset="0"/>
              <a:buChar char="•"/>
              <a:defRPr/>
            </a:pPr>
            <a:r>
              <a:rPr lang="en-US" sz="1400" b="1" dirty="0">
                <a:solidFill>
                  <a:schemeClr val="bg1"/>
                </a:solidFill>
              </a:rPr>
              <a:t>Tolerance of others with different beliefs</a:t>
            </a:r>
          </a:p>
          <a:p>
            <a:pPr marL="285750" indent="-166688">
              <a:buFont typeface="Arial" panose="020B0604020202020204" pitchFamily="34" charset="0"/>
              <a:buChar char="•"/>
              <a:defRPr/>
            </a:pPr>
            <a:r>
              <a:rPr lang="en-US" sz="1400" b="1" dirty="0">
                <a:solidFill>
                  <a:schemeClr val="bg1"/>
                </a:solidFill>
              </a:rPr>
              <a:t>Openness to having my own views challenged</a:t>
            </a:r>
          </a:p>
          <a:p>
            <a:pPr marL="285750" indent="-166688">
              <a:buFont typeface="Arial" panose="020B0604020202020204" pitchFamily="34" charset="0"/>
              <a:buChar char="•"/>
              <a:defRPr/>
            </a:pPr>
            <a:r>
              <a:rPr lang="en-US" sz="1400" b="1" dirty="0">
                <a:solidFill>
                  <a:schemeClr val="bg1"/>
                </a:solidFill>
              </a:rPr>
              <a:t>Ability to work cooperatively with diverse people</a:t>
            </a:r>
          </a:p>
          <a:p>
            <a:pPr marL="285750" indent="-166688">
              <a:buFont typeface="Arial" panose="020B0604020202020204" pitchFamily="34" charset="0"/>
              <a:buChar char="•"/>
              <a:defRPr/>
            </a:pPr>
            <a:r>
              <a:rPr lang="en-US" sz="1400" b="1" dirty="0">
                <a:solidFill>
                  <a:schemeClr val="bg1"/>
                </a:solidFill>
              </a:rPr>
              <a:t>Ability to discuss and negotiate controversial issues</a:t>
            </a:r>
          </a:p>
          <a:p>
            <a:pPr marL="285750" indent="-166688">
              <a:buFont typeface="Arial" panose="020B0604020202020204" pitchFamily="34" charset="0"/>
              <a:buChar char="•"/>
              <a:defRPr/>
            </a:pPr>
            <a:r>
              <a:rPr lang="en-US" sz="1400" b="1" dirty="0">
                <a:solidFill>
                  <a:schemeClr val="bg1"/>
                </a:solidFill>
              </a:rPr>
              <a:t>Ability to see the world from someone else's perspective</a:t>
            </a:r>
          </a:p>
          <a:p>
            <a:pPr marL="171450" indent="-171450">
              <a:buFont typeface="Arial" panose="020B0604020202020204" pitchFamily="34" charset="0"/>
              <a:buChar char="•"/>
              <a:defRPr/>
            </a:pPr>
            <a:endParaRPr lang="en-US" sz="1200" dirty="0">
              <a:solidFill>
                <a:schemeClr val="tx2">
                  <a:lumMod val="75000"/>
                </a:schemeClr>
              </a:solidFill>
            </a:endParaRPr>
          </a:p>
        </p:txBody>
      </p:sp>
      <p:sp>
        <p:nvSpPr>
          <p:cNvPr id="14" name="Rectangle 2"/>
          <p:cNvSpPr txBox="1">
            <a:spLocks noChangeArrowheads="1"/>
          </p:cNvSpPr>
          <p:nvPr/>
        </p:nvSpPr>
        <p:spPr bwMode="auto">
          <a:xfrm>
            <a:off x="980506" y="157816"/>
            <a:ext cx="6934200" cy="1676400"/>
          </a:xfrm>
          <a:prstGeom prst="rect">
            <a:avLst/>
          </a:prstGeom>
          <a:noFill/>
          <a:ln w="9525">
            <a:noFill/>
            <a:miter lim="800000"/>
            <a:headEnd/>
            <a:tailEnd/>
          </a:ln>
        </p:spPr>
        <p:txBody>
          <a:bodyPr anchor="ctr" anchorCtr="1"/>
          <a:lstStyle/>
          <a:p>
            <a:pPr algn="ctr" eaLnBrk="1" hangingPunct="1">
              <a:defRPr/>
            </a:pPr>
            <a:r>
              <a:rPr lang="en-US" sz="2800" b="1" kern="0" dirty="0">
                <a:solidFill>
                  <a:schemeClr val="bg1"/>
                </a:solidFill>
                <a:latin typeface="Franklin Gothic Medium" charset="0"/>
                <a:ea typeface="Franklin Gothic Medium" charset="0"/>
                <a:cs typeface="Franklin Gothic Medium" charset="0"/>
              </a:rPr>
              <a:t>Pluralistic Orientation</a:t>
            </a:r>
          </a:p>
          <a:p>
            <a:pPr algn="ctr" eaLnBrk="1" hangingPunct="1">
              <a:defRPr/>
            </a:pPr>
            <a:r>
              <a:rPr lang="en-US" sz="1800" b="1" kern="0" dirty="0">
                <a:solidFill>
                  <a:schemeClr val="bg1"/>
                </a:solidFill>
                <a:latin typeface="Franklin Gothic Medium" charset="0"/>
                <a:ea typeface="Franklin Gothic Medium" charset="0"/>
                <a:cs typeface="Franklin Gothic Medium" charset="0"/>
              </a:rPr>
              <a:t/>
            </a:r>
            <a:br>
              <a:rPr lang="en-US" sz="1800" b="1" kern="0" dirty="0">
                <a:solidFill>
                  <a:schemeClr val="bg1"/>
                </a:solidFill>
                <a:latin typeface="Franklin Gothic Medium" charset="0"/>
                <a:ea typeface="Franklin Gothic Medium" charset="0"/>
                <a:cs typeface="Franklin Gothic Medium" charset="0"/>
              </a:rPr>
            </a:br>
            <a:r>
              <a:rPr lang="en-US" sz="1800" b="1" i="1" kern="0" dirty="0">
                <a:solidFill>
                  <a:schemeClr val="accent2"/>
                </a:solidFill>
                <a:latin typeface="Franklin Gothic Book" charset="0"/>
                <a:ea typeface="Franklin Gothic Book" charset="0"/>
                <a:cs typeface="Franklin Gothic Book" charset="0"/>
              </a:rPr>
              <a:t>Pluralistic Orientation </a:t>
            </a:r>
            <a:r>
              <a:rPr lang="en-US" sz="1800" b="1" kern="0" dirty="0">
                <a:solidFill>
                  <a:schemeClr val="accent2"/>
                </a:solidFill>
                <a:latin typeface="Franklin Gothic Book" charset="0"/>
                <a:ea typeface="Franklin Gothic Book" charset="0"/>
                <a:cs typeface="Franklin Gothic Book" charset="0"/>
              </a:rPr>
              <a:t>measures skills and dispositions appropriate for living and working in a diverse society.</a:t>
            </a:r>
          </a:p>
        </p:txBody>
      </p:sp>
      <p:sp>
        <p:nvSpPr>
          <p:cNvPr id="13" name="Footer Placeholder 6"/>
          <p:cNvSpPr>
            <a:spLocks noGrp="1"/>
          </p:cNvSpPr>
          <p:nvPr>
            <p:ph type="ftr" sz="quarter" idx="11"/>
          </p:nvPr>
        </p:nvSpPr>
        <p:spPr>
          <a:noFill/>
        </p:spPr>
        <p:txBody>
          <a:bodyPr/>
          <a:lstStyle/>
          <a:p>
            <a:r>
              <a:rPr lang="en-US"/>
              <a:t>2018-19 Diverse Learning Environments Survey</a:t>
            </a:r>
            <a:endParaRPr lang="en-US" dirty="0"/>
          </a:p>
        </p:txBody>
      </p:sp>
      <p:sp>
        <p:nvSpPr>
          <p:cNvPr id="2" name="Rectangle 1"/>
          <p:cNvSpPr/>
          <p:nvPr/>
        </p:nvSpPr>
        <p:spPr>
          <a:xfrm>
            <a:off x="4447606" y="3228945"/>
            <a:ext cx="429193" cy="400110"/>
          </a:xfrm>
          <a:prstGeom prst="rect">
            <a:avLst/>
          </a:prstGeom>
        </p:spPr>
        <p:txBody>
          <a:bodyPr wrap="square">
            <a:spAutoFit/>
          </a:bodyPr>
          <a:lstStyle/>
          <a:p>
            <a:r>
              <a:rPr lang="en-US" b="1">
                <a:solidFill>
                  <a:schemeClr val="bg1"/>
                </a:solidFill>
              </a:rPr>
              <a:t> </a:t>
            </a:r>
            <a:endParaRPr lang="en-US"/>
          </a:p>
        </p:txBody>
      </p:sp>
      <p:sp>
        <p:nvSpPr>
          <p:cNvPr id="3" name="Slide Number Placeholder 2"/>
          <p:cNvSpPr>
            <a:spLocks noGrp="1"/>
          </p:cNvSpPr>
          <p:nvPr>
            <p:ph type="sldNum" sz="quarter" idx="10"/>
          </p:nvPr>
        </p:nvSpPr>
        <p:spPr/>
        <p:txBody>
          <a:bodyPr/>
          <a:lstStyle/>
          <a:p>
            <a:pPr>
              <a:defRPr/>
            </a:pPr>
            <a:fld id="{4F383B98-3159-4143-9D9B-82A6656DFD57}" type="slidenum">
              <a:rPr lang="en-US" smtClean="0"/>
              <a:pPr>
                <a:defRPr/>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a:defRPr/>
            </a:pPr>
            <a:r>
              <a:rPr lang="en-US" dirty="0">
                <a:solidFill>
                  <a:schemeClr val="tx1">
                    <a:lumMod val="75000"/>
                  </a:schemeClr>
                </a:solidFill>
              </a:rPr>
              <a:t>The First Year is Important…</a:t>
            </a:r>
          </a:p>
        </p:txBody>
      </p:sp>
      <p:sp>
        <p:nvSpPr>
          <p:cNvPr id="34819" name="Content Placeholder 2"/>
          <p:cNvSpPr>
            <a:spLocks noGrp="1"/>
          </p:cNvSpPr>
          <p:nvPr>
            <p:ph idx="1"/>
          </p:nvPr>
        </p:nvSpPr>
        <p:spPr>
          <a:xfrm>
            <a:off x="304800" y="2362200"/>
            <a:ext cx="8534400" cy="3733800"/>
          </a:xfrm>
        </p:spPr>
        <p:txBody>
          <a:bodyPr/>
          <a:lstStyle/>
          <a:p>
            <a:pPr marL="0" indent="0">
              <a:buFontTx/>
              <a:buNone/>
              <a:defRPr/>
            </a:pPr>
            <a:r>
              <a:rPr lang="en-US" sz="2800" dirty="0">
                <a:solidFill>
                  <a:schemeClr val="accent2"/>
                </a:solidFill>
                <a:latin typeface="Franklin Gothic Book" panose="020B0503020102020204" pitchFamily="34" charset="0"/>
              </a:rPr>
              <a:t>Results from the Diverse Learning Environments Survey (DLE) can be used to assess the impact of the environments that help shape learning, providing important information on the intersection of:</a:t>
            </a:r>
          </a:p>
          <a:p>
            <a:pPr>
              <a:buClr>
                <a:schemeClr val="bg1"/>
              </a:buClr>
              <a:defRPr/>
            </a:pPr>
            <a:endParaRPr lang="en-US" sz="1400" dirty="0">
              <a:solidFill>
                <a:schemeClr val="bg1"/>
              </a:solidFill>
            </a:endParaRPr>
          </a:p>
          <a:p>
            <a:pPr lvl="1">
              <a:buClr>
                <a:schemeClr val="bg1"/>
              </a:buClr>
              <a:defRPr/>
            </a:pPr>
            <a:r>
              <a:rPr lang="en-US" sz="2400" dirty="0">
                <a:solidFill>
                  <a:schemeClr val="bg1"/>
                </a:solidFill>
                <a:latin typeface="Franklin Gothic Book" panose="020B0503020102020204" pitchFamily="34" charset="0"/>
              </a:rPr>
              <a:t>Campus Climate </a:t>
            </a:r>
          </a:p>
          <a:p>
            <a:pPr lvl="1">
              <a:buClr>
                <a:schemeClr val="bg1"/>
              </a:buClr>
              <a:defRPr/>
            </a:pPr>
            <a:r>
              <a:rPr lang="en-US" sz="2400" dirty="0">
                <a:solidFill>
                  <a:schemeClr val="bg1"/>
                </a:solidFill>
                <a:latin typeface="Franklin Gothic Book" panose="020B0503020102020204" pitchFamily="34" charset="0"/>
              </a:rPr>
              <a:t>Institutional Practices</a:t>
            </a:r>
          </a:p>
          <a:p>
            <a:pPr lvl="1">
              <a:buClr>
                <a:schemeClr val="bg1"/>
              </a:buClr>
              <a:defRPr/>
            </a:pPr>
            <a:r>
              <a:rPr lang="en-US" sz="2400" dirty="0">
                <a:solidFill>
                  <a:schemeClr val="bg1"/>
                </a:solidFill>
                <a:latin typeface="Franklin Gothic Book" panose="020B0503020102020204" pitchFamily="34" charset="0"/>
              </a:rPr>
              <a:t>Student Learning Outcomes</a:t>
            </a:r>
          </a:p>
          <a:p>
            <a:pPr lvl="1">
              <a:buFontTx/>
              <a:buNone/>
              <a:defRPr/>
            </a:pPr>
            <a:endParaRPr lang="en-US" sz="2400" dirty="0">
              <a:solidFill>
                <a:schemeClr val="tx2">
                  <a:lumMod val="75000"/>
                </a:schemeClr>
              </a:solidFill>
            </a:endParaRPr>
          </a:p>
          <a:p>
            <a:pPr>
              <a:buFontTx/>
              <a:buNone/>
              <a:defRPr/>
            </a:pPr>
            <a:endParaRPr lang="en-US" dirty="0">
              <a:solidFill>
                <a:schemeClr val="tx1"/>
              </a:solidFill>
            </a:endParaRPr>
          </a:p>
        </p:txBody>
      </p:sp>
      <p:sp>
        <p:nvSpPr>
          <p:cNvPr id="29700" name="Slide Number Placeholder 3"/>
          <p:cNvSpPr>
            <a:spLocks noGrp="1"/>
          </p:cNvSpPr>
          <p:nvPr>
            <p:ph type="sldNum" sz="quarter" idx="10"/>
          </p:nvPr>
        </p:nvSpPr>
        <p:spPr>
          <a:noFill/>
        </p:spPr>
        <p:txBody>
          <a:bodyPr/>
          <a:lstStyle/>
          <a:p>
            <a:fld id="{FEE71D68-1A28-41EA-87CE-D5E995A88D90}" type="slidenum">
              <a:rPr lang="en-US" smtClean="0"/>
              <a:pPr/>
              <a:t>3</a:t>
            </a:fld>
            <a:endParaRPr lang="en-US"/>
          </a:p>
        </p:txBody>
      </p:sp>
      <p:sp>
        <p:nvSpPr>
          <p:cNvPr id="29701" name="Footer Placeholder 4"/>
          <p:cNvSpPr>
            <a:spLocks noGrp="1"/>
          </p:cNvSpPr>
          <p:nvPr>
            <p:ph type="ftr" sz="quarter" idx="11"/>
          </p:nvPr>
        </p:nvSpPr>
        <p:spPr>
          <a:xfrm>
            <a:off x="0" y="6400800"/>
            <a:ext cx="3200400" cy="457200"/>
          </a:xfrm>
          <a:noFill/>
        </p:spPr>
        <p:txBody>
          <a:bodyPr/>
          <a:lstStyle/>
          <a:p>
            <a:r>
              <a:rPr lang="en-US" dirty="0">
                <a:solidFill>
                  <a:schemeClr val="bg1"/>
                </a:solidFill>
              </a:rPr>
              <a:t>2018-19 Diverse Learning Environments Survey</a:t>
            </a:r>
          </a:p>
        </p:txBody>
      </p:sp>
      <p:sp>
        <p:nvSpPr>
          <p:cNvPr id="11" name="TextBox 10"/>
          <p:cNvSpPr txBox="1"/>
          <p:nvPr/>
        </p:nvSpPr>
        <p:spPr>
          <a:xfrm>
            <a:off x="0" y="0"/>
            <a:ext cx="9144000" cy="1600200"/>
          </a:xfrm>
          <a:prstGeom prst="rect">
            <a:avLst/>
          </a:prstGeom>
          <a:solidFill>
            <a:schemeClr val="accent2"/>
          </a:solidFill>
        </p:spPr>
        <p:txBody>
          <a:bodyPr>
            <a:spAutoFit/>
          </a:bodyPr>
          <a:lstStyle/>
          <a:p>
            <a:pPr>
              <a:defRPr/>
            </a:pPr>
            <a:endParaRPr lang="en-US" sz="1000" dirty="0">
              <a:solidFill>
                <a:schemeClr val="bg2"/>
              </a:solidFill>
              <a:latin typeface="+mj-lt"/>
            </a:endParaRPr>
          </a:p>
          <a:p>
            <a:pPr algn="ctr">
              <a:defRPr/>
            </a:pPr>
            <a:r>
              <a:rPr lang="en-US" sz="3600" b="1" dirty="0">
                <a:solidFill>
                  <a:schemeClr val="bg1"/>
                </a:solidFill>
                <a:latin typeface="Franklin Gothic Book" panose="020B0503020102020204" pitchFamily="34" charset="0"/>
              </a:rPr>
              <a:t>  EMBRACING DIVERSITY PROMOTES  </a:t>
            </a:r>
          </a:p>
          <a:p>
            <a:pPr algn="ctr">
              <a:defRPr/>
            </a:pPr>
            <a:r>
              <a:rPr lang="en-US" sz="3600" b="1" dirty="0">
                <a:solidFill>
                  <a:schemeClr val="bg1"/>
                </a:solidFill>
                <a:latin typeface="Franklin Gothic Book" panose="020B0503020102020204" pitchFamily="34" charset="0"/>
              </a:rPr>
              <a:t>  STUDENT SUCCESS</a:t>
            </a:r>
          </a:p>
          <a:p>
            <a:pPr>
              <a:defRPr/>
            </a:pPr>
            <a:endParaRPr lang="en-US" sz="1600" dirty="0">
              <a:solidFill>
                <a:schemeClr val="bg2"/>
              </a:solidFill>
            </a:endParaRPr>
          </a:p>
        </p:txBody>
      </p:sp>
      <p:cxnSp>
        <p:nvCxnSpPr>
          <p:cNvPr id="29703" name="Straight Connector 11"/>
          <p:cNvCxnSpPr>
            <a:cxnSpLocks noChangeShapeType="1"/>
          </p:cNvCxnSpPr>
          <p:nvPr/>
        </p:nvCxnSpPr>
        <p:spPr bwMode="auto">
          <a:xfrm>
            <a:off x="76200" y="1371600"/>
            <a:ext cx="8686800" cy="0"/>
          </a:xfrm>
          <a:prstGeom prst="line">
            <a:avLst/>
          </a:prstGeom>
          <a:noFill/>
          <a:ln w="15875" algn="ctr">
            <a:solidFill>
              <a:schemeClr val="bg2"/>
            </a:solidFill>
            <a:round/>
            <a:headEnd/>
            <a:tailEnd/>
          </a:ln>
        </p:spPr>
      </p:cxn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Slide Number Placeholder 4"/>
          <p:cNvSpPr txBox="1">
            <a:spLocks noGrp="1"/>
          </p:cNvSpPr>
          <p:nvPr/>
        </p:nvSpPr>
        <p:spPr bwMode="auto">
          <a:xfrm>
            <a:off x="8763000" y="6400800"/>
            <a:ext cx="381000" cy="457200"/>
          </a:xfrm>
          <a:prstGeom prst="rect">
            <a:avLst/>
          </a:prstGeom>
          <a:noFill/>
          <a:ln w="9525">
            <a:noFill/>
            <a:miter lim="800000"/>
            <a:headEnd/>
            <a:tailEnd/>
          </a:ln>
        </p:spPr>
        <p:txBody>
          <a:bodyPr anchor="b"/>
          <a:lstStyle/>
          <a:p>
            <a:pPr algn="r" eaLnBrk="1" hangingPunct="1"/>
            <a:fld id="{C8B6F03E-F50D-4345-B578-8C2FDFB6A1D7}" type="slidenum">
              <a:rPr lang="en-US" sz="1200"/>
              <a:pPr algn="r" eaLnBrk="1" hangingPunct="1"/>
              <a:t>30</a:t>
            </a:fld>
            <a:endParaRPr lang="en-US" sz="1200"/>
          </a:p>
        </p:txBody>
      </p:sp>
      <p:sp>
        <p:nvSpPr>
          <p:cNvPr id="11" name="Footer Placeholder 6"/>
          <p:cNvSpPr>
            <a:spLocks noGrp="1"/>
          </p:cNvSpPr>
          <p:nvPr>
            <p:ph type="ftr" sz="quarter" idx="11"/>
          </p:nvPr>
        </p:nvSpPr>
        <p:spPr>
          <a:noFill/>
        </p:spPr>
        <p:txBody>
          <a:bodyPr/>
          <a:lstStyle/>
          <a:p>
            <a:r>
              <a:rPr lang="en-US"/>
              <a:t>2018-19 Diverse Learning Environments Survey</a:t>
            </a:r>
            <a:endParaRPr lang="en-US" dirty="0"/>
          </a:p>
        </p:txBody>
      </p:sp>
      <p:sp>
        <p:nvSpPr>
          <p:cNvPr id="17412" name="Rectangle 2"/>
          <p:cNvSpPr>
            <a:spLocks noGrp="1" noChangeArrowheads="1"/>
          </p:cNvSpPr>
          <p:nvPr>
            <p:ph type="title" idx="4294967295"/>
          </p:nvPr>
        </p:nvSpPr>
        <p:spPr>
          <a:xfrm>
            <a:off x="1143000" y="150813"/>
            <a:ext cx="7620000" cy="1754187"/>
          </a:xfrm>
        </p:spPr>
        <p:txBody>
          <a:bodyPr/>
          <a:lstStyle/>
          <a:p>
            <a:pPr eaLnBrk="1" hangingPunct="1">
              <a:defRPr/>
            </a:pPr>
            <a:r>
              <a:rPr lang="en-US" sz="1600" dirty="0">
                <a:solidFill>
                  <a:schemeClr val="tx1">
                    <a:lumMod val="50000"/>
                  </a:schemeClr>
                </a:solidFill>
              </a:rPr>
              <a:t> </a:t>
            </a:r>
            <a:r>
              <a:rPr lang="en-US" dirty="0">
                <a:solidFill>
                  <a:schemeClr val="bg1"/>
                </a:solidFill>
              </a:rPr>
              <a:t>Civic Engagement</a:t>
            </a:r>
            <a:br>
              <a:rPr lang="en-US" dirty="0">
                <a:solidFill>
                  <a:schemeClr val="bg1"/>
                </a:solidFill>
              </a:rPr>
            </a:br>
            <a:r>
              <a:rPr lang="en-US" sz="1800" dirty="0">
                <a:solidFill>
                  <a:schemeClr val="bg1"/>
                </a:solidFill>
              </a:rPr>
              <a:t/>
            </a:r>
            <a:br>
              <a:rPr lang="en-US" sz="1800" dirty="0">
                <a:solidFill>
                  <a:schemeClr val="bg1"/>
                </a:solidFill>
              </a:rPr>
            </a:br>
            <a:r>
              <a:rPr lang="en-US" sz="1800" b="0" dirty="0">
                <a:solidFill>
                  <a:schemeClr val="accent2"/>
                </a:solidFill>
              </a:rPr>
              <a:t>Engaged citizens are a critical element in the functioning of our democratic society. </a:t>
            </a:r>
            <a:r>
              <a:rPr lang="en-US" sz="1800" b="0" i="1" dirty="0">
                <a:solidFill>
                  <a:schemeClr val="accent2"/>
                </a:solidFill>
              </a:rPr>
              <a:t>Civic Engagement </a:t>
            </a:r>
            <a:r>
              <a:rPr lang="en-US" sz="1800" b="0" dirty="0">
                <a:solidFill>
                  <a:schemeClr val="accent2"/>
                </a:solidFill>
              </a:rPr>
              <a:t>measures the extent to which students are motivated and involved in civic, electoral, and political activities.</a:t>
            </a:r>
          </a:p>
        </p:txBody>
      </p:sp>
      <p:graphicFrame>
        <p:nvGraphicFramePr>
          <p:cNvPr id="8" name="Civic Engagement"/>
          <p:cNvGraphicFramePr>
            <a:graphicFrameLocks noChangeAspect="1"/>
          </p:cNvGraphicFramePr>
          <p:nvPr>
            <p:custDataLst>
              <p:tags r:id="rId1"/>
            </p:custDataLst>
            <p:extLst>
              <p:ext uri="{D42A27DB-BD31-4B8C-83A1-F6EECF244321}">
                <p14:modId xmlns:p14="http://schemas.microsoft.com/office/powerpoint/2010/main" val="1456717755"/>
              </p:ext>
            </p:extLst>
          </p:nvPr>
        </p:nvGraphicFramePr>
        <p:xfrm>
          <a:off x="254000" y="1704974"/>
          <a:ext cx="8839200" cy="4283075"/>
        </p:xfrm>
        <a:graphic>
          <a:graphicData uri="http://schemas.openxmlformats.org/drawingml/2006/chart">
            <c:chart xmlns:c="http://schemas.openxmlformats.org/drawingml/2006/chart" xmlns:r="http://schemas.openxmlformats.org/officeDocument/2006/relationships" r:id="rId4"/>
          </a:graphicData>
        </a:graphic>
      </p:graphicFrame>
      <p:sp>
        <p:nvSpPr>
          <p:cNvPr id="2" name="Slide Number Placeholder 1"/>
          <p:cNvSpPr>
            <a:spLocks noGrp="1"/>
          </p:cNvSpPr>
          <p:nvPr>
            <p:ph type="sldNum" sz="quarter" idx="10"/>
          </p:nvPr>
        </p:nvSpPr>
        <p:spPr/>
        <p:txBody>
          <a:bodyPr/>
          <a:lstStyle/>
          <a:p>
            <a:pPr>
              <a:defRPr/>
            </a:pPr>
            <a:fld id="{4F383B98-3159-4143-9D9B-82A6656DFD57}" type="slidenum">
              <a:rPr lang="en-US" smtClean="0"/>
              <a:pPr>
                <a:defRPr/>
              </a:pPr>
              <a:t>30</a:t>
            </a:fld>
            <a:endParaRPr lang="en-US" dirty="0"/>
          </a:p>
        </p:txBody>
      </p:sp>
      <p:sp>
        <p:nvSpPr>
          <p:cNvPr id="3" name="Rectangle 2">
            <a:extLst>
              <a:ext uri="{FF2B5EF4-FFF2-40B4-BE49-F238E27FC236}">
                <a16:creationId xmlns:a16="http://schemas.microsoft.com/office/drawing/2014/main" id="{B0368E92-A5F3-174A-85DE-FDD365AD17DE}"/>
              </a:ext>
            </a:extLst>
          </p:cNvPr>
          <p:cNvSpPr/>
          <p:nvPr/>
        </p:nvSpPr>
        <p:spPr>
          <a:xfrm>
            <a:off x="6234448" y="2830848"/>
            <a:ext cx="2719052" cy="2462213"/>
          </a:xfrm>
          <a:prstGeom prst="rect">
            <a:avLst/>
          </a:prstGeom>
        </p:spPr>
        <p:txBody>
          <a:bodyPr wrap="square">
            <a:spAutoFit/>
          </a:bodyPr>
          <a:lstStyle/>
          <a:p>
            <a:pPr lvl="0" algn="ctr">
              <a:defRPr/>
            </a:pPr>
            <a:r>
              <a:rPr lang="en-US" sz="1400" b="1" u="sng" dirty="0">
                <a:solidFill>
                  <a:srgbClr val="1F2A44"/>
                </a:solidFill>
                <a:latin typeface="Garamond"/>
              </a:rPr>
              <a:t>Items</a:t>
            </a:r>
          </a:p>
          <a:p>
            <a:pPr lvl="0">
              <a:defRPr/>
            </a:pPr>
            <a:endParaRPr lang="en-US" sz="1400" b="1" u="sng" dirty="0">
              <a:solidFill>
                <a:srgbClr val="1F2A44"/>
              </a:solidFill>
              <a:latin typeface="Garamond"/>
            </a:endParaRPr>
          </a:p>
          <a:p>
            <a:pPr marL="285750" lvl="0" indent="-166688">
              <a:buFont typeface="Arial" panose="020B0604020202020204" pitchFamily="34" charset="0"/>
              <a:buChar char="•"/>
              <a:defRPr/>
            </a:pPr>
            <a:r>
              <a:rPr lang="en-US" sz="1400" b="1" dirty="0">
                <a:solidFill>
                  <a:schemeClr val="bg1"/>
                </a:solidFill>
              </a:rPr>
              <a:t>Demonstrated for a cause (e.g., boycott, rally, protest)</a:t>
            </a:r>
          </a:p>
          <a:p>
            <a:pPr marL="285750" lvl="0" indent="-166688">
              <a:buFont typeface="Arial" panose="020B0604020202020204" pitchFamily="34" charset="0"/>
              <a:buChar char="•"/>
              <a:defRPr/>
            </a:pPr>
            <a:r>
              <a:rPr lang="en-US" sz="1400" b="1" dirty="0">
                <a:solidFill>
                  <a:schemeClr val="bg1"/>
                </a:solidFill>
              </a:rPr>
              <a:t>Publicly communicated your opinion about a cause (e.g., blog, email, </a:t>
            </a:r>
            <a:r>
              <a:rPr lang="en-US" sz="1400" b="1">
                <a:solidFill>
                  <a:schemeClr val="bg1"/>
                </a:solidFill>
              </a:rPr>
              <a:t>petition)</a:t>
            </a:r>
            <a:endParaRPr lang="en-US" sz="1400" b="1" dirty="0">
              <a:solidFill>
                <a:schemeClr val="bg1"/>
              </a:solidFill>
            </a:endParaRPr>
          </a:p>
          <a:p>
            <a:pPr marL="285750" lvl="0" indent="-166688">
              <a:buFont typeface="Arial" panose="020B0604020202020204" pitchFamily="34" charset="0"/>
              <a:buChar char="•"/>
              <a:defRPr/>
            </a:pPr>
            <a:r>
              <a:rPr lang="en-US" sz="1400" b="1" dirty="0">
                <a:solidFill>
                  <a:schemeClr val="bg1"/>
                </a:solidFill>
              </a:rPr>
              <a:t>Discussed politics</a:t>
            </a:r>
          </a:p>
          <a:p>
            <a:pPr marL="285750" lvl="0" indent="-166688">
              <a:buFont typeface="Arial" panose="020B0604020202020204" pitchFamily="34" charset="0"/>
              <a:buChar char="•"/>
              <a:defRPr/>
            </a:pPr>
            <a:r>
              <a:rPr lang="en-US" sz="1400" b="1" dirty="0">
                <a:solidFill>
                  <a:schemeClr val="bg1"/>
                </a:solidFill>
              </a:rPr>
              <a:t>Performed community service</a:t>
            </a:r>
          </a:p>
          <a:p>
            <a:pPr marL="285750" lvl="0" indent="-285750">
              <a:buFont typeface="Arial" panose="020B0604020202020204" pitchFamily="34" charset="0"/>
              <a:buChar char="•"/>
              <a:defRPr/>
            </a:pPr>
            <a:endParaRPr lang="en-US" sz="1400" b="1" dirty="0">
              <a:solidFill>
                <a:srgbClr val="1F2A44"/>
              </a:solidFill>
              <a:latin typeface="Garamond"/>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3"/>
          <p:cNvSpPr>
            <a:spLocks noGrp="1"/>
          </p:cNvSpPr>
          <p:nvPr>
            <p:ph type="sldNum" sz="quarter" idx="10"/>
          </p:nvPr>
        </p:nvSpPr>
        <p:spPr>
          <a:xfrm>
            <a:off x="8686800" y="6397625"/>
            <a:ext cx="457200" cy="457200"/>
          </a:xfrm>
          <a:noFill/>
        </p:spPr>
        <p:txBody>
          <a:bodyPr/>
          <a:lstStyle/>
          <a:p>
            <a:fld id="{AB1175CA-95B0-4154-84A7-976542F230E3}" type="slidenum">
              <a:rPr lang="en-US" smtClean="0"/>
              <a:pPr/>
              <a:t>31</a:t>
            </a:fld>
            <a:endParaRPr lang="en-US"/>
          </a:p>
        </p:txBody>
      </p:sp>
      <p:sp>
        <p:nvSpPr>
          <p:cNvPr id="9" name="Footer Placeholder 6"/>
          <p:cNvSpPr>
            <a:spLocks noGrp="1"/>
          </p:cNvSpPr>
          <p:nvPr>
            <p:ph type="ftr" sz="quarter" idx="11"/>
          </p:nvPr>
        </p:nvSpPr>
        <p:spPr>
          <a:xfrm>
            <a:off x="0" y="6477000"/>
            <a:ext cx="3124200" cy="381000"/>
          </a:xfrm>
          <a:noFill/>
        </p:spPr>
        <p:txBody>
          <a:bodyPr/>
          <a:lstStyle/>
          <a:p>
            <a:r>
              <a:rPr lang="en-US"/>
              <a:t>2018-19 Diverse Learning Environments Survey</a:t>
            </a:r>
            <a:endParaRPr lang="en-US" dirty="0"/>
          </a:p>
        </p:txBody>
      </p:sp>
      <p:sp>
        <p:nvSpPr>
          <p:cNvPr id="6" name="TextBox 5"/>
          <p:cNvSpPr txBox="1"/>
          <p:nvPr/>
        </p:nvSpPr>
        <p:spPr>
          <a:xfrm>
            <a:off x="914401" y="0"/>
            <a:ext cx="8229599" cy="905933"/>
          </a:xfrm>
          <a:prstGeom prst="rect">
            <a:avLst/>
          </a:prstGeom>
          <a:solidFill>
            <a:schemeClr val="accent2"/>
          </a:solidFill>
        </p:spPr>
        <p:txBody>
          <a:bodyPr wrap="square">
            <a:spAutoFit/>
          </a:bodyPr>
          <a:lstStyle/>
          <a:p>
            <a:pPr algn="ctr">
              <a:defRPr/>
            </a:pPr>
            <a:r>
              <a:rPr lang="en-US" sz="2600" b="1" dirty="0">
                <a:latin typeface="Franklin Gothic Book" panose="020B0503020102020204" pitchFamily="34" charset="0"/>
              </a:rPr>
              <a:t>Connections between climate, institutional practices and </a:t>
            </a:r>
            <a:r>
              <a:rPr lang="en-US" sz="2600" b="1" dirty="0" smtClean="0">
                <a:latin typeface="Franklin Gothic Book" panose="020B0503020102020204" pitchFamily="34" charset="0"/>
              </a:rPr>
              <a:t>outcomes </a:t>
            </a:r>
            <a:r>
              <a:rPr lang="en-US" sz="2600" b="1" dirty="0">
                <a:latin typeface="Franklin Gothic Book" panose="020B0503020102020204" pitchFamily="34" charset="0"/>
              </a:rPr>
              <a:t>can foster success.</a:t>
            </a:r>
            <a:r>
              <a:rPr lang="en-US" sz="2600" b="1" dirty="0">
                <a:solidFill>
                  <a:schemeClr val="bg2"/>
                </a:solidFill>
                <a:latin typeface="Franklin Gothic Book" panose="020B0503020102020204" pitchFamily="34" charset="0"/>
              </a:rPr>
              <a:t> </a:t>
            </a:r>
          </a:p>
        </p:txBody>
      </p:sp>
      <p:sp>
        <p:nvSpPr>
          <p:cNvPr id="8" name="Rectangle 2"/>
          <p:cNvSpPr>
            <a:spLocks noChangeArrowheads="1"/>
          </p:cNvSpPr>
          <p:nvPr/>
        </p:nvSpPr>
        <p:spPr bwMode="auto">
          <a:xfrm>
            <a:off x="0" y="1676400"/>
            <a:ext cx="9144000" cy="4724400"/>
          </a:xfrm>
          <a:prstGeom prst="rect">
            <a:avLst/>
          </a:prstGeom>
          <a:noFill/>
          <a:ln w="9525">
            <a:noFill/>
            <a:miter lim="800000"/>
            <a:headEnd/>
            <a:tailEnd/>
          </a:ln>
        </p:spPr>
        <p:txBody>
          <a:bodyPr anchor="ctr"/>
          <a:lstStyle/>
          <a:p>
            <a:pPr algn="ctr" eaLnBrk="1" hangingPunct="1">
              <a:defRPr/>
            </a:pPr>
            <a:r>
              <a:rPr lang="en-US" sz="2800" u="none" dirty="0">
                <a:solidFill>
                  <a:schemeClr val="bg1"/>
                </a:solidFill>
                <a:latin typeface="Franklin Gothic Medium" panose="020B0603020102020204" pitchFamily="34" charset="0"/>
              </a:rPr>
              <a:t>For more information about </a:t>
            </a:r>
            <a:br>
              <a:rPr lang="en-US" sz="2800" u="none" dirty="0">
                <a:solidFill>
                  <a:schemeClr val="bg1"/>
                </a:solidFill>
                <a:latin typeface="Franklin Gothic Medium" panose="020B0603020102020204" pitchFamily="34" charset="0"/>
              </a:rPr>
            </a:br>
            <a:r>
              <a:rPr lang="en-US" sz="2800" u="none" dirty="0">
                <a:solidFill>
                  <a:schemeClr val="bg1"/>
                </a:solidFill>
                <a:latin typeface="Franklin Gothic Medium" panose="020B0603020102020204" pitchFamily="34" charset="0"/>
              </a:rPr>
              <a:t>HERI/CIRP Surveys</a:t>
            </a:r>
            <a:br>
              <a:rPr lang="en-US" sz="2800" u="none" dirty="0">
                <a:solidFill>
                  <a:schemeClr val="bg1"/>
                </a:solidFill>
                <a:latin typeface="Franklin Gothic Medium" panose="020B0603020102020204" pitchFamily="34" charset="0"/>
              </a:rPr>
            </a:br>
            <a:r>
              <a:rPr lang="en-US" sz="1800" u="none" dirty="0">
                <a:solidFill>
                  <a:schemeClr val="bg1"/>
                </a:solidFill>
                <a:latin typeface="Franklin Gothic Medium" panose="020B0603020102020204" pitchFamily="34" charset="0"/>
              </a:rPr>
              <a:t/>
            </a:r>
            <a:br>
              <a:rPr lang="en-US" sz="1800" u="none" dirty="0">
                <a:solidFill>
                  <a:schemeClr val="bg1"/>
                </a:solidFill>
                <a:latin typeface="Franklin Gothic Medium" panose="020B0603020102020204" pitchFamily="34" charset="0"/>
              </a:rPr>
            </a:br>
            <a:r>
              <a:rPr lang="en-US" u="none" dirty="0">
                <a:solidFill>
                  <a:schemeClr val="bg1"/>
                </a:solidFill>
                <a:latin typeface="Franklin Gothic Medium" panose="020B0603020102020204" pitchFamily="34" charset="0"/>
              </a:rPr>
              <a:t>The Freshman Survey</a:t>
            </a:r>
            <a:br>
              <a:rPr lang="en-US" u="none" dirty="0">
                <a:solidFill>
                  <a:schemeClr val="bg1"/>
                </a:solidFill>
                <a:latin typeface="Franklin Gothic Medium" panose="020B0603020102020204" pitchFamily="34" charset="0"/>
              </a:rPr>
            </a:br>
            <a:r>
              <a:rPr lang="en-US" u="none" dirty="0">
                <a:solidFill>
                  <a:schemeClr val="bg1"/>
                </a:solidFill>
                <a:latin typeface="Franklin Gothic Medium" panose="020B0603020102020204" pitchFamily="34" charset="0"/>
              </a:rPr>
              <a:t>Your First College Year Survey</a:t>
            </a:r>
          </a:p>
          <a:p>
            <a:pPr algn="ctr" eaLnBrk="1" hangingPunct="1">
              <a:defRPr/>
            </a:pPr>
            <a:r>
              <a:rPr lang="en-US" u="none" dirty="0">
                <a:solidFill>
                  <a:schemeClr val="bg1"/>
                </a:solidFill>
                <a:latin typeface="Franklin Gothic Medium" panose="020B0603020102020204" pitchFamily="34" charset="0"/>
              </a:rPr>
              <a:t>Diverse Learning Environments Survey</a:t>
            </a:r>
            <a:br>
              <a:rPr lang="en-US" u="none" dirty="0">
                <a:solidFill>
                  <a:schemeClr val="bg1"/>
                </a:solidFill>
                <a:latin typeface="Franklin Gothic Medium" panose="020B0603020102020204" pitchFamily="34" charset="0"/>
              </a:rPr>
            </a:br>
            <a:r>
              <a:rPr lang="en-US" u="none" dirty="0">
                <a:solidFill>
                  <a:schemeClr val="bg1"/>
                </a:solidFill>
                <a:latin typeface="Franklin Gothic Medium" panose="020B0603020102020204" pitchFamily="34" charset="0"/>
              </a:rPr>
              <a:t>College Senior Survey</a:t>
            </a:r>
          </a:p>
          <a:p>
            <a:pPr algn="ctr" eaLnBrk="1" hangingPunct="1">
              <a:defRPr/>
            </a:pPr>
            <a:r>
              <a:rPr lang="en-US" u="none" dirty="0">
                <a:solidFill>
                  <a:schemeClr val="bg1"/>
                </a:solidFill>
                <a:latin typeface="Franklin Gothic Medium" panose="020B0603020102020204" pitchFamily="34" charset="0"/>
              </a:rPr>
              <a:t>The Faculty Survey</a:t>
            </a:r>
          </a:p>
          <a:p>
            <a:pPr algn="ctr" eaLnBrk="1" hangingPunct="1">
              <a:defRPr/>
            </a:pPr>
            <a:r>
              <a:rPr lang="en-US" dirty="0">
                <a:solidFill>
                  <a:schemeClr val="bg1"/>
                </a:solidFill>
                <a:latin typeface="Franklin Gothic Medium" panose="020B0603020102020204" pitchFamily="34" charset="0"/>
              </a:rPr>
              <a:t>Staff Climate Survey </a:t>
            </a:r>
            <a:endParaRPr lang="en-US" sz="2800" dirty="0">
              <a:solidFill>
                <a:schemeClr val="bg1"/>
              </a:solidFill>
              <a:latin typeface="Franklin Gothic Medium" panose="020B0603020102020204" pitchFamily="34" charset="0"/>
            </a:endParaRPr>
          </a:p>
          <a:p>
            <a:pPr algn="ctr" eaLnBrk="1" hangingPunct="1">
              <a:defRPr/>
            </a:pPr>
            <a:r>
              <a:rPr lang="en-US" sz="1200" u="none" dirty="0">
                <a:solidFill>
                  <a:schemeClr val="bg1"/>
                </a:solidFill>
                <a:latin typeface="Franklin Gothic Medium" panose="020B0603020102020204" pitchFamily="34" charset="0"/>
              </a:rPr>
              <a:t/>
            </a:r>
            <a:br>
              <a:rPr lang="en-US" sz="1200" u="none" dirty="0">
                <a:solidFill>
                  <a:schemeClr val="bg1"/>
                </a:solidFill>
                <a:latin typeface="Franklin Gothic Medium" panose="020B0603020102020204" pitchFamily="34" charset="0"/>
              </a:rPr>
            </a:br>
            <a:r>
              <a:rPr lang="en-US" sz="2800" u="none" dirty="0">
                <a:solidFill>
                  <a:schemeClr val="bg1"/>
                </a:solidFill>
                <a:latin typeface="Franklin Gothic Medium" panose="020B0603020102020204" pitchFamily="34" charset="0"/>
              </a:rPr>
              <a:t>Please contact:</a:t>
            </a:r>
          </a:p>
          <a:p>
            <a:pPr algn="ctr" eaLnBrk="1" hangingPunct="1">
              <a:defRPr/>
            </a:pPr>
            <a:r>
              <a:rPr lang="en-US" sz="2800" u="none" dirty="0">
                <a:solidFill>
                  <a:schemeClr val="bg1"/>
                </a:solidFill>
                <a:latin typeface="Franklin Gothic Medium" panose="020B0603020102020204" pitchFamily="34" charset="0"/>
              </a:rPr>
              <a:t>heri@ucla.edu</a:t>
            </a:r>
            <a:br>
              <a:rPr lang="en-US" sz="2800" u="none" dirty="0">
                <a:solidFill>
                  <a:schemeClr val="bg1"/>
                </a:solidFill>
                <a:latin typeface="Franklin Gothic Medium" panose="020B0603020102020204" pitchFamily="34" charset="0"/>
              </a:rPr>
            </a:br>
            <a:r>
              <a:rPr lang="en-US" sz="2800" u="none" dirty="0">
                <a:solidFill>
                  <a:schemeClr val="bg1"/>
                </a:solidFill>
                <a:latin typeface="Franklin Gothic Medium" panose="020B0603020102020204" pitchFamily="34" charset="0"/>
              </a:rPr>
              <a:t>(310) 825-1925</a:t>
            </a:r>
            <a:br>
              <a:rPr lang="en-US" sz="2800" u="none" dirty="0">
                <a:solidFill>
                  <a:schemeClr val="bg1"/>
                </a:solidFill>
                <a:latin typeface="Franklin Gothic Medium" panose="020B0603020102020204" pitchFamily="34" charset="0"/>
              </a:rPr>
            </a:br>
            <a:r>
              <a:rPr lang="en-US" sz="2800" u="none" dirty="0">
                <a:solidFill>
                  <a:schemeClr val="bg1"/>
                </a:solidFill>
                <a:latin typeface="Franklin Gothic Medium" panose="020B0603020102020204" pitchFamily="34" charset="0"/>
              </a:rPr>
              <a:t>www.heri.ucla.edu</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solidFill>
                  <a:schemeClr val="bg1"/>
                </a:solidFill>
              </a:rPr>
              <a:t>A Note about HERI Factors</a:t>
            </a:r>
          </a:p>
        </p:txBody>
      </p:sp>
      <p:sp>
        <p:nvSpPr>
          <p:cNvPr id="24579" name="Content Placeholder 6"/>
          <p:cNvSpPr>
            <a:spLocks noGrp="1"/>
          </p:cNvSpPr>
          <p:nvPr>
            <p:ph idx="1"/>
          </p:nvPr>
        </p:nvSpPr>
        <p:spPr>
          <a:xfrm>
            <a:off x="457200" y="1828800"/>
            <a:ext cx="8077200" cy="4724400"/>
          </a:xfrm>
        </p:spPr>
        <p:txBody>
          <a:bodyPr/>
          <a:lstStyle/>
          <a:p>
            <a:pPr>
              <a:buFontTx/>
              <a:buNone/>
              <a:defRPr/>
            </a:pPr>
            <a:r>
              <a:rPr lang="en-US" sz="2800" dirty="0">
                <a:solidFill>
                  <a:schemeClr val="accent2"/>
                </a:solidFill>
                <a:latin typeface="Franklin Gothic Book" panose="020B0503020102020204" pitchFamily="34" charset="0"/>
              </a:rPr>
              <a:t>	HERI uses Factors throughout this PowerPoint to help summarize important information about your students from the DLE.  </a:t>
            </a:r>
          </a:p>
          <a:p>
            <a:pPr>
              <a:buFontTx/>
              <a:buNone/>
              <a:defRPr/>
            </a:pPr>
            <a:r>
              <a:rPr lang="en-US" sz="1400" dirty="0">
                <a:solidFill>
                  <a:schemeClr val="tx2">
                    <a:lumMod val="50000"/>
                  </a:schemeClr>
                </a:solidFill>
              </a:rPr>
              <a:t>	</a:t>
            </a:r>
          </a:p>
          <a:p>
            <a:pPr>
              <a:buFontTx/>
              <a:buNone/>
              <a:defRPr/>
            </a:pPr>
            <a:r>
              <a:rPr lang="en-US" sz="2200" dirty="0">
                <a:solidFill>
                  <a:schemeClr val="tx2">
                    <a:lumMod val="50000"/>
                  </a:schemeClr>
                </a:solidFill>
              </a:rPr>
              <a:t>	</a:t>
            </a:r>
            <a:r>
              <a:rPr lang="en-US" dirty="0">
                <a:solidFill>
                  <a:schemeClr val="bg1"/>
                </a:solidFill>
                <a:latin typeface="Franklin Gothic Book" panose="020B0503020102020204" pitchFamily="34" charset="0"/>
              </a:rPr>
              <a:t>Factors use confirmatory factor analysis to aggregate the results from CIRP questions that tap into key aspects of the college experience. They focus on student traits and institutional practices contributing to students’ academic and social development.</a:t>
            </a:r>
          </a:p>
          <a:p>
            <a:pPr>
              <a:buFontTx/>
              <a:buNone/>
              <a:defRPr/>
            </a:pPr>
            <a:r>
              <a:rPr lang="en-US" dirty="0">
                <a:solidFill>
                  <a:schemeClr val="bg1"/>
                </a:solidFill>
                <a:latin typeface="Franklin Gothic Book" panose="020B0503020102020204" pitchFamily="34" charset="0"/>
              </a:rPr>
              <a:t>	</a:t>
            </a:r>
          </a:p>
        </p:txBody>
      </p:sp>
      <p:sp>
        <p:nvSpPr>
          <p:cNvPr id="31748" name="Slide Number Placeholder 4"/>
          <p:cNvSpPr>
            <a:spLocks noGrp="1"/>
          </p:cNvSpPr>
          <p:nvPr>
            <p:ph type="sldNum" sz="quarter" idx="10"/>
          </p:nvPr>
        </p:nvSpPr>
        <p:spPr>
          <a:noFill/>
        </p:spPr>
        <p:txBody>
          <a:bodyPr/>
          <a:lstStyle/>
          <a:p>
            <a:fld id="{BAE248C8-D9A8-4370-92EB-210E6857E528}" type="slidenum">
              <a:rPr lang="en-US" smtClean="0"/>
              <a:pPr/>
              <a:t>4</a:t>
            </a:fld>
            <a:endParaRPr lang="en-US"/>
          </a:p>
        </p:txBody>
      </p:sp>
      <p:sp>
        <p:nvSpPr>
          <p:cNvPr id="31749" name="Footer Placeholder 5"/>
          <p:cNvSpPr>
            <a:spLocks noGrp="1"/>
          </p:cNvSpPr>
          <p:nvPr>
            <p:ph type="ftr" sz="quarter" idx="11"/>
          </p:nvPr>
        </p:nvSpPr>
        <p:spPr>
          <a:xfrm>
            <a:off x="0" y="6400800"/>
            <a:ext cx="3200400" cy="457200"/>
          </a:xfrm>
          <a:noFill/>
        </p:spPr>
        <p:txBody>
          <a:bodyPr/>
          <a:lstStyle/>
          <a:p>
            <a:r>
              <a:rPr lang="en-US">
                <a:solidFill>
                  <a:schemeClr val="bg1"/>
                </a:solidFill>
              </a:rPr>
              <a:t>2018-19 Diverse Learning Environments Survey</a:t>
            </a:r>
            <a:endParaRPr lang="en-US"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a:spLocks noGrp="1" noChangeArrowheads="1"/>
          </p:cNvSpPr>
          <p:nvPr>
            <p:ph type="ctrTitle" sz="quarter"/>
          </p:nvPr>
        </p:nvSpPr>
        <p:spPr>
          <a:xfrm>
            <a:off x="0" y="2606675"/>
            <a:ext cx="9144000" cy="1584325"/>
          </a:xfrm>
          <a:solidFill>
            <a:schemeClr val="accent2"/>
          </a:solidFill>
          <a:ln w="9525">
            <a:solidFill>
              <a:schemeClr val="bg1"/>
            </a:solidFill>
          </a:ln>
        </p:spPr>
        <p:txBody>
          <a:bodyPr anchor="ctr"/>
          <a:lstStyle/>
          <a:p>
            <a:pPr eaLnBrk="1" hangingPunct="1">
              <a:defRPr/>
            </a:pPr>
            <a:r>
              <a:rPr lang="en-US" sz="4400" b="0" dirty="0">
                <a:solidFill>
                  <a:schemeClr val="bg1"/>
                </a:solidFill>
                <a:latin typeface="Franklin Gothic Medium" panose="020B0603020102020204" pitchFamily="34" charset="0"/>
              </a:rPr>
              <a:t>Demographics</a:t>
            </a:r>
          </a:p>
        </p:txBody>
      </p:sp>
      <p:sp>
        <p:nvSpPr>
          <p:cNvPr id="9" name="Footer Placeholder 6"/>
          <p:cNvSpPr txBox="1">
            <a:spLocks/>
          </p:cNvSpPr>
          <p:nvPr/>
        </p:nvSpPr>
        <p:spPr bwMode="auto">
          <a:xfrm>
            <a:off x="0" y="6400800"/>
            <a:ext cx="3124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ctr" rtl="0" eaLnBrk="1" fontAlgn="base" hangingPunct="1">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r>
              <a:rPr lang="en-US" dirty="0" smtClean="0">
                <a:solidFill>
                  <a:schemeClr val="bg2"/>
                </a:solidFill>
              </a:rPr>
              <a:t>2018-19 </a:t>
            </a:r>
            <a:r>
              <a:rPr lang="en-US" dirty="0">
                <a:solidFill>
                  <a:schemeClr val="bg2"/>
                </a:solidFill>
              </a:rPr>
              <a:t>Diverse Learning Environments Survey</a:t>
            </a:r>
          </a:p>
        </p:txBody>
      </p:sp>
    </p:spTree>
    <p:extLst>
      <p:ext uri="{BB962C8B-B14F-4D97-AF65-F5344CB8AC3E}">
        <p14:creationId xmlns:p14="http://schemas.microsoft.com/office/powerpoint/2010/main" val="1113773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a:xfrm>
            <a:off x="0" y="227013"/>
            <a:ext cx="9140825" cy="839787"/>
          </a:xfrm>
        </p:spPr>
        <p:txBody>
          <a:bodyPr/>
          <a:lstStyle/>
          <a:p>
            <a:pPr>
              <a:defRPr/>
            </a:pPr>
            <a:r>
              <a:rPr lang="en-US" dirty="0">
                <a:solidFill>
                  <a:schemeClr val="bg1"/>
                </a:solidFill>
              </a:rPr>
              <a:t>Demographics</a:t>
            </a:r>
          </a:p>
        </p:txBody>
      </p:sp>
      <p:graphicFrame>
        <p:nvGraphicFramePr>
          <p:cNvPr id="10" name="Gender Identity"/>
          <p:cNvGraphicFramePr>
            <a:graphicFrameLocks noGrp="1"/>
          </p:cNvGraphicFramePr>
          <p:nvPr>
            <p:ph sz="quarter" idx="2"/>
            <p:extLst>
              <p:ext uri="{D42A27DB-BD31-4B8C-83A1-F6EECF244321}">
                <p14:modId xmlns:p14="http://schemas.microsoft.com/office/powerpoint/2010/main" val="2709797466"/>
              </p:ext>
            </p:extLst>
          </p:nvPr>
        </p:nvGraphicFramePr>
        <p:xfrm>
          <a:off x="0" y="2057401"/>
          <a:ext cx="4572000" cy="3886200"/>
        </p:xfrm>
        <a:graphic>
          <a:graphicData uri="http://schemas.openxmlformats.org/drawingml/2006/chart">
            <c:chart xmlns:c="http://schemas.openxmlformats.org/drawingml/2006/chart" xmlns:r="http://schemas.openxmlformats.org/officeDocument/2006/relationships" r:id="rId3"/>
          </a:graphicData>
        </a:graphic>
      </p:graphicFrame>
      <p:sp>
        <p:nvSpPr>
          <p:cNvPr id="1029" name="Slide Number Placeholder 5"/>
          <p:cNvSpPr>
            <a:spLocks noGrp="1"/>
          </p:cNvSpPr>
          <p:nvPr>
            <p:ph type="sldNum" sz="quarter" idx="10"/>
          </p:nvPr>
        </p:nvSpPr>
        <p:spPr>
          <a:noFill/>
        </p:spPr>
        <p:txBody>
          <a:bodyPr/>
          <a:lstStyle/>
          <a:p>
            <a:fld id="{05DD69DD-E6B8-45B1-BC10-8BFD35FDCFAF}" type="slidenum">
              <a:rPr lang="en-US" smtClean="0"/>
              <a:pPr/>
              <a:t>6</a:t>
            </a:fld>
            <a:endParaRPr lang="en-US"/>
          </a:p>
        </p:txBody>
      </p:sp>
      <p:sp>
        <p:nvSpPr>
          <p:cNvPr id="1030" name="Footer Placeholder 6"/>
          <p:cNvSpPr>
            <a:spLocks noGrp="1"/>
          </p:cNvSpPr>
          <p:nvPr>
            <p:ph type="ftr" sz="quarter" idx="11"/>
          </p:nvPr>
        </p:nvSpPr>
        <p:spPr>
          <a:noFill/>
        </p:spPr>
        <p:txBody>
          <a:bodyPr/>
          <a:lstStyle/>
          <a:p>
            <a:r>
              <a:rPr lang="en-US"/>
              <a:t>2018-19 Diverse Learning Environments Survey</a:t>
            </a:r>
            <a:endParaRPr lang="en-US" dirty="0"/>
          </a:p>
        </p:txBody>
      </p:sp>
      <p:sp>
        <p:nvSpPr>
          <p:cNvPr id="1032" name="TextBox 12"/>
          <p:cNvSpPr txBox="1">
            <a:spLocks noChangeArrowheads="1"/>
          </p:cNvSpPr>
          <p:nvPr/>
        </p:nvSpPr>
        <p:spPr bwMode="auto">
          <a:xfrm>
            <a:off x="1257300" y="1362045"/>
            <a:ext cx="2057400" cy="400110"/>
          </a:xfrm>
          <a:prstGeom prst="rect">
            <a:avLst/>
          </a:prstGeom>
          <a:noFill/>
          <a:ln w="9525">
            <a:noFill/>
            <a:miter lim="800000"/>
            <a:headEnd/>
            <a:tailEnd/>
          </a:ln>
        </p:spPr>
        <p:txBody>
          <a:bodyPr wrap="square">
            <a:spAutoFit/>
          </a:bodyPr>
          <a:lstStyle/>
          <a:p>
            <a:pPr>
              <a:defRPr/>
            </a:pPr>
            <a:r>
              <a:rPr lang="en-US" b="1" dirty="0">
                <a:solidFill>
                  <a:schemeClr val="accent2"/>
                </a:solidFill>
                <a:latin typeface="Franklin Gothic Medium" charset="0"/>
                <a:ea typeface="Franklin Gothic Medium" charset="0"/>
                <a:cs typeface="Franklin Gothic Medium" charset="0"/>
              </a:rPr>
              <a:t>Gender Identity</a:t>
            </a:r>
          </a:p>
        </p:txBody>
      </p:sp>
      <p:graphicFrame>
        <p:nvGraphicFramePr>
          <p:cNvPr id="2" name="Sex">
            <a:extLst>
              <a:ext uri="{FF2B5EF4-FFF2-40B4-BE49-F238E27FC236}">
                <a16:creationId xmlns:a16="http://schemas.microsoft.com/office/drawing/2014/main" id="{1ABFFB1E-8521-3245-8315-629494C8525D}"/>
              </a:ext>
            </a:extLst>
          </p:cNvPr>
          <p:cNvGraphicFramePr/>
          <p:nvPr>
            <p:extLst>
              <p:ext uri="{D42A27DB-BD31-4B8C-83A1-F6EECF244321}">
                <p14:modId xmlns:p14="http://schemas.microsoft.com/office/powerpoint/2010/main" val="187610945"/>
              </p:ext>
            </p:extLst>
          </p:nvPr>
        </p:nvGraphicFramePr>
        <p:xfrm>
          <a:off x="4419600" y="1397000"/>
          <a:ext cx="4800600" cy="4775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55404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Title 1"/>
          <p:cNvSpPr>
            <a:spLocks noGrp="1"/>
          </p:cNvSpPr>
          <p:nvPr>
            <p:ph type="title"/>
          </p:nvPr>
        </p:nvSpPr>
        <p:spPr>
          <a:xfrm>
            <a:off x="917575" y="76200"/>
            <a:ext cx="8226425" cy="1371600"/>
          </a:xfrm>
        </p:spPr>
        <p:txBody>
          <a:bodyPr/>
          <a:lstStyle/>
          <a:p>
            <a:pPr>
              <a:lnSpc>
                <a:spcPct val="150000"/>
              </a:lnSpc>
              <a:spcBef>
                <a:spcPts val="1200"/>
              </a:spcBef>
              <a:spcAft>
                <a:spcPts val="1200"/>
              </a:spcAft>
              <a:defRPr/>
            </a:pPr>
            <a:r>
              <a:rPr lang="en-US" sz="3600" dirty="0">
                <a:solidFill>
                  <a:schemeClr val="bg1"/>
                </a:solidFill>
              </a:rPr>
              <a:t>Demographics</a:t>
            </a:r>
            <a:br>
              <a:rPr lang="en-US" sz="3600" dirty="0">
                <a:solidFill>
                  <a:schemeClr val="bg1"/>
                </a:solidFill>
              </a:rPr>
            </a:br>
            <a:r>
              <a:rPr lang="en-US" sz="2400" dirty="0">
                <a:solidFill>
                  <a:schemeClr val="accent2"/>
                </a:solidFill>
              </a:rPr>
              <a:t>Race/ Ethnicity </a:t>
            </a:r>
          </a:p>
        </p:txBody>
      </p:sp>
      <p:graphicFrame>
        <p:nvGraphicFramePr>
          <p:cNvPr id="6" name="Race"/>
          <p:cNvGraphicFramePr>
            <a:graphicFrameLocks noGrp="1" noChangeAspect="1"/>
          </p:cNvGraphicFramePr>
          <p:nvPr>
            <p:ph sz="half" idx="1"/>
            <p:custDataLst>
              <p:tags r:id="rId1"/>
            </p:custDataLst>
            <p:extLst>
              <p:ext uri="{D42A27DB-BD31-4B8C-83A1-F6EECF244321}">
                <p14:modId xmlns:p14="http://schemas.microsoft.com/office/powerpoint/2010/main" val="2842225095"/>
              </p:ext>
            </p:extLst>
          </p:nvPr>
        </p:nvGraphicFramePr>
        <p:xfrm>
          <a:off x="-609600" y="1047296"/>
          <a:ext cx="9372600" cy="5562600"/>
        </p:xfrm>
        <a:graphic>
          <a:graphicData uri="http://schemas.openxmlformats.org/drawingml/2006/chart">
            <c:chart xmlns:c="http://schemas.openxmlformats.org/drawingml/2006/chart" xmlns:r="http://schemas.openxmlformats.org/officeDocument/2006/relationships" r:id="rId4"/>
          </a:graphicData>
        </a:graphic>
      </p:graphicFrame>
      <p:sp>
        <p:nvSpPr>
          <p:cNvPr id="4099" name="Slide Number Placeholder 5"/>
          <p:cNvSpPr>
            <a:spLocks noGrp="1"/>
          </p:cNvSpPr>
          <p:nvPr>
            <p:ph type="sldNum" sz="quarter" idx="10"/>
          </p:nvPr>
        </p:nvSpPr>
        <p:spPr>
          <a:xfrm>
            <a:off x="8534400" y="6397625"/>
            <a:ext cx="609600" cy="457200"/>
          </a:xfrm>
          <a:noFill/>
        </p:spPr>
        <p:txBody>
          <a:bodyPr/>
          <a:lstStyle/>
          <a:p>
            <a:fld id="{81E6D1FB-6AE4-4C8F-B34D-AA43CA31D4F0}" type="slidenum">
              <a:rPr lang="en-US" smtClean="0"/>
              <a:pPr/>
              <a:t>7</a:t>
            </a:fld>
            <a:endParaRPr lang="en-US"/>
          </a:p>
        </p:txBody>
      </p:sp>
      <p:sp>
        <p:nvSpPr>
          <p:cNvPr id="7" name="Footer Placeholder 6"/>
          <p:cNvSpPr>
            <a:spLocks noGrp="1"/>
          </p:cNvSpPr>
          <p:nvPr>
            <p:ph type="ftr" sz="quarter" idx="11"/>
          </p:nvPr>
        </p:nvSpPr>
        <p:spPr>
          <a:noFill/>
        </p:spPr>
        <p:txBody>
          <a:bodyPr/>
          <a:lstStyle/>
          <a:p>
            <a:r>
              <a:rPr lang="en-US"/>
              <a:t>2018-19 Diverse Learning Environments Survey</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a:xfrm>
            <a:off x="917575" y="152400"/>
            <a:ext cx="8226425" cy="1295400"/>
          </a:xfrm>
        </p:spPr>
        <p:txBody>
          <a:bodyPr/>
          <a:lstStyle/>
          <a:p>
            <a:pPr>
              <a:defRPr/>
            </a:pPr>
            <a:r>
              <a:rPr lang="en-US" dirty="0">
                <a:solidFill>
                  <a:schemeClr val="bg1"/>
                </a:solidFill>
              </a:rPr>
              <a:t>Demographics</a:t>
            </a:r>
            <a:br>
              <a:rPr lang="en-US" dirty="0">
                <a:solidFill>
                  <a:schemeClr val="bg1"/>
                </a:solidFill>
              </a:rPr>
            </a:br>
            <a:r>
              <a:rPr lang="en-US" sz="1600" dirty="0">
                <a:solidFill>
                  <a:schemeClr val="bg1"/>
                </a:solidFill>
              </a:rPr>
              <a:t/>
            </a:r>
            <a:br>
              <a:rPr lang="en-US" sz="1600" dirty="0">
                <a:solidFill>
                  <a:schemeClr val="bg1"/>
                </a:solidFill>
              </a:rPr>
            </a:br>
            <a:r>
              <a:rPr lang="en-US" sz="1800" dirty="0">
                <a:solidFill>
                  <a:schemeClr val="accent2"/>
                </a:solidFill>
              </a:rPr>
              <a:t>Race/Ethnicity Group</a:t>
            </a:r>
          </a:p>
        </p:txBody>
      </p:sp>
      <p:sp>
        <p:nvSpPr>
          <p:cNvPr id="5124" name="Slide Number Placeholder 5"/>
          <p:cNvSpPr>
            <a:spLocks noGrp="1"/>
          </p:cNvSpPr>
          <p:nvPr>
            <p:ph type="sldNum" sz="quarter" idx="10"/>
          </p:nvPr>
        </p:nvSpPr>
        <p:spPr>
          <a:noFill/>
        </p:spPr>
        <p:txBody>
          <a:bodyPr/>
          <a:lstStyle/>
          <a:p>
            <a:fld id="{CA4953DD-1C1C-4ECE-B355-E363BB0D2133}" type="slidenum">
              <a:rPr lang="en-US" smtClean="0"/>
              <a:pPr/>
              <a:t>8</a:t>
            </a:fld>
            <a:endParaRPr lang="en-US"/>
          </a:p>
        </p:txBody>
      </p:sp>
      <p:sp>
        <p:nvSpPr>
          <p:cNvPr id="8" name="Footer Placeholder 6"/>
          <p:cNvSpPr>
            <a:spLocks noGrp="1"/>
          </p:cNvSpPr>
          <p:nvPr>
            <p:ph type="ftr" sz="quarter" idx="11"/>
          </p:nvPr>
        </p:nvSpPr>
        <p:spPr>
          <a:noFill/>
        </p:spPr>
        <p:txBody>
          <a:bodyPr/>
          <a:lstStyle/>
          <a:p>
            <a:r>
              <a:rPr lang="en-US"/>
              <a:t>2018-19 Diverse Learning Environments Survey</a:t>
            </a:r>
            <a:endParaRPr lang="en-US" dirty="0"/>
          </a:p>
        </p:txBody>
      </p:sp>
      <p:graphicFrame>
        <p:nvGraphicFramePr>
          <p:cNvPr id="6" name="Race Group"/>
          <p:cNvGraphicFramePr>
            <a:graphicFrameLocks noChangeAspect="1"/>
          </p:cNvGraphicFramePr>
          <p:nvPr>
            <p:custDataLst>
              <p:tags r:id="rId1"/>
            </p:custDataLst>
            <p:extLst>
              <p:ext uri="{D42A27DB-BD31-4B8C-83A1-F6EECF244321}">
                <p14:modId xmlns:p14="http://schemas.microsoft.com/office/powerpoint/2010/main" val="623319387"/>
              </p:ext>
            </p:extLst>
          </p:nvPr>
        </p:nvGraphicFramePr>
        <p:xfrm>
          <a:off x="457200" y="1292225"/>
          <a:ext cx="8226425" cy="52578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a:xfrm>
            <a:off x="0" y="227013"/>
            <a:ext cx="9140825" cy="839787"/>
          </a:xfrm>
        </p:spPr>
        <p:txBody>
          <a:bodyPr/>
          <a:lstStyle/>
          <a:p>
            <a:pPr>
              <a:defRPr/>
            </a:pPr>
            <a:r>
              <a:rPr lang="en-US" dirty="0" smtClean="0">
                <a:solidFill>
                  <a:schemeClr val="bg1"/>
                </a:solidFill>
              </a:rPr>
              <a:t>Demographics</a:t>
            </a:r>
          </a:p>
        </p:txBody>
      </p:sp>
      <p:sp>
        <p:nvSpPr>
          <p:cNvPr id="2053" name="Slide Number Placeholder 5"/>
          <p:cNvSpPr>
            <a:spLocks noGrp="1"/>
          </p:cNvSpPr>
          <p:nvPr>
            <p:ph type="sldNum" sz="quarter" idx="10"/>
          </p:nvPr>
        </p:nvSpPr>
        <p:spPr>
          <a:noFill/>
        </p:spPr>
        <p:txBody>
          <a:bodyPr/>
          <a:lstStyle/>
          <a:p>
            <a:fld id="{F0550342-1136-480A-91D5-CA20838C0E74}" type="slidenum">
              <a:rPr lang="en-US" smtClean="0"/>
              <a:pPr/>
              <a:t>9</a:t>
            </a:fld>
            <a:endParaRPr lang="en-US" smtClean="0"/>
          </a:p>
        </p:txBody>
      </p:sp>
      <p:sp>
        <p:nvSpPr>
          <p:cNvPr id="11" name="Footer Placeholder 6"/>
          <p:cNvSpPr>
            <a:spLocks noGrp="1"/>
          </p:cNvSpPr>
          <p:nvPr>
            <p:ph type="ftr" sz="quarter" idx="11"/>
          </p:nvPr>
        </p:nvSpPr>
        <p:spPr>
          <a:noFill/>
        </p:spPr>
        <p:txBody>
          <a:bodyPr/>
          <a:lstStyle/>
          <a:p>
            <a:r>
              <a:rPr lang="en-US" dirty="0" smtClean="0"/>
              <a:t>2018-19 </a:t>
            </a:r>
            <a:r>
              <a:rPr lang="en-US" dirty="0"/>
              <a:t>Diverse Learning Environments Survey</a:t>
            </a:r>
          </a:p>
        </p:txBody>
      </p:sp>
      <p:graphicFrame>
        <p:nvGraphicFramePr>
          <p:cNvPr id="13" name="Class Year"/>
          <p:cNvGraphicFramePr>
            <a:graphicFrameLocks noGrp="1"/>
          </p:cNvGraphicFramePr>
          <p:nvPr>
            <p:ph sz="quarter" idx="4294967295"/>
            <p:extLst>
              <p:ext uri="{D42A27DB-BD31-4B8C-83A1-F6EECF244321}">
                <p14:modId xmlns:p14="http://schemas.microsoft.com/office/powerpoint/2010/main" val="3007111089"/>
              </p:ext>
            </p:extLst>
          </p:nvPr>
        </p:nvGraphicFramePr>
        <p:xfrm>
          <a:off x="0" y="1584960"/>
          <a:ext cx="8686800"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1031" name="TextBox 11"/>
          <p:cNvSpPr txBox="1">
            <a:spLocks noChangeArrowheads="1"/>
          </p:cNvSpPr>
          <p:nvPr/>
        </p:nvSpPr>
        <p:spPr bwMode="auto">
          <a:xfrm>
            <a:off x="3758045" y="1200090"/>
            <a:ext cx="1676400" cy="400110"/>
          </a:xfrm>
          <a:prstGeom prst="rect">
            <a:avLst/>
          </a:prstGeom>
          <a:noFill/>
          <a:ln w="9525">
            <a:noFill/>
            <a:miter lim="800000"/>
            <a:headEnd/>
            <a:tailEnd/>
          </a:ln>
        </p:spPr>
        <p:txBody>
          <a:bodyPr wrap="square">
            <a:spAutoFit/>
          </a:bodyPr>
          <a:lstStyle/>
          <a:p>
            <a:pPr algn="ctr">
              <a:defRPr/>
            </a:pPr>
            <a:r>
              <a:rPr lang="en-US" b="1" dirty="0" smtClean="0">
                <a:solidFill>
                  <a:schemeClr val="accent2"/>
                </a:solidFill>
                <a:latin typeface="Franklin Gothic Medium" charset="0"/>
                <a:ea typeface="Franklin Gothic Medium" charset="0"/>
                <a:cs typeface="Franklin Gothic Medium" charset="0"/>
              </a:rPr>
              <a:t>Class Year</a:t>
            </a:r>
            <a:endParaRPr lang="en-US" b="1" dirty="0">
              <a:solidFill>
                <a:schemeClr val="accent2"/>
              </a:solidFill>
              <a:latin typeface="Franklin Gothic Medium" charset="0"/>
              <a:ea typeface="Franklin Gothic Medium" charset="0"/>
              <a:cs typeface="Franklin Gothic Medium" charset="0"/>
            </a:endParaRPr>
          </a:p>
        </p:txBody>
      </p:sp>
    </p:spTree>
    <p:extLst>
      <p:ext uri="{BB962C8B-B14F-4D97-AF65-F5344CB8AC3E}">
        <p14:creationId xmlns:p14="http://schemas.microsoft.com/office/powerpoint/2010/main" val="102188677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T" val="titleBox"/>
</p:tagLst>
</file>

<file path=ppt/tags/tag10.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1.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2.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3.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4.xml><?xml version="1.0" encoding="utf-8"?>
<p:tagLst xmlns:a="http://schemas.openxmlformats.org/drawingml/2006/main" xmlns:r="http://schemas.openxmlformats.org/officeDocument/2006/relationships" xmlns:p="http://schemas.openxmlformats.org/presentationml/2006/main">
  <p:tag name="CHART" val="ctGains1"/>
</p:tagLst>
</file>

<file path=ppt/tags/tag15.xml><?xml version="1.0" encoding="utf-8"?>
<p:tagLst xmlns:a="http://schemas.openxmlformats.org/drawingml/2006/main" xmlns:r="http://schemas.openxmlformats.org/officeDocument/2006/relationships" xmlns:p="http://schemas.openxmlformats.org/presentationml/2006/main">
  <p:tag name="CHART" val="ctGains1"/>
</p:tagLst>
</file>

<file path=ppt/tags/tag16.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7.xml><?xml version="1.0" encoding="utf-8"?>
<p:tagLst xmlns:a="http://schemas.openxmlformats.org/drawingml/2006/main" xmlns:r="http://schemas.openxmlformats.org/officeDocument/2006/relationships" xmlns:p="http://schemas.openxmlformats.org/presentationml/2006/main">
  <p:tag name="CHART" val="ctGains1"/>
</p:tagLst>
</file>

<file path=ppt/tags/tag18.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9.xml><?xml version="1.0" encoding="utf-8"?>
<p:tagLst xmlns:a="http://schemas.openxmlformats.org/drawingml/2006/main" xmlns:r="http://schemas.openxmlformats.org/officeDocument/2006/relationships" xmlns:p="http://schemas.openxmlformats.org/presentationml/2006/main">
  <p:tag name="CHART" val="ctFinanceSource"/>
</p:tagLst>
</file>

<file path=ppt/tags/tag2.xml><?xml version="1.0" encoding="utf-8"?>
<p:tagLst xmlns:a="http://schemas.openxmlformats.org/drawingml/2006/main" xmlns:r="http://schemas.openxmlformats.org/officeDocument/2006/relationships" xmlns:p="http://schemas.openxmlformats.org/presentationml/2006/main">
  <p:tag name="CHART" val="ctFacIntSat"/>
</p:tagLst>
</file>

<file path=ppt/tags/tag20.xml><?xml version="1.0" encoding="utf-8"?>
<p:tagLst xmlns:a="http://schemas.openxmlformats.org/drawingml/2006/main" xmlns:r="http://schemas.openxmlformats.org/officeDocument/2006/relationships" xmlns:p="http://schemas.openxmlformats.org/presentationml/2006/main">
  <p:tag name="CHART" val="ctFinanceSource"/>
</p:tagLst>
</file>

<file path=ppt/tags/tag3.xml><?xml version="1.0" encoding="utf-8"?>
<p:tagLst xmlns:a="http://schemas.openxmlformats.org/drawingml/2006/main" xmlns:r="http://schemas.openxmlformats.org/officeDocument/2006/relationships" xmlns:p="http://schemas.openxmlformats.org/presentationml/2006/main">
  <p:tag name="CHART" val="ctFacIntSat"/>
</p:tagLst>
</file>

<file path=ppt/tags/tag4.xml><?xml version="1.0" encoding="utf-8"?>
<p:tagLst xmlns:a="http://schemas.openxmlformats.org/drawingml/2006/main" xmlns:r="http://schemas.openxmlformats.org/officeDocument/2006/relationships" xmlns:p="http://schemas.openxmlformats.org/presentationml/2006/main">
  <p:tag name="CHART" val="ctFinanceSource"/>
</p:tagLst>
</file>

<file path=ppt/tags/tag5.xml><?xml version="1.0" encoding="utf-8"?>
<p:tagLst xmlns:a="http://schemas.openxmlformats.org/drawingml/2006/main" xmlns:r="http://schemas.openxmlformats.org/officeDocument/2006/relationships" xmlns:p="http://schemas.openxmlformats.org/presentationml/2006/main">
  <p:tag name="CHART" val="ctFinanceSource"/>
</p:tagLst>
</file>

<file path=ppt/tags/tag6.xml><?xml version="1.0" encoding="utf-8"?>
<p:tagLst xmlns:a="http://schemas.openxmlformats.org/drawingml/2006/main" xmlns:r="http://schemas.openxmlformats.org/officeDocument/2006/relationships" xmlns:p="http://schemas.openxmlformats.org/presentationml/2006/main">
  <p:tag name="CHART" val="ctFinanceSource"/>
</p:tagLst>
</file>

<file path=ppt/tags/tag7.xml><?xml version="1.0" encoding="utf-8"?>
<p:tagLst xmlns:a="http://schemas.openxmlformats.org/drawingml/2006/main" xmlns:r="http://schemas.openxmlformats.org/officeDocument/2006/relationships" xmlns:p="http://schemas.openxmlformats.org/presentationml/2006/main">
  <p:tag name="CHART" val="ctFinanceSource"/>
</p:tagLst>
</file>

<file path=ppt/tags/tag8.xml><?xml version="1.0" encoding="utf-8"?>
<p:tagLst xmlns:a="http://schemas.openxmlformats.org/drawingml/2006/main" xmlns:r="http://schemas.openxmlformats.org/officeDocument/2006/relationships" xmlns:p="http://schemas.openxmlformats.org/presentationml/2006/main">
  <p:tag name="CHART" val="ctGains1"/>
</p:tagLst>
</file>

<file path=ppt/tags/tag9.xml><?xml version="1.0" encoding="utf-8"?>
<p:tagLst xmlns:a="http://schemas.openxmlformats.org/drawingml/2006/main" xmlns:r="http://schemas.openxmlformats.org/officeDocument/2006/relationships" xmlns:p="http://schemas.openxmlformats.org/presentationml/2006/main">
  <p:tag name="CHART" val="ctFinanceSource"/>
</p:tagLst>
</file>

<file path=ppt/theme/theme1.xml><?xml version="1.0" encoding="utf-8"?>
<a:theme xmlns:a="http://schemas.openxmlformats.org/drawingml/2006/main" name="Teamwork">
  <a:themeElements>
    <a:clrScheme name="Custom 4">
      <a:dk1>
        <a:sysClr val="windowText" lastClr="000000"/>
      </a:dk1>
      <a:lt1>
        <a:sysClr val="window" lastClr="FFFFFF"/>
      </a:lt1>
      <a:dk2>
        <a:srgbClr val="1F2A44"/>
      </a:dk2>
      <a:lt2>
        <a:srgbClr val="98A4AE"/>
      </a:lt2>
      <a:accent1>
        <a:srgbClr val="E04E39"/>
      </a:accent1>
      <a:accent2>
        <a:srgbClr val="00AB8E"/>
      </a:accent2>
      <a:accent3>
        <a:srgbClr val="DE7C00"/>
      </a:accent3>
      <a:accent4>
        <a:srgbClr val="93328E"/>
      </a:accent4>
      <a:accent5>
        <a:srgbClr val="789D4A"/>
      </a:accent5>
      <a:accent6>
        <a:srgbClr val="FF00FF"/>
      </a:accent6>
      <a:hlink>
        <a:srgbClr val="1F2A44"/>
      </a:hlink>
      <a:folHlink>
        <a:srgbClr val="00AB8E"/>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Teamwork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Teamwork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Teamwork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Teamwork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Teamwork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Teamwork 10">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FFFF99"/>
        </a:hlink>
        <a:folHlink>
          <a:srgbClr val="CCFF66"/>
        </a:folHlink>
      </a:clrScheme>
      <a:clrMap bg1="dk2" tx1="lt1" bg2="dk1" tx2="lt2" accent1="accent1" accent2="accent2" accent3="accent3" accent4="accent4" accent5="accent5" accent6="accent6" hlink="hlink" folHlink="folHlink"/>
    </a:extraClrScheme>
    <a:extraClrScheme>
      <a:clrScheme name="Teamwork 11">
        <a:dk1>
          <a:srgbClr val="FFFFFF"/>
        </a:dk1>
        <a:lt1>
          <a:srgbClr val="7680AC"/>
        </a:lt1>
        <a:dk2>
          <a:srgbClr val="213246"/>
        </a:dk2>
        <a:lt2>
          <a:srgbClr val="7680AC"/>
        </a:lt2>
        <a:accent1>
          <a:srgbClr val="7680AC"/>
        </a:accent1>
        <a:accent2>
          <a:srgbClr val="FFFF99"/>
        </a:accent2>
        <a:accent3>
          <a:srgbClr val="ABADB0"/>
        </a:accent3>
        <a:accent4>
          <a:srgbClr val="646C92"/>
        </a:accent4>
        <a:accent5>
          <a:srgbClr val="BDC0D2"/>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2">
        <a:dk1>
          <a:srgbClr val="FFFFFF"/>
        </a:dk1>
        <a:lt1>
          <a:srgbClr val="7680AC"/>
        </a:lt1>
        <a:dk2>
          <a:srgbClr val="213246"/>
        </a:dk2>
        <a:lt2>
          <a:srgbClr val="7680AC"/>
        </a:lt2>
        <a:accent1>
          <a:srgbClr val="FFFFFF"/>
        </a:accent1>
        <a:accent2>
          <a:srgbClr val="FFFF99"/>
        </a:accent2>
        <a:accent3>
          <a:srgbClr val="ABADB0"/>
        </a:accent3>
        <a:accent4>
          <a:srgbClr val="646C92"/>
        </a:accent4>
        <a:accent5>
          <a:srgbClr val="FFFFFF"/>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3">
        <a:dk1>
          <a:srgbClr val="FFFFFF"/>
        </a:dk1>
        <a:lt1>
          <a:srgbClr val="FFFFFF"/>
        </a:lt1>
        <a:dk2>
          <a:srgbClr val="213246"/>
        </a:dk2>
        <a:lt2>
          <a:srgbClr val="7680AC"/>
        </a:lt2>
        <a:accent1>
          <a:srgbClr val="7680AC"/>
        </a:accent1>
        <a:accent2>
          <a:srgbClr val="FFFF99"/>
        </a:accent2>
        <a:accent3>
          <a:srgbClr val="ABADB0"/>
        </a:accent3>
        <a:accent4>
          <a:srgbClr val="DADADA"/>
        </a:accent4>
        <a:accent5>
          <a:srgbClr val="BDC0D2"/>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4">
        <a:dk1>
          <a:srgbClr val="FFFFFF"/>
        </a:dk1>
        <a:lt1>
          <a:srgbClr val="FFFFFF"/>
        </a:lt1>
        <a:dk2>
          <a:srgbClr val="213246"/>
        </a:dk2>
        <a:lt2>
          <a:srgbClr val="7680AC"/>
        </a:lt2>
        <a:accent1>
          <a:srgbClr val="7680AC"/>
        </a:accent1>
        <a:accent2>
          <a:srgbClr val="FFFF99"/>
        </a:accent2>
        <a:accent3>
          <a:srgbClr val="ABADB0"/>
        </a:accent3>
        <a:accent4>
          <a:srgbClr val="DADADA"/>
        </a:accent4>
        <a:accent5>
          <a:srgbClr val="BDC0D2"/>
        </a:accent5>
        <a:accent6>
          <a:srgbClr val="E7E78A"/>
        </a:accent6>
        <a:hlink>
          <a:srgbClr val="7680AC"/>
        </a:hlink>
        <a:folHlink>
          <a:srgbClr val="FFFF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27333</TotalTime>
  <Words>2068</Words>
  <Application>Microsoft Office PowerPoint</Application>
  <PresentationFormat>On-screen Show (4:3)</PresentationFormat>
  <Paragraphs>391</Paragraphs>
  <Slides>31</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Franklin Gothic Book</vt:lpstr>
      <vt:lpstr>Franklin Gothic Medium</vt:lpstr>
      <vt:lpstr>Garamond</vt:lpstr>
      <vt:lpstr>Teamwork</vt:lpstr>
      <vt:lpstr>Sample University  Diverse Learning Environments Survey  2018-19 Results</vt:lpstr>
      <vt:lpstr>Table of Contents</vt:lpstr>
      <vt:lpstr>The First Year is Important…</vt:lpstr>
      <vt:lpstr>A Note about HERI Factors</vt:lpstr>
      <vt:lpstr>Demographics</vt:lpstr>
      <vt:lpstr>Demographics</vt:lpstr>
      <vt:lpstr>Demographics Race/ Ethnicity </vt:lpstr>
      <vt:lpstr>Demographics  Race/Ethnicity Group</vt:lpstr>
      <vt:lpstr>Demographics</vt:lpstr>
      <vt:lpstr>Demographics</vt:lpstr>
      <vt:lpstr>PowerPoint Presentation</vt:lpstr>
      <vt:lpstr>Sense of Belonging  The campus community is a powerful source of influence on students’ development. Sense of Belonging measures the extent to which students feel a sense of academic and social integration on campus.</vt:lpstr>
      <vt:lpstr>Academic Validation  Faculty interactions in the classroom can foster students’ academic development. Academic Validation measures students’ views of the extent to which faculty actions in class reflect concern for their academic success.</vt:lpstr>
      <vt:lpstr> General Interpersonal Validation   General Interpersonal Validation is a unified measure of students’ view of faculty and staff’s attention to their development.</vt:lpstr>
      <vt:lpstr> Institutional Commitment to Diversity   Institutional Commitment to Diversity is a measure of a student’s perception of the campus’ commitment to diversity. </vt:lpstr>
      <vt:lpstr> Institutional Commitment to Diversity   Institutional Commitment to Diversity is a measure of a student’s perception of the campus’ commitment to diversity. </vt:lpstr>
      <vt:lpstr> Discrimination and Bias    Discrimination and Bias measures the frequency of students’ experiences with more subtle forms of discrimination. </vt:lpstr>
      <vt:lpstr> Harassment   Harassment measures the frequency that students experience threats or harassment.</vt:lpstr>
      <vt:lpstr> Conversations Across Difference   Measures how often students have in-depth conversations with diverse peers. Students who engage with diverse peers are more likely to achieve change across a wide range of student learning outcomes.</vt:lpstr>
      <vt:lpstr>PowerPoint Presentation</vt:lpstr>
      <vt:lpstr> Curriculum of Inclusion  Pedagogy and course content resonate with students’ identities and help students feel valued and affirmed as learners. Curriculum of Inclusion measures the number of courses a student has taken that include materials and pedagogy addressing diversity.</vt:lpstr>
      <vt:lpstr> Co-Curricular Diversity Activities   Co-Curricular Diversity Activities is a measure of students’ involvement with institutional programs focused on diversity issues.   </vt:lpstr>
      <vt:lpstr>Navigational Action   These items illustrate how often students participated in institutional programs or engaged in activities that would help them successfully traverse the institution.</vt:lpstr>
      <vt:lpstr>Navigational Action   These items illustrate how often students participated in institutional programs or engaged in activities that would help them successfully traverse the institution.</vt:lpstr>
      <vt:lpstr>PowerPoint Presentation</vt:lpstr>
      <vt:lpstr>Habits of Mind   Habits of Mind is a unified measure of the behaviors and traits associated with academic success. These learning behaviors are seen as the foundation for lifelong learning.</vt:lpstr>
      <vt:lpstr> Application of Learning   </vt:lpstr>
      <vt:lpstr>PowerPoint Presentation</vt:lpstr>
      <vt:lpstr>PowerPoint Presentation</vt:lpstr>
      <vt:lpstr> Civic Engagement  Engaged citizens are a critical element in the functioning of our democratic society. Civic Engagement measures the extent to which students are motivated and involved in civic, electoral, and political activities.</vt:lpstr>
      <vt:lpstr>PowerPoint Presentation</vt:lpstr>
    </vt:vector>
  </TitlesOfParts>
  <Company>UCLA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2015 Diverse Learning Environments</dc:title>
  <dc:creator>larellano;vallejos</dc:creator>
  <cp:keywords>CIRP</cp:keywords>
  <cp:lastModifiedBy>Jared Planas</cp:lastModifiedBy>
  <cp:revision>1286</cp:revision>
  <dcterms:created xsi:type="dcterms:W3CDTF">2007-06-27T16:52:25Z</dcterms:created>
  <dcterms:modified xsi:type="dcterms:W3CDTF">2019-07-12T17:54:43Z</dcterms:modified>
  <cp:category>Survey</cp:category>
</cp:coreProperties>
</file>