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00" autoAdjust="0"/>
    <p:restoredTop sz="94660"/>
  </p:normalViewPr>
  <p:slideViewPr>
    <p:cSldViewPr>
      <p:cViewPr varScale="1">
        <p:scale>
          <a:sx n="81" d="100"/>
          <a:sy n="81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5E6B1-B324-44D6-BC35-64EA77ACDD50}" type="datetimeFigureOut">
              <a:rPr lang="en-US" smtClean="0"/>
              <a:pPr/>
              <a:t>12/14/2010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F5EDA-3711-47D1-BDD4-CBC3256E4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/>
          <a:p>
            <a:r>
              <a:rPr lang="en-US" dirty="0" smtClean="0"/>
              <a:t>Investing in Human Capital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362200"/>
            <a:ext cx="6400800" cy="1752600"/>
          </a:xfrm>
        </p:spPr>
        <p:txBody>
          <a:bodyPr/>
          <a:lstStyle/>
          <a:p>
            <a:r>
              <a:rPr lang="en-US" dirty="0" smtClean="0"/>
              <a:t>Underrepresented Racial Minorities’ Intentions to Attend Graduate School in STEM Fields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4724400"/>
            <a:ext cx="632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Kevin Eagan</a:t>
            </a:r>
          </a:p>
          <a:p>
            <a:pPr algn="ctr"/>
            <a:r>
              <a:rPr lang="en-US" sz="2200" dirty="0" smtClean="0"/>
              <a:t>Christopher Newman</a:t>
            </a:r>
          </a:p>
          <a:p>
            <a:pPr algn="ctr"/>
            <a:r>
              <a:rPr lang="en-US" sz="2200" dirty="0" smtClean="0"/>
              <a:t>University of California, Los Angeles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Blacks and Latinos combined representation among graduate students</a:t>
            </a:r>
          </a:p>
          <a:p>
            <a:pPr lvl="1"/>
            <a:r>
              <a:rPr lang="en-US" dirty="0" smtClean="0"/>
              <a:t>9.5% Biological sciences</a:t>
            </a:r>
          </a:p>
          <a:p>
            <a:pPr lvl="1"/>
            <a:r>
              <a:rPr lang="en-US" dirty="0" smtClean="0"/>
              <a:t>6.5% Physical Sciences</a:t>
            </a:r>
          </a:p>
          <a:p>
            <a:pPr lvl="1"/>
            <a:r>
              <a:rPr lang="en-US" dirty="0" smtClean="0"/>
              <a:t>6.7% Engineering</a:t>
            </a:r>
          </a:p>
          <a:p>
            <a:pPr lvl="1"/>
            <a:r>
              <a:rPr lang="en-US" dirty="0" smtClean="0"/>
              <a:t>7% Mathematics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sz="1800" dirty="0" smtClean="0"/>
              <a:t>(National Science Foundation, 2009)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Academic success in undergraduate education</a:t>
            </a:r>
          </a:p>
          <a:p>
            <a:r>
              <a:rPr lang="en-US" dirty="0" smtClean="0"/>
              <a:t>Selectivity and institutional control</a:t>
            </a:r>
          </a:p>
          <a:p>
            <a:r>
              <a:rPr lang="en-US" dirty="0" smtClean="0"/>
              <a:t>Socio-Economic Status</a:t>
            </a:r>
          </a:p>
          <a:p>
            <a:r>
              <a:rPr lang="en-US" dirty="0" smtClean="0"/>
              <a:t>Undergraduate debt</a:t>
            </a:r>
          </a:p>
          <a:p>
            <a:r>
              <a:rPr lang="en-US" dirty="0" smtClean="0"/>
              <a:t>Undergraduate research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Theoretical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STEM Identity (</a:t>
            </a:r>
            <a:r>
              <a:rPr lang="en-US" sz="2400" dirty="0" err="1" smtClean="0"/>
              <a:t>Carlone</a:t>
            </a:r>
            <a:r>
              <a:rPr lang="en-US" sz="2400" dirty="0" smtClean="0"/>
              <a:t> &amp; Johnson, 2007)</a:t>
            </a:r>
          </a:p>
          <a:p>
            <a:pPr lvl="1"/>
            <a:r>
              <a:rPr lang="en-US" dirty="0" smtClean="0"/>
              <a:t>Performance, recognition, and competence</a:t>
            </a:r>
          </a:p>
          <a:p>
            <a:pPr lvl="1"/>
            <a:r>
              <a:rPr lang="en-US" dirty="0" smtClean="0"/>
              <a:t>Non-financial psycho-social motivations</a:t>
            </a:r>
          </a:p>
          <a:p>
            <a:r>
              <a:rPr lang="en-US" dirty="0" smtClean="0"/>
              <a:t>Investing in human capital </a:t>
            </a:r>
            <a:r>
              <a:rPr lang="en-US" sz="2400" dirty="0" smtClean="0"/>
              <a:t>(Paulsen, 2001)</a:t>
            </a:r>
          </a:p>
          <a:p>
            <a:pPr lvl="1"/>
            <a:r>
              <a:rPr lang="en-US" dirty="0" smtClean="0"/>
              <a:t>Direct cost, forgone earnings, returns on investment</a:t>
            </a:r>
          </a:p>
          <a:p>
            <a:pPr lvl="1"/>
            <a:r>
              <a:rPr lang="en-US" dirty="0" smtClean="0"/>
              <a:t>SES and social capital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effects do URM STEM students’ college </a:t>
            </a:r>
            <a:r>
              <a:rPr lang="en-US" dirty="0" smtClean="0"/>
              <a:t>experiences, accumulated </a:t>
            </a:r>
            <a:r>
              <a:rPr lang="en-US" dirty="0"/>
              <a:t>loan </a:t>
            </a:r>
            <a:r>
              <a:rPr lang="en-US" dirty="0" smtClean="0"/>
              <a:t>debt, and STEM identity </a:t>
            </a:r>
            <a:r>
              <a:rPr lang="en-US" dirty="0"/>
              <a:t>have on their decision to enroll in graduate or professional </a:t>
            </a:r>
            <a:r>
              <a:rPr lang="en-US" dirty="0" smtClean="0"/>
              <a:t>school?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do the contextual effects of higher education </a:t>
            </a:r>
            <a:r>
              <a:rPr lang="en-US" dirty="0" smtClean="0"/>
              <a:t>institutions affect </a:t>
            </a:r>
            <a:r>
              <a:rPr lang="en-US" dirty="0"/>
              <a:t>STEM students’ decision to enroll in graduate or professional school immediately following the completion of their bachelor’s degree?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Methods: Data &amp;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Data: Sample from the 2004 CIRP Freshman Survey and 2008 College Senior Survey</a:t>
            </a:r>
          </a:p>
          <a:p>
            <a:r>
              <a:rPr lang="en-US" dirty="0" smtClean="0"/>
              <a:t>Dependent variable: Intention to enroll in graduate/professional school by fall 2008</a:t>
            </a:r>
          </a:p>
          <a:p>
            <a:r>
              <a:rPr lang="en-US" dirty="0" smtClean="0"/>
              <a:t>Independent variables</a:t>
            </a:r>
          </a:p>
          <a:p>
            <a:pPr lvl="1"/>
            <a:r>
              <a:rPr lang="en-US" dirty="0" smtClean="0"/>
              <a:t>Background characteristics</a:t>
            </a:r>
          </a:p>
          <a:p>
            <a:pPr lvl="1"/>
            <a:r>
              <a:rPr lang="en-US" dirty="0" smtClean="0"/>
              <a:t>Goals at college entry</a:t>
            </a:r>
          </a:p>
          <a:p>
            <a:pPr lvl="1"/>
            <a:r>
              <a:rPr lang="en-US" dirty="0" smtClean="0"/>
              <a:t>Financial considerations, including debt</a:t>
            </a:r>
          </a:p>
          <a:p>
            <a:pPr lvl="1"/>
            <a:r>
              <a:rPr lang="en-US" dirty="0" smtClean="0"/>
              <a:t>College experiences</a:t>
            </a:r>
          </a:p>
          <a:p>
            <a:pPr lvl="1"/>
            <a:r>
              <a:rPr lang="en-US" dirty="0" smtClean="0"/>
              <a:t>Institutional characteristics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Methods: Analyses and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Analyses</a:t>
            </a:r>
          </a:p>
          <a:p>
            <a:pPr lvl="1"/>
            <a:r>
              <a:rPr lang="en-US" dirty="0" smtClean="0"/>
              <a:t>Missing data</a:t>
            </a:r>
          </a:p>
          <a:p>
            <a:pPr lvl="1"/>
            <a:r>
              <a:rPr lang="en-US" dirty="0" smtClean="0"/>
              <a:t>Hierarchical generalized linear modeling</a:t>
            </a:r>
          </a:p>
          <a:p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Secondary data</a:t>
            </a:r>
          </a:p>
          <a:p>
            <a:pPr lvl="1"/>
            <a:r>
              <a:rPr lang="en-US" dirty="0" smtClean="0"/>
              <a:t>Restrictive dependent variable</a:t>
            </a:r>
          </a:p>
          <a:p>
            <a:pPr lvl="1"/>
            <a:r>
              <a:rPr lang="en-US" dirty="0" smtClean="0"/>
              <a:t>Low survey response rate</a:t>
            </a:r>
          </a:p>
          <a:p>
            <a:pPr lvl="1"/>
            <a:r>
              <a:rPr lang="en-US" dirty="0" smtClean="0"/>
              <a:t>Selection bias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Findings: Students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Positive Predictors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 smtClean="0"/>
              <a:t>Socioeconomic status</a:t>
            </a:r>
          </a:p>
          <a:p>
            <a:r>
              <a:rPr lang="en-US" sz="2800" dirty="0" smtClean="0"/>
              <a:t>Research with faculty</a:t>
            </a:r>
          </a:p>
          <a:p>
            <a:r>
              <a:rPr lang="en-US" sz="2800" dirty="0" smtClean="0"/>
              <a:t>STEM identity</a:t>
            </a:r>
          </a:p>
          <a:p>
            <a:r>
              <a:rPr lang="en-US" sz="2800" dirty="0" smtClean="0"/>
              <a:t>College GPA</a:t>
            </a:r>
          </a:p>
          <a:p>
            <a:r>
              <a:rPr lang="en-US" sz="2800" dirty="0" smtClean="0"/>
              <a:t>Major: Physical sciences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Negative Predictors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sz="3027" dirty="0" smtClean="0"/>
              <a:t>Cumulative undergraduate debt</a:t>
            </a:r>
          </a:p>
          <a:p>
            <a:r>
              <a:rPr lang="en-US" sz="3027" dirty="0" smtClean="0"/>
              <a:t>Amount of personal funds used to pay for final year of college</a:t>
            </a:r>
          </a:p>
          <a:p>
            <a:r>
              <a:rPr lang="en-US" sz="3027" dirty="0" smtClean="0"/>
              <a:t>Major: Health sciences</a:t>
            </a:r>
          </a:p>
          <a:p>
            <a:r>
              <a:rPr lang="en-US" sz="3027" dirty="0" smtClean="0"/>
              <a:t>Entry goal: Make more money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Findings: Institutions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 predictors:</a:t>
            </a:r>
          </a:p>
          <a:p>
            <a:pPr lvl="1"/>
            <a:r>
              <a:rPr lang="en-US" dirty="0" smtClean="0"/>
              <a:t>Attending an HBCU</a:t>
            </a:r>
          </a:p>
          <a:p>
            <a:pPr lvl="1"/>
            <a:r>
              <a:rPr lang="en-US" dirty="0" smtClean="0"/>
              <a:t>Attending a private college or university</a:t>
            </a:r>
          </a:p>
          <a:p>
            <a:r>
              <a:rPr lang="en-US" dirty="0" smtClean="0"/>
              <a:t>Explained variance across institutions: 62%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Negative association between cumulative debt and graduate enrollment intentions</a:t>
            </a:r>
          </a:p>
          <a:p>
            <a:r>
              <a:rPr lang="en-US" dirty="0" smtClean="0"/>
              <a:t>Role of undergraduate research</a:t>
            </a:r>
          </a:p>
          <a:p>
            <a:r>
              <a:rPr lang="en-US" dirty="0" smtClean="0"/>
              <a:t>Positive association between STEM identity and graduate enrollment intentions</a:t>
            </a:r>
          </a:p>
          <a:p>
            <a:r>
              <a:rPr lang="en-US" dirty="0" smtClean="0"/>
              <a:t>Academic major</a:t>
            </a:r>
          </a:p>
          <a:p>
            <a:r>
              <a:rPr lang="en-US" dirty="0" smtClean="0"/>
              <a:t>Institutional contexts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Recent changes in student loan policy</a:t>
            </a:r>
          </a:p>
          <a:p>
            <a:r>
              <a:rPr lang="en-US" dirty="0" smtClean="0"/>
              <a:t>Pending changes to undergraduate research funding</a:t>
            </a:r>
          </a:p>
          <a:p>
            <a:pPr lvl="1"/>
            <a:r>
              <a:rPr lang="en-US" dirty="0" smtClean="0"/>
              <a:t>Federal government</a:t>
            </a:r>
          </a:p>
          <a:p>
            <a:pPr lvl="1"/>
            <a:r>
              <a:rPr lang="en-US" dirty="0" smtClean="0"/>
              <a:t>Institutions</a:t>
            </a:r>
          </a:p>
          <a:p>
            <a:r>
              <a:rPr lang="en-US" dirty="0" smtClean="0"/>
              <a:t>Directions for future research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90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dirty="0" smtClean="0"/>
              <a:t>This </a:t>
            </a:r>
            <a:r>
              <a:rPr lang="en-US" sz="2000" dirty="0"/>
              <a:t>study was made possible by the support </a:t>
            </a:r>
            <a:r>
              <a:rPr lang="en-US" sz="2000" dirty="0" smtClean="0"/>
              <a:t>of the </a:t>
            </a:r>
            <a:r>
              <a:rPr lang="en-US" sz="2000" dirty="0"/>
              <a:t>National Institute of General Medical </a:t>
            </a:r>
            <a:r>
              <a:rPr lang="en-US" sz="2000" dirty="0" smtClean="0"/>
              <a:t>Sciences</a:t>
            </a:r>
            <a:r>
              <a:rPr lang="en-US" sz="2000" dirty="0"/>
              <a:t>, NIH Grant Numbers 1 R01 GMO71968-01 and R01 GMO71968-05 as well as the National Science Foundation, NSF Grant Number 0757076. This independent research and the views expressed here do not indicate endorsement by the sponsors.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3429000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Contact:</a:t>
            </a:r>
          </a:p>
          <a:p>
            <a:pPr algn="ctr"/>
            <a:r>
              <a:rPr lang="en-US" sz="2400" dirty="0" smtClean="0"/>
              <a:t>Kevin Eagan 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mkeagan@gmail.com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Christopher Newman</a:t>
            </a:r>
          </a:p>
          <a:p>
            <a:pPr algn="ctr"/>
            <a:r>
              <a:rPr lang="en-US" sz="2400" b="1" dirty="0" smtClean="0"/>
              <a:t>Christopher.Newman@ucla.edu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dirty="0" smtClean="0"/>
              <a:t>Web Site: www.heri.ucla.edu/nih</a:t>
            </a:r>
            <a:endParaRPr lang="en-US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rgbClr val="FFFF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432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Investing in Human Capital</vt:lpstr>
      <vt:lpstr>Background</vt:lpstr>
      <vt:lpstr>Prior Research</vt:lpstr>
      <vt:lpstr>Theoretical Framework</vt:lpstr>
      <vt:lpstr>Research Questions</vt:lpstr>
      <vt:lpstr>Methods: Data &amp; Variables</vt:lpstr>
      <vt:lpstr>Methods: Analyses and Limitations</vt:lpstr>
      <vt:lpstr>Findings: Students</vt:lpstr>
      <vt:lpstr>Findings: Institutions</vt:lpstr>
      <vt:lpstr>Discussion</vt:lpstr>
      <vt:lpstr>Conclusions and Implications</vt:lpstr>
      <vt:lpstr>Acknowledgments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Investing in Human Capital</dc:title>
  <dc:creator>Kevin Eagan</dc:creator>
  <cp:lastModifiedBy>eagan</cp:lastModifiedBy>
  <cp:revision>9</cp:revision>
  <dcterms:created xsi:type="dcterms:W3CDTF">2010-05-02T19:43:35Z</dcterms:created>
  <dcterms:modified xsi:type="dcterms:W3CDTF">2010-12-14T17:12:46Z</dcterms:modified>
</cp:coreProperties>
</file>