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theme/themeOverride4.xml" ContentType="application/vnd.openxmlformats-officedocument.themeOverrid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32"/>
  </p:notesMasterIdLst>
  <p:handoutMasterIdLst>
    <p:handoutMasterId r:id="rId33"/>
  </p:handoutMasterIdLst>
  <p:sldIdLst>
    <p:sldId id="256" r:id="rId2"/>
    <p:sldId id="263" r:id="rId3"/>
    <p:sldId id="257" r:id="rId4"/>
    <p:sldId id="262" r:id="rId5"/>
    <p:sldId id="279" r:id="rId6"/>
    <p:sldId id="258" r:id="rId7"/>
    <p:sldId id="280" r:id="rId8"/>
    <p:sldId id="292" r:id="rId9"/>
    <p:sldId id="293" r:id="rId10"/>
    <p:sldId id="295" r:id="rId11"/>
    <p:sldId id="296" r:id="rId12"/>
    <p:sldId id="260" r:id="rId13"/>
    <p:sldId id="275" r:id="rId14"/>
    <p:sldId id="265" r:id="rId15"/>
    <p:sldId id="278" r:id="rId16"/>
    <p:sldId id="264" r:id="rId17"/>
    <p:sldId id="277" r:id="rId18"/>
    <p:sldId id="269" r:id="rId19"/>
    <p:sldId id="270" r:id="rId20"/>
    <p:sldId id="282" r:id="rId21"/>
    <p:sldId id="284" r:id="rId22"/>
    <p:sldId id="287" r:id="rId23"/>
    <p:sldId id="291" r:id="rId24"/>
    <p:sldId id="290" r:id="rId25"/>
    <p:sldId id="298" r:id="rId26"/>
    <p:sldId id="299" r:id="rId27"/>
    <p:sldId id="285" r:id="rId28"/>
    <p:sldId id="297" r:id="rId29"/>
    <p:sldId id="286" r:id="rId30"/>
    <p:sldId id="273"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000" autoAdjust="0"/>
  </p:normalViewPr>
  <p:slideViewPr>
    <p:cSldViewPr>
      <p:cViewPr varScale="1">
        <p:scale>
          <a:sx n="69" d="100"/>
          <a:sy n="69" d="100"/>
        </p:scale>
        <p:origin x="-80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28F5B020-46C1-4337-BC78-C2BDA69FE6B7}" type="datetimeFigureOut">
              <a:rPr lang="en-US"/>
              <a:pPr>
                <a:defRPr/>
              </a:pPr>
              <a:t>12/15/2010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C3043071-8690-4ACE-B1E5-80A35578E0DF}"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5376E97F-5BA7-40CC-9B3B-4CDBCF7CB614}" type="datetimeFigureOut">
              <a:rPr lang="en-US"/>
              <a:pPr>
                <a:defRPr/>
              </a:pPr>
              <a:t>12/15/2010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B0D03AE0-5512-4FCB-B4BF-F8151158D6C5}"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09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19E6E27-678D-496E-A90E-15AEAFC405ED}"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19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0D7D788-9DD2-49E3-B3E8-C45DFF1A0024}"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30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ABDBDD4-9A3C-455A-A482-09CADC1087E6}"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4E72155-6207-4478-B9E4-BD7B9C81DED2}"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Students’ sense of belonging to their campus, validation by institutional agents, and navigational actions are three constructs of interest for diverse students as they pursue their academic goals. </a:t>
            </a:r>
            <a:endParaRPr lang="en-US" dirty="0" smtClean="0"/>
          </a:p>
        </p:txBody>
      </p:sp>
      <p:sp>
        <p:nvSpPr>
          <p:cNvPr id="450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E26D4EE-8F15-46FE-AABE-68C366C124F6}"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a:buFontTx/>
              <a:buChar char="•"/>
            </a:pPr>
            <a:r>
              <a:rPr lang="en-US" dirty="0" err="1" smtClean="0"/>
              <a:t>Bollen</a:t>
            </a:r>
            <a:r>
              <a:rPr lang="en-US" dirty="0" smtClean="0"/>
              <a:t> and Hoyle (1990) used the term sense of belonging to refer to an individual’s perceptions of social cohesion to a particular group or institution</a:t>
            </a:r>
          </a:p>
          <a:p>
            <a:pPr lvl="1">
              <a:buFontTx/>
              <a:buChar char="•"/>
            </a:pPr>
            <a:r>
              <a:rPr lang="en-US" dirty="0" smtClean="0"/>
              <a:t>Contains a cognitive and affective element</a:t>
            </a:r>
          </a:p>
          <a:p>
            <a:pPr lvl="1">
              <a:buFontTx/>
              <a:buChar char="•"/>
            </a:pPr>
            <a:r>
              <a:rPr lang="en-US" dirty="0" smtClean="0"/>
              <a:t>These cognitive and affective elements provide both information and motivation of an individual’s feeling of being part of cohesive group</a:t>
            </a:r>
          </a:p>
          <a:p>
            <a:pPr lvl="1"/>
            <a:endParaRPr lang="en-US" dirty="0" smtClean="0"/>
          </a:p>
          <a:p>
            <a:pPr>
              <a:buFontTx/>
              <a:buChar char="•"/>
            </a:pPr>
            <a:r>
              <a:rPr lang="en-US" dirty="0" smtClean="0"/>
              <a:t>Proposed an original 3-item construct, which was validated in two samples, one of which was undergraduates at a private liberal arts college</a:t>
            </a:r>
          </a:p>
        </p:txBody>
      </p:sp>
      <p:sp>
        <p:nvSpPr>
          <p:cNvPr id="46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C23B29E-7C3D-486D-8C43-C1BBF183DFE5}"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a:buFontTx/>
              <a:buChar char="•"/>
            </a:pPr>
            <a:r>
              <a:rPr lang="en-US" dirty="0" smtClean="0"/>
              <a:t>Higher education research has utilized the sense of belonging construct as a way to measure a student’s psychological sense of integration, which is an important factor in retention conceptual frameworks</a:t>
            </a:r>
          </a:p>
          <a:p>
            <a:pPr lvl="1">
              <a:buFontTx/>
              <a:buChar char="•"/>
            </a:pPr>
            <a:r>
              <a:rPr lang="en-US" dirty="0" smtClean="0"/>
              <a:t>Sense of belonging essentially illustrates the interplay between the individual and the institution , in other words, how the institution influences a students’ sense of being a part of it</a:t>
            </a:r>
          </a:p>
          <a:p>
            <a:pPr lvl="1">
              <a:buFontTx/>
              <a:buChar char="•"/>
            </a:pPr>
            <a:r>
              <a:rPr lang="en-US" dirty="0" smtClean="0"/>
              <a:t>Students’ success is in part contingent upon the extent to which they feel welcomed by an institution’s climate and a part of the institutional environment</a:t>
            </a:r>
          </a:p>
          <a:p>
            <a:pPr>
              <a:buFontTx/>
              <a:buChar char="•"/>
            </a:pPr>
            <a:r>
              <a:rPr lang="en-US" dirty="0" smtClean="0"/>
              <a:t>In much of the higher education research, the 3-item sense of belonging construct has been modified to include broader concepts of cohesion </a:t>
            </a:r>
          </a:p>
          <a:p>
            <a:pPr>
              <a:buFontTx/>
              <a:buChar char="•"/>
            </a:pPr>
            <a:r>
              <a:rPr lang="en-US" dirty="0" smtClean="0"/>
              <a:t>It is important to note, much of the sense of belonging research in higher education has been conducted at predominantly white colleges and universities</a:t>
            </a:r>
          </a:p>
          <a:p>
            <a:pPr>
              <a:buFontTx/>
              <a:buChar char="•"/>
            </a:pPr>
            <a:r>
              <a:rPr lang="en-US" dirty="0" smtClean="0"/>
              <a:t>In order to validate this construct in more diverse institutional types with more diverse student populations, the DLE survey used the original construct developed by </a:t>
            </a:r>
            <a:r>
              <a:rPr lang="en-US" dirty="0" err="1" smtClean="0"/>
              <a:t>Bollen</a:t>
            </a:r>
            <a:r>
              <a:rPr lang="en-US" dirty="0" smtClean="0"/>
              <a:t> &amp; Hoyle</a:t>
            </a:r>
            <a:endParaRPr lang="en-US" dirty="0" smtClean="0"/>
          </a:p>
        </p:txBody>
      </p:sp>
      <p:sp>
        <p:nvSpPr>
          <p:cNvPr id="471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64C84E7-F331-4D03-AE28-9D575153872A}"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a:buFontTx/>
              <a:buChar char="•"/>
            </a:pPr>
            <a:r>
              <a:rPr lang="en-US" dirty="0" smtClean="0"/>
              <a:t>Research has shown that there are several factors that influence students’ sense of belonging</a:t>
            </a:r>
          </a:p>
          <a:p>
            <a:pPr>
              <a:buFontTx/>
              <a:buChar char="•"/>
            </a:pPr>
            <a:r>
              <a:rPr lang="en-US" dirty="0" smtClean="0"/>
              <a:t>Perceptions of the campus climate, for example, have been shown to impact students’ sense of belonging across all racial/ethnic groups</a:t>
            </a:r>
          </a:p>
          <a:p>
            <a:pPr lvl="1">
              <a:buFontTx/>
              <a:buChar char="•"/>
            </a:pPr>
            <a:r>
              <a:rPr lang="en-US" dirty="0" smtClean="0"/>
              <a:t>Positive perceptions of the campus climate increase students’ sense of belonging</a:t>
            </a:r>
          </a:p>
          <a:p>
            <a:pPr>
              <a:buFontTx/>
              <a:buChar char="•"/>
            </a:pPr>
            <a:r>
              <a:rPr lang="en-US" dirty="0" smtClean="0"/>
              <a:t>Also, positive interactions with diverse peers has been shown to positively influence students’ sense of belonging</a:t>
            </a:r>
          </a:p>
          <a:p>
            <a:pPr>
              <a:buFontTx/>
              <a:buChar char="•"/>
            </a:pPr>
            <a:r>
              <a:rPr lang="en-US" dirty="0" smtClean="0"/>
              <a:t>Different predictors for different racial/ethnic groups (</a:t>
            </a:r>
            <a:r>
              <a:rPr lang="en-US" dirty="0" err="1" smtClean="0"/>
              <a:t>Inkelas</a:t>
            </a:r>
            <a:r>
              <a:rPr lang="en-US" dirty="0" smtClean="0"/>
              <a:t> et al, 2007)</a:t>
            </a:r>
          </a:p>
          <a:p>
            <a:pPr lvl="1">
              <a:buFontTx/>
              <a:buChar char="•"/>
            </a:pPr>
            <a:r>
              <a:rPr lang="en-US" dirty="0" smtClean="0"/>
              <a:t>Course-related faculty interaction was negatively related to sense of belonging for Latina/o students</a:t>
            </a:r>
          </a:p>
          <a:p>
            <a:pPr lvl="1">
              <a:buFontTx/>
              <a:buChar char="•"/>
            </a:pPr>
            <a:r>
              <a:rPr lang="en-US" dirty="0" smtClean="0"/>
              <a:t>Co-curricular involvement was important for Asian Americans (cross cultural clubs) and White students (fraternities and sororities/intramural clubs)</a:t>
            </a:r>
          </a:p>
          <a:p>
            <a:pPr>
              <a:buFontTx/>
              <a:buChar char="•"/>
            </a:pPr>
            <a:r>
              <a:rPr lang="en-US" dirty="0" smtClean="0"/>
              <a:t>Recent research has shown the direct relationship between sense of belonging and persistence</a:t>
            </a:r>
            <a:endParaRPr lang="en-US" dirty="0" smtClean="0"/>
          </a:p>
        </p:txBody>
      </p:sp>
      <p:sp>
        <p:nvSpPr>
          <p:cNvPr id="481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62B6B8-07D3-4C35-BEB2-CB1A32779CAB}"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p:txBody>
          <a:bodyPr wrap="square" numCol="1" anchor="t" anchorCtr="0" compatLnSpc="1">
            <a:prstTxWarp prst="textNoShape">
              <a:avLst/>
            </a:prstTxWarp>
            <a:normAutofit fontScale="92500" lnSpcReduction="10000"/>
          </a:bodyPr>
          <a:lstStyle/>
          <a:p>
            <a:pPr eaLnBrk="1" hangingPunct="1">
              <a:buFontTx/>
              <a:buChar char="•"/>
              <a:defRPr/>
            </a:pPr>
            <a:r>
              <a:rPr lang="en-US" sz="1000" dirty="0" smtClean="0"/>
              <a:t> Validation is an enabling, confirming and supportive process initiated by in- and out-of-class agents that foster academic and interpersonal development.</a:t>
            </a:r>
          </a:p>
          <a:p>
            <a:pPr eaLnBrk="1" hangingPunct="1">
              <a:defRPr/>
            </a:pPr>
            <a:endParaRPr lang="en-US" sz="1000" dirty="0" smtClean="0"/>
          </a:p>
          <a:p>
            <a:pPr eaLnBrk="1" hangingPunct="1">
              <a:defRPr/>
            </a:pPr>
            <a:r>
              <a:rPr lang="en-US" sz="1000" dirty="0" smtClean="0"/>
              <a:t>Involvement Theory (</a:t>
            </a:r>
            <a:r>
              <a:rPr lang="en-US" sz="1000" dirty="0" err="1" smtClean="0"/>
              <a:t>Astin</a:t>
            </a:r>
            <a:r>
              <a:rPr lang="en-US" sz="1000" dirty="0" smtClean="0"/>
              <a:t>, 1984) </a:t>
            </a:r>
          </a:p>
          <a:p>
            <a:pPr lvl="1" eaLnBrk="1" hangingPunct="1">
              <a:defRPr/>
            </a:pPr>
            <a:r>
              <a:rPr lang="en-US" sz="1000" i="1" dirty="0" smtClean="0"/>
              <a:t>Involvement refers to the amount of physical and psychological energy devoted to an academic experience/activity</a:t>
            </a:r>
            <a:endParaRPr lang="en-US" sz="1000" dirty="0" smtClean="0"/>
          </a:p>
          <a:p>
            <a:pPr lvl="1" eaLnBrk="1" hangingPunct="1">
              <a:defRPr/>
            </a:pPr>
            <a:r>
              <a:rPr lang="en-US" sz="1000" i="1" dirty="0" smtClean="0"/>
              <a:t>An indicator of student persistence</a:t>
            </a:r>
            <a:endParaRPr lang="en-US" sz="1000" dirty="0" smtClean="0"/>
          </a:p>
          <a:p>
            <a:pPr lvl="1" eaLnBrk="1" hangingPunct="1">
              <a:defRPr/>
            </a:pPr>
            <a:r>
              <a:rPr lang="en-US" sz="1000" i="1" dirty="0" smtClean="0"/>
              <a:t>A prerequisite to student learning and development</a:t>
            </a:r>
            <a:endParaRPr lang="en-US" sz="1000" dirty="0" smtClean="0"/>
          </a:p>
          <a:p>
            <a:pPr eaLnBrk="1" hangingPunct="1">
              <a:defRPr/>
            </a:pPr>
            <a:endParaRPr lang="en-US" sz="1000" dirty="0" smtClean="0"/>
          </a:p>
          <a:p>
            <a:pPr eaLnBrk="1" hangingPunct="1">
              <a:defRPr/>
            </a:pPr>
            <a:r>
              <a:rPr lang="en-US" sz="1000" dirty="0" smtClean="0"/>
              <a:t>It is also important to note that colleges and universities have historically been designed to serve a traditional student population marked by a specific characteristics</a:t>
            </a:r>
          </a:p>
          <a:p>
            <a:pPr eaLnBrk="1" hangingPunct="1">
              <a:buFontTx/>
              <a:buChar char="•"/>
              <a:defRPr/>
            </a:pPr>
            <a:r>
              <a:rPr lang="en-US" sz="1000" dirty="0" smtClean="0"/>
              <a:t> Curriculum is predominantly Euro-centered</a:t>
            </a:r>
          </a:p>
          <a:p>
            <a:pPr eaLnBrk="1" hangingPunct="1">
              <a:buFontTx/>
              <a:buChar char="•"/>
              <a:defRPr/>
            </a:pPr>
            <a:r>
              <a:rPr lang="en-US" sz="1000" dirty="0" smtClean="0"/>
              <a:t> Emphasis on competition (as opposed to collaboration)</a:t>
            </a:r>
          </a:p>
          <a:p>
            <a:pPr eaLnBrk="1" hangingPunct="1">
              <a:buFontTx/>
              <a:buChar char="•"/>
              <a:defRPr/>
            </a:pPr>
            <a:r>
              <a:rPr lang="en-US" sz="1000" dirty="0" smtClean="0"/>
              <a:t> Passive instruction (e.g., lectures) where the professor is considered the sole authority</a:t>
            </a:r>
          </a:p>
          <a:p>
            <a:pPr eaLnBrk="1" hangingPunct="1">
              <a:buFontTx/>
              <a:buChar char="•"/>
              <a:defRPr/>
            </a:pPr>
            <a:r>
              <a:rPr lang="en-US" sz="1000" dirty="0" smtClean="0"/>
              <a:t> Assessment tends to focus on learning outcomes as opposed to learning processes. </a:t>
            </a:r>
          </a:p>
          <a:p>
            <a:pPr eaLnBrk="1" hangingPunct="1">
              <a:buFontTx/>
              <a:buChar char="•"/>
              <a:defRPr/>
            </a:pPr>
            <a:r>
              <a:rPr lang="en-US" sz="1000" dirty="0" smtClean="0"/>
              <a:t> Students come from families where the precedent of attending college is well established. </a:t>
            </a:r>
          </a:p>
          <a:p>
            <a:pPr eaLnBrk="1" hangingPunct="1">
              <a:buFontTx/>
              <a:buChar char="•"/>
              <a:defRPr/>
            </a:pPr>
            <a:endParaRPr lang="en-US" sz="1000" dirty="0" smtClean="0"/>
          </a:p>
          <a:p>
            <a:pPr eaLnBrk="1" hangingPunct="1">
              <a:defRPr/>
            </a:pPr>
            <a:r>
              <a:rPr lang="en-US" sz="1000" i="1" dirty="0" smtClean="0"/>
              <a:t>Nontraditional students </a:t>
            </a:r>
          </a:p>
          <a:p>
            <a:pPr lvl="2" eaLnBrk="1" hangingPunct="1">
              <a:buFontTx/>
              <a:buChar char="•"/>
              <a:defRPr/>
            </a:pPr>
            <a:r>
              <a:rPr lang="en-US" sz="1000" i="1" dirty="0" smtClean="0"/>
              <a:t>Communicated doubts about their ability to be successful</a:t>
            </a:r>
            <a:endParaRPr lang="en-US" sz="1000" dirty="0" smtClean="0"/>
          </a:p>
          <a:p>
            <a:pPr lvl="2" eaLnBrk="1" hangingPunct="1">
              <a:buFontTx/>
              <a:buChar char="•"/>
              <a:defRPr/>
            </a:pPr>
            <a:r>
              <a:rPr lang="en-US" sz="1000" i="1" dirty="0" smtClean="0"/>
              <a:t>Involvement in college is not easy for nontraditional students. </a:t>
            </a:r>
            <a:endParaRPr lang="en-US" sz="1000" dirty="0" smtClean="0"/>
          </a:p>
          <a:p>
            <a:pPr lvl="2" eaLnBrk="1" hangingPunct="1">
              <a:buFontTx/>
              <a:buChar char="•"/>
              <a:defRPr/>
            </a:pPr>
            <a:r>
              <a:rPr lang="en-US" sz="1000" i="1" dirty="0" smtClean="0"/>
              <a:t>Need active intervention from significant others to help them negotiate institutional life.</a:t>
            </a:r>
            <a:endParaRPr lang="en-US" sz="1000" dirty="0" smtClean="0"/>
          </a:p>
          <a:p>
            <a:pPr lvl="2" eaLnBrk="1" hangingPunct="1">
              <a:buFontTx/>
              <a:buChar char="•"/>
              <a:defRPr/>
            </a:pPr>
            <a:r>
              <a:rPr lang="en-US" sz="1000" i="1" dirty="0" smtClean="0"/>
              <a:t>Validation may be the missing link to involvement, and may be a prerequisite for involvement to occur.</a:t>
            </a:r>
            <a:endParaRPr lang="en-US" sz="1000" dirty="0" smtClean="0"/>
          </a:p>
          <a:p>
            <a:pPr lvl="2" eaLnBrk="1" hangingPunct="1">
              <a:buFontTx/>
              <a:buChar char="•"/>
              <a:defRPr/>
            </a:pPr>
            <a:r>
              <a:rPr lang="en-US" sz="1000" i="1" dirty="0" smtClean="0"/>
              <a:t>Even the most vulnerable nontraditional students can be transformed into powerful learners through in- and out-of-class </a:t>
            </a:r>
            <a:r>
              <a:rPr lang="en-US" i="1" dirty="0" smtClean="0"/>
              <a:t>academic and/or interpersonal validation.</a:t>
            </a:r>
            <a:endParaRPr lang="en-US" dirty="0" smtClean="0"/>
          </a:p>
          <a:p>
            <a:pPr eaLnBrk="1" hangingPunct="1">
              <a:defRPr/>
            </a:pPr>
            <a:endParaRPr lang="en-US" dirty="0" smtClean="0"/>
          </a:p>
          <a:p>
            <a:pPr eaLnBrk="1" hangingPunct="1">
              <a:defRPr/>
            </a:pPr>
            <a:endParaRPr lang="en-US" dirty="0" smtClean="0"/>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09A195D-5C5A-407A-AA70-94A550195DF9}"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10000"/>
          </a:bodyPr>
          <a:lstStyle/>
          <a:p>
            <a:pPr eaLnBrk="1" hangingPunct="1">
              <a:defRPr/>
            </a:pPr>
            <a:r>
              <a:rPr lang="en-US" sz="1100" dirty="0" smtClean="0"/>
              <a:t>Examples of invalidation</a:t>
            </a:r>
          </a:p>
          <a:p>
            <a:pPr lvl="1" eaLnBrk="1" hangingPunct="1">
              <a:defRPr/>
            </a:pPr>
            <a:r>
              <a:rPr lang="en-US" sz="1100" i="1" dirty="0" smtClean="0"/>
              <a:t>Faculty and staff who discounted student’s life experiences or appeared not to care about them on a personal level</a:t>
            </a:r>
            <a:endParaRPr lang="en-US" sz="1100" dirty="0" smtClean="0"/>
          </a:p>
          <a:p>
            <a:pPr lvl="1" eaLnBrk="1" hangingPunct="1">
              <a:defRPr/>
            </a:pPr>
            <a:r>
              <a:rPr lang="en-US" sz="1100" i="1" dirty="0" smtClean="0"/>
              <a:t>Out of class friends who did not care about academics and wanted the students to socialize with them</a:t>
            </a:r>
            <a:endParaRPr lang="en-US" sz="1100" dirty="0" smtClean="0"/>
          </a:p>
          <a:p>
            <a:pPr eaLnBrk="1" hangingPunct="1">
              <a:defRPr/>
            </a:pPr>
            <a:r>
              <a:rPr lang="en-US" sz="1100" dirty="0" smtClean="0"/>
              <a:t> </a:t>
            </a:r>
          </a:p>
          <a:p>
            <a:pPr eaLnBrk="1" hangingPunct="1">
              <a:defRPr/>
            </a:pPr>
            <a:r>
              <a:rPr lang="en-US" sz="1100" dirty="0" smtClean="0"/>
              <a:t>Forms of validation:</a:t>
            </a:r>
          </a:p>
          <a:p>
            <a:pPr lvl="1" eaLnBrk="1" hangingPunct="1">
              <a:defRPr/>
            </a:pPr>
            <a:r>
              <a:rPr lang="en-US" sz="1100" dirty="0" smtClean="0"/>
              <a:t>Academic -</a:t>
            </a:r>
            <a:r>
              <a:rPr lang="en-US" sz="1100" i="1" dirty="0" smtClean="0"/>
              <a:t>…occurs when in and out-of-class agents take action to assist students to “trust their innate capacity to learn and to acquire confidence in being a college students”</a:t>
            </a:r>
            <a:endParaRPr lang="en-US" sz="1100" dirty="0" smtClean="0"/>
          </a:p>
          <a:p>
            <a:pPr lvl="1" eaLnBrk="1" hangingPunct="1">
              <a:defRPr/>
            </a:pPr>
            <a:r>
              <a:rPr lang="en-US" sz="1100" dirty="0" smtClean="0"/>
              <a:t>Interpersonal - </a:t>
            </a:r>
            <a:r>
              <a:rPr lang="en-US" sz="1100" i="1" dirty="0" smtClean="0"/>
              <a:t>…occurs when in and out-of-class agents take action to foster students’ personal development and social adjustment</a:t>
            </a:r>
            <a:endParaRPr lang="en-US" sz="1100" dirty="0" smtClean="0"/>
          </a:p>
          <a:p>
            <a:pPr eaLnBrk="1" hangingPunct="1">
              <a:defRPr/>
            </a:pPr>
            <a:r>
              <a:rPr lang="en-US" sz="1100" dirty="0" smtClean="0"/>
              <a:t> </a:t>
            </a:r>
          </a:p>
          <a:p>
            <a:pPr eaLnBrk="1" hangingPunct="1">
              <a:defRPr/>
            </a:pPr>
            <a:r>
              <a:rPr lang="en-US" sz="1100" dirty="0" smtClean="0"/>
              <a:t>Occurs both in- and out-of-class. </a:t>
            </a:r>
          </a:p>
          <a:p>
            <a:pPr lvl="1" eaLnBrk="1" hangingPunct="1">
              <a:defRPr/>
            </a:pPr>
            <a:r>
              <a:rPr lang="en-US" sz="1100" i="1" dirty="0" smtClean="0"/>
              <a:t>In-class validating agents include faculty, classmates, lab instructors, and teaching assistants. </a:t>
            </a:r>
            <a:endParaRPr lang="en-US" sz="1100" dirty="0" smtClean="0"/>
          </a:p>
          <a:p>
            <a:pPr lvl="2" eaLnBrk="1" hangingPunct="1">
              <a:defRPr/>
            </a:pPr>
            <a:endParaRPr lang="en-US" sz="1100" dirty="0" smtClean="0"/>
          </a:p>
          <a:p>
            <a:pPr lvl="1" eaLnBrk="1" hangingPunct="1">
              <a:defRPr/>
            </a:pPr>
            <a:r>
              <a:rPr lang="en-US" sz="1100" i="1" dirty="0" smtClean="0"/>
              <a:t>Out-of-class validating agents can be 1) significant others; 2) family members; 3) friends and classmates; and, 4) college staff, counselors/advisors, coaches, tutors, teaching assistants, and resident advisors.</a:t>
            </a:r>
            <a:endParaRPr lang="en-US" sz="1100" dirty="0" smtClean="0"/>
          </a:p>
          <a:p>
            <a:pPr eaLnBrk="1" hangingPunct="1">
              <a:defRPr/>
            </a:pPr>
            <a:endParaRPr lang="en-US" sz="1100" dirty="0" smtClean="0"/>
          </a:p>
          <a:p>
            <a:pPr>
              <a:defRPr/>
            </a:pPr>
            <a:r>
              <a:rPr lang="en-US" sz="1100" dirty="0" smtClean="0"/>
              <a:t>Never empirically examined at a national level</a:t>
            </a:r>
          </a:p>
          <a:p>
            <a:pPr>
              <a:defRPr/>
            </a:pPr>
            <a:endParaRPr lang="en-US" sz="1100" dirty="0" smtClean="0"/>
          </a:p>
          <a:p>
            <a:pPr>
              <a:defRPr/>
            </a:pPr>
            <a:r>
              <a:rPr lang="en-US" sz="1100" dirty="0" smtClean="0"/>
              <a:t>DLE conceptualization of general validation includes curricular and co-curricular aspects of validation that are both academic and interpersonal, while the  conceptualization of classroom validation includes solely curricular aspects of validation that are both academic and interpersonal</a:t>
            </a:r>
          </a:p>
          <a:p>
            <a:pPr>
              <a:defRPr/>
            </a:pPr>
            <a:endParaRPr lang="en-US" sz="1100" dirty="0" smtClean="0"/>
          </a:p>
          <a:p>
            <a:pPr eaLnBrk="1" hangingPunct="1">
              <a:defRPr/>
            </a:pPr>
            <a:endParaRPr lang="en-US" sz="1100" dirty="0"/>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ED9FB08-96E3-4C25-B226-BCF8F18A0832}"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Success during the critical first year of college appears contingent upon whether students can get involved in institutional life on their own or whether external agents can validate students, in an academic and/or interpersonal way.</a:t>
            </a:r>
          </a:p>
          <a:p>
            <a:pPr eaLnBrk="1" hangingPunct="1"/>
            <a:endParaRPr lang="en-US" dirty="0" smtClean="0"/>
          </a:p>
          <a:p>
            <a:pPr eaLnBrk="1" hangingPunct="1"/>
            <a:r>
              <a:rPr lang="en-US" dirty="0" smtClean="0"/>
              <a:t>A </a:t>
            </a:r>
            <a:r>
              <a:rPr lang="en-US" dirty="0" smtClean="0"/>
              <a:t>prerequisite to student development</a:t>
            </a:r>
          </a:p>
          <a:p>
            <a:pPr eaLnBrk="1" hangingPunct="1"/>
            <a:r>
              <a:rPr lang="en-US" dirty="0" smtClean="0"/>
              <a:t>A developmental process</a:t>
            </a:r>
          </a:p>
          <a:p>
            <a:pPr eaLnBrk="1" hangingPunct="1"/>
            <a:r>
              <a:rPr lang="en-US" dirty="0" smtClean="0"/>
              <a:t>Most effective when offered early on in the student's college experience</a:t>
            </a:r>
          </a:p>
          <a:p>
            <a:pPr eaLnBrk="1" hangingPunct="1"/>
            <a:endParaRPr lang="en-US" dirty="0" smtClean="0"/>
          </a:p>
        </p:txBody>
      </p:sp>
      <p:sp>
        <p:nvSpPr>
          <p:cNvPr id="512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BACD232-FAF7-46E1-8BBD-1DB08158D4A0}"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buFontTx/>
              <a:buChar char="•"/>
            </a:pPr>
            <a:r>
              <a:rPr lang="en-US" smtClean="0"/>
              <a:t>Traditionally, institutions have focused on developing students cultural capital without giving recognition to the notion of what Yosso refers to community cultural wealth, which is made up of additional forms of capital, such as social, linguistic, familial, and navigational capital.  </a:t>
            </a:r>
          </a:p>
          <a:p>
            <a:pPr eaLnBrk="1" hangingPunct="1">
              <a:buFontTx/>
              <a:buChar char="•"/>
            </a:pPr>
            <a:endParaRPr lang="en-US" smtClean="0"/>
          </a:p>
          <a:p>
            <a:pPr eaLnBrk="1" hangingPunct="1">
              <a:buFontTx/>
              <a:buChar char="•"/>
            </a:pPr>
            <a:r>
              <a:rPr lang="en-US" smtClean="0"/>
              <a:t>Navigation is critical for increasing academic goal attainment </a:t>
            </a:r>
            <a:r>
              <a:rPr lang="en-US" sz="1800" smtClean="0"/>
              <a:t>(AAC&amp;U, 2002)</a:t>
            </a:r>
          </a:p>
          <a:p>
            <a:pPr lvl="1" eaLnBrk="1" hangingPunct="1">
              <a:buFontTx/>
              <a:buChar char="•"/>
            </a:pPr>
            <a:r>
              <a:rPr lang="en-US" smtClean="0"/>
              <a:t>Equip students with the necessary knowledge to make informed decisions about appropriate routes for their academic goals </a:t>
            </a:r>
            <a:r>
              <a:rPr lang="en-US" sz="1800" smtClean="0"/>
              <a:t>(AAC&amp;U, 2002)</a:t>
            </a:r>
            <a:r>
              <a:rPr lang="en-US" smtClean="0"/>
              <a:t> </a:t>
            </a:r>
          </a:p>
          <a:p>
            <a:pPr lvl="1" eaLnBrk="1" hangingPunct="1">
              <a:buFontTx/>
              <a:buChar char="•"/>
            </a:pPr>
            <a:r>
              <a:rPr lang="en-US" smtClean="0"/>
              <a:t>Actions and requisite knowledge represent navigational capital </a:t>
            </a:r>
            <a:r>
              <a:rPr lang="en-US" sz="1800" smtClean="0"/>
              <a:t>(Yosso, 2005)</a:t>
            </a:r>
          </a:p>
          <a:p>
            <a:pPr lvl="1" eaLnBrk="1" hangingPunct="1">
              <a:buFontTx/>
              <a:buChar char="•"/>
            </a:pPr>
            <a:r>
              <a:rPr lang="en-US" smtClean="0"/>
              <a:t>Students of color must develop academic resilience that enables them to navigate social institutions </a:t>
            </a:r>
            <a:r>
              <a:rPr lang="en-US" sz="900" smtClean="0"/>
              <a:t>(Alva, 1991, Yosso, 2005; see Solorzano, Ceja &amp; Yosso, 2000)</a:t>
            </a:r>
          </a:p>
          <a:p>
            <a:pPr lvl="1" eaLnBrk="1" hangingPunct="1">
              <a:buFontTx/>
              <a:buChar char="•"/>
            </a:pPr>
            <a:endParaRPr lang="en-US" smtClean="0"/>
          </a:p>
          <a:p>
            <a:endParaRPr lang="en-US" smtClean="0"/>
          </a:p>
          <a:p>
            <a:endParaRPr lang="en-US" smtClean="0"/>
          </a:p>
          <a:p>
            <a:endParaRPr lang="en-US" smtClean="0"/>
          </a:p>
        </p:txBody>
      </p:sp>
      <p:sp>
        <p:nvSpPr>
          <p:cNvPr id="52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3A179BF-BDA0-41DA-8345-07565B144CD3}"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32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6BE2D30-ED23-49C8-813C-9A23EC2A553C}"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a:buFontTx/>
              <a:buChar char="•"/>
            </a:pPr>
            <a:r>
              <a:rPr lang="en-US" smtClean="0"/>
              <a:t>We developed the Diverse Learning Environments survey, which is a pilot survey, to be an integrated assessment of climate, practice, and outcomes</a:t>
            </a:r>
          </a:p>
          <a:p>
            <a:pPr>
              <a:buFontTx/>
              <a:buChar char="•"/>
            </a:pPr>
            <a:r>
              <a:rPr lang="en-US" smtClean="0"/>
              <a:t>In our assessment of over 90 campus climate surveys during the planning process for the DLE, we noticed that the majority were primarily focused on race/ethnicity, however, we designed the DLE to be inclusive of more diverse social identities so that institutions could assess the campus climate across multiple social group identities</a:t>
            </a:r>
          </a:p>
          <a:p>
            <a:pPr>
              <a:buFontTx/>
              <a:buChar char="•"/>
            </a:pPr>
            <a:r>
              <a:rPr lang="en-US" smtClean="0"/>
              <a:t>We also developed 5 additional modules that could be administered in conjunction with the core survey – we will review these in the next slide</a:t>
            </a:r>
          </a:p>
          <a:p>
            <a:pPr>
              <a:buFontTx/>
              <a:buChar char="•"/>
            </a:pPr>
            <a:r>
              <a:rPr lang="en-US" smtClean="0"/>
              <a:t>The survey is also designed to be longitudinal when linked with other student data</a:t>
            </a:r>
          </a:p>
          <a:p>
            <a:pPr>
              <a:buFontTx/>
              <a:buChar char="•"/>
            </a:pPr>
            <a:r>
              <a:rPr lang="en-US" smtClean="0"/>
              <a:t>The pilot phase of the survey is providing valuable data to refine this survey which will become a nationally available CIRP survey in the spring of next year</a:t>
            </a:r>
          </a:p>
        </p:txBody>
      </p:sp>
      <p:sp>
        <p:nvSpPr>
          <p:cNvPr id="542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8373524-96A5-43B4-B6C6-DDC1B1DA8F1F}"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a:buFontTx/>
              <a:buChar char="•"/>
            </a:pPr>
            <a:r>
              <a:rPr lang="en-US" smtClean="0"/>
              <a:t>The core survey can be administered as a stand alone survey or in conjunction with any of these modules</a:t>
            </a:r>
          </a:p>
          <a:p>
            <a:pPr>
              <a:buFontTx/>
              <a:buChar char="•"/>
            </a:pPr>
            <a:r>
              <a:rPr lang="en-US" smtClean="0"/>
              <a:t>The three constructs we are presenting today are all part of the core survey </a:t>
            </a:r>
          </a:p>
        </p:txBody>
      </p:sp>
      <p:sp>
        <p:nvSpPr>
          <p:cNvPr id="553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99EBDC4-723E-4343-80C2-E51B82D67AA1}" type="slidenum">
              <a:rPr lang="en-US" smtClean="0"/>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a:buFontTx/>
              <a:buChar char="•"/>
            </a:pPr>
            <a:r>
              <a:rPr lang="en-US" smtClean="0"/>
              <a:t>The data was collected through an online administration between January and May.  In fact, we are concluding our data collection today with our last institution</a:t>
            </a:r>
          </a:p>
          <a:p>
            <a:pPr>
              <a:buFontTx/>
              <a:buChar char="•"/>
            </a:pPr>
            <a:r>
              <a:rPr lang="en-US" smtClean="0"/>
              <a:t>A total of 14 institutions across the United States participated in this pilot administration, of which 9 are included in the analysis for this presentation</a:t>
            </a:r>
          </a:p>
          <a:p>
            <a:pPr lvl="1">
              <a:buFontTx/>
              <a:buChar char="•"/>
            </a:pPr>
            <a:r>
              <a:rPr lang="en-US" smtClean="0"/>
              <a:t>These include 1 Midwestern community college, 3 4-year private institutions (in the West, Midwest, and East) , and 5 4-year public universities in the West</a:t>
            </a:r>
          </a:p>
          <a:p>
            <a:pPr>
              <a:buFontTx/>
              <a:buChar char="•"/>
            </a:pPr>
            <a:r>
              <a:rPr lang="en-US" smtClean="0"/>
              <a:t>Target sample were cohorts of second year and third year students, given that most national surveys target first and fourth-year students but not the in between years that are critical transitional years as well, e.g. declaring a major</a:t>
            </a:r>
          </a:p>
          <a:p>
            <a:pPr lvl="1">
              <a:buFontTx/>
              <a:buChar char="•"/>
            </a:pPr>
            <a:r>
              <a:rPr lang="en-US" smtClean="0"/>
              <a:t>Some institutions in our sample also chose to survey additional cohorts of students</a:t>
            </a:r>
          </a:p>
          <a:p>
            <a:pPr>
              <a:buFontTx/>
              <a:buChar char="•"/>
            </a:pPr>
            <a:endParaRPr lang="en-US" smtClean="0"/>
          </a:p>
        </p:txBody>
      </p:sp>
      <p:sp>
        <p:nvSpPr>
          <p:cNvPr id="563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9D1B46D-264B-472E-8FEE-D343F170ED9A}" type="slidenum">
              <a:rPr lang="en-US" smtClean="0"/>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a:buFontTx/>
              <a:buNone/>
            </a:pPr>
            <a:endParaRPr lang="en-US" dirty="0" smtClean="0"/>
          </a:p>
        </p:txBody>
      </p:sp>
      <p:sp>
        <p:nvSpPr>
          <p:cNvPr id="573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07FD146-67EE-4DAC-9731-4C653B112034}" type="slidenum">
              <a:rPr lang="en-US" smtClean="0"/>
              <a:pPr/>
              <a:t>18</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These findings validate sense of belonging in a sample that is more diverse in terms of institutional types and the diversity of students within these institutions</a:t>
            </a:r>
          </a:p>
          <a:p>
            <a:endParaRPr lang="en-US" smtClean="0"/>
          </a:p>
          <a:p>
            <a:endParaRPr lang="en-US" smtClean="0"/>
          </a:p>
        </p:txBody>
      </p:sp>
      <p:sp>
        <p:nvSpPr>
          <p:cNvPr id="583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EC9601E-5D7B-45FB-A953-2757E399D5DF}" type="slidenum">
              <a:rPr lang="en-US" smtClean="0"/>
              <a:pPr/>
              <a:t>19</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This </a:t>
            </a:r>
            <a:r>
              <a:rPr lang="en-US" dirty="0" smtClean="0"/>
              <a:t>is the first time this concept has been empirically studied at a national level with the inclusion of both curricular and co-curricular </a:t>
            </a:r>
            <a:r>
              <a:rPr lang="en-US" dirty="0" smtClean="0"/>
              <a:t>dimensions.</a:t>
            </a:r>
            <a:r>
              <a:rPr lang="en-US" baseline="0" dirty="0" smtClean="0"/>
              <a:t> O</a:t>
            </a:r>
            <a:r>
              <a:rPr lang="en-US" dirty="0" smtClean="0"/>
              <a:t>ur </a:t>
            </a:r>
            <a:r>
              <a:rPr lang="en-US" dirty="0" smtClean="0"/>
              <a:t>conceptualization of general validation includes curricular and co-curricular aspects of validation that are both academic and </a:t>
            </a:r>
            <a:r>
              <a:rPr lang="en-US" dirty="0" smtClean="0"/>
              <a:t>interpersonal.</a:t>
            </a:r>
            <a:endParaRPr lang="en-US" dirty="0" smtClean="0"/>
          </a:p>
        </p:txBody>
      </p:sp>
      <p:sp>
        <p:nvSpPr>
          <p:cNvPr id="593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D8DB85E-7CF7-48C0-A214-965EDE306FCE}" type="slidenum">
              <a:rPr lang="en-US" smtClean="0"/>
              <a:pPr/>
              <a:t>20</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604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FF39FB4-B849-48AD-B1B4-A94FC2050F57}" type="slidenum">
              <a:rPr lang="en-US" smtClean="0"/>
              <a:pPr/>
              <a:t>21</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a:buFontTx/>
              <a:buChar char="•"/>
            </a:pPr>
            <a:r>
              <a:rPr lang="en-US" smtClean="0"/>
              <a:t>Each of the factors is significantly correlated to the others</a:t>
            </a:r>
          </a:p>
          <a:p>
            <a:pPr>
              <a:buFontTx/>
              <a:buChar char="•"/>
            </a:pPr>
            <a:r>
              <a:rPr lang="en-US" smtClean="0"/>
              <a:t>Sense of belonging is most positively correlated to General Validation </a:t>
            </a:r>
          </a:p>
          <a:p>
            <a:pPr>
              <a:buFontTx/>
              <a:buChar char="•"/>
            </a:pPr>
            <a:r>
              <a:rPr lang="en-US" smtClean="0"/>
              <a:t>The lowest correlation is between sense of belonging and validation in the classroom but even then there is still a substantial positive correlation </a:t>
            </a:r>
          </a:p>
          <a:p>
            <a:pPr>
              <a:buFontTx/>
              <a:buChar char="•"/>
            </a:pPr>
            <a:r>
              <a:rPr lang="en-US" smtClean="0"/>
              <a:t>As might be expected there is a strong positive correlation between general validation and validation in the classroom</a:t>
            </a:r>
          </a:p>
        </p:txBody>
      </p:sp>
      <p:sp>
        <p:nvSpPr>
          <p:cNvPr id="614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435C7B3-27DF-462E-86D5-9AEE920A14C6}" type="slidenum">
              <a:rPr lang="en-US" smtClean="0"/>
              <a:pPr/>
              <a:t>22</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a:buFontTx/>
              <a:buChar char="•"/>
            </a:pPr>
            <a:r>
              <a:rPr lang="en-US" smtClean="0"/>
              <a:t>In order to assess the navigational actions that students take, we used several items that assess a student’s participation in certain institutional programs or the frequency that students engage in activities that would help them navigate the institution</a:t>
            </a:r>
          </a:p>
          <a:p>
            <a:pPr>
              <a:buFontTx/>
              <a:buChar char="•"/>
            </a:pPr>
            <a:r>
              <a:rPr lang="en-US" smtClean="0"/>
              <a:t>Several navigational actions had positive partial correlations to each of the factors, even though the correlations were not as high, these relationships were still significant</a:t>
            </a:r>
          </a:p>
          <a:p>
            <a:pPr>
              <a:buFontTx/>
              <a:buChar char="•"/>
            </a:pPr>
            <a:r>
              <a:rPr lang="en-US" smtClean="0"/>
              <a:t>Namely, discussing career goals and creating a plan to achieve careers goals were all positively correlated to sense of belonging, general validation, and validation in the classroom</a:t>
            </a:r>
          </a:p>
          <a:p>
            <a:pPr>
              <a:buFontTx/>
              <a:buChar char="•"/>
            </a:pPr>
            <a:r>
              <a:rPr lang="en-US" smtClean="0"/>
              <a:t>Certain faculty interactions, such as attending professor’s office hours and participating in a faculty/mentor program, were both positively correlated to general sense of validation at the institution</a:t>
            </a:r>
          </a:p>
          <a:p>
            <a:pPr>
              <a:buFontTx/>
              <a:buChar char="•"/>
            </a:pPr>
            <a:r>
              <a:rPr lang="en-US" smtClean="0"/>
              <a:t>In addition, participating in ethnic or cultural center activities were positively associated with sense of belonging and sense of validation</a:t>
            </a:r>
          </a:p>
        </p:txBody>
      </p:sp>
      <p:sp>
        <p:nvSpPr>
          <p:cNvPr id="624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4C28CEE-FFE3-420A-817A-010982A3EDE2}" type="slidenum">
              <a:rPr lang="en-US" smtClean="0"/>
              <a:pPr/>
              <a:t>23</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a:buFontTx/>
              <a:buChar char="•"/>
            </a:pPr>
            <a:r>
              <a:rPr lang="en-US" smtClean="0"/>
              <a:t>The question of how often have you sough support…attempted to assess the sources of capital, which is also a component of navigational capital </a:t>
            </a:r>
          </a:p>
          <a:p>
            <a:pPr>
              <a:buFontTx/>
              <a:buChar char="•"/>
            </a:pPr>
            <a:r>
              <a:rPr lang="en-US" smtClean="0"/>
              <a:t>Peer networks, both upperclass and same-class peers, were significantly related sense of belonging</a:t>
            </a:r>
          </a:p>
          <a:p>
            <a:pPr>
              <a:buFontTx/>
              <a:buChar char="•"/>
            </a:pPr>
            <a:r>
              <a:rPr lang="en-US" smtClean="0"/>
              <a:t>Ironically, the use of academic counselors had a significant negative relationship with general validation</a:t>
            </a:r>
          </a:p>
          <a:p>
            <a:pPr>
              <a:buFontTx/>
              <a:buChar char="•"/>
            </a:pPr>
            <a:r>
              <a:rPr lang="en-US" smtClean="0"/>
              <a:t>Again, faculty interactions were highly correlated to each of the factors, with an especially strong relationship to general and classroom validation</a:t>
            </a:r>
          </a:p>
          <a:p>
            <a:pPr>
              <a:buFontTx/>
              <a:buChar char="•"/>
            </a:pPr>
            <a:r>
              <a:rPr lang="en-US" smtClean="0"/>
              <a:t>Lastly, interactions with staff were significantly associated with sense of belonging and general validation</a:t>
            </a:r>
          </a:p>
        </p:txBody>
      </p:sp>
      <p:sp>
        <p:nvSpPr>
          <p:cNvPr id="634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889541B-8213-45E5-9A9D-EF4E042F4668}" type="slidenum">
              <a:rPr lang="en-US" smtClean="0"/>
              <a:pPr/>
              <a:t>24</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a:buFontTx/>
              <a:buChar char="•"/>
            </a:pPr>
            <a:r>
              <a:rPr lang="en-US" smtClean="0"/>
              <a:t>We then conducted some cross-tabulations for each of the constructs.  We found significant differences between institutional types and general validation</a:t>
            </a:r>
          </a:p>
          <a:p>
            <a:pPr>
              <a:buFontTx/>
              <a:buChar char="•"/>
            </a:pPr>
            <a:r>
              <a:rPr lang="en-US" smtClean="0"/>
              <a:t>When we look at the distribution of students within the lowest, middle, and highest reported sense of general validation , we see significant differences</a:t>
            </a:r>
          </a:p>
          <a:p>
            <a:pPr>
              <a:buFontTx/>
              <a:buChar char="•"/>
            </a:pPr>
            <a:r>
              <a:rPr lang="en-US" smtClean="0"/>
              <a:t>Between those students that indicated the lowest and highest sense of belonging, we see that the community college and four-year privates are very similar, whereas in the four-year publics there are more students in the lowest category of reported general validation and less in the highest reported category</a:t>
            </a:r>
          </a:p>
          <a:p>
            <a:pPr>
              <a:buFontTx/>
              <a:buChar char="•"/>
            </a:pPr>
            <a:endParaRPr lang="en-US" smtClean="0"/>
          </a:p>
        </p:txBody>
      </p:sp>
      <p:sp>
        <p:nvSpPr>
          <p:cNvPr id="645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B87D2F6-48A0-43A4-9F97-C93F58B95384}" type="slidenum">
              <a:rPr lang="en-US" smtClean="0"/>
              <a:pPr/>
              <a:t>25</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a:buFontTx/>
              <a:buChar char="•"/>
            </a:pPr>
            <a:r>
              <a:rPr lang="en-US" smtClean="0"/>
              <a:t>We see a similar trend in validation in the classroom across institutional types</a:t>
            </a:r>
          </a:p>
          <a:p>
            <a:pPr>
              <a:buFontTx/>
              <a:buChar char="•"/>
            </a:pPr>
            <a:r>
              <a:rPr lang="en-US" smtClean="0"/>
              <a:t>Students in the community college were more likely to indicate a higher sense of classroom validation than any other institutional type, even higher than in the four-year private institutions</a:t>
            </a:r>
          </a:p>
          <a:p>
            <a:pPr>
              <a:buFontTx/>
              <a:buChar char="•"/>
            </a:pPr>
            <a:r>
              <a:rPr lang="en-US" smtClean="0"/>
              <a:t>Again, four-year public university students were more likely to report a lower sense of validation in the classroom in comparison to other institutional types</a:t>
            </a:r>
          </a:p>
          <a:p>
            <a:pPr>
              <a:buFontTx/>
              <a:buChar char="•"/>
            </a:pPr>
            <a:r>
              <a:rPr lang="en-US" smtClean="0"/>
              <a:t>We acknowledge that the community college sample is limited because it is based on only one institution, nonetheless, these preliminary findings indicate that there may be differences on these factors between institutional types </a:t>
            </a:r>
          </a:p>
          <a:p>
            <a:pPr>
              <a:buFontTx/>
              <a:buChar char="•"/>
            </a:pPr>
            <a:r>
              <a:rPr lang="en-US" smtClean="0"/>
              <a:t>This is an area that deserves future study</a:t>
            </a:r>
          </a:p>
        </p:txBody>
      </p:sp>
      <p:sp>
        <p:nvSpPr>
          <p:cNvPr id="655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F18CF39-D91A-4222-AF1E-2C32C35857BA}" type="slidenum">
              <a:rPr lang="en-US" smtClean="0"/>
              <a:pPr/>
              <a:t>26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fld id="{9B63AF56-E374-4C1A-A4FE-88FF8066CD02}" type="datetimeFigureOut">
              <a:rPr lang="en-US"/>
              <a:pPr>
                <a:defRPr/>
              </a:pPr>
              <a:t>12/15/2010</a:t>
            </a:fld>
            <a:endParaRPr lang="en-US" dirty="0"/>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0AF1689A-E710-4BC1-93F1-B1EB22DABE90}"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fld id="{0FCAB4D0-3828-4283-B73E-3C75B1AE0858}" type="datetimeFigureOut">
              <a:rPr lang="en-US"/>
              <a:pPr>
                <a:defRPr/>
              </a:pPr>
              <a:t>12/15/2010</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53A3F090-3D6D-43B1-A577-0B0C37B7A787}"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a:spLocks noChangeArrowheads="1"/>
          </p:cNvSpPr>
          <p:nvPr/>
        </p:nvSpPr>
        <p:spPr bwMode="auto">
          <a:xfrm>
            <a:off x="3636963" y="3005138"/>
            <a:ext cx="182562" cy="228600"/>
          </a:xfrm>
          <a:prstGeom prst="chevron">
            <a:avLst>
              <a:gd name="adj" fmla="val 50000"/>
            </a:avLst>
          </a:prstGeom>
          <a:gradFill rotWithShape="1">
            <a:gsLst>
              <a:gs pos="0">
                <a:srgbClr val="1389A6"/>
              </a:gs>
              <a:gs pos="72000">
                <a:srgbClr val="50B8DA"/>
              </a:gs>
              <a:gs pos="100000">
                <a:srgbClr val="7FC4DD"/>
              </a:gs>
            </a:gsLst>
            <a:lin ang="16200000"/>
          </a:gradFill>
          <a:ln w="3175" cap="rnd" algn="ctr">
            <a:solidFill>
              <a:srgbClr val="1E768C"/>
            </a:solidFill>
            <a:miter lim="800000"/>
            <a:headEnd/>
            <a:tailEnd/>
          </a:ln>
          <a:effectLst>
            <a:outerShdw dist="25400" dir="5400000" rotWithShape="0">
              <a:srgbClr val="808080">
                <a:alpha val="45999"/>
              </a:srgbClr>
            </a:outerShdw>
          </a:effectLst>
        </p:spPr>
        <p:txBody>
          <a:bodyPr anchor="ctr"/>
          <a:lstStyle>
            <a:extLst/>
          </a:lstStyle>
          <a:p>
            <a:pPr>
              <a:defRPr/>
            </a:pPr>
            <a:endParaRPr lang="en-US" dirty="0">
              <a:solidFill>
                <a:schemeClr val="lt1"/>
              </a:solidFill>
              <a:latin typeface="+mn-lt"/>
            </a:endParaRPr>
          </a:p>
        </p:txBody>
      </p:sp>
      <p:sp>
        <p:nvSpPr>
          <p:cNvPr id="5" name="Chevron 4"/>
          <p:cNvSpPr>
            <a:spLocks noChangeArrowheads="1"/>
          </p:cNvSpPr>
          <p:nvPr/>
        </p:nvSpPr>
        <p:spPr bwMode="auto">
          <a:xfrm>
            <a:off x="3449638" y="3005138"/>
            <a:ext cx="184150" cy="228600"/>
          </a:xfrm>
          <a:prstGeom prst="chevron">
            <a:avLst>
              <a:gd name="adj" fmla="val 50000"/>
            </a:avLst>
          </a:prstGeom>
          <a:gradFill rotWithShape="1">
            <a:gsLst>
              <a:gs pos="0">
                <a:srgbClr val="1389A6"/>
              </a:gs>
              <a:gs pos="72000">
                <a:srgbClr val="50B8DA"/>
              </a:gs>
              <a:gs pos="100000">
                <a:srgbClr val="7FC4DD"/>
              </a:gs>
            </a:gsLst>
            <a:lin ang="16200000"/>
          </a:gradFill>
          <a:ln w="3175" cap="rnd" algn="ctr">
            <a:solidFill>
              <a:srgbClr val="1E768C"/>
            </a:solidFill>
            <a:miter lim="800000"/>
            <a:headEnd/>
            <a:tailEnd/>
          </a:ln>
          <a:effectLst>
            <a:outerShdw dist="25400" dir="5400000" rotWithShape="0">
              <a:srgbClr val="808080">
                <a:alpha val="45999"/>
              </a:srgbClr>
            </a:outerShdw>
          </a:effectLst>
        </p:spPr>
        <p:txBody>
          <a:bodyPr anchor="ctr"/>
          <a:lstStyle>
            <a:extLst/>
          </a:lstStyle>
          <a:p>
            <a:pPr>
              <a:defRPr/>
            </a:pPr>
            <a:endParaRPr lang="en-US" dirty="0">
              <a:solidFill>
                <a:schemeClr val="lt1"/>
              </a:solidFill>
              <a:latin typeface="+mn-lt"/>
            </a:endParaRPr>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1DA28706-2077-4FEF-A99E-7B3DD6C153BB}" type="datetimeFigureOut">
              <a:rPr lang="en-US"/>
              <a:pPr>
                <a:defRPr/>
              </a:pPr>
              <a:t>12/15/2010</a:t>
            </a:fld>
            <a:endParaRPr lang="en-US" dirty="0"/>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extLst/>
          </a:lstStyle>
          <a:p>
            <a:pPr>
              <a:defRPr/>
            </a:pPr>
            <a:fld id="{F3BD9483-3D82-4603-ACF3-F2F706FC011F}"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fld id="{F36166A8-5943-43E1-8412-E524B9E49579}" type="datetimeFigureOut">
              <a:rPr lang="en-US"/>
              <a:pPr>
                <a:defRPr/>
              </a:pPr>
              <a:t>12/15/2010</a:t>
            </a:fld>
            <a:endParaRPr lang="en-US" dirty="0"/>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7D951ABC-D7C8-48CF-8BA0-DD6CC8A2C36F}"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23297840-3E40-4D78-8755-C843650EC26D}" type="datetimeFigureOut">
              <a:rPr lang="en-US"/>
              <a:pPr>
                <a:defRPr/>
              </a:pPr>
              <a:t>12/15/2010</a:t>
            </a:fld>
            <a:endParaRPr lang="en-US" dirty="0"/>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6D83375D-C09D-4CA2-953D-DF67833B35C5}"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fld id="{BE417B20-6AAF-4079-AD7C-AD576097B034}" type="datetimeFigureOut">
              <a:rPr lang="en-US"/>
              <a:pPr>
                <a:defRPr/>
              </a:pPr>
              <a:t>12/15/2010</a:t>
            </a:fld>
            <a:endParaRPr lang="en-US" dirty="0"/>
          </a:p>
        </p:txBody>
      </p:sp>
      <p:sp>
        <p:nvSpPr>
          <p:cNvPr id="4" name="Footer Placeholder 3"/>
          <p:cNvSpPr>
            <a:spLocks noGrp="1"/>
          </p:cNvSpPr>
          <p:nvPr>
            <p:ph type="ftr" sz="quarter" idx="11"/>
          </p:nvPr>
        </p:nvSpPr>
        <p:spPr/>
        <p:txBody>
          <a:bodyPr/>
          <a:lstStyle>
            <a:lvl1pPr>
              <a:defRPr/>
            </a:lvl1pPr>
            <a:extLst/>
          </a:lstStyle>
          <a:p>
            <a:pPr>
              <a:defRPr/>
            </a:pPr>
            <a:endParaRPr lang="en-US"/>
          </a:p>
        </p:txBody>
      </p:sp>
      <p:sp>
        <p:nvSpPr>
          <p:cNvPr id="5" name="Slide Number Placeholder 4"/>
          <p:cNvSpPr>
            <a:spLocks noGrp="1"/>
          </p:cNvSpPr>
          <p:nvPr>
            <p:ph type="sldNum" sz="quarter" idx="12"/>
          </p:nvPr>
        </p:nvSpPr>
        <p:spPr/>
        <p:txBody>
          <a:bodyPr/>
          <a:lstStyle>
            <a:lvl1pPr>
              <a:defRPr/>
            </a:lvl1pPr>
            <a:extLst/>
          </a:lstStyle>
          <a:p>
            <a:pPr>
              <a:defRPr/>
            </a:pPr>
            <a:fld id="{3C2C151C-58DA-4FED-9369-43AE62CACF11}"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3EAB9AB4-C6A7-42CA-B7EC-D0AE53F08B35}" type="datetimeFigureOut">
              <a:rPr lang="en-US"/>
              <a:pPr>
                <a:defRPr/>
              </a:pPr>
              <a:t>12/15/2010</a:t>
            </a:fld>
            <a:endParaRPr lang="en-US" dirty="0"/>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129DF3DD-F673-4441-8F97-D13D4D7A6B98}"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972E9FA9-957B-4AD3-BBE4-410DC7C34E46}" type="datetimeFigureOut">
              <a:rPr lang="en-US"/>
              <a:pPr>
                <a:defRPr/>
              </a:pPr>
              <a:t>12/15/2010</a:t>
            </a:fld>
            <a:endParaRPr lang="en-US" dirty="0"/>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F850F56C-EC49-4D02-A060-A498BEC37368}"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6" name="Freeform 5"/>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a:spLocks noChangeArrowheads="1"/>
          </p:cNvSpPr>
          <p:nvPr/>
        </p:nvSpPr>
        <p:spPr bwMode="auto">
          <a:xfrm>
            <a:off x="8664575" y="4987925"/>
            <a:ext cx="182563" cy="228600"/>
          </a:xfrm>
          <a:prstGeom prst="chevron">
            <a:avLst>
              <a:gd name="adj" fmla="val 50000"/>
            </a:avLst>
          </a:prstGeom>
          <a:gradFill rotWithShape="1">
            <a:gsLst>
              <a:gs pos="0">
                <a:srgbClr val="1389A6"/>
              </a:gs>
              <a:gs pos="72000">
                <a:srgbClr val="50B8DA"/>
              </a:gs>
              <a:gs pos="100000">
                <a:srgbClr val="7FC4DD"/>
              </a:gs>
            </a:gsLst>
            <a:lin ang="16200000"/>
          </a:gradFill>
          <a:ln w="3175" cap="rnd" algn="ctr">
            <a:solidFill>
              <a:srgbClr val="1E768C"/>
            </a:solidFill>
            <a:miter lim="800000"/>
            <a:headEnd/>
            <a:tailEnd/>
          </a:ln>
          <a:effectLst>
            <a:outerShdw dist="25400" dir="5400000" rotWithShape="0">
              <a:srgbClr val="808080">
                <a:alpha val="45999"/>
              </a:srgbClr>
            </a:outerShdw>
          </a:effectLst>
        </p:spPr>
        <p:txBody>
          <a:bodyPr anchor="ctr"/>
          <a:lstStyle>
            <a:extLst/>
          </a:lstStyle>
          <a:p>
            <a:pPr>
              <a:defRPr/>
            </a:pPr>
            <a:endParaRPr lang="en-US" dirty="0">
              <a:solidFill>
                <a:schemeClr val="lt1"/>
              </a:solidFill>
              <a:latin typeface="+mn-lt"/>
            </a:endParaRPr>
          </a:p>
        </p:txBody>
      </p:sp>
      <p:sp>
        <p:nvSpPr>
          <p:cNvPr id="10" name="Chevron 9"/>
          <p:cNvSpPr>
            <a:spLocks noChangeArrowheads="1"/>
          </p:cNvSpPr>
          <p:nvPr/>
        </p:nvSpPr>
        <p:spPr bwMode="auto">
          <a:xfrm>
            <a:off x="8477250" y="4987925"/>
            <a:ext cx="182563" cy="228600"/>
          </a:xfrm>
          <a:prstGeom prst="chevron">
            <a:avLst>
              <a:gd name="adj" fmla="val 50000"/>
            </a:avLst>
          </a:prstGeom>
          <a:gradFill rotWithShape="1">
            <a:gsLst>
              <a:gs pos="0">
                <a:srgbClr val="1389A6"/>
              </a:gs>
              <a:gs pos="72000">
                <a:srgbClr val="50B8DA"/>
              </a:gs>
              <a:gs pos="100000">
                <a:srgbClr val="7FC4DD"/>
              </a:gs>
            </a:gsLst>
            <a:lin ang="16200000"/>
          </a:gradFill>
          <a:ln w="3175" cap="rnd" algn="ctr">
            <a:solidFill>
              <a:srgbClr val="1E768C"/>
            </a:solidFill>
            <a:miter lim="800000"/>
            <a:headEnd/>
            <a:tailEnd/>
          </a:ln>
          <a:effectLst>
            <a:outerShdw dist="25400" dir="5400000" rotWithShape="0">
              <a:srgbClr val="808080">
                <a:alpha val="45999"/>
              </a:srgbClr>
            </a:outerShdw>
          </a:effectLst>
        </p:spPr>
        <p:txBody>
          <a:bodyPr anchor="ctr"/>
          <a:lstStyle>
            <a:extLst/>
          </a:lstStyle>
          <a:p>
            <a:pPr>
              <a:defRPr/>
            </a:pPr>
            <a:endParaRPr lang="en-US" dirty="0">
              <a:solidFill>
                <a:schemeClr val="lt1"/>
              </a:solidFill>
              <a:latin typeface="+mn-lt"/>
            </a:endParaRPr>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dirty="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fld id="{52E2712F-BBC6-45C0-A028-B6BBC2EA9497}" type="datetimeFigureOut">
              <a:rPr lang="en-US"/>
              <a:pPr>
                <a:defRPr/>
              </a:pPr>
              <a:t>12/15/2010</a:t>
            </a:fld>
            <a:endParaRPr lang="en-US" dirty="0"/>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F1448FEA-847E-4D06-ABB9-9EFD86308899}"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FEFC3F54-4C88-4CEE-B724-0DB6BB0DC5BF}" type="datetimeFigureOut">
              <a:rPr lang="en-US"/>
              <a:pPr>
                <a:defRPr/>
              </a:pPr>
              <a:t>12/15/2010</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BCB936E3-98F0-4B5E-A568-C1CA9C80A0CE}"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D6B81248-CD18-4CEE-8EEF-D4159A83C1FE}" type="datetimeFigureOut">
              <a:rPr lang="en-US"/>
              <a:pPr>
                <a:defRPr/>
              </a:pPr>
              <a:t>12/15/2010</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F1F26440-FC61-473C-85CE-743F6178D31C}"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12" name="Freeform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defRPr>
            </a:lvl1pPr>
            <a:extLst/>
          </a:lstStyle>
          <a:p>
            <a:pPr>
              <a:defRPr/>
            </a:pPr>
            <a:fld id="{237B5923-82F8-4293-B326-8F5B87DB25BD}" type="datetimeFigureOut">
              <a:rPr lang="en-US"/>
              <a:pPr>
                <a:defRPr/>
              </a:pPr>
              <a:t>12/15/2010</a:t>
            </a:fld>
            <a:endParaRPr lang="en-US" dirty="0"/>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DAC57E72-D307-44F1-B85C-3022D5DFF44C}"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031" r:id="rId1"/>
    <p:sldLayoutId id="2147484030" r:id="rId2"/>
    <p:sldLayoutId id="2147484032" r:id="rId3"/>
    <p:sldLayoutId id="2147484033" r:id="rId4"/>
    <p:sldLayoutId id="2147484034" r:id="rId5"/>
    <p:sldLayoutId id="2147484035" r:id="rId6"/>
    <p:sldLayoutId id="2147484029" r:id="rId7"/>
    <p:sldLayoutId id="2147484036" r:id="rId8"/>
    <p:sldLayoutId id="2147484037" r:id="rId9"/>
    <p:sldLayoutId id="2147484028" r:id="rId10"/>
    <p:sldLayoutId id="2147484027" r:id="rId11"/>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1"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heri.ucla.edu/dle" TargetMode="External"/><Relationship Id="rId2" Type="http://schemas.openxmlformats.org/officeDocument/2006/relationships/hyperlink" Target="http://www.heri.ucla.edu" TargetMode="External"/><Relationship Id="rId1" Type="http://schemas.openxmlformats.org/officeDocument/2006/relationships/slideLayout" Target="../slideLayouts/slideLayout2.xml"/><Relationship Id="rId4" Type="http://schemas.openxmlformats.org/officeDocument/2006/relationships/hyperlink" Target="mailto:dleproject@gseis.ucla.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1066800"/>
            <a:ext cx="7772400" cy="1829761"/>
          </a:xfrm>
        </p:spPr>
        <p:txBody>
          <a:bodyPr>
            <a:normAutofit fontScale="90000"/>
          </a:bodyPr>
          <a:lstStyle/>
          <a:p>
            <a:pPr eaLnBrk="1" fontAlgn="auto" hangingPunct="1">
              <a:spcAft>
                <a:spcPts val="0"/>
              </a:spcAft>
              <a:defRPr/>
            </a:pPr>
            <a:r>
              <a:rPr lang="en-US" sz="3200" dirty="0" smtClean="0"/>
              <a:t>Empirically Defining Validation, Sense of Belonging, and Navigational Actions for Students in Diverse Institutions: </a:t>
            </a:r>
            <a:br>
              <a:rPr lang="en-US" sz="3200" dirty="0" smtClean="0"/>
            </a:br>
            <a:r>
              <a:rPr lang="en-US" sz="3200" dirty="0" smtClean="0"/>
              <a:t>The Diverse Learning Environments Survey</a:t>
            </a:r>
          </a:p>
        </p:txBody>
      </p:sp>
      <p:sp>
        <p:nvSpPr>
          <p:cNvPr id="9219" name="Subtitle 2"/>
          <p:cNvSpPr>
            <a:spLocks noGrp="1"/>
          </p:cNvSpPr>
          <p:nvPr>
            <p:ph type="subTitle" idx="1"/>
          </p:nvPr>
        </p:nvSpPr>
        <p:spPr>
          <a:xfrm>
            <a:off x="685800" y="3611563"/>
            <a:ext cx="7772400" cy="1200150"/>
          </a:xfrm>
        </p:spPr>
        <p:txBody>
          <a:bodyPr/>
          <a:lstStyle/>
          <a:p>
            <a:pPr marR="0" eaLnBrk="1" hangingPunct="1">
              <a:lnSpc>
                <a:spcPct val="80000"/>
              </a:lnSpc>
              <a:buFont typeface="Arial" charset="0"/>
              <a:buNone/>
            </a:pPr>
            <a:r>
              <a:rPr lang="en-US" sz="1900" smtClean="0"/>
              <a:t>Sylvia Hurtado, Ph.D.</a:t>
            </a:r>
          </a:p>
          <a:p>
            <a:pPr marR="0" eaLnBrk="1" hangingPunct="1">
              <a:lnSpc>
                <a:spcPct val="80000"/>
              </a:lnSpc>
              <a:buFont typeface="Arial" charset="0"/>
              <a:buNone/>
            </a:pPr>
            <a:r>
              <a:rPr lang="en-US" sz="1900" smtClean="0"/>
              <a:t>Marcela Cuellar</a:t>
            </a:r>
          </a:p>
          <a:p>
            <a:pPr marR="0" eaLnBrk="1" hangingPunct="1">
              <a:lnSpc>
                <a:spcPct val="80000"/>
              </a:lnSpc>
              <a:buFont typeface="Arial" charset="0"/>
              <a:buNone/>
            </a:pPr>
            <a:r>
              <a:rPr lang="en-US" sz="1900" smtClean="0"/>
              <a:t>Chelsea Guillermo-Wann</a:t>
            </a:r>
          </a:p>
          <a:p>
            <a:pPr marR="0" eaLnBrk="1" hangingPunct="1">
              <a:lnSpc>
                <a:spcPct val="80000"/>
              </a:lnSpc>
              <a:buFont typeface="Arial" charset="0"/>
              <a:buNone/>
            </a:pPr>
            <a:r>
              <a:rPr lang="en-US" sz="1900" smtClean="0"/>
              <a:t>Paolo Velasco</a:t>
            </a:r>
          </a:p>
        </p:txBody>
      </p:sp>
      <p:sp>
        <p:nvSpPr>
          <p:cNvPr id="9220" name="TextBox 3"/>
          <p:cNvSpPr txBox="1">
            <a:spLocks noChangeArrowheads="1"/>
          </p:cNvSpPr>
          <p:nvPr/>
        </p:nvSpPr>
        <p:spPr bwMode="auto">
          <a:xfrm>
            <a:off x="152400" y="5103813"/>
            <a:ext cx="4648200" cy="1754187"/>
          </a:xfrm>
          <a:prstGeom prst="rect">
            <a:avLst/>
          </a:prstGeom>
          <a:noFill/>
          <a:ln w="9525">
            <a:noFill/>
            <a:miter lim="800000"/>
            <a:headEnd/>
            <a:tailEnd/>
          </a:ln>
        </p:spPr>
        <p:txBody>
          <a:bodyPr>
            <a:spAutoFit/>
          </a:bodyPr>
          <a:lstStyle/>
          <a:p>
            <a:endParaRPr lang="en-US">
              <a:solidFill>
                <a:schemeClr val="bg1"/>
              </a:solidFill>
            </a:endParaRPr>
          </a:p>
          <a:p>
            <a:r>
              <a:rPr lang="en-US">
                <a:solidFill>
                  <a:schemeClr val="bg1"/>
                </a:solidFill>
              </a:rPr>
              <a:t>May 31, 2010</a:t>
            </a:r>
          </a:p>
          <a:p>
            <a:r>
              <a:rPr lang="en-US">
                <a:solidFill>
                  <a:schemeClr val="bg1"/>
                </a:solidFill>
              </a:rPr>
              <a:t>Association for Institutional Research</a:t>
            </a:r>
          </a:p>
          <a:p>
            <a:r>
              <a:rPr lang="en-US">
                <a:solidFill>
                  <a:schemeClr val="bg1"/>
                </a:solidFill>
              </a:rPr>
              <a:t>Chicago, IL</a:t>
            </a:r>
          </a:p>
          <a:p>
            <a:endParaRPr lang="en-US">
              <a:solidFill>
                <a:schemeClr val="bg1"/>
              </a:solidFill>
            </a:endParaRPr>
          </a:p>
          <a:p>
            <a:endParaRPr lang="en-US">
              <a:solidFill>
                <a:schemeClr val="bg1"/>
              </a:solidFill>
            </a:endParaRPr>
          </a:p>
        </p:txBody>
      </p:sp>
      <p:sp>
        <p:nvSpPr>
          <p:cNvPr id="9221" name="TextBox 4"/>
          <p:cNvSpPr txBox="1">
            <a:spLocks noChangeArrowheads="1"/>
          </p:cNvSpPr>
          <p:nvPr/>
        </p:nvSpPr>
        <p:spPr bwMode="auto">
          <a:xfrm>
            <a:off x="5334000" y="6400800"/>
            <a:ext cx="3810000" cy="338138"/>
          </a:xfrm>
          <a:prstGeom prst="rect">
            <a:avLst/>
          </a:prstGeom>
          <a:noFill/>
          <a:ln w="9525">
            <a:noFill/>
            <a:miter lim="800000"/>
            <a:headEnd/>
            <a:tailEnd/>
          </a:ln>
        </p:spPr>
        <p:txBody>
          <a:bodyPr>
            <a:spAutoFit/>
          </a:bodyPr>
          <a:lstStyle/>
          <a:p>
            <a:r>
              <a:rPr lang="en-US" sz="1600">
                <a:solidFill>
                  <a:schemeClr val="bg1"/>
                </a:solidFill>
              </a:rPr>
              <a:t>A project funded by the Ford Foundation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p:cNvSpPr>
            <a:spLocks noGrp="1"/>
          </p:cNvSpPr>
          <p:nvPr>
            <p:ph idx="1"/>
          </p:nvPr>
        </p:nvSpPr>
        <p:spPr/>
        <p:txBody>
          <a:bodyPr/>
          <a:lstStyle/>
          <a:p>
            <a:pPr eaLnBrk="1" hangingPunct="1"/>
            <a:r>
              <a:rPr lang="en-US" smtClean="0"/>
              <a:t>Empirically examine innovative and established constructs in the Diverse Learning Environments pilot survey (DLE)</a:t>
            </a:r>
          </a:p>
          <a:p>
            <a:pPr lvl="1" eaLnBrk="1" hangingPunct="1"/>
            <a:r>
              <a:rPr lang="en-US" smtClean="0"/>
              <a:t>General validation</a:t>
            </a:r>
          </a:p>
          <a:p>
            <a:pPr lvl="1" eaLnBrk="1" hangingPunct="1"/>
            <a:r>
              <a:rPr lang="en-US" smtClean="0"/>
              <a:t>Validation by faculty in the Classroom</a:t>
            </a:r>
          </a:p>
          <a:p>
            <a:pPr lvl="1" eaLnBrk="1" hangingPunct="1"/>
            <a:r>
              <a:rPr lang="en-US" smtClean="0"/>
              <a:t>Sense of belonging</a:t>
            </a:r>
          </a:p>
          <a:p>
            <a:pPr lvl="1" eaLnBrk="1" hangingPunct="1"/>
            <a:r>
              <a:rPr lang="en-US" smtClean="0"/>
              <a:t>Navigational action</a:t>
            </a:r>
          </a:p>
          <a:p>
            <a:pPr eaLnBrk="1" hangingPunct="1"/>
            <a:r>
              <a:rPr lang="en-US" smtClean="0"/>
              <a:t>Goal:  Establish constructs that can be used to empirically examine relationships with student outcomes</a:t>
            </a:r>
          </a:p>
        </p:txBody>
      </p:sp>
      <p:sp>
        <p:nvSpPr>
          <p:cNvPr id="5122" name="Title 1"/>
          <p:cNvSpPr>
            <a:spLocks noGrp="1"/>
          </p:cNvSpPr>
          <p:nvPr>
            <p:ph type="title"/>
          </p:nvPr>
        </p:nvSpPr>
        <p:spPr/>
        <p:txBody>
          <a:bodyPr/>
          <a:lstStyle/>
          <a:p>
            <a:pPr eaLnBrk="1" fontAlgn="auto" hangingPunct="1">
              <a:spcAft>
                <a:spcPts val="0"/>
              </a:spcAft>
              <a:defRPr/>
            </a:pPr>
            <a:r>
              <a:rPr lang="en-US" dirty="0" smtClean="0"/>
              <a:t>Purpose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idx="1"/>
          </p:nvPr>
        </p:nvSpPr>
        <p:spPr/>
        <p:txBody>
          <a:bodyPr/>
          <a:lstStyle/>
          <a:p>
            <a:pPr eaLnBrk="1" hangingPunct="1"/>
            <a:r>
              <a:rPr lang="en-US" smtClean="0"/>
              <a:t>Assist educators in advancing the success of diverse students</a:t>
            </a:r>
          </a:p>
          <a:p>
            <a:pPr eaLnBrk="1" hangingPunct="1"/>
            <a:r>
              <a:rPr lang="en-US" smtClean="0"/>
              <a:t>Assess undergraduate skills for work and citizenship in a pluralistic democracy</a:t>
            </a:r>
          </a:p>
          <a:p>
            <a:pPr eaLnBrk="1" hangingPunct="1"/>
            <a:r>
              <a:rPr lang="en-US" smtClean="0"/>
              <a:t>Create the conditions for realizing the benefits of diversity in the learning process</a:t>
            </a:r>
          </a:p>
          <a:p>
            <a:pPr eaLnBrk="1" hangingPunct="1"/>
            <a:r>
              <a:rPr lang="en-US" smtClean="0"/>
              <a:t>Increase retention rates and improve the assessment of retention</a:t>
            </a:r>
          </a:p>
          <a:p>
            <a:pPr eaLnBrk="1" hangingPunct="1"/>
            <a:endParaRPr lang="en-US" sz="2400" smtClean="0"/>
          </a:p>
        </p:txBody>
      </p:sp>
      <p:sp>
        <p:nvSpPr>
          <p:cNvPr id="3074" name="Title 1"/>
          <p:cNvSpPr>
            <a:spLocks noGrp="1"/>
          </p:cNvSpPr>
          <p:nvPr>
            <p:ph type="title"/>
          </p:nvPr>
        </p:nvSpPr>
        <p:spPr/>
        <p:txBody>
          <a:bodyPr>
            <a:normAutofit fontScale="90000"/>
          </a:bodyPr>
          <a:lstStyle/>
          <a:p>
            <a:pPr eaLnBrk="1" fontAlgn="auto" hangingPunct="1">
              <a:spcAft>
                <a:spcPts val="0"/>
              </a:spcAft>
              <a:defRPr/>
            </a:pPr>
            <a:r>
              <a:rPr lang="en-US" dirty="0" smtClean="0"/>
              <a:t>Research Project Purpose &amp; Goals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p:txBody>
          <a:bodyPr/>
          <a:lstStyle/>
          <a:p>
            <a:pPr eaLnBrk="1" hangingPunct="1">
              <a:buFont typeface="Arial" charset="0"/>
              <a:buNone/>
              <a:defRPr/>
            </a:pPr>
            <a:r>
              <a:rPr lang="en-US" b="1" dirty="0" smtClean="0">
                <a:latin typeface="+mj-lt"/>
              </a:rPr>
              <a:t>Research:</a:t>
            </a:r>
            <a:endParaRPr lang="en-US" dirty="0" smtClean="0">
              <a:latin typeface="+mj-lt"/>
            </a:endParaRPr>
          </a:p>
          <a:p>
            <a:pPr eaLnBrk="1" hangingPunct="1">
              <a:buFontTx/>
              <a:buChar char="•"/>
              <a:defRPr/>
            </a:pPr>
            <a:r>
              <a:rPr lang="en-US" dirty="0" smtClean="0">
                <a:latin typeface="+mj-lt"/>
              </a:rPr>
              <a:t>Diverse Learning Environments Survey</a:t>
            </a:r>
          </a:p>
          <a:p>
            <a:pPr eaLnBrk="1" hangingPunct="1">
              <a:buFontTx/>
              <a:buChar char="•"/>
              <a:defRPr/>
            </a:pPr>
            <a:r>
              <a:rPr lang="en-US" dirty="0" smtClean="0">
                <a:latin typeface="+mj-lt"/>
              </a:rPr>
              <a:t>Campus Case Studies of 8 Institutions</a:t>
            </a:r>
          </a:p>
          <a:p>
            <a:pPr eaLnBrk="1" hangingPunct="1">
              <a:buFontTx/>
              <a:buChar char="•"/>
              <a:defRPr/>
            </a:pPr>
            <a:r>
              <a:rPr lang="en-US" dirty="0" smtClean="0">
                <a:latin typeface="+mj-lt"/>
              </a:rPr>
              <a:t>National Retention Study (Clearinghouse)</a:t>
            </a:r>
          </a:p>
          <a:p>
            <a:pPr eaLnBrk="1" hangingPunct="1">
              <a:buFontTx/>
              <a:buChar char="•"/>
              <a:defRPr/>
            </a:pPr>
            <a:endParaRPr lang="en-US" dirty="0" smtClean="0">
              <a:latin typeface="+mj-lt"/>
            </a:endParaRPr>
          </a:p>
          <a:p>
            <a:pPr eaLnBrk="1" hangingPunct="1">
              <a:buFont typeface="Arial" charset="0"/>
              <a:buNone/>
              <a:defRPr/>
            </a:pPr>
            <a:r>
              <a:rPr lang="en-US" b="1" dirty="0" smtClean="0">
                <a:latin typeface="+mj-lt"/>
              </a:rPr>
              <a:t>Practice:</a:t>
            </a:r>
          </a:p>
          <a:p>
            <a:pPr eaLnBrk="1" hangingPunct="1">
              <a:buFontTx/>
              <a:buChar char="•"/>
              <a:defRPr/>
            </a:pPr>
            <a:r>
              <a:rPr lang="en-US" dirty="0" smtClean="0">
                <a:latin typeface="+mj-lt"/>
              </a:rPr>
              <a:t>Institute for the Critical Analysis of Quantitative Data (July 13 – 15)</a:t>
            </a:r>
          </a:p>
          <a:p>
            <a:pPr eaLnBrk="1" hangingPunct="1">
              <a:buFontTx/>
              <a:buChar char="•"/>
              <a:defRPr/>
            </a:pPr>
            <a:r>
              <a:rPr lang="en-US" dirty="0" smtClean="0">
                <a:latin typeface="+mj-lt"/>
              </a:rPr>
              <a:t>Diversity Research Institute (August 4 – 6)</a:t>
            </a:r>
          </a:p>
        </p:txBody>
      </p:sp>
      <p:sp>
        <p:nvSpPr>
          <p:cNvPr id="4098" name="Title 1"/>
          <p:cNvSpPr>
            <a:spLocks noGrp="1"/>
          </p:cNvSpPr>
          <p:nvPr>
            <p:ph type="title"/>
          </p:nvPr>
        </p:nvSpPr>
        <p:spPr/>
        <p:txBody>
          <a:bodyPr/>
          <a:lstStyle/>
          <a:p>
            <a:pPr eaLnBrk="1" fontAlgn="auto" hangingPunct="1">
              <a:spcAft>
                <a:spcPts val="0"/>
              </a:spcAft>
              <a:defRPr/>
            </a:pPr>
            <a:r>
              <a:rPr lang="en-US" dirty="0" smtClean="0"/>
              <a:t>Project Components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71600" y="1060450"/>
            <a:ext cx="7772400" cy="1828800"/>
          </a:xfrm>
        </p:spPr>
        <p:txBody>
          <a:bodyPr/>
          <a:lstStyle/>
          <a:p>
            <a:pPr eaLnBrk="1" fontAlgn="auto" hangingPunct="1">
              <a:spcAft>
                <a:spcPts val="0"/>
              </a:spcAft>
              <a:defRPr/>
            </a:pPr>
            <a:r>
              <a:rPr lang="en-US" dirty="0" smtClean="0"/>
              <a:t>Review of the Literature</a:t>
            </a:r>
            <a:endParaRPr lang="en-US" dirty="0"/>
          </a:p>
        </p:txBody>
      </p:sp>
      <p:sp>
        <p:nvSpPr>
          <p:cNvPr id="13315" name="Content Placeholder 2"/>
          <p:cNvSpPr>
            <a:spLocks noGrp="1"/>
          </p:cNvSpPr>
          <p:nvPr>
            <p:ph type="body" idx="4294967295"/>
          </p:nvPr>
        </p:nvSpPr>
        <p:spPr>
          <a:xfrm>
            <a:off x="4572000" y="2932113"/>
            <a:ext cx="4572000" cy="1454150"/>
          </a:xfrm>
        </p:spPr>
        <p:txBody>
          <a:bodyPr/>
          <a:lstStyle/>
          <a:p>
            <a:pPr eaLnBrk="1" hangingPunct="1"/>
            <a:r>
              <a:rPr lang="en-US" smtClean="0"/>
              <a:t>Sense of Belonging</a:t>
            </a:r>
          </a:p>
          <a:p>
            <a:pPr eaLnBrk="1" hangingPunct="1"/>
            <a:r>
              <a:rPr lang="en-US" smtClean="0"/>
              <a:t>Validation</a:t>
            </a:r>
          </a:p>
          <a:p>
            <a:pPr eaLnBrk="1" hangingPunct="1"/>
            <a:r>
              <a:rPr lang="en-US" smtClean="0"/>
              <a:t>Navigational Action &amp; Capital</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p:cNvSpPr>
            <a:spLocks noGrp="1"/>
          </p:cNvSpPr>
          <p:nvPr>
            <p:ph idx="1"/>
          </p:nvPr>
        </p:nvSpPr>
        <p:spPr/>
        <p:txBody>
          <a:bodyPr/>
          <a:lstStyle/>
          <a:p>
            <a:pPr eaLnBrk="1" hangingPunct="1"/>
            <a:r>
              <a:rPr lang="en-US" smtClean="0"/>
              <a:t>Comprises cognitive and affective elements</a:t>
            </a:r>
          </a:p>
          <a:p>
            <a:pPr lvl="1" eaLnBrk="1" hangingPunct="1"/>
            <a:r>
              <a:rPr lang="en-US" smtClean="0"/>
              <a:t>Cognitive level: information about experiences with a group as a whole and other group members</a:t>
            </a:r>
          </a:p>
          <a:p>
            <a:pPr lvl="1" eaLnBrk="1" hangingPunct="1"/>
            <a:r>
              <a:rPr lang="en-US" smtClean="0"/>
              <a:t>Affective level: feelings that reflect the individual’s appraisal of their experiences with the group</a:t>
            </a:r>
          </a:p>
          <a:p>
            <a:pPr lvl="1" algn="r" eaLnBrk="1" hangingPunct="1">
              <a:buFont typeface="Verdana" pitchFamily="1" charset="0"/>
              <a:buNone/>
            </a:pPr>
            <a:r>
              <a:rPr lang="en-US" sz="1800" smtClean="0"/>
              <a:t>(Bollen &amp; Hoyle, 1990)</a:t>
            </a:r>
          </a:p>
          <a:p>
            <a:pPr eaLnBrk="1" hangingPunct="1"/>
            <a:r>
              <a:rPr lang="en-US" smtClean="0"/>
              <a:t>Original factor items</a:t>
            </a:r>
          </a:p>
          <a:p>
            <a:pPr lvl="1" eaLnBrk="1" hangingPunct="1"/>
            <a:r>
              <a:rPr lang="en-US" smtClean="0"/>
              <a:t>I feel a sense of belonging to …</a:t>
            </a:r>
          </a:p>
          <a:p>
            <a:pPr lvl="1" eaLnBrk="1" hangingPunct="1"/>
            <a:r>
              <a:rPr lang="en-US" smtClean="0"/>
              <a:t>I feel that I am a member of the … community</a:t>
            </a:r>
          </a:p>
          <a:p>
            <a:pPr lvl="1" eaLnBrk="1" hangingPunct="1"/>
            <a:r>
              <a:rPr lang="en-US" smtClean="0"/>
              <a:t>I see myself as part of the … community</a:t>
            </a:r>
          </a:p>
        </p:txBody>
      </p:sp>
      <p:sp>
        <p:nvSpPr>
          <p:cNvPr id="6146" name="Title 1"/>
          <p:cNvSpPr>
            <a:spLocks noGrp="1"/>
          </p:cNvSpPr>
          <p:nvPr>
            <p:ph type="title"/>
          </p:nvPr>
        </p:nvSpPr>
        <p:spPr/>
        <p:txBody>
          <a:bodyPr/>
          <a:lstStyle/>
          <a:p>
            <a:pPr eaLnBrk="1" fontAlgn="auto" hangingPunct="1">
              <a:spcAft>
                <a:spcPts val="0"/>
              </a:spcAft>
              <a:defRPr/>
            </a:pPr>
            <a:r>
              <a:rPr lang="en-US" dirty="0" smtClean="0"/>
              <a:t>Sense of Belonging</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1"/>
          <p:cNvSpPr>
            <a:spLocks noGrp="1"/>
          </p:cNvSpPr>
          <p:nvPr>
            <p:ph idx="1"/>
          </p:nvPr>
        </p:nvSpPr>
        <p:spPr/>
        <p:txBody>
          <a:bodyPr/>
          <a:lstStyle/>
          <a:p>
            <a:pPr eaLnBrk="1" hangingPunct="1"/>
            <a:r>
              <a:rPr lang="en-US" smtClean="0"/>
              <a:t>Utilized in higher education research as a psychological sense of integration</a:t>
            </a:r>
          </a:p>
          <a:p>
            <a:pPr lvl="1" eaLnBrk="1" hangingPunct="1"/>
            <a:r>
              <a:rPr lang="en-US" smtClean="0"/>
              <a:t>Illustrates the interplay between the individual and the institution </a:t>
            </a:r>
            <a:r>
              <a:rPr lang="en-US" sz="1800" smtClean="0"/>
              <a:t>(Hurtado &amp; Carter, 1997)</a:t>
            </a:r>
          </a:p>
          <a:p>
            <a:pPr eaLnBrk="1" hangingPunct="1"/>
            <a:r>
              <a:rPr lang="en-US" sz="2800" smtClean="0"/>
              <a:t>Original Bollen &amp; Hoyle (1990) items modified to include broader concepts of cohesion</a:t>
            </a:r>
          </a:p>
          <a:p>
            <a:pPr eaLnBrk="1" hangingPunct="1"/>
            <a:r>
              <a:rPr lang="en-US" sz="2800" smtClean="0"/>
              <a:t>DLE uses the original construct</a:t>
            </a:r>
          </a:p>
          <a:p>
            <a:pPr eaLnBrk="1" hangingPunct="1">
              <a:buFont typeface="Wingdings 3" pitchFamily="1" charset="2"/>
              <a:buNone/>
            </a:pPr>
            <a:endParaRPr lang="en-US" sz="2200" smtClean="0"/>
          </a:p>
          <a:p>
            <a:pPr lvl="1" eaLnBrk="1" hangingPunct="1"/>
            <a:endParaRPr lang="en-US" smtClean="0"/>
          </a:p>
          <a:p>
            <a:pPr eaLnBrk="1" hangingPunct="1"/>
            <a:endParaRPr lang="en-US" smtClean="0"/>
          </a:p>
        </p:txBody>
      </p:sp>
      <p:sp>
        <p:nvSpPr>
          <p:cNvPr id="3" name="Title 2"/>
          <p:cNvSpPr>
            <a:spLocks noGrp="1"/>
          </p:cNvSpPr>
          <p:nvPr>
            <p:ph type="title"/>
          </p:nvPr>
        </p:nvSpPr>
        <p:spPr/>
        <p:txBody>
          <a:bodyPr/>
          <a:lstStyle/>
          <a:p>
            <a:pPr eaLnBrk="1" fontAlgn="auto" hangingPunct="1">
              <a:spcAft>
                <a:spcPts val="0"/>
              </a:spcAft>
              <a:defRPr/>
            </a:pPr>
            <a:r>
              <a:rPr lang="en-US" dirty="0" smtClean="0"/>
              <a:t>Sense of Belonging</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1"/>
          <p:cNvSpPr>
            <a:spLocks noGrp="1"/>
          </p:cNvSpPr>
          <p:nvPr>
            <p:ph idx="1"/>
          </p:nvPr>
        </p:nvSpPr>
        <p:spPr/>
        <p:txBody>
          <a:bodyPr/>
          <a:lstStyle/>
          <a:p>
            <a:pPr eaLnBrk="1" hangingPunct="1"/>
            <a:r>
              <a:rPr lang="en-US" smtClean="0"/>
              <a:t>Factors Influencing Sense of Belonging </a:t>
            </a:r>
          </a:p>
          <a:p>
            <a:pPr lvl="1" eaLnBrk="1" hangingPunct="1"/>
            <a:r>
              <a:rPr lang="en-US" smtClean="0"/>
              <a:t>Perceptions of the campus climate for both white and students of color </a:t>
            </a:r>
            <a:r>
              <a:rPr lang="en-US" sz="1800" smtClean="0"/>
              <a:t>(Hurtado et al, 2007; Locks et al, 2008)</a:t>
            </a:r>
          </a:p>
          <a:p>
            <a:pPr lvl="1" eaLnBrk="1" hangingPunct="1"/>
            <a:r>
              <a:rPr lang="en-US" smtClean="0"/>
              <a:t>Positive interactions with diverse peers </a:t>
            </a:r>
            <a:r>
              <a:rPr lang="en-US" sz="1800" smtClean="0"/>
              <a:t>(Locks et al, 2008)</a:t>
            </a:r>
          </a:p>
          <a:p>
            <a:pPr eaLnBrk="1" hangingPunct="1"/>
            <a:r>
              <a:rPr lang="en-US" smtClean="0"/>
              <a:t>Different college predictors for different racial/ethnic groups</a:t>
            </a:r>
          </a:p>
          <a:p>
            <a:pPr lvl="1" eaLnBrk="1" hangingPunct="1"/>
            <a:r>
              <a:rPr lang="en-US" smtClean="0"/>
              <a:t>Course-related faculty interaction, co-curricular involvement, and perceptions of supportive residential environments </a:t>
            </a:r>
            <a:r>
              <a:rPr lang="en-US" sz="1800" smtClean="0"/>
              <a:t>(Inkelas et al, 2007)</a:t>
            </a:r>
          </a:p>
          <a:p>
            <a:pPr eaLnBrk="1" hangingPunct="1"/>
            <a:r>
              <a:rPr lang="en-US" smtClean="0"/>
              <a:t>Sense of Belonging Impacts Persistence 						</a:t>
            </a:r>
            <a:r>
              <a:rPr lang="en-US" sz="1800" smtClean="0"/>
              <a:t>(Hausmann et al, 2007)</a:t>
            </a:r>
          </a:p>
          <a:p>
            <a:endParaRPr lang="en-US" smtClean="0"/>
          </a:p>
        </p:txBody>
      </p:sp>
      <p:sp>
        <p:nvSpPr>
          <p:cNvPr id="3" name="Title 2"/>
          <p:cNvSpPr>
            <a:spLocks noGrp="1"/>
          </p:cNvSpPr>
          <p:nvPr>
            <p:ph type="title"/>
          </p:nvPr>
        </p:nvSpPr>
        <p:spPr/>
        <p:txBody>
          <a:bodyPr/>
          <a:lstStyle/>
          <a:p>
            <a:pPr>
              <a:defRPr/>
            </a:pPr>
            <a:r>
              <a:rPr lang="en-US" dirty="0" smtClean="0"/>
              <a:t>Sense of Belonging</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idx="4294967295"/>
          </p:nvPr>
        </p:nvSpPr>
        <p:spPr/>
        <p:txBody>
          <a:bodyPr/>
          <a:lstStyle/>
          <a:p>
            <a:pPr eaLnBrk="1" hangingPunct="1">
              <a:defRPr/>
            </a:pPr>
            <a:r>
              <a:rPr lang="en-US" dirty="0" smtClean="0"/>
              <a:t>Validation</a:t>
            </a:r>
          </a:p>
        </p:txBody>
      </p:sp>
      <p:sp>
        <p:nvSpPr>
          <p:cNvPr id="17411" name="Content Placeholder 2"/>
          <p:cNvSpPr>
            <a:spLocks noGrp="1"/>
          </p:cNvSpPr>
          <p:nvPr>
            <p:ph idx="4294967295"/>
          </p:nvPr>
        </p:nvSpPr>
        <p:spPr/>
        <p:txBody>
          <a:bodyPr/>
          <a:lstStyle/>
          <a:p>
            <a:pPr eaLnBrk="1" hangingPunct="1"/>
            <a:r>
              <a:rPr lang="en-US" smtClean="0"/>
              <a:t>“Validation is an enabling, confirming and supportive process initiated by in- and out-of-class agents that foster academic and interpersonal development” </a:t>
            </a:r>
            <a:r>
              <a:rPr lang="en-US" sz="1800" smtClean="0"/>
              <a:t>(Rendón, 1994)</a:t>
            </a:r>
          </a:p>
          <a:p>
            <a:pPr eaLnBrk="1" hangingPunct="1"/>
            <a:r>
              <a:rPr lang="en-US" smtClean="0"/>
              <a:t>Differs from earlier theories on student persistence and learning (most notably Astin’s Theory of Involvement)</a:t>
            </a:r>
          </a:p>
          <a:p>
            <a:pPr eaLnBrk="1" hangingPunct="1"/>
            <a:endParaRPr lang="en-US" smtClean="0"/>
          </a:p>
          <a:p>
            <a:pPr eaLnBrk="1" hangingPunct="1"/>
            <a:endParaRPr lang="en-US" smtClean="0"/>
          </a:p>
          <a:p>
            <a:pPr eaLnBrk="1" hangingPunct="1">
              <a:buFont typeface="Arial" charset="0"/>
              <a:buNone/>
            </a:pPr>
            <a:endParaRPr lang="en-US"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p:txBody>
          <a:bodyPr/>
          <a:lstStyle/>
          <a:p>
            <a:pPr eaLnBrk="1" hangingPunct="1">
              <a:defRPr/>
            </a:pPr>
            <a:r>
              <a:rPr lang="en-US" dirty="0" smtClean="0"/>
              <a:t>Validation</a:t>
            </a:r>
          </a:p>
        </p:txBody>
      </p:sp>
      <p:sp>
        <p:nvSpPr>
          <p:cNvPr id="18435" name="Content Placeholder 2"/>
          <p:cNvSpPr>
            <a:spLocks noGrp="1"/>
          </p:cNvSpPr>
          <p:nvPr>
            <p:ph idx="4294967295"/>
          </p:nvPr>
        </p:nvSpPr>
        <p:spPr/>
        <p:txBody>
          <a:bodyPr/>
          <a:lstStyle/>
          <a:p>
            <a:pPr eaLnBrk="1" hangingPunct="1"/>
            <a:r>
              <a:rPr lang="en-US" smtClean="0"/>
              <a:t>Examples of invalidation</a:t>
            </a:r>
          </a:p>
          <a:p>
            <a:pPr eaLnBrk="1" hangingPunct="1"/>
            <a:r>
              <a:rPr lang="en-US" smtClean="0"/>
              <a:t>Forms of validation</a:t>
            </a:r>
          </a:p>
          <a:p>
            <a:pPr lvl="1" eaLnBrk="1" hangingPunct="1"/>
            <a:r>
              <a:rPr lang="en-US" smtClean="0"/>
              <a:t>Academic validation</a:t>
            </a:r>
          </a:p>
          <a:p>
            <a:pPr lvl="1" eaLnBrk="1" hangingPunct="1"/>
            <a:r>
              <a:rPr lang="en-US" smtClean="0"/>
              <a:t>Interpersonal validation</a:t>
            </a:r>
          </a:p>
          <a:p>
            <a:r>
              <a:rPr lang="en-US" smtClean="0"/>
              <a:t>Occurs both in- and out-of-class</a:t>
            </a:r>
          </a:p>
          <a:p>
            <a:r>
              <a:rPr lang="en-US" smtClean="0"/>
              <a:t>Never empirically examined at a national level</a:t>
            </a:r>
          </a:p>
          <a:p>
            <a:r>
              <a:rPr lang="en-US" smtClean="0"/>
              <a:t>DLE includes measures of both general validation from faculty and staff and validation in the classroom</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idx="4294967295"/>
          </p:nvPr>
        </p:nvSpPr>
        <p:spPr/>
        <p:txBody>
          <a:bodyPr/>
          <a:lstStyle/>
          <a:p>
            <a:pPr eaLnBrk="1" hangingPunct="1">
              <a:defRPr/>
            </a:pPr>
            <a:r>
              <a:rPr lang="en-US" dirty="0" smtClean="0"/>
              <a:t>Validation </a:t>
            </a:r>
          </a:p>
        </p:txBody>
      </p:sp>
      <p:sp>
        <p:nvSpPr>
          <p:cNvPr id="19459" name="Content Placeholder 2"/>
          <p:cNvSpPr>
            <a:spLocks noGrp="1"/>
          </p:cNvSpPr>
          <p:nvPr>
            <p:ph idx="4294967295"/>
          </p:nvPr>
        </p:nvSpPr>
        <p:spPr/>
        <p:txBody>
          <a:bodyPr/>
          <a:lstStyle/>
          <a:p>
            <a:pPr eaLnBrk="1" hangingPunct="1"/>
            <a:r>
              <a:rPr lang="en-US" smtClean="0"/>
              <a:t>Qualitative research has examined validation</a:t>
            </a:r>
          </a:p>
          <a:p>
            <a:pPr eaLnBrk="1" hangingPunct="1"/>
            <a:r>
              <a:rPr lang="en-US" smtClean="0"/>
              <a:t>Effects of validation on student experiences</a:t>
            </a:r>
          </a:p>
          <a:p>
            <a:pPr lvl="1"/>
            <a:r>
              <a:rPr lang="en-US" smtClean="0"/>
              <a:t>Feel capable of learning</a:t>
            </a:r>
          </a:p>
          <a:p>
            <a:pPr lvl="1"/>
            <a:r>
              <a:rPr lang="en-US" smtClean="0"/>
              <a:t>Experience a feeling of self worth </a:t>
            </a:r>
          </a:p>
          <a:p>
            <a:pPr lvl="1"/>
            <a:r>
              <a:rPr lang="en-US" smtClean="0"/>
              <a:t>Feel that they, and everything that they bring to the college experience, are accepted and recognized as valuable. </a:t>
            </a:r>
          </a:p>
          <a:p>
            <a:pPr lvl="1"/>
            <a:r>
              <a:rPr lang="en-US" smtClean="0"/>
              <a:t>Lacking validation, students feel crippled, silenced, subordinate, and/or mistrusted.</a:t>
            </a:r>
          </a:p>
          <a:p>
            <a:pPr eaLnBrk="1" hangingPunct="1"/>
            <a:endParaRPr lang="en-US"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idx="1"/>
          </p:nvPr>
        </p:nvSpPr>
        <p:spPr/>
        <p:txBody>
          <a:bodyPr/>
          <a:lstStyle/>
          <a:p>
            <a:pPr eaLnBrk="1" hangingPunct="1"/>
            <a:r>
              <a:rPr lang="en-US" smtClean="0"/>
              <a:t>Navigation is critical for increasing academic goal attainment </a:t>
            </a:r>
            <a:r>
              <a:rPr lang="en-US" sz="1800" smtClean="0"/>
              <a:t>(AAC&amp;U, 2002)</a:t>
            </a:r>
          </a:p>
          <a:p>
            <a:pPr lvl="1" eaLnBrk="1" hangingPunct="1"/>
            <a:r>
              <a:rPr lang="en-US" smtClean="0"/>
              <a:t>Equip students with the necessary knowledge to make informed decisions about appropriate routes for their academic goals </a:t>
            </a:r>
            <a:r>
              <a:rPr lang="en-US" sz="1800" smtClean="0"/>
              <a:t>(AAC&amp;U, 2002)</a:t>
            </a:r>
          </a:p>
          <a:p>
            <a:pPr lvl="1" eaLnBrk="1" hangingPunct="1"/>
            <a:r>
              <a:rPr lang="en-US" smtClean="0"/>
              <a:t>Actions and requisite knowledge represent navigational capital </a:t>
            </a:r>
            <a:r>
              <a:rPr lang="en-US" sz="1800" smtClean="0"/>
              <a:t>(Yosso, 2005)</a:t>
            </a:r>
          </a:p>
          <a:p>
            <a:pPr eaLnBrk="1" hangingPunct="1"/>
            <a:r>
              <a:rPr lang="en-US" smtClean="0"/>
              <a:t>Students of color must develop academic resilience that enables them to navigate social institutions </a:t>
            </a:r>
            <a:r>
              <a:rPr lang="en-US" sz="1600" smtClean="0"/>
              <a:t>(Alva, 1991, Yosso, 2005; see Solorzano, Ceja &amp; Yosso, 2000)</a:t>
            </a:r>
          </a:p>
          <a:p>
            <a:pPr eaLnBrk="1" hangingPunct="1"/>
            <a:endParaRPr lang="en-US" sz="2200" smtClean="0"/>
          </a:p>
        </p:txBody>
      </p:sp>
      <p:sp>
        <p:nvSpPr>
          <p:cNvPr id="8194" name="Title 1"/>
          <p:cNvSpPr>
            <a:spLocks noGrp="1"/>
          </p:cNvSpPr>
          <p:nvPr>
            <p:ph type="title"/>
          </p:nvPr>
        </p:nvSpPr>
        <p:spPr/>
        <p:txBody>
          <a:bodyPr/>
          <a:lstStyle/>
          <a:p>
            <a:pPr eaLnBrk="1" fontAlgn="auto" hangingPunct="1">
              <a:spcAft>
                <a:spcPts val="0"/>
              </a:spcAft>
              <a:defRPr/>
            </a:pPr>
            <a:r>
              <a:rPr lang="en-US" dirty="0" smtClean="0"/>
              <a:t>Navigational Action &amp; Capital</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2"/>
          <p:cNvSpPr>
            <a:spLocks noGrp="1"/>
          </p:cNvSpPr>
          <p:nvPr>
            <p:ph idx="1"/>
          </p:nvPr>
        </p:nvSpPr>
        <p:spPr/>
        <p:txBody>
          <a:bodyPr/>
          <a:lstStyle/>
          <a:p>
            <a:pPr eaLnBrk="1" hangingPunct="1"/>
            <a:r>
              <a:rPr lang="en-US" smtClean="0"/>
              <a:t>Family &amp; Community Support </a:t>
            </a:r>
            <a:r>
              <a:rPr lang="en-US" sz="1800" smtClean="0"/>
              <a:t>(Delgado Bernal, 2001; Solórzano &amp;Villapando, 1998) </a:t>
            </a:r>
          </a:p>
          <a:p>
            <a:pPr eaLnBrk="1" hangingPunct="1"/>
            <a:r>
              <a:rPr lang="en-US" smtClean="0"/>
              <a:t>Peer &amp; Faculty Support </a:t>
            </a:r>
            <a:r>
              <a:rPr lang="en-US" sz="1800" smtClean="0"/>
              <a:t>(Solórzano, Ceja, &amp;Yosso, 2000; Solórzano &amp; Delgado Bernal, 2001; Solórzano &amp; Villapando, 1998) </a:t>
            </a:r>
          </a:p>
          <a:p>
            <a:pPr eaLnBrk="1" hangingPunct="1"/>
            <a:r>
              <a:rPr lang="en-US" smtClean="0"/>
              <a:t>Identifying Career Goals &amp; Multiple Paths to It</a:t>
            </a:r>
          </a:p>
          <a:p>
            <a:pPr eaLnBrk="1" hangingPunct="1"/>
            <a:r>
              <a:rPr lang="en-US" smtClean="0"/>
              <a:t>Having a Mentor</a:t>
            </a:r>
          </a:p>
          <a:p>
            <a:pPr eaLnBrk="1" hangingPunct="1"/>
            <a:r>
              <a:rPr lang="en-US" smtClean="0"/>
              <a:t>Joining an Ethnic Organization</a:t>
            </a:r>
          </a:p>
          <a:p>
            <a:pPr eaLnBrk="1" hangingPunct="1"/>
            <a:r>
              <a:rPr lang="en-US" smtClean="0"/>
              <a:t>DLE items measure navigational actions that demonstrate navigational capital at work</a:t>
            </a:r>
          </a:p>
          <a:p>
            <a:pPr lvl="1" eaLnBrk="1" hangingPunct="1"/>
            <a:r>
              <a:rPr lang="en-US" smtClean="0"/>
              <a:t>Includes individual </a:t>
            </a:r>
            <a:r>
              <a:rPr lang="en-US" i="1" smtClean="0"/>
              <a:t>and</a:t>
            </a:r>
            <a:r>
              <a:rPr lang="en-US" smtClean="0"/>
              <a:t> community agency for students of color </a:t>
            </a:r>
            <a:r>
              <a:rPr lang="en-US" sz="1800" smtClean="0"/>
              <a:t>(Yosso, 2005)</a:t>
            </a:r>
          </a:p>
          <a:p>
            <a:pPr eaLnBrk="1" hangingPunct="1"/>
            <a:endParaRPr lang="en-US" smtClean="0"/>
          </a:p>
        </p:txBody>
      </p:sp>
      <p:sp>
        <p:nvSpPr>
          <p:cNvPr id="10242" name="Title 1"/>
          <p:cNvSpPr>
            <a:spLocks noGrp="1"/>
          </p:cNvSpPr>
          <p:nvPr>
            <p:ph type="title"/>
          </p:nvPr>
        </p:nvSpPr>
        <p:spPr/>
        <p:txBody>
          <a:bodyPr>
            <a:normAutofit fontScale="90000"/>
          </a:bodyPr>
          <a:lstStyle/>
          <a:p>
            <a:pPr eaLnBrk="1" fontAlgn="auto" hangingPunct="1">
              <a:spcAft>
                <a:spcPts val="0"/>
              </a:spcAft>
              <a:defRPr/>
            </a:pPr>
            <a:r>
              <a:rPr lang="en-US" dirty="0" smtClean="0"/>
              <a:t>Variables Related to Navigational Action &amp; Capital</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2"/>
          <p:cNvSpPr>
            <a:spLocks noGrp="1"/>
          </p:cNvSpPr>
          <p:nvPr>
            <p:ph idx="1"/>
          </p:nvPr>
        </p:nvSpPr>
        <p:spPr/>
        <p:txBody>
          <a:bodyPr/>
          <a:lstStyle/>
          <a:p>
            <a:pPr eaLnBrk="1" hangingPunct="1">
              <a:spcAft>
                <a:spcPts val="600"/>
              </a:spcAft>
            </a:pPr>
            <a:r>
              <a:rPr lang="en-US" sz="2800" smtClean="0">
                <a:latin typeface="Verdana" pitchFamily="1" charset="0"/>
              </a:rPr>
              <a:t>Integrated assessment of climate, diversity practice, and outcomes</a:t>
            </a:r>
          </a:p>
          <a:p>
            <a:pPr eaLnBrk="1" hangingPunct="1">
              <a:spcAft>
                <a:spcPts val="600"/>
              </a:spcAft>
            </a:pPr>
            <a:r>
              <a:rPr lang="en-US" sz="2800" smtClean="0">
                <a:latin typeface="Verdana" pitchFamily="1" charset="0"/>
              </a:rPr>
              <a:t>Inclusive of diverse social identities</a:t>
            </a:r>
          </a:p>
          <a:p>
            <a:pPr eaLnBrk="1" hangingPunct="1">
              <a:spcAft>
                <a:spcPts val="600"/>
              </a:spcAft>
            </a:pPr>
            <a:r>
              <a:rPr lang="en-US" sz="2800" smtClean="0">
                <a:latin typeface="Verdana" pitchFamily="1" charset="0"/>
              </a:rPr>
              <a:t>Modules targeting specific topics</a:t>
            </a:r>
          </a:p>
          <a:p>
            <a:pPr eaLnBrk="1" hangingPunct="1">
              <a:spcAft>
                <a:spcPts val="600"/>
              </a:spcAft>
            </a:pPr>
            <a:r>
              <a:rPr lang="en-US" sz="2800" smtClean="0">
                <a:latin typeface="Verdana" pitchFamily="1" charset="0"/>
              </a:rPr>
              <a:t>Longitudinal when linked with other student data (e.g. other CIRP surveys, registrar data, etc.)</a:t>
            </a:r>
          </a:p>
          <a:p>
            <a:pPr eaLnBrk="1" hangingPunct="1">
              <a:spcAft>
                <a:spcPts val="600"/>
              </a:spcAft>
            </a:pPr>
            <a:r>
              <a:rPr lang="en-US" sz="2800" smtClean="0">
                <a:latin typeface="Verdana" pitchFamily="1" charset="0"/>
              </a:rPr>
              <a:t>Nationally available CIRP survey in Spring 2011</a:t>
            </a:r>
          </a:p>
        </p:txBody>
      </p:sp>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Diverse Learning Environments Pilot Survey</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2"/>
          <p:cNvSpPr>
            <a:spLocks noGrp="1"/>
          </p:cNvSpPr>
          <p:nvPr>
            <p:ph idx="1"/>
          </p:nvPr>
        </p:nvSpPr>
        <p:spPr/>
        <p:txBody>
          <a:bodyPr/>
          <a:lstStyle/>
          <a:p>
            <a:pPr eaLnBrk="1" hangingPunct="1"/>
            <a:r>
              <a:rPr lang="en-US" smtClean="0"/>
              <a:t>Core Survey</a:t>
            </a:r>
          </a:p>
          <a:p>
            <a:pPr eaLnBrk="1" hangingPunct="1"/>
            <a:r>
              <a:rPr lang="en-US" smtClean="0"/>
              <a:t>Modules</a:t>
            </a:r>
          </a:p>
          <a:p>
            <a:pPr lvl="1" eaLnBrk="1" hangingPunct="1"/>
            <a:r>
              <a:rPr lang="en-US" smtClean="0"/>
              <a:t>Classroom Climate</a:t>
            </a:r>
          </a:p>
          <a:p>
            <a:pPr lvl="1" eaLnBrk="1" hangingPunct="1"/>
            <a:r>
              <a:rPr lang="en-US" smtClean="0"/>
              <a:t>Transition into the Major</a:t>
            </a:r>
          </a:p>
          <a:p>
            <a:pPr lvl="1" eaLnBrk="1" hangingPunct="1"/>
            <a:r>
              <a:rPr lang="en-US" smtClean="0"/>
              <a:t>Intergroup Relations</a:t>
            </a:r>
          </a:p>
          <a:p>
            <a:pPr lvl="1" eaLnBrk="1" hangingPunct="1"/>
            <a:r>
              <a:rPr lang="en-US" smtClean="0"/>
              <a:t>Community College Students’ Transfer Pathway</a:t>
            </a:r>
          </a:p>
          <a:p>
            <a:pPr lvl="1" eaLnBrk="1" hangingPunct="1"/>
            <a:r>
              <a:rPr lang="en-US" smtClean="0"/>
              <a:t>Transition Experiences for Transfer Students at four-year Institutions</a:t>
            </a:r>
          </a:p>
        </p:txBody>
      </p:sp>
      <p:sp>
        <p:nvSpPr>
          <p:cNvPr id="2" name="Title 1"/>
          <p:cNvSpPr>
            <a:spLocks noGrp="1"/>
          </p:cNvSpPr>
          <p:nvPr>
            <p:ph type="title"/>
          </p:nvPr>
        </p:nvSpPr>
        <p:spPr/>
        <p:txBody>
          <a:bodyPr/>
          <a:lstStyle/>
          <a:p>
            <a:pPr eaLnBrk="1" fontAlgn="auto" hangingPunct="1">
              <a:spcAft>
                <a:spcPts val="0"/>
              </a:spcAft>
              <a:defRPr/>
            </a:pPr>
            <a:r>
              <a:rPr lang="en-US" dirty="0" smtClean="0"/>
              <a:t>DLE Pilot Survey Components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p:txBody>
          <a:bodyPr/>
          <a:lstStyle/>
          <a:p>
            <a:pPr eaLnBrk="1" hangingPunct="1"/>
            <a:r>
              <a:rPr lang="en-US" smtClean="0"/>
              <a:t>Online administration between                 January – May 2010</a:t>
            </a:r>
          </a:p>
          <a:p>
            <a:pPr eaLnBrk="1" hangingPunct="1"/>
            <a:r>
              <a:rPr lang="en-US" smtClean="0"/>
              <a:t>14 institutions (9 represented in this analysis)</a:t>
            </a:r>
          </a:p>
          <a:p>
            <a:pPr lvl="1" eaLnBrk="1" hangingPunct="1"/>
            <a:r>
              <a:rPr lang="en-US" smtClean="0"/>
              <a:t>1 - community college (Midwest)</a:t>
            </a:r>
          </a:p>
          <a:p>
            <a:pPr lvl="1" eaLnBrk="1" hangingPunct="1"/>
            <a:r>
              <a:rPr lang="en-US" smtClean="0"/>
              <a:t>3 - four-year private institutions (West, Midwest, East)</a:t>
            </a:r>
          </a:p>
          <a:p>
            <a:pPr lvl="1" eaLnBrk="1" hangingPunct="1"/>
            <a:r>
              <a:rPr lang="en-US" smtClean="0"/>
              <a:t>5 - four-year public universities (West)</a:t>
            </a:r>
          </a:p>
          <a:p>
            <a:pPr eaLnBrk="1" hangingPunct="1"/>
            <a:r>
              <a:rPr lang="en-US" smtClean="0"/>
              <a:t>Target sample: cohorts of second year and third year students</a:t>
            </a:r>
          </a:p>
          <a:p>
            <a:pPr lvl="1" eaLnBrk="1" hangingPunct="1"/>
            <a:r>
              <a:rPr lang="en-US" smtClean="0"/>
              <a:t>Some institutions chose to sample additional cohorts</a:t>
            </a:r>
          </a:p>
        </p:txBody>
      </p:sp>
      <p:sp>
        <p:nvSpPr>
          <p:cNvPr id="13314" name="Title 1"/>
          <p:cNvSpPr>
            <a:spLocks noGrp="1"/>
          </p:cNvSpPr>
          <p:nvPr>
            <p:ph type="title"/>
          </p:nvPr>
        </p:nvSpPr>
        <p:spPr/>
        <p:txBody>
          <a:bodyPr/>
          <a:lstStyle/>
          <a:p>
            <a:pPr eaLnBrk="1" fontAlgn="auto" hangingPunct="1">
              <a:spcAft>
                <a:spcPts val="0"/>
              </a:spcAft>
              <a:defRPr/>
            </a:pPr>
            <a:r>
              <a:rPr lang="en-US" dirty="0" smtClean="0"/>
              <a:t>Data Collection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2"/>
          <p:cNvSpPr>
            <a:spLocks noGrp="1"/>
          </p:cNvSpPr>
          <p:nvPr>
            <p:ph idx="1"/>
          </p:nvPr>
        </p:nvSpPr>
        <p:spPr/>
        <p:txBody>
          <a:bodyPr/>
          <a:lstStyle/>
          <a:p>
            <a:pPr eaLnBrk="1" hangingPunct="1"/>
            <a:r>
              <a:rPr lang="en-US" smtClean="0"/>
              <a:t>n = 3,306 undergraduate students</a:t>
            </a:r>
          </a:p>
          <a:p>
            <a:pPr eaLnBrk="1" hangingPunct="1"/>
            <a:r>
              <a:rPr lang="en-US" smtClean="0"/>
              <a:t>Racial/ethnic demographics*</a:t>
            </a:r>
          </a:p>
          <a:p>
            <a:pPr lvl="1" eaLnBrk="1" hangingPunct="1"/>
            <a:r>
              <a:rPr lang="en-US" smtClean="0"/>
              <a:t>Black – 6%</a:t>
            </a:r>
          </a:p>
          <a:p>
            <a:pPr lvl="1" eaLnBrk="1" hangingPunct="1"/>
            <a:r>
              <a:rPr lang="en-US" smtClean="0"/>
              <a:t>Asian American/Asian/Pacific Islander – 19%</a:t>
            </a:r>
          </a:p>
          <a:p>
            <a:pPr lvl="1" eaLnBrk="1" hangingPunct="1"/>
            <a:r>
              <a:rPr lang="en-US" smtClean="0"/>
              <a:t>Latina/o – 19%</a:t>
            </a:r>
          </a:p>
          <a:p>
            <a:pPr lvl="1" eaLnBrk="1" hangingPunct="1"/>
            <a:r>
              <a:rPr lang="en-US" smtClean="0"/>
              <a:t>White – 68%</a:t>
            </a:r>
          </a:p>
          <a:p>
            <a:pPr lvl="1" eaLnBrk="1" hangingPunct="1"/>
            <a:r>
              <a:rPr lang="en-US" smtClean="0"/>
              <a:t>Native American – 6%</a:t>
            </a:r>
          </a:p>
          <a:p>
            <a:pPr lvl="1" eaLnBrk="1" hangingPunct="1"/>
            <a:r>
              <a:rPr lang="en-US" smtClean="0"/>
              <a:t>Arab American/Arab – 2%</a:t>
            </a:r>
          </a:p>
          <a:p>
            <a:pPr lvl="1" eaLnBrk="1" hangingPunct="1"/>
            <a:r>
              <a:rPr lang="en-US" smtClean="0"/>
              <a:t>Other – 2%</a:t>
            </a:r>
          </a:p>
          <a:p>
            <a:pPr eaLnBrk="1" hangingPunct="1"/>
            <a:r>
              <a:rPr lang="en-US" smtClean="0"/>
              <a:t>Student characteristics</a:t>
            </a:r>
          </a:p>
          <a:p>
            <a:pPr lvl="1" eaLnBrk="1" hangingPunct="1"/>
            <a:r>
              <a:rPr lang="en-US" smtClean="0"/>
              <a:t>11% Frosh, 31% Soph, 32% Junior, 25% Senior</a:t>
            </a:r>
          </a:p>
          <a:p>
            <a:pPr lvl="4" eaLnBrk="1" hangingPunct="1"/>
            <a:r>
              <a:rPr lang="en-US" smtClean="0"/>
              <a:t>33% transfer and 9% re-entry students </a:t>
            </a:r>
          </a:p>
          <a:p>
            <a:pPr algn="r" eaLnBrk="1" hangingPunct="1"/>
            <a:r>
              <a:rPr lang="en-US" sz="1200" smtClean="0"/>
              <a:t>* Students could choose multiple categories</a:t>
            </a:r>
          </a:p>
          <a:p>
            <a:pPr lvl="1" eaLnBrk="1" hangingPunct="1"/>
            <a:endParaRPr lang="en-US" smtClean="0"/>
          </a:p>
          <a:p>
            <a:pPr lvl="1" eaLnBrk="1" hangingPunct="1"/>
            <a:endParaRPr lang="en-US" smtClean="0"/>
          </a:p>
          <a:p>
            <a:pPr eaLnBrk="1" hangingPunct="1"/>
            <a:endParaRPr lang="en-US" smtClean="0"/>
          </a:p>
        </p:txBody>
      </p:sp>
      <p:sp>
        <p:nvSpPr>
          <p:cNvPr id="2" name="Title 1"/>
          <p:cNvSpPr>
            <a:spLocks noGrp="1"/>
          </p:cNvSpPr>
          <p:nvPr>
            <p:ph type="title"/>
          </p:nvPr>
        </p:nvSpPr>
        <p:spPr/>
        <p:txBody>
          <a:bodyPr/>
          <a:lstStyle/>
          <a:p>
            <a:pPr eaLnBrk="1" fontAlgn="auto" hangingPunct="1">
              <a:spcAft>
                <a:spcPts val="0"/>
              </a:spcAft>
              <a:defRPr/>
            </a:pPr>
            <a:r>
              <a:rPr lang="en-US" dirty="0" smtClean="0"/>
              <a:t>Sample</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idx="1"/>
          </p:nvPr>
        </p:nvSpPr>
        <p:spPr/>
        <p:txBody>
          <a:bodyPr/>
          <a:lstStyle/>
          <a:p>
            <a:pPr eaLnBrk="1" hangingPunct="1"/>
            <a:r>
              <a:rPr lang="en-US" smtClean="0"/>
              <a:t>Structural Equation Modeling to conduct Confirmatory Factor Analysis</a:t>
            </a:r>
          </a:p>
          <a:p>
            <a:pPr eaLnBrk="1" hangingPunct="1"/>
            <a:endParaRPr lang="en-US" smtClean="0"/>
          </a:p>
          <a:p>
            <a:pPr eaLnBrk="1" hangingPunct="1"/>
            <a:r>
              <a:rPr lang="en-US" smtClean="0"/>
              <a:t>Partial correlations</a:t>
            </a:r>
          </a:p>
          <a:p>
            <a:pPr eaLnBrk="1" hangingPunct="1">
              <a:buFont typeface="Wingdings 3" pitchFamily="1" charset="2"/>
              <a:buNone/>
            </a:pPr>
            <a:endParaRPr lang="en-US" smtClean="0"/>
          </a:p>
          <a:p>
            <a:pPr eaLnBrk="1" hangingPunct="1"/>
            <a:r>
              <a:rPr lang="en-US" smtClean="0"/>
              <a:t>Cross-tabulations </a:t>
            </a:r>
          </a:p>
          <a:p>
            <a:pPr eaLnBrk="1" hangingPunct="1"/>
            <a:endParaRPr lang="en-US" smtClean="0"/>
          </a:p>
          <a:p>
            <a:pPr eaLnBrk="1" hangingPunct="1"/>
            <a:endParaRPr lang="en-US" smtClean="0"/>
          </a:p>
          <a:p>
            <a:pPr eaLnBrk="1" hangingPunct="1"/>
            <a:endParaRPr lang="en-US" smtClean="0"/>
          </a:p>
        </p:txBody>
      </p:sp>
      <p:sp>
        <p:nvSpPr>
          <p:cNvPr id="14338" name="Title 1"/>
          <p:cNvSpPr>
            <a:spLocks noGrp="1"/>
          </p:cNvSpPr>
          <p:nvPr>
            <p:ph type="title"/>
          </p:nvPr>
        </p:nvSpPr>
        <p:spPr/>
        <p:txBody>
          <a:bodyPr/>
          <a:lstStyle/>
          <a:p>
            <a:pPr eaLnBrk="1" fontAlgn="auto" hangingPunct="1">
              <a:spcAft>
                <a:spcPts val="0"/>
              </a:spcAft>
              <a:defRPr/>
            </a:pPr>
            <a:r>
              <a:rPr lang="en-US" dirty="0" smtClean="0"/>
              <a:t>Data Analysis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481138"/>
          <a:ext cx="8229600" cy="2123440"/>
        </p:xfrm>
        <a:graphic>
          <a:graphicData uri="http://schemas.openxmlformats.org/drawingml/2006/table">
            <a:tbl>
              <a:tblPr firstRow="1" bandRow="1">
                <a:tableStyleId>{5C22544A-7EE6-4342-B048-85BDC9FD1C3A}</a:tableStyleId>
              </a:tblPr>
              <a:tblGrid>
                <a:gridCol w="5943600"/>
                <a:gridCol w="2286000"/>
              </a:tblGrid>
              <a:tr h="370840">
                <a:tc>
                  <a:txBody>
                    <a:bodyPr/>
                    <a:lstStyle/>
                    <a:p>
                      <a:pPr algn="ctr"/>
                      <a:r>
                        <a:rPr lang="en-US" dirty="0" smtClean="0"/>
                        <a:t>Items</a:t>
                      </a:r>
                      <a:endParaRPr lang="en-US" dirty="0"/>
                    </a:p>
                  </a:txBody>
                  <a:tcPr>
                    <a:solidFill>
                      <a:schemeClr val="bg2">
                        <a:lumMod val="50000"/>
                      </a:schemeClr>
                    </a:solidFill>
                  </a:tcPr>
                </a:tc>
                <a:tc>
                  <a:txBody>
                    <a:bodyPr/>
                    <a:lstStyle/>
                    <a:p>
                      <a:pPr algn="ctr"/>
                      <a:r>
                        <a:rPr lang="en-US" dirty="0" smtClean="0"/>
                        <a:t>Factor Loadings</a:t>
                      </a:r>
                      <a:endParaRPr lang="en-US" dirty="0"/>
                    </a:p>
                  </a:txBody>
                  <a:tcPr>
                    <a:solidFill>
                      <a:schemeClr val="bg2">
                        <a:lumMod val="50000"/>
                      </a:schemeClr>
                    </a:solidFill>
                  </a:tcPr>
                </a:tc>
              </a:tr>
              <a:tr h="370840">
                <a:tc>
                  <a:txBody>
                    <a:bodyPr/>
                    <a:lstStyle/>
                    <a:p>
                      <a:r>
                        <a:rPr lang="en-US" dirty="0" smtClean="0"/>
                        <a:t>I see myself as part of the campus community</a:t>
                      </a:r>
                      <a:endParaRPr lang="en-US" dirty="0"/>
                    </a:p>
                  </a:txBody>
                  <a:tcPr/>
                </a:tc>
                <a:tc>
                  <a:txBody>
                    <a:bodyPr/>
                    <a:lstStyle/>
                    <a:p>
                      <a:pPr algn="ctr"/>
                      <a:r>
                        <a:rPr lang="en-US" dirty="0" smtClean="0"/>
                        <a:t>.91</a:t>
                      </a:r>
                      <a:endParaRPr lang="en-US" dirty="0"/>
                    </a:p>
                  </a:txBody>
                  <a:tcPr/>
                </a:tc>
              </a:tr>
              <a:tr h="370840">
                <a:tc>
                  <a:txBody>
                    <a:bodyPr/>
                    <a:lstStyle/>
                    <a:p>
                      <a:r>
                        <a:rPr lang="en-US" dirty="0" smtClean="0"/>
                        <a:t>I feel that I am a</a:t>
                      </a:r>
                      <a:r>
                        <a:rPr lang="en-US" baseline="0" dirty="0" smtClean="0"/>
                        <a:t> member of the campus community</a:t>
                      </a:r>
                      <a:endParaRPr lang="en-US" dirty="0"/>
                    </a:p>
                  </a:txBody>
                  <a:tcPr/>
                </a:tc>
                <a:tc>
                  <a:txBody>
                    <a:bodyPr/>
                    <a:lstStyle/>
                    <a:p>
                      <a:pPr algn="ctr"/>
                      <a:r>
                        <a:rPr lang="en-US" dirty="0" smtClean="0"/>
                        <a:t>.95</a:t>
                      </a:r>
                      <a:endParaRPr lang="en-US" dirty="0"/>
                    </a:p>
                  </a:txBody>
                  <a:tcPr/>
                </a:tc>
              </a:tr>
              <a:tr h="370840">
                <a:tc>
                  <a:txBody>
                    <a:bodyPr/>
                    <a:lstStyle/>
                    <a:p>
                      <a:r>
                        <a:rPr lang="en-US" dirty="0" smtClean="0"/>
                        <a:t>I feel a sense of belonging</a:t>
                      </a:r>
                      <a:r>
                        <a:rPr lang="en-US" baseline="0" dirty="0" smtClean="0"/>
                        <a:t> to my campus</a:t>
                      </a:r>
                      <a:endParaRPr lang="en-US" dirty="0"/>
                    </a:p>
                  </a:txBody>
                  <a:tcPr/>
                </a:tc>
                <a:tc>
                  <a:txBody>
                    <a:bodyPr/>
                    <a:lstStyle/>
                    <a:p>
                      <a:pPr algn="ctr"/>
                      <a:r>
                        <a:rPr lang="en-US" dirty="0" smtClean="0"/>
                        <a:t>.81</a:t>
                      </a:r>
                      <a:endParaRPr lang="en-US" dirty="0"/>
                    </a:p>
                  </a:txBody>
                  <a:tcPr/>
                </a:tc>
              </a:tr>
              <a:tr h="370840">
                <a:tc>
                  <a:txBody>
                    <a:bodyPr/>
                    <a:lstStyle/>
                    <a:p>
                      <a:endParaRPr lang="en-US" dirty="0"/>
                    </a:p>
                  </a:txBody>
                  <a:tcPr>
                    <a:solidFill>
                      <a:schemeClr val="bg1"/>
                    </a:solidFill>
                  </a:tcPr>
                </a:tc>
                <a:tc>
                  <a:txBody>
                    <a:bodyPr/>
                    <a:lstStyle/>
                    <a:p>
                      <a:pPr algn="ctr"/>
                      <a:endParaRPr lang="en-US" dirty="0"/>
                    </a:p>
                  </a:txBody>
                  <a:tcPr>
                    <a:solidFill>
                      <a:schemeClr val="bg1"/>
                    </a:solidFill>
                  </a:tcPr>
                </a:tc>
              </a:tr>
            </a:tbl>
          </a:graphicData>
        </a:graphic>
      </p:graphicFrame>
      <p:sp>
        <p:nvSpPr>
          <p:cNvPr id="16386" name="Title 1"/>
          <p:cNvSpPr>
            <a:spLocks noGrp="1"/>
          </p:cNvSpPr>
          <p:nvPr>
            <p:ph type="title"/>
          </p:nvPr>
        </p:nvSpPr>
        <p:spPr/>
        <p:txBody>
          <a:bodyPr/>
          <a:lstStyle/>
          <a:p>
            <a:pPr eaLnBrk="1" fontAlgn="auto" hangingPunct="1">
              <a:spcAft>
                <a:spcPts val="0"/>
              </a:spcAft>
              <a:defRPr/>
            </a:pPr>
            <a:r>
              <a:rPr lang="en-US" dirty="0" smtClean="0"/>
              <a:t>Sense of Belonging (</a:t>
            </a:r>
            <a:r>
              <a:rPr lang="el-GR" dirty="0" smtClean="0"/>
              <a:t>α</a:t>
            </a:r>
            <a:r>
              <a:rPr lang="en-US" dirty="0" smtClean="0"/>
              <a:t> = .92) </a:t>
            </a:r>
          </a:p>
        </p:txBody>
      </p:sp>
      <p:graphicFrame>
        <p:nvGraphicFramePr>
          <p:cNvPr id="5" name="Table 4"/>
          <p:cNvGraphicFramePr>
            <a:graphicFrameLocks noGrp="1"/>
          </p:cNvGraphicFramePr>
          <p:nvPr/>
        </p:nvGraphicFramePr>
        <p:xfrm>
          <a:off x="3200400" y="3810000"/>
          <a:ext cx="3048000" cy="1483360"/>
        </p:xfrm>
        <a:graphic>
          <a:graphicData uri="http://schemas.openxmlformats.org/drawingml/2006/table">
            <a:tbl>
              <a:tblPr firstRow="1" bandRow="1">
                <a:tableStyleId>{5C22544A-7EE6-4342-B048-85BDC9FD1C3A}</a:tableStyleId>
              </a:tblPr>
              <a:tblGrid>
                <a:gridCol w="600364"/>
                <a:gridCol w="2447636"/>
              </a:tblGrid>
              <a:tr h="370840">
                <a:tc gridSpan="2">
                  <a:txBody>
                    <a:bodyPr/>
                    <a:lstStyle/>
                    <a:p>
                      <a:pPr algn="ctr"/>
                      <a:r>
                        <a:rPr lang="en-US" dirty="0" smtClean="0">
                          <a:solidFill>
                            <a:schemeClr val="bg1"/>
                          </a:solidFill>
                        </a:rPr>
                        <a:t>Model-Fit Results</a:t>
                      </a:r>
                      <a:endParaRPr lang="en-US" dirty="0">
                        <a:solidFill>
                          <a:schemeClr val="bg1"/>
                        </a:solidFill>
                      </a:endParaRPr>
                    </a:p>
                  </a:txBody>
                  <a:tcPr>
                    <a:solidFill>
                      <a:schemeClr val="bg2">
                        <a:lumMod val="50000"/>
                      </a:schemeClr>
                    </a:solidFill>
                  </a:tcPr>
                </a:tc>
                <a:tc hMerge="1">
                  <a:txBody>
                    <a:bodyPr/>
                    <a:lstStyle/>
                    <a:p>
                      <a:pPr algn="ctr"/>
                      <a:endParaRPr lang="en-US" dirty="0"/>
                    </a:p>
                  </a:txBody>
                  <a:tcPr>
                    <a:solidFill>
                      <a:schemeClr val="bg2">
                        <a:lumMod val="50000"/>
                      </a:schemeClr>
                    </a:solidFill>
                  </a:tcPr>
                </a:tc>
              </a:tr>
              <a:tr h="370840">
                <a:tc>
                  <a:txBody>
                    <a:bodyPr/>
                    <a:lstStyle/>
                    <a:p>
                      <a:pPr algn="r"/>
                      <a:r>
                        <a:rPr lang="el-GR" dirty="0" smtClean="0"/>
                        <a:t>χ²</a:t>
                      </a:r>
                      <a:endParaRPr lang="en-US" dirty="0"/>
                    </a:p>
                  </a:txBody>
                  <a:tcPr/>
                </a:tc>
                <a:tc>
                  <a:txBody>
                    <a:bodyPr/>
                    <a:lstStyle/>
                    <a:p>
                      <a:pPr algn="ctr"/>
                      <a:r>
                        <a:rPr lang="en-US" dirty="0" smtClean="0"/>
                        <a:t>.000</a:t>
                      </a:r>
                      <a:endParaRPr lang="en-US" dirty="0"/>
                    </a:p>
                  </a:txBody>
                  <a:tcPr/>
                </a:tc>
              </a:tr>
              <a:tr h="370840">
                <a:tc>
                  <a:txBody>
                    <a:bodyPr/>
                    <a:lstStyle/>
                    <a:p>
                      <a:pPr algn="r"/>
                      <a:r>
                        <a:rPr lang="en-US" dirty="0" smtClean="0"/>
                        <a:t>df</a:t>
                      </a:r>
                      <a:endParaRPr lang="en-US" dirty="0"/>
                    </a:p>
                  </a:txBody>
                  <a:tcPr/>
                </a:tc>
                <a:tc>
                  <a:txBody>
                    <a:bodyPr/>
                    <a:lstStyle/>
                    <a:p>
                      <a:pPr algn="ctr"/>
                      <a:r>
                        <a:rPr lang="en-US" dirty="0" smtClean="0"/>
                        <a:t>0</a:t>
                      </a:r>
                      <a:endParaRPr lang="en-US" dirty="0"/>
                    </a:p>
                  </a:txBody>
                  <a:tcPr/>
                </a:tc>
              </a:tr>
              <a:tr h="370840">
                <a:tc>
                  <a:txBody>
                    <a:bodyPr/>
                    <a:lstStyle/>
                    <a:p>
                      <a:pPr algn="r"/>
                      <a:r>
                        <a:rPr lang="en-US" dirty="0" smtClean="0"/>
                        <a:t>NFI</a:t>
                      </a:r>
                      <a:endParaRPr lang="en-US" dirty="0"/>
                    </a:p>
                  </a:txBody>
                  <a:tcPr/>
                </a:tc>
                <a:tc>
                  <a:txBody>
                    <a:bodyPr/>
                    <a:lstStyle/>
                    <a:p>
                      <a:pPr algn="ctr"/>
                      <a:r>
                        <a:rPr lang="en-US" dirty="0" smtClean="0"/>
                        <a:t>1.000</a:t>
                      </a:r>
                      <a:endParaRPr lang="en-US" dirty="0"/>
                    </a:p>
                  </a:txBody>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481138"/>
          <a:ext cx="8229600" cy="3550920"/>
        </p:xfrm>
        <a:graphic>
          <a:graphicData uri="http://schemas.openxmlformats.org/drawingml/2006/table">
            <a:tbl>
              <a:tblPr firstRow="1" bandRow="1">
                <a:tableStyleId>{5C22544A-7EE6-4342-B048-85BDC9FD1C3A}</a:tableStyleId>
              </a:tblPr>
              <a:tblGrid>
                <a:gridCol w="5943600"/>
                <a:gridCol w="2286000"/>
              </a:tblGrid>
              <a:tr h="370840">
                <a:tc>
                  <a:txBody>
                    <a:bodyPr/>
                    <a:lstStyle/>
                    <a:p>
                      <a:pPr algn="ctr"/>
                      <a:r>
                        <a:rPr lang="en-US" sz="1700" dirty="0" smtClean="0"/>
                        <a:t>Items</a:t>
                      </a:r>
                      <a:endParaRPr lang="en-US" sz="1700" dirty="0"/>
                    </a:p>
                  </a:txBody>
                  <a:tcPr>
                    <a:solidFill>
                      <a:schemeClr val="bg2">
                        <a:lumMod val="50000"/>
                      </a:schemeClr>
                    </a:solidFill>
                  </a:tcPr>
                </a:tc>
                <a:tc>
                  <a:txBody>
                    <a:bodyPr/>
                    <a:lstStyle/>
                    <a:p>
                      <a:pPr algn="ctr"/>
                      <a:r>
                        <a:rPr lang="en-US" sz="1700" dirty="0" smtClean="0"/>
                        <a:t>Factor Loadings</a:t>
                      </a:r>
                      <a:endParaRPr lang="en-US" sz="1700" dirty="0"/>
                    </a:p>
                  </a:txBody>
                  <a:tcPr>
                    <a:solidFill>
                      <a:schemeClr val="bg2">
                        <a:lumMod val="50000"/>
                      </a:schemeClr>
                    </a:solidFill>
                  </a:tcPr>
                </a:tc>
              </a:tr>
              <a:tr h="370840">
                <a:tc>
                  <a:txBody>
                    <a:bodyPr/>
                    <a:lstStyle/>
                    <a:p>
                      <a:r>
                        <a:rPr lang="en-US" sz="1700" dirty="0" smtClean="0"/>
                        <a:t>Faculty empower me to learn here</a:t>
                      </a:r>
                      <a:endParaRPr lang="en-US" sz="1700" dirty="0"/>
                    </a:p>
                  </a:txBody>
                  <a:tcPr/>
                </a:tc>
                <a:tc>
                  <a:txBody>
                    <a:bodyPr/>
                    <a:lstStyle/>
                    <a:p>
                      <a:pPr algn="ctr"/>
                      <a:r>
                        <a:rPr lang="en-US" sz="1700" dirty="0" smtClean="0"/>
                        <a:t>.50</a:t>
                      </a:r>
                      <a:endParaRPr lang="en-US" sz="1700" dirty="0"/>
                    </a:p>
                  </a:txBody>
                  <a:tcPr/>
                </a:tc>
              </a:tr>
              <a:tr h="370840">
                <a:tc>
                  <a:txBody>
                    <a:bodyPr/>
                    <a:lstStyle/>
                    <a:p>
                      <a:r>
                        <a:rPr lang="en-US" sz="1700" dirty="0" smtClean="0"/>
                        <a:t>At least one staff member has taken interest in my development</a:t>
                      </a:r>
                      <a:endParaRPr lang="en-US" sz="1700" dirty="0"/>
                    </a:p>
                  </a:txBody>
                  <a:tcPr/>
                </a:tc>
                <a:tc>
                  <a:txBody>
                    <a:bodyPr/>
                    <a:lstStyle/>
                    <a:p>
                      <a:pPr algn="ctr"/>
                      <a:r>
                        <a:rPr lang="en-US" sz="1700" dirty="0" smtClean="0"/>
                        <a:t>.88</a:t>
                      </a:r>
                      <a:endParaRPr lang="en-US" sz="1700" dirty="0"/>
                    </a:p>
                  </a:txBody>
                  <a:tcPr/>
                </a:tc>
              </a:tr>
              <a:tr h="370840">
                <a:tc>
                  <a:txBody>
                    <a:bodyPr/>
                    <a:lstStyle/>
                    <a:p>
                      <a:r>
                        <a:rPr lang="en-US" sz="1700" dirty="0" smtClean="0"/>
                        <a:t>Faculty believe in my potential to succeed academically</a:t>
                      </a:r>
                      <a:endParaRPr lang="en-US" sz="1700" dirty="0"/>
                    </a:p>
                  </a:txBody>
                  <a:tcPr/>
                </a:tc>
                <a:tc>
                  <a:txBody>
                    <a:bodyPr/>
                    <a:lstStyle/>
                    <a:p>
                      <a:pPr algn="ctr"/>
                      <a:r>
                        <a:rPr lang="en-US" sz="1700" dirty="0" smtClean="0"/>
                        <a:t>.76</a:t>
                      </a:r>
                      <a:endParaRPr lang="en-US" sz="1700" dirty="0"/>
                    </a:p>
                  </a:txBody>
                  <a:tcPr/>
                </a:tc>
              </a:tr>
              <a:tr h="370840">
                <a:tc>
                  <a:txBody>
                    <a:bodyPr/>
                    <a:lstStyle/>
                    <a:p>
                      <a:r>
                        <a:rPr lang="en-US" sz="1700" dirty="0" smtClean="0"/>
                        <a:t>Staff encourage me to get involved in campus activities</a:t>
                      </a:r>
                      <a:endParaRPr lang="en-US" sz="1700" dirty="0"/>
                    </a:p>
                  </a:txBody>
                  <a:tcPr/>
                </a:tc>
                <a:tc>
                  <a:txBody>
                    <a:bodyPr/>
                    <a:lstStyle/>
                    <a:p>
                      <a:pPr algn="ctr"/>
                      <a:r>
                        <a:rPr lang="en-US" sz="1700" dirty="0" smtClean="0"/>
                        <a:t>.49</a:t>
                      </a:r>
                      <a:endParaRPr lang="en-US" sz="1700" dirty="0"/>
                    </a:p>
                  </a:txBody>
                  <a:tcPr/>
                </a:tc>
              </a:tr>
              <a:tr h="370840">
                <a:tc>
                  <a:txBody>
                    <a:bodyPr/>
                    <a:lstStyle/>
                    <a:p>
                      <a:r>
                        <a:rPr lang="en-US" sz="1700" dirty="0" smtClean="0"/>
                        <a:t>Staff recognize my achievements</a:t>
                      </a:r>
                      <a:endParaRPr lang="en-US" sz="1700" dirty="0"/>
                    </a:p>
                  </a:txBody>
                  <a:tcPr/>
                </a:tc>
                <a:tc>
                  <a:txBody>
                    <a:bodyPr/>
                    <a:lstStyle/>
                    <a:p>
                      <a:pPr algn="ctr"/>
                      <a:r>
                        <a:rPr lang="en-US" sz="1700" dirty="0" smtClean="0"/>
                        <a:t>.66</a:t>
                      </a:r>
                      <a:endParaRPr lang="en-US" sz="1700" dirty="0"/>
                    </a:p>
                  </a:txBody>
                  <a:tcPr/>
                </a:tc>
              </a:tr>
              <a:tr h="370840">
                <a:tc>
                  <a:txBody>
                    <a:bodyPr/>
                    <a:lstStyle/>
                    <a:p>
                      <a:r>
                        <a:rPr lang="en-US" sz="1700" dirty="0" smtClean="0"/>
                        <a:t>At least one faculty member has taken interest</a:t>
                      </a:r>
                      <a:r>
                        <a:rPr lang="en-US" sz="1700" baseline="0" dirty="0" smtClean="0"/>
                        <a:t> in my development</a:t>
                      </a:r>
                      <a:endParaRPr lang="en-US" sz="1700" dirty="0"/>
                    </a:p>
                  </a:txBody>
                  <a:tcPr/>
                </a:tc>
                <a:tc>
                  <a:txBody>
                    <a:bodyPr/>
                    <a:lstStyle/>
                    <a:p>
                      <a:pPr algn="ctr"/>
                      <a:r>
                        <a:rPr lang="en-US" sz="1700" dirty="0" smtClean="0"/>
                        <a:t>.89</a:t>
                      </a:r>
                      <a:endParaRPr lang="en-US" sz="1700" dirty="0"/>
                    </a:p>
                  </a:txBody>
                  <a:tcPr/>
                </a:tc>
              </a:tr>
            </a:tbl>
          </a:graphicData>
        </a:graphic>
      </p:graphicFrame>
      <p:sp>
        <p:nvSpPr>
          <p:cNvPr id="16386" name="Title 1"/>
          <p:cNvSpPr>
            <a:spLocks noGrp="1"/>
          </p:cNvSpPr>
          <p:nvPr>
            <p:ph type="title"/>
          </p:nvPr>
        </p:nvSpPr>
        <p:spPr/>
        <p:txBody>
          <a:bodyPr/>
          <a:lstStyle/>
          <a:p>
            <a:pPr eaLnBrk="1" fontAlgn="auto" hangingPunct="1">
              <a:spcAft>
                <a:spcPts val="0"/>
              </a:spcAft>
              <a:defRPr/>
            </a:pPr>
            <a:r>
              <a:rPr lang="en-US" dirty="0" smtClean="0"/>
              <a:t>General Validation (</a:t>
            </a:r>
            <a:r>
              <a:rPr lang="el-GR" dirty="0" smtClean="0"/>
              <a:t>α</a:t>
            </a:r>
            <a:r>
              <a:rPr lang="en-US" dirty="0" smtClean="0"/>
              <a:t> = .86) </a:t>
            </a:r>
          </a:p>
        </p:txBody>
      </p:sp>
      <p:graphicFrame>
        <p:nvGraphicFramePr>
          <p:cNvPr id="5" name="Table 4"/>
          <p:cNvGraphicFramePr>
            <a:graphicFrameLocks noGrp="1"/>
          </p:cNvGraphicFramePr>
          <p:nvPr/>
        </p:nvGraphicFramePr>
        <p:xfrm>
          <a:off x="3048000" y="5181600"/>
          <a:ext cx="3048000" cy="1483360"/>
        </p:xfrm>
        <a:graphic>
          <a:graphicData uri="http://schemas.openxmlformats.org/drawingml/2006/table">
            <a:tbl>
              <a:tblPr firstRow="1" bandRow="1">
                <a:tableStyleId>{5C22544A-7EE6-4342-B048-85BDC9FD1C3A}</a:tableStyleId>
              </a:tblPr>
              <a:tblGrid>
                <a:gridCol w="600364"/>
                <a:gridCol w="2447636"/>
              </a:tblGrid>
              <a:tr h="370840">
                <a:tc gridSpan="2">
                  <a:txBody>
                    <a:bodyPr/>
                    <a:lstStyle/>
                    <a:p>
                      <a:pPr algn="ctr"/>
                      <a:r>
                        <a:rPr lang="en-US" dirty="0" smtClean="0">
                          <a:solidFill>
                            <a:schemeClr val="bg1"/>
                          </a:solidFill>
                        </a:rPr>
                        <a:t>Model-Fit Results</a:t>
                      </a:r>
                      <a:endParaRPr lang="en-US" dirty="0">
                        <a:solidFill>
                          <a:schemeClr val="bg1"/>
                        </a:solidFill>
                      </a:endParaRPr>
                    </a:p>
                  </a:txBody>
                  <a:tcPr>
                    <a:solidFill>
                      <a:schemeClr val="bg2">
                        <a:lumMod val="50000"/>
                      </a:schemeClr>
                    </a:solidFill>
                  </a:tcPr>
                </a:tc>
                <a:tc hMerge="1">
                  <a:txBody>
                    <a:bodyPr/>
                    <a:lstStyle/>
                    <a:p>
                      <a:pPr algn="ctr"/>
                      <a:endParaRPr lang="en-US" dirty="0"/>
                    </a:p>
                  </a:txBody>
                  <a:tcPr>
                    <a:solidFill>
                      <a:schemeClr val="bg2">
                        <a:lumMod val="50000"/>
                      </a:schemeClr>
                    </a:solidFill>
                  </a:tcPr>
                </a:tc>
              </a:tr>
              <a:tr h="370840">
                <a:tc>
                  <a:txBody>
                    <a:bodyPr/>
                    <a:lstStyle/>
                    <a:p>
                      <a:pPr algn="r"/>
                      <a:r>
                        <a:rPr lang="el-GR" dirty="0" smtClean="0"/>
                        <a:t>χ²</a:t>
                      </a:r>
                      <a:endParaRPr lang="en-US" dirty="0"/>
                    </a:p>
                  </a:txBody>
                  <a:tcPr/>
                </a:tc>
                <a:tc>
                  <a:txBody>
                    <a:bodyPr/>
                    <a:lstStyle/>
                    <a:p>
                      <a:pPr algn="ctr"/>
                      <a:r>
                        <a:rPr lang="en-US" dirty="0" smtClean="0"/>
                        <a:t>458.7</a:t>
                      </a:r>
                      <a:endParaRPr lang="en-US" dirty="0"/>
                    </a:p>
                  </a:txBody>
                  <a:tcPr/>
                </a:tc>
              </a:tr>
              <a:tr h="370840">
                <a:tc>
                  <a:txBody>
                    <a:bodyPr/>
                    <a:lstStyle/>
                    <a:p>
                      <a:pPr algn="r"/>
                      <a:r>
                        <a:rPr lang="en-US" dirty="0" smtClean="0"/>
                        <a:t>df</a:t>
                      </a:r>
                      <a:endParaRPr lang="en-US" dirty="0"/>
                    </a:p>
                  </a:txBody>
                  <a:tcPr/>
                </a:tc>
                <a:tc>
                  <a:txBody>
                    <a:bodyPr/>
                    <a:lstStyle/>
                    <a:p>
                      <a:pPr algn="ctr"/>
                      <a:r>
                        <a:rPr lang="en-US" dirty="0" smtClean="0"/>
                        <a:t>9</a:t>
                      </a:r>
                      <a:endParaRPr lang="en-US" dirty="0"/>
                    </a:p>
                  </a:txBody>
                  <a:tcPr/>
                </a:tc>
              </a:tr>
              <a:tr h="370840">
                <a:tc>
                  <a:txBody>
                    <a:bodyPr/>
                    <a:lstStyle/>
                    <a:p>
                      <a:pPr algn="r"/>
                      <a:r>
                        <a:rPr lang="en-US" dirty="0" smtClean="0"/>
                        <a:t>CFI</a:t>
                      </a:r>
                      <a:endParaRPr lang="en-US" dirty="0"/>
                    </a:p>
                  </a:txBody>
                  <a:tcPr/>
                </a:tc>
                <a:tc>
                  <a:txBody>
                    <a:bodyPr/>
                    <a:lstStyle/>
                    <a:p>
                      <a:pPr algn="ctr"/>
                      <a:r>
                        <a:rPr lang="en-US" dirty="0" smtClean="0"/>
                        <a:t>.93</a:t>
                      </a:r>
                      <a:endParaRPr lang="en-US" dirty="0"/>
                    </a:p>
                  </a:txBody>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481138"/>
          <a:ext cx="8229600" cy="3550920"/>
        </p:xfrm>
        <a:graphic>
          <a:graphicData uri="http://schemas.openxmlformats.org/drawingml/2006/table">
            <a:tbl>
              <a:tblPr firstRow="1" bandRow="1">
                <a:tableStyleId>{5C22544A-7EE6-4342-B048-85BDC9FD1C3A}</a:tableStyleId>
              </a:tblPr>
              <a:tblGrid>
                <a:gridCol w="5943600"/>
                <a:gridCol w="2286000"/>
              </a:tblGrid>
              <a:tr h="370840">
                <a:tc>
                  <a:txBody>
                    <a:bodyPr/>
                    <a:lstStyle/>
                    <a:p>
                      <a:pPr algn="ctr"/>
                      <a:r>
                        <a:rPr lang="en-US" dirty="0" smtClean="0"/>
                        <a:t>Items</a:t>
                      </a:r>
                      <a:endParaRPr lang="en-US" dirty="0"/>
                    </a:p>
                  </a:txBody>
                  <a:tcPr>
                    <a:solidFill>
                      <a:schemeClr val="bg2">
                        <a:lumMod val="50000"/>
                      </a:schemeClr>
                    </a:solidFill>
                  </a:tcPr>
                </a:tc>
                <a:tc>
                  <a:txBody>
                    <a:bodyPr/>
                    <a:lstStyle/>
                    <a:p>
                      <a:pPr algn="ctr"/>
                      <a:r>
                        <a:rPr lang="en-US" dirty="0" smtClean="0"/>
                        <a:t>Factor Loadings</a:t>
                      </a:r>
                      <a:endParaRPr lang="en-US" dirty="0"/>
                    </a:p>
                  </a:txBody>
                  <a:tcPr>
                    <a:solidFill>
                      <a:schemeClr val="bg2">
                        <a:lumMod val="50000"/>
                      </a:schemeClr>
                    </a:solidFill>
                  </a:tcPr>
                </a:tc>
              </a:tr>
              <a:tr h="370840">
                <a:tc>
                  <a:txBody>
                    <a:bodyPr/>
                    <a:lstStyle/>
                    <a:p>
                      <a:r>
                        <a:rPr lang="en-US" sz="1700" dirty="0" smtClean="0"/>
                        <a:t>Instructors</a:t>
                      </a:r>
                      <a:r>
                        <a:rPr lang="en-US" sz="1700" baseline="0" dirty="0" smtClean="0"/>
                        <a:t> were able to determine my level of understanding of course material</a:t>
                      </a:r>
                      <a:endParaRPr lang="en-US" sz="1700" dirty="0"/>
                    </a:p>
                  </a:txBody>
                  <a:tcPr/>
                </a:tc>
                <a:tc>
                  <a:txBody>
                    <a:bodyPr/>
                    <a:lstStyle/>
                    <a:p>
                      <a:pPr algn="ctr"/>
                      <a:r>
                        <a:rPr lang="en-US" sz="1700" dirty="0" smtClean="0"/>
                        <a:t>.76</a:t>
                      </a:r>
                      <a:endParaRPr lang="en-US" sz="1700" dirty="0"/>
                    </a:p>
                  </a:txBody>
                  <a:tcPr/>
                </a:tc>
              </a:tr>
              <a:tr h="370840">
                <a:tc>
                  <a:txBody>
                    <a:bodyPr/>
                    <a:lstStyle/>
                    <a:p>
                      <a:r>
                        <a:rPr lang="en-US" sz="1700" dirty="0" smtClean="0"/>
                        <a:t>Instructors</a:t>
                      </a:r>
                      <a:r>
                        <a:rPr lang="en-US" sz="1700" baseline="0" dirty="0" smtClean="0"/>
                        <a:t> provided me with feedback that helped judge my progress</a:t>
                      </a:r>
                      <a:endParaRPr lang="en-US" sz="1700" dirty="0"/>
                    </a:p>
                  </a:txBody>
                  <a:tcPr/>
                </a:tc>
                <a:tc>
                  <a:txBody>
                    <a:bodyPr/>
                    <a:lstStyle/>
                    <a:p>
                      <a:pPr algn="ctr"/>
                      <a:r>
                        <a:rPr lang="en-US" sz="1700" dirty="0" smtClean="0"/>
                        <a:t>.81</a:t>
                      </a:r>
                      <a:endParaRPr lang="en-US" sz="1700" dirty="0"/>
                    </a:p>
                  </a:txBody>
                  <a:tcPr/>
                </a:tc>
              </a:tr>
              <a:tr h="370840">
                <a:tc>
                  <a:txBody>
                    <a:bodyPr/>
                    <a:lstStyle/>
                    <a:p>
                      <a:r>
                        <a:rPr lang="en-US" sz="1700" dirty="0" smtClean="0"/>
                        <a:t>I feel like my contributions were valued in class</a:t>
                      </a:r>
                      <a:endParaRPr lang="en-US" sz="1700" dirty="0"/>
                    </a:p>
                  </a:txBody>
                  <a:tcPr/>
                </a:tc>
                <a:tc>
                  <a:txBody>
                    <a:bodyPr/>
                    <a:lstStyle/>
                    <a:p>
                      <a:pPr algn="ctr"/>
                      <a:r>
                        <a:rPr lang="en-US" sz="1700" dirty="0" smtClean="0"/>
                        <a:t>.82</a:t>
                      </a:r>
                      <a:endParaRPr lang="en-US" sz="1700" dirty="0"/>
                    </a:p>
                  </a:txBody>
                  <a:tcPr/>
                </a:tc>
              </a:tr>
              <a:tr h="370840">
                <a:tc>
                  <a:txBody>
                    <a:bodyPr/>
                    <a:lstStyle/>
                    <a:p>
                      <a:r>
                        <a:rPr lang="en-US" sz="1700" dirty="0" smtClean="0"/>
                        <a:t>Instructors</a:t>
                      </a:r>
                      <a:r>
                        <a:rPr lang="en-US" sz="1700" baseline="0" dirty="0" smtClean="0"/>
                        <a:t> encouraged me to meet with them after or outside of class</a:t>
                      </a:r>
                      <a:endParaRPr lang="en-US" sz="1700" dirty="0"/>
                    </a:p>
                  </a:txBody>
                  <a:tcPr/>
                </a:tc>
                <a:tc>
                  <a:txBody>
                    <a:bodyPr/>
                    <a:lstStyle/>
                    <a:p>
                      <a:pPr algn="ctr"/>
                      <a:r>
                        <a:rPr lang="en-US" sz="1700" dirty="0" smtClean="0"/>
                        <a:t>.64</a:t>
                      </a:r>
                      <a:endParaRPr lang="en-US" sz="1700" dirty="0"/>
                    </a:p>
                  </a:txBody>
                  <a:tcPr/>
                </a:tc>
              </a:tr>
              <a:tr h="370840">
                <a:tc>
                  <a:txBody>
                    <a:bodyPr/>
                    <a:lstStyle/>
                    <a:p>
                      <a:r>
                        <a:rPr lang="en-US" sz="1700" dirty="0" smtClean="0"/>
                        <a:t>Instructors encouraged me to ask questions and participate in discussions</a:t>
                      </a:r>
                      <a:endParaRPr lang="en-US" sz="1700" dirty="0"/>
                    </a:p>
                  </a:txBody>
                  <a:tcPr/>
                </a:tc>
                <a:tc>
                  <a:txBody>
                    <a:bodyPr/>
                    <a:lstStyle/>
                    <a:p>
                      <a:pPr algn="ctr"/>
                      <a:r>
                        <a:rPr lang="en-US" sz="1700" dirty="0" smtClean="0"/>
                        <a:t>.72</a:t>
                      </a:r>
                      <a:endParaRPr lang="en-US" sz="1700" dirty="0"/>
                    </a:p>
                  </a:txBody>
                  <a:tcPr/>
                </a:tc>
              </a:tr>
              <a:tr h="370840">
                <a:tc>
                  <a:txBody>
                    <a:bodyPr/>
                    <a:lstStyle/>
                    <a:p>
                      <a:r>
                        <a:rPr lang="en-US" sz="1700" dirty="0" smtClean="0"/>
                        <a:t>I received recognition</a:t>
                      </a:r>
                      <a:r>
                        <a:rPr lang="en-US" sz="1700" baseline="0" dirty="0" smtClean="0"/>
                        <a:t> for my work</a:t>
                      </a:r>
                      <a:endParaRPr lang="en-US" sz="1700" dirty="0"/>
                    </a:p>
                  </a:txBody>
                  <a:tcPr/>
                </a:tc>
                <a:tc>
                  <a:txBody>
                    <a:bodyPr/>
                    <a:lstStyle/>
                    <a:p>
                      <a:pPr algn="ctr"/>
                      <a:r>
                        <a:rPr lang="en-US" sz="1700" dirty="0" smtClean="0"/>
                        <a:t>.72</a:t>
                      </a:r>
                      <a:endParaRPr lang="en-US" sz="1700" dirty="0"/>
                    </a:p>
                  </a:txBody>
                  <a:tcPr/>
                </a:tc>
              </a:tr>
            </a:tbl>
          </a:graphicData>
        </a:graphic>
      </p:graphicFrame>
      <p:sp>
        <p:nvSpPr>
          <p:cNvPr id="16386" name="Title 1"/>
          <p:cNvSpPr>
            <a:spLocks noGrp="1"/>
          </p:cNvSpPr>
          <p:nvPr>
            <p:ph type="title"/>
          </p:nvPr>
        </p:nvSpPr>
        <p:spPr/>
        <p:txBody>
          <a:bodyPr/>
          <a:lstStyle/>
          <a:p>
            <a:pPr eaLnBrk="1" fontAlgn="auto" hangingPunct="1">
              <a:spcAft>
                <a:spcPts val="0"/>
              </a:spcAft>
              <a:defRPr/>
            </a:pPr>
            <a:r>
              <a:rPr lang="en-US" dirty="0" smtClean="0"/>
              <a:t>Classroom Validation (</a:t>
            </a:r>
            <a:r>
              <a:rPr lang="el-GR" dirty="0" smtClean="0"/>
              <a:t>α</a:t>
            </a:r>
            <a:r>
              <a:rPr lang="en-US" dirty="0" smtClean="0"/>
              <a:t> = .88) </a:t>
            </a:r>
          </a:p>
        </p:txBody>
      </p:sp>
      <p:graphicFrame>
        <p:nvGraphicFramePr>
          <p:cNvPr id="5" name="Table 4"/>
          <p:cNvGraphicFramePr>
            <a:graphicFrameLocks noGrp="1"/>
          </p:cNvGraphicFramePr>
          <p:nvPr/>
        </p:nvGraphicFramePr>
        <p:xfrm>
          <a:off x="3276600" y="5181600"/>
          <a:ext cx="3048000" cy="1483360"/>
        </p:xfrm>
        <a:graphic>
          <a:graphicData uri="http://schemas.openxmlformats.org/drawingml/2006/table">
            <a:tbl>
              <a:tblPr firstRow="1" bandRow="1">
                <a:tableStyleId>{5C22544A-7EE6-4342-B048-85BDC9FD1C3A}</a:tableStyleId>
              </a:tblPr>
              <a:tblGrid>
                <a:gridCol w="600364"/>
                <a:gridCol w="2447636"/>
              </a:tblGrid>
              <a:tr h="370840">
                <a:tc gridSpan="2">
                  <a:txBody>
                    <a:bodyPr/>
                    <a:lstStyle/>
                    <a:p>
                      <a:pPr algn="ctr"/>
                      <a:r>
                        <a:rPr lang="en-US" dirty="0" smtClean="0">
                          <a:solidFill>
                            <a:schemeClr val="bg1"/>
                          </a:solidFill>
                        </a:rPr>
                        <a:t>Model-Fit Results</a:t>
                      </a:r>
                      <a:endParaRPr lang="en-US" dirty="0">
                        <a:solidFill>
                          <a:schemeClr val="bg1"/>
                        </a:solidFill>
                      </a:endParaRPr>
                    </a:p>
                  </a:txBody>
                  <a:tcPr>
                    <a:solidFill>
                      <a:schemeClr val="bg2">
                        <a:lumMod val="50000"/>
                      </a:schemeClr>
                    </a:solidFill>
                  </a:tcPr>
                </a:tc>
                <a:tc hMerge="1">
                  <a:txBody>
                    <a:bodyPr/>
                    <a:lstStyle/>
                    <a:p>
                      <a:pPr algn="ctr"/>
                      <a:endParaRPr lang="en-US" dirty="0"/>
                    </a:p>
                  </a:txBody>
                  <a:tcPr>
                    <a:solidFill>
                      <a:schemeClr val="bg2">
                        <a:lumMod val="50000"/>
                      </a:schemeClr>
                    </a:solidFill>
                  </a:tcPr>
                </a:tc>
              </a:tr>
              <a:tr h="370840">
                <a:tc>
                  <a:txBody>
                    <a:bodyPr/>
                    <a:lstStyle/>
                    <a:p>
                      <a:pPr algn="r"/>
                      <a:r>
                        <a:rPr lang="el-GR" dirty="0" smtClean="0"/>
                        <a:t>χ²</a:t>
                      </a:r>
                      <a:endParaRPr lang="en-US" dirty="0"/>
                    </a:p>
                  </a:txBody>
                  <a:tcPr/>
                </a:tc>
                <a:tc>
                  <a:txBody>
                    <a:bodyPr/>
                    <a:lstStyle/>
                    <a:p>
                      <a:pPr algn="ctr"/>
                      <a:r>
                        <a:rPr lang="en-US" dirty="0" smtClean="0"/>
                        <a:t>390.23</a:t>
                      </a:r>
                      <a:endParaRPr lang="en-US" dirty="0"/>
                    </a:p>
                  </a:txBody>
                  <a:tcPr/>
                </a:tc>
              </a:tr>
              <a:tr h="370840">
                <a:tc>
                  <a:txBody>
                    <a:bodyPr/>
                    <a:lstStyle/>
                    <a:p>
                      <a:pPr algn="r"/>
                      <a:r>
                        <a:rPr lang="en-US" dirty="0" smtClean="0"/>
                        <a:t>df</a:t>
                      </a:r>
                      <a:endParaRPr lang="en-US" dirty="0"/>
                    </a:p>
                  </a:txBody>
                  <a:tcPr/>
                </a:tc>
                <a:tc>
                  <a:txBody>
                    <a:bodyPr/>
                    <a:lstStyle/>
                    <a:p>
                      <a:pPr algn="ctr"/>
                      <a:r>
                        <a:rPr lang="en-US" dirty="0" smtClean="0"/>
                        <a:t>9</a:t>
                      </a:r>
                      <a:endParaRPr lang="en-US" dirty="0"/>
                    </a:p>
                  </a:txBody>
                  <a:tcPr/>
                </a:tc>
              </a:tr>
              <a:tr h="370840">
                <a:tc>
                  <a:txBody>
                    <a:bodyPr/>
                    <a:lstStyle/>
                    <a:p>
                      <a:pPr algn="r"/>
                      <a:r>
                        <a:rPr lang="en-US" dirty="0" smtClean="0"/>
                        <a:t>CFI</a:t>
                      </a:r>
                      <a:endParaRPr lang="en-US" dirty="0"/>
                    </a:p>
                  </a:txBody>
                  <a:tcPr/>
                </a:tc>
                <a:tc>
                  <a:txBody>
                    <a:bodyPr/>
                    <a:lstStyle/>
                    <a:p>
                      <a:pPr algn="ctr"/>
                      <a:r>
                        <a:rPr lang="en-US" dirty="0" smtClean="0"/>
                        <a:t>.94</a:t>
                      </a:r>
                      <a:endParaRPr lang="en-US" dirty="0"/>
                    </a:p>
                  </a:txBody>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981200"/>
          <a:ext cx="8229600" cy="2291080"/>
        </p:xfrm>
        <a:graphic>
          <a:graphicData uri="http://schemas.openxmlformats.org/drawingml/2006/table">
            <a:tbl>
              <a:tblPr firstRow="1" bandRow="1">
                <a:tableStyleId>{5C22544A-7EE6-4342-B048-85BDC9FD1C3A}</a:tableStyleId>
              </a:tblPr>
              <a:tblGrid>
                <a:gridCol w="2286000"/>
                <a:gridCol w="1981200"/>
                <a:gridCol w="2057400"/>
                <a:gridCol w="1905000"/>
              </a:tblGrid>
              <a:tr h="370840">
                <a:tc>
                  <a:txBody>
                    <a:bodyPr/>
                    <a:lstStyle/>
                    <a:p>
                      <a:r>
                        <a:rPr lang="en-US" dirty="0" smtClean="0"/>
                        <a:t>Factor</a:t>
                      </a:r>
                      <a:endParaRPr lang="en-US" dirty="0"/>
                    </a:p>
                  </a:txBody>
                  <a:tcPr/>
                </a:tc>
                <a:tc>
                  <a:txBody>
                    <a:bodyPr/>
                    <a:lstStyle/>
                    <a:p>
                      <a:pPr algn="ctr"/>
                      <a:r>
                        <a:rPr lang="en-US" dirty="0" smtClean="0"/>
                        <a:t>Sense of Belonging</a:t>
                      </a:r>
                      <a:endParaRPr lang="en-US" dirty="0"/>
                    </a:p>
                  </a:txBody>
                  <a:tcPr/>
                </a:tc>
                <a:tc>
                  <a:txBody>
                    <a:bodyPr/>
                    <a:lstStyle/>
                    <a:p>
                      <a:pPr algn="ctr"/>
                      <a:r>
                        <a:rPr lang="en-US" dirty="0" smtClean="0"/>
                        <a:t>General Validation</a:t>
                      </a:r>
                      <a:endParaRPr lang="en-US" dirty="0"/>
                    </a:p>
                  </a:txBody>
                  <a:tcPr/>
                </a:tc>
                <a:tc>
                  <a:txBody>
                    <a:bodyPr/>
                    <a:lstStyle/>
                    <a:p>
                      <a:pPr algn="ctr"/>
                      <a:r>
                        <a:rPr lang="en-US" dirty="0" smtClean="0"/>
                        <a:t>Validation in the Classroom</a:t>
                      </a:r>
                      <a:endParaRPr lang="en-US" dirty="0"/>
                    </a:p>
                  </a:txBody>
                  <a:tcPr/>
                </a:tc>
              </a:tr>
              <a:tr h="370840">
                <a:tc>
                  <a:txBody>
                    <a:bodyPr/>
                    <a:lstStyle/>
                    <a:p>
                      <a:r>
                        <a:rPr lang="en-US" dirty="0" smtClean="0"/>
                        <a:t>Sense of Belonging</a:t>
                      </a:r>
                      <a:endParaRPr lang="en-US" dirty="0"/>
                    </a:p>
                  </a:txBody>
                  <a:tcPr/>
                </a:tc>
                <a:tc>
                  <a:txBody>
                    <a:bodyPr/>
                    <a:lstStyle/>
                    <a:p>
                      <a:pPr algn="ctr"/>
                      <a:r>
                        <a:rPr lang="en-US" dirty="0" smtClean="0"/>
                        <a:t>---</a:t>
                      </a:r>
                      <a:endParaRPr lang="en-US" dirty="0"/>
                    </a:p>
                  </a:txBody>
                  <a:tcPr/>
                </a:tc>
                <a:tc>
                  <a:txBody>
                    <a:bodyPr/>
                    <a:lstStyle/>
                    <a:p>
                      <a:pPr algn="ctr"/>
                      <a:r>
                        <a:rPr lang="en-US" dirty="0" smtClean="0"/>
                        <a:t>.57**</a:t>
                      </a:r>
                      <a:endParaRPr lang="en-US" dirty="0"/>
                    </a:p>
                  </a:txBody>
                  <a:tcPr/>
                </a:tc>
                <a:tc>
                  <a:txBody>
                    <a:bodyPr/>
                    <a:lstStyle/>
                    <a:p>
                      <a:pPr algn="ctr"/>
                      <a:r>
                        <a:rPr lang="en-US" dirty="0" smtClean="0"/>
                        <a:t>.37**</a:t>
                      </a:r>
                      <a:endParaRPr lang="en-US" dirty="0"/>
                    </a:p>
                  </a:txBody>
                  <a:tcPr/>
                </a:tc>
              </a:tr>
              <a:tr h="370840">
                <a:tc>
                  <a:txBody>
                    <a:bodyPr/>
                    <a:lstStyle/>
                    <a:p>
                      <a:r>
                        <a:rPr lang="en-US" dirty="0" smtClean="0"/>
                        <a:t>General Validation</a:t>
                      </a:r>
                      <a:endParaRPr lang="en-US" dirty="0"/>
                    </a:p>
                  </a:txBody>
                  <a:tcPr/>
                </a:tc>
                <a:tc>
                  <a:txBody>
                    <a:bodyPr/>
                    <a:lstStyle/>
                    <a:p>
                      <a:pPr algn="ctr"/>
                      <a:r>
                        <a:rPr lang="en-US" dirty="0" smtClean="0"/>
                        <a:t>.57**</a:t>
                      </a:r>
                      <a:endParaRPr lang="en-US" dirty="0"/>
                    </a:p>
                  </a:txBody>
                  <a:tcPr/>
                </a:tc>
                <a:tc>
                  <a:txBody>
                    <a:bodyPr/>
                    <a:lstStyle/>
                    <a:p>
                      <a:pPr algn="ctr"/>
                      <a:r>
                        <a:rPr lang="en-US" dirty="0" smtClean="0"/>
                        <a:t>---</a:t>
                      </a:r>
                      <a:endParaRPr lang="en-US" dirty="0"/>
                    </a:p>
                  </a:txBody>
                  <a:tcPr/>
                </a:tc>
                <a:tc>
                  <a:txBody>
                    <a:bodyPr/>
                    <a:lstStyle/>
                    <a:p>
                      <a:pPr algn="ctr"/>
                      <a:r>
                        <a:rPr lang="en-US" dirty="0" smtClean="0"/>
                        <a:t>.59**</a:t>
                      </a:r>
                      <a:endParaRPr lang="en-US" dirty="0"/>
                    </a:p>
                  </a:txBody>
                  <a:tcPr/>
                </a:tc>
              </a:tr>
              <a:tr h="370840">
                <a:tc>
                  <a:txBody>
                    <a:bodyPr/>
                    <a:lstStyle/>
                    <a:p>
                      <a:r>
                        <a:rPr lang="en-US" dirty="0" smtClean="0"/>
                        <a:t>Validation in the Classroom</a:t>
                      </a:r>
                      <a:endParaRPr lang="en-US" dirty="0"/>
                    </a:p>
                  </a:txBody>
                  <a:tcPr/>
                </a:tc>
                <a:tc>
                  <a:txBody>
                    <a:bodyPr/>
                    <a:lstStyle/>
                    <a:p>
                      <a:pPr algn="ctr"/>
                      <a:r>
                        <a:rPr lang="en-US" dirty="0" smtClean="0"/>
                        <a:t>.37**</a:t>
                      </a:r>
                      <a:endParaRPr lang="en-US" dirty="0"/>
                    </a:p>
                  </a:txBody>
                  <a:tcPr/>
                </a:tc>
                <a:tc>
                  <a:txBody>
                    <a:bodyPr/>
                    <a:lstStyle/>
                    <a:p>
                      <a:pPr algn="ctr"/>
                      <a:r>
                        <a:rPr lang="en-US" dirty="0" smtClean="0"/>
                        <a:t>.59**</a:t>
                      </a:r>
                      <a:endParaRPr lang="en-US" dirty="0"/>
                    </a:p>
                  </a:txBody>
                  <a:tcPr/>
                </a:tc>
                <a:tc>
                  <a:txBody>
                    <a:bodyPr/>
                    <a:lstStyle/>
                    <a:p>
                      <a:pPr algn="ctr"/>
                      <a:r>
                        <a:rPr lang="en-US" dirty="0" smtClean="0"/>
                        <a:t>---</a:t>
                      </a:r>
                      <a:endParaRPr lang="en-US" dirty="0"/>
                    </a:p>
                  </a:txBody>
                  <a:tcPr/>
                </a:tc>
              </a:tr>
            </a:tbl>
          </a:graphicData>
        </a:graphic>
      </p:graphicFrame>
      <p:sp>
        <p:nvSpPr>
          <p:cNvPr id="3" name="Title 2"/>
          <p:cNvSpPr>
            <a:spLocks noGrp="1"/>
          </p:cNvSpPr>
          <p:nvPr>
            <p:ph type="title"/>
          </p:nvPr>
        </p:nvSpPr>
        <p:spPr/>
        <p:txBody>
          <a:bodyPr/>
          <a:lstStyle/>
          <a:p>
            <a:pPr eaLnBrk="1" hangingPunct="1">
              <a:defRPr/>
            </a:pPr>
            <a:r>
              <a:rPr lang="en-US" dirty="0" smtClean="0"/>
              <a:t>Correlation between Factors</a:t>
            </a:r>
            <a:endParaRPr lang="en-US" dirty="0"/>
          </a:p>
        </p:txBody>
      </p:sp>
      <p:sp>
        <p:nvSpPr>
          <p:cNvPr id="30750" name="TextBox 4"/>
          <p:cNvSpPr txBox="1">
            <a:spLocks noChangeArrowheads="1"/>
          </p:cNvSpPr>
          <p:nvPr/>
        </p:nvSpPr>
        <p:spPr bwMode="auto">
          <a:xfrm>
            <a:off x="7772400" y="4572000"/>
            <a:ext cx="914400" cy="369888"/>
          </a:xfrm>
          <a:prstGeom prst="rect">
            <a:avLst/>
          </a:prstGeom>
          <a:noFill/>
          <a:ln w="9525">
            <a:noFill/>
            <a:miter lim="800000"/>
            <a:headEnd/>
            <a:tailEnd/>
          </a:ln>
        </p:spPr>
        <p:txBody>
          <a:bodyPr>
            <a:spAutoFit/>
          </a:bodyPr>
          <a:lstStyle/>
          <a:p>
            <a:r>
              <a:rPr lang="en-US"/>
              <a:t>p &lt; .01</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600200"/>
          <a:ext cx="8229600" cy="3505200"/>
        </p:xfrm>
        <a:graphic>
          <a:graphicData uri="http://schemas.openxmlformats.org/drawingml/2006/table">
            <a:tbl>
              <a:tblPr firstRow="1" bandRow="1">
                <a:tableStyleId>{5C22544A-7EE6-4342-B048-85BDC9FD1C3A}</a:tableStyleId>
              </a:tblPr>
              <a:tblGrid>
                <a:gridCol w="4953000"/>
                <a:gridCol w="1295400"/>
                <a:gridCol w="1066800"/>
                <a:gridCol w="914400"/>
              </a:tblGrid>
              <a:tr h="370840">
                <a:tc>
                  <a:txBody>
                    <a:bodyPr/>
                    <a:lstStyle/>
                    <a:p>
                      <a:endParaRPr lang="en-US" dirty="0"/>
                    </a:p>
                  </a:txBody>
                  <a:tcPr>
                    <a:solidFill>
                      <a:schemeClr val="bg1"/>
                    </a:solidFill>
                  </a:tcPr>
                </a:tc>
                <a:tc>
                  <a:txBody>
                    <a:bodyPr/>
                    <a:lstStyle/>
                    <a:p>
                      <a:pPr algn="l"/>
                      <a:endParaRPr lang="en-US" dirty="0"/>
                    </a:p>
                  </a:txBody>
                  <a:tcPr>
                    <a:solidFill>
                      <a:schemeClr val="bg1"/>
                    </a:solidFill>
                  </a:tcPr>
                </a:tc>
                <a:tc gridSpan="2">
                  <a:txBody>
                    <a:bodyPr/>
                    <a:lstStyle/>
                    <a:p>
                      <a:pPr algn="ctr"/>
                      <a:r>
                        <a:rPr lang="en-US" dirty="0" smtClean="0"/>
                        <a:t>Validation</a:t>
                      </a:r>
                      <a:endParaRPr lang="en-US" dirty="0"/>
                    </a:p>
                  </a:txBody>
                  <a:tcPr/>
                </a:tc>
                <a:tc hMerge="1">
                  <a:txBody>
                    <a:bodyPr/>
                    <a:lstStyle/>
                    <a:p>
                      <a:pPr algn="l"/>
                      <a:endParaRPr lang="en-US" dirty="0"/>
                    </a:p>
                  </a:txBody>
                  <a:tcPr/>
                </a:tc>
              </a:tr>
              <a:tr h="370840">
                <a:tc>
                  <a:txBody>
                    <a:bodyPr/>
                    <a:lstStyle/>
                    <a:p>
                      <a:r>
                        <a:rPr lang="en-US" baseline="0" dirty="0" smtClean="0">
                          <a:solidFill>
                            <a:schemeClr val="bg1"/>
                          </a:solidFill>
                        </a:rPr>
                        <a:t>Items</a:t>
                      </a:r>
                      <a:endParaRPr lang="en-US" dirty="0">
                        <a:solidFill>
                          <a:schemeClr val="bg1"/>
                        </a:solidFill>
                      </a:endParaRPr>
                    </a:p>
                  </a:txBody>
                  <a:tcPr>
                    <a:solidFill>
                      <a:schemeClr val="accent1"/>
                    </a:solidFill>
                  </a:tcPr>
                </a:tc>
                <a:tc>
                  <a:txBody>
                    <a:bodyPr/>
                    <a:lstStyle/>
                    <a:p>
                      <a:pPr algn="l"/>
                      <a:r>
                        <a:rPr lang="en-US" dirty="0" smtClean="0">
                          <a:solidFill>
                            <a:schemeClr val="bg1"/>
                          </a:solidFill>
                        </a:rPr>
                        <a:t>Sense</a:t>
                      </a:r>
                      <a:r>
                        <a:rPr lang="en-US" baseline="0" dirty="0" smtClean="0">
                          <a:solidFill>
                            <a:schemeClr val="bg1"/>
                          </a:solidFill>
                        </a:rPr>
                        <a:t> of Belonging</a:t>
                      </a:r>
                      <a:endParaRPr lang="en-US" dirty="0">
                        <a:solidFill>
                          <a:schemeClr val="bg1"/>
                        </a:solidFill>
                      </a:endParaRPr>
                    </a:p>
                  </a:txBody>
                  <a:tcPr>
                    <a:solidFill>
                      <a:schemeClr val="accent1"/>
                    </a:solidFill>
                  </a:tcPr>
                </a:tc>
                <a:tc>
                  <a:txBody>
                    <a:bodyPr/>
                    <a:lstStyle/>
                    <a:p>
                      <a:pPr algn="l"/>
                      <a:r>
                        <a:rPr lang="en-US" dirty="0" smtClean="0">
                          <a:solidFill>
                            <a:schemeClr val="bg1"/>
                          </a:solidFill>
                        </a:rPr>
                        <a:t>General</a:t>
                      </a:r>
                      <a:endParaRPr lang="en-US" dirty="0">
                        <a:solidFill>
                          <a:schemeClr val="bg1"/>
                        </a:solidFill>
                      </a:endParaRPr>
                    </a:p>
                  </a:txBody>
                  <a:tcPr>
                    <a:solidFill>
                      <a:schemeClr val="accent1"/>
                    </a:solidFill>
                  </a:tcPr>
                </a:tc>
                <a:tc>
                  <a:txBody>
                    <a:bodyPr/>
                    <a:lstStyle/>
                    <a:p>
                      <a:pPr algn="l"/>
                      <a:r>
                        <a:rPr lang="en-US" dirty="0" smtClean="0">
                          <a:solidFill>
                            <a:schemeClr val="bg1"/>
                          </a:solidFill>
                        </a:rPr>
                        <a:t>Class</a:t>
                      </a:r>
                      <a:endParaRPr lang="en-US" dirty="0">
                        <a:solidFill>
                          <a:schemeClr val="bg1"/>
                        </a:solidFill>
                      </a:endParaRPr>
                    </a:p>
                  </a:txBody>
                  <a:tcPr>
                    <a:solidFill>
                      <a:schemeClr val="accent1"/>
                    </a:solidFill>
                  </a:tcPr>
                </a:tc>
              </a:tr>
              <a:tr h="370840">
                <a:tc>
                  <a:txBody>
                    <a:bodyPr/>
                    <a:lstStyle/>
                    <a:p>
                      <a:r>
                        <a:rPr lang="en-US" dirty="0" smtClean="0"/>
                        <a:t>Discussed career</a:t>
                      </a:r>
                      <a:r>
                        <a:rPr lang="en-US" baseline="0" dirty="0" smtClean="0"/>
                        <a:t> goals</a:t>
                      </a:r>
                      <a:endParaRPr lang="en-US" dirty="0"/>
                    </a:p>
                  </a:txBody>
                  <a:tcPr/>
                </a:tc>
                <a:tc>
                  <a:txBody>
                    <a:bodyPr/>
                    <a:lstStyle/>
                    <a:p>
                      <a:r>
                        <a:rPr lang="en-US" dirty="0" smtClean="0"/>
                        <a:t>.06***</a:t>
                      </a:r>
                      <a:endParaRPr lang="en-US" dirty="0"/>
                    </a:p>
                  </a:txBody>
                  <a:tcPr/>
                </a:tc>
                <a:tc>
                  <a:txBody>
                    <a:bodyPr/>
                    <a:lstStyle/>
                    <a:p>
                      <a:r>
                        <a:rPr lang="en-US" dirty="0" smtClean="0"/>
                        <a:t>.08***</a:t>
                      </a:r>
                      <a:endParaRPr lang="en-US" dirty="0"/>
                    </a:p>
                  </a:txBody>
                  <a:tcPr/>
                </a:tc>
                <a:tc>
                  <a:txBody>
                    <a:bodyPr/>
                    <a:lstStyle/>
                    <a:p>
                      <a:r>
                        <a:rPr lang="en-US" dirty="0" smtClean="0"/>
                        <a:t>.04*</a:t>
                      </a:r>
                      <a:endParaRPr lang="en-US" dirty="0"/>
                    </a:p>
                  </a:txBody>
                  <a:tcPr/>
                </a:tc>
              </a:tr>
              <a:tr h="370840">
                <a:tc>
                  <a:txBody>
                    <a:bodyPr/>
                    <a:lstStyle/>
                    <a:p>
                      <a:r>
                        <a:rPr lang="en-US" dirty="0" smtClean="0"/>
                        <a:t>Attended professor’s office hours</a:t>
                      </a:r>
                      <a:endParaRPr lang="en-US" dirty="0"/>
                    </a:p>
                  </a:txBody>
                  <a:tcPr/>
                </a:tc>
                <a:tc>
                  <a:txBody>
                    <a:bodyPr/>
                    <a:lstStyle/>
                    <a:p>
                      <a:pPr algn="ctr"/>
                      <a:r>
                        <a:rPr lang="en-US" dirty="0" smtClean="0"/>
                        <a:t>---</a:t>
                      </a:r>
                      <a:endParaRPr lang="en-US" dirty="0"/>
                    </a:p>
                  </a:txBody>
                  <a:tcPr/>
                </a:tc>
                <a:tc>
                  <a:txBody>
                    <a:bodyPr/>
                    <a:lstStyle/>
                    <a:p>
                      <a:r>
                        <a:rPr lang="en-US" dirty="0" smtClean="0"/>
                        <a:t>.06***</a:t>
                      </a:r>
                      <a:endParaRPr lang="en-US" dirty="0"/>
                    </a:p>
                  </a:txBody>
                  <a:tcPr/>
                </a:tc>
                <a:tc>
                  <a:txBody>
                    <a:bodyPr/>
                    <a:lstStyle/>
                    <a:p>
                      <a:pPr algn="ctr"/>
                      <a:r>
                        <a:rPr lang="en-US" dirty="0" smtClean="0"/>
                        <a:t>---</a:t>
                      </a:r>
                      <a:endParaRPr lang="en-US" dirty="0"/>
                    </a:p>
                  </a:txBody>
                  <a:tcPr/>
                </a:tc>
              </a:tr>
              <a:tr h="370840">
                <a:tc>
                  <a:txBody>
                    <a:bodyPr/>
                    <a:lstStyle/>
                    <a:p>
                      <a:r>
                        <a:rPr lang="en-US" dirty="0" smtClean="0"/>
                        <a:t>Participated in study groups</a:t>
                      </a:r>
                      <a:endParaRPr lang="en-US" dirty="0"/>
                    </a:p>
                  </a:txBody>
                  <a:tcPr/>
                </a:tc>
                <a:tc>
                  <a:txBody>
                    <a:bodyPr/>
                    <a:lstStyle/>
                    <a:p>
                      <a:r>
                        <a:rPr lang="en-US" dirty="0" smtClean="0"/>
                        <a:t>.05**</a:t>
                      </a:r>
                      <a:endParaRPr lang="en-US" dirty="0"/>
                    </a:p>
                  </a:txBody>
                  <a:tcPr/>
                </a:tc>
                <a:tc>
                  <a:txBody>
                    <a:bodyPr/>
                    <a:lstStyle/>
                    <a:p>
                      <a:pPr algn="ctr"/>
                      <a:r>
                        <a:rPr lang="en-US" dirty="0" smtClean="0"/>
                        <a:t>---</a:t>
                      </a:r>
                      <a:endParaRPr lang="en-US" dirty="0"/>
                    </a:p>
                  </a:txBody>
                  <a:tcPr/>
                </a:tc>
                <a:tc>
                  <a:txBody>
                    <a:bodyPr/>
                    <a:lstStyle/>
                    <a:p>
                      <a:pPr algn="ctr"/>
                      <a:r>
                        <a:rPr lang="en-US" dirty="0" smtClean="0"/>
                        <a:t>---</a:t>
                      </a:r>
                      <a:endParaRPr lang="en-US" dirty="0"/>
                    </a:p>
                  </a:txBody>
                  <a:tcPr/>
                </a:tc>
              </a:tr>
              <a:tr h="370840">
                <a:tc>
                  <a:txBody>
                    <a:bodyPr/>
                    <a:lstStyle/>
                    <a:p>
                      <a:r>
                        <a:rPr lang="en-US" dirty="0" smtClean="0"/>
                        <a:t>Creating</a:t>
                      </a:r>
                      <a:r>
                        <a:rPr lang="en-US" baseline="0" dirty="0" smtClean="0"/>
                        <a:t> a plan to achieve career goals</a:t>
                      </a:r>
                      <a:endParaRPr lang="en-US" dirty="0"/>
                    </a:p>
                  </a:txBody>
                  <a:tcPr/>
                </a:tc>
                <a:tc>
                  <a:txBody>
                    <a:bodyPr/>
                    <a:lstStyle/>
                    <a:p>
                      <a:r>
                        <a:rPr lang="en-US" dirty="0" smtClean="0"/>
                        <a:t>.05**</a:t>
                      </a:r>
                      <a:endParaRPr lang="en-US" dirty="0"/>
                    </a:p>
                  </a:txBody>
                  <a:tcPr/>
                </a:tc>
                <a:tc>
                  <a:txBody>
                    <a:bodyPr/>
                    <a:lstStyle/>
                    <a:p>
                      <a:r>
                        <a:rPr lang="en-US" dirty="0" smtClean="0"/>
                        <a:t>.04*</a:t>
                      </a:r>
                      <a:endParaRPr lang="en-US" dirty="0"/>
                    </a:p>
                  </a:txBody>
                  <a:tcPr/>
                </a:tc>
                <a:tc>
                  <a:txBody>
                    <a:bodyPr/>
                    <a:lstStyle/>
                    <a:p>
                      <a:r>
                        <a:rPr lang="en-US" dirty="0" smtClean="0"/>
                        <a:t>.07***</a:t>
                      </a:r>
                      <a:endParaRPr lang="en-US" dirty="0"/>
                    </a:p>
                  </a:txBody>
                  <a:tcPr/>
                </a:tc>
              </a:tr>
              <a:tr h="370840">
                <a:tc>
                  <a:txBody>
                    <a:bodyPr/>
                    <a:lstStyle/>
                    <a:p>
                      <a:r>
                        <a:rPr lang="en-US" dirty="0" smtClean="0"/>
                        <a:t>Participated in faculty/mentor program</a:t>
                      </a:r>
                      <a:endParaRPr lang="en-US" dirty="0"/>
                    </a:p>
                  </a:txBody>
                  <a:tcPr/>
                </a:tc>
                <a:tc>
                  <a:txBody>
                    <a:bodyPr/>
                    <a:lstStyle/>
                    <a:p>
                      <a:pPr algn="ctr"/>
                      <a:r>
                        <a:rPr lang="en-US" dirty="0" smtClean="0"/>
                        <a:t>---</a:t>
                      </a:r>
                      <a:endParaRPr lang="en-US" dirty="0"/>
                    </a:p>
                  </a:txBody>
                  <a:tcPr/>
                </a:tc>
                <a:tc>
                  <a:txBody>
                    <a:bodyPr/>
                    <a:lstStyle/>
                    <a:p>
                      <a:r>
                        <a:rPr lang="en-US" dirty="0" smtClean="0"/>
                        <a:t>.05**</a:t>
                      </a:r>
                      <a:endParaRPr lang="en-US" dirty="0"/>
                    </a:p>
                  </a:txBody>
                  <a:tcPr/>
                </a:tc>
                <a:tc>
                  <a:txBody>
                    <a:bodyPr/>
                    <a:lstStyle/>
                    <a:p>
                      <a:pPr algn="ctr"/>
                      <a:r>
                        <a:rPr lang="en-US" dirty="0" smtClean="0"/>
                        <a:t>---</a:t>
                      </a:r>
                      <a:endParaRPr lang="en-US" dirty="0"/>
                    </a:p>
                  </a:txBody>
                  <a:tcPr/>
                </a:tc>
              </a:tr>
              <a:tr h="370840">
                <a:tc>
                  <a:txBody>
                    <a:bodyPr/>
                    <a:lstStyle/>
                    <a:p>
                      <a:r>
                        <a:rPr lang="en-US" dirty="0" smtClean="0"/>
                        <a:t>Participated in the</a:t>
                      </a:r>
                      <a:r>
                        <a:rPr lang="en-US" baseline="0" dirty="0" smtClean="0"/>
                        <a:t> Ethnic or Cultural Center activities</a:t>
                      </a:r>
                      <a:endParaRPr lang="en-US" dirty="0"/>
                    </a:p>
                  </a:txBody>
                  <a:tcPr/>
                </a:tc>
                <a:tc>
                  <a:txBody>
                    <a:bodyPr/>
                    <a:lstStyle/>
                    <a:p>
                      <a:r>
                        <a:rPr lang="en-US" dirty="0" smtClean="0"/>
                        <a:t>.06***</a:t>
                      </a:r>
                      <a:endParaRPr lang="en-US" dirty="0"/>
                    </a:p>
                  </a:txBody>
                  <a:tcPr/>
                </a:tc>
                <a:tc>
                  <a:txBody>
                    <a:bodyPr/>
                    <a:lstStyle/>
                    <a:p>
                      <a:r>
                        <a:rPr lang="en-US" dirty="0" smtClean="0"/>
                        <a:t>.04*</a:t>
                      </a:r>
                      <a:endParaRPr lang="en-US" dirty="0"/>
                    </a:p>
                  </a:txBody>
                  <a:tcPr/>
                </a:tc>
                <a:tc>
                  <a:txBody>
                    <a:bodyPr/>
                    <a:lstStyle/>
                    <a:p>
                      <a:pPr algn="ctr"/>
                      <a:r>
                        <a:rPr lang="en-US" dirty="0" smtClean="0"/>
                        <a:t>---</a:t>
                      </a:r>
                      <a:endParaRPr lang="en-US" dirty="0"/>
                    </a:p>
                  </a:txBody>
                  <a:tcPr/>
                </a:tc>
              </a:tr>
            </a:tbl>
          </a:graphicData>
        </a:graphic>
      </p:graphicFrame>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Partial Correlations for Navigational Action</a:t>
            </a:r>
          </a:p>
        </p:txBody>
      </p:sp>
      <p:sp>
        <p:nvSpPr>
          <p:cNvPr id="31793" name="TextBox 4"/>
          <p:cNvSpPr txBox="1">
            <a:spLocks noChangeArrowheads="1"/>
          </p:cNvSpPr>
          <p:nvPr/>
        </p:nvSpPr>
        <p:spPr bwMode="auto">
          <a:xfrm>
            <a:off x="6172200" y="5029200"/>
            <a:ext cx="2514600" cy="923925"/>
          </a:xfrm>
          <a:prstGeom prst="rect">
            <a:avLst/>
          </a:prstGeom>
          <a:noFill/>
          <a:ln w="9525">
            <a:noFill/>
            <a:miter lim="800000"/>
            <a:headEnd/>
            <a:tailEnd/>
          </a:ln>
        </p:spPr>
        <p:txBody>
          <a:bodyPr>
            <a:spAutoFit/>
          </a:bodyPr>
          <a:lstStyle/>
          <a:p>
            <a:pPr algn="r"/>
            <a:r>
              <a:rPr lang="en-US"/>
              <a:t>*** p &lt; .001</a:t>
            </a:r>
          </a:p>
          <a:p>
            <a:pPr algn="r"/>
            <a:r>
              <a:rPr lang="en-US"/>
              <a:t>**   p &lt; .01</a:t>
            </a:r>
          </a:p>
          <a:p>
            <a:pPr algn="r"/>
            <a:r>
              <a:rPr lang="en-US"/>
              <a:t>* p &lt; .05</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2667000"/>
          <a:ext cx="8229600" cy="2865120"/>
        </p:xfrm>
        <a:graphic>
          <a:graphicData uri="http://schemas.openxmlformats.org/drawingml/2006/table">
            <a:tbl>
              <a:tblPr firstRow="1" bandRow="1">
                <a:tableStyleId>{5C22544A-7EE6-4342-B048-85BDC9FD1C3A}</a:tableStyleId>
              </a:tblPr>
              <a:tblGrid>
                <a:gridCol w="4724400"/>
                <a:gridCol w="1524000"/>
                <a:gridCol w="1066800"/>
                <a:gridCol w="914400"/>
              </a:tblGrid>
              <a:tr h="370840">
                <a:tc>
                  <a:txBody>
                    <a:bodyPr/>
                    <a:lstStyle/>
                    <a:p>
                      <a:endParaRPr lang="en-US" dirty="0"/>
                    </a:p>
                  </a:txBody>
                  <a:tcPr>
                    <a:solidFill>
                      <a:schemeClr val="bg1"/>
                    </a:solidFill>
                  </a:tcPr>
                </a:tc>
                <a:tc>
                  <a:txBody>
                    <a:bodyPr/>
                    <a:lstStyle/>
                    <a:p>
                      <a:pPr algn="l"/>
                      <a:endParaRPr lang="en-US" dirty="0"/>
                    </a:p>
                  </a:txBody>
                  <a:tcPr>
                    <a:solidFill>
                      <a:schemeClr val="bg1"/>
                    </a:solidFill>
                  </a:tcPr>
                </a:tc>
                <a:tc gridSpan="2">
                  <a:txBody>
                    <a:bodyPr/>
                    <a:lstStyle/>
                    <a:p>
                      <a:pPr algn="ctr"/>
                      <a:r>
                        <a:rPr lang="en-US" dirty="0" smtClean="0"/>
                        <a:t>Validation</a:t>
                      </a:r>
                      <a:endParaRPr lang="en-US" dirty="0"/>
                    </a:p>
                  </a:txBody>
                  <a:tcPr/>
                </a:tc>
                <a:tc hMerge="1">
                  <a:txBody>
                    <a:bodyPr/>
                    <a:lstStyle/>
                    <a:p>
                      <a:pPr algn="l"/>
                      <a:endParaRPr lang="en-US" dirty="0"/>
                    </a:p>
                  </a:txBody>
                  <a:tcPr/>
                </a:tc>
              </a:tr>
              <a:tr h="370840">
                <a:tc>
                  <a:txBody>
                    <a:bodyPr/>
                    <a:lstStyle/>
                    <a:p>
                      <a:r>
                        <a:rPr lang="en-US" baseline="0" dirty="0" smtClean="0">
                          <a:solidFill>
                            <a:schemeClr val="bg1"/>
                          </a:solidFill>
                        </a:rPr>
                        <a:t>Items</a:t>
                      </a:r>
                      <a:endParaRPr lang="en-US" dirty="0">
                        <a:solidFill>
                          <a:schemeClr val="bg1"/>
                        </a:solidFill>
                      </a:endParaRPr>
                    </a:p>
                  </a:txBody>
                  <a:tcPr>
                    <a:solidFill>
                      <a:schemeClr val="accent1"/>
                    </a:solidFill>
                  </a:tcPr>
                </a:tc>
                <a:tc>
                  <a:txBody>
                    <a:bodyPr/>
                    <a:lstStyle/>
                    <a:p>
                      <a:pPr algn="l"/>
                      <a:r>
                        <a:rPr lang="en-US" dirty="0" smtClean="0">
                          <a:solidFill>
                            <a:schemeClr val="bg1"/>
                          </a:solidFill>
                        </a:rPr>
                        <a:t>Sense</a:t>
                      </a:r>
                      <a:r>
                        <a:rPr lang="en-US" baseline="0" dirty="0" smtClean="0">
                          <a:solidFill>
                            <a:schemeClr val="bg1"/>
                          </a:solidFill>
                        </a:rPr>
                        <a:t> of Belonging</a:t>
                      </a:r>
                      <a:endParaRPr lang="en-US" dirty="0">
                        <a:solidFill>
                          <a:schemeClr val="bg1"/>
                        </a:solidFill>
                      </a:endParaRPr>
                    </a:p>
                  </a:txBody>
                  <a:tcPr>
                    <a:solidFill>
                      <a:schemeClr val="accent1"/>
                    </a:solidFill>
                  </a:tcPr>
                </a:tc>
                <a:tc>
                  <a:txBody>
                    <a:bodyPr/>
                    <a:lstStyle/>
                    <a:p>
                      <a:pPr algn="l"/>
                      <a:r>
                        <a:rPr lang="en-US" dirty="0" smtClean="0">
                          <a:solidFill>
                            <a:schemeClr val="bg1"/>
                          </a:solidFill>
                        </a:rPr>
                        <a:t>General</a:t>
                      </a:r>
                      <a:endParaRPr lang="en-US" dirty="0">
                        <a:solidFill>
                          <a:schemeClr val="bg1"/>
                        </a:solidFill>
                      </a:endParaRPr>
                    </a:p>
                  </a:txBody>
                  <a:tcPr>
                    <a:solidFill>
                      <a:schemeClr val="accent1"/>
                    </a:solidFill>
                  </a:tcPr>
                </a:tc>
                <a:tc>
                  <a:txBody>
                    <a:bodyPr/>
                    <a:lstStyle/>
                    <a:p>
                      <a:pPr algn="l"/>
                      <a:r>
                        <a:rPr lang="en-US" dirty="0" smtClean="0">
                          <a:solidFill>
                            <a:schemeClr val="bg1"/>
                          </a:solidFill>
                        </a:rPr>
                        <a:t>Class</a:t>
                      </a:r>
                      <a:endParaRPr lang="en-US" dirty="0">
                        <a:solidFill>
                          <a:schemeClr val="bg1"/>
                        </a:solidFill>
                      </a:endParaRPr>
                    </a:p>
                  </a:txBody>
                  <a:tcPr>
                    <a:solidFill>
                      <a:schemeClr val="accent1"/>
                    </a:solidFill>
                  </a:tcPr>
                </a:tc>
              </a:tr>
              <a:tr h="370840">
                <a:tc>
                  <a:txBody>
                    <a:bodyPr/>
                    <a:lstStyle/>
                    <a:p>
                      <a:r>
                        <a:rPr lang="en-US" dirty="0" smtClean="0"/>
                        <a:t>Upper class peers</a:t>
                      </a:r>
                      <a:endParaRPr lang="en-US" dirty="0"/>
                    </a:p>
                  </a:txBody>
                  <a:tcPr/>
                </a:tc>
                <a:tc>
                  <a:txBody>
                    <a:bodyPr/>
                    <a:lstStyle/>
                    <a:p>
                      <a:r>
                        <a:rPr lang="en-US" dirty="0" smtClean="0"/>
                        <a:t>.08***</a:t>
                      </a:r>
                      <a:endParaRPr lang="en-US" dirty="0"/>
                    </a:p>
                  </a:txBody>
                  <a:tcPr/>
                </a:tc>
                <a:tc>
                  <a:txBody>
                    <a:bodyPr/>
                    <a:lstStyle/>
                    <a:p>
                      <a:pPr algn="ctr"/>
                      <a:r>
                        <a:rPr lang="en-US" dirty="0" smtClean="0"/>
                        <a:t>---</a:t>
                      </a:r>
                      <a:endParaRPr lang="en-US" dirty="0"/>
                    </a:p>
                  </a:txBody>
                  <a:tcPr/>
                </a:tc>
                <a:tc>
                  <a:txBody>
                    <a:bodyPr/>
                    <a:lstStyle/>
                    <a:p>
                      <a:pPr algn="ctr"/>
                      <a:r>
                        <a:rPr lang="en-US" dirty="0" smtClean="0"/>
                        <a:t>---</a:t>
                      </a:r>
                      <a:endParaRPr lang="en-US" dirty="0"/>
                    </a:p>
                  </a:txBody>
                  <a:tcPr/>
                </a:tc>
              </a:tr>
              <a:tr h="370840">
                <a:tc>
                  <a:txBody>
                    <a:bodyPr/>
                    <a:lstStyle/>
                    <a:p>
                      <a:r>
                        <a:rPr lang="en-US" dirty="0" smtClean="0"/>
                        <a:t>Peers in your same year</a:t>
                      </a:r>
                      <a:endParaRPr lang="en-US" dirty="0"/>
                    </a:p>
                  </a:txBody>
                  <a:tcPr/>
                </a:tc>
                <a:tc>
                  <a:txBody>
                    <a:bodyPr/>
                    <a:lstStyle/>
                    <a:p>
                      <a:pPr algn="l"/>
                      <a:r>
                        <a:rPr lang="en-US" dirty="0" smtClean="0"/>
                        <a:t>.08***</a:t>
                      </a:r>
                      <a:endParaRPr lang="en-US" dirty="0"/>
                    </a:p>
                  </a:txBody>
                  <a:tcPr/>
                </a:tc>
                <a:tc>
                  <a:txBody>
                    <a:bodyPr/>
                    <a:lstStyle/>
                    <a:p>
                      <a:pPr algn="ctr"/>
                      <a:r>
                        <a:rPr lang="en-US" dirty="0" smtClean="0"/>
                        <a:t>---</a:t>
                      </a:r>
                      <a:endParaRPr lang="en-US" dirty="0"/>
                    </a:p>
                  </a:txBody>
                  <a:tcPr/>
                </a:tc>
                <a:tc>
                  <a:txBody>
                    <a:bodyPr/>
                    <a:lstStyle/>
                    <a:p>
                      <a:pPr algn="ctr"/>
                      <a:r>
                        <a:rPr lang="en-US" dirty="0" smtClean="0"/>
                        <a:t>---</a:t>
                      </a:r>
                      <a:endParaRPr lang="en-US" dirty="0"/>
                    </a:p>
                  </a:txBody>
                  <a:tcPr/>
                </a:tc>
              </a:tr>
              <a:tr h="370840">
                <a:tc>
                  <a:txBody>
                    <a:bodyPr/>
                    <a:lstStyle/>
                    <a:p>
                      <a:r>
                        <a:rPr lang="en-US" dirty="0" smtClean="0"/>
                        <a:t>Academic counselors</a:t>
                      </a:r>
                      <a:endParaRPr lang="en-US" dirty="0"/>
                    </a:p>
                  </a:txBody>
                  <a:tcPr/>
                </a:tc>
                <a:tc>
                  <a:txBody>
                    <a:bodyPr/>
                    <a:lstStyle/>
                    <a:p>
                      <a:pPr algn="ctr"/>
                      <a:r>
                        <a:rPr lang="en-US" dirty="0" smtClean="0"/>
                        <a:t>---</a:t>
                      </a:r>
                      <a:endParaRPr lang="en-US" dirty="0"/>
                    </a:p>
                  </a:txBody>
                  <a:tcPr/>
                </a:tc>
                <a:tc>
                  <a:txBody>
                    <a:bodyPr/>
                    <a:lstStyle/>
                    <a:p>
                      <a:pPr algn="ctr"/>
                      <a:r>
                        <a:rPr lang="en-US" dirty="0" smtClean="0"/>
                        <a:t>-.08***</a:t>
                      </a:r>
                      <a:endParaRPr lang="en-US" dirty="0"/>
                    </a:p>
                  </a:txBody>
                  <a:tcPr/>
                </a:tc>
                <a:tc>
                  <a:txBody>
                    <a:bodyPr/>
                    <a:lstStyle/>
                    <a:p>
                      <a:pPr algn="ctr"/>
                      <a:r>
                        <a:rPr lang="en-US" dirty="0" smtClean="0"/>
                        <a:t>---</a:t>
                      </a:r>
                      <a:endParaRPr lang="en-US" dirty="0"/>
                    </a:p>
                  </a:txBody>
                  <a:tcPr/>
                </a:tc>
              </a:tr>
              <a:tr h="370840">
                <a:tc>
                  <a:txBody>
                    <a:bodyPr/>
                    <a:lstStyle/>
                    <a:p>
                      <a:r>
                        <a:rPr lang="en-US" dirty="0" smtClean="0"/>
                        <a:t>Faculty</a:t>
                      </a:r>
                      <a:endParaRPr lang="en-US" dirty="0"/>
                    </a:p>
                  </a:txBody>
                  <a:tcPr/>
                </a:tc>
                <a:tc>
                  <a:txBody>
                    <a:bodyPr/>
                    <a:lstStyle/>
                    <a:p>
                      <a:r>
                        <a:rPr lang="en-US" dirty="0" smtClean="0"/>
                        <a:t>.08***</a:t>
                      </a:r>
                      <a:endParaRPr lang="en-US" dirty="0"/>
                    </a:p>
                  </a:txBody>
                  <a:tcPr/>
                </a:tc>
                <a:tc>
                  <a:txBody>
                    <a:bodyPr/>
                    <a:lstStyle/>
                    <a:p>
                      <a:r>
                        <a:rPr lang="en-US" dirty="0" smtClean="0"/>
                        <a:t>  .29***</a:t>
                      </a:r>
                      <a:endParaRPr lang="en-US" dirty="0"/>
                    </a:p>
                  </a:txBody>
                  <a:tcPr/>
                </a:tc>
                <a:tc>
                  <a:txBody>
                    <a:bodyPr/>
                    <a:lstStyle/>
                    <a:p>
                      <a:r>
                        <a:rPr lang="en-US" dirty="0" smtClean="0"/>
                        <a:t>.23***</a:t>
                      </a:r>
                      <a:endParaRPr lang="en-US" dirty="0"/>
                    </a:p>
                  </a:txBody>
                  <a:tcPr/>
                </a:tc>
              </a:tr>
              <a:tr h="370840">
                <a:tc>
                  <a:txBody>
                    <a:bodyPr/>
                    <a:lstStyle/>
                    <a:p>
                      <a:r>
                        <a:rPr lang="en-US" dirty="0" smtClean="0"/>
                        <a:t>Staff</a:t>
                      </a:r>
                      <a:endParaRPr lang="en-US" dirty="0"/>
                    </a:p>
                  </a:txBody>
                  <a:tcPr/>
                </a:tc>
                <a:tc>
                  <a:txBody>
                    <a:bodyPr/>
                    <a:lstStyle/>
                    <a:p>
                      <a:pPr algn="l"/>
                      <a:r>
                        <a:rPr lang="en-US" dirty="0" smtClean="0"/>
                        <a:t>.09***</a:t>
                      </a:r>
                      <a:endParaRPr lang="en-US" dirty="0"/>
                    </a:p>
                  </a:txBody>
                  <a:tcPr/>
                </a:tc>
                <a:tc>
                  <a:txBody>
                    <a:bodyPr/>
                    <a:lstStyle/>
                    <a:p>
                      <a:r>
                        <a:rPr lang="en-US" dirty="0" smtClean="0"/>
                        <a:t>  .09***</a:t>
                      </a:r>
                      <a:endParaRPr lang="en-US" dirty="0"/>
                    </a:p>
                  </a:txBody>
                  <a:tcPr/>
                </a:tc>
                <a:tc>
                  <a:txBody>
                    <a:bodyPr/>
                    <a:lstStyle/>
                    <a:p>
                      <a:pPr algn="ctr"/>
                      <a:r>
                        <a:rPr lang="en-US" dirty="0" smtClean="0"/>
                        <a:t>---</a:t>
                      </a:r>
                      <a:endParaRPr lang="en-US" dirty="0"/>
                    </a:p>
                  </a:txBody>
                  <a:tcPr/>
                </a:tc>
              </a:tr>
            </a:tbl>
          </a:graphicData>
        </a:graphic>
      </p:graphicFrame>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Partial Correlations for Navigational Capital</a:t>
            </a:r>
          </a:p>
        </p:txBody>
      </p:sp>
      <p:sp>
        <p:nvSpPr>
          <p:cNvPr id="32812" name="TextBox 4"/>
          <p:cNvSpPr txBox="1">
            <a:spLocks noChangeArrowheads="1"/>
          </p:cNvSpPr>
          <p:nvPr/>
        </p:nvSpPr>
        <p:spPr bwMode="auto">
          <a:xfrm>
            <a:off x="6172200" y="5638800"/>
            <a:ext cx="2514600" cy="923925"/>
          </a:xfrm>
          <a:prstGeom prst="rect">
            <a:avLst/>
          </a:prstGeom>
          <a:noFill/>
          <a:ln w="9525">
            <a:noFill/>
            <a:miter lim="800000"/>
            <a:headEnd/>
            <a:tailEnd/>
          </a:ln>
        </p:spPr>
        <p:txBody>
          <a:bodyPr>
            <a:spAutoFit/>
          </a:bodyPr>
          <a:lstStyle/>
          <a:p>
            <a:pPr algn="r"/>
            <a:r>
              <a:rPr lang="en-US"/>
              <a:t>*** p &lt; .001</a:t>
            </a:r>
          </a:p>
          <a:p>
            <a:pPr algn="r"/>
            <a:r>
              <a:rPr lang="en-US"/>
              <a:t>**   p &lt; .01</a:t>
            </a:r>
          </a:p>
          <a:p>
            <a:pPr algn="r"/>
            <a:r>
              <a:rPr lang="en-US"/>
              <a:t>* p &lt; .05</a:t>
            </a:r>
          </a:p>
        </p:txBody>
      </p:sp>
      <p:sp>
        <p:nvSpPr>
          <p:cNvPr id="32813" name="TextBox 6"/>
          <p:cNvSpPr txBox="1">
            <a:spLocks noChangeArrowheads="1"/>
          </p:cNvSpPr>
          <p:nvPr/>
        </p:nvSpPr>
        <p:spPr bwMode="auto">
          <a:xfrm>
            <a:off x="533400" y="1524000"/>
            <a:ext cx="8153400" cy="923925"/>
          </a:xfrm>
          <a:prstGeom prst="rect">
            <a:avLst/>
          </a:prstGeom>
          <a:noFill/>
          <a:ln w="9525">
            <a:noFill/>
            <a:miter lim="800000"/>
            <a:headEnd/>
            <a:tailEnd/>
          </a:ln>
        </p:spPr>
        <p:txBody>
          <a:bodyPr>
            <a:spAutoFit/>
          </a:bodyPr>
          <a:lstStyle/>
          <a:p>
            <a:r>
              <a:rPr lang="en-US" b="1"/>
              <a:t>How often have you sought support from the following to successfully complete college? </a:t>
            </a:r>
          </a:p>
          <a:p>
            <a:r>
              <a:rPr lang="en-US"/>
              <a:t>(5 pt Likert scale: never, seldom, sometimes, often, very often)</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981200"/>
          <a:ext cx="8229600" cy="1752600"/>
        </p:xfrm>
        <a:graphic>
          <a:graphicData uri="http://schemas.openxmlformats.org/drawingml/2006/table">
            <a:tbl>
              <a:tblPr firstRow="1" bandRow="1">
                <a:tableStyleId>{5C22544A-7EE6-4342-B048-85BDC9FD1C3A}</a:tableStyleId>
              </a:tblPr>
              <a:tblGrid>
                <a:gridCol w="2286000"/>
                <a:gridCol w="1981200"/>
                <a:gridCol w="2057400"/>
                <a:gridCol w="1905000"/>
              </a:tblGrid>
              <a:tr h="370840">
                <a:tc>
                  <a:txBody>
                    <a:bodyPr/>
                    <a:lstStyle/>
                    <a:p>
                      <a:r>
                        <a:rPr lang="en-US" dirty="0" smtClean="0"/>
                        <a:t>Institutional Type</a:t>
                      </a:r>
                      <a:endParaRPr lang="en-US" dirty="0"/>
                    </a:p>
                  </a:txBody>
                  <a:tcPr/>
                </a:tc>
                <a:tc>
                  <a:txBody>
                    <a:bodyPr/>
                    <a:lstStyle/>
                    <a:p>
                      <a:pPr algn="ctr"/>
                      <a:r>
                        <a:rPr lang="en-US" dirty="0" smtClean="0"/>
                        <a:t>Low</a:t>
                      </a:r>
                      <a:endParaRPr lang="en-US" dirty="0"/>
                    </a:p>
                  </a:txBody>
                  <a:tcPr/>
                </a:tc>
                <a:tc>
                  <a:txBody>
                    <a:bodyPr/>
                    <a:lstStyle/>
                    <a:p>
                      <a:pPr algn="ctr"/>
                      <a:r>
                        <a:rPr lang="en-US" dirty="0" smtClean="0"/>
                        <a:t>Middle</a:t>
                      </a:r>
                      <a:endParaRPr lang="en-US" dirty="0"/>
                    </a:p>
                  </a:txBody>
                  <a:tcPr/>
                </a:tc>
                <a:tc>
                  <a:txBody>
                    <a:bodyPr/>
                    <a:lstStyle/>
                    <a:p>
                      <a:pPr algn="ctr"/>
                      <a:r>
                        <a:rPr lang="en-US" dirty="0" smtClean="0"/>
                        <a:t>High</a:t>
                      </a:r>
                      <a:endParaRPr lang="en-US" dirty="0"/>
                    </a:p>
                  </a:txBody>
                  <a:tcPr/>
                </a:tc>
              </a:tr>
              <a:tr h="370840">
                <a:tc>
                  <a:txBody>
                    <a:bodyPr/>
                    <a:lstStyle/>
                    <a:p>
                      <a:r>
                        <a:rPr lang="en-US" dirty="0" smtClean="0"/>
                        <a:t>Community College</a:t>
                      </a:r>
                      <a:endParaRPr lang="en-US" dirty="0"/>
                    </a:p>
                  </a:txBody>
                  <a:tcPr/>
                </a:tc>
                <a:tc>
                  <a:txBody>
                    <a:bodyPr/>
                    <a:lstStyle/>
                    <a:p>
                      <a:pPr algn="ctr"/>
                      <a:r>
                        <a:rPr lang="en-US" dirty="0" smtClean="0"/>
                        <a:t>10%</a:t>
                      </a:r>
                      <a:endParaRPr lang="en-US" dirty="0"/>
                    </a:p>
                  </a:txBody>
                  <a:tcPr/>
                </a:tc>
                <a:tc>
                  <a:txBody>
                    <a:bodyPr/>
                    <a:lstStyle/>
                    <a:p>
                      <a:pPr algn="ctr"/>
                      <a:r>
                        <a:rPr lang="en-US" dirty="0" smtClean="0"/>
                        <a:t>69%</a:t>
                      </a:r>
                      <a:endParaRPr lang="en-US" dirty="0"/>
                    </a:p>
                  </a:txBody>
                  <a:tcPr/>
                </a:tc>
                <a:tc>
                  <a:txBody>
                    <a:bodyPr/>
                    <a:lstStyle/>
                    <a:p>
                      <a:pPr algn="ctr"/>
                      <a:r>
                        <a:rPr lang="en-US" dirty="0" smtClean="0"/>
                        <a:t>21%</a:t>
                      </a:r>
                      <a:endParaRPr lang="en-US" dirty="0"/>
                    </a:p>
                  </a:txBody>
                  <a:tcPr/>
                </a:tc>
              </a:tr>
              <a:tr h="370840">
                <a:tc>
                  <a:txBody>
                    <a:bodyPr/>
                    <a:lstStyle/>
                    <a:p>
                      <a:r>
                        <a:rPr lang="en-US" dirty="0" smtClean="0"/>
                        <a:t>Four-year</a:t>
                      </a:r>
                      <a:r>
                        <a:rPr lang="en-US" baseline="0" dirty="0" smtClean="0"/>
                        <a:t> public</a:t>
                      </a:r>
                      <a:endParaRPr lang="en-US" dirty="0"/>
                    </a:p>
                  </a:txBody>
                  <a:tcPr/>
                </a:tc>
                <a:tc>
                  <a:txBody>
                    <a:bodyPr/>
                    <a:lstStyle/>
                    <a:p>
                      <a:pPr algn="ctr"/>
                      <a:r>
                        <a:rPr lang="en-US" dirty="0" smtClean="0"/>
                        <a:t>18%</a:t>
                      </a:r>
                      <a:endParaRPr lang="en-US" dirty="0"/>
                    </a:p>
                  </a:txBody>
                  <a:tcPr/>
                </a:tc>
                <a:tc>
                  <a:txBody>
                    <a:bodyPr/>
                    <a:lstStyle/>
                    <a:p>
                      <a:pPr algn="ctr"/>
                      <a:r>
                        <a:rPr lang="en-US" dirty="0" smtClean="0"/>
                        <a:t>66%</a:t>
                      </a:r>
                      <a:endParaRPr lang="en-US" dirty="0"/>
                    </a:p>
                  </a:txBody>
                  <a:tcPr/>
                </a:tc>
                <a:tc>
                  <a:txBody>
                    <a:bodyPr/>
                    <a:lstStyle/>
                    <a:p>
                      <a:pPr algn="ctr"/>
                      <a:r>
                        <a:rPr lang="en-US" dirty="0" smtClean="0"/>
                        <a:t>16%</a:t>
                      </a:r>
                      <a:endParaRPr lang="en-US" dirty="0"/>
                    </a:p>
                  </a:txBody>
                  <a:tcPr/>
                </a:tc>
              </a:tr>
              <a:tr h="370840">
                <a:tc>
                  <a:txBody>
                    <a:bodyPr/>
                    <a:lstStyle/>
                    <a:p>
                      <a:r>
                        <a:rPr lang="en-US" dirty="0" smtClean="0"/>
                        <a:t>Four-year private</a:t>
                      </a:r>
                      <a:endParaRPr lang="en-US" dirty="0"/>
                    </a:p>
                  </a:txBody>
                  <a:tcPr/>
                </a:tc>
                <a:tc>
                  <a:txBody>
                    <a:bodyPr/>
                    <a:lstStyle/>
                    <a:p>
                      <a:pPr algn="ctr"/>
                      <a:r>
                        <a:rPr lang="en-US" dirty="0" smtClean="0"/>
                        <a:t>9%</a:t>
                      </a:r>
                      <a:endParaRPr lang="en-US" dirty="0"/>
                    </a:p>
                  </a:txBody>
                  <a:tcPr/>
                </a:tc>
                <a:tc>
                  <a:txBody>
                    <a:bodyPr/>
                    <a:lstStyle/>
                    <a:p>
                      <a:pPr algn="ctr"/>
                      <a:r>
                        <a:rPr lang="en-US" dirty="0" smtClean="0"/>
                        <a:t>68%</a:t>
                      </a:r>
                      <a:endParaRPr lang="en-US" dirty="0"/>
                    </a:p>
                  </a:txBody>
                  <a:tcPr/>
                </a:tc>
                <a:tc>
                  <a:txBody>
                    <a:bodyPr/>
                    <a:lstStyle/>
                    <a:p>
                      <a:pPr algn="ctr"/>
                      <a:r>
                        <a:rPr lang="en-US" dirty="0" smtClean="0"/>
                        <a:t>23%</a:t>
                      </a:r>
                      <a:endParaRPr lang="en-US" dirty="0"/>
                    </a:p>
                  </a:txBody>
                  <a:tcPr/>
                </a:tc>
              </a:tr>
            </a:tbl>
          </a:graphicData>
        </a:graphic>
      </p:graphicFrame>
      <p:sp>
        <p:nvSpPr>
          <p:cNvPr id="3" name="Title 2"/>
          <p:cNvSpPr>
            <a:spLocks noGrp="1"/>
          </p:cNvSpPr>
          <p:nvPr>
            <p:ph type="title"/>
          </p:nvPr>
        </p:nvSpPr>
        <p:spPr/>
        <p:txBody>
          <a:bodyPr>
            <a:normAutofit fontScale="90000"/>
          </a:bodyPr>
          <a:lstStyle/>
          <a:p>
            <a:pPr eaLnBrk="1" hangingPunct="1">
              <a:defRPr/>
            </a:pPr>
            <a:r>
              <a:rPr lang="en-US" dirty="0" smtClean="0"/>
              <a:t>General Validation Across Institutional Types</a:t>
            </a:r>
            <a:endParaRPr lang="en-US" dirty="0"/>
          </a:p>
        </p:txBody>
      </p:sp>
      <p:sp>
        <p:nvSpPr>
          <p:cNvPr id="33822" name="TextBox 4"/>
          <p:cNvSpPr txBox="1">
            <a:spLocks noChangeArrowheads="1"/>
          </p:cNvSpPr>
          <p:nvPr/>
        </p:nvSpPr>
        <p:spPr bwMode="auto">
          <a:xfrm>
            <a:off x="457200" y="3962400"/>
            <a:ext cx="8077200" cy="646113"/>
          </a:xfrm>
          <a:prstGeom prst="rect">
            <a:avLst/>
          </a:prstGeom>
          <a:noFill/>
          <a:ln w="9525">
            <a:noFill/>
            <a:miter lim="800000"/>
            <a:headEnd/>
            <a:tailEnd/>
          </a:ln>
        </p:spPr>
        <p:txBody>
          <a:bodyPr>
            <a:spAutoFit/>
          </a:bodyPr>
          <a:lstStyle/>
          <a:p>
            <a:r>
              <a:rPr lang="el-GR"/>
              <a:t>χ</a:t>
            </a:r>
            <a:r>
              <a:rPr lang="en-US"/>
              <a:t>² = 62.85</a:t>
            </a:r>
          </a:p>
          <a:p>
            <a:r>
              <a:rPr lang="en-US"/>
              <a:t>p &lt; .001</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981200"/>
          <a:ext cx="8229600" cy="1752600"/>
        </p:xfrm>
        <a:graphic>
          <a:graphicData uri="http://schemas.openxmlformats.org/drawingml/2006/table">
            <a:tbl>
              <a:tblPr firstRow="1" bandRow="1">
                <a:tableStyleId>{5C22544A-7EE6-4342-B048-85BDC9FD1C3A}</a:tableStyleId>
              </a:tblPr>
              <a:tblGrid>
                <a:gridCol w="2286000"/>
                <a:gridCol w="1981200"/>
                <a:gridCol w="2057400"/>
                <a:gridCol w="1905000"/>
              </a:tblGrid>
              <a:tr h="370840">
                <a:tc>
                  <a:txBody>
                    <a:bodyPr/>
                    <a:lstStyle/>
                    <a:p>
                      <a:r>
                        <a:rPr lang="en-US" dirty="0" smtClean="0"/>
                        <a:t>Institutional Type</a:t>
                      </a:r>
                      <a:endParaRPr lang="en-US" dirty="0"/>
                    </a:p>
                  </a:txBody>
                  <a:tcPr/>
                </a:tc>
                <a:tc>
                  <a:txBody>
                    <a:bodyPr/>
                    <a:lstStyle/>
                    <a:p>
                      <a:pPr algn="ctr"/>
                      <a:r>
                        <a:rPr lang="en-US" dirty="0" smtClean="0"/>
                        <a:t>Low</a:t>
                      </a:r>
                      <a:endParaRPr lang="en-US" dirty="0"/>
                    </a:p>
                  </a:txBody>
                  <a:tcPr/>
                </a:tc>
                <a:tc>
                  <a:txBody>
                    <a:bodyPr/>
                    <a:lstStyle/>
                    <a:p>
                      <a:pPr algn="ctr"/>
                      <a:r>
                        <a:rPr lang="en-US" dirty="0" smtClean="0"/>
                        <a:t>Middle</a:t>
                      </a:r>
                      <a:endParaRPr lang="en-US" dirty="0"/>
                    </a:p>
                  </a:txBody>
                  <a:tcPr/>
                </a:tc>
                <a:tc>
                  <a:txBody>
                    <a:bodyPr/>
                    <a:lstStyle/>
                    <a:p>
                      <a:pPr algn="ctr"/>
                      <a:r>
                        <a:rPr lang="en-US" dirty="0" smtClean="0"/>
                        <a:t>High</a:t>
                      </a:r>
                      <a:endParaRPr lang="en-US" dirty="0"/>
                    </a:p>
                  </a:txBody>
                  <a:tcPr/>
                </a:tc>
              </a:tr>
              <a:tr h="370840">
                <a:tc>
                  <a:txBody>
                    <a:bodyPr/>
                    <a:lstStyle/>
                    <a:p>
                      <a:r>
                        <a:rPr lang="en-US" dirty="0" smtClean="0"/>
                        <a:t>Community College</a:t>
                      </a:r>
                      <a:endParaRPr lang="en-US" dirty="0"/>
                    </a:p>
                  </a:txBody>
                  <a:tcPr/>
                </a:tc>
                <a:tc>
                  <a:txBody>
                    <a:bodyPr/>
                    <a:lstStyle/>
                    <a:p>
                      <a:pPr algn="ctr"/>
                      <a:r>
                        <a:rPr lang="en-US" dirty="0" smtClean="0"/>
                        <a:t>15%</a:t>
                      </a:r>
                      <a:endParaRPr lang="en-US" dirty="0"/>
                    </a:p>
                  </a:txBody>
                  <a:tcPr/>
                </a:tc>
                <a:tc>
                  <a:txBody>
                    <a:bodyPr/>
                    <a:lstStyle/>
                    <a:p>
                      <a:pPr algn="ctr"/>
                      <a:r>
                        <a:rPr lang="en-US" dirty="0" smtClean="0"/>
                        <a:t>61%</a:t>
                      </a:r>
                      <a:endParaRPr lang="en-US" dirty="0"/>
                    </a:p>
                  </a:txBody>
                  <a:tcPr/>
                </a:tc>
                <a:tc>
                  <a:txBody>
                    <a:bodyPr/>
                    <a:lstStyle/>
                    <a:p>
                      <a:pPr algn="ctr"/>
                      <a:r>
                        <a:rPr lang="en-US" dirty="0" smtClean="0"/>
                        <a:t>24%</a:t>
                      </a:r>
                      <a:endParaRPr lang="en-US" dirty="0"/>
                    </a:p>
                  </a:txBody>
                  <a:tcPr/>
                </a:tc>
              </a:tr>
              <a:tr h="370840">
                <a:tc>
                  <a:txBody>
                    <a:bodyPr/>
                    <a:lstStyle/>
                    <a:p>
                      <a:r>
                        <a:rPr lang="en-US" dirty="0" smtClean="0"/>
                        <a:t>Four-year</a:t>
                      </a:r>
                      <a:r>
                        <a:rPr lang="en-US" baseline="0" dirty="0" smtClean="0"/>
                        <a:t> public</a:t>
                      </a:r>
                      <a:endParaRPr lang="en-US" dirty="0"/>
                    </a:p>
                  </a:txBody>
                  <a:tcPr/>
                </a:tc>
                <a:tc>
                  <a:txBody>
                    <a:bodyPr/>
                    <a:lstStyle/>
                    <a:p>
                      <a:pPr algn="ctr"/>
                      <a:r>
                        <a:rPr lang="en-US" dirty="0" smtClean="0"/>
                        <a:t>20%</a:t>
                      </a:r>
                      <a:endParaRPr lang="en-US" dirty="0"/>
                    </a:p>
                  </a:txBody>
                  <a:tcPr/>
                </a:tc>
                <a:tc>
                  <a:txBody>
                    <a:bodyPr/>
                    <a:lstStyle/>
                    <a:p>
                      <a:pPr algn="ctr"/>
                      <a:r>
                        <a:rPr lang="en-US" dirty="0" smtClean="0"/>
                        <a:t>66%</a:t>
                      </a:r>
                      <a:endParaRPr lang="en-US" dirty="0"/>
                    </a:p>
                  </a:txBody>
                  <a:tcPr/>
                </a:tc>
                <a:tc>
                  <a:txBody>
                    <a:bodyPr/>
                    <a:lstStyle/>
                    <a:p>
                      <a:pPr algn="ctr"/>
                      <a:r>
                        <a:rPr lang="en-US" dirty="0" smtClean="0"/>
                        <a:t>14%</a:t>
                      </a:r>
                      <a:endParaRPr lang="en-US" dirty="0"/>
                    </a:p>
                  </a:txBody>
                  <a:tcPr/>
                </a:tc>
              </a:tr>
              <a:tr h="370840">
                <a:tc>
                  <a:txBody>
                    <a:bodyPr/>
                    <a:lstStyle/>
                    <a:p>
                      <a:r>
                        <a:rPr lang="en-US" dirty="0" smtClean="0"/>
                        <a:t>Four-year private</a:t>
                      </a:r>
                      <a:endParaRPr lang="en-US" dirty="0"/>
                    </a:p>
                  </a:txBody>
                  <a:tcPr/>
                </a:tc>
                <a:tc>
                  <a:txBody>
                    <a:bodyPr/>
                    <a:lstStyle/>
                    <a:p>
                      <a:pPr algn="ctr"/>
                      <a:r>
                        <a:rPr lang="en-US" dirty="0" smtClean="0"/>
                        <a:t>11%</a:t>
                      </a:r>
                      <a:endParaRPr lang="en-US" dirty="0"/>
                    </a:p>
                  </a:txBody>
                  <a:tcPr/>
                </a:tc>
                <a:tc>
                  <a:txBody>
                    <a:bodyPr/>
                    <a:lstStyle/>
                    <a:p>
                      <a:pPr algn="ctr"/>
                      <a:r>
                        <a:rPr lang="en-US" dirty="0" smtClean="0"/>
                        <a:t>70%</a:t>
                      </a:r>
                      <a:endParaRPr lang="en-US" dirty="0"/>
                    </a:p>
                  </a:txBody>
                  <a:tcPr/>
                </a:tc>
                <a:tc>
                  <a:txBody>
                    <a:bodyPr/>
                    <a:lstStyle/>
                    <a:p>
                      <a:pPr algn="ctr"/>
                      <a:r>
                        <a:rPr lang="en-US" dirty="0" smtClean="0"/>
                        <a:t>19%</a:t>
                      </a:r>
                      <a:endParaRPr lang="en-US" dirty="0"/>
                    </a:p>
                  </a:txBody>
                  <a:tcPr/>
                </a:tc>
              </a:tr>
            </a:tbl>
          </a:graphicData>
        </a:graphic>
      </p:graphicFrame>
      <p:sp>
        <p:nvSpPr>
          <p:cNvPr id="3" name="Title 2"/>
          <p:cNvSpPr>
            <a:spLocks noGrp="1"/>
          </p:cNvSpPr>
          <p:nvPr>
            <p:ph type="title"/>
          </p:nvPr>
        </p:nvSpPr>
        <p:spPr/>
        <p:txBody>
          <a:bodyPr>
            <a:normAutofit fontScale="90000"/>
          </a:bodyPr>
          <a:lstStyle/>
          <a:p>
            <a:pPr eaLnBrk="1" hangingPunct="1">
              <a:defRPr/>
            </a:pPr>
            <a:r>
              <a:rPr lang="en-US" dirty="0" smtClean="0"/>
              <a:t>Validation in the Classroom Across Institutional Types</a:t>
            </a:r>
            <a:endParaRPr lang="en-US" dirty="0"/>
          </a:p>
        </p:txBody>
      </p:sp>
      <p:sp>
        <p:nvSpPr>
          <p:cNvPr id="34846" name="TextBox 4"/>
          <p:cNvSpPr txBox="1">
            <a:spLocks noChangeArrowheads="1"/>
          </p:cNvSpPr>
          <p:nvPr/>
        </p:nvSpPr>
        <p:spPr bwMode="auto">
          <a:xfrm>
            <a:off x="457200" y="3962400"/>
            <a:ext cx="8077200" cy="646113"/>
          </a:xfrm>
          <a:prstGeom prst="rect">
            <a:avLst/>
          </a:prstGeom>
          <a:noFill/>
          <a:ln w="9525">
            <a:noFill/>
            <a:miter lim="800000"/>
            <a:headEnd/>
            <a:tailEnd/>
          </a:ln>
        </p:spPr>
        <p:txBody>
          <a:bodyPr>
            <a:spAutoFit/>
          </a:bodyPr>
          <a:lstStyle/>
          <a:p>
            <a:r>
              <a:rPr lang="el-GR"/>
              <a:t>χ</a:t>
            </a:r>
            <a:r>
              <a:rPr lang="en-US"/>
              <a:t>² = 66.28</a:t>
            </a:r>
          </a:p>
          <a:p>
            <a:r>
              <a:rPr lang="en-US"/>
              <a:t>p &lt; .001</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1"/>
          <p:cNvSpPr>
            <a:spLocks noGrp="1"/>
          </p:cNvSpPr>
          <p:nvPr>
            <p:ph idx="1"/>
          </p:nvPr>
        </p:nvSpPr>
        <p:spPr/>
        <p:txBody>
          <a:bodyPr/>
          <a:lstStyle/>
          <a:p>
            <a:pPr eaLnBrk="1" hangingPunct="1"/>
            <a:r>
              <a:rPr lang="en-US" smtClean="0"/>
              <a:t>Empirically identified useful constructs of validation to capture student experience</a:t>
            </a:r>
          </a:p>
          <a:p>
            <a:pPr eaLnBrk="1" hangingPunct="1"/>
            <a:r>
              <a:rPr lang="en-US" smtClean="0"/>
              <a:t>Useful in revised conceptual models for retention and future research</a:t>
            </a:r>
          </a:p>
          <a:p>
            <a:pPr eaLnBrk="1" hangingPunct="1"/>
            <a:r>
              <a:rPr lang="en-US" smtClean="0"/>
              <a:t>Student navigational actions are related to validation and sense of belonging, empowering students to learn</a:t>
            </a:r>
          </a:p>
        </p:txBody>
      </p:sp>
      <p:sp>
        <p:nvSpPr>
          <p:cNvPr id="3" name="Title 2"/>
          <p:cNvSpPr>
            <a:spLocks noGrp="1"/>
          </p:cNvSpPr>
          <p:nvPr>
            <p:ph type="title"/>
          </p:nvPr>
        </p:nvSpPr>
        <p:spPr/>
        <p:txBody>
          <a:bodyPr/>
          <a:lstStyle/>
          <a:p>
            <a:pPr eaLnBrk="1" hangingPunct="1">
              <a:defRPr/>
            </a:pPr>
            <a:r>
              <a:rPr lang="en-US" dirty="0" smtClean="0"/>
              <a:t>Discussion</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1"/>
          <p:cNvSpPr>
            <a:spLocks noGrp="1"/>
          </p:cNvSpPr>
          <p:nvPr>
            <p:ph idx="1"/>
          </p:nvPr>
        </p:nvSpPr>
        <p:spPr/>
        <p:txBody>
          <a:bodyPr/>
          <a:lstStyle/>
          <a:p>
            <a:r>
              <a:rPr lang="en-US" smtClean="0"/>
              <a:t>Seeking faculty support is key to increased general validation and within the classroom</a:t>
            </a:r>
          </a:p>
          <a:p>
            <a:r>
              <a:rPr lang="en-US" smtClean="0"/>
              <a:t>Staff are often left out of frameworks, however, preliminary research indicates they are important</a:t>
            </a:r>
          </a:p>
          <a:p>
            <a:r>
              <a:rPr lang="en-US" smtClean="0"/>
              <a:t>Frequent use of academic counselors appear to influence a lower sense of general validation</a:t>
            </a:r>
          </a:p>
          <a:p>
            <a:r>
              <a:rPr lang="en-US" smtClean="0"/>
              <a:t>Peer networks are central to sense of belonging</a:t>
            </a:r>
          </a:p>
        </p:txBody>
      </p:sp>
      <p:sp>
        <p:nvSpPr>
          <p:cNvPr id="3" name="Title 2"/>
          <p:cNvSpPr>
            <a:spLocks noGrp="1"/>
          </p:cNvSpPr>
          <p:nvPr>
            <p:ph type="title"/>
          </p:nvPr>
        </p:nvSpPr>
        <p:spPr/>
        <p:txBody>
          <a:bodyPr/>
          <a:lstStyle/>
          <a:p>
            <a:pPr>
              <a:defRPr/>
            </a:pPr>
            <a:r>
              <a:rPr lang="en-US" dirty="0" smtClean="0"/>
              <a:t>Discussion</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ontent Placeholder 1"/>
          <p:cNvSpPr>
            <a:spLocks noGrp="1"/>
          </p:cNvSpPr>
          <p:nvPr>
            <p:ph idx="1"/>
          </p:nvPr>
        </p:nvSpPr>
        <p:spPr/>
        <p:txBody>
          <a:bodyPr/>
          <a:lstStyle/>
          <a:p>
            <a:pPr eaLnBrk="1" hangingPunct="1"/>
            <a:r>
              <a:rPr lang="en-US" smtClean="0"/>
              <a:t>Final validation of these and other innovative DLE constructs</a:t>
            </a:r>
          </a:p>
          <a:p>
            <a:pPr eaLnBrk="1" hangingPunct="1"/>
            <a:r>
              <a:rPr lang="en-US" smtClean="0"/>
              <a:t>Develop studies examining relationships between these constructs and key student outcomes, e.g. retention</a:t>
            </a:r>
          </a:p>
          <a:p>
            <a:pPr eaLnBrk="1" hangingPunct="1">
              <a:buFont typeface="Wingdings 3" pitchFamily="1" charset="2"/>
              <a:buNone/>
            </a:pPr>
            <a:endParaRPr lang="en-US" smtClean="0"/>
          </a:p>
          <a:p>
            <a:pPr eaLnBrk="1" hangingPunct="1"/>
            <a:r>
              <a:rPr lang="en-US" smtClean="0"/>
              <a:t>National launch of DLE survey through CIRP</a:t>
            </a:r>
          </a:p>
          <a:p>
            <a:pPr lvl="1" eaLnBrk="1" hangingPunct="1"/>
            <a:r>
              <a:rPr lang="en-US" smtClean="0"/>
              <a:t>Spring 2011</a:t>
            </a:r>
          </a:p>
        </p:txBody>
      </p:sp>
      <p:sp>
        <p:nvSpPr>
          <p:cNvPr id="3" name="Title 2"/>
          <p:cNvSpPr>
            <a:spLocks noGrp="1"/>
          </p:cNvSpPr>
          <p:nvPr>
            <p:ph type="title"/>
          </p:nvPr>
        </p:nvSpPr>
        <p:spPr/>
        <p:txBody>
          <a:bodyPr/>
          <a:lstStyle/>
          <a:p>
            <a:pPr eaLnBrk="1" hangingPunct="1">
              <a:defRPr/>
            </a:pPr>
            <a:r>
              <a:rPr lang="en-US" dirty="0" smtClean="0"/>
              <a:t>Future Directions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2"/>
          <p:cNvSpPr>
            <a:spLocks noGrp="1"/>
          </p:cNvSpPr>
          <p:nvPr>
            <p:ph idx="1"/>
          </p:nvPr>
        </p:nvSpPr>
        <p:spPr/>
        <p:txBody>
          <a:bodyPr/>
          <a:lstStyle/>
          <a:p>
            <a:pPr algn="ctr" eaLnBrk="1" hangingPunct="1">
              <a:lnSpc>
                <a:spcPct val="90000"/>
              </a:lnSpc>
              <a:buClr>
                <a:schemeClr val="bg2"/>
              </a:buClr>
              <a:buSzPct val="75000"/>
              <a:buFont typeface="Arial" charset="0"/>
              <a:buNone/>
            </a:pPr>
            <a:endParaRPr lang="en-US" smtClean="0"/>
          </a:p>
          <a:p>
            <a:pPr algn="ctr" eaLnBrk="1" hangingPunct="1">
              <a:lnSpc>
                <a:spcPct val="90000"/>
              </a:lnSpc>
              <a:buClr>
                <a:schemeClr val="bg2"/>
              </a:buClr>
              <a:buSzPct val="75000"/>
              <a:buFont typeface="Arial" charset="0"/>
              <a:buNone/>
            </a:pPr>
            <a:r>
              <a:rPr lang="en-US" smtClean="0"/>
              <a:t>Higher Education Research Institute   </a:t>
            </a:r>
            <a:br>
              <a:rPr lang="en-US" smtClean="0"/>
            </a:br>
            <a:r>
              <a:rPr lang="en-US" smtClean="0"/>
              <a:t>  </a:t>
            </a:r>
            <a:r>
              <a:rPr lang="en-US" smtClean="0">
                <a:hlinkClick r:id="rId2"/>
              </a:rPr>
              <a:t>http://www.heri.ucla.edu</a:t>
            </a:r>
            <a:r>
              <a:rPr lang="en-US" smtClean="0"/>
              <a:t/>
            </a:r>
            <a:br>
              <a:rPr lang="en-US" smtClean="0"/>
            </a:br>
            <a:endParaRPr lang="en-US" smtClean="0"/>
          </a:p>
          <a:p>
            <a:pPr algn="ctr" eaLnBrk="1" hangingPunct="1">
              <a:lnSpc>
                <a:spcPct val="90000"/>
              </a:lnSpc>
              <a:buClr>
                <a:schemeClr val="bg2"/>
              </a:buClr>
              <a:buSzPct val="75000"/>
              <a:buFont typeface="Arial" charset="0"/>
              <a:buNone/>
            </a:pPr>
            <a:r>
              <a:rPr lang="en-US" smtClean="0"/>
              <a:t> Diverse Learning Environments Project Website: </a:t>
            </a:r>
            <a:r>
              <a:rPr lang="en-US" smtClean="0">
                <a:hlinkClick r:id="rId3"/>
              </a:rPr>
              <a:t>http://heri.ucla.edu/dle</a:t>
            </a:r>
            <a:endParaRPr lang="en-US" smtClean="0"/>
          </a:p>
          <a:p>
            <a:pPr algn="ctr" eaLnBrk="1" hangingPunct="1">
              <a:lnSpc>
                <a:spcPct val="90000"/>
              </a:lnSpc>
              <a:buClr>
                <a:schemeClr val="bg2"/>
              </a:buClr>
              <a:buSzPct val="75000"/>
              <a:buFont typeface="Arial" charset="0"/>
              <a:buNone/>
            </a:pPr>
            <a:r>
              <a:rPr lang="en-US" smtClean="0"/>
              <a:t>Email: </a:t>
            </a:r>
            <a:r>
              <a:rPr lang="en-US" smtClean="0">
                <a:hlinkClick r:id="rId4"/>
              </a:rPr>
              <a:t>dleproject@gseis.ucla.edu</a:t>
            </a:r>
            <a:endParaRPr lang="en-US" smtClean="0"/>
          </a:p>
          <a:p>
            <a:pPr algn="ctr" eaLnBrk="1" hangingPunct="1">
              <a:lnSpc>
                <a:spcPct val="90000"/>
              </a:lnSpc>
              <a:buClr>
                <a:schemeClr val="bg2"/>
              </a:buClr>
              <a:buSzPct val="75000"/>
              <a:buFont typeface="Arial" charset="0"/>
              <a:buNone/>
            </a:pPr>
            <a:r>
              <a:rPr lang="en-US" smtClean="0"/>
              <a:t>Phone: 310-267-5930</a:t>
            </a:r>
          </a:p>
        </p:txBody>
      </p:sp>
      <p:sp>
        <p:nvSpPr>
          <p:cNvPr id="21506" name="Title 1"/>
          <p:cNvSpPr>
            <a:spLocks noGrp="1"/>
          </p:cNvSpPr>
          <p:nvPr>
            <p:ph type="title"/>
          </p:nvPr>
        </p:nvSpPr>
        <p:spPr/>
        <p:txBody>
          <a:bodyPr/>
          <a:lstStyle/>
          <a:p>
            <a:pPr eaLnBrk="1" fontAlgn="auto" hangingPunct="1">
              <a:spcAft>
                <a:spcPts val="0"/>
              </a:spcAft>
              <a:defRPr/>
            </a:pPr>
            <a:r>
              <a:rPr lang="en-US" dirty="0" smtClean="0"/>
              <a:t>Contact Us</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814</TotalTime>
  <Words>3259</Words>
  <Application>Microsoft Office PowerPoint</Application>
  <PresentationFormat>On-screen Show (4:3)</PresentationFormat>
  <Paragraphs>464</Paragraphs>
  <Slides>30</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Lucida Sans Unicode</vt:lpstr>
      <vt:lpstr>Wingdings 3</vt:lpstr>
      <vt:lpstr>Verdana</vt:lpstr>
      <vt:lpstr>Wingdings 2</vt:lpstr>
      <vt:lpstr>Calibri</vt:lpstr>
      <vt:lpstr>Concourse</vt:lpstr>
      <vt:lpstr>Empirically Defining Validation, Sense of Belonging, and Navigational Actions for Students in Diverse Institutions:  The Diverse Learning Environments Survey</vt:lpstr>
      <vt:lpstr>Purpose</vt:lpstr>
      <vt:lpstr>Research Project Purpose &amp; Goals</vt:lpstr>
      <vt:lpstr>Project Components</vt:lpstr>
      <vt:lpstr>Review of the Literature</vt:lpstr>
      <vt:lpstr>Sense of Belonging</vt:lpstr>
      <vt:lpstr>Sense of Belonging</vt:lpstr>
      <vt:lpstr>Sense of Belonging</vt:lpstr>
      <vt:lpstr>Validation</vt:lpstr>
      <vt:lpstr>Validation</vt:lpstr>
      <vt:lpstr>Validation </vt:lpstr>
      <vt:lpstr>Navigational Action &amp; Capital</vt:lpstr>
      <vt:lpstr>Variables Related to Navigational Action &amp; Capital</vt:lpstr>
      <vt:lpstr>Diverse Learning Environments Pilot Survey</vt:lpstr>
      <vt:lpstr>DLE Pilot Survey Components</vt:lpstr>
      <vt:lpstr>Data Collection</vt:lpstr>
      <vt:lpstr>Sample</vt:lpstr>
      <vt:lpstr>Data Analysis</vt:lpstr>
      <vt:lpstr>Sense of Belonging (α = .92) </vt:lpstr>
      <vt:lpstr>General Validation (α = .86) </vt:lpstr>
      <vt:lpstr>Classroom Validation (α = .88) </vt:lpstr>
      <vt:lpstr>Correlation between Factors</vt:lpstr>
      <vt:lpstr>Partial Correlations for Navigational Action</vt:lpstr>
      <vt:lpstr>Partial Correlations for Navigational Capital</vt:lpstr>
      <vt:lpstr>General Validation Across Institutional Types</vt:lpstr>
      <vt:lpstr>Validation in the Classroom Across Institutional Types</vt:lpstr>
      <vt:lpstr>Discussion</vt:lpstr>
      <vt:lpstr>Discussion</vt:lpstr>
      <vt:lpstr>Future Directions</vt:lpstr>
      <vt:lpstr>Contact Us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Empirically Defining Validation, Sense of Belonging, and Navigational Actions for Students in Diverse Institutions: The Diverse Learning Environments Survey</dc:title>
  <dc:creator>Marcela Cuellar</dc:creator>
  <cp:lastModifiedBy>wann</cp:lastModifiedBy>
  <cp:revision>102</cp:revision>
  <dcterms:created xsi:type="dcterms:W3CDTF">2010-05-24T21:55:46Z</dcterms:created>
  <dcterms:modified xsi:type="dcterms:W3CDTF">2010-12-15T18:15:30Z</dcterms:modified>
</cp:coreProperties>
</file>