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33"/>
  </p:notesMasterIdLst>
  <p:handoutMasterIdLst>
    <p:handoutMasterId r:id="rId34"/>
  </p:handoutMasterIdLst>
  <p:sldIdLst>
    <p:sldId id="256" r:id="rId3"/>
    <p:sldId id="298" r:id="rId4"/>
    <p:sldId id="299" r:id="rId5"/>
    <p:sldId id="304" r:id="rId6"/>
    <p:sldId id="301" r:id="rId7"/>
    <p:sldId id="306" r:id="rId8"/>
    <p:sldId id="295" r:id="rId9"/>
    <p:sldId id="300" r:id="rId10"/>
    <p:sldId id="260" r:id="rId11"/>
    <p:sldId id="263" r:id="rId12"/>
    <p:sldId id="293" r:id="rId13"/>
    <p:sldId id="259" r:id="rId14"/>
    <p:sldId id="264" r:id="rId15"/>
    <p:sldId id="271" r:id="rId16"/>
    <p:sldId id="284" r:id="rId17"/>
    <p:sldId id="279" r:id="rId18"/>
    <p:sldId id="280" r:id="rId19"/>
    <p:sldId id="297" r:id="rId20"/>
    <p:sldId id="261" r:id="rId21"/>
    <p:sldId id="265" r:id="rId22"/>
    <p:sldId id="286" r:id="rId23"/>
    <p:sldId id="269" r:id="rId24"/>
    <p:sldId id="268" r:id="rId25"/>
    <p:sldId id="296" r:id="rId26"/>
    <p:sldId id="302" r:id="rId27"/>
    <p:sldId id="267" r:id="rId28"/>
    <p:sldId id="281" r:id="rId29"/>
    <p:sldId id="289" r:id="rId30"/>
    <p:sldId id="305" r:id="rId31"/>
    <p:sldId id="290" r:id="rId32"/>
  </p:sldIdLst>
  <p:sldSz cx="9144000" cy="6858000" type="screen4x3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B6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840" autoAdjust="0"/>
  </p:normalViewPr>
  <p:slideViewPr>
    <p:cSldViewPr>
      <p:cViewPr varScale="1">
        <p:scale>
          <a:sx n="97" d="100"/>
          <a:sy n="97" d="100"/>
        </p:scale>
        <p:origin x="-3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lvia\Documents\DLE\DLE10.Profile.4yr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ylvia\Documents\DLE\DLE10.Profile.4y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cat>
            <c:strRef>
              <c:f>'1B'!$M$456:$M$461</c:f>
              <c:strCache>
                <c:ptCount val="6"/>
                <c:pt idx="0">
                  <c:v>Faculty empower me to learn here</c:v>
                </c:pt>
                <c:pt idx="1">
                  <c:v>At least one staff member has taken an interest in my development</c:v>
                </c:pt>
                <c:pt idx="2">
                  <c:v>Faculty believe in my potential to succeed academically</c:v>
                </c:pt>
                <c:pt idx="3">
                  <c:v>Staff encourage me to get involved in campus activities</c:v>
                </c:pt>
                <c:pt idx="4">
                  <c:v>Staff recognize my achievements</c:v>
                </c:pt>
                <c:pt idx="5">
                  <c:v>At least one faculty member has taken an interest in my development</c:v>
                </c:pt>
              </c:strCache>
            </c:strRef>
          </c:cat>
          <c:val>
            <c:numRef>
              <c:f>'1B'!$N$456:$N$461</c:f>
              <c:numCache>
                <c:formatCode>0%</c:formatCode>
                <c:ptCount val="6"/>
                <c:pt idx="0">
                  <c:v>0.89500000000000013</c:v>
                </c:pt>
                <c:pt idx="1">
                  <c:v>0.82400000000000029</c:v>
                </c:pt>
                <c:pt idx="2">
                  <c:v>0.90900000000000003</c:v>
                </c:pt>
                <c:pt idx="3">
                  <c:v>0.66700000000000026</c:v>
                </c:pt>
                <c:pt idx="4">
                  <c:v>0.77400000000000002</c:v>
                </c:pt>
                <c:pt idx="5">
                  <c:v>0.81800000000000028</c:v>
                </c:pt>
              </c:numCache>
            </c:numRef>
          </c:val>
        </c:ser>
        <c:axId val="115825280"/>
        <c:axId val="116101504"/>
      </c:barChart>
      <c:catAx>
        <c:axId val="115825280"/>
        <c:scaling>
          <c:orientation val="minMax"/>
        </c:scaling>
        <c:axPos val="l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16101504"/>
        <c:crosses val="autoZero"/>
        <c:auto val="1"/>
        <c:lblAlgn val="ctr"/>
        <c:lblOffset val="100"/>
      </c:catAx>
      <c:valAx>
        <c:axId val="116101504"/>
        <c:scaling>
          <c:orientation val="minMax"/>
        </c:scaling>
        <c:axPos val="b"/>
        <c:majorGridlines/>
        <c:numFmt formatCode="0%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1582528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cat>
            <c:strRef>
              <c:f>'1B'!$M$245:$M$249</c:f>
              <c:strCache>
                <c:ptCount val="5"/>
                <c:pt idx="0">
                  <c:v>Ability to see the world from someone else's perspective</c:v>
                </c:pt>
                <c:pt idx="1">
                  <c:v>Tolerance of others with different beliefs</c:v>
                </c:pt>
                <c:pt idx="2">
                  <c:v>Openness to having my own views challenged</c:v>
                </c:pt>
                <c:pt idx="3">
                  <c:v>Ability to discuss and negotiate controversial issues</c:v>
                </c:pt>
                <c:pt idx="4">
                  <c:v>Ability to work cooperatively with diverse people</c:v>
                </c:pt>
              </c:strCache>
            </c:strRef>
          </c:cat>
          <c:val>
            <c:numRef>
              <c:f>'1B'!$N$245:$N$249</c:f>
              <c:numCache>
                <c:formatCode>0.0%</c:formatCode>
                <c:ptCount val="5"/>
                <c:pt idx="0">
                  <c:v>0.81699999999999995</c:v>
                </c:pt>
                <c:pt idx="1">
                  <c:v>0.8540000000000002</c:v>
                </c:pt>
                <c:pt idx="2">
                  <c:v>0.65600000000000014</c:v>
                </c:pt>
                <c:pt idx="3">
                  <c:v>0.70200000000000018</c:v>
                </c:pt>
                <c:pt idx="4">
                  <c:v>0.87900000000000023</c:v>
                </c:pt>
              </c:numCache>
            </c:numRef>
          </c:val>
        </c:ser>
        <c:axId val="50967296"/>
        <c:axId val="50968832"/>
      </c:barChart>
      <c:catAx>
        <c:axId val="50967296"/>
        <c:scaling>
          <c:orientation val="minMax"/>
        </c:scaling>
        <c:axPos val="l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0968832"/>
        <c:crosses val="autoZero"/>
        <c:auto val="1"/>
        <c:lblAlgn val="ctr"/>
        <c:lblOffset val="100"/>
      </c:catAx>
      <c:valAx>
        <c:axId val="50968832"/>
        <c:scaling>
          <c:orientation val="minMax"/>
        </c:scaling>
        <c:axPos val="b"/>
        <c:majorGridlines/>
        <c:numFmt formatCode="0%" sourceLinked="0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50967296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443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443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01CDE-16D2-41E1-945B-171A9BD28C3F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36312"/>
            <a:ext cx="4029282" cy="344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536312"/>
            <a:ext cx="4029282" cy="344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B02B3-73C0-49A7-A6D3-697116A0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1E90A7A-1B33-4960-8942-C85AF2EDB99C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15938"/>
            <a:ext cx="3441700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268861"/>
            <a:ext cx="7437120" cy="3096816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529B84-A63C-468B-9243-0AC4B3BEC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1000" dirty="0" smtClean="0">
                <a:latin typeface="Times New Roman" pitchFamily="28" charset="0"/>
              </a:rPr>
              <a:t>POLL: How many of you have seen this framework before?</a:t>
            </a:r>
          </a:p>
          <a:p>
            <a:pPr>
              <a:buFontTx/>
              <a:buChar char="•"/>
            </a:pPr>
            <a:r>
              <a:rPr lang="en-US" sz="1000" dirty="0" smtClean="0">
                <a:latin typeface="Times New Roman" pitchFamily="28" charset="0"/>
              </a:rPr>
              <a:t>Initially presented in Enacting Diverse Learning Environments.</a:t>
            </a:r>
          </a:p>
          <a:p>
            <a:pPr>
              <a:buFontTx/>
              <a:buChar char="•"/>
            </a:pPr>
            <a:r>
              <a:rPr lang="en-US" sz="1000" dirty="0" smtClean="0">
                <a:latin typeface="Times New Roman" pitchFamily="28" charset="0"/>
              </a:rPr>
              <a:t>Emerged from a review of the literature </a:t>
            </a:r>
          </a:p>
          <a:p>
            <a:pPr>
              <a:buFontTx/>
              <a:buChar char="•"/>
            </a:pPr>
            <a:r>
              <a:rPr lang="en-US" sz="1000" dirty="0" smtClean="0">
                <a:latin typeface="Times New Roman" pitchFamily="28" charset="0"/>
              </a:rPr>
              <a:t>Utilizing this framework, within the institutional context, there are 4 dimensions to the campus racial climate.</a:t>
            </a:r>
          </a:p>
          <a:p>
            <a:pPr>
              <a:buFontTx/>
              <a:buAutoNum type="arabicPeriod"/>
            </a:pPr>
            <a:r>
              <a:rPr lang="en-US" sz="1000" dirty="0" smtClean="0">
                <a:latin typeface="Times New Roman" pitchFamily="28" charset="0"/>
              </a:rPr>
              <a:t> Historical legacy of a campus whether it is (was) inclusive or exclusive.</a:t>
            </a:r>
          </a:p>
          <a:p>
            <a:pPr>
              <a:buFontTx/>
              <a:buAutoNum type="arabicPeriod"/>
            </a:pPr>
            <a:r>
              <a:rPr lang="en-US" sz="1000" dirty="0" smtClean="0">
                <a:latin typeface="Times New Roman" pitchFamily="28" charset="0"/>
              </a:rPr>
              <a:t> Compositional or structural diversity including the make-up of the students all the way through faculty. (numbers)</a:t>
            </a:r>
          </a:p>
          <a:p>
            <a:pPr>
              <a:buFontTx/>
              <a:buAutoNum type="arabicPeriod"/>
            </a:pPr>
            <a:r>
              <a:rPr lang="en-US" sz="1000" dirty="0" smtClean="0">
                <a:latin typeface="Times New Roman" pitchFamily="28" charset="0"/>
              </a:rPr>
              <a:t> Psychological climate includes the impact of discrimination and perceptions of the campus by students: for example whether it be hostile or welcoming. (how people feel)</a:t>
            </a:r>
          </a:p>
          <a:p>
            <a:pPr>
              <a:buFontTx/>
              <a:buAutoNum type="arabicPeriod"/>
            </a:pPr>
            <a:r>
              <a:rPr lang="en-US" sz="1000" dirty="0" smtClean="0">
                <a:latin typeface="Times New Roman" pitchFamily="28" charset="0"/>
              </a:rPr>
              <a:t> Some examples of the behavioral dimension include involvement with student organizations, social interaction, and campus race relations.  (interaction) Also, institutionally-sponsored practices also fall into this dimension.  As we will later see, these include such practices as an inclusive curriculum, and formalizing safe spaces for marginalized students.</a:t>
            </a:r>
          </a:p>
          <a:p>
            <a:pPr>
              <a:buFontTx/>
              <a:buChar char="•"/>
            </a:pPr>
            <a:r>
              <a:rPr lang="en-US" sz="1000" dirty="0" smtClean="0">
                <a:latin typeface="Times New Roman" pitchFamily="28" charset="0"/>
              </a:rPr>
              <a:t>While these four aspects are within the control of an institution, there are also external forces acting upon the campus racial climate such as government policies and the </a:t>
            </a:r>
            <a:r>
              <a:rPr lang="en-US" sz="1000" dirty="0" err="1" smtClean="0">
                <a:latin typeface="Times New Roman" pitchFamily="28" charset="0"/>
              </a:rPr>
              <a:t>sociohistorical</a:t>
            </a:r>
            <a:r>
              <a:rPr lang="en-US" sz="1000" dirty="0" smtClean="0">
                <a:latin typeface="Times New Roman" pitchFamily="28" charset="0"/>
              </a:rPr>
              <a:t> context.  After all, colleges and universities do not exist in vacuums and are very much influenced by external environments.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26. Please indicate how often at this institution</a:t>
            </a:r>
            <a:r>
              <a:rPr lang="en-US" baseline="0" dirty="0" smtClean="0"/>
              <a:t> you have: 5 = very often to 1 = Never</a:t>
            </a:r>
          </a:p>
          <a:p>
            <a:r>
              <a:rPr lang="en-US" baseline="0" dirty="0" smtClean="0"/>
              <a:t>Question 27. Please indicate how often you have experienced the following forms of bias/harassment/discrimination while at this institution: 5 = very often to 1 = never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26. Please indicate how often at this institution</a:t>
            </a:r>
            <a:r>
              <a:rPr lang="en-US" baseline="0" dirty="0" smtClean="0"/>
              <a:t> you have: 5 = very often to 1 = Never</a:t>
            </a:r>
          </a:p>
          <a:p>
            <a:r>
              <a:rPr lang="en-US" baseline="0" dirty="0" smtClean="0"/>
              <a:t>Question 27. Please indicate how often you have experienced the following forms of bias/</a:t>
            </a:r>
            <a:r>
              <a:rPr lang="en-US" baseline="0" dirty="0" err="1" smtClean="0"/>
              <a:t>harrassment</a:t>
            </a:r>
            <a:r>
              <a:rPr lang="en-US" baseline="0" dirty="0" smtClean="0"/>
              <a:t>/discrimination while at this institution: 5 = very often to 1 = never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14. To what extent have you experienced</a:t>
            </a:r>
            <a:r>
              <a:rPr lang="en-US" baseline="0" dirty="0" smtClean="0"/>
              <a:t> the following with students from a racial/ethnic group other than your own? 5 = Very often to 1 = Never</a:t>
            </a:r>
          </a:p>
          <a:p>
            <a:r>
              <a:rPr lang="en-US" baseline="0" dirty="0" smtClean="0"/>
              <a:t>Question 16. Indicate how often you have engaged in each of the following at this institution: 3 = Frequently to 1 = Not at 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36.  Please</a:t>
            </a:r>
            <a:r>
              <a:rPr lang="en-US" baseline="0" dirty="0" smtClean="0"/>
              <a:t> rate your satisfaction with this campus:  5 pt scale Very Satisfied – Very Dissatisfied (CMPSAT 06, 07, 09)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19. Indicate the extent to which you agree or disagree with the following. This institution:  4 = Strongly agree, 3 = Agree, 2 = Disagree, 1 = Strongly disagree  (DVRSCL02,03,05,07,09,10,12, CMPSAT08)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2F0933-58F7-48F1-A555-E507FB9D9CE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21.</a:t>
            </a:r>
            <a:r>
              <a:rPr lang="en-US" baseline="0" dirty="0" smtClean="0"/>
              <a:t>  Please indicate how often you have experienced the following in class at this institution – 5pt scale Very often, Often, Sometimes, Seldom, Never </a:t>
            </a:r>
            <a:r>
              <a:rPr lang="en-US" dirty="0" smtClean="0"/>
              <a:t>(CRSVAL01,</a:t>
            </a:r>
            <a:r>
              <a:rPr lang="en-US" baseline="0" dirty="0" smtClean="0"/>
              <a:t> 02, 03, 04, 05, 07)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13.  Please indicate the extent</a:t>
            </a:r>
            <a:r>
              <a:rPr lang="en-US" baseline="0" dirty="0" smtClean="0"/>
              <a:t> to which you agree or disagree with the following statements:  4 pt Strongly agree to Strongly disagree scale </a:t>
            </a:r>
            <a:r>
              <a:rPr lang="en-US" dirty="0" smtClean="0"/>
              <a:t>(COLOPN02, 04,</a:t>
            </a:r>
            <a:r>
              <a:rPr lang="en-US" baseline="0" dirty="0" smtClean="0"/>
              <a:t> 05, 07, 11, 13)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22. How many courses have you taken at this institution that included the</a:t>
            </a:r>
            <a:r>
              <a:rPr lang="en-US" baseline="0" dirty="0" smtClean="0"/>
              <a:t> following? 1 = None, 2 = One, 3 = 2-4, 4 = 5 or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Question 10. yes/no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Question 35. 5 = very often, 1 = never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GENACT07-13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95A5D5-A6E8-41AF-A346-46DFFCF3CC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11. Rate yourself on each of the following traits</a:t>
            </a:r>
            <a:r>
              <a:rPr lang="en-US" baseline="0" dirty="0" smtClean="0"/>
              <a:t> as compared with the average person your age.  We want the most accurate estimate of how you see yourself.  5 pt scale Highest 10% - Lowest 10% (RATE01-05)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35. </a:t>
            </a:r>
            <a:r>
              <a:rPr lang="en-US" baseline="0" dirty="0" smtClean="0"/>
              <a:t>5 pt scale Very often – Never (GENACT01 – 06)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</a:t>
            </a:r>
            <a:r>
              <a:rPr lang="en-US" baseline="0" dirty="0" smtClean="0"/>
              <a:t> 16. 3 = Frequently to 1 = Not at 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49857-4081-449A-8922-054D10FFEA4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16. 3 = Freq, 2 = Occasionally,</a:t>
            </a:r>
            <a:r>
              <a:rPr lang="en-US" baseline="0" dirty="0" smtClean="0"/>
              <a:t> </a:t>
            </a:r>
            <a:r>
              <a:rPr lang="en-US" dirty="0" smtClean="0"/>
              <a:t>1 = Not at 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29B84-A63C-468B-9243-0AC4B3BEC4E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855161F-A59E-4820-AFDE-BEFCE4CB48B8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149D2-62BD-4929-80E1-FFEB84326031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48063-142E-425E-B583-70DB199AA100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9E8033-A57D-413E-A0A8-63AF5BFE47A0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D6D7CE1-4158-413E-8725-1BF678B8E78E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518CA-02DD-43D6-9367-AB8EB986A1BB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7F932-F6F5-4021-A4EB-54693A599F51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46B4-8A38-4149-BE17-3311EE37AD7E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B122BA8-D9FC-49C0-84E2-26767BFBD808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76B0-A7A9-4726-98C1-3115D65CBBBD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6897995-1283-4C43-A613-91E04563AFF5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A308093-4746-4892-9593-E1C792BFEC4F}" type="datetime1">
              <a:rPr lang="en-US" smtClean="0"/>
              <a:pPr>
                <a:defRPr/>
              </a:pPr>
              <a:t>1/26/2011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998072E-74A9-4F79-9B7A-02420AAE0F75}" type="slidenum">
              <a:rPr lang="en-US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22DA-DD79-441A-B35E-11F2477525F8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209FD-0C42-43A8-B37D-A299BFDEF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BFD7B-37F3-432E-AC1C-6E105F3557FF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7EA3A9-63F0-4BE9-B01C-3E8E345E0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F2F0DA-969C-4FD8-887F-97DAF74D191B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3066AE-0E29-4C71-93E8-C80975ADF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A12C15-4CB1-4A9A-9F31-F938A0B1732F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AFA954-FBD7-4CE1-A37B-E15C03018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07F67-CFB9-43F4-9E58-B3915264BBBF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3DC9C-513E-4A95-83B8-0C3FA699B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D9E40-2601-4F44-A74F-41F8D770AFEF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266B887-9969-45EF-B21A-AFCCCD64830E}" type="slidenum">
              <a:rPr lang="en-US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606BD-4911-4035-9AEB-301EFA8A1C42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2477A-86FE-476A-853F-F98ACC885D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9F1C32E-C1DF-42E9-A9B5-A5B3148B6AF7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D161100C-1659-491D-B7ED-FD64C73EA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CCDB9-8A13-48B6-A72E-D72E22616AAC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85F2F-9586-4944-A45F-3056A7942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544E9-9EBD-4188-996F-2B100FD7E214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2A7F0-89BC-4E24-831F-07363EE3A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3A51A31-0F58-4EE1-98E1-14134C7591C2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815121-8497-4076-8F7A-839E93918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7AE4017-4D64-48EF-AA3A-CD1F6DF66607}" type="datetime1">
              <a:rPr lang="en-US" smtClean="0">
                <a:solidFill>
                  <a:srgbClr val="775F55"/>
                </a:solidFill>
              </a:rPr>
              <a:pPr>
                <a:defRPr/>
              </a:pPr>
              <a:t>1/26/2011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D09831CC-5064-4E54-AADE-C4DA03275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heri.ucla.edu/dle" TargetMode="External"/><Relationship Id="rId2" Type="http://schemas.openxmlformats.org/officeDocument/2006/relationships/hyperlink" Target="http://www.heri.ucla.ed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838200"/>
            <a:ext cx="8839200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Diverse learning environments </a:t>
            </a:r>
            <a:r>
              <a:rPr lang="en-US" dirty="0" smtClean="0"/>
              <a:t>Survey instrument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Introduction and Select </a:t>
            </a:r>
            <a:r>
              <a:rPr lang="en-US" dirty="0" smtClean="0"/>
              <a:t>factors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For Committees, Student Affairs </a:t>
            </a:r>
            <a:r>
              <a:rPr lang="en-US" smtClean="0"/>
              <a:t>Units, and </a:t>
            </a:r>
            <a:r>
              <a:rPr lang="en-US" dirty="0" smtClean="0"/>
              <a:t>Institutional Research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3733800"/>
            <a:ext cx="7848600" cy="1828800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Diverse Learning Environment Research Team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Higher Education Research Institute, </a:t>
            </a:r>
            <a:r>
              <a:rPr kumimoji="0" lang="en-US" sz="2000" b="1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Ucla</a:t>
            </a:r>
            <a:endParaRPr kumimoji="0" lang="en-US" sz="2000" b="1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Sylvia </a:t>
            </a:r>
            <a:r>
              <a:rPr kumimoji="0" lang="en-US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Hurtado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cap="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Lucy Arellano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Marcela</a:t>
            </a:r>
            <a:r>
              <a:rPr kumimoji="0" lang="en-US" sz="2000" b="0" i="0" u="none" strike="noStrike" kern="120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Cuellar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cap="all" baseline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Chelsea</a:t>
            </a:r>
            <a:r>
              <a:rPr lang="en-US" sz="2000" cap="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Guillermo Wann</a:t>
            </a:r>
            <a:endParaRPr kumimoji="0" lang="en-US" sz="20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15121-8497-4076-8F7A-839E939182F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Assess Diversity on Campus?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Move from reactive stance to proactive stance</a:t>
            </a:r>
          </a:p>
          <a:p>
            <a:r>
              <a:rPr lang="en-US" dirty="0" smtClean="0"/>
              <a:t>Research now demonstrates that diversity is an asset in learning—we need to know more about creating the conditions to optimize engagement and desired outcomes</a:t>
            </a:r>
          </a:p>
          <a:p>
            <a:r>
              <a:rPr lang="en-US" dirty="0" smtClean="0"/>
              <a:t>Understand the experiences of target populations to diminish inequity and improve experiences</a:t>
            </a:r>
          </a:p>
          <a:p>
            <a:r>
              <a:rPr lang="en-US" dirty="0" smtClean="0"/>
              <a:t>Understand how to improve services to meet student needs</a:t>
            </a:r>
          </a:p>
          <a:p>
            <a:pPr>
              <a:buNone/>
            </a:pPr>
            <a:r>
              <a:rPr lang="en-US" i="1" dirty="0" smtClean="0">
                <a:solidFill>
                  <a:srgbClr val="FF0000"/>
                </a:solidFill>
              </a:rPr>
              <a:t>Transformation is fostered by both external and a strong internal impetus for equity and improvement.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Conceptualization of Diverse Learning Environments and Assessment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Built </a:t>
            </a:r>
            <a:r>
              <a:rPr lang="en-US" dirty="0" smtClean="0"/>
              <a:t>on a growing body of research with diverse populations at the center</a:t>
            </a:r>
          </a:p>
          <a:p>
            <a:r>
              <a:rPr lang="en-US" dirty="0" smtClean="0"/>
              <a:t>Reviewed 90+ </a:t>
            </a:r>
            <a:r>
              <a:rPr lang="en-US" dirty="0" smtClean="0"/>
              <a:t>previous instruments used to assess diversity and </a:t>
            </a:r>
            <a:r>
              <a:rPr lang="en-US" dirty="0" smtClean="0"/>
              <a:t>campus climate</a:t>
            </a:r>
            <a:endParaRPr lang="en-US" dirty="0" smtClean="0"/>
          </a:p>
          <a:p>
            <a:r>
              <a:rPr lang="en-US" dirty="0" smtClean="0"/>
              <a:t>Built </a:t>
            </a:r>
            <a:r>
              <a:rPr lang="en-US" dirty="0" smtClean="0"/>
              <a:t>on previous models of the environment, multiple contexts of student experience</a:t>
            </a:r>
          </a:p>
          <a:p>
            <a:r>
              <a:rPr lang="en-US" dirty="0" smtClean="0"/>
              <a:t>Built </a:t>
            </a:r>
            <a:r>
              <a:rPr lang="en-US" dirty="0" smtClean="0"/>
              <a:t>a survey that linked climate (perceptions and behaviors), practices (what institutions do) with student outcomes</a:t>
            </a:r>
          </a:p>
          <a:p>
            <a:pPr>
              <a:buNone/>
            </a:pPr>
            <a:r>
              <a:rPr lang="en-US" i="1" dirty="0" smtClean="0">
                <a:solidFill>
                  <a:srgbClr val="FF0000"/>
                </a:solidFill>
              </a:rPr>
              <a:t>Diversity is embedded in the core educational and public service mission of the institution.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600" dirty="0" smtClean="0"/>
              <a:t>DLE Instrument</a:t>
            </a:r>
            <a:endParaRPr lang="en-US" sz="3600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0F5C1A8-F837-4AB1-AAC4-F17997597204}" type="slidenum">
              <a:rPr lang="en-US" sz="1400">
                <a:solidFill>
                  <a:schemeClr val="folHlink"/>
                </a:solidFill>
                <a:latin typeface="Times New Roman" pitchFamily="28" charset="0"/>
              </a:rPr>
              <a:pPr/>
              <a:t>4</a:t>
            </a:fld>
            <a:endParaRPr lang="en-US" sz="1400">
              <a:solidFill>
                <a:schemeClr val="folHlink"/>
              </a:solidFill>
              <a:latin typeface="Times New Roman" pitchFamily="28" charset="0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Integrated assessment of climate, diversity practice, and outcomes</a:t>
            </a:r>
          </a:p>
          <a:p>
            <a:r>
              <a:rPr lang="en-US" dirty="0"/>
              <a:t>Inclusive of diverse social identities</a:t>
            </a:r>
          </a:p>
          <a:p>
            <a:r>
              <a:rPr lang="en-US" dirty="0"/>
              <a:t>Modules targeting specific topics</a:t>
            </a:r>
          </a:p>
          <a:p>
            <a:r>
              <a:rPr lang="en-US" dirty="0"/>
              <a:t>Longitudinal, or encourage its use linked with other student data</a:t>
            </a:r>
          </a:p>
          <a:p>
            <a:r>
              <a:rPr lang="en-US" dirty="0"/>
              <a:t>Widely available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fld id="{48804125-23BC-4F70-9B35-CE9CBB2A5B27}" type="slidenum">
              <a:rPr lang="en-US" smtClean="0">
                <a:latin typeface="Times New Roman" pitchFamily="28" charset="0"/>
              </a:rPr>
              <a:pPr/>
              <a:t>5</a:t>
            </a:fld>
            <a:endParaRPr lang="en-US" smtClean="0">
              <a:latin typeface="Times New Roman" pitchFamily="2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78700" cy="914400"/>
          </a:xfrm>
          <a:solidFill>
            <a:schemeClr val="tx1"/>
          </a:solidFill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Campus Climate for Diversity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2057400"/>
            <a:ext cx="9144000" cy="4800600"/>
          </a:xfrm>
          <a:prstGeom prst="rect">
            <a:avLst/>
          </a:prstGeom>
          <a:solidFill>
            <a:srgbClr val="97B6E3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371600" y="2895600"/>
            <a:ext cx="2590800" cy="1219200"/>
          </a:xfrm>
          <a:prstGeom prst="rect">
            <a:avLst/>
          </a:prstGeom>
          <a:solidFill>
            <a:srgbClr val="FFFFFF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chemeClr val="folHlink"/>
                </a:solidFill>
                <a:latin typeface="+mn-lt"/>
              </a:rPr>
              <a:t>Historical Legacy of Inclusion/Exclusion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371600" y="4572000"/>
            <a:ext cx="2590800" cy="990600"/>
          </a:xfrm>
          <a:prstGeom prst="rect">
            <a:avLst/>
          </a:prstGeom>
          <a:solidFill>
            <a:srgbClr val="FFFFFF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folHlink"/>
                </a:solidFill>
                <a:latin typeface="+mn-lt"/>
              </a:rPr>
              <a:t>Psychological Climate</a:t>
            </a:r>
          </a:p>
          <a:p>
            <a:pPr algn="ctr">
              <a:defRPr/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(Perceptions)</a:t>
            </a:r>
            <a:endParaRPr lang="en-US" sz="1800" b="1" dirty="0">
              <a:solidFill>
                <a:schemeClr val="folHlink"/>
              </a:solidFill>
              <a:latin typeface="+mn-lt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876800" y="4572000"/>
            <a:ext cx="2590800" cy="990600"/>
          </a:xfrm>
          <a:prstGeom prst="rect">
            <a:avLst/>
          </a:prstGeom>
          <a:solidFill>
            <a:srgbClr val="FFFFFF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folHlink"/>
                </a:solidFill>
                <a:latin typeface="+mn-lt"/>
              </a:rPr>
              <a:t>Behavioral Dimension</a:t>
            </a:r>
          </a:p>
          <a:p>
            <a:pPr algn="ctr">
              <a:defRPr/>
            </a:pPr>
            <a:r>
              <a:rPr lang="en-US" sz="1600" b="1" i="1" dirty="0">
                <a:solidFill>
                  <a:srgbClr val="000000"/>
                </a:solidFill>
                <a:latin typeface="+mn-lt"/>
              </a:rPr>
              <a:t>(Interactions and Practices)</a:t>
            </a:r>
            <a:endParaRPr lang="en-US" sz="1600" b="1" dirty="0">
              <a:solidFill>
                <a:schemeClr val="folHlink"/>
              </a:solidFill>
              <a:latin typeface="+mn-lt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876800" y="2895600"/>
            <a:ext cx="2590800" cy="1219200"/>
          </a:xfrm>
          <a:prstGeom prst="rect">
            <a:avLst/>
          </a:prstGeom>
          <a:solidFill>
            <a:srgbClr val="FFFFFF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folHlink"/>
                </a:solidFill>
                <a:latin typeface="+mn-lt"/>
              </a:rPr>
              <a:t>Structural Diversity</a:t>
            </a:r>
          </a:p>
          <a:p>
            <a:pPr algn="ctr">
              <a:defRPr/>
            </a:pPr>
            <a:r>
              <a:rPr lang="en-US" sz="1800" b="1" i="1" dirty="0">
                <a:solidFill>
                  <a:srgbClr val="000000"/>
                </a:solidFill>
                <a:latin typeface="+mn-lt"/>
              </a:rPr>
              <a:t>(The Numbers)</a:t>
            </a:r>
          </a:p>
        </p:txBody>
      </p:sp>
      <p:cxnSp>
        <p:nvCxnSpPr>
          <p:cNvPr id="27" name="Straight Arrow Connector 26"/>
          <p:cNvCxnSpPr>
            <a:cxnSpLocks noChangeShapeType="1"/>
            <a:stCxn id="23" idx="3"/>
          </p:cNvCxnSpPr>
          <p:nvPr/>
        </p:nvCxnSpPr>
        <p:spPr bwMode="auto">
          <a:xfrm>
            <a:off x="3962400" y="3505200"/>
            <a:ext cx="83820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>
            <a:off x="3886200" y="4114800"/>
            <a:ext cx="1066800" cy="533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10800000" flipV="1">
            <a:off x="3962400" y="4114800"/>
            <a:ext cx="1066800" cy="6858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30" name="Straight Arrow Connector 29"/>
          <p:cNvCxnSpPr>
            <a:cxnSpLocks noChangeShapeType="1"/>
            <a:stCxn id="24" idx="3"/>
            <a:endCxn id="25" idx="1"/>
          </p:cNvCxnSpPr>
          <p:nvPr/>
        </p:nvCxnSpPr>
        <p:spPr bwMode="auto">
          <a:xfrm>
            <a:off x="3962400" y="5067300"/>
            <a:ext cx="914400" cy="158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31" name="Straight Arrow Connector 30"/>
          <p:cNvCxnSpPr>
            <a:cxnSpLocks noChangeShapeType="1"/>
            <a:stCxn id="23" idx="2"/>
            <a:endCxn id="24" idx="0"/>
          </p:cNvCxnSpPr>
          <p:nvPr/>
        </p:nvCxnSpPr>
        <p:spPr bwMode="auto">
          <a:xfrm rot="5400000">
            <a:off x="2438400" y="4343400"/>
            <a:ext cx="457200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32" name="Straight Arrow Connector 31"/>
          <p:cNvCxnSpPr>
            <a:cxnSpLocks noChangeShapeType="1"/>
            <a:stCxn id="26" idx="2"/>
            <a:endCxn id="25" idx="0"/>
          </p:cNvCxnSpPr>
          <p:nvPr/>
        </p:nvCxnSpPr>
        <p:spPr bwMode="auto">
          <a:xfrm rot="5400000">
            <a:off x="5943600" y="4343400"/>
            <a:ext cx="457200" cy="158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sp>
        <p:nvSpPr>
          <p:cNvPr id="7183" name="TextBox 19"/>
          <p:cNvSpPr txBox="1">
            <a:spLocks noChangeArrowheads="1"/>
          </p:cNvSpPr>
          <p:nvPr/>
        </p:nvSpPr>
        <p:spPr bwMode="auto">
          <a:xfrm>
            <a:off x="609600" y="1524000"/>
            <a:ext cx="350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eorgia" pitchFamily="28" charset="0"/>
              </a:rPr>
              <a:t>Government/Policy Context</a:t>
            </a:r>
          </a:p>
        </p:txBody>
      </p:sp>
      <p:sp>
        <p:nvSpPr>
          <p:cNvPr id="7184" name="TextBox 20"/>
          <p:cNvSpPr txBox="1">
            <a:spLocks noChangeArrowheads="1"/>
          </p:cNvSpPr>
          <p:nvPr/>
        </p:nvSpPr>
        <p:spPr bwMode="auto">
          <a:xfrm>
            <a:off x="5334000" y="15240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Georgia" pitchFamily="28" charset="0"/>
              </a:rPr>
              <a:t>Sociohistorical Context</a:t>
            </a:r>
          </a:p>
        </p:txBody>
      </p: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rot="16200000" flipH="1">
            <a:off x="1899444" y="1910556"/>
            <a:ext cx="620712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5400000">
            <a:off x="6858000" y="1905000"/>
            <a:ext cx="609600" cy="609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sp>
        <p:nvSpPr>
          <p:cNvPr id="7187" name="TextBox 25"/>
          <p:cNvSpPr txBox="1">
            <a:spLocks noChangeArrowheads="1"/>
          </p:cNvSpPr>
          <p:nvPr/>
        </p:nvSpPr>
        <p:spPr bwMode="auto">
          <a:xfrm>
            <a:off x="2590800" y="6473825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>
                <a:latin typeface="Georgia" pitchFamily="28" charset="0"/>
              </a:rPr>
              <a:t>(Hurtado, Milem, Clayton-Pedersen, &amp; Allen, 1999)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Survey development was based on research on diverse student populations which led to a framework</a:t>
            </a:r>
          </a:p>
          <a:p>
            <a:r>
              <a:rPr lang="en-US" dirty="0" smtClean="0"/>
              <a:t>Campus should link climate with actual programs and practices, and student participation in educational activity associated with diversity</a:t>
            </a:r>
          </a:p>
          <a:p>
            <a:r>
              <a:rPr lang="en-US" dirty="0" smtClean="0"/>
              <a:t>The next slide provides the framework with examples of items from the survey (indicated in red)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0815121-8497-4076-8F7A-839E939182F8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Acrobat Document" r:id="rId3" imgW="7128000" imgH="55080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Key Survey Themes and Constructs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4191000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 smtClean="0"/>
              <a:t>Discrimination </a:t>
            </a:r>
            <a:r>
              <a:rPr lang="en-US" sz="4200" dirty="0" smtClean="0"/>
              <a:t>and Harassment </a:t>
            </a:r>
          </a:p>
          <a:p>
            <a:r>
              <a:rPr lang="en-US" sz="4200" dirty="0" smtClean="0"/>
              <a:t>Positive Cross-racial Interaction </a:t>
            </a:r>
          </a:p>
          <a:p>
            <a:r>
              <a:rPr lang="en-US" sz="4200" dirty="0" smtClean="0"/>
              <a:t>Negative Cross-racial Interaction </a:t>
            </a:r>
          </a:p>
          <a:p>
            <a:r>
              <a:rPr lang="en-US" sz="4200" dirty="0" smtClean="0"/>
              <a:t>Institutional Commitment to Diversity </a:t>
            </a:r>
          </a:p>
          <a:p>
            <a:r>
              <a:rPr lang="en-US" sz="4200" dirty="0" smtClean="0"/>
              <a:t>Academic Validation in the Classroom </a:t>
            </a:r>
          </a:p>
          <a:p>
            <a:r>
              <a:rPr lang="en-US" sz="4200" dirty="0" smtClean="0"/>
              <a:t>Satisfaction with Diverse Perspectives </a:t>
            </a:r>
          </a:p>
          <a:p>
            <a:r>
              <a:rPr lang="en-US" sz="4200" dirty="0" smtClean="0"/>
              <a:t>Student Financial Difficulty </a:t>
            </a:r>
          </a:p>
          <a:p>
            <a:r>
              <a:rPr lang="en-US" sz="4200" dirty="0" smtClean="0"/>
              <a:t>Interpersonal Validation </a:t>
            </a:r>
          </a:p>
          <a:p>
            <a:r>
              <a:rPr lang="en-US" sz="4200" dirty="0" smtClean="0"/>
              <a:t>Sense of Belonging 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4267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Student Participation in:</a:t>
            </a:r>
            <a:endParaRPr lang="en-US" b="1" dirty="0" smtClean="0"/>
          </a:p>
          <a:p>
            <a:r>
              <a:rPr lang="en-US" dirty="0" smtClean="0"/>
              <a:t>Curriculum </a:t>
            </a:r>
            <a:r>
              <a:rPr lang="en-US" dirty="0" smtClean="0"/>
              <a:t>of Inclusion </a:t>
            </a:r>
          </a:p>
          <a:p>
            <a:r>
              <a:rPr lang="en-US" dirty="0" smtClean="0"/>
              <a:t>Co-Curricular Diversity Activities </a:t>
            </a:r>
          </a:p>
          <a:p>
            <a:r>
              <a:rPr lang="en-US" dirty="0" smtClean="0"/>
              <a:t>Navigational Action </a:t>
            </a:r>
          </a:p>
          <a:p>
            <a:r>
              <a:rPr lang="en-US" dirty="0" smtClean="0"/>
              <a:t>Student Support Services </a:t>
            </a:r>
          </a:p>
          <a:p>
            <a:pPr>
              <a:buNone/>
            </a:pPr>
            <a:r>
              <a:rPr lang="en-US" b="1" dirty="0" smtClean="0"/>
              <a:t>Select Outcomes:</a:t>
            </a:r>
            <a:endParaRPr lang="en-US" b="1" dirty="0" smtClean="0"/>
          </a:p>
          <a:p>
            <a:r>
              <a:rPr lang="en-US" dirty="0" smtClean="0"/>
              <a:t>Integration of Learning </a:t>
            </a:r>
          </a:p>
          <a:p>
            <a:r>
              <a:rPr lang="en-US" dirty="0" smtClean="0"/>
              <a:t>Habits of Mind </a:t>
            </a:r>
          </a:p>
          <a:p>
            <a:r>
              <a:rPr lang="en-US" dirty="0" smtClean="0"/>
              <a:t>Pluralistic Orientation </a:t>
            </a:r>
          </a:p>
          <a:p>
            <a:r>
              <a:rPr lang="en-US" dirty="0" smtClean="0"/>
              <a:t>Social Action </a:t>
            </a:r>
          </a:p>
          <a:p>
            <a:r>
              <a:rPr lang="en-US" dirty="0" smtClean="0"/>
              <a:t>Civic Engagement </a:t>
            </a:r>
          </a:p>
          <a:p>
            <a:r>
              <a:rPr lang="en-US" dirty="0" smtClean="0"/>
              <a:t>Student Enrollment Mobility </a:t>
            </a:r>
            <a:r>
              <a:rPr lang="en-US" dirty="0" smtClean="0"/>
              <a:t>(Patterns and Reasons)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Climate (Perceptions, Behaviors)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Practices  and Outcomes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962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Harassment</a:t>
            </a:r>
          </a:p>
          <a:p>
            <a:r>
              <a:rPr lang="en-US" dirty="0" smtClean="0"/>
              <a:t>Microaggressions</a:t>
            </a:r>
          </a:p>
          <a:p>
            <a:r>
              <a:rPr lang="en-US" dirty="0" smtClean="0"/>
              <a:t>Positive Cross-Racial Interactions</a:t>
            </a:r>
          </a:p>
          <a:p>
            <a:r>
              <a:rPr lang="en-US" dirty="0" smtClean="0"/>
              <a:t>Negative Cross-Racial Interactions</a:t>
            </a:r>
          </a:p>
          <a:p>
            <a:r>
              <a:rPr lang="en-US" dirty="0" smtClean="0"/>
              <a:t>Satisfaction with Diverse Perspectives on Campus</a:t>
            </a:r>
          </a:p>
          <a:p>
            <a:r>
              <a:rPr lang="en-US" dirty="0" smtClean="0"/>
              <a:t>Institutional Commitment to Diversity</a:t>
            </a:r>
          </a:p>
          <a:p>
            <a:r>
              <a:rPr lang="en-US" dirty="0" smtClean="0"/>
              <a:t>Student Financial Difficulty</a:t>
            </a:r>
          </a:p>
          <a:p>
            <a:r>
              <a:rPr lang="en-US" dirty="0" smtClean="0"/>
              <a:t>Academic Validation in the Classroom</a:t>
            </a:r>
          </a:p>
          <a:p>
            <a:r>
              <a:rPr lang="en-US" dirty="0" smtClean="0"/>
              <a:t>General Interpersonal Validation</a:t>
            </a:r>
          </a:p>
          <a:p>
            <a:r>
              <a:rPr lang="en-US" dirty="0" smtClean="0"/>
              <a:t>Sense of Belonging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815121-8497-4076-8F7A-839E939182F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3124200"/>
          <a:ext cx="8153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0105"/>
                <a:gridCol w="27932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Reported</a:t>
                      </a:r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 an incident of discrimination to a campus authority</a:t>
                      </a:r>
                      <a:endParaRPr 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.685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Threats of physical violence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.912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Physical assaults</a:t>
                      </a:r>
                      <a:r>
                        <a:rPr lang="en-US" sz="1700" baseline="0" dirty="0" smtClean="0"/>
                        <a:t> or injuries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.935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Anonymous phone calls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.844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Damage to personal property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.794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715000"/>
          <a:ext cx="457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0.958; CFI = 0.961; RMSEA = 0.047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 smtClean="0"/>
              <a:t>Harassment (</a:t>
            </a:r>
            <a:r>
              <a:rPr lang="el-GR" sz="4000" dirty="0" smtClean="0"/>
              <a:t>α</a:t>
            </a:r>
            <a:r>
              <a:rPr lang="en-US" sz="4000" dirty="0" smtClean="0"/>
              <a:t> = 0.917)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indicate how often at this institution you have:</a:t>
            </a:r>
          </a:p>
          <a:p>
            <a:endParaRPr lang="en-US" dirty="0" smtClean="0"/>
          </a:p>
          <a:p>
            <a:r>
              <a:rPr lang="en-US" dirty="0" smtClean="0"/>
              <a:t>Please indicate how often you have experienced the following forms of bias/harassment/discrimination while at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3124200"/>
          <a:ext cx="5486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9657"/>
                <a:gridCol w="27867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Scale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i="1" dirty="0" smtClean="0"/>
                        <a:t>n = 4,525</a:t>
                      </a:r>
                      <a:r>
                        <a:rPr lang="en-US" sz="1700" baseline="0" dirty="0" smtClean="0"/>
                        <a:t> (%)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4,025 (89.0%)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Seldom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244 (5.4%)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Sometimes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143 (3.2%)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Often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76 (1.7%)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Very Often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37 (0.8%)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 smtClean="0"/>
              <a:t>Reporting Discrimination: Frequencies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indicate how often at this institution you have:</a:t>
            </a:r>
          </a:p>
          <a:p>
            <a:endParaRPr lang="en-US" dirty="0" smtClean="0"/>
          </a:p>
          <a:p>
            <a:r>
              <a:rPr lang="en-US" dirty="0" smtClean="0"/>
              <a:t>Reported an incident of discrimination to a campus authority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311400"/>
          <a:ext cx="84582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550"/>
                <a:gridCol w="16446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Witnessed discrimination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.758/.750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Been mistaken as a member of a racial/ethnic group that is not your own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.454/.444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Heard insensitive or disparaging remarks from students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.685/.644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Heard insensitive or disparaging remarks from faculty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.751/.677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Heard insensitive or disparaging remarks from staff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.741/.664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Verbal comments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.775/.792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Written comments (e.g. emails, texts, writing on walls, etc.)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.753/.762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Exclusion (e.g. from gatherings, events, etc.)</a:t>
                      </a:r>
                      <a:endParaRPr 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.716/.746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Offensive visual images or items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.735/.733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6096000"/>
          <a:ext cx="5867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.698/.955; CFI = .700/.958; RMSEA = .138/.056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 smtClean="0"/>
              <a:t>Microaggressions (</a:t>
            </a:r>
            <a:r>
              <a:rPr lang="el-GR" sz="4000" dirty="0" smtClean="0"/>
              <a:t>α</a:t>
            </a:r>
            <a:r>
              <a:rPr lang="en-US" sz="4000" dirty="0" smtClean="0"/>
              <a:t> = 0.889)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1438870"/>
            <a:ext cx="731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Please indicate how often at this institution you have:</a:t>
            </a:r>
          </a:p>
          <a:p>
            <a:r>
              <a:rPr lang="en-US" dirty="0" smtClean="0"/>
              <a:t>Please indicate how often you have experienced the following forms of bias/harassment/discrimination while at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413000"/>
          <a:ext cx="84582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550"/>
                <a:gridCol w="16446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Attended events sponsored by other racial/ethnic groups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.585/.557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Dined or shared a meal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.755/.712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Had meaningful and honest discussions about race/ethnic relations outside of class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.776/.764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Shared personal feelings and problems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.793/.803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Had intellectual discussions outside of class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.803/.823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Studied or prepared for class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.644/.652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Socialized or partied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.702/.666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Made an effort to get to know people from diverse backgrounds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.513/.519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4770" y="6040120"/>
          <a:ext cx="545123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12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.955/.980; CFI = .957/.981; RMSEA = .085/.060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52400"/>
            <a:ext cx="8534400" cy="9906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Positive Cross-Racial Interactions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l-GR" dirty="0" smtClean="0"/>
              <a:t>α</a:t>
            </a:r>
            <a:r>
              <a:rPr lang="en-US" dirty="0" smtClean="0"/>
              <a:t> =0.882)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5240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what extent have you experienced the following with students from a racial/ethnic group other than your own?</a:t>
            </a:r>
          </a:p>
          <a:p>
            <a:r>
              <a:rPr lang="en-US" dirty="0" smtClean="0"/>
              <a:t>Indicate how often you have engaged in each of the following at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590800"/>
          <a:ext cx="81534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8750"/>
                <a:gridCol w="16446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Atmosphere for political differences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.874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Atmosphere for religious differences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.889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Campus-wide respect for the expression of diverse beliefs and experiences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.745</a:t>
                      </a:r>
                      <a:endParaRPr lang="en-US" sz="17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562600"/>
          <a:ext cx="4267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1.000; CFI = </a:t>
                      </a:r>
                      <a:r>
                        <a:rPr lang="en-US" dirty="0" err="1" smtClean="0"/>
                        <a:t>na</a:t>
                      </a:r>
                      <a:r>
                        <a:rPr lang="en-US" dirty="0" smtClean="0"/>
                        <a:t>; RMSEA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= </a:t>
                      </a:r>
                      <a:r>
                        <a:rPr lang="en-US" baseline="0" dirty="0" err="1" smtClean="0"/>
                        <a:t>na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52400"/>
            <a:ext cx="8534400" cy="990600"/>
          </a:xfrm>
        </p:spPr>
        <p:txBody>
          <a:bodyPr>
            <a:noAutofit/>
          </a:bodyPr>
          <a:lstStyle/>
          <a:p>
            <a:pPr lvl="0"/>
            <a:r>
              <a:rPr lang="en-US" sz="4000" dirty="0" smtClean="0"/>
              <a:t>Satisfaction with Diverse Perspectives on Campus (</a:t>
            </a:r>
            <a:r>
              <a:rPr lang="el-GR" sz="4000" dirty="0" smtClean="0"/>
              <a:t>α</a:t>
            </a:r>
            <a:r>
              <a:rPr lang="en-US" sz="4000" dirty="0" smtClean="0"/>
              <a:t> = 0.873)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828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rate your satisfaction with this campus: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85800" y="2286000"/>
          <a:ext cx="80772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0967"/>
                <a:gridCol w="16562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Has a long standing commitment to diversity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.745/.651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Accurately reflects the diversity of the student body in publications (e.g. brochures, website, etc.)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.725/.631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Rewards staff and faculty for their participation in diversity efforts</a:t>
                      </a:r>
                      <a:endParaRPr kumimoji="0"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.650/.666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Appreciates differences in sexual orientation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.682/.711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Promotes the appreciation of cultural differences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.706/.698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Has campus administrators who regularly speak about the value of diversity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.638/.724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Promotes the understanding of gender differences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.624/.665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5943600"/>
          <a:ext cx="592015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015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.892</a:t>
                      </a:r>
                      <a:r>
                        <a:rPr lang="en-US" dirty="0" smtClean="0"/>
                        <a:t>/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958; </a:t>
                      </a:r>
                      <a:r>
                        <a:rPr lang="en-US" dirty="0" smtClean="0"/>
                        <a:t>CFI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.893</a:t>
                      </a:r>
                      <a:r>
                        <a:rPr lang="en-US" dirty="0" smtClean="0"/>
                        <a:t>/.959;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.118</a:t>
                      </a:r>
                      <a:r>
                        <a:rPr lang="en-US" dirty="0" smtClean="0"/>
                        <a:t>/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.079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8"/>
          <p:cNvSpPr txBox="1">
            <a:spLocks/>
          </p:cNvSpPr>
          <p:nvPr/>
        </p:nvSpPr>
        <p:spPr>
          <a:xfrm>
            <a:off x="533400" y="152400"/>
            <a:ext cx="8305800" cy="9906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Institutional Commitment to Diversity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</a:t>
            </a:r>
            <a:r>
              <a:rPr lang="el-G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= </a:t>
            </a: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.857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E42209FD-0C42-43A8-B37D-A299BFDEFF2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16764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Indicate the extent to which you agree or disagree with the following.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2133600"/>
          <a:ext cx="83058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0784"/>
                <a:gridCol w="16150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Instructors were able to determine my level of understanding of course material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.753/.776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Instructors provided me with feedback that helped me judge my progress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.818/.842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 feel like my contributions were valued in class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.810/.811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Instructors encouraged me to meet with them after or outside of class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.651/.582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Instructors encouraged me to ask questions and participate in discussions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.717/.673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Instructors showed concern about my progress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.611/.588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5867400"/>
          <a:ext cx="586153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15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.927/.986; CFI = .928/.986;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.126/.062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Autofit/>
          </a:bodyPr>
          <a:lstStyle/>
          <a:p>
            <a:pPr lvl="0"/>
            <a:r>
              <a:rPr lang="en-US" sz="4000" dirty="0" smtClean="0"/>
              <a:t>Academic Validation in the Classroom (</a:t>
            </a:r>
            <a:r>
              <a:rPr lang="el-GR" sz="4000" dirty="0" smtClean="0"/>
              <a:t>α</a:t>
            </a:r>
            <a:r>
              <a:rPr lang="en-US" sz="4000" dirty="0" smtClean="0"/>
              <a:t> = .863)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16002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indicate how often you have experienced the following </a:t>
            </a:r>
            <a:r>
              <a:rPr lang="en-US" u="sng" dirty="0" smtClean="0"/>
              <a:t>in</a:t>
            </a:r>
            <a:r>
              <a:rPr lang="en-US" dirty="0" smtClean="0"/>
              <a:t> </a:t>
            </a:r>
            <a:r>
              <a:rPr lang="en-US" u="sng" dirty="0" smtClean="0"/>
              <a:t>class</a:t>
            </a:r>
            <a:r>
              <a:rPr lang="en-US" dirty="0" smtClean="0"/>
              <a:t> at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438400"/>
          <a:ext cx="84582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/>
                <a:gridCol w="198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Faculty empower me to learn here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.552/.598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At least one staff member has taken an interest in my development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.882/.764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Faculty believe in my potential to succeed academically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.763/.830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Staff encourage me to get involved in campus activities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.509/.564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Staff recognize my achievements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.673/.721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At least one faculty member has taken an interest in my development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.891/.773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486400"/>
          <a:ext cx="56387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.924/.979; CFI = .924/.979;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.127/.071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990600"/>
          </a:xfrm>
        </p:spPr>
        <p:txBody>
          <a:bodyPr>
            <a:noAutofit/>
          </a:bodyPr>
          <a:lstStyle/>
          <a:p>
            <a:pPr lvl="0"/>
            <a:r>
              <a:rPr lang="en-US" sz="4000" dirty="0" smtClean="0"/>
              <a:t>General Interpersonal Validation</a:t>
            </a:r>
            <a:br>
              <a:rPr lang="en-US" sz="4000" dirty="0" smtClean="0"/>
            </a:br>
            <a:r>
              <a:rPr lang="en-US" sz="4000" dirty="0" smtClean="0"/>
              <a:t>(</a:t>
            </a:r>
            <a:r>
              <a:rPr lang="el-GR" sz="4000" dirty="0" smtClean="0"/>
              <a:t>α</a:t>
            </a:r>
            <a:r>
              <a:rPr lang="en-US" sz="4000" dirty="0" smtClean="0"/>
              <a:t> = .862)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7526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indicate the extent to which you agree or disagree with the following statements: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General Interpersonal Validation: Pilot 4-year</a:t>
            </a:r>
            <a:br>
              <a:rPr lang="en-US" sz="3600" dirty="0" smtClean="0"/>
            </a:br>
            <a:r>
              <a:rPr lang="en-US" sz="2800" dirty="0" smtClean="0"/>
              <a:t>Percentage “agree or agree strongly”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9144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7724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Curriculum of Inclusion</a:t>
            </a:r>
          </a:p>
          <a:p>
            <a:r>
              <a:rPr lang="en-US" dirty="0" smtClean="0"/>
              <a:t>Co-Curricular Diversity Activities (Campus-Facilitated)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815121-8497-4076-8F7A-839E939182F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286000"/>
          <a:ext cx="84582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550"/>
                <a:gridCol w="16446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Materials/readings on gender issues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.715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Material/readings on issues of oppression as a system of power and dominance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.775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Serving communities in need (e.g. service learning)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.578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Material/readings on race and ethnicity issues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.824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Opportunities for intensive dialogue between students with different backgrounds and beliefs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.635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Materials/readings on issues of privilege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.705</a:t>
                      </a:r>
                      <a:endParaRPr lang="en-US" sz="17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791200"/>
          <a:ext cx="4114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.987; CFI = .988;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.056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 smtClean="0"/>
              <a:t>Curriculum of Inclusion (</a:t>
            </a:r>
            <a:r>
              <a:rPr lang="el-GR" sz="4000" dirty="0" smtClean="0"/>
              <a:t>α</a:t>
            </a:r>
            <a:r>
              <a:rPr lang="en-US" sz="4000" dirty="0" smtClean="0"/>
              <a:t> = 0.854)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many courses have you taken at this institution that included the following?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2438400"/>
          <a:ext cx="82296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9400"/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Items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Attended presentations, performances, and art exhibits on diversity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.637/.649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Attended debates or panels about diversity issues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.797/.810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ongoing campus-organized discussions on racial/ethnic issues (e.g. intergroup dialogue)</a:t>
                      </a:r>
                      <a:endParaRPr kumimoji="0"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.854/.866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the Lesbian, Gay, Bisexual, and Transgender Center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.762/.729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the Ethnic or Cultural Center activities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.844/.848</a:t>
                      </a: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the Women’s/Men’s Center activities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.809/.782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5867400"/>
          <a:ext cx="5486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.964/.981; CFI = .965/.982;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.079/.062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8"/>
          <p:cNvSpPr txBox="1">
            <a:spLocks/>
          </p:cNvSpPr>
          <p:nvPr/>
        </p:nvSpPr>
        <p:spPr>
          <a:xfrm>
            <a:off x="533400" y="152400"/>
            <a:ext cx="8458200" cy="9906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Co-Curricular Diversity Activities (Campus-Facilitated) (</a:t>
            </a:r>
            <a:r>
              <a:rPr lang="el-GR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= </a:t>
            </a: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.903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16002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Since entering this institution have you:</a:t>
            </a:r>
          </a:p>
          <a:p>
            <a:r>
              <a:rPr lang="en-US" dirty="0" smtClean="0"/>
              <a:t>Since entering this institution, how often have you done the following?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Integration of Learning</a:t>
            </a:r>
          </a:p>
          <a:p>
            <a:r>
              <a:rPr lang="en-US" dirty="0" smtClean="0"/>
              <a:t>Pluralistic Orientation</a:t>
            </a:r>
          </a:p>
          <a:p>
            <a:r>
              <a:rPr lang="en-US" dirty="0" smtClean="0"/>
              <a:t>Social Action Engagement</a:t>
            </a:r>
          </a:p>
          <a:p>
            <a:r>
              <a:rPr lang="en-US" dirty="0" smtClean="0"/>
              <a:t>Civic Action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815121-8497-4076-8F7A-839E939182F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732024"/>
          <a:ext cx="8077200" cy="229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2550"/>
                <a:gridCol w="164465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Ability to see the world from someone else's perspective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.621/.589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Tolerance of others with different beliefs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.678/.752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Openness to having my own views challenged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.697/.672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Ability to discuss and negotiate controversial issues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.650/.728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Ability to work cooperatively with diverse people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.628/.607</a:t>
                      </a:r>
                      <a:endParaRPr lang="en-US" sz="17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506720"/>
          <a:ext cx="5638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.955/.990; </a:t>
                      </a:r>
                      <a:r>
                        <a:rPr lang="en-US" dirty="0" smtClean="0"/>
                        <a:t>CFI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.954/.991;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dirty="0" smtClean="0"/>
                        <a:t>RMSEA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.103/.052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Pluralistic Orientation (</a:t>
            </a:r>
            <a:r>
              <a:rPr lang="el-GR" sz="4000" dirty="0" smtClean="0">
                <a:cs typeface="Lucida Sans Unicode"/>
              </a:rPr>
              <a:t>α</a:t>
            </a:r>
            <a:r>
              <a:rPr lang="en-US" sz="4000" dirty="0" smtClean="0">
                <a:cs typeface="Lucida Sans Unicode"/>
              </a:rPr>
              <a:t> = </a:t>
            </a:r>
            <a:r>
              <a:rPr lang="en-US" sz="4000" dirty="0" smtClean="0"/>
              <a:t>0.787</a:t>
            </a:r>
            <a:r>
              <a:rPr lang="en-US" sz="4000" dirty="0" smtClean="0">
                <a:cs typeface="Lucida Sans Unicode"/>
              </a:rPr>
              <a:t>)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Rate yourself on each of the following traits as compared with the average person your age.  We want the most accurate estimate of how you see yourself.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Pluralistic Orientation Items: Pilot 4-year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100" dirty="0" smtClean="0"/>
              <a:t>Percentage Reporting “Above Average” </a:t>
            </a:r>
            <a:endParaRPr lang="en-US" sz="3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9144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534400" cy="12954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Ex. What Affects Change in Students’ Pluralistic Orientation by the End of 1</a:t>
            </a:r>
            <a:r>
              <a:rPr lang="en-US" sz="3600" baseline="30000" dirty="0" smtClean="0"/>
              <a:t>st</a:t>
            </a:r>
            <a:r>
              <a:rPr lang="en-US" sz="3600" dirty="0" smtClean="0"/>
              <a:t> year?</a:t>
            </a:r>
            <a:endParaRPr lang="en-US" sz="3600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362200"/>
            <a:ext cx="3810000" cy="32766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b="1" dirty="0"/>
              <a:t>Informal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Positive interactions with diverse peers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Taking action on racial issues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Hrs/week working for pay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Hrs/week studying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Hrs/week socializing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endParaRPr lang="en-US" sz="2400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09800"/>
            <a:ext cx="3810000" cy="3886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b="1" dirty="0">
                <a:solidFill>
                  <a:srgbClr val="FF0000"/>
                </a:solidFill>
              </a:rPr>
              <a:t>Campus facilitated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	Leadership training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  Diversity co-curricular  activities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  Diversity courses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  Service learning &amp; community service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   Course opportunities for intensive dialogue</a:t>
            </a:r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8" charset="2"/>
              <a:buNone/>
            </a:pPr>
            <a:r>
              <a:rPr lang="en-US" sz="2400" dirty="0"/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385695"/>
          <a:ext cx="8458200" cy="270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550"/>
                <a:gridCol w="164465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Engaged in community service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.617/.507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fund-raising for a charity or campaign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.678/.594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Voted in a national, state, or local election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.527/.510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Discussed politics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.615/.624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Contacted public officials, print or broadcast media 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(e.g. petitions, letters, etc.)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.726/.718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Participated in a political demonstration 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(e.g. boycott, rally, protests,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.681/.640</a:t>
                      </a:r>
                      <a:endParaRPr lang="en-US" sz="17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5506720"/>
          <a:ext cx="5486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.743/.981; </a:t>
                      </a:r>
                      <a:r>
                        <a:rPr lang="en-US" dirty="0" smtClean="0"/>
                        <a:t>CFI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.744/.982;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dirty="0" smtClean="0"/>
                        <a:t>RMSEA =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.219/.047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Civic Action (</a:t>
            </a:r>
            <a:r>
              <a:rPr lang="el-GR" sz="4000" dirty="0" smtClean="0">
                <a:cs typeface="Lucida Sans Unicode"/>
              </a:rPr>
              <a:t>α</a:t>
            </a:r>
            <a:r>
              <a:rPr lang="en-US" sz="4000" dirty="0" smtClean="0">
                <a:cs typeface="Lucida Sans Unicode"/>
              </a:rPr>
              <a:t> = </a:t>
            </a:r>
            <a:r>
              <a:rPr lang="en-US" sz="4000" dirty="0" smtClean="0"/>
              <a:t>0.801</a:t>
            </a:r>
            <a:r>
              <a:rPr lang="en-US" sz="4000" dirty="0" smtClean="0">
                <a:cs typeface="Lucida Sans Unicode"/>
              </a:rPr>
              <a:t>)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7526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Since entering this institution, how often have you done the following?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599" y="2362200"/>
          <a:ext cx="8153400" cy="270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8750"/>
                <a:gridCol w="164465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Made an effort to get to know people from diverse backgrounds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.506/.595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Felt challenged to think more broadly about an issue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.526/.536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Challenged others on issues of discrimination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.643/.580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Recognized the biases that affect my own thinking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.672/.707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Made an effort to educate others about social 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.743/.680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Challenged my own position on an 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.708/.739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5562600"/>
          <a:ext cx="5638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.965/.992; CFI = .966/.993;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RMSEA = .077/.044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Social Action Engagement (</a:t>
            </a:r>
            <a:r>
              <a:rPr lang="el-GR" sz="4000" dirty="0" smtClean="0">
                <a:cs typeface="Lucida Sans Unicode"/>
              </a:rPr>
              <a:t>α</a:t>
            </a:r>
            <a:r>
              <a:rPr lang="en-US" sz="4000" dirty="0" smtClean="0">
                <a:cs typeface="Lucida Sans Unicode"/>
              </a:rPr>
              <a:t> = </a:t>
            </a:r>
            <a:r>
              <a:rPr lang="en-US" sz="4000" dirty="0" smtClean="0"/>
              <a:t>0.799</a:t>
            </a:r>
            <a:r>
              <a:rPr lang="en-US" sz="4000" dirty="0" smtClean="0">
                <a:cs typeface="Lucida Sans Unicode"/>
              </a:rPr>
              <a:t>)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76426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Indicate how often  you have engaged in each of the following at this institution: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2362200"/>
          <a:ext cx="7924800" cy="215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2483"/>
                <a:gridCol w="1602317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Factor Loadings</a:t>
                      </a:r>
                      <a:endParaRPr lang="en-US" sz="17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Integrated skills and knowledge from different sources and experiences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Used different points of view to make an argument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.676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Made connections between ideas I learned in different courses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.656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Applied concepts from courses to real life situations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.535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5334000"/>
          <a:ext cx="4724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Robust ML Model-Fit Results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.999; </a:t>
                      </a:r>
                      <a:r>
                        <a:rPr lang="en-US" dirty="0" smtClean="0"/>
                        <a:t>CFI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.999;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dirty="0" smtClean="0"/>
                        <a:t>RMSEA =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.024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8"/>
          <p:cNvSpPr txBox="1">
            <a:spLocks/>
          </p:cNvSpPr>
          <p:nvPr/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Integration 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Learning (</a:t>
            </a:r>
            <a:r>
              <a:rPr lang="el-GR" sz="4000" dirty="0">
                <a:solidFill>
                  <a:schemeClr val="tx2"/>
                </a:solidFill>
                <a:latin typeface="+mj-lt"/>
                <a:ea typeface="+mj-ea"/>
                <a:cs typeface="Lucida Sans Unicode"/>
              </a:rPr>
              <a:t>α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Lucida Sans Unicode"/>
              </a:rPr>
              <a:t> = 0.736)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Indicate how often you have engaged in each of the following at this institution: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1066800"/>
          </a:xfrm>
        </p:spPr>
        <p:txBody>
          <a:bodyPr>
            <a:normAutofit fontScale="90000"/>
          </a:bodyPr>
          <a:lstStyle/>
          <a:p>
            <a:pPr marL="342900" indent="-342900" algn="ctr" eaLnBrk="1" hangingPunct="1"/>
            <a:r>
              <a:rPr lang="en-US" smtClean="0"/>
              <a:t>Resources</a:t>
            </a:r>
            <a:br>
              <a:rPr lang="en-US" smtClean="0"/>
            </a:br>
            <a:r>
              <a:rPr lang="en-US" sz="3200" smtClean="0">
                <a:hlinkClick r:id="rId2"/>
              </a:rPr>
              <a:t>www.heri.ucla.edu</a:t>
            </a:r>
            <a:r>
              <a:rPr lang="en-US" sz="3200" smtClean="0"/>
              <a:t/>
            </a:r>
            <a:br>
              <a:rPr lang="en-US" sz="3200" smtClean="0"/>
            </a:b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 dirty="0" smtClean="0"/>
              <a:t>Publication</a:t>
            </a:r>
            <a:r>
              <a:rPr lang="en-US" sz="2400" u="sng" dirty="0" smtClean="0"/>
              <a:t>:</a:t>
            </a:r>
            <a:endParaRPr lang="en-US" sz="2400" dirty="0" smtClean="0"/>
          </a:p>
          <a:p>
            <a:pPr>
              <a:lnSpc>
                <a:spcPct val="80000"/>
              </a:lnSpc>
              <a:buFont typeface="Wingdings" pitchFamily="28" charset="2"/>
              <a:buNone/>
            </a:pPr>
            <a:r>
              <a:rPr lang="en-US" sz="2600" dirty="0" err="1" smtClean="0"/>
              <a:t>Hurtado</a:t>
            </a:r>
            <a:r>
              <a:rPr lang="en-US" sz="2600" dirty="0" smtClean="0"/>
              <a:t>, S., Griffin, K.A., Arellano, L., Cuellar, M. (2008). Assessing the value of climate assessments: Progress and future directions. </a:t>
            </a:r>
            <a:r>
              <a:rPr lang="en-US" sz="2400" i="1" dirty="0" smtClean="0"/>
              <a:t>Journal of Diversity in Higher Education 1</a:t>
            </a:r>
            <a:r>
              <a:rPr lang="en-US" sz="2400" dirty="0" smtClean="0"/>
              <a:t>(4), 204-221.  (Special Issue on climate).</a:t>
            </a:r>
          </a:p>
          <a:p>
            <a:pPr>
              <a:lnSpc>
                <a:spcPct val="80000"/>
              </a:lnSpc>
              <a:buFont typeface="Wingdings" pitchFamily="28" charset="2"/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dirty="0" smtClean="0">
                <a:hlinkClick r:id="rId3"/>
              </a:rPr>
              <a:t>http://heri.ucla.edu/dle</a:t>
            </a:r>
            <a:r>
              <a:rPr lang="en-US" dirty="0" smtClean="0"/>
              <a:t> DLE website for presentations, papers, research updates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Instruments:</a:t>
            </a:r>
            <a:r>
              <a:rPr lang="en-US" sz="2400" dirty="0" smtClean="0"/>
              <a:t> Registration open for HERI faculty survey, The Freshman Survey, YFCY, CSS, and DLE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New research: </a:t>
            </a:r>
            <a:r>
              <a:rPr lang="en-US" sz="2400" dirty="0" smtClean="0"/>
              <a:t>Diverse Learning Environments, STEM longitudinal study, and Retention</a:t>
            </a:r>
          </a:p>
          <a:p>
            <a:pPr>
              <a:lnSpc>
                <a:spcPct val="80000"/>
              </a:lnSpc>
              <a:buFont typeface="Wingdings" pitchFamily="28" charset="2"/>
              <a:buNone/>
            </a:pPr>
            <a:endParaRPr lang="en-US" sz="2400" dirty="0" smtClean="0"/>
          </a:p>
          <a:p>
            <a:pPr eaLnBrk="1" hangingPunct="1">
              <a:buFont typeface="Wingdings" pitchFamily="28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Method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0815121-8497-4076-8F7A-839E939182F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78952" cy="4495800"/>
          </a:xfrm>
        </p:spPr>
        <p:txBody>
          <a:bodyPr/>
          <a:lstStyle/>
          <a:p>
            <a:r>
              <a:rPr lang="en-US" dirty="0" smtClean="0"/>
              <a:t>DLE Pilot Data </a:t>
            </a:r>
            <a:r>
              <a:rPr lang="en-US" i="1" dirty="0" smtClean="0"/>
              <a:t>n</a:t>
            </a:r>
            <a:r>
              <a:rPr lang="en-US" dirty="0" smtClean="0"/>
              <a:t> = 4,527 from 14 institutions</a:t>
            </a:r>
          </a:p>
          <a:p>
            <a:r>
              <a:rPr lang="en-US" dirty="0" smtClean="0"/>
              <a:t>Instrument Coded for Conceptual Themes in Literature</a:t>
            </a:r>
          </a:p>
          <a:p>
            <a:r>
              <a:rPr lang="en-US" dirty="0" smtClean="0"/>
              <a:t>Exploratory Factor Analysis (EFA) in SPSS</a:t>
            </a:r>
          </a:p>
          <a:p>
            <a:pPr lvl="1"/>
            <a:r>
              <a:rPr lang="en-US" dirty="0" smtClean="0"/>
              <a:t>Principal Axis Factoring</a:t>
            </a:r>
          </a:p>
          <a:p>
            <a:pPr lvl="1"/>
            <a:r>
              <a:rPr lang="en-US" dirty="0" smtClean="0"/>
              <a:t>Varimax Rotation</a:t>
            </a:r>
          </a:p>
          <a:p>
            <a:r>
              <a:rPr lang="en-US" dirty="0" smtClean="0"/>
              <a:t>Confirmatory </a:t>
            </a:r>
            <a:r>
              <a:rPr lang="en-US" dirty="0" smtClean="0"/>
              <a:t>Factor Analysis (CFA) in EQS</a:t>
            </a:r>
          </a:p>
          <a:p>
            <a:pPr lvl="1"/>
            <a:r>
              <a:rPr lang="en-US" dirty="0" smtClean="0"/>
              <a:t>With Uncorrelated Errors (Factor Loadings 1</a:t>
            </a:r>
            <a:r>
              <a:rPr lang="en-US" baseline="30000" dirty="0" smtClean="0"/>
              <a:t>st</a:t>
            </a:r>
            <a:r>
              <a:rPr lang="en-US" dirty="0" smtClean="0"/>
              <a:t> Column)</a:t>
            </a:r>
          </a:p>
          <a:p>
            <a:pPr lvl="1"/>
            <a:r>
              <a:rPr lang="en-US" dirty="0" smtClean="0"/>
              <a:t>With Correlated Errors (Factor Loadings 2</a:t>
            </a:r>
            <a:r>
              <a:rPr lang="en-US" baseline="30000" dirty="0" smtClean="0"/>
              <a:t>nd</a:t>
            </a:r>
            <a:r>
              <a:rPr lang="en-US" dirty="0" smtClean="0"/>
              <a:t> Column)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612</TotalTime>
  <Words>2980</Words>
  <Application>Microsoft Office PowerPoint</Application>
  <PresentationFormat>On-screen Show (4:3)</PresentationFormat>
  <Paragraphs>449</Paragraphs>
  <Slides>30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Median</vt:lpstr>
      <vt:lpstr>1_Median</vt:lpstr>
      <vt:lpstr>Acrobat Document</vt:lpstr>
      <vt:lpstr>Diverse learning environments Survey instrument: Introduction and Select factors</vt:lpstr>
      <vt:lpstr>Why Assess Diversity on Campus?</vt:lpstr>
      <vt:lpstr>Conceptualization of Diverse Learning Environments and Assessment</vt:lpstr>
      <vt:lpstr>DLE Instrument</vt:lpstr>
      <vt:lpstr>Campus Climate for Diversity</vt:lpstr>
      <vt:lpstr>Conceptual Framework </vt:lpstr>
      <vt:lpstr>Slide 7</vt:lpstr>
      <vt:lpstr>Key Survey Themes and Constructs </vt:lpstr>
      <vt:lpstr>CLIMATE</vt:lpstr>
      <vt:lpstr>Harassment (α = 0.917) </vt:lpstr>
      <vt:lpstr>Reporting Discrimination: Frequencies</vt:lpstr>
      <vt:lpstr>Microaggressions (α = 0.889) </vt:lpstr>
      <vt:lpstr>Positive Cross-Racial Interactions (α =0.882) </vt:lpstr>
      <vt:lpstr>Satisfaction with Diverse Perspectives on Campus (α = 0.873)</vt:lpstr>
      <vt:lpstr>Slide 15</vt:lpstr>
      <vt:lpstr>Academic Validation in the Classroom (α = .863) </vt:lpstr>
      <vt:lpstr>General Interpersonal Validation (α = .862) </vt:lpstr>
      <vt:lpstr>General Interpersonal Validation: Pilot 4-year Percentage “agree or agree strongly”</vt:lpstr>
      <vt:lpstr>PRACTICES</vt:lpstr>
      <vt:lpstr>Curriculum of Inclusion (α = 0.854) </vt:lpstr>
      <vt:lpstr>Slide 21</vt:lpstr>
      <vt:lpstr>OUTCOMES</vt:lpstr>
      <vt:lpstr>Pluralistic Orientation (α = 0.787)</vt:lpstr>
      <vt:lpstr>Pluralistic Orientation Items: Pilot 4-year Percentage Reporting “Above Average” </vt:lpstr>
      <vt:lpstr>Ex. What Affects Change in Students’ Pluralistic Orientation by the End of 1st year?</vt:lpstr>
      <vt:lpstr>Civic Action (α = 0.801)</vt:lpstr>
      <vt:lpstr>Social Action Engagement (α = 0.799)</vt:lpstr>
      <vt:lpstr>Slide 28</vt:lpstr>
      <vt:lpstr>Resources www.heri.ucla.edu </vt:lpstr>
      <vt:lpstr>Method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Diverse learning environments survey: Select factors</dc:title>
  <dc:creator>wann</dc:creator>
  <cp:lastModifiedBy>Sylvia Hurtado</cp:lastModifiedBy>
  <cp:revision>94</cp:revision>
  <dcterms:created xsi:type="dcterms:W3CDTF">2010-07-29T20:54:50Z</dcterms:created>
  <dcterms:modified xsi:type="dcterms:W3CDTF">2011-01-26T17:28:18Z</dcterms:modified>
</cp:coreProperties>
</file>